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Welcome the audience — clinicians and people with lived experience are both in the room.
• Today we look at two complementary, evidence-based approaches: WRAP and person-centered care.
• Frame the goal: hope, choice, and treating the whole person, backed by research.
• Note both approaches are widely used and studied worldwide.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Person-centered care improves both experience and outcomes.
• Engagement rises when people pursue goals that matter to them.
• Trust and autonomy are the mechanisms behind lasting change.
• For clinicians: this is where satisfaction and adherence improve.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The key message: these approaches reinforce each other.
• WRAP gives the practical structure; person-centered care gives the values.
• Together they bridge the medical model and the recovery model.
• Both share self-determination, hope, and strengths as common ground.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Speak directly to people with lived experience here.
• WRAP puts you in the driver's seat of your own wellness.
• The plan is practical — usable on an ordinary day and in a crisis.
• Recovery is defined by you, not handed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Now the practitioner's angle — this is not extra work, it's better work.
• Shared language and shared decisions strengthen the alliance.
• Engagement and outcomes both improve with an evidence base behind them.
• It bridges, rather than replaces, clinical treatment.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These values are shared by WRAP and person-centered care alike.
• They create a safe, respectful environment for everyone.
• Facilitators and clinicians are asked to embody them, not just recite them.
• 'No limits to recovery' is the promise underneath the whole approach.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Make it actionable — where do people go from here?
• Peer-led, facilitated groups are the evidence-based way in.
• Fidelity to the model matters; adapt within it, not away from it.
• For clinicians: start by embedding the values even before formal training.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Close by reinforcing the four takeaways.
• WRAP is proven; person-centered care is the mindset that carries it.
• Together they offer both a plan and a philosophy for recovery.
• Invite discussion and point to certified facilitators and the cited 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Walk through the roadmap so the audience knows where we're headed.
• First half defines each approach and the evidence; second half is benefits and practice.
• Reassure: no prior training needed to follow along.
• Invite questions to be held for the discussion at the end.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Define WRAP plainly: a self-management plan the person owns.
• Emphasize origins in lived experience, not a clinical prescription.
• Highlight strengths-based, voluntary, trauma-informed — it is not imposed.
• The right column shows the practical, everyday value in the person's words.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Stress this is not just philosophy — it is a SAMHSA-recognized evidence-based practice since 2010.
• The evidence rests on the facilitated, peer-led group model studied in a rigorous RCT.
• Gains were sustained at 8-month follow-up versus usual care.
• A 2019 systematic review and meta-analysis further supports personal recovery outcomes.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These five concepts are the backbone of every WRAP.
• Hope comes first — recovery is possible for everyone.
• Personal responsibility and self-advocacy return agency to the individual.
• Education and support make the plan practical and sustainable.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Show how the plan is organized — from everyday wellness to crisis and recovery.
• The Wellness Toolbox is the foundation everything else draws from.
• Triggers and early warning signs help people act sooner, not later.
• The crisis and post-crisis sections keep the person's voice central even when others step 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These benefits come directly from the controlled research, not anecdote.
• Symptom reduction plus growth in hope, empowerment, and self-advocacy.
• Note the mix of clinical outcomes and personal recovery outcomes.
• For peers: these are real, measurable improvements people have experienced.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Introduce person-centered care as the natural companion to WRAP.
• Core idea: the person is the expert on their own life.
• Support means offering choices and options, not dictating answers.
• It honors dignity, culture, strengths, and many pathways to recovery.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These principles overlap strongly with WRAP's values.
• Person as expert and choice are the heart of the approach.
• Strengths-based framing changes the whole tone of care.
• Partnership and mutuality flatten the old power hierarchy between provider and recipient.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bg>
      <p:bgPr>
        <a:solidFill>
          <a:srgbClr val="EAF2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bg>
      <p:bgPr>
        <a:solidFill>
          <a:srgbClr val="1251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2331720"/>
            <a:ext cx="8778240" cy="18288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3249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256032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035040"/>
            <a:ext cx="12161520" cy="82296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248400" y="0"/>
            <a:ext cx="5943600" cy="5943600"/>
          </a:xfrm>
          <a:prstGeom prst="ellipse">
            <a:avLst/>
          </a:prstGeom>
          <a:solidFill>
            <a:srgbClr val="1F7A75">
              <a:alpha val="2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985760" y="2651760"/>
            <a:ext cx="4206240" cy="4206240"/>
          </a:xfrm>
          <a:prstGeom prst="ellipse">
            <a:avLst/>
          </a:prstGeom>
          <a:solidFill>
            <a:srgbClr val="D98B3A">
              <a:alpha val="1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5544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300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PRACTICES IN MENTAL HEALTH RECOVERY</a:t>
            </a:r>
            <a:endParaRPr lang="en-US" sz="1400" dirty="0"/>
          </a:p>
        </p:txBody>
      </p:sp>
      <p:sp>
        <p:nvSpPr>
          <p:cNvPr id="7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2331720"/>
            <a:ext cx="87782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Recovery Action Plan (WRAP)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the Person-Centered Approach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822960" y="4343400"/>
            <a:ext cx="7955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50" dirty="0">
                <a:solidFill>
                  <a:srgbClr val="D8E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Benefits, principles, and evidence behind two approaches that put hope, choice, and the whole person at the center of recovery.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822960" y="6181344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mental health clinicians and peers in recovery</a:t>
            </a:r>
            <a:endParaRPr lang="en-US" sz="12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of the person-centered approach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914400" y="2130552"/>
            <a:ext cx="457200" cy="457200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024128" y="2240280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527048" y="2112264"/>
            <a:ext cx="23591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engagement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914400" y="2743200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take part more fully when their goals lead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352544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608576" y="2130552"/>
            <a:ext cx="457200" cy="457200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718304" y="2240280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221224" y="2112264"/>
            <a:ext cx="23591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&amp; safety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4608576" y="2743200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 and acceptance build a safe therapeutic space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8046720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8302752" y="2130552"/>
            <a:ext cx="457200" cy="457200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412480" y="2240280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915400" y="2112264"/>
            <a:ext cx="23591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autonomy</a:t>
            </a:r>
            <a:endParaRPr lang="en-US" sz="1550" dirty="0"/>
          </a:p>
        </p:txBody>
      </p:sp>
      <p:sp>
        <p:nvSpPr>
          <p:cNvPr id="22" name="Text 20"/>
          <p:cNvSpPr/>
          <p:nvPr/>
        </p:nvSpPr>
        <p:spPr>
          <a:xfrm>
            <a:off x="8302752" y="2743200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over decisions supports lasting change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658368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914400" y="4169664"/>
            <a:ext cx="457200" cy="457200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1024128" y="4279392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1527048" y="4151376"/>
            <a:ext cx="23591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Tailored support</a:t>
            </a:r>
            <a:endParaRPr lang="en-US" sz="1550" dirty="0"/>
          </a:p>
        </p:txBody>
      </p:sp>
      <p:sp>
        <p:nvSpPr>
          <p:cNvPr id="27" name="Text 25"/>
          <p:cNvSpPr/>
          <p:nvPr/>
        </p:nvSpPr>
        <p:spPr>
          <a:xfrm>
            <a:off x="914400" y="4782312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 fits the individual, not a one-size template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4352544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608576" y="4169664"/>
            <a:ext cx="457200" cy="457200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718304" y="4279392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221224" y="4151376"/>
            <a:ext cx="23591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experience</a:t>
            </a:r>
            <a:endParaRPr lang="en-US" sz="1550" dirty="0"/>
          </a:p>
        </p:txBody>
      </p:sp>
      <p:sp>
        <p:nvSpPr>
          <p:cNvPr id="32" name="Text 30"/>
          <p:cNvSpPr/>
          <p:nvPr/>
        </p:nvSpPr>
        <p:spPr>
          <a:xfrm>
            <a:off x="4608576" y="4782312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Dignity and being heard improve satisfaction</a:t>
            </a:r>
            <a:endParaRPr lang="en-US" sz="1250" dirty="0"/>
          </a:p>
        </p:txBody>
      </p:sp>
      <p:sp>
        <p:nvSpPr>
          <p:cNvPr id="33" name="Shape 31"/>
          <p:cNvSpPr/>
          <p:nvPr/>
        </p:nvSpPr>
        <p:spPr>
          <a:xfrm>
            <a:off x="8046720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8302752" y="4169664"/>
            <a:ext cx="457200" cy="457200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8412480" y="4279392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8915400" y="4151376"/>
            <a:ext cx="23591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outcomes</a:t>
            </a:r>
            <a:endParaRPr lang="en-US" sz="1550" dirty="0"/>
          </a:p>
        </p:txBody>
      </p:sp>
      <p:sp>
        <p:nvSpPr>
          <p:cNvPr id="37" name="Text 35"/>
          <p:cNvSpPr/>
          <p:nvPr/>
        </p:nvSpPr>
        <p:spPr>
          <a:xfrm>
            <a:off x="8302752" y="4782312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Collaboration reinforces recovery and wellbeing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TOGETHER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+ person-centered: a shared foundation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874520"/>
            <a:ext cx="5230368" cy="4206240"/>
          </a:xfrm>
          <a:prstGeom prst="rect">
            <a:avLst/>
          </a:prstGeom>
          <a:solidFill>
            <a:srgbClr val="1F7A75"/>
          </a:solidFill>
          <a:ln/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914400" y="2468880"/>
            <a:ext cx="777240" cy="54864"/>
          </a:xfrm>
          <a:prstGeom prst="rect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14400" y="2670048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provides the structure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14400" y="3291840"/>
            <a:ext cx="475488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 algn="l">
              <a:spcAft>
                <a:spcPts val="1600"/>
              </a:spcAft>
              <a:buSzPct val="100000"/>
              <a:buChar char="•"/>
            </a:pPr>
            <a:r>
              <a:rPr lang="en-US" sz="150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concrete, self-directed plan</a:t>
            </a:r>
            <a:endParaRPr lang="en-US" sz="1500" dirty="0"/>
          </a:p>
          <a:p>
            <a:pPr marL="203200" indent="-203200" algn="l">
              <a:spcAft>
                <a:spcPts val="1600"/>
              </a:spcAft>
              <a:buSzPct val="100000"/>
              <a:buChar char="•"/>
            </a:pPr>
            <a:r>
              <a:rPr lang="en-US" sz="150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tools and daily actions</a:t>
            </a:r>
            <a:endParaRPr lang="en-US" sz="1500" dirty="0"/>
          </a:p>
          <a:p>
            <a:pPr marL="203200" indent="-203200" algn="l">
              <a:spcAft>
                <a:spcPts val="1600"/>
              </a:spcAft>
              <a:buSzPct val="100000"/>
              <a:buChar char="•"/>
            </a:pPr>
            <a:r>
              <a:rPr lang="en-US" sz="150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 path through crisis</a:t>
            </a:r>
            <a:endParaRPr lang="en-US" sz="1500" dirty="0"/>
          </a:p>
          <a:p>
            <a:pPr marL="203200" indent="-203200" algn="l">
              <a:spcAft>
                <a:spcPts val="1600"/>
              </a:spcAft>
              <a:buSzPct val="100000"/>
              <a:buChar char="•"/>
            </a:pPr>
            <a:r>
              <a:rPr lang="en-US" sz="150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Peer-led and evidence-based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272784" y="1874520"/>
            <a:ext cx="5230368" cy="4206240"/>
          </a:xfrm>
          <a:prstGeom prst="rect">
            <a:avLst/>
          </a:prstGeom>
          <a:solidFill>
            <a:srgbClr val="F4E9D6"/>
          </a:solidFill>
          <a:ln/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528816" y="2468880"/>
            <a:ext cx="777240" cy="54864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528816" y="2670048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Person-centered care provides the spirit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528816" y="3291840"/>
            <a:ext cx="475488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 algn="l">
              <a:spcAft>
                <a:spcPts val="1600"/>
              </a:spcAft>
              <a:buSzPct val="100000"/>
              <a:buChar char="•"/>
            </a:pPr>
            <a:r>
              <a:rPr lang="en-US" sz="15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person leads every decision</a:t>
            </a:r>
            <a:endParaRPr lang="en-US" sz="1500" dirty="0"/>
          </a:p>
          <a:p>
            <a:pPr marL="203200" indent="-203200" algn="l">
              <a:spcAft>
                <a:spcPts val="1600"/>
              </a:spcAft>
              <a:buSzPct val="100000"/>
              <a:buChar char="•"/>
            </a:pPr>
            <a:r>
              <a:rPr lang="en-US" sz="15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Dignity, respect, and mutuality</a:t>
            </a:r>
            <a:endParaRPr lang="en-US" sz="1500" dirty="0"/>
          </a:p>
          <a:p>
            <a:pPr marL="203200" indent="-203200" algn="l">
              <a:spcAft>
                <a:spcPts val="1600"/>
              </a:spcAft>
              <a:buSzPct val="100000"/>
              <a:buChar char="•"/>
            </a:pPr>
            <a:r>
              <a:rPr lang="en-US" sz="15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 over deficits</a:t>
            </a:r>
            <a:endParaRPr lang="en-US" sz="1500" dirty="0"/>
          </a:p>
          <a:p>
            <a:pPr marL="203200" indent="-203200" algn="l">
              <a:spcAft>
                <a:spcPts val="1600"/>
              </a:spcAft>
              <a:buSzPct val="100000"/>
              <a:buChar char="•"/>
            </a:pPr>
            <a:r>
              <a:rPr lang="en-US" sz="15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pathways honored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INDIVIDUAL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for individuals &amp; peers in recovery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874520"/>
            <a:ext cx="10844784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58368" y="1874520"/>
            <a:ext cx="640080" cy="603504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58368" y="1874520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1572768" y="1874520"/>
            <a:ext cx="965606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an active, leading role in your own wellness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58368" y="2578608"/>
            <a:ext cx="10844784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58368" y="2578608"/>
            <a:ext cx="640080" cy="603504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58368" y="2578608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1572768" y="2578608"/>
            <a:ext cx="965606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you can use in everyday life and in a crisis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658368" y="3282696"/>
            <a:ext cx="10844784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58368" y="3282696"/>
            <a:ext cx="640080" cy="603504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58368" y="3282696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1572768" y="3282696"/>
            <a:ext cx="965606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renewed sense of hope and possibility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658368" y="3986784"/>
            <a:ext cx="10844784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58368" y="3986784"/>
            <a:ext cx="640080" cy="603504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58368" y="3986784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1572768" y="3986784"/>
            <a:ext cx="965606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stronger, more intentional support network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658368" y="4690872"/>
            <a:ext cx="10844784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58368" y="4690872"/>
            <a:ext cx="640080" cy="603504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58368" y="469087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900" dirty="0"/>
          </a:p>
        </p:txBody>
      </p:sp>
      <p:sp>
        <p:nvSpPr>
          <p:cNvPr id="27" name="Text 25"/>
          <p:cNvSpPr/>
          <p:nvPr/>
        </p:nvSpPr>
        <p:spPr>
          <a:xfrm>
            <a:off x="1572768" y="4690872"/>
            <a:ext cx="965606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to advocate for what you need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658368" y="5394960"/>
            <a:ext cx="10844784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58368" y="5394960"/>
            <a:ext cx="640080" cy="603504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58368" y="5394960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900" dirty="0"/>
          </a:p>
        </p:txBody>
      </p:sp>
      <p:sp>
        <p:nvSpPr>
          <p:cNvPr id="31" name="Text 29"/>
          <p:cNvSpPr/>
          <p:nvPr/>
        </p:nvSpPr>
        <p:spPr>
          <a:xfrm>
            <a:off x="1572768" y="5394960"/>
            <a:ext cx="965606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defined on your own terms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PRACTITIONER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for clinicians &amp; services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58368" y="1874520"/>
            <a:ext cx="109728" cy="178308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78408" y="2130552"/>
            <a:ext cx="2907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alliance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78408" y="2743200"/>
            <a:ext cx="29077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decision-making deepens trust and rapport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352544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352544" y="1874520"/>
            <a:ext cx="109728" cy="178308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672584" y="2130552"/>
            <a:ext cx="2907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common language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672584" y="2743200"/>
            <a:ext cx="29077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 and tools both sides understand and use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046720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8046720" y="1874520"/>
            <a:ext cx="109728" cy="178308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366760" y="2130552"/>
            <a:ext cx="2907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engagement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366760" y="2743200"/>
            <a:ext cx="29077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participate more when they lead their care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58368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58368" y="3913632"/>
            <a:ext cx="109728" cy="178308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78408" y="4169664"/>
            <a:ext cx="2907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outcomes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78408" y="4782312"/>
            <a:ext cx="29077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gains in symptoms and recovery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4352544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352544" y="3913632"/>
            <a:ext cx="109728" cy="178308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672584" y="4169664"/>
            <a:ext cx="2907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Holistic synergy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672584" y="4782312"/>
            <a:ext cx="29077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Bridges the medical and recovery models of care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8046720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8046720" y="3913632"/>
            <a:ext cx="109728" cy="178308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8366760" y="4169664"/>
            <a:ext cx="2907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Respectful culture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366760" y="4782312"/>
            <a:ext cx="29077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 rooted in dignity, hope, and mutuality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FOUNDATION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values &amp; ethics that guide the work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874520"/>
            <a:ext cx="5230368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877824" y="2148840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280160" y="1874520"/>
            <a:ext cx="440740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is always hope — people can and do get well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6272784" y="1874520"/>
            <a:ext cx="5230368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492240" y="2148840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894576" y="1874520"/>
            <a:ext cx="440740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Self-determination and personal responsibility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658368" y="2807208"/>
            <a:ext cx="5230368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77824" y="3081528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280160" y="2807208"/>
            <a:ext cx="440740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Unconditional acceptance of each unique person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6272784" y="2807208"/>
            <a:ext cx="5230368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492240" y="3081528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894576" y="2807208"/>
            <a:ext cx="440740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Dignity, compassion, and respect for all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658368" y="3739896"/>
            <a:ext cx="5230368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877824" y="4014216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280160" y="3739896"/>
            <a:ext cx="440740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Choices and options, never final answers</a:t>
            </a:r>
            <a:endParaRPr lang="en-US" sz="1350" dirty="0"/>
          </a:p>
        </p:txBody>
      </p:sp>
      <p:sp>
        <p:nvSpPr>
          <p:cNvPr id="23" name="Shape 21"/>
          <p:cNvSpPr/>
          <p:nvPr/>
        </p:nvSpPr>
        <p:spPr>
          <a:xfrm>
            <a:off x="6272784" y="3739896"/>
            <a:ext cx="5230368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6492240" y="4014216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894576" y="3739896"/>
            <a:ext cx="440740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person is the expert on themselves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658368" y="4672584"/>
            <a:ext cx="5230368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877824" y="4946904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1280160" y="4672584"/>
            <a:ext cx="440740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Mutuality and a shared learning process</a:t>
            </a:r>
            <a:endParaRPr lang="en-US" sz="1350" dirty="0"/>
          </a:p>
        </p:txBody>
      </p:sp>
      <p:sp>
        <p:nvSpPr>
          <p:cNvPr id="29" name="Shape 27"/>
          <p:cNvSpPr/>
          <p:nvPr/>
        </p:nvSpPr>
        <p:spPr>
          <a:xfrm>
            <a:off x="6272784" y="4672584"/>
            <a:ext cx="5230368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492240" y="4946904"/>
            <a:ext cx="237744" cy="237744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894576" y="4672584"/>
            <a:ext cx="440740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are no limits to recovery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STARTED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Putting it into practice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2377440"/>
            <a:ext cx="2615184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554480" y="1965960"/>
            <a:ext cx="822960" cy="822960"/>
          </a:xfrm>
          <a:prstGeom prst="ellipse">
            <a:avLst/>
          </a:prstGeom>
          <a:solidFill>
            <a:srgbClr val="1F7A75"/>
          </a:solidFill>
          <a:ln w="38100">
            <a:solidFill>
              <a:srgbClr val="EAF2F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554480" y="19659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841248" y="3246120"/>
            <a:ext cx="224942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with WRAP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645920" y="4160520"/>
            <a:ext cx="640080" cy="41148"/>
          </a:xfrm>
          <a:prstGeom prst="rect">
            <a:avLst/>
          </a:prstGeom>
          <a:solidFill>
            <a:srgbClr val="E7D3B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77824" y="4389120"/>
            <a:ext cx="21762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a peer-led group with two certified WRAP facilitators — the model shown to work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3493008" y="2377440"/>
            <a:ext cx="2615184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389120" y="1965960"/>
            <a:ext cx="822960" cy="822960"/>
          </a:xfrm>
          <a:prstGeom prst="ellipse">
            <a:avLst/>
          </a:prstGeom>
          <a:solidFill>
            <a:srgbClr val="1F7A75"/>
          </a:solidFill>
          <a:ln w="38100">
            <a:solidFill>
              <a:srgbClr val="EAF2F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389120" y="19659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3675888" y="3246120"/>
            <a:ext cx="224942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the fidelity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480560" y="4160520"/>
            <a:ext cx="640080" cy="41148"/>
          </a:xfrm>
          <a:prstGeom prst="rect">
            <a:avLst/>
          </a:prstGeom>
          <a:solidFill>
            <a:srgbClr val="E7D3B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712464" y="4389120"/>
            <a:ext cx="21762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the established WRAP model and standards for quality and consistency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327648" y="2377440"/>
            <a:ext cx="2615184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7223760" y="1965960"/>
            <a:ext cx="822960" cy="822960"/>
          </a:xfrm>
          <a:prstGeom prst="ellipse">
            <a:avLst/>
          </a:prstGeom>
          <a:solidFill>
            <a:srgbClr val="1F7A75"/>
          </a:solidFill>
          <a:ln w="38100">
            <a:solidFill>
              <a:srgbClr val="EAF2F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223760" y="19659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6510528" y="3246120"/>
            <a:ext cx="224942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Honor lived experience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7315200" y="4160520"/>
            <a:ext cx="640080" cy="41148"/>
          </a:xfrm>
          <a:prstGeom prst="rect">
            <a:avLst/>
          </a:prstGeom>
          <a:solidFill>
            <a:srgbClr val="E7D3B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547104" y="4389120"/>
            <a:ext cx="21762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Center the person's voice, choices, and goals in every interaction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9162288" y="2377440"/>
            <a:ext cx="2615184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10058400" y="1965960"/>
            <a:ext cx="822960" cy="822960"/>
          </a:xfrm>
          <a:prstGeom prst="ellipse">
            <a:avLst/>
          </a:prstGeom>
          <a:solidFill>
            <a:srgbClr val="1F7A75"/>
          </a:solidFill>
          <a:ln w="38100">
            <a:solidFill>
              <a:srgbClr val="EAF2F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10058400" y="19659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600" dirty="0"/>
          </a:p>
        </p:txBody>
      </p:sp>
      <p:sp>
        <p:nvSpPr>
          <p:cNvPr id="29" name="Text 27"/>
          <p:cNvSpPr/>
          <p:nvPr/>
        </p:nvSpPr>
        <p:spPr>
          <a:xfrm>
            <a:off x="9345168" y="3246120"/>
            <a:ext cx="224942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 the values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10149840" y="4160520"/>
            <a:ext cx="640080" cy="41148"/>
          </a:xfrm>
          <a:prstGeom prst="rect">
            <a:avLst/>
          </a:prstGeom>
          <a:solidFill>
            <a:srgbClr val="E7D3B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9381744" y="4389120"/>
            <a:ext cx="21762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Weave hope, dignity, and self-determination into daily practice</a:t>
            </a:r>
            <a:endParaRPr lang="en-US" sz="12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251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219456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58368" y="548640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300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58368" y="914400"/>
            <a:ext cx="10881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Hope, choice, and the whole person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85800" y="169164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58368" y="2057400"/>
            <a:ext cx="5230368" cy="141732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58368" y="2057400"/>
            <a:ext cx="109728" cy="141732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24128" y="2194560"/>
            <a:ext cx="4636008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works</a:t>
            </a:r>
            <a:endParaRPr lang="en-US" sz="17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3C4A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SAMHSA-recognized, evidence-based practice with results proven in a randomized trial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6272784" y="2057400"/>
            <a:ext cx="5230368" cy="141732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272784" y="2057400"/>
            <a:ext cx="109728" cy="141732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638544" y="2194560"/>
            <a:ext cx="4636008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person leads</a:t>
            </a:r>
            <a:endParaRPr lang="en-US" sz="17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3C4A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Person-centered care makes the individual the expert and decision-maker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658368" y="3730752"/>
            <a:ext cx="5230368" cy="141732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58368" y="3730752"/>
            <a:ext cx="109728" cy="141732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024128" y="3867912"/>
            <a:ext cx="4636008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together</a:t>
            </a:r>
            <a:endParaRPr lang="en-US" sz="17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3C4A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plus a respectful, strengths-based spirit reinforces recovery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6272784" y="3730752"/>
            <a:ext cx="5230368" cy="1417320"/>
          </a:xfrm>
          <a:prstGeom prst="rect">
            <a:avLst/>
          </a:prstGeom>
          <a:solidFill>
            <a:srgbClr val="FFFFFF">
              <a:alpha val="9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272784" y="3730752"/>
            <a:ext cx="109728" cy="141732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638544" y="3867912"/>
            <a:ext cx="4636008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values</a:t>
            </a:r>
            <a:endParaRPr lang="en-US" sz="17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3C4A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Hope, dignity, and self-determination anchor both approaches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658368" y="5897880"/>
            <a:ext cx="108447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000" dirty="0">
                <a:solidFill>
                  <a:srgbClr val="E7D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SAMHSA National Registry of Evidence-Based Programs and Practices; Cook et al. (2011), Schizophrenia Bulletin; Canacott et al. (2019), Psychiatric Rehabilitation Journal; Copeland Center for Wellness and Recovery.</a:t>
            </a:r>
            <a:endParaRPr lang="en-US" sz="1000" dirty="0"/>
          </a:p>
        </p:txBody>
      </p:sp>
      <p:sp>
        <p:nvSpPr>
          <p:cNvPr id="20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we'll cover today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874520"/>
            <a:ext cx="5230368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58368" y="1874520"/>
            <a:ext cx="100584" cy="137160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14400" y="2075688"/>
            <a:ext cx="1005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E7D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1892808" y="2057400"/>
            <a:ext cx="37673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WRAP is</a:t>
            </a:r>
            <a:endParaRPr lang="en-US" sz="165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Origins, purpose, and what makes it self-directed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6309360" y="1874520"/>
            <a:ext cx="5230368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309360" y="1874520"/>
            <a:ext cx="100584" cy="137160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565392" y="2075688"/>
            <a:ext cx="1005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E7D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7543800" y="2057400"/>
            <a:ext cx="37673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 base</a:t>
            </a:r>
            <a:endParaRPr lang="en-US" sz="165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SAMHSA designation and randomized trial results</a:t>
            </a:r>
            <a:endParaRPr lang="en-US" sz="1650" dirty="0"/>
          </a:p>
        </p:txBody>
      </p:sp>
      <p:sp>
        <p:nvSpPr>
          <p:cNvPr id="16" name="Shape 14"/>
          <p:cNvSpPr/>
          <p:nvPr/>
        </p:nvSpPr>
        <p:spPr>
          <a:xfrm>
            <a:off x="658368" y="3483864"/>
            <a:ext cx="5230368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58368" y="3483864"/>
            <a:ext cx="100584" cy="137160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914400" y="3685032"/>
            <a:ext cx="1005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E7D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400" dirty="0"/>
          </a:p>
        </p:txBody>
      </p:sp>
      <p:sp>
        <p:nvSpPr>
          <p:cNvPr id="19" name="Text 17"/>
          <p:cNvSpPr/>
          <p:nvPr/>
        </p:nvSpPr>
        <p:spPr>
          <a:xfrm>
            <a:off x="1892808" y="3666744"/>
            <a:ext cx="37673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concepts &amp; structure</a:t>
            </a:r>
            <a:endParaRPr lang="en-US" sz="165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 concepts and the plan's core sections</a:t>
            </a:r>
            <a:endParaRPr lang="en-US" sz="1650" dirty="0"/>
          </a:p>
        </p:txBody>
      </p:sp>
      <p:sp>
        <p:nvSpPr>
          <p:cNvPr id="20" name="Shape 18"/>
          <p:cNvSpPr/>
          <p:nvPr/>
        </p:nvSpPr>
        <p:spPr>
          <a:xfrm>
            <a:off x="6309360" y="3483864"/>
            <a:ext cx="5230368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309360" y="3483864"/>
            <a:ext cx="100584" cy="137160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565392" y="3685032"/>
            <a:ext cx="1005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E7D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3400" dirty="0"/>
          </a:p>
        </p:txBody>
      </p:sp>
      <p:sp>
        <p:nvSpPr>
          <p:cNvPr id="23" name="Text 21"/>
          <p:cNvSpPr/>
          <p:nvPr/>
        </p:nvSpPr>
        <p:spPr>
          <a:xfrm>
            <a:off x="7543800" y="3666744"/>
            <a:ext cx="37673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Person-centered care</a:t>
            </a:r>
            <a:endParaRPr lang="en-US" sz="165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Principles that put the individual in the lead</a:t>
            </a:r>
            <a:endParaRPr lang="en-US" sz="1650" dirty="0"/>
          </a:p>
        </p:txBody>
      </p:sp>
      <p:sp>
        <p:nvSpPr>
          <p:cNvPr id="24" name="Shape 22"/>
          <p:cNvSpPr/>
          <p:nvPr/>
        </p:nvSpPr>
        <p:spPr>
          <a:xfrm>
            <a:off x="658368" y="5093208"/>
            <a:ext cx="5230368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58368" y="5093208"/>
            <a:ext cx="100584" cy="137160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914400" y="5294376"/>
            <a:ext cx="1005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E7D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3400" dirty="0"/>
          </a:p>
        </p:txBody>
      </p:sp>
      <p:sp>
        <p:nvSpPr>
          <p:cNvPr id="27" name="Text 25"/>
          <p:cNvSpPr/>
          <p:nvPr/>
        </p:nvSpPr>
        <p:spPr>
          <a:xfrm>
            <a:off x="1892808" y="5276088"/>
            <a:ext cx="37673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benefits</a:t>
            </a:r>
            <a:endParaRPr lang="en-US" sz="165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for individuals, peers, and clinicians</a:t>
            </a:r>
            <a:endParaRPr lang="en-US" sz="1650" dirty="0"/>
          </a:p>
        </p:txBody>
      </p:sp>
      <p:sp>
        <p:nvSpPr>
          <p:cNvPr id="28" name="Shape 26"/>
          <p:cNvSpPr/>
          <p:nvPr/>
        </p:nvSpPr>
        <p:spPr>
          <a:xfrm>
            <a:off x="6309360" y="5093208"/>
            <a:ext cx="5230368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309360" y="5093208"/>
            <a:ext cx="100584" cy="137160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565392" y="5294376"/>
            <a:ext cx="1005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E7D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3400" dirty="0"/>
          </a:p>
        </p:txBody>
      </p:sp>
      <p:sp>
        <p:nvSpPr>
          <p:cNvPr id="31" name="Text 29"/>
          <p:cNvSpPr/>
          <p:nvPr/>
        </p:nvSpPr>
        <p:spPr>
          <a:xfrm>
            <a:off x="7543800" y="5276088"/>
            <a:ext cx="37673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Putting it into practice</a:t>
            </a:r>
            <a:endParaRPr lang="en-US" sz="165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Values, ethics, and getting started</a:t>
            </a:r>
            <a:endParaRPr lang="en-US" sz="1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FOUNDATIONS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WRAP?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874520"/>
            <a:ext cx="5806440" cy="4206240"/>
          </a:xfrm>
          <a:prstGeom prst="rect">
            <a:avLst/>
          </a:prstGeom>
          <a:solidFill>
            <a:srgbClr val="1F7A75"/>
          </a:solidFill>
          <a:ln/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60120" y="2194560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Recovery Action Plan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960120" y="2743200"/>
            <a:ext cx="52120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15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simple, structured, self-directed process people use to create and maintain their own wellness — and to stay in control, even in a crisis.</a:t>
            </a:r>
            <a:endParaRPr lang="en-US" sz="1550" dirty="0"/>
          </a:p>
        </p:txBody>
      </p:sp>
      <p:sp>
        <p:nvSpPr>
          <p:cNvPr id="11" name="Text 9"/>
          <p:cNvSpPr/>
          <p:nvPr/>
        </p:nvSpPr>
        <p:spPr>
          <a:xfrm>
            <a:off x="960120" y="3977640"/>
            <a:ext cx="52120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 algn="l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Developed in 1997 in Vermont by a group led by Mary Ellen Copeland</a:t>
            </a:r>
            <a:endParaRPr lang="en-US" sz="1350" dirty="0"/>
          </a:p>
          <a:p>
            <a:pPr marL="177800" indent="-177800" algn="l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the lived experience of people in recovery</a:t>
            </a:r>
            <a:endParaRPr lang="en-US" sz="1350" dirty="0"/>
          </a:p>
          <a:p>
            <a:pPr marL="177800" indent="-177800" algn="l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Strengths-based, voluntary, and trauma-informed</a:t>
            </a:r>
            <a:endParaRPr lang="en-US" sz="1350" dirty="0"/>
          </a:p>
          <a:p>
            <a:pPr marL="177800" indent="-177800" algn="l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person writes their own individualized plan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6812280" y="187452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a personal WRAP, you can: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812280" y="2377440"/>
            <a:ext cx="4690872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976872" y="2578608"/>
            <a:ext cx="201168" cy="201168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315200" y="2377440"/>
            <a:ext cx="40050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 simple, effective tools to stay well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812280" y="3031236"/>
            <a:ext cx="4690872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976872" y="3232404"/>
            <a:ext cx="201168" cy="201168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0" y="3031236"/>
            <a:ext cx="40050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daily plan to keep life on track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812280" y="3685032"/>
            <a:ext cx="4690872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976872" y="3886200"/>
            <a:ext cx="201168" cy="201168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315200" y="3685032"/>
            <a:ext cx="40050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what throws you off track early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812280" y="4338828"/>
            <a:ext cx="4690872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976872" y="4539996"/>
            <a:ext cx="201168" cy="201168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315200" y="4338828"/>
            <a:ext cx="40050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network of supporters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812280" y="4992624"/>
            <a:ext cx="4690872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976872" y="5193792"/>
            <a:ext cx="201168" cy="201168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315200" y="4992624"/>
            <a:ext cx="40050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your own decisions — even in a crisis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812280" y="5646420"/>
            <a:ext cx="4690872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976872" y="5847588"/>
            <a:ext cx="201168" cy="201168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7315200" y="5646420"/>
            <a:ext cx="40050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 and return to wellness afterward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is an evidence-based practice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874520"/>
            <a:ext cx="3456432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58368" y="1874520"/>
            <a:ext cx="3456432" cy="9144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86968" y="2075688"/>
            <a:ext cx="29992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2010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886968" y="2834640"/>
            <a:ext cx="29992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Recognized by SAMHSA as an evidence-based practice, listed in the National Registry (NREPP)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370832" y="1874520"/>
            <a:ext cx="3456432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370832" y="1874520"/>
            <a:ext cx="3456432" cy="9144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99432" y="2075688"/>
            <a:ext cx="29992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RCT</a:t>
            </a:r>
            <a:endParaRPr lang="en-US" sz="3800" dirty="0"/>
          </a:p>
        </p:txBody>
      </p:sp>
      <p:sp>
        <p:nvSpPr>
          <p:cNvPr id="15" name="Text 13"/>
          <p:cNvSpPr/>
          <p:nvPr/>
        </p:nvSpPr>
        <p:spPr>
          <a:xfrm>
            <a:off x="4599432" y="2834640"/>
            <a:ext cx="29992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randomized controlled trial (Univ. of Illinois at Chicago) compared peer-led WRAP groups with usual care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083296" y="1874520"/>
            <a:ext cx="3456432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8083296" y="1874520"/>
            <a:ext cx="3456432" cy="91440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311896" y="2075688"/>
            <a:ext cx="299923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mo.</a:t>
            </a:r>
            <a:endParaRPr lang="en-US" sz="3800" dirty="0"/>
          </a:p>
        </p:txBody>
      </p:sp>
      <p:sp>
        <p:nvSpPr>
          <p:cNvPr id="19" name="Text 17"/>
          <p:cNvSpPr/>
          <p:nvPr/>
        </p:nvSpPr>
        <p:spPr>
          <a:xfrm>
            <a:off x="8311896" y="2834640"/>
            <a:ext cx="29992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Improvements held from baseline to 8-month follow-up for WRAP participants versus controls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58368" y="4114800"/>
            <a:ext cx="10844784" cy="214884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914400" y="4315968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research showed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914400" y="4828032"/>
            <a:ext cx="3383280" cy="50292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5AA6A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051560" y="4828032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psychiatric symptoms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4462272" y="4828032"/>
            <a:ext cx="3383280" cy="50292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5AA6A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99432" y="4828032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depression &amp; anxiety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8010144" y="4828032"/>
            <a:ext cx="3383280" cy="50292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5AA6A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8147304" y="4828032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hopefulness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914400" y="5495544"/>
            <a:ext cx="3383280" cy="50292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5AA6A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1051560" y="5495544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quality of life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4462272" y="5495544"/>
            <a:ext cx="3383280" cy="50292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5AA6A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599432" y="5495544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empowerment</a:t>
            </a:r>
            <a:endParaRPr lang="en-US" sz="1250" dirty="0"/>
          </a:p>
        </p:txBody>
      </p:sp>
      <p:sp>
        <p:nvSpPr>
          <p:cNvPr id="32" name="Shape 30"/>
          <p:cNvSpPr/>
          <p:nvPr/>
        </p:nvSpPr>
        <p:spPr>
          <a:xfrm>
            <a:off x="8010144" y="5495544"/>
            <a:ext cx="3383280" cy="50292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5AA6A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8147304" y="5495544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self-advocacy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OF WRAP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 key concepts of WRAP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2331720"/>
            <a:ext cx="1993392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58368" y="2331720"/>
            <a:ext cx="1993392" cy="86868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58368" y="2404872"/>
            <a:ext cx="19933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768096" y="333756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786384" y="3995928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20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belief that we can get well, stay well, and pursue our dreams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871216" y="2331720"/>
            <a:ext cx="1993392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871216" y="2331720"/>
            <a:ext cx="1993392" cy="86868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871216" y="2404872"/>
            <a:ext cx="19933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2980944" y="333756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Responsibility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2999232" y="3995928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20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Taking the lead in our own wellness and choices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84064" y="2331720"/>
            <a:ext cx="1993392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084064" y="2331720"/>
            <a:ext cx="1993392" cy="86868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084064" y="2404872"/>
            <a:ext cx="19933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400" dirty="0"/>
          </a:p>
        </p:txBody>
      </p:sp>
      <p:sp>
        <p:nvSpPr>
          <p:cNvPr id="21" name="Text 19"/>
          <p:cNvSpPr/>
          <p:nvPr/>
        </p:nvSpPr>
        <p:spPr>
          <a:xfrm>
            <a:off x="5193792" y="333756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550" dirty="0"/>
          </a:p>
        </p:txBody>
      </p:sp>
      <p:sp>
        <p:nvSpPr>
          <p:cNvPr id="22" name="Text 20"/>
          <p:cNvSpPr/>
          <p:nvPr/>
        </p:nvSpPr>
        <p:spPr>
          <a:xfrm>
            <a:off x="5212080" y="3995928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20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what we need to make good decisions for ourselves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7296912" y="2331720"/>
            <a:ext cx="1993392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7296912" y="2331720"/>
            <a:ext cx="1993392" cy="86868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296912" y="2404872"/>
            <a:ext cx="19933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400" dirty="0"/>
          </a:p>
        </p:txBody>
      </p:sp>
      <p:sp>
        <p:nvSpPr>
          <p:cNvPr id="26" name="Text 24"/>
          <p:cNvSpPr/>
          <p:nvPr/>
        </p:nvSpPr>
        <p:spPr>
          <a:xfrm>
            <a:off x="7406640" y="333756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Self-Advocacy</a:t>
            </a:r>
            <a:endParaRPr lang="en-US" sz="1550" dirty="0"/>
          </a:p>
        </p:txBody>
      </p:sp>
      <p:sp>
        <p:nvSpPr>
          <p:cNvPr id="27" name="Text 25"/>
          <p:cNvSpPr/>
          <p:nvPr/>
        </p:nvSpPr>
        <p:spPr>
          <a:xfrm>
            <a:off x="7424928" y="3995928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20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Speaking up to get the support and understanding we need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9509760" y="2331720"/>
            <a:ext cx="1993392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9509760" y="2331720"/>
            <a:ext cx="1993392" cy="868680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9509760" y="2404872"/>
            <a:ext cx="19933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4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3400" dirty="0"/>
          </a:p>
        </p:txBody>
      </p:sp>
      <p:sp>
        <p:nvSpPr>
          <p:cNvPr id="31" name="Text 29"/>
          <p:cNvSpPr/>
          <p:nvPr/>
        </p:nvSpPr>
        <p:spPr>
          <a:xfrm>
            <a:off x="9619488" y="333756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</a:t>
            </a:r>
            <a:endParaRPr lang="en-US" sz="1550" dirty="0"/>
          </a:p>
        </p:txBody>
      </p:sp>
      <p:sp>
        <p:nvSpPr>
          <p:cNvPr id="32" name="Text 30"/>
          <p:cNvSpPr/>
          <p:nvPr/>
        </p:nvSpPr>
        <p:spPr>
          <a:xfrm>
            <a:off x="9637776" y="3995928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20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Connecting with others strengthens our wellness and recovery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 a WRAP: the core sections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58368" y="1874520"/>
            <a:ext cx="3456432" cy="10972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14400" y="2148840"/>
            <a:ext cx="294436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Toolbox</a:t>
            </a:r>
            <a:endParaRPr lang="en-US" sz="1550" dirty="0"/>
          </a:p>
        </p:txBody>
      </p:sp>
      <p:sp>
        <p:nvSpPr>
          <p:cNvPr id="11" name="Text 9"/>
          <p:cNvSpPr/>
          <p:nvPr/>
        </p:nvSpPr>
        <p:spPr>
          <a:xfrm>
            <a:off x="914400" y="2834640"/>
            <a:ext cx="29443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personal list of simple tools that keep you well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352544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352544" y="1874520"/>
            <a:ext cx="3456432" cy="10972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608576" y="2148840"/>
            <a:ext cx="294436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Maintenance Plan</a:t>
            </a:r>
            <a:endParaRPr lang="en-US" sz="1550" dirty="0"/>
          </a:p>
        </p:txBody>
      </p:sp>
      <p:sp>
        <p:nvSpPr>
          <p:cNvPr id="15" name="Text 13"/>
          <p:cNvSpPr/>
          <p:nvPr/>
        </p:nvSpPr>
        <p:spPr>
          <a:xfrm>
            <a:off x="4608576" y="2834640"/>
            <a:ext cx="29443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do each day to stay on track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046720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8046720" y="1874520"/>
            <a:ext cx="3456432" cy="10972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302752" y="2148840"/>
            <a:ext cx="294436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Triggers</a:t>
            </a:r>
            <a:endParaRPr lang="en-US" sz="1550" dirty="0"/>
          </a:p>
        </p:txBody>
      </p:sp>
      <p:sp>
        <p:nvSpPr>
          <p:cNvPr id="19" name="Text 17"/>
          <p:cNvSpPr/>
          <p:nvPr/>
        </p:nvSpPr>
        <p:spPr>
          <a:xfrm>
            <a:off x="8302752" y="2834640"/>
            <a:ext cx="29443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Outside events that could disrupt wellness — and a plan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58368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58368" y="3913632"/>
            <a:ext cx="3456432" cy="10972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14400" y="4187952"/>
            <a:ext cx="294436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Warning Signs</a:t>
            </a:r>
            <a:endParaRPr lang="en-US" sz="1550" dirty="0"/>
          </a:p>
        </p:txBody>
      </p:sp>
      <p:sp>
        <p:nvSpPr>
          <p:cNvPr id="23" name="Text 21"/>
          <p:cNvSpPr/>
          <p:nvPr/>
        </p:nvSpPr>
        <p:spPr>
          <a:xfrm>
            <a:off x="914400" y="4873752"/>
            <a:ext cx="29443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Subtle internal signals, caught early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4352544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352544" y="3913632"/>
            <a:ext cx="3456432" cy="10972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608576" y="4187952"/>
            <a:ext cx="294436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Things Break Down</a:t>
            </a:r>
            <a:endParaRPr lang="en-US" sz="1550" dirty="0"/>
          </a:p>
        </p:txBody>
      </p:sp>
      <p:sp>
        <p:nvSpPr>
          <p:cNvPr id="27" name="Text 25"/>
          <p:cNvSpPr/>
          <p:nvPr/>
        </p:nvSpPr>
        <p:spPr>
          <a:xfrm>
            <a:off x="4608576" y="4873752"/>
            <a:ext cx="29443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to take when symptoms intensify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8046720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8046720" y="3913632"/>
            <a:ext cx="3456432" cy="10972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8302752" y="4187952"/>
            <a:ext cx="294436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 &amp; Post-Crisis Plan</a:t>
            </a:r>
            <a:endParaRPr lang="en-US" sz="1550" dirty="0"/>
          </a:p>
        </p:txBody>
      </p:sp>
      <p:sp>
        <p:nvSpPr>
          <p:cNvPr id="31" name="Text 29"/>
          <p:cNvSpPr/>
          <p:nvPr/>
        </p:nvSpPr>
        <p:spPr>
          <a:xfrm>
            <a:off x="8302752" y="4873752"/>
            <a:ext cx="29443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Guidance for others and a path back to wellness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benefits of WRAP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920240"/>
            <a:ext cx="5230368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914400" y="2276856"/>
            <a:ext cx="585216" cy="585216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024128" y="2386584"/>
            <a:ext cx="365760" cy="365760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709928" y="2057400"/>
            <a:ext cx="395020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symptoms</a:t>
            </a:r>
            <a:endParaRPr lang="en-US" sz="16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psychiatric symptoms, especially depression and anxiety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58368" y="3401568"/>
            <a:ext cx="5230368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914400" y="3758184"/>
            <a:ext cx="585216" cy="585216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1024128" y="3867912"/>
            <a:ext cx="365760" cy="365760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709928" y="3538728"/>
            <a:ext cx="395020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hope</a:t>
            </a:r>
            <a:endParaRPr lang="en-US" sz="16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hopefulness and belief that recovery is possible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58368" y="4882896"/>
            <a:ext cx="5230368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914400" y="5239512"/>
            <a:ext cx="585216" cy="585216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1024128" y="5349240"/>
            <a:ext cx="365760" cy="365760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709928" y="5020056"/>
            <a:ext cx="395020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quality of life</a:t>
            </a:r>
            <a:endParaRPr lang="en-US" sz="16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day-to-day wellbeing and satisfaction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528816" y="1920240"/>
            <a:ext cx="5230368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784848" y="2276856"/>
            <a:ext cx="585216" cy="585216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894576" y="2386584"/>
            <a:ext cx="365760" cy="365760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580376" y="2057400"/>
            <a:ext cx="395020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empowerment</a:t>
            </a:r>
            <a:endParaRPr lang="en-US" sz="16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stronger sense of control over one's own life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6528816" y="3401568"/>
            <a:ext cx="5230368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784848" y="3758184"/>
            <a:ext cx="585216" cy="585216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894576" y="3867912"/>
            <a:ext cx="365760" cy="365760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580376" y="3538728"/>
            <a:ext cx="395020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self-advocacy</a:t>
            </a:r>
            <a:endParaRPr lang="en-US" sz="16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to seek support and be heard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528816" y="4882896"/>
            <a:ext cx="5230368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784848" y="5239512"/>
            <a:ext cx="585216" cy="585216"/>
          </a:xfrm>
          <a:prstGeom prst="ellipse">
            <a:avLst/>
          </a:prstGeom>
          <a:solidFill>
            <a:srgbClr val="F4E9D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894576" y="5349240"/>
            <a:ext cx="365760" cy="365760"/>
          </a:xfrm>
          <a:prstGeom prst="ellipse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580376" y="5020056"/>
            <a:ext cx="395020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recovery</a:t>
            </a:r>
            <a:endParaRPr lang="en-US" sz="16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self-perceived recovery over time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COMPANION APPROACH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person-centered approach?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874520"/>
            <a:ext cx="5806440" cy="4206240"/>
          </a:xfrm>
          <a:prstGeom prst="rect">
            <a:avLst/>
          </a:prstGeom>
          <a:solidFill>
            <a:srgbClr val="F4E9D6"/>
          </a:solidFill>
          <a:ln/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60120" y="2194560"/>
            <a:ext cx="5212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1251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 built around the person — not the diagnosis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960120" y="3063240"/>
            <a:ext cx="52120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50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person-centered approach treats each individual as a unique, whole person and as the expert on their own life. Support is offered through choices and options — not final answers.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60120" y="4892040"/>
            <a:ext cx="5212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i="1" dirty="0">
                <a:solidFill>
                  <a:srgbClr val="D98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“Each person is the expert on themselves.”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812280" y="187452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means care that is: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812280" y="2395728"/>
            <a:ext cx="46908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812280" y="2395728"/>
            <a:ext cx="91440" cy="713232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104888" y="2395728"/>
            <a:ext cx="423367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Respectful of dignity, culture, and identity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6812280" y="3182112"/>
            <a:ext cx="46908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812280" y="3182112"/>
            <a:ext cx="91440" cy="713232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104888" y="3182112"/>
            <a:ext cx="423367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Guided by the person's own goals and values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6812280" y="3968496"/>
            <a:ext cx="46908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812280" y="3968496"/>
            <a:ext cx="91440" cy="713232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104888" y="3968496"/>
            <a:ext cx="423367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on strengths, not deficits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6812280" y="4754880"/>
            <a:ext cx="46908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812280" y="4754880"/>
            <a:ext cx="91440" cy="713232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104888" y="4754880"/>
            <a:ext cx="423367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 and rooted in mutuality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6812280" y="5541264"/>
            <a:ext cx="46908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812280" y="5541264"/>
            <a:ext cx="91440" cy="713232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104888" y="5541264"/>
            <a:ext cx="423367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to many pathways to recovery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1F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PRINCIPLES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66928"/>
            <a:ext cx="10881360" cy="868680"/>
          </a:xfrm>
          <a:prstGeom prst="rect">
            <a:avLst/>
          </a:prstGeom>
          <a:noFill/>
          <a:ln/>
        </p:spPr>
        <p:txBody>
          <a:bodyPr wrap="square" lIns="0" tIns="0" rIns="0" bIns="0" rtlCol="0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principles of person-centered care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1051560" cy="64008"/>
          </a:xfrm>
          <a:prstGeom prst="rect">
            <a:avLst/>
          </a:prstGeom>
          <a:solidFill>
            <a:srgbClr val="D98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6455664"/>
            <a:ext cx="10844784" cy="0"/>
          </a:xfrm>
          <a:prstGeom prst="line">
            <a:avLst/>
          </a:prstGeom>
          <a:noFill/>
          <a:ln w="12700">
            <a:solidFill>
              <a:srgbClr val="E7D3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&amp; the Person-Centered Approach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607040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58368" y="3547872"/>
            <a:ext cx="3456432" cy="109728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14400" y="2130552"/>
            <a:ext cx="29443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 as expert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14400" y="2743200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individual leads decisions about their own care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352544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352544" y="3547872"/>
            <a:ext cx="3456432" cy="109728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608576" y="2130552"/>
            <a:ext cx="29443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Choice &amp; options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608576" y="2743200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offers possibilities, not final answers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046720" y="1874520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8046720" y="3547872"/>
            <a:ext cx="3456432" cy="109728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302752" y="2130552"/>
            <a:ext cx="29443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Dignity &amp; respect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302752" y="2743200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Unconditional acceptance of each unique person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58368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58368" y="5586984"/>
            <a:ext cx="3456432" cy="109728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14400" y="4169664"/>
            <a:ext cx="29443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Strengths-based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14400" y="4782312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on abilities and resources, not deficits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4352544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352544" y="5586984"/>
            <a:ext cx="3456432" cy="109728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608576" y="4169664"/>
            <a:ext cx="29443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pathways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608576" y="4782312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single 'right' route — recovery is personal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8046720" y="3913632"/>
            <a:ext cx="3456432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3B3"/>
            </a:solidFill>
            <a:prstDash val="solid"/>
          </a:ln>
          <a:effectLst>
            <a:outerShdw blurRad="88900" dist="38100" dir="5400000" algn="bl" rotWithShape="0">
              <a:srgbClr val="1B2A41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8046720" y="5586984"/>
            <a:ext cx="3456432" cy="109728"/>
          </a:xfrm>
          <a:prstGeom prst="rect">
            <a:avLst/>
          </a:prstGeom>
          <a:solidFill>
            <a:srgbClr val="1F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8302752" y="4169664"/>
            <a:ext cx="29443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B2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302752" y="4782312"/>
            <a:ext cx="2944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516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relationship of mutuality and shared learning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2157</Words>
  <Application>Microsoft Office PowerPoint</Application>
  <PresentationFormat>Widescreen</PresentationFormat>
  <Paragraphs>274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Wellness Recovery Action Plan (WRAP) &amp; the Person-Centered Approach</vt:lpstr>
      <vt:lpstr>What we'll cover today</vt:lpstr>
      <vt:lpstr>What is WRAP?</vt:lpstr>
      <vt:lpstr>WRAP is an evidence-based practice</vt:lpstr>
      <vt:lpstr>The five key concepts of WRAP</vt:lpstr>
      <vt:lpstr>Inside a WRAP: the core sections</vt:lpstr>
      <vt:lpstr>Proven benefits of WRAP</vt:lpstr>
      <vt:lpstr>What is the person-centered approach?</vt:lpstr>
      <vt:lpstr>Core principles of person-centered care</vt:lpstr>
      <vt:lpstr>Benefits of the person-centered approach</vt:lpstr>
      <vt:lpstr>WRAP + person-centered: a shared foundation</vt:lpstr>
      <vt:lpstr>Benefits for individuals &amp; peers in recovery</vt:lpstr>
      <vt:lpstr>Benefits for clinicians &amp; services</vt:lpstr>
      <vt:lpstr>The values &amp; ethics that guide the work</vt:lpstr>
      <vt:lpstr>Putting it into practice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WRAP of DC</dc:creator>
  <cp:lastModifiedBy>WRAP of DC</cp:lastModifiedBy>
  <cp:revision>1</cp:revision>
  <dcterms:created xsi:type="dcterms:W3CDTF">2026-07-09T02:03:38Z</dcterms:created>
  <dcterms:modified xsi:type="dcterms:W3CDTF">2026-07-09T02:32:17Z</dcterms:modified>
</cp:coreProperties>
</file>