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96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Welcome participants and name the focus: the point where things feel significantly worse, but action is still possible.</a:t>
            </a:r>
          </a:p>
          <a:p>
            <a:r>
              <a:t>Emphasize that this workshop is voluntary and each person remains the expert on their own experience.</a:t>
            </a:r>
          </a:p>
          <a:p>
            <a:r>
              <a:t>Source: Wellness Recovery Action Plan, Inc., “When Things are Breaking Down” (2016).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Support works best when the request is concrete: who, what, and when.</a:t>
            </a:r>
          </a:p>
          <a:p>
            <a:r>
              <a:t>Supporters should follow the participant’s plan and preferences rather than taking over prematurely.</a:t>
            </a:r>
          </a:p>
          <a:p>
            <a:r>
              <a:t>The sample wording is illustrative; participants should use language that feels natural and safe.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Clarify that escalation is not punishment; it is adding the level of support the situation needs.</a:t>
            </a:r>
          </a:p>
          <a:p>
            <a:r>
              <a:t>Participants can preselect contacts and thresholds while they are feeling well.</a:t>
            </a:r>
          </a:p>
          <a:p>
            <a:r>
              <a:t>In the U.S. and territories, 988 offers 24/7 call, text, and chat support. Use local equivalents elsewhere; use emergency services for immediate danger.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Give participants quiet time to draft one line for each prompt.</a:t>
            </a:r>
          </a:p>
          <a:p>
            <a:r>
              <a:t>These are original reflection prompts, not a reproduction of an official WRAP worksheet.</a:t>
            </a:r>
          </a:p>
          <a:p>
            <a:r>
              <a:t>Encourage concrete verbs and named contacts. Participants may keep their answers private.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 plan is stronger when it anticipates predictable barriers.</a:t>
            </a:r>
          </a:p>
          <a:p>
            <a:r>
              <a:t>Ask participants to add at least one backup contact and one next-level action.</a:t>
            </a:r>
          </a:p>
          <a:p>
            <a:r>
              <a:t>Use if–then wording so the plan makes the decision in advance.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Invite a brief rehearsal when participants are feeling relatively well.</a:t>
            </a:r>
          </a:p>
          <a:p>
            <a:r>
              <a:t>Check whether the plan is readable, contacts are current, and the first actions are realistic.</a:t>
            </a:r>
          </a:p>
          <a:p>
            <a:r>
              <a:t>WRAP plans change as people learn more about themselves; revision is part of the process.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Close by asking participants to identify one sign, one first action, and one person they can contact.</a:t>
            </a:r>
          </a:p>
          <a:p>
            <a:r>
              <a:t>Reinforce hope: the purpose of the plan is to preserve choice and make the next helpful step easier.</a:t>
            </a:r>
          </a:p>
          <a:p>
            <a:r>
              <a:t>Sources: wellnessrecoveryactionplan.com; SAMHSA 988. This deck is an educational overview, not individualized medical advice or official WRAP curriculum.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Explain the distinction: in this stage, the person is still able to take action on their own behalf.</a:t>
            </a:r>
          </a:p>
          <a:p>
            <a:r>
              <a:t>A Crisis Plan is different—it anticipates times when others may need to take a larger role.</a:t>
            </a:r>
          </a:p>
          <a:p>
            <a:r>
              <a:t>Invite participants to think of this as a window for earlier, stronger support—not a failure.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Co-create or review the group’s safety/comfort agreement before discussing difficult experiences.</a:t>
            </a:r>
          </a:p>
          <a:p>
            <a:r>
              <a:t>Remind participants they can pass, pause, or keep details private; no one is required to disclose personal information.</a:t>
            </a:r>
          </a:p>
          <a:p>
            <a:r>
              <a:t>WRAP values emphasize dignity, choice, self-determination, and mutual learning.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Ask participants to scan across body, thoughts, actions, connection, and routine for personal changes.</a:t>
            </a:r>
          </a:p>
          <a:p>
            <a:r>
              <a:t>Signs are individual. The point is not to compare with others or assign a diagnosis.</a:t>
            </a:r>
          </a:p>
          <a:p>
            <a:r>
              <a:t>Encourage neutral, observable wording such as “sleep shifts” or “I stop answering messages.”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this slide to move from vague feelings to observable personal indicators.</a:t>
            </a:r>
          </a:p>
          <a:p>
            <a:r>
              <a:t>A participant might track a change in sleep, routine, communication, concentration, or self-care—only if that wording fits them.</a:t>
            </a:r>
          </a:p>
          <a:p>
            <a:r>
              <a:t>Avoid making any example universal; invite people to write in their own language.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Official WRAP guidance describes this action plan as more structured, directive, and intensive, with fewer choices.</a:t>
            </a:r>
          </a:p>
          <a:p>
            <a:r>
              <a:t>Contrast an action that is specific and time-bound with one that is vague.</a:t>
            </a:r>
          </a:p>
          <a:p>
            <a:r>
              <a:t>The participant chooses the instruction while well; the plan then reduces decision load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Invite participants to make the first action very small and immediate.</a:t>
            </a:r>
          </a:p>
          <a:p>
            <a:r>
              <a:t>Then add a next step and a same-day check-in so the plan has momentum without becoming overwhelming.</a:t>
            </a:r>
          </a:p>
          <a:p>
            <a:r>
              <a:t>A sequence is easier to follow than a long menu of equally weighted options.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Wellness Toolbox is the source for actions in this plan.</a:t>
            </a:r>
          </a:p>
          <a:p>
            <a:r>
              <a:t>Ask: which tools still work when concentration, energy, or motivation is low?</a:t>
            </a:r>
          </a:p>
          <a:p>
            <a:r>
              <a:t>Examples on the slide are prompts, not prescriptions; participants decide what is safe and effective for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 stronger plan may include doing less, not trying harder.</a:t>
            </a:r>
          </a:p>
          <a:p>
            <a:r>
              <a:t>Official guidance suggests rest, limiting jarring or chaotic demands, and postponing major new undertakings.</a:t>
            </a:r>
          </a:p>
          <a:p>
            <a:r>
              <a:t>Have participants identify one demand they have permission to pause.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815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rganic-bottom-left">
            <a:extLst>
              <a:ext uri="{FF2B5EF4-FFF2-40B4-BE49-F238E27FC236}">
                <a16:creationId xmlns:a16="http://schemas.microsoft.com/office/drawing/2014/main" id="{9352832D-A8CA-4EAA-8314-82FBC31A30AC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EAAF5BEF-D4F7-4201-ABE5-45DF91EEBCD1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hreshold-ring">
            <a:extLst>
              <a:ext uri="{FF2B5EF4-FFF2-40B4-BE49-F238E27FC236}">
                <a16:creationId xmlns:a16="http://schemas.microsoft.com/office/drawing/2014/main" id="{0613F509-8E9D-4233-829D-72B1F0D0F171}"/>
              </a:ext>
            </a:extLst>
          </p:cNvPr>
          <p:cNvSpPr>
            <a:spLocks noGrp="1"/>
          </p:cNvSpPr>
          <p:nvPr/>
        </p:nvSpPr>
        <p:spPr>
          <a:xfrm>
            <a:off x="4000500" y="838200"/>
            <a:ext cx="4191000" cy="4191000"/>
          </a:xfrm>
          <a:prstGeom prst="ellipse">
            <a:avLst/>
          </a:prstGeom>
          <a:noFill/>
          <a:ln w="9525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inner-ring">
            <a:extLst>
              <a:ext uri="{FF2B5EF4-FFF2-40B4-BE49-F238E27FC236}">
                <a16:creationId xmlns:a16="http://schemas.microsoft.com/office/drawing/2014/main" id="{1E006409-F78B-4F07-8240-4ECF5682CAA7}"/>
              </a:ext>
            </a:extLst>
          </p:cNvPr>
          <p:cNvSpPr>
            <a:spLocks noGrp="1"/>
          </p:cNvSpPr>
          <p:nvPr/>
        </p:nvSpPr>
        <p:spPr>
          <a:xfrm>
            <a:off x="4791075" y="1628775"/>
            <a:ext cx="2609850" cy="2609850"/>
          </a:xfrm>
          <a:prstGeom prst="ellips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63E957-9E80-4018-9D9C-EF3E6B56C4D6}"/>
              </a:ext>
            </a:extLst>
          </p:cNvPr>
          <p:cNvSpPr>
            <a:spLocks noGrp="1"/>
          </p:cNvSpPr>
          <p:nvPr/>
        </p:nvSpPr>
        <p:spPr>
          <a:xfrm>
            <a:off x="685800" y="552450"/>
            <a:ext cx="5715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WELLNESS RECOVERY ACTION PLAN®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226FB0-791F-49AD-8D6F-CC3B59BCAC14}"/>
              </a:ext>
            </a:extLst>
          </p:cNvPr>
          <p:cNvSpPr>
            <a:spLocks noGrp="1"/>
          </p:cNvSpPr>
          <p:nvPr/>
        </p:nvSpPr>
        <p:spPr>
          <a:xfrm>
            <a:off x="1333500" y="2143125"/>
            <a:ext cx="952500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8039"/>
          </a:bodyPr>
          <a:lstStyle/>
          <a:p>
            <a:pPr algn="ctr">
              <a:defRPr sz="51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51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When Things Are</a:t>
            </a:r>
          </a:p>
          <a:p>
            <a:pPr algn="ctr">
              <a:defRPr sz="51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51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Breaking Down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FB60A2-865B-4940-81ED-A1F714B2933A}"/>
              </a:ext>
            </a:extLst>
          </p:cNvPr>
          <p:cNvSpPr>
            <a:spLocks noGrp="1"/>
          </p:cNvSpPr>
          <p:nvPr/>
        </p:nvSpPr>
        <p:spPr>
          <a:xfrm>
            <a:off x="2381250" y="4095750"/>
            <a:ext cx="7429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875" b="0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875" b="0" dirty="0">
                <a:solidFill>
                  <a:srgbClr val="0F6B68"/>
                </a:solidFill>
                <a:latin typeface="Aptos"/>
                <a:ea typeface="Aptos"/>
                <a:cs typeface="Aptos"/>
              </a:rPr>
              <a:t>Step 5 • Notice the signs. Follow the plan. Preserve choice.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11DDB1-B40E-471A-A8CD-5FB7F9FB9DB3}"/>
              </a:ext>
            </a:extLst>
          </p:cNvPr>
          <p:cNvSpPr>
            <a:spLocks noGrp="1"/>
          </p:cNvSpPr>
          <p:nvPr/>
        </p:nvSpPr>
        <p:spPr>
          <a:xfrm>
            <a:off x="4953000" y="510540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00" b="1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58706E"/>
                </a:solidFill>
                <a:latin typeface="Aptos"/>
                <a:ea typeface="Aptos"/>
                <a:cs typeface="Aptos"/>
              </a:rPr>
              <a:t>Participant workshop</a:t>
            </a:r>
          </a:p>
        </p:txBody>
      </p:sp>
      <p:sp>
        <p:nvSpPr>
          <p:cNvPr id="9" name="source-1">
            <a:extLst>
              <a:ext uri="{FF2B5EF4-FFF2-40B4-BE49-F238E27FC236}">
                <a16:creationId xmlns:a16="http://schemas.microsoft.com/office/drawing/2014/main" id="{F4722F0D-5759-4928-AF38-3593E759ADA8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Educational overview • WRAP® is a registered trademark</a:t>
            </a:r>
          </a:p>
        </p:txBody>
      </p:sp>
      <p:sp>
        <p:nvSpPr>
          <p:cNvPr id="10" name="page-1">
            <a:extLst>
              <a:ext uri="{FF2B5EF4-FFF2-40B4-BE49-F238E27FC236}">
                <a16:creationId xmlns:a16="http://schemas.microsoft.com/office/drawing/2014/main" id="{609E8C41-21E9-4CD6-9362-75F9FB80219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87606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rganic-bottom-left">
            <a:extLst>
              <a:ext uri="{FF2B5EF4-FFF2-40B4-BE49-F238E27FC236}">
                <a16:creationId xmlns:a16="http://schemas.microsoft.com/office/drawing/2014/main" id="{5397F4E1-7206-4D70-9932-B7F8E453E3A5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B33808C9-6339-45F0-A3C9-E7E769B9490C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10">
            <a:extLst>
              <a:ext uri="{FF2B5EF4-FFF2-40B4-BE49-F238E27FC236}">
                <a16:creationId xmlns:a16="http://schemas.microsoft.com/office/drawing/2014/main" id="{01A95BF3-EB6B-492A-A56D-7FED30AE76A3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REACH OUT</a:t>
            </a:r>
          </a:p>
        </p:txBody>
      </p:sp>
      <p:sp>
        <p:nvSpPr>
          <p:cNvPr id="4" name="title-10">
            <a:extLst>
              <a:ext uri="{FF2B5EF4-FFF2-40B4-BE49-F238E27FC236}">
                <a16:creationId xmlns:a16="http://schemas.microsoft.com/office/drawing/2014/main" id="{3EFA0936-5401-4F28-AB6A-DA3937E73FDE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232"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Invite supporters in early—and be specific</a:t>
            </a:r>
          </a:p>
        </p:txBody>
      </p:sp>
      <p:sp>
        <p:nvSpPr>
          <p:cNvPr id="5" name="accent-rule-10">
            <a:extLst>
              <a:ext uri="{FF2B5EF4-FFF2-40B4-BE49-F238E27FC236}">
                <a16:creationId xmlns:a16="http://schemas.microsoft.com/office/drawing/2014/main" id="{58B24953-FB93-4534-84E3-69B33DB58C33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10">
            <a:extLst>
              <a:ext uri="{FF2B5EF4-FFF2-40B4-BE49-F238E27FC236}">
                <a16:creationId xmlns:a16="http://schemas.microsoft.com/office/drawing/2014/main" id="{2172A31F-9CB3-418D-83EC-8B17642EF3FA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Sources: WRAP Key Concepts; WRAP Values &amp; Ethics</a:t>
            </a:r>
          </a:p>
        </p:txBody>
      </p:sp>
      <p:sp>
        <p:nvSpPr>
          <p:cNvPr id="7" name="page-10">
            <a:extLst>
              <a:ext uri="{FF2B5EF4-FFF2-40B4-BE49-F238E27FC236}">
                <a16:creationId xmlns:a16="http://schemas.microsoft.com/office/drawing/2014/main" id="{593EA186-C609-41F4-A020-71E1C4687C5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FAAB0F-9DEE-4A3C-994D-6E86F2990727}"/>
              </a:ext>
            </a:extLst>
          </p:cNvPr>
          <p:cNvSpPr>
            <a:spLocks noGrp="1"/>
          </p:cNvSpPr>
          <p:nvPr/>
        </p:nvSpPr>
        <p:spPr>
          <a:xfrm>
            <a:off x="781050" y="2143125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ILLUSTRATIVE SCRIPT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0D0D0E-6B25-4929-ACCF-67B94247745D}"/>
              </a:ext>
            </a:extLst>
          </p:cNvPr>
          <p:cNvSpPr>
            <a:spLocks noGrp="1"/>
          </p:cNvSpPr>
          <p:nvPr/>
        </p:nvSpPr>
        <p:spPr>
          <a:xfrm>
            <a:off x="781050" y="2524125"/>
            <a:ext cx="4953000" cy="1571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4054"/>
          </a:bodyPr>
          <a:lstStyle/>
          <a:p>
            <a:pPr algn="l">
              <a:defRPr sz="27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“I’m noticing my signs.</a:t>
            </a:r>
          </a:p>
          <a:p>
            <a:pPr algn="l">
              <a:defRPr sz="27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Please stay with me while I</a:t>
            </a:r>
          </a:p>
          <a:p>
            <a:pPr algn="l">
              <a:defRPr sz="27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follow the next two steps.”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5BBA69-468C-4067-9875-1F86B67AD7C3}"/>
              </a:ext>
            </a:extLst>
          </p:cNvPr>
          <p:cNvSpPr>
            <a:spLocks noGrp="1"/>
          </p:cNvSpPr>
          <p:nvPr/>
        </p:nvSpPr>
        <p:spPr>
          <a:xfrm>
            <a:off x="781050" y="4429125"/>
            <a:ext cx="4762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Name the sign • Make one request • Agree on a check-in time</a:t>
            </a: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FB91AFB9-9CDA-457A-B88A-687BE2FA4771}"/>
              </a:ext>
            </a:extLst>
          </p:cNvPr>
          <p:cNvSpPr>
            <a:spLocks noGrp="1"/>
          </p:cNvSpPr>
          <p:nvPr/>
        </p:nvSpPr>
        <p:spPr>
          <a:xfrm>
            <a:off x="6096000" y="2143125"/>
            <a:ext cx="0" cy="3333750"/>
          </a:xfrm>
          <a:prstGeom prst="line">
            <a:avLst/>
          </a:prstGeom>
          <a:noFill/>
          <a:ln w="3810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3B387A-5396-41B2-B79E-5B27C13741C2}"/>
              </a:ext>
            </a:extLst>
          </p:cNvPr>
          <p:cNvSpPr>
            <a:spLocks noGrp="1"/>
          </p:cNvSpPr>
          <p:nvPr/>
        </p:nvSpPr>
        <p:spPr>
          <a:xfrm>
            <a:off x="6667500" y="2095500"/>
            <a:ext cx="628650" cy="6286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082361-C26A-4FAA-8EBE-D6B09B18E041}"/>
              </a:ext>
            </a:extLst>
          </p:cNvPr>
          <p:cNvSpPr>
            <a:spLocks noGrp="1"/>
          </p:cNvSpPr>
          <p:nvPr/>
        </p:nvSpPr>
        <p:spPr>
          <a:xfrm>
            <a:off x="6762750" y="2190750"/>
            <a:ext cx="4381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2182E-DBC5-4D7B-AA2B-640815E5931B}"/>
              </a:ext>
            </a:extLst>
          </p:cNvPr>
          <p:cNvSpPr>
            <a:spLocks noGrp="1"/>
          </p:cNvSpPr>
          <p:nvPr/>
        </p:nvSpPr>
        <p:spPr>
          <a:xfrm>
            <a:off x="7543800" y="2076450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NOTICE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6D18F2-F8A3-42D2-B014-F31BF78AE86C}"/>
              </a:ext>
            </a:extLst>
          </p:cNvPr>
          <p:cNvSpPr>
            <a:spLocks noGrp="1"/>
          </p:cNvSpPr>
          <p:nvPr/>
        </p:nvSpPr>
        <p:spPr>
          <a:xfrm>
            <a:off x="7543800" y="2381250"/>
            <a:ext cx="36671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Reflect back what you observe—without judgment.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D4D70C0-A9B2-4CAF-B3F2-68A65AE96B9C}"/>
              </a:ext>
            </a:extLst>
          </p:cNvPr>
          <p:cNvSpPr>
            <a:spLocks noGrp="1"/>
          </p:cNvSpPr>
          <p:nvPr/>
        </p:nvSpPr>
        <p:spPr>
          <a:xfrm>
            <a:off x="6667500" y="3257550"/>
            <a:ext cx="628650" cy="6286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81A22-8CB7-4A0E-998D-6B33A30F63D9}"/>
              </a:ext>
            </a:extLst>
          </p:cNvPr>
          <p:cNvSpPr>
            <a:spLocks noGrp="1"/>
          </p:cNvSpPr>
          <p:nvPr/>
        </p:nvSpPr>
        <p:spPr>
          <a:xfrm>
            <a:off x="6762750" y="3352800"/>
            <a:ext cx="4381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977964-B3F5-4477-8DD0-B046F0655465}"/>
              </a:ext>
            </a:extLst>
          </p:cNvPr>
          <p:cNvSpPr>
            <a:spLocks noGrp="1"/>
          </p:cNvSpPr>
          <p:nvPr/>
        </p:nvSpPr>
        <p:spPr>
          <a:xfrm>
            <a:off x="7543800" y="3238500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SUPPORT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02112AB-E826-4C9B-B6A7-874E68864DD6}"/>
              </a:ext>
            </a:extLst>
          </p:cNvPr>
          <p:cNvSpPr>
            <a:spLocks noGrp="1"/>
          </p:cNvSpPr>
          <p:nvPr/>
        </p:nvSpPr>
        <p:spPr>
          <a:xfrm>
            <a:off x="7543800" y="3543300"/>
            <a:ext cx="36671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Help with the action the person already chose.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FA7A3D5-0BE2-452F-A6FC-AE8E1EEDCCC3}"/>
              </a:ext>
            </a:extLst>
          </p:cNvPr>
          <p:cNvSpPr>
            <a:spLocks noGrp="1"/>
          </p:cNvSpPr>
          <p:nvPr/>
        </p:nvSpPr>
        <p:spPr>
          <a:xfrm>
            <a:off x="6667500" y="4419600"/>
            <a:ext cx="628650" cy="628650"/>
          </a:xfrm>
          <a:prstGeom prst="ellipse">
            <a:avLst/>
          </a:prstGeom>
          <a:solidFill>
            <a:srgbClr val="E56F5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FA1B04-2D2C-43E6-9C78-316B7D60C9F9}"/>
              </a:ext>
            </a:extLst>
          </p:cNvPr>
          <p:cNvSpPr>
            <a:spLocks noGrp="1"/>
          </p:cNvSpPr>
          <p:nvPr/>
        </p:nvSpPr>
        <p:spPr>
          <a:xfrm>
            <a:off x="6762750" y="4514850"/>
            <a:ext cx="4381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D2A5E6-8E52-46E2-BE80-9ADD0778C73F}"/>
              </a:ext>
            </a:extLst>
          </p:cNvPr>
          <p:cNvSpPr>
            <a:spLocks noGrp="1"/>
          </p:cNvSpPr>
          <p:nvPr/>
        </p:nvSpPr>
        <p:spPr>
          <a:xfrm>
            <a:off x="7543800" y="4400550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ESCALATE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011525-788F-452A-9B76-388FF75E725B}"/>
              </a:ext>
            </a:extLst>
          </p:cNvPr>
          <p:cNvSpPr>
            <a:spLocks noGrp="1"/>
          </p:cNvSpPr>
          <p:nvPr/>
        </p:nvSpPr>
        <p:spPr>
          <a:xfrm>
            <a:off x="7543800" y="4705350"/>
            <a:ext cx="36671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Add professional or urgent help when the plan says to.</a:t>
            </a:r>
          </a:p>
        </p:txBody>
      </p:sp>
    </p:spTree>
    <p:extLst>
      <p:ext uri="{BB962C8B-B14F-4D97-AF65-F5344CB8AC3E}">
        <p14:creationId xmlns:p14="http://schemas.microsoft.com/office/powerpoint/2010/main" val="1319941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rganic-bottom-left">
            <a:extLst>
              <a:ext uri="{FF2B5EF4-FFF2-40B4-BE49-F238E27FC236}">
                <a16:creationId xmlns:a16="http://schemas.microsoft.com/office/drawing/2014/main" id="{246DDE77-0E7C-476E-88EF-5DEF032DD7B5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71525700-FFA9-4A5B-8822-05D79FEBA064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11">
            <a:extLst>
              <a:ext uri="{FF2B5EF4-FFF2-40B4-BE49-F238E27FC236}">
                <a16:creationId xmlns:a16="http://schemas.microsoft.com/office/drawing/2014/main" id="{F4EE4F86-5E2A-4D85-A86D-683127C15AC9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ESCALATE WISELY</a:t>
            </a:r>
          </a:p>
        </p:txBody>
      </p:sp>
      <p:sp>
        <p:nvSpPr>
          <p:cNvPr id="4" name="title-11">
            <a:extLst>
              <a:ext uri="{FF2B5EF4-FFF2-40B4-BE49-F238E27FC236}">
                <a16:creationId xmlns:a16="http://schemas.microsoft.com/office/drawing/2014/main" id="{1B7C67A4-78D8-4D62-AF9F-B4751FF49DF6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Add support as the situation intensifies</a:t>
            </a:r>
          </a:p>
        </p:txBody>
      </p:sp>
      <p:sp>
        <p:nvSpPr>
          <p:cNvPr id="5" name="accent-rule-11">
            <a:extLst>
              <a:ext uri="{FF2B5EF4-FFF2-40B4-BE49-F238E27FC236}">
                <a16:creationId xmlns:a16="http://schemas.microsoft.com/office/drawing/2014/main" id="{41B9F776-D644-4742-B2F9-118F09234C67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11">
            <a:extLst>
              <a:ext uri="{FF2B5EF4-FFF2-40B4-BE49-F238E27FC236}">
                <a16:creationId xmlns:a16="http://schemas.microsoft.com/office/drawing/2014/main" id="{AD8D4C99-A7FE-4D30-84DD-7A5D7FDD6126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Sources: WRAP crisis planning guidance; SAMHSA 988 Lifeline</a:t>
            </a:r>
          </a:p>
        </p:txBody>
      </p:sp>
      <p:sp>
        <p:nvSpPr>
          <p:cNvPr id="7" name="page-11">
            <a:extLst>
              <a:ext uri="{FF2B5EF4-FFF2-40B4-BE49-F238E27FC236}">
                <a16:creationId xmlns:a16="http://schemas.microsoft.com/office/drawing/2014/main" id="{BAA4BD54-121A-4C6D-B269-5EA5C7393E9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F36D5F02-9B61-4FA3-9C23-428A54DD9030}"/>
              </a:ext>
            </a:extLst>
          </p:cNvPr>
          <p:cNvSpPr>
            <a:spLocks noGrp="1"/>
          </p:cNvSpPr>
          <p:nvPr/>
        </p:nvSpPr>
        <p:spPr>
          <a:xfrm>
            <a:off x="2143125" y="4838700"/>
            <a:ext cx="1762125" cy="809625"/>
          </a:xfrm>
          <a:prstGeom prst="line">
            <a:avLst/>
          </a:prstGeom>
          <a:noFill/>
          <a:ln w="5715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0785EA-D13C-405B-9A95-84CE6BE8F258}"/>
              </a:ext>
            </a:extLst>
          </p:cNvPr>
          <p:cNvSpPr>
            <a:spLocks noGrp="1"/>
          </p:cNvSpPr>
          <p:nvPr/>
        </p:nvSpPr>
        <p:spPr>
          <a:xfrm>
            <a:off x="1190625" y="4381500"/>
            <a:ext cx="952500" cy="95250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BEA413-FB14-4D37-A336-5D1A0ACA956A}"/>
              </a:ext>
            </a:extLst>
          </p:cNvPr>
          <p:cNvSpPr>
            <a:spLocks noGrp="1"/>
          </p:cNvSpPr>
          <p:nvPr/>
        </p:nvSpPr>
        <p:spPr>
          <a:xfrm>
            <a:off x="1285875" y="4476750"/>
            <a:ext cx="762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0A1738-C134-46B9-928A-0BDC8625B58B}"/>
              </a:ext>
            </a:extLst>
          </p:cNvPr>
          <p:cNvSpPr>
            <a:spLocks noGrp="1"/>
          </p:cNvSpPr>
          <p:nvPr/>
        </p:nvSpPr>
        <p:spPr>
          <a:xfrm>
            <a:off x="1000125" y="5505450"/>
            <a:ext cx="1809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SELF-TOOL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E627DE-6B99-4086-95D2-35D2415A130D}"/>
              </a:ext>
            </a:extLst>
          </p:cNvPr>
          <p:cNvSpPr>
            <a:spLocks noGrp="1"/>
          </p:cNvSpPr>
          <p:nvPr/>
        </p:nvSpPr>
        <p:spPr>
          <a:xfrm>
            <a:off x="857250" y="5810250"/>
            <a:ext cx="209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Follow the first action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923C72EB-4E2D-4F1F-90E3-DC1F0281A5C1}"/>
              </a:ext>
            </a:extLst>
          </p:cNvPr>
          <p:cNvSpPr>
            <a:spLocks noGrp="1"/>
          </p:cNvSpPr>
          <p:nvPr/>
        </p:nvSpPr>
        <p:spPr>
          <a:xfrm>
            <a:off x="4572000" y="4029075"/>
            <a:ext cx="1762125" cy="809625"/>
          </a:xfrm>
          <a:prstGeom prst="line">
            <a:avLst/>
          </a:prstGeom>
          <a:noFill/>
          <a:ln w="5715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A7C9471-51D5-4C5A-BA5C-3D6023B60AE8}"/>
              </a:ext>
            </a:extLst>
          </p:cNvPr>
          <p:cNvSpPr>
            <a:spLocks noGrp="1"/>
          </p:cNvSpPr>
          <p:nvPr/>
        </p:nvSpPr>
        <p:spPr>
          <a:xfrm>
            <a:off x="3619500" y="3571875"/>
            <a:ext cx="952500" cy="95250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F7F7AE-9B4A-408F-BDBE-D415F94CF0AE}"/>
              </a:ext>
            </a:extLst>
          </p:cNvPr>
          <p:cNvSpPr>
            <a:spLocks noGrp="1"/>
          </p:cNvSpPr>
          <p:nvPr/>
        </p:nvSpPr>
        <p:spPr>
          <a:xfrm>
            <a:off x="3714750" y="3667125"/>
            <a:ext cx="762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78EDC5-25D6-4524-BED4-990CD9D5C130}"/>
              </a:ext>
            </a:extLst>
          </p:cNvPr>
          <p:cNvSpPr>
            <a:spLocks noGrp="1"/>
          </p:cNvSpPr>
          <p:nvPr/>
        </p:nvSpPr>
        <p:spPr>
          <a:xfrm>
            <a:off x="3429000" y="4695825"/>
            <a:ext cx="1809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SUPPORTER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1A10ED-BEB4-41B2-BFA7-DEB79848BCAA}"/>
              </a:ext>
            </a:extLst>
          </p:cNvPr>
          <p:cNvSpPr>
            <a:spLocks noGrp="1"/>
          </p:cNvSpPr>
          <p:nvPr/>
        </p:nvSpPr>
        <p:spPr>
          <a:xfrm>
            <a:off x="3286125" y="5000625"/>
            <a:ext cx="209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Ask for practical help</a:t>
            </a:r>
          </a:p>
        </p:txBody>
      </p:sp>
      <p:sp>
        <p:nvSpPr>
          <p:cNvPr id="18" name="Straight Connector 17">
            <a:extLst>
              <a:ext uri="{FF2B5EF4-FFF2-40B4-BE49-F238E27FC236}">
                <a16:creationId xmlns:a16="http://schemas.microsoft.com/office/drawing/2014/main" id="{14C8F924-7538-4619-A9A5-139615D09E9B}"/>
              </a:ext>
            </a:extLst>
          </p:cNvPr>
          <p:cNvSpPr>
            <a:spLocks noGrp="1"/>
          </p:cNvSpPr>
          <p:nvPr/>
        </p:nvSpPr>
        <p:spPr>
          <a:xfrm>
            <a:off x="7000875" y="3219450"/>
            <a:ext cx="1762125" cy="809625"/>
          </a:xfrm>
          <a:prstGeom prst="line">
            <a:avLst/>
          </a:prstGeom>
          <a:noFill/>
          <a:ln w="5715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526C00D-345B-4EC1-8D97-F557302F33BD}"/>
              </a:ext>
            </a:extLst>
          </p:cNvPr>
          <p:cNvSpPr>
            <a:spLocks noGrp="1"/>
          </p:cNvSpPr>
          <p:nvPr/>
        </p:nvSpPr>
        <p:spPr>
          <a:xfrm>
            <a:off x="6048375" y="2762250"/>
            <a:ext cx="952500" cy="95250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82C826-087D-42A6-B310-23ED38E7FCFF}"/>
              </a:ext>
            </a:extLst>
          </p:cNvPr>
          <p:cNvSpPr>
            <a:spLocks noGrp="1"/>
          </p:cNvSpPr>
          <p:nvPr/>
        </p:nvSpPr>
        <p:spPr>
          <a:xfrm>
            <a:off x="6143625" y="2857500"/>
            <a:ext cx="762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E35462-9A22-43E8-B383-B0588955FC3F}"/>
              </a:ext>
            </a:extLst>
          </p:cNvPr>
          <p:cNvSpPr>
            <a:spLocks noGrp="1"/>
          </p:cNvSpPr>
          <p:nvPr/>
        </p:nvSpPr>
        <p:spPr>
          <a:xfrm>
            <a:off x="5857875" y="3886200"/>
            <a:ext cx="1809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PROFESSIONAL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85FAF0-6A7D-48FA-B98E-291AF614ED08}"/>
              </a:ext>
            </a:extLst>
          </p:cNvPr>
          <p:cNvSpPr>
            <a:spLocks noGrp="1"/>
          </p:cNvSpPr>
          <p:nvPr/>
        </p:nvSpPr>
        <p:spPr>
          <a:xfrm>
            <a:off x="5715000" y="4191000"/>
            <a:ext cx="209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Use your chosen care contact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B02B7C0-E5DE-4256-84BD-9B013F404268}"/>
              </a:ext>
            </a:extLst>
          </p:cNvPr>
          <p:cNvSpPr>
            <a:spLocks noGrp="1"/>
          </p:cNvSpPr>
          <p:nvPr/>
        </p:nvSpPr>
        <p:spPr>
          <a:xfrm>
            <a:off x="8477250" y="1952625"/>
            <a:ext cx="952500" cy="952500"/>
          </a:xfrm>
          <a:prstGeom prst="ellipse">
            <a:avLst/>
          </a:prstGeom>
          <a:solidFill>
            <a:srgbClr val="E56F5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B533E29-AF57-4CAA-8347-9A6BD19D16A7}"/>
              </a:ext>
            </a:extLst>
          </p:cNvPr>
          <p:cNvSpPr>
            <a:spLocks noGrp="1"/>
          </p:cNvSpPr>
          <p:nvPr/>
        </p:nvSpPr>
        <p:spPr>
          <a:xfrm>
            <a:off x="8572500" y="2047875"/>
            <a:ext cx="762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0137AC-1A0F-4148-8C41-E9AAA6F78A13}"/>
              </a:ext>
            </a:extLst>
          </p:cNvPr>
          <p:cNvSpPr>
            <a:spLocks noGrp="1"/>
          </p:cNvSpPr>
          <p:nvPr/>
        </p:nvSpPr>
        <p:spPr>
          <a:xfrm>
            <a:off x="8286750" y="3076575"/>
            <a:ext cx="1809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7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URGENT HELP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DBFFF7-515E-4D2D-9BE1-08230BE863A4}"/>
              </a:ext>
            </a:extLst>
          </p:cNvPr>
          <p:cNvSpPr>
            <a:spLocks noGrp="1"/>
          </p:cNvSpPr>
          <p:nvPr/>
        </p:nvSpPr>
        <p:spPr>
          <a:xfrm>
            <a:off x="8143875" y="3381375"/>
            <a:ext cx="209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Use crisis or emergency resources</a:t>
            </a:r>
          </a:p>
        </p:txBody>
      </p:sp>
      <p:sp>
        <p:nvSpPr>
          <p:cNvPr id="27" name="Straight Connector 26">
            <a:extLst>
              <a:ext uri="{FF2B5EF4-FFF2-40B4-BE49-F238E27FC236}">
                <a16:creationId xmlns:a16="http://schemas.microsoft.com/office/drawing/2014/main" id="{4BA26152-94B9-4B48-974D-6A487E16227A}"/>
              </a:ext>
            </a:extLst>
          </p:cNvPr>
          <p:cNvSpPr>
            <a:spLocks noGrp="1"/>
          </p:cNvSpPr>
          <p:nvPr/>
        </p:nvSpPr>
        <p:spPr>
          <a:xfrm>
            <a:off x="685800" y="6210300"/>
            <a:ext cx="1082040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B119AF6-33A0-4C4F-AFCA-88A407AFC09B}"/>
              </a:ext>
            </a:extLst>
          </p:cNvPr>
          <p:cNvSpPr>
            <a:spLocks noGrp="1"/>
          </p:cNvSpPr>
          <p:nvPr/>
        </p:nvSpPr>
        <p:spPr>
          <a:xfrm>
            <a:off x="876300" y="6286500"/>
            <a:ext cx="10334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75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U.S.: call or text 988 for 24/7 crisis support. If there is immediate danger, call 911 or local emergency services.</a:t>
            </a:r>
          </a:p>
        </p:txBody>
      </p:sp>
    </p:spTree>
    <p:extLst>
      <p:ext uri="{BB962C8B-B14F-4D97-AF65-F5344CB8AC3E}">
        <p14:creationId xmlns:p14="http://schemas.microsoft.com/office/powerpoint/2010/main" val="1274647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rganic-bottom-left">
            <a:extLst>
              <a:ext uri="{FF2B5EF4-FFF2-40B4-BE49-F238E27FC236}">
                <a16:creationId xmlns:a16="http://schemas.microsoft.com/office/drawing/2014/main" id="{00DE6489-4927-48EB-96B7-AE29A351F71B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B5768E32-AE8B-4617-AB2C-84194DCB4DDE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12">
            <a:extLst>
              <a:ext uri="{FF2B5EF4-FFF2-40B4-BE49-F238E27FC236}">
                <a16:creationId xmlns:a16="http://schemas.microsoft.com/office/drawing/2014/main" id="{E9C49DF0-4C2A-425E-AC72-C04D40EE97D4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WRITE IT DOWN</a:t>
            </a:r>
          </a:p>
        </p:txBody>
      </p:sp>
      <p:sp>
        <p:nvSpPr>
          <p:cNvPr id="4" name="title-12">
            <a:extLst>
              <a:ext uri="{FF2B5EF4-FFF2-40B4-BE49-F238E27FC236}">
                <a16:creationId xmlns:a16="http://schemas.microsoft.com/office/drawing/2014/main" id="{1E4B31B9-3544-4E45-BEFA-5B03EF3A2124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Draft a plan you can actually follow</a:t>
            </a:r>
          </a:p>
        </p:txBody>
      </p:sp>
      <p:sp>
        <p:nvSpPr>
          <p:cNvPr id="5" name="accent-rule-12">
            <a:extLst>
              <a:ext uri="{FF2B5EF4-FFF2-40B4-BE49-F238E27FC236}">
                <a16:creationId xmlns:a16="http://schemas.microsoft.com/office/drawing/2014/main" id="{F4F5EDBD-DCFC-4390-B771-A953A5A387E8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12">
            <a:extLst>
              <a:ext uri="{FF2B5EF4-FFF2-40B4-BE49-F238E27FC236}">
                <a16:creationId xmlns:a16="http://schemas.microsoft.com/office/drawing/2014/main" id="{6D71A75E-0ED2-4770-A5DF-309B8F1A30D7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Original reflection prompts • not an official WRAP form</a:t>
            </a:r>
          </a:p>
        </p:txBody>
      </p:sp>
      <p:sp>
        <p:nvSpPr>
          <p:cNvPr id="7" name="page-12">
            <a:extLst>
              <a:ext uri="{FF2B5EF4-FFF2-40B4-BE49-F238E27FC236}">
                <a16:creationId xmlns:a16="http://schemas.microsoft.com/office/drawing/2014/main" id="{802114D6-7E87-4676-9357-D865AEF3B3C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E0582E-1F67-462A-BCD2-1DE033FC105C}"/>
              </a:ext>
            </a:extLst>
          </p:cNvPr>
          <p:cNvSpPr>
            <a:spLocks noGrp="1"/>
          </p:cNvSpPr>
          <p:nvPr/>
        </p:nvSpPr>
        <p:spPr>
          <a:xfrm>
            <a:off x="781050" y="2047875"/>
            <a:ext cx="438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210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A72598-E7C6-4144-8B10-C7A38FECFB5D}"/>
              </a:ext>
            </a:extLst>
          </p:cNvPr>
          <p:cNvSpPr>
            <a:spLocks noGrp="1"/>
          </p:cNvSpPr>
          <p:nvPr/>
        </p:nvSpPr>
        <p:spPr>
          <a:xfrm>
            <a:off x="1428750" y="2047875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My clearest sign is…</a:t>
            </a: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79D987D6-8501-4341-B5D6-B263B4A33024}"/>
              </a:ext>
            </a:extLst>
          </p:cNvPr>
          <p:cNvSpPr>
            <a:spLocks noGrp="1"/>
          </p:cNvSpPr>
          <p:nvPr/>
        </p:nvSpPr>
        <p:spPr>
          <a:xfrm>
            <a:off x="1428750" y="2600325"/>
            <a:ext cx="9048750" cy="0"/>
          </a:xfrm>
          <a:prstGeom prst="line">
            <a:avLst/>
          </a:prstGeom>
          <a:noFill/>
          <a:ln w="1905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59ECF9-B17C-4939-809B-E538E0B76FC7}"/>
              </a:ext>
            </a:extLst>
          </p:cNvPr>
          <p:cNvSpPr>
            <a:spLocks noGrp="1"/>
          </p:cNvSpPr>
          <p:nvPr/>
        </p:nvSpPr>
        <p:spPr>
          <a:xfrm>
            <a:off x="781050" y="3048000"/>
            <a:ext cx="438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210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A486BD-50F1-409A-BF38-A5BD364A120D}"/>
              </a:ext>
            </a:extLst>
          </p:cNvPr>
          <p:cNvSpPr>
            <a:spLocks noGrp="1"/>
          </p:cNvSpPr>
          <p:nvPr/>
        </p:nvSpPr>
        <p:spPr>
          <a:xfrm>
            <a:off x="1428750" y="30480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The first action I will take is…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499C5115-8EE7-4A22-B74B-43594EF8F139}"/>
              </a:ext>
            </a:extLst>
          </p:cNvPr>
          <p:cNvSpPr>
            <a:spLocks noGrp="1"/>
          </p:cNvSpPr>
          <p:nvPr/>
        </p:nvSpPr>
        <p:spPr>
          <a:xfrm>
            <a:off x="1428750" y="3600450"/>
            <a:ext cx="9048750" cy="0"/>
          </a:xfrm>
          <a:prstGeom prst="line">
            <a:avLst/>
          </a:prstGeom>
          <a:noFill/>
          <a:ln w="1905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F724FA-A93C-42C8-A586-5AE1333E8F17}"/>
              </a:ext>
            </a:extLst>
          </p:cNvPr>
          <p:cNvSpPr>
            <a:spLocks noGrp="1"/>
          </p:cNvSpPr>
          <p:nvPr/>
        </p:nvSpPr>
        <p:spPr>
          <a:xfrm>
            <a:off x="781050" y="4048125"/>
            <a:ext cx="438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210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081D70-E87E-4F0E-8063-9CC0D62CF663}"/>
              </a:ext>
            </a:extLst>
          </p:cNvPr>
          <p:cNvSpPr>
            <a:spLocks noGrp="1"/>
          </p:cNvSpPr>
          <p:nvPr/>
        </p:nvSpPr>
        <p:spPr>
          <a:xfrm>
            <a:off x="1428750" y="4048125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The person I will contact is…</a:t>
            </a:r>
          </a:p>
        </p:txBody>
      </p:sp>
      <p:sp>
        <p:nvSpPr>
          <p:cNvPr id="16" name="Straight Connector 15">
            <a:extLst>
              <a:ext uri="{FF2B5EF4-FFF2-40B4-BE49-F238E27FC236}">
                <a16:creationId xmlns:a16="http://schemas.microsoft.com/office/drawing/2014/main" id="{8DF931E6-2298-4C3E-8516-ECE40D86FA19}"/>
              </a:ext>
            </a:extLst>
          </p:cNvPr>
          <p:cNvSpPr>
            <a:spLocks noGrp="1"/>
          </p:cNvSpPr>
          <p:nvPr/>
        </p:nvSpPr>
        <p:spPr>
          <a:xfrm>
            <a:off x="1428750" y="4600575"/>
            <a:ext cx="9048750" cy="0"/>
          </a:xfrm>
          <a:prstGeom prst="line">
            <a:avLst/>
          </a:prstGeom>
          <a:noFill/>
          <a:ln w="1905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2D772B-640C-41EA-8529-1EAEB5C0AA1E}"/>
              </a:ext>
            </a:extLst>
          </p:cNvPr>
          <p:cNvSpPr>
            <a:spLocks noGrp="1"/>
          </p:cNvSpPr>
          <p:nvPr/>
        </p:nvSpPr>
        <p:spPr>
          <a:xfrm>
            <a:off x="781050" y="5048250"/>
            <a:ext cx="438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210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EB6BE1-DC95-43CB-B78F-00EE3345524C}"/>
              </a:ext>
            </a:extLst>
          </p:cNvPr>
          <p:cNvSpPr>
            <a:spLocks noGrp="1"/>
          </p:cNvSpPr>
          <p:nvPr/>
        </p:nvSpPr>
        <p:spPr>
          <a:xfrm>
            <a:off x="1428750" y="504825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I will add more support when…</a:t>
            </a:r>
          </a:p>
        </p:txBody>
      </p:sp>
      <p:sp>
        <p:nvSpPr>
          <p:cNvPr id="19" name="Straight Connector 18">
            <a:extLst>
              <a:ext uri="{FF2B5EF4-FFF2-40B4-BE49-F238E27FC236}">
                <a16:creationId xmlns:a16="http://schemas.microsoft.com/office/drawing/2014/main" id="{E9EBA50A-CA72-4EAF-861E-3EDA9E9280A8}"/>
              </a:ext>
            </a:extLst>
          </p:cNvPr>
          <p:cNvSpPr>
            <a:spLocks noGrp="1"/>
          </p:cNvSpPr>
          <p:nvPr/>
        </p:nvSpPr>
        <p:spPr>
          <a:xfrm>
            <a:off x="1428750" y="5600700"/>
            <a:ext cx="9048750" cy="0"/>
          </a:xfrm>
          <a:prstGeom prst="line">
            <a:avLst/>
          </a:prstGeom>
          <a:noFill/>
          <a:ln w="1905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11C0822-5C0D-41B4-80D4-1F8739FB48DC}"/>
              </a:ext>
            </a:extLst>
          </p:cNvPr>
          <p:cNvSpPr>
            <a:spLocks noGrp="1"/>
          </p:cNvSpPr>
          <p:nvPr/>
        </p:nvSpPr>
        <p:spPr>
          <a:xfrm>
            <a:off x="3333750" y="6096000"/>
            <a:ext cx="552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720"/>
          </a:bodyPr>
          <a:lstStyle/>
          <a:p>
            <a:pPr algn="ctr">
              <a:defRPr sz="165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Keep instructions short enough to read on a hard day.</a:t>
            </a:r>
          </a:p>
        </p:txBody>
      </p:sp>
    </p:spTree>
    <p:extLst>
      <p:ext uri="{BB962C8B-B14F-4D97-AF65-F5344CB8AC3E}">
        <p14:creationId xmlns:p14="http://schemas.microsoft.com/office/powerpoint/2010/main" val="1644155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rganic-bottom-left">
            <a:extLst>
              <a:ext uri="{FF2B5EF4-FFF2-40B4-BE49-F238E27FC236}">
                <a16:creationId xmlns:a16="http://schemas.microsoft.com/office/drawing/2014/main" id="{5BA9ED89-0646-4CB4-8537-EDE7864D3BFF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8DC076CE-AD9D-4309-846C-5ECED0E5FEC8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13">
            <a:extLst>
              <a:ext uri="{FF2B5EF4-FFF2-40B4-BE49-F238E27FC236}">
                <a16:creationId xmlns:a16="http://schemas.microsoft.com/office/drawing/2014/main" id="{1D0C2461-812F-4ADA-A167-964175F253DC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TEST THE PLAN</a:t>
            </a:r>
          </a:p>
        </p:txBody>
      </p:sp>
      <p:sp>
        <p:nvSpPr>
          <p:cNvPr id="4" name="title-13">
            <a:extLst>
              <a:ext uri="{FF2B5EF4-FFF2-40B4-BE49-F238E27FC236}">
                <a16:creationId xmlns:a16="http://schemas.microsoft.com/office/drawing/2014/main" id="{6CFBAB5F-B3A3-4742-BB5F-89044909C0E3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Stress-test it before you need it</a:t>
            </a:r>
          </a:p>
        </p:txBody>
      </p:sp>
      <p:sp>
        <p:nvSpPr>
          <p:cNvPr id="5" name="accent-rule-13">
            <a:extLst>
              <a:ext uri="{FF2B5EF4-FFF2-40B4-BE49-F238E27FC236}">
                <a16:creationId xmlns:a16="http://schemas.microsoft.com/office/drawing/2014/main" id="{DBA7A253-BE08-44B0-8B4F-496EE5CFFFF7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13">
            <a:extLst>
              <a:ext uri="{FF2B5EF4-FFF2-40B4-BE49-F238E27FC236}">
                <a16:creationId xmlns:a16="http://schemas.microsoft.com/office/drawing/2014/main" id="{D66508CF-AE57-4F9D-9B73-479706B51C8C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Practice framework synthesized from WRAP action-planning principles</a:t>
            </a:r>
          </a:p>
        </p:txBody>
      </p:sp>
      <p:sp>
        <p:nvSpPr>
          <p:cNvPr id="7" name="page-13">
            <a:extLst>
              <a:ext uri="{FF2B5EF4-FFF2-40B4-BE49-F238E27FC236}">
                <a16:creationId xmlns:a16="http://schemas.microsoft.com/office/drawing/2014/main" id="{11DE915F-D160-4D9D-B71A-58EC3C802EE4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748C2F-02B8-4159-9CE1-827882279164}"/>
              </a:ext>
            </a:extLst>
          </p:cNvPr>
          <p:cNvSpPr>
            <a:spLocks noGrp="1"/>
          </p:cNvSpPr>
          <p:nvPr/>
        </p:nvSpPr>
        <p:spPr>
          <a:xfrm>
            <a:off x="857250" y="2095500"/>
            <a:ext cx="1428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486"/>
          </a:bodyPr>
          <a:lstStyle/>
          <a:p>
            <a:pPr algn="l">
              <a:defRPr sz="3600" b="1">
                <a:solidFill>
                  <a:srgbClr val="E56F5B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E56F5B"/>
                </a:solidFill>
                <a:latin typeface="Georgia"/>
                <a:ea typeface="Georgia"/>
                <a:cs typeface="Georgia"/>
              </a:rPr>
              <a:t>IF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D153CB-1752-455D-B0B1-984FA84D4CCA}"/>
              </a:ext>
            </a:extLst>
          </p:cNvPr>
          <p:cNvSpPr>
            <a:spLocks noGrp="1"/>
          </p:cNvSpPr>
          <p:nvPr/>
        </p:nvSpPr>
        <p:spPr>
          <a:xfrm>
            <a:off x="7143750" y="2095500"/>
            <a:ext cx="209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486"/>
          </a:bodyPr>
          <a:lstStyle/>
          <a:p>
            <a:pPr algn="l">
              <a:defRPr sz="3600" b="1">
                <a:solidFill>
                  <a:srgbClr val="0F6B68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0F6B68"/>
                </a:solidFill>
                <a:latin typeface="Georgia"/>
                <a:ea typeface="Georgia"/>
                <a:cs typeface="Georgia"/>
              </a:rPr>
              <a:t>THEN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59A468-3C96-4658-9686-484F3B204B63}"/>
              </a:ext>
            </a:extLst>
          </p:cNvPr>
          <p:cNvSpPr>
            <a:spLocks noGrp="1"/>
          </p:cNvSpPr>
          <p:nvPr/>
        </p:nvSpPr>
        <p:spPr>
          <a:xfrm>
            <a:off x="857250" y="2905125"/>
            <a:ext cx="428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I cannot decide which tool to use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E21003-AD30-443F-A8CD-6011D7DAC679}"/>
              </a:ext>
            </a:extLst>
          </p:cNvPr>
          <p:cNvSpPr>
            <a:spLocks noGrp="1"/>
          </p:cNvSpPr>
          <p:nvPr/>
        </p:nvSpPr>
        <p:spPr>
          <a:xfrm>
            <a:off x="5715000" y="2886075"/>
            <a:ext cx="666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285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25026-75AE-4743-B93A-8F3BE6002BD3}"/>
              </a:ext>
            </a:extLst>
          </p:cNvPr>
          <p:cNvSpPr>
            <a:spLocks noGrp="1"/>
          </p:cNvSpPr>
          <p:nvPr/>
        </p:nvSpPr>
        <p:spPr>
          <a:xfrm>
            <a:off x="7000875" y="2905125"/>
            <a:ext cx="4095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I use the first tool on my list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A10BCD02-DE2F-4DBF-8E32-8DC3F8F35313}"/>
              </a:ext>
            </a:extLst>
          </p:cNvPr>
          <p:cNvSpPr>
            <a:spLocks noGrp="1"/>
          </p:cNvSpPr>
          <p:nvPr/>
        </p:nvSpPr>
        <p:spPr>
          <a:xfrm>
            <a:off x="857250" y="3667125"/>
            <a:ext cx="10191750" cy="0"/>
          </a:xfrm>
          <a:prstGeom prst="line">
            <a:avLst/>
          </a:prstGeom>
          <a:noFill/>
          <a:ln w="19050">
            <a:solidFill>
              <a:srgbClr val="D7E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1FD4C-EEDF-4AC8-A8D0-8F65D4FBD182}"/>
              </a:ext>
            </a:extLst>
          </p:cNvPr>
          <p:cNvSpPr>
            <a:spLocks noGrp="1"/>
          </p:cNvSpPr>
          <p:nvPr/>
        </p:nvSpPr>
        <p:spPr>
          <a:xfrm>
            <a:off x="857250" y="3905250"/>
            <a:ext cx="428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My supporter does not answer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57A6D4-97EF-44E5-956C-DACCEA982CA3}"/>
              </a:ext>
            </a:extLst>
          </p:cNvPr>
          <p:cNvSpPr>
            <a:spLocks noGrp="1"/>
          </p:cNvSpPr>
          <p:nvPr/>
        </p:nvSpPr>
        <p:spPr>
          <a:xfrm>
            <a:off x="5715000" y="3886200"/>
            <a:ext cx="666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285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400F6D-3286-4413-AFC4-8909A0528AD7}"/>
              </a:ext>
            </a:extLst>
          </p:cNvPr>
          <p:cNvSpPr>
            <a:spLocks noGrp="1"/>
          </p:cNvSpPr>
          <p:nvPr/>
        </p:nvSpPr>
        <p:spPr>
          <a:xfrm>
            <a:off x="7000875" y="3905250"/>
            <a:ext cx="4095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I contact my backup person</a:t>
            </a: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1D903C89-F9A1-4EA4-BC52-A877BA285EE9}"/>
              </a:ext>
            </a:extLst>
          </p:cNvPr>
          <p:cNvSpPr>
            <a:spLocks noGrp="1"/>
          </p:cNvSpPr>
          <p:nvPr/>
        </p:nvSpPr>
        <p:spPr>
          <a:xfrm>
            <a:off x="857250" y="4667250"/>
            <a:ext cx="10191750" cy="0"/>
          </a:xfrm>
          <a:prstGeom prst="line">
            <a:avLst/>
          </a:prstGeom>
          <a:noFill/>
          <a:ln w="19050">
            <a:solidFill>
              <a:srgbClr val="D7E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5D162B-C160-4972-BCB6-E87FF0FE700C}"/>
              </a:ext>
            </a:extLst>
          </p:cNvPr>
          <p:cNvSpPr>
            <a:spLocks noGrp="1"/>
          </p:cNvSpPr>
          <p:nvPr/>
        </p:nvSpPr>
        <p:spPr>
          <a:xfrm>
            <a:off x="857250" y="4905375"/>
            <a:ext cx="428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The first action does not help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3FABA0-0BF5-46AB-8EF1-E22D091BC120}"/>
              </a:ext>
            </a:extLst>
          </p:cNvPr>
          <p:cNvSpPr>
            <a:spLocks noGrp="1"/>
          </p:cNvSpPr>
          <p:nvPr/>
        </p:nvSpPr>
        <p:spPr>
          <a:xfrm>
            <a:off x="5715000" y="4886325"/>
            <a:ext cx="666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285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488B4A-62B8-4A3E-BDCA-232F087BE4B6}"/>
              </a:ext>
            </a:extLst>
          </p:cNvPr>
          <p:cNvSpPr>
            <a:spLocks noGrp="1"/>
          </p:cNvSpPr>
          <p:nvPr/>
        </p:nvSpPr>
        <p:spPr>
          <a:xfrm>
            <a:off x="7000875" y="4905375"/>
            <a:ext cx="4095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I move to the next support level</a:t>
            </a:r>
          </a:p>
        </p:txBody>
      </p:sp>
    </p:spTree>
    <p:extLst>
      <p:ext uri="{BB962C8B-B14F-4D97-AF65-F5344CB8AC3E}">
        <p14:creationId xmlns:p14="http://schemas.microsoft.com/office/powerpoint/2010/main" val="477691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rganic-bottom-left">
            <a:extLst>
              <a:ext uri="{FF2B5EF4-FFF2-40B4-BE49-F238E27FC236}">
                <a16:creationId xmlns:a16="http://schemas.microsoft.com/office/drawing/2014/main" id="{EC2E1A73-80D6-4C99-B231-C0D5B1D1F991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696D6988-8533-421D-9363-A62D03326AF9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14">
            <a:extLst>
              <a:ext uri="{FF2B5EF4-FFF2-40B4-BE49-F238E27FC236}">
                <a16:creationId xmlns:a16="http://schemas.microsoft.com/office/drawing/2014/main" id="{61C012CD-E783-400B-88E3-10066D51EB9D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PRACTICE</a:t>
            </a:r>
          </a:p>
        </p:txBody>
      </p:sp>
      <p:sp>
        <p:nvSpPr>
          <p:cNvPr id="4" name="title-14">
            <a:extLst>
              <a:ext uri="{FF2B5EF4-FFF2-40B4-BE49-F238E27FC236}">
                <a16:creationId xmlns:a16="http://schemas.microsoft.com/office/drawing/2014/main" id="{E718318E-AE17-42FD-8151-EF4D9BC54416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Rehearse, review, and revise</a:t>
            </a:r>
          </a:p>
        </p:txBody>
      </p:sp>
      <p:sp>
        <p:nvSpPr>
          <p:cNvPr id="5" name="accent-rule-14">
            <a:extLst>
              <a:ext uri="{FF2B5EF4-FFF2-40B4-BE49-F238E27FC236}">
                <a16:creationId xmlns:a16="http://schemas.microsoft.com/office/drawing/2014/main" id="{7519E9BF-BE5D-43DA-A56F-28918BF8F790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14">
            <a:extLst>
              <a:ext uri="{FF2B5EF4-FFF2-40B4-BE49-F238E27FC236}">
                <a16:creationId xmlns:a16="http://schemas.microsoft.com/office/drawing/2014/main" id="{7DCE8161-5EC4-4E40-8CA1-67053137DFB2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Source: WRAP principles—plans are personal and living documents</a:t>
            </a:r>
          </a:p>
        </p:txBody>
      </p:sp>
      <p:sp>
        <p:nvSpPr>
          <p:cNvPr id="7" name="page-14">
            <a:extLst>
              <a:ext uri="{FF2B5EF4-FFF2-40B4-BE49-F238E27FC236}">
                <a16:creationId xmlns:a16="http://schemas.microsoft.com/office/drawing/2014/main" id="{BB517EDB-4110-497E-859C-0A121E64A0D2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8" name="practice-loop">
            <a:extLst>
              <a:ext uri="{FF2B5EF4-FFF2-40B4-BE49-F238E27FC236}">
                <a16:creationId xmlns:a16="http://schemas.microsoft.com/office/drawing/2014/main" id="{E720CCFF-2513-4F67-9A11-03E83599C0B5}"/>
              </a:ext>
            </a:extLst>
          </p:cNvPr>
          <p:cNvSpPr>
            <a:spLocks noGrp="1"/>
          </p:cNvSpPr>
          <p:nvPr/>
        </p:nvSpPr>
        <p:spPr>
          <a:xfrm>
            <a:off x="4048125" y="1952625"/>
            <a:ext cx="4095750" cy="4095750"/>
          </a:xfrm>
          <a:prstGeom prst="ellipse">
            <a:avLst/>
          </a:prstGeom>
          <a:noFill/>
          <a:ln w="11430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609AAB6-2E98-40A5-BA83-1D09295EE7D6}"/>
              </a:ext>
            </a:extLst>
          </p:cNvPr>
          <p:cNvSpPr>
            <a:spLocks noGrp="1"/>
          </p:cNvSpPr>
          <p:nvPr/>
        </p:nvSpPr>
        <p:spPr>
          <a:xfrm>
            <a:off x="5191125" y="1809750"/>
            <a:ext cx="838200" cy="83820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8BF1A4-9B86-4CE1-8D33-A1A8C282C24B}"/>
              </a:ext>
            </a:extLst>
          </p:cNvPr>
          <p:cNvSpPr>
            <a:spLocks noGrp="1"/>
          </p:cNvSpPr>
          <p:nvPr/>
        </p:nvSpPr>
        <p:spPr>
          <a:xfrm>
            <a:off x="5286375" y="1905000"/>
            <a:ext cx="6477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7715FF-876F-4440-9FC6-6B34ACC3D9CC}"/>
              </a:ext>
            </a:extLst>
          </p:cNvPr>
          <p:cNvSpPr>
            <a:spLocks noGrp="1"/>
          </p:cNvSpPr>
          <p:nvPr/>
        </p:nvSpPr>
        <p:spPr>
          <a:xfrm>
            <a:off x="4905375" y="2781300"/>
            <a:ext cx="14097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READ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6C9E04-58BA-4279-91DC-FEACC2DABC3A}"/>
              </a:ext>
            </a:extLst>
          </p:cNvPr>
          <p:cNvSpPr>
            <a:spLocks noGrp="1"/>
          </p:cNvSpPr>
          <p:nvPr/>
        </p:nvSpPr>
        <p:spPr>
          <a:xfrm>
            <a:off x="4619625" y="3067050"/>
            <a:ext cx="2000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42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Can I scan it quickly?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BE205BE-A334-416C-9DE3-149F6E6B9F9A}"/>
              </a:ext>
            </a:extLst>
          </p:cNvPr>
          <p:cNvSpPr>
            <a:spLocks noGrp="1"/>
          </p:cNvSpPr>
          <p:nvPr/>
        </p:nvSpPr>
        <p:spPr>
          <a:xfrm>
            <a:off x="7572375" y="3286125"/>
            <a:ext cx="838200" cy="838200"/>
          </a:xfrm>
          <a:prstGeom prst="ellipse">
            <a:avLst/>
          </a:prstGeom>
          <a:solidFill>
            <a:srgbClr val="E56F5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7C8CED-7DCA-475D-9232-9104E6A68ECB}"/>
              </a:ext>
            </a:extLst>
          </p:cNvPr>
          <p:cNvSpPr>
            <a:spLocks noGrp="1"/>
          </p:cNvSpPr>
          <p:nvPr/>
        </p:nvSpPr>
        <p:spPr>
          <a:xfrm>
            <a:off x="7667625" y="3381375"/>
            <a:ext cx="6477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C6C3D4-8F80-47E6-8DEE-36A501F66952}"/>
              </a:ext>
            </a:extLst>
          </p:cNvPr>
          <p:cNvSpPr>
            <a:spLocks noGrp="1"/>
          </p:cNvSpPr>
          <p:nvPr/>
        </p:nvSpPr>
        <p:spPr>
          <a:xfrm>
            <a:off x="7286625" y="4257675"/>
            <a:ext cx="14097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7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REHEARSE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520DBC-BD2C-4FE3-8552-4C627A21B33B}"/>
              </a:ext>
            </a:extLst>
          </p:cNvPr>
          <p:cNvSpPr>
            <a:spLocks noGrp="1"/>
          </p:cNvSpPr>
          <p:nvPr/>
        </p:nvSpPr>
        <p:spPr>
          <a:xfrm>
            <a:off x="7000875" y="4543425"/>
            <a:ext cx="2000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42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Try the first two steps.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6D0049F-D603-4BF0-87DC-77F7062951FC}"/>
              </a:ext>
            </a:extLst>
          </p:cNvPr>
          <p:cNvSpPr>
            <a:spLocks noGrp="1"/>
          </p:cNvSpPr>
          <p:nvPr/>
        </p:nvSpPr>
        <p:spPr>
          <a:xfrm>
            <a:off x="5191125" y="4762500"/>
            <a:ext cx="838200" cy="83820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ECB8AF-DB4E-4966-B1DF-9449B0207E85}"/>
              </a:ext>
            </a:extLst>
          </p:cNvPr>
          <p:cNvSpPr>
            <a:spLocks noGrp="1"/>
          </p:cNvSpPr>
          <p:nvPr/>
        </p:nvSpPr>
        <p:spPr>
          <a:xfrm>
            <a:off x="5286375" y="4857750"/>
            <a:ext cx="6477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B9EEED-E4C6-4296-B380-9F5319D3E6CB}"/>
              </a:ext>
            </a:extLst>
          </p:cNvPr>
          <p:cNvSpPr>
            <a:spLocks noGrp="1"/>
          </p:cNvSpPr>
          <p:nvPr/>
        </p:nvSpPr>
        <p:spPr>
          <a:xfrm>
            <a:off x="4905375" y="5734050"/>
            <a:ext cx="14097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REVIEW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DF106D-1B91-48B9-8638-3AAF43B27914}"/>
              </a:ext>
            </a:extLst>
          </p:cNvPr>
          <p:cNvSpPr>
            <a:spLocks noGrp="1"/>
          </p:cNvSpPr>
          <p:nvPr/>
        </p:nvSpPr>
        <p:spPr>
          <a:xfrm>
            <a:off x="4619625" y="6019800"/>
            <a:ext cx="2000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42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What created friction?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10BA467-BD47-4BBE-A3C1-6D2DBC6197E0}"/>
              </a:ext>
            </a:extLst>
          </p:cNvPr>
          <p:cNvSpPr>
            <a:spLocks noGrp="1"/>
          </p:cNvSpPr>
          <p:nvPr/>
        </p:nvSpPr>
        <p:spPr>
          <a:xfrm>
            <a:off x="2619375" y="3286125"/>
            <a:ext cx="838200" cy="83820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42DFD83-C58E-49E2-A69B-732949857838}"/>
              </a:ext>
            </a:extLst>
          </p:cNvPr>
          <p:cNvSpPr>
            <a:spLocks noGrp="1"/>
          </p:cNvSpPr>
          <p:nvPr/>
        </p:nvSpPr>
        <p:spPr>
          <a:xfrm>
            <a:off x="2714625" y="3381375"/>
            <a:ext cx="6477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5F9F6D-C6A9-4503-82AD-44DA948801E7}"/>
              </a:ext>
            </a:extLst>
          </p:cNvPr>
          <p:cNvSpPr>
            <a:spLocks noGrp="1"/>
          </p:cNvSpPr>
          <p:nvPr/>
        </p:nvSpPr>
        <p:spPr>
          <a:xfrm>
            <a:off x="2333625" y="4257675"/>
            <a:ext cx="14097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REVISE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D512F9-0361-4B17-913C-B09BA90CBC2E}"/>
              </a:ext>
            </a:extLst>
          </p:cNvPr>
          <p:cNvSpPr>
            <a:spLocks noGrp="1"/>
          </p:cNvSpPr>
          <p:nvPr/>
        </p:nvSpPr>
        <p:spPr>
          <a:xfrm>
            <a:off x="2047875" y="4543425"/>
            <a:ext cx="2000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42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Shorten and update.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9C41FA6-C2EF-473D-B1D3-52BC791F322D}"/>
              </a:ext>
            </a:extLst>
          </p:cNvPr>
          <p:cNvSpPr>
            <a:spLocks noGrp="1"/>
          </p:cNvSpPr>
          <p:nvPr/>
        </p:nvSpPr>
        <p:spPr>
          <a:xfrm>
            <a:off x="4905375" y="3619500"/>
            <a:ext cx="238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5402" lnSpcReduction="20000"/>
          </a:bodyPr>
          <a:lstStyle/>
          <a:p>
            <a:pPr algn="ctr">
              <a:defRPr sz="21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21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10-minute rehearsal</a:t>
            </a:r>
          </a:p>
        </p:txBody>
      </p:sp>
    </p:spTree>
    <p:extLst>
      <p:ext uri="{BB962C8B-B14F-4D97-AF65-F5344CB8AC3E}">
        <p14:creationId xmlns:p14="http://schemas.microsoft.com/office/powerpoint/2010/main" val="1204095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rganic-bottom-left">
            <a:extLst>
              <a:ext uri="{FF2B5EF4-FFF2-40B4-BE49-F238E27FC236}">
                <a16:creationId xmlns:a16="http://schemas.microsoft.com/office/drawing/2014/main" id="{9D6BFBF7-F49E-46AE-8022-61A5EA0136E2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6351E41C-8E63-446B-9922-C4F9AD41A172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44516E-BAAF-4811-9E80-3398C22841FC}"/>
              </a:ext>
            </a:extLst>
          </p:cNvPr>
          <p:cNvSpPr>
            <a:spLocks noGrp="1"/>
          </p:cNvSpPr>
          <p:nvPr/>
        </p:nvSpPr>
        <p:spPr>
          <a:xfrm>
            <a:off x="3333750" y="571500"/>
            <a:ext cx="5524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0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CLOSE WITH ONE COMMITMENT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9347F9-30DD-4D68-873C-216B68497DB1}"/>
              </a:ext>
            </a:extLst>
          </p:cNvPr>
          <p:cNvSpPr>
            <a:spLocks noGrp="1"/>
          </p:cNvSpPr>
          <p:nvPr/>
        </p:nvSpPr>
        <p:spPr>
          <a:xfrm>
            <a:off x="2667000" y="1190625"/>
            <a:ext cx="6858000" cy="2143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435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435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One sign.</a:t>
            </a:r>
          </a:p>
          <a:p>
            <a:pPr algn="ctr">
              <a:defRPr sz="435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435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One action.</a:t>
            </a:r>
          </a:p>
          <a:p>
            <a:pPr algn="ctr">
              <a:defRPr sz="435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435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One person.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996F72E-86BD-4BDB-9D9F-994C10DEA05B}"/>
              </a:ext>
            </a:extLst>
          </p:cNvPr>
          <p:cNvSpPr>
            <a:spLocks noGrp="1"/>
          </p:cNvSpPr>
          <p:nvPr/>
        </p:nvSpPr>
        <p:spPr>
          <a:xfrm>
            <a:off x="3143250" y="3714750"/>
            <a:ext cx="1619250" cy="16192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F11371-DB18-47E6-977A-47BB472B32C7}"/>
              </a:ext>
            </a:extLst>
          </p:cNvPr>
          <p:cNvSpPr>
            <a:spLocks noGrp="1"/>
          </p:cNvSpPr>
          <p:nvPr/>
        </p:nvSpPr>
        <p:spPr>
          <a:xfrm>
            <a:off x="3238500" y="3810000"/>
            <a:ext cx="1428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NOTICE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6B88B8B-2A49-4EFF-AFCA-1117A229489B}"/>
              </a:ext>
            </a:extLst>
          </p:cNvPr>
          <p:cNvSpPr>
            <a:spLocks noGrp="1"/>
          </p:cNvSpPr>
          <p:nvPr/>
        </p:nvSpPr>
        <p:spPr>
          <a:xfrm>
            <a:off x="5286375" y="3714750"/>
            <a:ext cx="1619250" cy="1619250"/>
          </a:xfrm>
          <a:prstGeom prst="ellipse">
            <a:avLst/>
          </a:prstGeom>
          <a:solidFill>
            <a:srgbClr val="E56F5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F00EE4-975E-42A5-AFFC-8DA934065AEE}"/>
              </a:ext>
            </a:extLst>
          </p:cNvPr>
          <p:cNvSpPr>
            <a:spLocks noGrp="1"/>
          </p:cNvSpPr>
          <p:nvPr/>
        </p:nvSpPr>
        <p:spPr>
          <a:xfrm>
            <a:off x="5381625" y="3810000"/>
            <a:ext cx="1428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DO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3AA8592-5FFC-430A-B22C-E8EC04C12AD3}"/>
              </a:ext>
            </a:extLst>
          </p:cNvPr>
          <p:cNvSpPr>
            <a:spLocks noGrp="1"/>
          </p:cNvSpPr>
          <p:nvPr/>
        </p:nvSpPr>
        <p:spPr>
          <a:xfrm>
            <a:off x="7429500" y="3714750"/>
            <a:ext cx="1619250" cy="16192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ECE57E-1BA1-46BD-A1B5-E65DEBF2FCDC}"/>
              </a:ext>
            </a:extLst>
          </p:cNvPr>
          <p:cNvSpPr>
            <a:spLocks noGrp="1"/>
          </p:cNvSpPr>
          <p:nvPr/>
        </p:nvSpPr>
        <p:spPr>
          <a:xfrm>
            <a:off x="7524750" y="3810000"/>
            <a:ext cx="1428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CONTACT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B6B339-E486-4C7D-BA56-1E4B2C935EE4}"/>
              </a:ext>
            </a:extLst>
          </p:cNvPr>
          <p:cNvSpPr>
            <a:spLocks noGrp="1"/>
          </p:cNvSpPr>
          <p:nvPr/>
        </p:nvSpPr>
        <p:spPr>
          <a:xfrm>
            <a:off x="2571750" y="5667375"/>
            <a:ext cx="7048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219"/>
          </a:bodyPr>
          <a:lstStyle/>
          <a:p>
            <a:pPr algn="ctr">
              <a:defRPr sz="172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Write these three lines somewhere you can find them on a hard day.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949B85-15E7-4D48-8E49-134C73D7F9AE}"/>
              </a:ext>
            </a:extLst>
          </p:cNvPr>
          <p:cNvSpPr>
            <a:spLocks noGrp="1"/>
          </p:cNvSpPr>
          <p:nvPr/>
        </p:nvSpPr>
        <p:spPr>
          <a:xfrm>
            <a:off x="2000250" y="6210300"/>
            <a:ext cx="8191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2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U.S. crisis support: call or text 988 • Immediate danger: 911/local emergency services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8BF308C-F8AC-44F6-AB14-F973F35C7E48}"/>
              </a:ext>
            </a:extLst>
          </p:cNvPr>
          <p:cNvSpPr>
            <a:spLocks noGrp="1"/>
          </p:cNvSpPr>
          <p:nvPr/>
        </p:nvSpPr>
        <p:spPr>
          <a:xfrm>
            <a:off x="1524000" y="6534150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825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Educational overview; not official WRAP curriculum. WRAP® and Wellness Recovery Action Plan® are registered trademarks.</a:t>
            </a:r>
          </a:p>
        </p:txBody>
      </p:sp>
    </p:spTree>
    <p:extLst>
      <p:ext uri="{BB962C8B-B14F-4D97-AF65-F5344CB8AC3E}">
        <p14:creationId xmlns:p14="http://schemas.microsoft.com/office/powerpoint/2010/main" val="2101378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rganic-bottom-left">
            <a:extLst>
              <a:ext uri="{FF2B5EF4-FFF2-40B4-BE49-F238E27FC236}">
                <a16:creationId xmlns:a16="http://schemas.microsoft.com/office/drawing/2014/main" id="{06FC26E0-E170-4B30-9281-A62A9523DFB6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2E3014E2-2314-4BCB-8C14-9A39EBE7F8FD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2">
            <a:extLst>
              <a:ext uri="{FF2B5EF4-FFF2-40B4-BE49-F238E27FC236}">
                <a16:creationId xmlns:a16="http://schemas.microsoft.com/office/drawing/2014/main" id="{84BC48B2-66DD-4F24-92EC-29D70D154240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ORIENT</a:t>
            </a:r>
          </a:p>
        </p:txBody>
      </p:sp>
      <p:sp>
        <p:nvSpPr>
          <p:cNvPr id="4" name="title-2">
            <a:extLst>
              <a:ext uri="{FF2B5EF4-FFF2-40B4-BE49-F238E27FC236}">
                <a16:creationId xmlns:a16="http://schemas.microsoft.com/office/drawing/2014/main" id="{A2513555-B775-495B-81A1-B6480D116506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241"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This is the window where your choices still lead</a:t>
            </a:r>
          </a:p>
        </p:txBody>
      </p:sp>
      <p:sp>
        <p:nvSpPr>
          <p:cNvPr id="5" name="accent-rule-2">
            <a:extLst>
              <a:ext uri="{FF2B5EF4-FFF2-40B4-BE49-F238E27FC236}">
                <a16:creationId xmlns:a16="http://schemas.microsoft.com/office/drawing/2014/main" id="{D4780973-1121-4605-8F10-49968254A45B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2">
            <a:extLst>
              <a:ext uri="{FF2B5EF4-FFF2-40B4-BE49-F238E27FC236}">
                <a16:creationId xmlns:a16="http://schemas.microsoft.com/office/drawing/2014/main" id="{6ED5F5D3-B3FB-4C54-BF63-116D61E1C954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Source: WRAP, “When Things are Breaking Down” (2016)</a:t>
            </a:r>
          </a:p>
        </p:txBody>
      </p:sp>
      <p:sp>
        <p:nvSpPr>
          <p:cNvPr id="7" name="page-2">
            <a:extLst>
              <a:ext uri="{FF2B5EF4-FFF2-40B4-BE49-F238E27FC236}">
                <a16:creationId xmlns:a16="http://schemas.microsoft.com/office/drawing/2014/main" id="{48A2CE68-C5B0-440C-92CE-A80DBEE518FA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C19EDD91-B8F4-4156-A4FC-63AC47DF3532}"/>
              </a:ext>
            </a:extLst>
          </p:cNvPr>
          <p:cNvSpPr>
            <a:spLocks noGrp="1"/>
          </p:cNvSpPr>
          <p:nvPr/>
        </p:nvSpPr>
        <p:spPr>
          <a:xfrm>
            <a:off x="1428750" y="3333750"/>
            <a:ext cx="9334500" cy="0"/>
          </a:xfrm>
          <a:prstGeom prst="line">
            <a:avLst/>
          </a:prstGeom>
          <a:noFill/>
          <a:ln w="7620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C93C6B-4FD8-413F-84C5-B92DB53BB6D0}"/>
              </a:ext>
            </a:extLst>
          </p:cNvPr>
          <p:cNvSpPr>
            <a:spLocks noGrp="1"/>
          </p:cNvSpPr>
          <p:nvPr/>
        </p:nvSpPr>
        <p:spPr>
          <a:xfrm>
            <a:off x="1571625" y="2876550"/>
            <a:ext cx="933450" cy="9334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1D9782-F097-4F20-9767-F70FB5B00AF5}"/>
              </a:ext>
            </a:extLst>
          </p:cNvPr>
          <p:cNvSpPr>
            <a:spLocks noGrp="1"/>
          </p:cNvSpPr>
          <p:nvPr/>
        </p:nvSpPr>
        <p:spPr>
          <a:xfrm>
            <a:off x="1666875" y="2971800"/>
            <a:ext cx="7429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3973F4-5BED-49A7-B871-F8E0F01A01B2}"/>
              </a:ext>
            </a:extLst>
          </p:cNvPr>
          <p:cNvSpPr>
            <a:spLocks noGrp="1"/>
          </p:cNvSpPr>
          <p:nvPr/>
        </p:nvSpPr>
        <p:spPr>
          <a:xfrm>
            <a:off x="1047750" y="400050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35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EARLY SIGNS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A6E8EE-95D0-4C3F-8640-F90AB3904F68}"/>
              </a:ext>
            </a:extLst>
          </p:cNvPr>
          <p:cNvSpPr>
            <a:spLocks noGrp="1"/>
          </p:cNvSpPr>
          <p:nvPr/>
        </p:nvSpPr>
        <p:spPr>
          <a:xfrm>
            <a:off x="904875" y="4362450"/>
            <a:ext cx="2286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Notice and adjust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10D8A6E-7FF7-49CD-A369-C1975424FF1A}"/>
              </a:ext>
            </a:extLst>
          </p:cNvPr>
          <p:cNvSpPr>
            <a:spLocks noGrp="1"/>
          </p:cNvSpPr>
          <p:nvPr/>
        </p:nvSpPr>
        <p:spPr>
          <a:xfrm>
            <a:off x="4762500" y="2876550"/>
            <a:ext cx="933450" cy="933450"/>
          </a:xfrm>
          <a:prstGeom prst="ellipse">
            <a:avLst/>
          </a:prstGeom>
          <a:solidFill>
            <a:srgbClr val="E56F5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4438C5-9484-4368-9D16-A5F6B062C68C}"/>
              </a:ext>
            </a:extLst>
          </p:cNvPr>
          <p:cNvSpPr>
            <a:spLocks noGrp="1"/>
          </p:cNvSpPr>
          <p:nvPr/>
        </p:nvSpPr>
        <p:spPr>
          <a:xfrm>
            <a:off x="4857750" y="2971800"/>
            <a:ext cx="7429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8B5B44-4352-46FC-AB04-FCF8A8321057}"/>
              </a:ext>
            </a:extLst>
          </p:cNvPr>
          <p:cNvSpPr>
            <a:spLocks noGrp="1"/>
          </p:cNvSpPr>
          <p:nvPr/>
        </p:nvSpPr>
        <p:spPr>
          <a:xfrm>
            <a:off x="4238625" y="400050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35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BREAKING DOWN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19EBC7-EAC6-484B-BECE-245DE5E6DFD5}"/>
              </a:ext>
            </a:extLst>
          </p:cNvPr>
          <p:cNvSpPr>
            <a:spLocks noGrp="1"/>
          </p:cNvSpPr>
          <p:nvPr/>
        </p:nvSpPr>
        <p:spPr>
          <a:xfrm>
            <a:off x="4095750" y="4362450"/>
            <a:ext cx="2286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Act now—more structure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FDB66E1-C352-4E5C-8404-7542F96A5BC8}"/>
              </a:ext>
            </a:extLst>
          </p:cNvPr>
          <p:cNvSpPr>
            <a:spLocks noGrp="1"/>
          </p:cNvSpPr>
          <p:nvPr/>
        </p:nvSpPr>
        <p:spPr>
          <a:xfrm>
            <a:off x="7953375" y="2876550"/>
            <a:ext cx="933450" cy="9334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ED212-D865-4E78-B3E1-AC8778BB3C23}"/>
              </a:ext>
            </a:extLst>
          </p:cNvPr>
          <p:cNvSpPr>
            <a:spLocks noGrp="1"/>
          </p:cNvSpPr>
          <p:nvPr/>
        </p:nvSpPr>
        <p:spPr>
          <a:xfrm>
            <a:off x="8048625" y="2971800"/>
            <a:ext cx="7429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F80C2A-B544-4B2E-9D4B-CEAC9D8C08DD}"/>
              </a:ext>
            </a:extLst>
          </p:cNvPr>
          <p:cNvSpPr>
            <a:spLocks noGrp="1"/>
          </p:cNvSpPr>
          <p:nvPr/>
        </p:nvSpPr>
        <p:spPr>
          <a:xfrm>
            <a:off x="7429500" y="400050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35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CRISIS PLAN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C93AB4-3DE0-4D3E-A999-43E2DBD98727}"/>
              </a:ext>
            </a:extLst>
          </p:cNvPr>
          <p:cNvSpPr>
            <a:spLocks noGrp="1"/>
          </p:cNvSpPr>
          <p:nvPr/>
        </p:nvSpPr>
        <p:spPr>
          <a:xfrm>
            <a:off x="7286625" y="4362450"/>
            <a:ext cx="2286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Others may need to step in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0988C46-2163-4DBF-8365-0060810EC0D2}"/>
              </a:ext>
            </a:extLst>
          </p:cNvPr>
          <p:cNvSpPr>
            <a:spLocks noGrp="1"/>
          </p:cNvSpPr>
          <p:nvPr/>
        </p:nvSpPr>
        <p:spPr>
          <a:xfrm>
            <a:off x="2095500" y="5381625"/>
            <a:ext cx="8001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87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The goal is not perfection. It is recognizing the threshold and using your plan before choices become harder.</a:t>
            </a:r>
          </a:p>
        </p:txBody>
      </p:sp>
    </p:spTree>
    <p:extLst>
      <p:ext uri="{BB962C8B-B14F-4D97-AF65-F5344CB8AC3E}">
        <p14:creationId xmlns:p14="http://schemas.microsoft.com/office/powerpoint/2010/main" val="426161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rganic-bottom-left">
            <a:extLst>
              <a:ext uri="{FF2B5EF4-FFF2-40B4-BE49-F238E27FC236}">
                <a16:creationId xmlns:a16="http://schemas.microsoft.com/office/drawing/2014/main" id="{24E3FDB6-65F7-410F-83AA-BB062AB4C2A5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47529C2A-ED0E-4FDB-88EF-8412859CB74A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3">
            <a:extLst>
              <a:ext uri="{FF2B5EF4-FFF2-40B4-BE49-F238E27FC236}">
                <a16:creationId xmlns:a16="http://schemas.microsoft.com/office/drawing/2014/main" id="{8FBBE6A6-C845-483E-B3A8-DC103516451A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CREATE SAFETY</a:t>
            </a:r>
          </a:p>
        </p:txBody>
      </p:sp>
      <p:sp>
        <p:nvSpPr>
          <p:cNvPr id="4" name="title-3">
            <a:extLst>
              <a:ext uri="{FF2B5EF4-FFF2-40B4-BE49-F238E27FC236}">
                <a16:creationId xmlns:a16="http://schemas.microsoft.com/office/drawing/2014/main" id="{BB7ED0CA-59B5-4427-82F0-4C2ACF028A36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866"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Begin with choice, privacy, and permission</a:t>
            </a:r>
          </a:p>
        </p:txBody>
      </p:sp>
      <p:sp>
        <p:nvSpPr>
          <p:cNvPr id="5" name="accent-rule-3">
            <a:extLst>
              <a:ext uri="{FF2B5EF4-FFF2-40B4-BE49-F238E27FC236}">
                <a16:creationId xmlns:a16="http://schemas.microsoft.com/office/drawing/2014/main" id="{FD85CD8C-9FD2-420A-AD26-A265D7B2E9AF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3">
            <a:extLst>
              <a:ext uri="{FF2B5EF4-FFF2-40B4-BE49-F238E27FC236}">
                <a16:creationId xmlns:a16="http://schemas.microsoft.com/office/drawing/2014/main" id="{1290020E-94DE-4D5E-9005-BF1736A33786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Sources: WRAP Values &amp; Ethics; WRAP seminar safety agreement guidance</a:t>
            </a:r>
          </a:p>
        </p:txBody>
      </p:sp>
      <p:sp>
        <p:nvSpPr>
          <p:cNvPr id="7" name="page-3">
            <a:extLst>
              <a:ext uri="{FF2B5EF4-FFF2-40B4-BE49-F238E27FC236}">
                <a16:creationId xmlns:a16="http://schemas.microsoft.com/office/drawing/2014/main" id="{4339E19B-0705-45F4-B409-8327CADFA783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8" name="safety-center">
            <a:extLst>
              <a:ext uri="{FF2B5EF4-FFF2-40B4-BE49-F238E27FC236}">
                <a16:creationId xmlns:a16="http://schemas.microsoft.com/office/drawing/2014/main" id="{C806A7C5-87F1-455F-9653-5D311BB410C3}"/>
              </a:ext>
            </a:extLst>
          </p:cNvPr>
          <p:cNvSpPr>
            <a:spLocks noGrp="1"/>
          </p:cNvSpPr>
          <p:nvPr/>
        </p:nvSpPr>
        <p:spPr>
          <a:xfrm>
            <a:off x="4810125" y="2381250"/>
            <a:ext cx="2571750" cy="25717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DF1349-E429-4511-8BFA-476D217C5029}"/>
              </a:ext>
            </a:extLst>
          </p:cNvPr>
          <p:cNvSpPr>
            <a:spLocks noGrp="1"/>
          </p:cNvSpPr>
          <p:nvPr/>
        </p:nvSpPr>
        <p:spPr>
          <a:xfrm>
            <a:off x="4905375" y="2476500"/>
            <a:ext cx="23812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YOU CHOOSE</a:t>
            </a:r>
          </a:p>
          <a:p>
            <a:pPr algn="ctr"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to share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4E6FB-8D4E-41A6-A445-7A775735DBDD}"/>
              </a:ext>
            </a:extLst>
          </p:cNvPr>
          <p:cNvSpPr>
            <a:spLocks noGrp="1"/>
          </p:cNvSpPr>
          <p:nvPr/>
        </p:nvSpPr>
        <p:spPr>
          <a:xfrm>
            <a:off x="1524000" y="2238375"/>
            <a:ext cx="1047750" cy="1047750"/>
          </a:xfrm>
          <a:prstGeom prst="ellipse">
            <a:avLst/>
          </a:prstGeom>
          <a:solidFill>
            <a:srgbClr val="BFD8C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168DBA-8516-4C38-A582-329CD8B2A0F6}"/>
              </a:ext>
            </a:extLst>
          </p:cNvPr>
          <p:cNvSpPr>
            <a:spLocks noGrp="1"/>
          </p:cNvSpPr>
          <p:nvPr/>
        </p:nvSpPr>
        <p:spPr>
          <a:xfrm>
            <a:off x="1619250" y="2333625"/>
            <a:ext cx="85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5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PASS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44593B-9735-4AE0-A30F-6D5CE3B54C8E}"/>
              </a:ext>
            </a:extLst>
          </p:cNvPr>
          <p:cNvSpPr>
            <a:spLocks noGrp="1"/>
          </p:cNvSpPr>
          <p:nvPr/>
        </p:nvSpPr>
        <p:spPr>
          <a:xfrm>
            <a:off x="1000125" y="3438525"/>
            <a:ext cx="2095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35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You may skip any prompt.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6126BE2-B9EC-47E1-9F7F-A5190CE6CFFA}"/>
              </a:ext>
            </a:extLst>
          </p:cNvPr>
          <p:cNvSpPr>
            <a:spLocks noGrp="1"/>
          </p:cNvSpPr>
          <p:nvPr/>
        </p:nvSpPr>
        <p:spPr>
          <a:xfrm>
            <a:off x="8286750" y="2238375"/>
            <a:ext cx="1047750" cy="1047750"/>
          </a:xfrm>
          <a:prstGeom prst="ellipse">
            <a:avLst/>
          </a:prstGeom>
          <a:solidFill>
            <a:srgbClr val="E56F5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ECBDEE-F487-4FDC-85BF-F3DEDC4E3844}"/>
              </a:ext>
            </a:extLst>
          </p:cNvPr>
          <p:cNvSpPr>
            <a:spLocks noGrp="1"/>
          </p:cNvSpPr>
          <p:nvPr/>
        </p:nvSpPr>
        <p:spPr>
          <a:xfrm>
            <a:off x="8382000" y="2333625"/>
            <a:ext cx="85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PAUSE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085888-019A-4C8A-905A-A4DC6FD95C6E}"/>
              </a:ext>
            </a:extLst>
          </p:cNvPr>
          <p:cNvSpPr>
            <a:spLocks noGrp="1"/>
          </p:cNvSpPr>
          <p:nvPr/>
        </p:nvSpPr>
        <p:spPr>
          <a:xfrm>
            <a:off x="7762875" y="3438525"/>
            <a:ext cx="2095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35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Step out or take a break.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F1BDD64-3310-47C4-A011-A17F343067FE}"/>
              </a:ext>
            </a:extLst>
          </p:cNvPr>
          <p:cNvSpPr>
            <a:spLocks noGrp="1"/>
          </p:cNvSpPr>
          <p:nvPr/>
        </p:nvSpPr>
        <p:spPr>
          <a:xfrm>
            <a:off x="4953000" y="4762500"/>
            <a:ext cx="1047750" cy="1047750"/>
          </a:xfrm>
          <a:prstGeom prst="ellipse">
            <a:avLst/>
          </a:prstGeom>
          <a:solidFill>
            <a:srgbClr val="BFD8C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36C5C1-C23E-4CB6-8C72-8CF431CE3A53}"/>
              </a:ext>
            </a:extLst>
          </p:cNvPr>
          <p:cNvSpPr>
            <a:spLocks noGrp="1"/>
          </p:cNvSpPr>
          <p:nvPr/>
        </p:nvSpPr>
        <p:spPr>
          <a:xfrm>
            <a:off x="5048250" y="4857750"/>
            <a:ext cx="85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2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PROTECT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053CDC-B0EC-4C1E-830D-3BD2B075B4F3}"/>
              </a:ext>
            </a:extLst>
          </p:cNvPr>
          <p:cNvSpPr>
            <a:spLocks noGrp="1"/>
          </p:cNvSpPr>
          <p:nvPr/>
        </p:nvSpPr>
        <p:spPr>
          <a:xfrm>
            <a:off x="4429125" y="5962650"/>
            <a:ext cx="2095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35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Keep personal stories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00575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rganic-bottom-left">
            <a:extLst>
              <a:ext uri="{FF2B5EF4-FFF2-40B4-BE49-F238E27FC236}">
                <a16:creationId xmlns:a16="http://schemas.microsoft.com/office/drawing/2014/main" id="{1192B964-AD50-4F13-B409-BDF9DD95E48C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B8EFC304-B706-4F2B-81F5-D8F14E09AB07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4">
            <a:extLst>
              <a:ext uri="{FF2B5EF4-FFF2-40B4-BE49-F238E27FC236}">
                <a16:creationId xmlns:a16="http://schemas.microsoft.com/office/drawing/2014/main" id="{2E64ACDA-58D2-4309-9A99-3963883D7F84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RECOGNIZE</a:t>
            </a:r>
          </a:p>
        </p:txBody>
      </p:sp>
      <p:sp>
        <p:nvSpPr>
          <p:cNvPr id="4" name="title-4">
            <a:extLst>
              <a:ext uri="{FF2B5EF4-FFF2-40B4-BE49-F238E27FC236}">
                <a16:creationId xmlns:a16="http://schemas.microsoft.com/office/drawing/2014/main" id="{A532B87E-662D-4EE7-9D26-BB87827141CA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Your signs create an early signal map</a:t>
            </a:r>
          </a:p>
        </p:txBody>
      </p:sp>
      <p:sp>
        <p:nvSpPr>
          <p:cNvPr id="5" name="accent-rule-4">
            <a:extLst>
              <a:ext uri="{FF2B5EF4-FFF2-40B4-BE49-F238E27FC236}">
                <a16:creationId xmlns:a16="http://schemas.microsoft.com/office/drawing/2014/main" id="{5E9A9DFD-BD5A-4ED4-85C7-85F618667116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4">
            <a:extLst>
              <a:ext uri="{FF2B5EF4-FFF2-40B4-BE49-F238E27FC236}">
                <a16:creationId xmlns:a16="http://schemas.microsoft.com/office/drawing/2014/main" id="{C7866335-56AD-461F-9464-90373EAED68A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Sources: WRAP, “When Things Are Breaking Down” (2016, 2023)</a:t>
            </a:r>
          </a:p>
        </p:txBody>
      </p:sp>
      <p:sp>
        <p:nvSpPr>
          <p:cNvPr id="7" name="page-4">
            <a:extLst>
              <a:ext uri="{FF2B5EF4-FFF2-40B4-BE49-F238E27FC236}">
                <a16:creationId xmlns:a16="http://schemas.microsoft.com/office/drawing/2014/main" id="{16785ADB-1B62-44C6-B987-7E65B9D124F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8" name="signal-orbit">
            <a:extLst>
              <a:ext uri="{FF2B5EF4-FFF2-40B4-BE49-F238E27FC236}">
                <a16:creationId xmlns:a16="http://schemas.microsoft.com/office/drawing/2014/main" id="{ADFE94EE-0720-428E-B4A8-B8DB2E88960F}"/>
              </a:ext>
            </a:extLst>
          </p:cNvPr>
          <p:cNvSpPr>
            <a:spLocks noGrp="1"/>
          </p:cNvSpPr>
          <p:nvPr/>
        </p:nvSpPr>
        <p:spPr>
          <a:xfrm>
            <a:off x="4095750" y="1952625"/>
            <a:ext cx="4000500" cy="4000500"/>
          </a:xfrm>
          <a:prstGeom prst="ellipse">
            <a:avLst/>
          </a:prstGeom>
          <a:noFill/>
          <a:ln w="3810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2732C88-669C-4802-B67B-DD5FA7522A7B}"/>
              </a:ext>
            </a:extLst>
          </p:cNvPr>
          <p:cNvSpPr>
            <a:spLocks noGrp="1"/>
          </p:cNvSpPr>
          <p:nvPr/>
        </p:nvSpPr>
        <p:spPr>
          <a:xfrm>
            <a:off x="5286375" y="3143250"/>
            <a:ext cx="1619250" cy="16192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8FEF3F-0530-48BD-9F1F-6BE8D1AD459D}"/>
              </a:ext>
            </a:extLst>
          </p:cNvPr>
          <p:cNvSpPr>
            <a:spLocks noGrp="1"/>
          </p:cNvSpPr>
          <p:nvPr/>
        </p:nvSpPr>
        <p:spPr>
          <a:xfrm>
            <a:off x="5381625" y="3238500"/>
            <a:ext cx="1428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MY</a:t>
            </a:r>
          </a:p>
          <a:p>
            <a:pPr algn="ctr"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SIGNS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917924-2D11-4CAE-8E0A-37CBD9FD71D1}"/>
              </a:ext>
            </a:extLst>
          </p:cNvPr>
          <p:cNvSpPr>
            <a:spLocks noGrp="1"/>
          </p:cNvSpPr>
          <p:nvPr/>
        </p:nvSpPr>
        <p:spPr>
          <a:xfrm>
            <a:off x="5238750" y="1952625"/>
            <a:ext cx="1066800" cy="1066800"/>
          </a:xfrm>
          <a:prstGeom prst="ellipse">
            <a:avLst/>
          </a:prstGeom>
          <a:solidFill>
            <a:srgbClr val="BFD8C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82F0FF-DEE6-471F-A2D9-A375E53C1466}"/>
              </a:ext>
            </a:extLst>
          </p:cNvPr>
          <p:cNvSpPr>
            <a:spLocks noGrp="1"/>
          </p:cNvSpPr>
          <p:nvPr/>
        </p:nvSpPr>
        <p:spPr>
          <a:xfrm>
            <a:off x="5334000" y="2047875"/>
            <a:ext cx="8763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35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BODY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B731C46-5C4B-4102-923A-811F05928314}"/>
              </a:ext>
            </a:extLst>
          </p:cNvPr>
          <p:cNvSpPr>
            <a:spLocks noGrp="1"/>
          </p:cNvSpPr>
          <p:nvPr/>
        </p:nvSpPr>
        <p:spPr>
          <a:xfrm>
            <a:off x="7334250" y="2619375"/>
            <a:ext cx="1066800" cy="10668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21F24F-6A6D-43B2-BC83-CF80D7FAA679}"/>
              </a:ext>
            </a:extLst>
          </p:cNvPr>
          <p:cNvSpPr>
            <a:spLocks noGrp="1"/>
          </p:cNvSpPr>
          <p:nvPr/>
        </p:nvSpPr>
        <p:spPr>
          <a:xfrm>
            <a:off x="7429500" y="2714625"/>
            <a:ext cx="8763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35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THOUGHTS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291BF00-E30C-4696-9908-9309965D61DD}"/>
              </a:ext>
            </a:extLst>
          </p:cNvPr>
          <p:cNvSpPr>
            <a:spLocks noGrp="1"/>
          </p:cNvSpPr>
          <p:nvPr/>
        </p:nvSpPr>
        <p:spPr>
          <a:xfrm>
            <a:off x="6715125" y="4762500"/>
            <a:ext cx="1066800" cy="1066800"/>
          </a:xfrm>
          <a:prstGeom prst="ellipse">
            <a:avLst/>
          </a:prstGeom>
          <a:solidFill>
            <a:srgbClr val="BFD8C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BB3D5D-F64E-48D7-9A30-6B043C071E8B}"/>
              </a:ext>
            </a:extLst>
          </p:cNvPr>
          <p:cNvSpPr>
            <a:spLocks noGrp="1"/>
          </p:cNvSpPr>
          <p:nvPr/>
        </p:nvSpPr>
        <p:spPr>
          <a:xfrm>
            <a:off x="6810375" y="4857750"/>
            <a:ext cx="8763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35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ACTIONS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8CD3E8D-717E-4CE7-A5A4-D1BB40D3B867}"/>
              </a:ext>
            </a:extLst>
          </p:cNvPr>
          <p:cNvSpPr>
            <a:spLocks noGrp="1"/>
          </p:cNvSpPr>
          <p:nvPr/>
        </p:nvSpPr>
        <p:spPr>
          <a:xfrm>
            <a:off x="3714750" y="4762500"/>
            <a:ext cx="1066800" cy="10668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CE5D4B-E2CE-494F-AEC9-F5DC3989FE73}"/>
              </a:ext>
            </a:extLst>
          </p:cNvPr>
          <p:cNvSpPr>
            <a:spLocks noGrp="1"/>
          </p:cNvSpPr>
          <p:nvPr/>
        </p:nvSpPr>
        <p:spPr>
          <a:xfrm>
            <a:off x="3810000" y="4857750"/>
            <a:ext cx="8763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35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CONNECTION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204A377-04F9-4AA0-94C6-EBE52F3B346C}"/>
              </a:ext>
            </a:extLst>
          </p:cNvPr>
          <p:cNvSpPr>
            <a:spLocks noGrp="1"/>
          </p:cNvSpPr>
          <p:nvPr/>
        </p:nvSpPr>
        <p:spPr>
          <a:xfrm>
            <a:off x="3095625" y="2619375"/>
            <a:ext cx="1066800" cy="1066800"/>
          </a:xfrm>
          <a:prstGeom prst="ellipse">
            <a:avLst/>
          </a:prstGeom>
          <a:solidFill>
            <a:srgbClr val="BFD8C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8A95D1-E5C1-4105-89CA-23CE6FF0ED3F}"/>
              </a:ext>
            </a:extLst>
          </p:cNvPr>
          <p:cNvSpPr>
            <a:spLocks noGrp="1"/>
          </p:cNvSpPr>
          <p:nvPr/>
        </p:nvSpPr>
        <p:spPr>
          <a:xfrm>
            <a:off x="3190875" y="2714625"/>
            <a:ext cx="8763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35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ROUTINE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77F2D7-BB82-46A9-9388-210FE5539B23}"/>
              </a:ext>
            </a:extLst>
          </p:cNvPr>
          <p:cNvSpPr>
            <a:spLocks noGrp="1"/>
          </p:cNvSpPr>
          <p:nvPr/>
        </p:nvSpPr>
        <p:spPr>
          <a:xfrm>
            <a:off x="2857500" y="5905500"/>
            <a:ext cx="647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320"/>
          </a:bodyPr>
          <a:lstStyle/>
          <a:p>
            <a:pPr algn="ctr">
              <a:defRPr sz="172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Notice changes in patterns—not labels or diagnoses.</a:t>
            </a:r>
          </a:p>
        </p:txBody>
      </p:sp>
    </p:spTree>
    <p:extLst>
      <p:ext uri="{BB962C8B-B14F-4D97-AF65-F5344CB8AC3E}">
        <p14:creationId xmlns:p14="http://schemas.microsoft.com/office/powerpoint/2010/main" val="61209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rganic-bottom-left">
            <a:extLst>
              <a:ext uri="{FF2B5EF4-FFF2-40B4-BE49-F238E27FC236}">
                <a16:creationId xmlns:a16="http://schemas.microsoft.com/office/drawing/2014/main" id="{E363F783-03AB-4F71-99EA-6AD576913826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5DA02B43-1E33-4C51-8D15-2FD11198F6D1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5">
            <a:extLst>
              <a:ext uri="{FF2B5EF4-FFF2-40B4-BE49-F238E27FC236}">
                <a16:creationId xmlns:a16="http://schemas.microsoft.com/office/drawing/2014/main" id="{A059A9F3-7ACB-4D65-B0DB-B510CCD6BC64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PERSONALIZE</a:t>
            </a:r>
          </a:p>
        </p:txBody>
      </p:sp>
      <p:sp>
        <p:nvSpPr>
          <p:cNvPr id="4" name="title-5">
            <a:extLst>
              <a:ext uri="{FF2B5EF4-FFF2-40B4-BE49-F238E27FC236}">
                <a16:creationId xmlns:a16="http://schemas.microsoft.com/office/drawing/2014/main" id="{84AD6346-068F-4591-9069-50E5864EC071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Look for what is different for you</a:t>
            </a:r>
          </a:p>
        </p:txBody>
      </p:sp>
      <p:sp>
        <p:nvSpPr>
          <p:cNvPr id="5" name="accent-rule-5">
            <a:extLst>
              <a:ext uri="{FF2B5EF4-FFF2-40B4-BE49-F238E27FC236}">
                <a16:creationId xmlns:a16="http://schemas.microsoft.com/office/drawing/2014/main" id="{D97BD697-CE60-4A56-A1AA-E79859DCDF66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5">
            <a:extLst>
              <a:ext uri="{FF2B5EF4-FFF2-40B4-BE49-F238E27FC236}">
                <a16:creationId xmlns:a16="http://schemas.microsoft.com/office/drawing/2014/main" id="{68C3AD17-0EF7-4745-A920-DE7E620768D7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Source: WRAP, “When Things Are Breaking Down” (2023)</a:t>
            </a:r>
          </a:p>
        </p:txBody>
      </p:sp>
      <p:sp>
        <p:nvSpPr>
          <p:cNvPr id="7" name="page-5">
            <a:extLst>
              <a:ext uri="{FF2B5EF4-FFF2-40B4-BE49-F238E27FC236}">
                <a16:creationId xmlns:a16="http://schemas.microsoft.com/office/drawing/2014/main" id="{958E4B75-97EC-4A8D-AE13-4C679DDDBD5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8EC5A8-65AA-45EC-9FDB-B71AD9B38EFD}"/>
              </a:ext>
            </a:extLst>
          </p:cNvPr>
          <p:cNvSpPr>
            <a:spLocks noGrp="1"/>
          </p:cNvSpPr>
          <p:nvPr/>
        </p:nvSpPr>
        <p:spPr>
          <a:xfrm>
            <a:off x="685800" y="2238375"/>
            <a:ext cx="40957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5100" b="1">
                <a:solidFill>
                  <a:srgbClr val="E56F5B"/>
                </a:solidFill>
                <a:latin typeface="Georgia"/>
                <a:ea typeface="Georgia"/>
                <a:cs typeface="Georgia"/>
              </a:defRPr>
            </a:pPr>
            <a:r>
              <a:rPr sz="5100" b="1">
                <a:solidFill>
                  <a:srgbClr val="E56F5B"/>
                </a:solidFill>
                <a:latin typeface="Georgia"/>
                <a:ea typeface="Georgia"/>
                <a:cs typeface="Georgia"/>
              </a:rPr>
              <a:t>WHAT</a:t>
            </a:r>
          </a:p>
          <a:p>
            <a:pPr algn="l">
              <a:defRPr sz="5100" b="1">
                <a:solidFill>
                  <a:srgbClr val="E56F5B"/>
                </a:solidFill>
                <a:latin typeface="Georgia"/>
                <a:ea typeface="Georgia"/>
                <a:cs typeface="Georgia"/>
              </a:defRPr>
            </a:pPr>
            <a:r>
              <a:rPr sz="5100" b="1">
                <a:solidFill>
                  <a:srgbClr val="E56F5B"/>
                </a:solidFill>
                <a:latin typeface="Georgia"/>
                <a:ea typeface="Georgia"/>
                <a:cs typeface="Georgia"/>
              </a:rPr>
              <a:t>CHANGED?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B54E5D-3BF6-4563-B79E-66DF814AF4AC}"/>
              </a:ext>
            </a:extLst>
          </p:cNvPr>
          <p:cNvSpPr>
            <a:spLocks noGrp="1"/>
          </p:cNvSpPr>
          <p:nvPr/>
        </p:nvSpPr>
        <p:spPr>
          <a:xfrm>
            <a:off x="685800" y="4238625"/>
            <a:ext cx="4000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A useful sign is specific enough that you can notice it—without judging yourself.</a:t>
            </a: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D0E9E0C7-C858-4D15-A98B-BB5C38270E74}"/>
              </a:ext>
            </a:extLst>
          </p:cNvPr>
          <p:cNvSpPr>
            <a:spLocks noGrp="1"/>
          </p:cNvSpPr>
          <p:nvPr/>
        </p:nvSpPr>
        <p:spPr>
          <a:xfrm>
            <a:off x="5381625" y="2190750"/>
            <a:ext cx="0" cy="3429000"/>
          </a:xfrm>
          <a:prstGeom prst="line">
            <a:avLst/>
          </a:prstGeom>
          <a:noFill/>
          <a:ln w="3810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FC13D8-F8C3-4F1E-8A3F-42A5A4CFBAE6}"/>
              </a:ext>
            </a:extLst>
          </p:cNvPr>
          <p:cNvSpPr>
            <a:spLocks noGrp="1"/>
          </p:cNvSpPr>
          <p:nvPr/>
        </p:nvSpPr>
        <p:spPr>
          <a:xfrm>
            <a:off x="5953125" y="21907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42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CHANGE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6104A1-DFF7-4CDA-B445-54FC07EC772B}"/>
              </a:ext>
            </a:extLst>
          </p:cNvPr>
          <p:cNvSpPr>
            <a:spLocks noGrp="1"/>
          </p:cNvSpPr>
          <p:nvPr/>
        </p:nvSpPr>
        <p:spPr>
          <a:xfrm>
            <a:off x="5953125" y="2533650"/>
            <a:ext cx="4762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95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95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Different from my usual pattern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D97A4F-ECE8-47A0-ACE1-E7F532A49BE1}"/>
              </a:ext>
            </a:extLst>
          </p:cNvPr>
          <p:cNvSpPr>
            <a:spLocks noGrp="1"/>
          </p:cNvSpPr>
          <p:nvPr/>
        </p:nvSpPr>
        <p:spPr>
          <a:xfrm>
            <a:off x="5953125" y="331470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4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INTENSITY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C1AC09-F34F-4585-A90C-231F68C9C06D}"/>
              </a:ext>
            </a:extLst>
          </p:cNvPr>
          <p:cNvSpPr>
            <a:spLocks noGrp="1"/>
          </p:cNvSpPr>
          <p:nvPr/>
        </p:nvSpPr>
        <p:spPr>
          <a:xfrm>
            <a:off x="5953125" y="3657600"/>
            <a:ext cx="4762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95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95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Stronger, faster, or harder to shift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7B8746-09C5-4703-AB04-7640D3E5BD09}"/>
              </a:ext>
            </a:extLst>
          </p:cNvPr>
          <p:cNvSpPr>
            <a:spLocks noGrp="1"/>
          </p:cNvSpPr>
          <p:nvPr/>
        </p:nvSpPr>
        <p:spPr>
          <a:xfrm>
            <a:off x="5953125" y="44386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42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IMPACT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36882A-60DF-466C-87F0-03F490C7C76B}"/>
              </a:ext>
            </a:extLst>
          </p:cNvPr>
          <p:cNvSpPr>
            <a:spLocks noGrp="1"/>
          </p:cNvSpPr>
          <p:nvPr/>
        </p:nvSpPr>
        <p:spPr>
          <a:xfrm>
            <a:off x="5953125" y="4781550"/>
            <a:ext cx="4762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949"/>
          </a:bodyPr>
          <a:lstStyle/>
          <a:p>
            <a:pPr algn="l">
              <a:defRPr sz="1950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950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Makes daily choices or responsibilities harder</a:t>
            </a:r>
          </a:p>
        </p:txBody>
      </p:sp>
    </p:spTree>
    <p:extLst>
      <p:ext uri="{BB962C8B-B14F-4D97-AF65-F5344CB8AC3E}">
        <p14:creationId xmlns:p14="http://schemas.microsoft.com/office/powerpoint/2010/main" val="1684219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rganic-bottom-left">
            <a:extLst>
              <a:ext uri="{FF2B5EF4-FFF2-40B4-BE49-F238E27FC236}">
                <a16:creationId xmlns:a16="http://schemas.microsoft.com/office/drawing/2014/main" id="{D459F1FC-4396-4BA9-95A8-FE6845CACAD6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87BCDFF6-BC4D-47CA-BE23-0C6CCC41F165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6">
            <a:extLst>
              <a:ext uri="{FF2B5EF4-FFF2-40B4-BE49-F238E27FC236}">
                <a16:creationId xmlns:a16="http://schemas.microsoft.com/office/drawing/2014/main" id="{E77A53A4-05F3-4484-AD68-FC73110771B9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DESIGN ACTIONS</a:t>
            </a:r>
          </a:p>
        </p:txBody>
      </p:sp>
      <p:sp>
        <p:nvSpPr>
          <p:cNvPr id="4" name="title-6">
            <a:extLst>
              <a:ext uri="{FF2B5EF4-FFF2-40B4-BE49-F238E27FC236}">
                <a16:creationId xmlns:a16="http://schemas.microsoft.com/office/drawing/2014/main" id="{DD72968E-331A-4029-953C-67A603C7F904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Fewer choices can make action easier</a:t>
            </a:r>
          </a:p>
        </p:txBody>
      </p:sp>
      <p:sp>
        <p:nvSpPr>
          <p:cNvPr id="5" name="accent-rule-6">
            <a:extLst>
              <a:ext uri="{FF2B5EF4-FFF2-40B4-BE49-F238E27FC236}">
                <a16:creationId xmlns:a16="http://schemas.microsoft.com/office/drawing/2014/main" id="{5FD88395-5D68-42CC-AABF-ED39EBB1A07D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6">
            <a:extLst>
              <a:ext uri="{FF2B5EF4-FFF2-40B4-BE49-F238E27FC236}">
                <a16:creationId xmlns:a16="http://schemas.microsoft.com/office/drawing/2014/main" id="{E843FFBD-C70C-46FE-B11C-A0AB46228162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Source: WRAP, “When Things are Breaking Down” (2016)</a:t>
            </a:r>
          </a:p>
        </p:txBody>
      </p:sp>
      <p:sp>
        <p:nvSpPr>
          <p:cNvPr id="7" name="page-6">
            <a:extLst>
              <a:ext uri="{FF2B5EF4-FFF2-40B4-BE49-F238E27FC236}">
                <a16:creationId xmlns:a16="http://schemas.microsoft.com/office/drawing/2014/main" id="{EDC59753-6E81-469C-9762-01B868CC029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54F830-7ED1-4A1C-9D27-444B714780E3}"/>
              </a:ext>
            </a:extLst>
          </p:cNvPr>
          <p:cNvSpPr>
            <a:spLocks noGrp="1"/>
          </p:cNvSpPr>
          <p:nvPr/>
        </p:nvSpPr>
        <p:spPr>
          <a:xfrm>
            <a:off x="1047750" y="2047875"/>
            <a:ext cx="10096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354"/>
          </a:bodyPr>
          <a:lstStyle/>
          <a:p>
            <a:pPr algn="ctr">
              <a:defRPr sz="255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255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When the plan activates, it should tell you what to do—</a:t>
            </a:r>
          </a:p>
          <a:p>
            <a:pPr algn="ctr">
              <a:defRPr sz="255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255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not ask you to invent a solution.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5235BC9-C38E-4EB7-8714-C5272CF2D7BE}"/>
              </a:ext>
            </a:extLst>
          </p:cNvPr>
          <p:cNvSpPr>
            <a:spLocks noGrp="1"/>
          </p:cNvSpPr>
          <p:nvPr/>
        </p:nvSpPr>
        <p:spPr>
          <a:xfrm>
            <a:off x="1619250" y="3476625"/>
            <a:ext cx="857250" cy="8572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D669E9-C3B2-44FB-A927-CFF7C8C96DF3}"/>
              </a:ext>
            </a:extLst>
          </p:cNvPr>
          <p:cNvSpPr>
            <a:spLocks noGrp="1"/>
          </p:cNvSpPr>
          <p:nvPr/>
        </p:nvSpPr>
        <p:spPr>
          <a:xfrm>
            <a:off x="1714500" y="3571875"/>
            <a:ext cx="66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459F88-0E4B-48D9-A567-0382EFC985D9}"/>
              </a:ext>
            </a:extLst>
          </p:cNvPr>
          <p:cNvSpPr>
            <a:spLocks noGrp="1"/>
          </p:cNvSpPr>
          <p:nvPr/>
        </p:nvSpPr>
        <p:spPr>
          <a:xfrm>
            <a:off x="952500" y="4524375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CLEAR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51A29A6-505A-4E31-9D68-074C1F4363FE}"/>
              </a:ext>
            </a:extLst>
          </p:cNvPr>
          <p:cNvSpPr>
            <a:spLocks noGrp="1"/>
          </p:cNvSpPr>
          <p:nvPr/>
        </p:nvSpPr>
        <p:spPr>
          <a:xfrm>
            <a:off x="4381500" y="3476625"/>
            <a:ext cx="857250" cy="8572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96C8F2-ACB3-48AE-9346-606BA1CEBA1E}"/>
              </a:ext>
            </a:extLst>
          </p:cNvPr>
          <p:cNvSpPr>
            <a:spLocks noGrp="1"/>
          </p:cNvSpPr>
          <p:nvPr/>
        </p:nvSpPr>
        <p:spPr>
          <a:xfrm>
            <a:off x="4476750" y="3571875"/>
            <a:ext cx="66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E3CE8E-EF97-4667-B5EF-BF195649DF53}"/>
              </a:ext>
            </a:extLst>
          </p:cNvPr>
          <p:cNvSpPr>
            <a:spLocks noGrp="1"/>
          </p:cNvSpPr>
          <p:nvPr/>
        </p:nvSpPr>
        <p:spPr>
          <a:xfrm>
            <a:off x="3714750" y="4524375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SPECIFIC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9851024-033A-4504-BCCC-5D191159EF71}"/>
              </a:ext>
            </a:extLst>
          </p:cNvPr>
          <p:cNvSpPr>
            <a:spLocks noGrp="1"/>
          </p:cNvSpPr>
          <p:nvPr/>
        </p:nvSpPr>
        <p:spPr>
          <a:xfrm>
            <a:off x="7143750" y="3476625"/>
            <a:ext cx="857250" cy="857250"/>
          </a:xfrm>
          <a:prstGeom prst="ellipse">
            <a:avLst/>
          </a:prstGeom>
          <a:solidFill>
            <a:srgbClr val="E56F5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E54AEDD-6FCF-45C7-985F-9ECBBF1E4B23}"/>
              </a:ext>
            </a:extLst>
          </p:cNvPr>
          <p:cNvSpPr>
            <a:spLocks noGrp="1"/>
          </p:cNvSpPr>
          <p:nvPr/>
        </p:nvSpPr>
        <p:spPr>
          <a:xfrm>
            <a:off x="7239000" y="3571875"/>
            <a:ext cx="66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2AF3DC-672B-47F5-9508-51E42C7F5D21}"/>
              </a:ext>
            </a:extLst>
          </p:cNvPr>
          <p:cNvSpPr>
            <a:spLocks noGrp="1"/>
          </p:cNvSpPr>
          <p:nvPr/>
        </p:nvSpPr>
        <p:spPr>
          <a:xfrm>
            <a:off x="6477000" y="4524375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DOABLE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C6D4E40-D806-4A40-AF9F-273A9B78C6F6}"/>
              </a:ext>
            </a:extLst>
          </p:cNvPr>
          <p:cNvSpPr>
            <a:spLocks noGrp="1"/>
          </p:cNvSpPr>
          <p:nvPr/>
        </p:nvSpPr>
        <p:spPr>
          <a:xfrm>
            <a:off x="9906000" y="3476625"/>
            <a:ext cx="857250" cy="85725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1F3130-DE5E-422B-8C2E-5D9C0AAE7DF2}"/>
              </a:ext>
            </a:extLst>
          </p:cNvPr>
          <p:cNvSpPr>
            <a:spLocks noGrp="1"/>
          </p:cNvSpPr>
          <p:nvPr/>
        </p:nvSpPr>
        <p:spPr>
          <a:xfrm>
            <a:off x="10001250" y="3571875"/>
            <a:ext cx="66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A6702EA-8B5A-44A9-877A-7798821F2233}"/>
              </a:ext>
            </a:extLst>
          </p:cNvPr>
          <p:cNvSpPr>
            <a:spLocks noGrp="1"/>
          </p:cNvSpPr>
          <p:nvPr/>
        </p:nvSpPr>
        <p:spPr>
          <a:xfrm>
            <a:off x="9239250" y="4524375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0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TIME-BOUND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9E58C6-DEEB-4948-B6AE-A699372B32FB}"/>
              </a:ext>
            </a:extLst>
          </p:cNvPr>
          <p:cNvSpPr>
            <a:spLocks noGrp="1"/>
          </p:cNvSpPr>
          <p:nvPr/>
        </p:nvSpPr>
        <p:spPr>
          <a:xfrm>
            <a:off x="2381250" y="5429250"/>
            <a:ext cx="7429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8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Prefer: “Text Jordan now.”   •   Avoid: “Get support sometime.”</a:t>
            </a:r>
          </a:p>
        </p:txBody>
      </p:sp>
    </p:spTree>
    <p:extLst>
      <p:ext uri="{BB962C8B-B14F-4D97-AF65-F5344CB8AC3E}">
        <p14:creationId xmlns:p14="http://schemas.microsoft.com/office/powerpoint/2010/main" val="1017320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rganic-bottom-left">
            <a:extLst>
              <a:ext uri="{FF2B5EF4-FFF2-40B4-BE49-F238E27FC236}">
                <a16:creationId xmlns:a16="http://schemas.microsoft.com/office/drawing/2014/main" id="{4209E571-48E8-4EE4-BD72-D14573E1D5E7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F11272EB-33ED-4714-BED2-1224BAFEA9CB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7">
            <a:extLst>
              <a:ext uri="{FF2B5EF4-FFF2-40B4-BE49-F238E27FC236}">
                <a16:creationId xmlns:a16="http://schemas.microsoft.com/office/drawing/2014/main" id="{C6F30F5C-C867-416D-B409-5E57F80C4D0C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SEQUENCE</a:t>
            </a:r>
          </a:p>
        </p:txBody>
      </p:sp>
      <p:sp>
        <p:nvSpPr>
          <p:cNvPr id="4" name="title-7">
            <a:extLst>
              <a:ext uri="{FF2B5EF4-FFF2-40B4-BE49-F238E27FC236}">
                <a16:creationId xmlns:a16="http://schemas.microsoft.com/office/drawing/2014/main" id="{759CC924-CD7F-45F0-AC3F-A77E5AABC69D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Organize the plan by time horizon</a:t>
            </a:r>
          </a:p>
        </p:txBody>
      </p:sp>
      <p:sp>
        <p:nvSpPr>
          <p:cNvPr id="5" name="accent-rule-7">
            <a:extLst>
              <a:ext uri="{FF2B5EF4-FFF2-40B4-BE49-F238E27FC236}">
                <a16:creationId xmlns:a16="http://schemas.microsoft.com/office/drawing/2014/main" id="{C7EA9013-C9BA-4E06-9443-977C66951028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7">
            <a:extLst>
              <a:ext uri="{FF2B5EF4-FFF2-40B4-BE49-F238E27FC236}">
                <a16:creationId xmlns:a16="http://schemas.microsoft.com/office/drawing/2014/main" id="{C67EF696-450D-4EC6-9F80-98B1DF4F33AB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Source: WRAP, “When Things are Breaking Down” (2016)</a:t>
            </a:r>
          </a:p>
        </p:txBody>
      </p:sp>
      <p:sp>
        <p:nvSpPr>
          <p:cNvPr id="7" name="page-7">
            <a:extLst>
              <a:ext uri="{FF2B5EF4-FFF2-40B4-BE49-F238E27FC236}">
                <a16:creationId xmlns:a16="http://schemas.microsoft.com/office/drawing/2014/main" id="{5A4225C5-AB60-4381-9E5B-A41873C4CA5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E51D06B9-A170-42DD-BF1D-C74C61DBEBD0}"/>
              </a:ext>
            </a:extLst>
          </p:cNvPr>
          <p:cNvSpPr>
            <a:spLocks noGrp="1"/>
          </p:cNvSpPr>
          <p:nvPr/>
        </p:nvSpPr>
        <p:spPr>
          <a:xfrm>
            <a:off x="1524000" y="3476625"/>
            <a:ext cx="8858250" cy="0"/>
          </a:xfrm>
          <a:prstGeom prst="line">
            <a:avLst/>
          </a:prstGeom>
          <a:noFill/>
          <a:ln w="95250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DEBF235-712C-4EBF-AD00-98860178BF1E}"/>
              </a:ext>
            </a:extLst>
          </p:cNvPr>
          <p:cNvSpPr>
            <a:spLocks noGrp="1"/>
          </p:cNvSpPr>
          <p:nvPr/>
        </p:nvSpPr>
        <p:spPr>
          <a:xfrm>
            <a:off x="1666875" y="2905125"/>
            <a:ext cx="1143000" cy="1143000"/>
          </a:xfrm>
          <a:prstGeom prst="ellipse">
            <a:avLst/>
          </a:prstGeom>
          <a:solidFill>
            <a:srgbClr val="E56F5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7C6F90-5001-4C94-B9FD-6E3CF74CA4C4}"/>
              </a:ext>
            </a:extLst>
          </p:cNvPr>
          <p:cNvSpPr>
            <a:spLocks noGrp="1"/>
          </p:cNvSpPr>
          <p:nvPr/>
        </p:nvSpPr>
        <p:spPr>
          <a:xfrm>
            <a:off x="1762125" y="3000375"/>
            <a:ext cx="952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NOW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DE86ED-A1EA-4F1F-BF0E-0CCB1BDF5CF3}"/>
              </a:ext>
            </a:extLst>
          </p:cNvPr>
          <p:cNvSpPr>
            <a:spLocks noGrp="1"/>
          </p:cNvSpPr>
          <p:nvPr/>
        </p:nvSpPr>
        <p:spPr>
          <a:xfrm>
            <a:off x="1238250" y="4333875"/>
            <a:ext cx="20002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306" lnSpcReduction="10000"/>
          </a:bodyPr>
          <a:lstStyle/>
          <a:p>
            <a:pPr algn="ctr">
              <a:defRPr sz="172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One grounding action</a:t>
            </a:r>
          </a:p>
          <a:p>
            <a:pPr algn="ctr">
              <a:defRPr sz="172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One person to contact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C87CA0D-335B-41E9-ADDA-578FDE7B33D9}"/>
              </a:ext>
            </a:extLst>
          </p:cNvPr>
          <p:cNvSpPr>
            <a:spLocks noGrp="1"/>
          </p:cNvSpPr>
          <p:nvPr/>
        </p:nvSpPr>
        <p:spPr>
          <a:xfrm>
            <a:off x="4953000" y="2905125"/>
            <a:ext cx="1143000" cy="114300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A79AFC-F8FF-4C28-BD3C-5F79415A0AD4}"/>
              </a:ext>
            </a:extLst>
          </p:cNvPr>
          <p:cNvSpPr>
            <a:spLocks noGrp="1"/>
          </p:cNvSpPr>
          <p:nvPr/>
        </p:nvSpPr>
        <p:spPr>
          <a:xfrm>
            <a:off x="5048250" y="3000375"/>
            <a:ext cx="952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FD41CA-1439-4AEB-BE72-9E85A22E96E9}"/>
              </a:ext>
            </a:extLst>
          </p:cNvPr>
          <p:cNvSpPr>
            <a:spLocks noGrp="1"/>
          </p:cNvSpPr>
          <p:nvPr/>
        </p:nvSpPr>
        <p:spPr>
          <a:xfrm>
            <a:off x="4524375" y="4333875"/>
            <a:ext cx="20002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6618" lnSpcReduction="10000"/>
          </a:bodyPr>
          <a:lstStyle/>
          <a:p>
            <a:pPr algn="ctr">
              <a:defRPr sz="172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Reduce demands</a:t>
            </a:r>
          </a:p>
          <a:p>
            <a:pPr algn="ctr">
              <a:defRPr sz="172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Use a stronger wellness tool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11CFB39-5E0E-468F-841D-6CE764BEF502}"/>
              </a:ext>
            </a:extLst>
          </p:cNvPr>
          <p:cNvSpPr>
            <a:spLocks noGrp="1"/>
          </p:cNvSpPr>
          <p:nvPr/>
        </p:nvSpPr>
        <p:spPr>
          <a:xfrm>
            <a:off x="8239125" y="2905125"/>
            <a:ext cx="1143000" cy="1143000"/>
          </a:xfrm>
          <a:prstGeom prst="ellipse">
            <a:avLst/>
          </a:prstGeom>
          <a:solidFill>
            <a:srgbClr val="0F6B6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B371E1-FEFC-4A29-82E7-47D1F2790D0C}"/>
              </a:ext>
            </a:extLst>
          </p:cNvPr>
          <p:cNvSpPr>
            <a:spLocks noGrp="1"/>
          </p:cNvSpPr>
          <p:nvPr/>
        </p:nvSpPr>
        <p:spPr>
          <a:xfrm>
            <a:off x="8334375" y="3000375"/>
            <a:ext cx="952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TODAY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C0C29E-7A10-4E59-877C-6E0140BB80FC}"/>
              </a:ext>
            </a:extLst>
          </p:cNvPr>
          <p:cNvSpPr>
            <a:spLocks noGrp="1"/>
          </p:cNvSpPr>
          <p:nvPr/>
        </p:nvSpPr>
        <p:spPr>
          <a:xfrm>
            <a:off x="7810500" y="4333875"/>
            <a:ext cx="20002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6618" lnSpcReduction="10000"/>
          </a:bodyPr>
          <a:lstStyle/>
          <a:p>
            <a:pPr algn="ctr">
              <a:defRPr sz="172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Check in again</a:t>
            </a:r>
          </a:p>
          <a:p>
            <a:pPr algn="ctr">
              <a:defRPr sz="172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Decide whether to add support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7C6E65-CA4E-4390-AA3E-F1205D37F036}"/>
              </a:ext>
            </a:extLst>
          </p:cNvPr>
          <p:cNvSpPr>
            <a:spLocks noGrp="1"/>
          </p:cNvSpPr>
          <p:nvPr/>
        </p:nvSpPr>
        <p:spPr>
          <a:xfrm>
            <a:off x="3048000" y="5619750"/>
            <a:ext cx="609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273"/>
          </a:bodyPr>
          <a:lstStyle/>
          <a:p>
            <a:pPr algn="ctr">
              <a:defRPr sz="1800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Write the first step so it can happen in under five minutes.</a:t>
            </a:r>
          </a:p>
        </p:txBody>
      </p:sp>
    </p:spTree>
    <p:extLst>
      <p:ext uri="{BB962C8B-B14F-4D97-AF65-F5344CB8AC3E}">
        <p14:creationId xmlns:p14="http://schemas.microsoft.com/office/powerpoint/2010/main" val="1833396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rganic-bottom-left">
            <a:extLst>
              <a:ext uri="{FF2B5EF4-FFF2-40B4-BE49-F238E27FC236}">
                <a16:creationId xmlns:a16="http://schemas.microsoft.com/office/drawing/2014/main" id="{DBE242CB-8825-4FEF-8633-A6B31B37FFE0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179B2A6A-B0FC-46EE-92B3-731C35292CD7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8">
            <a:extLst>
              <a:ext uri="{FF2B5EF4-FFF2-40B4-BE49-F238E27FC236}">
                <a16:creationId xmlns:a16="http://schemas.microsoft.com/office/drawing/2014/main" id="{547E4EFC-0888-48D4-8121-B569F386DB62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CHOOSE TOOLS</a:t>
            </a:r>
          </a:p>
        </p:txBody>
      </p:sp>
      <p:sp>
        <p:nvSpPr>
          <p:cNvPr id="4" name="title-8">
            <a:extLst>
              <a:ext uri="{FF2B5EF4-FFF2-40B4-BE49-F238E27FC236}">
                <a16:creationId xmlns:a16="http://schemas.microsoft.com/office/drawing/2014/main" id="{6C47F461-5A1A-4DE0-9292-20B2AB335AFD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Match the wellness tool to the moment</a:t>
            </a:r>
          </a:p>
        </p:txBody>
      </p:sp>
      <p:sp>
        <p:nvSpPr>
          <p:cNvPr id="5" name="accent-rule-8">
            <a:extLst>
              <a:ext uri="{FF2B5EF4-FFF2-40B4-BE49-F238E27FC236}">
                <a16:creationId xmlns:a16="http://schemas.microsoft.com/office/drawing/2014/main" id="{B2625435-0D16-4999-A8FE-FDF10B9B077C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8">
            <a:extLst>
              <a:ext uri="{FF2B5EF4-FFF2-40B4-BE49-F238E27FC236}">
                <a16:creationId xmlns:a16="http://schemas.microsoft.com/office/drawing/2014/main" id="{DBE7CFA6-B7A8-4CB7-8D6C-1727CF59DAA0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Sources: WRAP, “What Is WRAP?”; “When Things are Breaking Down”</a:t>
            </a:r>
          </a:p>
        </p:txBody>
      </p:sp>
      <p:sp>
        <p:nvSpPr>
          <p:cNvPr id="7" name="page-8">
            <a:extLst>
              <a:ext uri="{FF2B5EF4-FFF2-40B4-BE49-F238E27FC236}">
                <a16:creationId xmlns:a16="http://schemas.microsoft.com/office/drawing/2014/main" id="{BC189E99-99B9-485E-B12B-B06B76F621F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A3487D4-C8C2-4D19-8762-565A5EE0DDF5}"/>
              </a:ext>
            </a:extLst>
          </p:cNvPr>
          <p:cNvSpPr>
            <a:spLocks noGrp="1"/>
          </p:cNvSpPr>
          <p:nvPr/>
        </p:nvSpPr>
        <p:spPr>
          <a:xfrm>
            <a:off x="1095375" y="2095500"/>
            <a:ext cx="2190750" cy="2190750"/>
          </a:xfrm>
          <a:prstGeom prst="ellipse">
            <a:avLst/>
          </a:prstGeom>
          <a:solidFill>
            <a:srgbClr val="BFD8C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542ADA-736C-4729-AD0D-463D95CD1B03}"/>
              </a:ext>
            </a:extLst>
          </p:cNvPr>
          <p:cNvSpPr>
            <a:spLocks noGrp="1"/>
          </p:cNvSpPr>
          <p:nvPr/>
        </p:nvSpPr>
        <p:spPr>
          <a:xfrm>
            <a:off x="1190625" y="2190750"/>
            <a:ext cx="200025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1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SETTLE</a:t>
            </a:r>
          </a:p>
          <a:p>
            <a:pPr algn="ctr">
              <a:defRPr sz="21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THE BODY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85B397-CEEB-469D-9A00-CE7C5B43C73B}"/>
              </a:ext>
            </a:extLst>
          </p:cNvPr>
          <p:cNvSpPr>
            <a:spLocks noGrp="1"/>
          </p:cNvSpPr>
          <p:nvPr/>
        </p:nvSpPr>
        <p:spPr>
          <a:xfrm>
            <a:off x="952500" y="4619625"/>
            <a:ext cx="2476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7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rest • breathe • eat • hydrate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D73D34E-DA53-4845-9851-589234E7DF30}"/>
              </a:ext>
            </a:extLst>
          </p:cNvPr>
          <p:cNvSpPr>
            <a:spLocks noGrp="1"/>
          </p:cNvSpPr>
          <p:nvPr/>
        </p:nvSpPr>
        <p:spPr>
          <a:xfrm>
            <a:off x="4524375" y="2095500"/>
            <a:ext cx="2190750" cy="219075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0DD49A-A2BC-4391-AF7E-F3385B124EFF}"/>
              </a:ext>
            </a:extLst>
          </p:cNvPr>
          <p:cNvSpPr>
            <a:spLocks noGrp="1"/>
          </p:cNvSpPr>
          <p:nvPr/>
        </p:nvSpPr>
        <p:spPr>
          <a:xfrm>
            <a:off x="4619625" y="2190750"/>
            <a:ext cx="200025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1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SIMPLIFY</a:t>
            </a:r>
          </a:p>
          <a:p>
            <a:pPr algn="ctr">
              <a:defRPr sz="21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THE SPACE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6B34C9-D5F5-4730-8F19-10E3B4D7A9CA}"/>
              </a:ext>
            </a:extLst>
          </p:cNvPr>
          <p:cNvSpPr>
            <a:spLocks noGrp="1"/>
          </p:cNvSpPr>
          <p:nvPr/>
        </p:nvSpPr>
        <p:spPr>
          <a:xfrm>
            <a:off x="4381500" y="4619625"/>
            <a:ext cx="2476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7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reduce noise • step away • make it safer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CCFA37-AE09-46A4-9687-7B77D2E1D130}"/>
              </a:ext>
            </a:extLst>
          </p:cNvPr>
          <p:cNvSpPr>
            <a:spLocks noGrp="1"/>
          </p:cNvSpPr>
          <p:nvPr/>
        </p:nvSpPr>
        <p:spPr>
          <a:xfrm>
            <a:off x="7953375" y="2095500"/>
            <a:ext cx="2190750" cy="2190750"/>
          </a:xfrm>
          <a:prstGeom prst="ellipse">
            <a:avLst/>
          </a:prstGeom>
          <a:solidFill>
            <a:srgbClr val="BFD8C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344FD0-2EBC-48F0-9B5E-9B35F78BFA81}"/>
              </a:ext>
            </a:extLst>
          </p:cNvPr>
          <p:cNvSpPr>
            <a:spLocks noGrp="1"/>
          </p:cNvSpPr>
          <p:nvPr/>
        </p:nvSpPr>
        <p:spPr>
          <a:xfrm>
            <a:off x="8048625" y="2190750"/>
            <a:ext cx="200025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defRPr sz="21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CONNECT</a:t>
            </a:r>
          </a:p>
          <a:p>
            <a:pPr algn="ctr">
              <a:defRPr sz="2100" b="1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3B3A"/>
                </a:solidFill>
                <a:latin typeface="Aptos"/>
                <a:ea typeface="Aptos"/>
                <a:cs typeface="Aptos"/>
              </a:rPr>
              <a:t>WITH SUPPORT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D223993-CB45-4A9E-B671-54FED4F68137}"/>
              </a:ext>
            </a:extLst>
          </p:cNvPr>
          <p:cNvSpPr>
            <a:spLocks noGrp="1"/>
          </p:cNvSpPr>
          <p:nvPr/>
        </p:nvSpPr>
        <p:spPr>
          <a:xfrm>
            <a:off x="7810500" y="4619625"/>
            <a:ext cx="2476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defRPr sz="157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text • call • sit with someone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88A1DF-B9C9-4C1A-984D-D032E2C4FA41}"/>
              </a:ext>
            </a:extLst>
          </p:cNvPr>
          <p:cNvSpPr>
            <a:spLocks noGrp="1"/>
          </p:cNvSpPr>
          <p:nvPr/>
        </p:nvSpPr>
        <p:spPr>
          <a:xfrm>
            <a:off x="2286000" y="5619750"/>
            <a:ext cx="762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306"/>
          </a:bodyPr>
          <a:lstStyle/>
          <a:p>
            <a:pPr algn="ctr">
              <a:defRPr sz="1800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Use tools you already know are safe, accessible, and helpful for you.</a:t>
            </a:r>
          </a:p>
        </p:txBody>
      </p:sp>
    </p:spTree>
    <p:extLst>
      <p:ext uri="{BB962C8B-B14F-4D97-AF65-F5344CB8AC3E}">
        <p14:creationId xmlns:p14="http://schemas.microsoft.com/office/powerpoint/2010/main" val="618813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rganic-bottom-left">
            <a:extLst>
              <a:ext uri="{FF2B5EF4-FFF2-40B4-BE49-F238E27FC236}">
                <a16:creationId xmlns:a16="http://schemas.microsoft.com/office/drawing/2014/main" id="{2CFDB153-F2B5-41A1-BADC-F9896433013D}"/>
              </a:ext>
            </a:extLst>
          </p:cNvPr>
          <p:cNvSpPr>
            <a:spLocks noGrp="1"/>
          </p:cNvSpPr>
          <p:nvPr/>
        </p:nvSpPr>
        <p:spPr>
          <a:xfrm>
            <a:off x="-1143000" y="4953000"/>
            <a:ext cx="2952750" cy="2952750"/>
          </a:xfrm>
          <a:prstGeom prst="ellipse">
            <a:avLst/>
          </a:prstGeom>
          <a:solidFill>
            <a:srgbClr val="E5F0E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rganic-top-right">
            <a:extLst>
              <a:ext uri="{FF2B5EF4-FFF2-40B4-BE49-F238E27FC236}">
                <a16:creationId xmlns:a16="http://schemas.microsoft.com/office/drawing/2014/main" id="{5AEE327E-EBEB-4830-9E98-CA5BB0DC98AF}"/>
              </a:ext>
            </a:extLst>
          </p:cNvPr>
          <p:cNvSpPr>
            <a:spLocks noGrp="1"/>
          </p:cNvSpPr>
          <p:nvPr/>
        </p:nvSpPr>
        <p:spPr>
          <a:xfrm>
            <a:off x="10858500" y="-1238250"/>
            <a:ext cx="2667000" cy="2667000"/>
          </a:xfrm>
          <a:prstGeom prst="ellipse">
            <a:avLst/>
          </a:prstGeom>
          <a:solidFill>
            <a:srgbClr val="F6D8C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kicker-9">
            <a:extLst>
              <a:ext uri="{FF2B5EF4-FFF2-40B4-BE49-F238E27FC236}">
                <a16:creationId xmlns:a16="http://schemas.microsoft.com/office/drawing/2014/main" id="{480A8B49-B828-4802-9C46-24A2176D3B85}"/>
              </a:ext>
            </a:extLst>
          </p:cNvPr>
          <p:cNvSpPr>
            <a:spLocks noGrp="1"/>
          </p:cNvSpPr>
          <p:nvPr/>
        </p:nvSpPr>
        <p:spPr>
          <a:xfrm>
            <a:off x="685800" y="4381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125" b="1">
                <a:solidFill>
                  <a:srgbClr val="E56F5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E56F5B"/>
                </a:solidFill>
                <a:latin typeface="Aptos"/>
                <a:ea typeface="Aptos"/>
                <a:cs typeface="Aptos"/>
              </a:rPr>
              <a:t>REDUCE FRICTION</a:t>
            </a:r>
          </a:p>
        </p:txBody>
      </p:sp>
      <p:sp>
        <p:nvSpPr>
          <p:cNvPr id="4" name="title-9">
            <a:extLst>
              <a:ext uri="{FF2B5EF4-FFF2-40B4-BE49-F238E27FC236}">
                <a16:creationId xmlns:a16="http://schemas.microsoft.com/office/drawing/2014/main" id="{54083C07-6E83-403F-A5A8-4925C78EC9D9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572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173B3A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173B3A"/>
                </a:solidFill>
                <a:latin typeface="Georgia"/>
                <a:ea typeface="Georgia"/>
                <a:cs typeface="Georgia"/>
              </a:rPr>
              <a:t>Lower the load before adding more</a:t>
            </a:r>
          </a:p>
        </p:txBody>
      </p:sp>
      <p:sp>
        <p:nvSpPr>
          <p:cNvPr id="5" name="accent-rule-9">
            <a:extLst>
              <a:ext uri="{FF2B5EF4-FFF2-40B4-BE49-F238E27FC236}">
                <a16:creationId xmlns:a16="http://schemas.microsoft.com/office/drawing/2014/main" id="{2F1BC605-5576-4F6B-A01F-C4C4E364DA5B}"/>
              </a:ext>
            </a:extLst>
          </p:cNvPr>
          <p:cNvSpPr>
            <a:spLocks noGrp="1"/>
          </p:cNvSpPr>
          <p:nvPr/>
        </p:nvSpPr>
        <p:spPr>
          <a:xfrm>
            <a:off x="685800" y="1724025"/>
            <a:ext cx="857250" cy="0"/>
          </a:xfrm>
          <a:prstGeom prst="line">
            <a:avLst/>
          </a:prstGeom>
          <a:noFill/>
          <a:ln w="38100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ource-9">
            <a:extLst>
              <a:ext uri="{FF2B5EF4-FFF2-40B4-BE49-F238E27FC236}">
                <a16:creationId xmlns:a16="http://schemas.microsoft.com/office/drawing/2014/main" id="{4E357F67-A76C-4131-B1A1-AA39BDB287F5}"/>
              </a:ext>
            </a:extLst>
          </p:cNvPr>
          <p:cNvSpPr>
            <a:spLocks noGrp="1"/>
          </p:cNvSpPr>
          <p:nvPr/>
        </p:nvSpPr>
        <p:spPr>
          <a:xfrm>
            <a:off x="685800" y="6534150"/>
            <a:ext cx="9334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900" b="0">
                <a:solidFill>
                  <a:srgbClr val="58706E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58706E"/>
                </a:solidFill>
                <a:latin typeface="Aptos"/>
                <a:ea typeface="Aptos"/>
                <a:cs typeface="Aptos"/>
              </a:rPr>
              <a:t>Source: WRAP, “When Things are Breaking Down” (2016)</a:t>
            </a:r>
          </a:p>
        </p:txBody>
      </p:sp>
      <p:sp>
        <p:nvSpPr>
          <p:cNvPr id="7" name="page-9">
            <a:extLst>
              <a:ext uri="{FF2B5EF4-FFF2-40B4-BE49-F238E27FC236}">
                <a16:creationId xmlns:a16="http://schemas.microsoft.com/office/drawing/2014/main" id="{B4EB0AD0-78A6-436D-90B6-2E1BD60D1E3A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4572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975" b="1">
                <a:solidFill>
                  <a:srgbClr val="0F6B6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6B68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E24832-38CD-46E4-AC35-DF3107221CCA}"/>
              </a:ext>
            </a:extLst>
          </p:cNvPr>
          <p:cNvSpPr>
            <a:spLocks noGrp="1"/>
          </p:cNvSpPr>
          <p:nvPr/>
        </p:nvSpPr>
        <p:spPr>
          <a:xfrm>
            <a:off x="857250" y="2143125"/>
            <a:ext cx="3238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0F6B68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0F6B68"/>
                </a:solidFill>
                <a:latin typeface="Georgia"/>
                <a:ea typeface="Georgia"/>
                <a:cs typeface="Georgia"/>
              </a:rPr>
              <a:t>PAUSE</a:t>
            </a:r>
          </a:p>
        </p:txBody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E855E162-3609-4E60-B4C2-7BC962192D1F}"/>
              </a:ext>
            </a:extLst>
          </p:cNvPr>
          <p:cNvSpPr>
            <a:spLocks noGrp="1"/>
          </p:cNvSpPr>
          <p:nvPr/>
        </p:nvSpPr>
        <p:spPr>
          <a:xfrm>
            <a:off x="4333875" y="2447925"/>
            <a:ext cx="857250" cy="0"/>
          </a:xfrm>
          <a:prstGeom prst="line">
            <a:avLst/>
          </a:prstGeom>
          <a:noFill/>
          <a:ln w="47625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028AF2-6208-40DA-B48E-82623771416C}"/>
              </a:ext>
            </a:extLst>
          </p:cNvPr>
          <p:cNvSpPr>
            <a:spLocks noGrp="1"/>
          </p:cNvSpPr>
          <p:nvPr/>
        </p:nvSpPr>
        <p:spPr>
          <a:xfrm>
            <a:off x="5524500" y="2190750"/>
            <a:ext cx="5334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Nonessential decisions, conflict, and overstimulation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30D030-F297-4AC4-AC39-E4F8AF655651}"/>
              </a:ext>
            </a:extLst>
          </p:cNvPr>
          <p:cNvSpPr>
            <a:spLocks noGrp="1"/>
          </p:cNvSpPr>
          <p:nvPr/>
        </p:nvSpPr>
        <p:spPr>
          <a:xfrm>
            <a:off x="857250" y="3333750"/>
            <a:ext cx="3238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E56F5B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E56F5B"/>
                </a:solidFill>
                <a:latin typeface="Georgia"/>
                <a:ea typeface="Georgia"/>
                <a:cs typeface="Georgia"/>
              </a:rPr>
              <a:t>POSTPONE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5A9FC934-382B-4414-A0E6-DB28CCE47BB6}"/>
              </a:ext>
            </a:extLst>
          </p:cNvPr>
          <p:cNvSpPr>
            <a:spLocks noGrp="1"/>
          </p:cNvSpPr>
          <p:nvPr/>
        </p:nvSpPr>
        <p:spPr>
          <a:xfrm>
            <a:off x="4333875" y="3638550"/>
            <a:ext cx="857250" cy="0"/>
          </a:xfrm>
          <a:prstGeom prst="line">
            <a:avLst/>
          </a:prstGeom>
          <a:noFill/>
          <a:ln w="47625">
            <a:solidFill>
              <a:srgbClr val="E56F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D1C8AF-5192-4EDE-BFB5-2B6345998A81}"/>
              </a:ext>
            </a:extLst>
          </p:cNvPr>
          <p:cNvSpPr>
            <a:spLocks noGrp="1"/>
          </p:cNvSpPr>
          <p:nvPr/>
        </p:nvSpPr>
        <p:spPr>
          <a:xfrm>
            <a:off x="5524500" y="3381375"/>
            <a:ext cx="5334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New projects, major commitments, and avoidable pressure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331F5A-AC99-4979-9538-C2C5E76DFFCA}"/>
              </a:ext>
            </a:extLst>
          </p:cNvPr>
          <p:cNvSpPr>
            <a:spLocks noGrp="1"/>
          </p:cNvSpPr>
          <p:nvPr/>
        </p:nvSpPr>
        <p:spPr>
          <a:xfrm>
            <a:off x="857250" y="4524375"/>
            <a:ext cx="3238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600" b="1">
                <a:solidFill>
                  <a:srgbClr val="0F6B68"/>
                </a:solidFill>
                <a:latin typeface="Georgia"/>
                <a:ea typeface="Georgia"/>
                <a:cs typeface="Georgia"/>
              </a:defRPr>
            </a:pPr>
            <a:r>
              <a:rPr sz="3600" b="1">
                <a:solidFill>
                  <a:srgbClr val="0F6B68"/>
                </a:solidFill>
                <a:latin typeface="Georgia"/>
                <a:ea typeface="Georgia"/>
                <a:cs typeface="Georgia"/>
              </a:rPr>
              <a:t>PROTECT</a:t>
            </a:r>
          </a:p>
        </p:txBody>
      </p:sp>
      <p:sp>
        <p:nvSpPr>
          <p:cNvPr id="15" name="Straight Connector 14">
            <a:extLst>
              <a:ext uri="{FF2B5EF4-FFF2-40B4-BE49-F238E27FC236}">
                <a16:creationId xmlns:a16="http://schemas.microsoft.com/office/drawing/2014/main" id="{7036F759-0806-4B1C-A5B4-82C4883EA42E}"/>
              </a:ext>
            </a:extLst>
          </p:cNvPr>
          <p:cNvSpPr>
            <a:spLocks noGrp="1"/>
          </p:cNvSpPr>
          <p:nvPr/>
        </p:nvSpPr>
        <p:spPr>
          <a:xfrm>
            <a:off x="4333875" y="4829175"/>
            <a:ext cx="857250" cy="0"/>
          </a:xfrm>
          <a:prstGeom prst="line">
            <a:avLst/>
          </a:prstGeom>
          <a:noFill/>
          <a:ln w="47625">
            <a:solidFill>
              <a:srgbClr val="BFD8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A6B0EB-F900-4DA9-A602-4217156255D6}"/>
              </a:ext>
            </a:extLst>
          </p:cNvPr>
          <p:cNvSpPr>
            <a:spLocks noGrp="1"/>
          </p:cNvSpPr>
          <p:nvPr/>
        </p:nvSpPr>
        <p:spPr>
          <a:xfrm>
            <a:off x="5524500" y="4572000"/>
            <a:ext cx="5334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3B3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3B3A"/>
                </a:solidFill>
                <a:latin typeface="Aptos"/>
                <a:ea typeface="Aptos"/>
                <a:cs typeface="Aptos"/>
              </a:rPr>
              <a:t>Rest, food, medication routines, appointments, and safe space</a:t>
            </a:r>
          </a:p>
        </p:txBody>
      </p:sp>
    </p:spTree>
    <p:extLst>
      <p:ext uri="{BB962C8B-B14F-4D97-AF65-F5344CB8AC3E}">
        <p14:creationId xmlns:p14="http://schemas.microsoft.com/office/powerpoint/2010/main" val="1182298399"/>
      </p:ext>
    </p:extLst>
  </p:cSld>
  <p:clrMapOvr>
    <a:masterClrMapping/>
  </p:clrMapOvr>
</p:sld>
</file>

<file path=ppt/theme/theme1.xml><?xml version="1.0" encoding="utf-8"?>
<a:theme xmlns:a="http://schemas.openxmlformats.org/drawingml/2006/main" name="Calm Teal &amp; Warm Coral">
  <a:themeElements>
    <a:clrScheme name="Calm Teal &amp; Warm Coral">
      <a:dk1>
        <a:srgbClr val="000000"/>
      </a:dk1>
      <a:lt1>
        <a:srgbClr val="FFFFFF"/>
      </a:lt1>
      <a:dk2>
        <a:srgbClr val="173B3A"/>
      </a:dk2>
      <a:lt2>
        <a:srgbClr val="FBF7EF"/>
      </a:lt2>
      <a:accent1>
        <a:srgbClr val="0F6B68"/>
      </a:accent1>
      <a:accent2>
        <a:srgbClr val="E56F5B"/>
      </a:accent2>
      <a:accent3>
        <a:srgbClr val="BFD8CF"/>
      </a:accent3>
      <a:accent4>
        <a:srgbClr val="F1C96B"/>
      </a:accent4>
      <a:accent5>
        <a:srgbClr val="173B3A"/>
      </a:accent5>
      <a:accent6>
        <a:srgbClr val="F6D8CE"/>
      </a:accent6>
      <a:hlink>
        <a:srgbClr val="0F6B68"/>
      </a:hlink>
      <a:folHlink>
        <a:srgbClr val="E56F5B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alm Teal &amp; Warm Coral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1668</Words>
  <Application>Microsoft Office PowerPoint</Application>
  <PresentationFormat>Widescreen</PresentationFormat>
  <Paragraphs>246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Aptos</vt:lpstr>
      <vt:lpstr>Georgia</vt:lpstr>
      <vt:lpstr>Calm Teal &amp; Warm Coral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WRAP of DC</dc:creator>
  <cp:lastModifiedBy>WRAP of DC</cp:lastModifiedBy>
  <cp:revision>1</cp:revision>
  <dcterms:created xsi:type="dcterms:W3CDTF">2026-07-19T22:30:38Z</dcterms:created>
  <dcterms:modified xsi:type="dcterms:W3CDTF">2026-07-19T22:34:38Z</dcterms:modified>
</cp:coreProperties>
</file>