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286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Welcome participants and name that this topic can feel personal or activating.</a:t>
            </a:r>
          </a:p>
          <a:p>
            <a:r>
              <a:t>Emphasize choice: people may pause, step out, or pass on any activity.</a:t>
            </a:r>
          </a:p>
          <a:p>
            <a:r>
              <a:t>Frame the session as practical advance planning—not a prediction that a crisis will happen.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Close by asking each participant to name one small next step.</a:t>
            </a:r>
          </a:p>
          <a:p>
            <a:r>
              <a:t>Clarify that a WRAP crisis plan complements—not replaces—professional care or emergency response.</a:t>
            </a:r>
          </a:p>
          <a:p>
            <a:r>
              <a:t>In the U.S., call or text 988 or use 988lifeline.org for 24/7 crisis support; call 911 for immediate physical danger or medical emergency.</a:t>
            </a:r>
          </a:p>
          <a:p>
            <a:r>
              <a:t>Outside the U.S., substitute local crisis and emergency resources.</a:t>
            </a:r>
          </a:p>
          <a:p>
            <a:r>
              <a:t>Sources: SAMHSA 988 Suicide &amp; Crisis Lifeline and 988lifeline.org.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Describe the crisis plan as instructions from the person’s well self to future supporters.</a:t>
            </a:r>
          </a:p>
          <a:p>
            <a:r>
              <a:t>WRAP is voluntary: each person decides what to include and with whom to share it.</a:t>
            </a:r>
          </a:p>
          <a:p>
            <a:r>
              <a:t>Invite participants to draft over time; the plan does not need to be completed in one sitting.</a:t>
            </a:r>
          </a:p>
          <a:p>
            <a:r>
              <a:t>Source: WRAP, “Crisis Plan and Working Through Hard Times” and “The Way WRAP Works.”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Point out that crisis planning is not the first response to stress; WRAP includes earlier sections for warning signs and difficult times.</a:t>
            </a:r>
          </a:p>
          <a:p>
            <a:r>
              <a:t>The person defines the signs that activate the crisis plan.</a:t>
            </a:r>
          </a:p>
          <a:p>
            <a:r>
              <a:t>Avoid using diagnosis labels as activation criteria; look for concrete changes others can recognize.</a:t>
            </a:r>
          </a:p>
          <a:p>
            <a:r>
              <a:t>Source: WRAP Crisis Plan and WRAP Post-Crisis Plan.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Use the six questions as a map; editions of WRAP may label sections differently.</a:t>
            </a:r>
          </a:p>
          <a:p>
            <a:r>
              <a:t>Emphasize that the plan can include both preferences and limits—for example, who should not be involved.</a:t>
            </a:r>
          </a:p>
          <a:p>
            <a:r>
              <a:t>The “stop” criteria are as important as the activation criteria because they return control to the person.</a:t>
            </a:r>
          </a:p>
          <a:p>
            <a:r>
              <a:t>Source: WRAP, “Crisis Planning &amp; Sample Crisis Plan.”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Explain that the right-hand statements are illustrative, not universal crisis criteria.</a:t>
            </a:r>
          </a:p>
          <a:p>
            <a:r>
              <a:t>Ask participants to write what another person could see, hear, or verify.</a:t>
            </a:r>
          </a:p>
          <a:p>
            <a:r>
              <a:t>Use the two-person test: if two supporters would interpret the wording differently, add detail.</a:t>
            </a:r>
          </a:p>
          <a:p>
            <a:r>
              <a:t>Avoid shaming language or labels.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Supporters should know they are named, understand the role, and agree to it.</a:t>
            </a:r>
          </a:p>
          <a:p>
            <a:r>
              <a:t>Encourage at least one backup and current contact details.</a:t>
            </a:r>
          </a:p>
          <a:p>
            <a:r>
              <a:t>The plan can identify people the participant does not want involved and how supporters should settle disagreements.</a:t>
            </a:r>
          </a:p>
          <a:p>
            <a:r>
              <a:t>Source: WRAP Crisis Plan.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Invite participants to explain the “why” behind preferences; it helps supporters apply them in unfamiliar situations.</a:t>
            </a:r>
          </a:p>
          <a:p>
            <a:r>
              <a:t>Separate preferred, acceptable, and unacceptable options where that distinction matters.</a:t>
            </a:r>
          </a:p>
          <a:p>
            <a:r>
              <a:t>A WRAP crisis plan may support advance planning, but formal advance-directive rules vary; seek local legal guidance if needed.</a:t>
            </a:r>
          </a:p>
          <a:p>
            <a:r>
              <a:t>Source: WRAP Crisis Plan.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Set a timer for 10 minutes and remind participants that incomplete drafts are expected.</a:t>
            </a:r>
          </a:p>
          <a:p>
            <a:r>
              <a:t>Offer alternatives: write privately, think silently, or work with a trusted person.</a:t>
            </a:r>
          </a:p>
          <a:p>
            <a:r>
              <a:t>Do not ask participants to disclose crisis details to the group.</a:t>
            </a:r>
          </a:p>
          <a:p>
            <a:r>
              <a:t>Afterward, invite only a voluntary share of one useful sentence or insight.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Ask participants to decide where the current version will live and who needs a copy.</a:t>
            </a:r>
          </a:p>
          <a:p>
            <a:r>
              <a:t>Encourage a short conversation or practice walk-through with supporters.</a:t>
            </a:r>
          </a:p>
          <a:p>
            <a:r>
              <a:t>Choose a review trigger: a date, a major change, or after learning from a difficult experience.</a:t>
            </a:r>
          </a:p>
          <a:p>
            <a:r>
              <a:t>Source: WRAP Crisis Plan.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004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39F1834-6F8A-480F-B0F9-381EE595AAC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C86F4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273198-E880-4E04-ADDA-2B63D714FF39}"/>
              </a:ext>
            </a:extLst>
          </p:cNvPr>
          <p:cNvSpPr>
            <a:spLocks noGrp="1"/>
          </p:cNvSpPr>
          <p:nvPr/>
        </p:nvSpPr>
        <p:spPr>
          <a:xfrm>
            <a:off x="8477250" y="-857250"/>
            <a:ext cx="4095750" cy="4095750"/>
          </a:xfrm>
          <a:prstGeom prst="ellipse">
            <a:avLst/>
          </a:prstGeom>
          <a:solidFill>
            <a:srgbClr val="DDE4D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63B2E01-CE6E-489E-A121-85996FB074D5}"/>
              </a:ext>
            </a:extLst>
          </p:cNvPr>
          <p:cNvSpPr>
            <a:spLocks noGrp="1"/>
          </p:cNvSpPr>
          <p:nvPr/>
        </p:nvSpPr>
        <p:spPr>
          <a:xfrm>
            <a:off x="9715500" y="381000"/>
            <a:ext cx="2476500" cy="2476500"/>
          </a:xfrm>
          <a:prstGeom prst="ellipse">
            <a:avLst/>
          </a:prstGeom>
          <a:solidFill>
            <a:srgbClr val="E8B69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446B36B-47F3-485F-93EE-458F0B7CC4D2}"/>
              </a:ext>
            </a:extLst>
          </p:cNvPr>
          <p:cNvSpPr>
            <a:spLocks noGrp="1"/>
          </p:cNvSpPr>
          <p:nvPr/>
        </p:nvSpPr>
        <p:spPr>
          <a:xfrm>
            <a:off x="10287000" y="1047750"/>
            <a:ext cx="1143000" cy="1143000"/>
          </a:xfrm>
          <a:prstGeom prst="ellipse">
            <a:avLst/>
          </a:prstGeom>
          <a:solidFill>
            <a:srgbClr val="D7A64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0ACBF9-8E4C-49D1-B288-8F027FDA9683}"/>
              </a:ext>
            </a:extLst>
          </p:cNvPr>
          <p:cNvSpPr>
            <a:spLocks noGrp="1"/>
          </p:cNvSpPr>
          <p:nvPr/>
        </p:nvSpPr>
        <p:spPr>
          <a:xfrm>
            <a:off x="819150" y="819150"/>
            <a:ext cx="6667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WELLNESS RECOVERY ACTION PLAN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2C0748-F763-4247-A0EA-6E9671150658}"/>
              </a:ext>
            </a:extLst>
          </p:cNvPr>
          <p:cNvSpPr>
            <a:spLocks noGrp="1"/>
          </p:cNvSpPr>
          <p:nvPr/>
        </p:nvSpPr>
        <p:spPr>
          <a:xfrm>
            <a:off x="781050" y="1543050"/>
            <a:ext cx="6858000" cy="1066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0000"/>
              </a:lnSpc>
              <a:buNone/>
              <a:defRPr sz="5400" b="1" i="0">
                <a:solidFill>
                  <a:srgbClr val="33453A"/>
                </a:solidFill>
                <a:latin typeface="Georgia"/>
                <a:ea typeface="Georgia"/>
                <a:cs typeface="Georgia"/>
              </a:defRPr>
            </a:pPr>
            <a:r>
              <a:rPr sz="5400" b="1" i="0">
                <a:solidFill>
                  <a:srgbClr val="33453A"/>
                </a:solidFill>
                <a:latin typeface="Georgia"/>
                <a:ea typeface="Georgia"/>
                <a:cs typeface="Georgia"/>
              </a:rPr>
              <a:t>Crisis Planning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EED222-6665-409B-8D3D-744B727BD9EA}"/>
              </a:ext>
            </a:extLst>
          </p:cNvPr>
          <p:cNvSpPr>
            <a:spLocks noGrp="1"/>
          </p:cNvSpPr>
          <p:nvPr/>
        </p:nvSpPr>
        <p:spPr>
          <a:xfrm>
            <a:off x="819150" y="2819400"/>
            <a:ext cx="3429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450" b="1" i="0">
                <a:solidFill>
                  <a:srgbClr val="C86F4A"/>
                </a:solidFill>
                <a:latin typeface="Georgia"/>
                <a:ea typeface="Georgia"/>
                <a:cs typeface="Georgia"/>
              </a:defRPr>
            </a:pPr>
            <a:r>
              <a:rPr sz="3450" b="1" i="0" dirty="0">
                <a:solidFill>
                  <a:srgbClr val="C86F4A"/>
                </a:solidFill>
                <a:latin typeface="Georgia"/>
                <a:ea typeface="Georgia"/>
                <a:cs typeface="Georgia"/>
              </a:rPr>
              <a:t>Step 6</a:t>
            </a:r>
          </a:p>
        </p:txBody>
      </p:sp>
      <p:sp>
        <p:nvSpPr>
          <p:cNvPr id="8" name="Straight Connector 7">
            <a:extLst>
              <a:ext uri="{FF2B5EF4-FFF2-40B4-BE49-F238E27FC236}">
                <a16:creationId xmlns:a16="http://schemas.microsoft.com/office/drawing/2014/main" id="{C09919B1-70E2-49EA-9D6B-67AB233DD086}"/>
              </a:ext>
            </a:extLst>
          </p:cNvPr>
          <p:cNvSpPr>
            <a:spLocks noGrp="1"/>
          </p:cNvSpPr>
          <p:nvPr/>
        </p:nvSpPr>
        <p:spPr>
          <a:xfrm>
            <a:off x="819150" y="3733800"/>
            <a:ext cx="4095750" cy="0"/>
          </a:xfrm>
          <a:prstGeom prst="line">
            <a:avLst/>
          </a:prstGeom>
          <a:noFill/>
          <a:ln w="38100">
            <a:solidFill>
              <a:srgbClr val="7280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4AA034-E0D6-41FA-B0D9-F536728B73CD}"/>
              </a:ext>
            </a:extLst>
          </p:cNvPr>
          <p:cNvSpPr>
            <a:spLocks noGrp="1"/>
          </p:cNvSpPr>
          <p:nvPr/>
        </p:nvSpPr>
        <p:spPr>
          <a:xfrm>
            <a:off x="819150" y="4000500"/>
            <a:ext cx="5905500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2000"/>
              </a:lnSpc>
              <a:buNone/>
              <a:defRPr sz="1875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Writing clear instructions that protect your voice, choices, and support.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D59E76-F6D0-44F0-9BC1-7E83D55EE361}"/>
              </a:ext>
            </a:extLst>
          </p:cNvPr>
          <p:cNvSpPr>
            <a:spLocks noGrp="1"/>
          </p:cNvSpPr>
          <p:nvPr/>
        </p:nvSpPr>
        <p:spPr>
          <a:xfrm>
            <a:off x="819150" y="5943600"/>
            <a:ext cx="3619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72806B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72806B"/>
                </a:solidFill>
                <a:latin typeface="Aptos"/>
                <a:ea typeface="Aptos"/>
                <a:cs typeface="Aptos"/>
              </a:rPr>
              <a:t>PARTICIPANT WORKSHOP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242B99-E7F7-4361-8810-441443C7726D}"/>
              </a:ext>
            </a:extLst>
          </p:cNvPr>
          <p:cNvSpPr>
            <a:spLocks noGrp="1"/>
          </p:cNvSpPr>
          <p:nvPr/>
        </p:nvSpPr>
        <p:spPr>
          <a:xfrm>
            <a:off x="9525000" y="1905000"/>
            <a:ext cx="1809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2600" b="1" i="0">
                <a:solidFill>
                  <a:srgbClr val="33453A"/>
                </a:solidFill>
                <a:latin typeface="Georgia"/>
                <a:ea typeface="Georgia"/>
                <a:cs typeface="Georgia"/>
              </a:defRPr>
            </a:pPr>
            <a:r>
              <a:rPr sz="12600" b="1" i="0">
                <a:solidFill>
                  <a:srgbClr val="33453A"/>
                </a:solidFill>
                <a:latin typeface="Georgia"/>
                <a:ea typeface="Georgia"/>
                <a:cs typeface="Georgia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915029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7AE1483C-3E54-47D5-AE74-D15BE680C6AB}"/>
              </a:ext>
            </a:extLst>
          </p:cNvPr>
          <p:cNvSpPr>
            <a:spLocks noGrp="1"/>
          </p:cNvSpPr>
          <p:nvPr/>
        </p:nvSpPr>
        <p:spPr>
          <a:xfrm>
            <a:off x="-1047750" y="4000500"/>
            <a:ext cx="3524250" cy="3524250"/>
          </a:xfrm>
          <a:prstGeom prst="ellipse">
            <a:avLst/>
          </a:prstGeom>
          <a:solidFill>
            <a:srgbClr val="DDE4D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C0325F1-52B3-4FD4-8A83-949519EE6DC0}"/>
              </a:ext>
            </a:extLst>
          </p:cNvPr>
          <p:cNvSpPr>
            <a:spLocks noGrp="1"/>
          </p:cNvSpPr>
          <p:nvPr/>
        </p:nvSpPr>
        <p:spPr>
          <a:xfrm>
            <a:off x="10001250" y="-857250"/>
            <a:ext cx="3143250" cy="3143250"/>
          </a:xfrm>
          <a:prstGeom prst="ellipse">
            <a:avLst/>
          </a:prstGeom>
          <a:solidFill>
            <a:srgbClr val="E8B69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975D75-6191-4C06-8C25-09547DA6D9BB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KEEP YOUR VOICE IN THE ROOM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E3187D-6952-40FA-8130-A910936DBBB6}"/>
              </a:ext>
            </a:extLst>
          </p:cNvPr>
          <p:cNvSpPr>
            <a:spLocks noGrp="1"/>
          </p:cNvSpPr>
          <p:nvPr/>
        </p:nvSpPr>
        <p:spPr>
          <a:xfrm>
            <a:off x="1905000" y="1257300"/>
            <a:ext cx="8382000" cy="2095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92000"/>
              </a:lnSpc>
              <a:buNone/>
              <a:defRPr sz="4275" b="1" i="0">
                <a:solidFill>
                  <a:srgbClr val="33453A"/>
                </a:solidFill>
                <a:latin typeface="Georgia"/>
                <a:ea typeface="Georgia"/>
                <a:cs typeface="Georgia"/>
              </a:defRPr>
            </a:pPr>
            <a:r>
              <a:rPr sz="4275" b="1" i="0">
                <a:solidFill>
                  <a:srgbClr val="33453A"/>
                </a:solidFill>
                <a:latin typeface="Georgia"/>
                <a:ea typeface="Georgia"/>
                <a:cs typeface="Georgia"/>
              </a:rPr>
              <a:t>Start small.</a:t>
            </a:r>
          </a:p>
          <a:p>
            <a:pPr algn="ctr">
              <a:lnSpc>
                <a:spcPct val="92000"/>
              </a:lnSpc>
              <a:buNone/>
              <a:defRPr sz="4275" b="1" i="0">
                <a:solidFill>
                  <a:srgbClr val="33453A"/>
                </a:solidFill>
                <a:latin typeface="Georgia"/>
                <a:ea typeface="Georgia"/>
                <a:cs typeface="Georgia"/>
              </a:defRPr>
            </a:pPr>
            <a:r>
              <a:rPr sz="4275" b="1" i="0">
                <a:solidFill>
                  <a:srgbClr val="33453A"/>
                </a:solidFill>
                <a:latin typeface="Georgia"/>
                <a:ea typeface="Georgia"/>
                <a:cs typeface="Georgia"/>
              </a:rPr>
              <a:t>Make it clear.</a:t>
            </a:r>
          </a:p>
          <a:p>
            <a:pPr algn="ctr">
              <a:lnSpc>
                <a:spcPct val="92000"/>
              </a:lnSpc>
              <a:buNone/>
              <a:defRPr sz="4275" b="1" i="0">
                <a:solidFill>
                  <a:srgbClr val="33453A"/>
                </a:solidFill>
                <a:latin typeface="Georgia"/>
                <a:ea typeface="Georgia"/>
                <a:cs typeface="Georgia"/>
              </a:defRPr>
            </a:pPr>
            <a:r>
              <a:rPr sz="4275" b="1" i="0">
                <a:solidFill>
                  <a:srgbClr val="33453A"/>
                </a:solidFill>
                <a:latin typeface="Georgia"/>
                <a:ea typeface="Georgia"/>
                <a:cs typeface="Georgia"/>
              </a:rPr>
              <a:t>Share it by choice.</a:t>
            </a:r>
          </a:p>
        </p:txBody>
      </p:sp>
      <p:sp>
        <p:nvSpPr>
          <p:cNvPr id="5" name="Straight Connector 4">
            <a:extLst>
              <a:ext uri="{FF2B5EF4-FFF2-40B4-BE49-F238E27FC236}">
                <a16:creationId xmlns:a16="http://schemas.microsoft.com/office/drawing/2014/main" id="{BB43A0E7-E8D9-45CF-84F6-D9D1AAD3E3D8}"/>
              </a:ext>
            </a:extLst>
          </p:cNvPr>
          <p:cNvSpPr>
            <a:spLocks noGrp="1"/>
          </p:cNvSpPr>
          <p:nvPr/>
        </p:nvSpPr>
        <p:spPr>
          <a:xfrm>
            <a:off x="3333750" y="3676650"/>
            <a:ext cx="5524500" cy="0"/>
          </a:xfrm>
          <a:prstGeom prst="line">
            <a:avLst/>
          </a:prstGeom>
          <a:noFill/>
          <a:ln w="38100">
            <a:solidFill>
              <a:srgbClr val="C86F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FE6ECC-F21D-45F7-B500-650DA246C74F}"/>
              </a:ext>
            </a:extLst>
          </p:cNvPr>
          <p:cNvSpPr>
            <a:spLocks noGrp="1"/>
          </p:cNvSpPr>
          <p:nvPr/>
        </p:nvSpPr>
        <p:spPr>
          <a:xfrm>
            <a:off x="1009650" y="4114800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125" b="1" i="0">
                <a:solidFill>
                  <a:srgbClr val="72806B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72806B"/>
                </a:solidFill>
                <a:latin typeface="Aptos"/>
                <a:ea typeface="Aptos"/>
                <a:cs typeface="Aptos"/>
              </a:rPr>
              <a:t>NEXT STEP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3CA54E-4041-45D8-AA6E-FF06C3C4C9AE}"/>
              </a:ext>
            </a:extLst>
          </p:cNvPr>
          <p:cNvSpPr>
            <a:spLocks noGrp="1"/>
          </p:cNvSpPr>
          <p:nvPr/>
        </p:nvSpPr>
        <p:spPr>
          <a:xfrm>
            <a:off x="1009650" y="4457700"/>
            <a:ext cx="2857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725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Finish one section and ask one trusted supporter to review it.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528880-3228-475B-B3FE-99318EBE8C57}"/>
              </a:ext>
            </a:extLst>
          </p:cNvPr>
          <p:cNvSpPr>
            <a:spLocks noGrp="1"/>
          </p:cNvSpPr>
          <p:nvPr/>
        </p:nvSpPr>
        <p:spPr>
          <a:xfrm>
            <a:off x="4819650" y="4114800"/>
            <a:ext cx="15240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4875" b="1" i="0">
                <a:solidFill>
                  <a:srgbClr val="C86F4A"/>
                </a:solidFill>
                <a:latin typeface="Georgia"/>
                <a:ea typeface="Georgia"/>
                <a:cs typeface="Georgia"/>
              </a:defRPr>
            </a:pPr>
            <a:r>
              <a:rPr sz="4875" b="1" i="0">
                <a:solidFill>
                  <a:srgbClr val="C86F4A"/>
                </a:solidFill>
                <a:latin typeface="Georgia"/>
                <a:ea typeface="Georgia"/>
                <a:cs typeface="Georgia"/>
              </a:rPr>
              <a:t>988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5799E4-A1AC-49E7-BF51-1D72606C32E2}"/>
              </a:ext>
            </a:extLst>
          </p:cNvPr>
          <p:cNvSpPr>
            <a:spLocks noGrp="1"/>
          </p:cNvSpPr>
          <p:nvPr/>
        </p:nvSpPr>
        <p:spPr>
          <a:xfrm>
            <a:off x="4381500" y="4953000"/>
            <a:ext cx="24003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1350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U.S.: call or text 988, or chat at 988lifeline.org, for 24/7 crisis support.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AAEA00-F523-4479-9008-FA4C9914B8C4}"/>
              </a:ext>
            </a:extLst>
          </p:cNvPr>
          <p:cNvSpPr>
            <a:spLocks noGrp="1"/>
          </p:cNvSpPr>
          <p:nvPr/>
        </p:nvSpPr>
        <p:spPr>
          <a:xfrm>
            <a:off x="8077200" y="4114800"/>
            <a:ext cx="15240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4875" b="1" i="0">
                <a:solidFill>
                  <a:srgbClr val="33453A"/>
                </a:solidFill>
                <a:latin typeface="Georgia"/>
                <a:ea typeface="Georgia"/>
                <a:cs typeface="Georgia"/>
              </a:defRPr>
            </a:pPr>
            <a:r>
              <a:rPr sz="4875" b="1" i="0">
                <a:solidFill>
                  <a:srgbClr val="33453A"/>
                </a:solidFill>
                <a:latin typeface="Georgia"/>
                <a:ea typeface="Georgia"/>
                <a:cs typeface="Georgia"/>
              </a:rPr>
              <a:t>911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200A27-E071-4E07-8965-71AC7D2CA44B}"/>
              </a:ext>
            </a:extLst>
          </p:cNvPr>
          <p:cNvSpPr>
            <a:spLocks noGrp="1"/>
          </p:cNvSpPr>
          <p:nvPr/>
        </p:nvSpPr>
        <p:spPr>
          <a:xfrm>
            <a:off x="7639050" y="4953000"/>
            <a:ext cx="24003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9941"/>
          </a:bodyPr>
          <a:lstStyle/>
          <a:p>
            <a:pPr algn="ctr">
              <a:lnSpc>
                <a:spcPct val="105000"/>
              </a:lnSpc>
              <a:buNone/>
              <a:defRPr sz="1350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Call 911 for immediate physical danger or a medical emergency.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C6CC84-551F-49C1-8ADF-C42E64832C0F}"/>
              </a:ext>
            </a:extLst>
          </p:cNvPr>
          <p:cNvSpPr>
            <a:spLocks noGrp="1"/>
          </p:cNvSpPr>
          <p:nvPr/>
        </p:nvSpPr>
        <p:spPr>
          <a:xfrm>
            <a:off x="4000500" y="6115050"/>
            <a:ext cx="419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9583"/>
          </a:bodyPr>
          <a:lstStyle/>
          <a:p>
            <a:pPr algn="ctr">
              <a:lnSpc>
                <a:spcPct val="100000"/>
              </a:lnSpc>
              <a:buNone/>
              <a:defRPr sz="1125" b="0" i="1">
                <a:solidFill>
                  <a:srgbClr val="6F7068"/>
                </a:solidFill>
                <a:latin typeface="Aptos"/>
                <a:ea typeface="Aptos"/>
                <a:cs typeface="Aptos"/>
              </a:defRPr>
            </a:pPr>
            <a:r>
              <a:rPr sz="1125" b="0" i="1">
                <a:solidFill>
                  <a:srgbClr val="6F7068"/>
                </a:solidFill>
                <a:latin typeface="Aptos"/>
                <a:ea typeface="Aptos"/>
                <a:cs typeface="Aptos"/>
              </a:rPr>
              <a:t>Outside the U.S., use your local crisis and emergency numbers.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302F4A-8A56-4C4B-A537-98CBE1574386}"/>
              </a:ext>
            </a:extLst>
          </p:cNvPr>
          <p:cNvSpPr>
            <a:spLocks noGrp="1"/>
          </p:cNvSpPr>
          <p:nvPr/>
        </p:nvSpPr>
        <p:spPr>
          <a:xfrm>
            <a:off x="666750" y="6515100"/>
            <a:ext cx="9144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0" i="0">
                <a:solidFill>
                  <a:srgbClr val="6F7068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6F7068"/>
                </a:solidFill>
                <a:latin typeface="Aptos"/>
                <a:ea typeface="Aptos"/>
                <a:cs typeface="Aptos"/>
              </a:rPr>
              <a:t>Sources: SAMHSA 988 Suicide &amp; Crisis Lifeline; 988lifeline.org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74E1FC-EB16-4FA3-9DB8-591E458E2434}"/>
              </a:ext>
            </a:extLst>
          </p:cNvPr>
          <p:cNvSpPr>
            <a:spLocks noGrp="1"/>
          </p:cNvSpPr>
          <p:nvPr/>
        </p:nvSpPr>
        <p:spPr>
          <a:xfrm>
            <a:off x="11049000" y="6486525"/>
            <a:ext cx="457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790674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71D2744-D45F-496B-9790-73B8B2016076}"/>
              </a:ext>
            </a:extLst>
          </p:cNvPr>
          <p:cNvSpPr>
            <a:spLocks noGrp="1"/>
          </p:cNvSpPr>
          <p:nvPr/>
        </p:nvSpPr>
        <p:spPr>
          <a:xfrm>
            <a:off x="666750" y="4191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125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PURPOSE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42FA345-4552-4980-945F-0F9E046DEB42}"/>
              </a:ext>
            </a:extLst>
          </p:cNvPr>
          <p:cNvSpPr>
            <a:spLocks noGrp="1"/>
          </p:cNvSpPr>
          <p:nvPr/>
        </p:nvSpPr>
        <p:spPr>
          <a:xfrm>
            <a:off x="666750" y="742950"/>
            <a:ext cx="10810875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9682" lnSpcReduction="20000"/>
          </a:bodyPr>
          <a:lstStyle/>
          <a:p>
            <a:pPr algn="l">
              <a:lnSpc>
                <a:spcPct val="92000"/>
              </a:lnSpc>
              <a:buNone/>
              <a:defRPr sz="3525" b="1" i="0">
                <a:solidFill>
                  <a:srgbClr val="33453A"/>
                </a:solidFill>
                <a:latin typeface="Georgia"/>
                <a:ea typeface="Georgia"/>
                <a:cs typeface="Georgia"/>
              </a:defRPr>
            </a:pPr>
            <a:r>
              <a:rPr sz="3525" b="1" i="0">
                <a:solidFill>
                  <a:srgbClr val="33453A"/>
                </a:solidFill>
                <a:latin typeface="Georgia"/>
                <a:ea typeface="Georgia"/>
                <a:cs typeface="Georgia"/>
              </a:rPr>
              <a:t>A crisis plan is your voice—written while you’re well</a:t>
            </a:r>
          </a:p>
        </p:txBody>
      </p:sp>
      <p:sp>
        <p:nvSpPr>
          <p:cNvPr id="3" name="Straight Connector 2">
            <a:extLst>
              <a:ext uri="{FF2B5EF4-FFF2-40B4-BE49-F238E27FC236}">
                <a16:creationId xmlns:a16="http://schemas.microsoft.com/office/drawing/2014/main" id="{69C37E7C-25CA-4E78-AA57-F8BAB130CAE1}"/>
              </a:ext>
            </a:extLst>
          </p:cNvPr>
          <p:cNvSpPr>
            <a:spLocks noGrp="1"/>
          </p:cNvSpPr>
          <p:nvPr/>
        </p:nvSpPr>
        <p:spPr>
          <a:xfrm>
            <a:off x="666750" y="1933575"/>
            <a:ext cx="10858500" cy="0"/>
          </a:xfrm>
          <a:prstGeom prst="line">
            <a:avLst/>
          </a:prstGeom>
          <a:noFill/>
          <a:ln w="19050">
            <a:solidFill>
              <a:srgbClr val="DDE4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988EF4-3E9E-452E-9B81-09D1D2E23453}"/>
              </a:ext>
            </a:extLst>
          </p:cNvPr>
          <p:cNvSpPr>
            <a:spLocks noGrp="1"/>
          </p:cNvSpPr>
          <p:nvPr/>
        </p:nvSpPr>
        <p:spPr>
          <a:xfrm>
            <a:off x="1028700" y="2305050"/>
            <a:ext cx="1013460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2000"/>
              </a:lnSpc>
              <a:buNone/>
              <a:defRPr sz="2775" b="1" i="0">
                <a:solidFill>
                  <a:srgbClr val="C86F4A"/>
                </a:solidFill>
                <a:latin typeface="Georgia"/>
                <a:ea typeface="Georgia"/>
                <a:cs typeface="Georgia"/>
              </a:defRPr>
            </a:pPr>
            <a:r>
              <a:rPr sz="2775" b="1" i="0">
                <a:solidFill>
                  <a:srgbClr val="C86F4A"/>
                </a:solidFill>
                <a:latin typeface="Georgia"/>
                <a:ea typeface="Georgia"/>
                <a:cs typeface="Georgia"/>
              </a:rPr>
              <a:t>“If I cannot explain what I need in the moment, this plan can speak for me.”</a:t>
            </a:r>
          </a:p>
        </p:txBody>
      </p:sp>
      <p:sp>
        <p:nvSpPr>
          <p:cNvPr id="5" name="Straight Connector 4">
            <a:extLst>
              <a:ext uri="{FF2B5EF4-FFF2-40B4-BE49-F238E27FC236}">
                <a16:creationId xmlns:a16="http://schemas.microsoft.com/office/drawing/2014/main" id="{0402CAB6-C48D-4E2B-B640-D4AE131F607E}"/>
              </a:ext>
            </a:extLst>
          </p:cNvPr>
          <p:cNvSpPr>
            <a:spLocks noGrp="1"/>
          </p:cNvSpPr>
          <p:nvPr/>
        </p:nvSpPr>
        <p:spPr>
          <a:xfrm>
            <a:off x="1066800" y="3619500"/>
            <a:ext cx="10058400" cy="0"/>
          </a:xfrm>
          <a:prstGeom prst="line">
            <a:avLst/>
          </a:prstGeom>
          <a:noFill/>
          <a:ln w="28575">
            <a:solidFill>
              <a:srgbClr val="E8B69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3BC1A66-328F-4169-9D40-79358A771B05}"/>
              </a:ext>
            </a:extLst>
          </p:cNvPr>
          <p:cNvSpPr>
            <a:spLocks noGrp="1"/>
          </p:cNvSpPr>
          <p:nvPr/>
        </p:nvSpPr>
        <p:spPr>
          <a:xfrm>
            <a:off x="1047750" y="4095750"/>
            <a:ext cx="438150" cy="438150"/>
          </a:xfrm>
          <a:prstGeom prst="ellipse">
            <a:avLst/>
          </a:prstGeom>
          <a:solidFill>
            <a:srgbClr val="72806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8A514B-CC89-4624-906B-9B3A81B47698}"/>
              </a:ext>
            </a:extLst>
          </p:cNvPr>
          <p:cNvSpPr>
            <a:spLocks noGrp="1"/>
          </p:cNvSpPr>
          <p:nvPr/>
        </p:nvSpPr>
        <p:spPr>
          <a:xfrm>
            <a:off x="1047750" y="4171950"/>
            <a:ext cx="438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CBE8BD-755F-42A2-BAB8-C2A338FE4C80}"/>
              </a:ext>
            </a:extLst>
          </p:cNvPr>
          <p:cNvSpPr>
            <a:spLocks noGrp="1"/>
          </p:cNvSpPr>
          <p:nvPr/>
        </p:nvSpPr>
        <p:spPr>
          <a:xfrm>
            <a:off x="1657350" y="4057650"/>
            <a:ext cx="2381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00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Self-directed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81697B-2DFE-48CE-A3B0-35D286A74123}"/>
              </a:ext>
            </a:extLst>
          </p:cNvPr>
          <p:cNvSpPr>
            <a:spLocks noGrp="1"/>
          </p:cNvSpPr>
          <p:nvPr/>
        </p:nvSpPr>
        <p:spPr>
          <a:xfrm>
            <a:off x="1657350" y="4438650"/>
            <a:ext cx="247650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425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You choose what belongs in the plan and who may see it.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D08D785-6AC7-4C37-8717-0C3EFD5C0057}"/>
              </a:ext>
            </a:extLst>
          </p:cNvPr>
          <p:cNvSpPr>
            <a:spLocks noGrp="1"/>
          </p:cNvSpPr>
          <p:nvPr/>
        </p:nvSpPr>
        <p:spPr>
          <a:xfrm>
            <a:off x="4267200" y="4095750"/>
            <a:ext cx="438150" cy="438150"/>
          </a:xfrm>
          <a:prstGeom prst="ellipse">
            <a:avLst/>
          </a:prstGeom>
          <a:solidFill>
            <a:srgbClr val="C86F4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30BF61-3DDE-45A0-9FC7-B3411152370E}"/>
              </a:ext>
            </a:extLst>
          </p:cNvPr>
          <p:cNvSpPr>
            <a:spLocks noGrp="1"/>
          </p:cNvSpPr>
          <p:nvPr/>
        </p:nvSpPr>
        <p:spPr>
          <a:xfrm>
            <a:off x="4267200" y="4171950"/>
            <a:ext cx="438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B7AE87-CF59-487D-9771-56B610D7E844}"/>
              </a:ext>
            </a:extLst>
          </p:cNvPr>
          <p:cNvSpPr>
            <a:spLocks noGrp="1"/>
          </p:cNvSpPr>
          <p:nvPr/>
        </p:nvSpPr>
        <p:spPr>
          <a:xfrm>
            <a:off x="4876800" y="4057650"/>
            <a:ext cx="2381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00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Specific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2D440E-8BD1-406D-AF65-2E9857082CB9}"/>
              </a:ext>
            </a:extLst>
          </p:cNvPr>
          <p:cNvSpPr>
            <a:spLocks noGrp="1"/>
          </p:cNvSpPr>
          <p:nvPr/>
        </p:nvSpPr>
        <p:spPr>
          <a:xfrm>
            <a:off x="4876800" y="4438650"/>
            <a:ext cx="247650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724"/>
          </a:bodyPr>
          <a:lstStyle/>
          <a:p>
            <a:pPr algn="l">
              <a:lnSpc>
                <a:spcPct val="108000"/>
              </a:lnSpc>
              <a:buNone/>
              <a:defRPr sz="1425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Your own signs, preferences, and instructions—not generic advice.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79CCA4C-04E9-4C24-9E5E-1C3FB0F5AE70}"/>
              </a:ext>
            </a:extLst>
          </p:cNvPr>
          <p:cNvSpPr>
            <a:spLocks noGrp="1"/>
          </p:cNvSpPr>
          <p:nvPr/>
        </p:nvSpPr>
        <p:spPr>
          <a:xfrm>
            <a:off x="7486650" y="4095750"/>
            <a:ext cx="438150" cy="438150"/>
          </a:xfrm>
          <a:prstGeom prst="ellipse">
            <a:avLst/>
          </a:prstGeom>
          <a:solidFill>
            <a:srgbClr val="72806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90B7B1-CA1C-4EC8-AE7D-A8C68162B2E8}"/>
              </a:ext>
            </a:extLst>
          </p:cNvPr>
          <p:cNvSpPr>
            <a:spLocks noGrp="1"/>
          </p:cNvSpPr>
          <p:nvPr/>
        </p:nvSpPr>
        <p:spPr>
          <a:xfrm>
            <a:off x="7486650" y="4171950"/>
            <a:ext cx="438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8C8BC3-1ADD-4C50-B14B-29164D48F15D}"/>
              </a:ext>
            </a:extLst>
          </p:cNvPr>
          <p:cNvSpPr>
            <a:spLocks noGrp="1"/>
          </p:cNvSpPr>
          <p:nvPr/>
        </p:nvSpPr>
        <p:spPr>
          <a:xfrm>
            <a:off x="8096250" y="4057650"/>
            <a:ext cx="2381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127"/>
          </a:bodyPr>
          <a:lstStyle/>
          <a:p>
            <a:pPr algn="l">
              <a:lnSpc>
                <a:spcPct val="100000"/>
              </a:lnSpc>
              <a:buNone/>
              <a:defRPr sz="1800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Shared intentionally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FE33D33-7202-4399-9234-131B4A5ADE81}"/>
              </a:ext>
            </a:extLst>
          </p:cNvPr>
          <p:cNvSpPr>
            <a:spLocks noGrp="1"/>
          </p:cNvSpPr>
          <p:nvPr/>
        </p:nvSpPr>
        <p:spPr>
          <a:xfrm>
            <a:off x="8096250" y="4438650"/>
            <a:ext cx="247650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425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Supporters receive only what you decide to share.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705F7D-9768-47BE-964D-B8D0A1497269}"/>
              </a:ext>
            </a:extLst>
          </p:cNvPr>
          <p:cNvSpPr>
            <a:spLocks noGrp="1"/>
          </p:cNvSpPr>
          <p:nvPr/>
        </p:nvSpPr>
        <p:spPr>
          <a:xfrm>
            <a:off x="1047750" y="5715000"/>
            <a:ext cx="10096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650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Write it slowly. Ask for support. Revise it as you learn.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0B6C5EB-7D34-4C8E-9741-FC2601FCC574}"/>
              </a:ext>
            </a:extLst>
          </p:cNvPr>
          <p:cNvSpPr>
            <a:spLocks noGrp="1"/>
          </p:cNvSpPr>
          <p:nvPr/>
        </p:nvSpPr>
        <p:spPr>
          <a:xfrm>
            <a:off x="666750" y="6515100"/>
            <a:ext cx="9144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0" i="0">
                <a:solidFill>
                  <a:srgbClr val="6F7068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6F7068"/>
                </a:solidFill>
                <a:latin typeface="Aptos"/>
                <a:ea typeface="Aptos"/>
                <a:cs typeface="Aptos"/>
              </a:rPr>
              <a:t>Source: WRAP, “Crisis Plan and Working Through Hard Times”; “The Way WRAP Works”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CE044DC-5E19-4F63-B8AC-5BB7FDF9135D}"/>
              </a:ext>
            </a:extLst>
          </p:cNvPr>
          <p:cNvSpPr>
            <a:spLocks noGrp="1"/>
          </p:cNvSpPr>
          <p:nvPr/>
        </p:nvSpPr>
        <p:spPr>
          <a:xfrm>
            <a:off x="11049000" y="6486525"/>
            <a:ext cx="457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715842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5F2646C2-023D-4E89-AD8C-A9B6CBA73667}"/>
              </a:ext>
            </a:extLst>
          </p:cNvPr>
          <p:cNvSpPr>
            <a:spLocks noGrp="1"/>
          </p:cNvSpPr>
          <p:nvPr/>
        </p:nvSpPr>
        <p:spPr>
          <a:xfrm>
            <a:off x="666750" y="4191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125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ACTIVATION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BA00DF3-180F-4FC7-A643-2B5861BCADBC}"/>
              </a:ext>
            </a:extLst>
          </p:cNvPr>
          <p:cNvSpPr>
            <a:spLocks noGrp="1"/>
          </p:cNvSpPr>
          <p:nvPr/>
        </p:nvSpPr>
        <p:spPr>
          <a:xfrm>
            <a:off x="666750" y="742950"/>
            <a:ext cx="10810875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631" lnSpcReduction="20000"/>
          </a:bodyPr>
          <a:lstStyle/>
          <a:p>
            <a:pPr algn="l">
              <a:lnSpc>
                <a:spcPct val="92000"/>
              </a:lnSpc>
              <a:buNone/>
              <a:defRPr sz="3525" b="1" i="0">
                <a:solidFill>
                  <a:srgbClr val="33453A"/>
                </a:solidFill>
                <a:latin typeface="Georgia"/>
                <a:ea typeface="Georgia"/>
                <a:cs typeface="Georgia"/>
              </a:defRPr>
            </a:pPr>
            <a:r>
              <a:rPr sz="3525" b="1" i="0">
                <a:solidFill>
                  <a:srgbClr val="33453A"/>
                </a:solidFill>
                <a:latin typeface="Georgia"/>
                <a:ea typeface="Georgia"/>
                <a:cs typeface="Georgia"/>
              </a:rPr>
              <a:t>Activate the plan only when your own signs say it’s time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1376BF2-973E-472A-88F1-CC3CA02F4464}"/>
              </a:ext>
            </a:extLst>
          </p:cNvPr>
          <p:cNvSpPr>
            <a:spLocks noGrp="1"/>
          </p:cNvSpPr>
          <p:nvPr/>
        </p:nvSpPr>
        <p:spPr>
          <a:xfrm>
            <a:off x="685800" y="1504950"/>
            <a:ext cx="10191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238"/>
          </a:bodyPr>
          <a:lstStyle/>
          <a:p>
            <a:pPr algn="l">
              <a:lnSpc>
                <a:spcPct val="100000"/>
              </a:lnSpc>
              <a:buNone/>
              <a:defRPr sz="1575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Earlier action plans support you before crisis; Step 6 defines when others should follow your crisis instructions.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E729F329-9696-4942-8276-76DB44D761AF}"/>
              </a:ext>
            </a:extLst>
          </p:cNvPr>
          <p:cNvSpPr>
            <a:spLocks noGrp="1"/>
          </p:cNvSpPr>
          <p:nvPr/>
        </p:nvSpPr>
        <p:spPr>
          <a:xfrm>
            <a:off x="666750" y="1933575"/>
            <a:ext cx="10858500" cy="0"/>
          </a:xfrm>
          <a:prstGeom prst="line">
            <a:avLst/>
          </a:prstGeom>
          <a:noFill/>
          <a:ln w="19050">
            <a:solidFill>
              <a:srgbClr val="DDE4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traight Connector 4">
            <a:extLst>
              <a:ext uri="{FF2B5EF4-FFF2-40B4-BE49-F238E27FC236}">
                <a16:creationId xmlns:a16="http://schemas.microsoft.com/office/drawing/2014/main" id="{4CB2C3A9-04AC-4265-8DFD-3A0848EE59BB}"/>
              </a:ext>
            </a:extLst>
          </p:cNvPr>
          <p:cNvSpPr>
            <a:spLocks noGrp="1"/>
          </p:cNvSpPr>
          <p:nvPr/>
        </p:nvSpPr>
        <p:spPr>
          <a:xfrm>
            <a:off x="1276350" y="3448050"/>
            <a:ext cx="9486900" cy="0"/>
          </a:xfrm>
          <a:prstGeom prst="line">
            <a:avLst/>
          </a:prstGeom>
          <a:noFill/>
          <a:ln w="47625">
            <a:solidFill>
              <a:srgbClr val="7280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985F091-C1AD-424B-8AB5-440C5137324D}"/>
              </a:ext>
            </a:extLst>
          </p:cNvPr>
          <p:cNvSpPr>
            <a:spLocks noGrp="1"/>
          </p:cNvSpPr>
          <p:nvPr/>
        </p:nvSpPr>
        <p:spPr>
          <a:xfrm>
            <a:off x="1476375" y="3209925"/>
            <a:ext cx="476250" cy="476250"/>
          </a:xfrm>
          <a:prstGeom prst="ellipse">
            <a:avLst/>
          </a:prstGeom>
          <a:solidFill>
            <a:srgbClr val="72806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D83A7E-39C2-4A21-B1C9-67C96A6642E7}"/>
              </a:ext>
            </a:extLst>
          </p:cNvPr>
          <p:cNvSpPr>
            <a:spLocks noGrp="1"/>
          </p:cNvSpPr>
          <p:nvPr/>
        </p:nvSpPr>
        <p:spPr>
          <a:xfrm>
            <a:off x="714375" y="3943350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575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Feeling well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B681D25-76A7-438D-8446-18214FF4C329}"/>
              </a:ext>
            </a:extLst>
          </p:cNvPr>
          <p:cNvSpPr>
            <a:spLocks noGrp="1"/>
          </p:cNvSpPr>
          <p:nvPr/>
        </p:nvSpPr>
        <p:spPr>
          <a:xfrm>
            <a:off x="647700" y="4324350"/>
            <a:ext cx="21336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1275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My usual strengths and routines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C09F4EE-0FDB-40D4-9EC2-22395E885590}"/>
              </a:ext>
            </a:extLst>
          </p:cNvPr>
          <p:cNvSpPr>
            <a:spLocks noGrp="1"/>
          </p:cNvSpPr>
          <p:nvPr/>
        </p:nvSpPr>
        <p:spPr>
          <a:xfrm>
            <a:off x="4238625" y="3209925"/>
            <a:ext cx="476250" cy="476250"/>
          </a:xfrm>
          <a:prstGeom prst="ellipse">
            <a:avLst/>
          </a:prstGeom>
          <a:solidFill>
            <a:srgbClr val="72806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66E928-5BBF-473E-9E44-04CAB435AF4D}"/>
              </a:ext>
            </a:extLst>
          </p:cNvPr>
          <p:cNvSpPr>
            <a:spLocks noGrp="1"/>
          </p:cNvSpPr>
          <p:nvPr/>
        </p:nvSpPr>
        <p:spPr>
          <a:xfrm>
            <a:off x="3476625" y="3943350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575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Warning signs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409624-48F5-497C-8E0F-73D2AB9C6703}"/>
              </a:ext>
            </a:extLst>
          </p:cNvPr>
          <p:cNvSpPr>
            <a:spLocks noGrp="1"/>
          </p:cNvSpPr>
          <p:nvPr/>
        </p:nvSpPr>
        <p:spPr>
          <a:xfrm>
            <a:off x="3409950" y="4324350"/>
            <a:ext cx="21336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1275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I use my earlier action plans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8B1EEE7-C8C8-4EB0-96FB-A76186193D22}"/>
              </a:ext>
            </a:extLst>
          </p:cNvPr>
          <p:cNvSpPr>
            <a:spLocks noGrp="1"/>
          </p:cNvSpPr>
          <p:nvPr/>
        </p:nvSpPr>
        <p:spPr>
          <a:xfrm>
            <a:off x="7000875" y="3209925"/>
            <a:ext cx="476250" cy="476250"/>
          </a:xfrm>
          <a:prstGeom prst="ellipse">
            <a:avLst/>
          </a:prstGeom>
          <a:solidFill>
            <a:srgbClr val="C86F4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BE1DBA7-5C87-4D8C-BB95-F72B1BD7B025}"/>
              </a:ext>
            </a:extLst>
          </p:cNvPr>
          <p:cNvSpPr>
            <a:spLocks noGrp="1"/>
          </p:cNvSpPr>
          <p:nvPr/>
        </p:nvSpPr>
        <p:spPr>
          <a:xfrm>
            <a:off x="6867525" y="3076575"/>
            <a:ext cx="742950" cy="742950"/>
          </a:xfrm>
          <a:prstGeom prst="ellipse">
            <a:avLst/>
          </a:prstGeom>
          <a:noFill/>
          <a:ln w="38100">
            <a:solidFill>
              <a:srgbClr val="C86F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5C063E7-85EF-46B4-A961-518B245B60C8}"/>
              </a:ext>
            </a:extLst>
          </p:cNvPr>
          <p:cNvSpPr>
            <a:spLocks noGrp="1"/>
          </p:cNvSpPr>
          <p:nvPr/>
        </p:nvSpPr>
        <p:spPr>
          <a:xfrm>
            <a:off x="6238875" y="3943350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575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Crisis criteria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39E2E6B-7465-43F8-BD28-77403CEE676F}"/>
              </a:ext>
            </a:extLst>
          </p:cNvPr>
          <p:cNvSpPr>
            <a:spLocks noGrp="1"/>
          </p:cNvSpPr>
          <p:nvPr/>
        </p:nvSpPr>
        <p:spPr>
          <a:xfrm>
            <a:off x="6172200" y="4324350"/>
            <a:ext cx="21336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1275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My named supporters use this plan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8816B54-12A8-4783-80F0-9A283953A19C}"/>
              </a:ext>
            </a:extLst>
          </p:cNvPr>
          <p:cNvSpPr>
            <a:spLocks noGrp="1"/>
          </p:cNvSpPr>
          <p:nvPr/>
        </p:nvSpPr>
        <p:spPr>
          <a:xfrm>
            <a:off x="9763125" y="3209925"/>
            <a:ext cx="476250" cy="476250"/>
          </a:xfrm>
          <a:prstGeom prst="ellipse">
            <a:avLst/>
          </a:prstGeom>
          <a:solidFill>
            <a:srgbClr val="72806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D49DEBF-8505-45E1-BC98-AA35AC6C9740}"/>
              </a:ext>
            </a:extLst>
          </p:cNvPr>
          <p:cNvSpPr>
            <a:spLocks noGrp="1"/>
          </p:cNvSpPr>
          <p:nvPr/>
        </p:nvSpPr>
        <p:spPr>
          <a:xfrm>
            <a:off x="9001125" y="3943350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575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Post-crisis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B8552C6-CB6D-4BEA-A93B-CD0B847D24DB}"/>
              </a:ext>
            </a:extLst>
          </p:cNvPr>
          <p:cNvSpPr>
            <a:spLocks noGrp="1"/>
          </p:cNvSpPr>
          <p:nvPr/>
        </p:nvSpPr>
        <p:spPr>
          <a:xfrm>
            <a:off x="8934450" y="4324350"/>
            <a:ext cx="21336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1275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Support shifts back as I recover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89A140C-D290-4DB1-8862-E51943EC349B}"/>
              </a:ext>
            </a:extLst>
          </p:cNvPr>
          <p:cNvSpPr>
            <a:spLocks noGrp="1"/>
          </p:cNvSpPr>
          <p:nvPr/>
        </p:nvSpPr>
        <p:spPr>
          <a:xfrm>
            <a:off x="1619250" y="5391150"/>
            <a:ext cx="8953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800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Define observable signs that signal: “I cannot make or communicate decisions the way I usually do.”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133A9E6-DCE4-4C2B-A681-8D2550496951}"/>
              </a:ext>
            </a:extLst>
          </p:cNvPr>
          <p:cNvSpPr>
            <a:spLocks noGrp="1"/>
          </p:cNvSpPr>
          <p:nvPr/>
        </p:nvSpPr>
        <p:spPr>
          <a:xfrm>
            <a:off x="666750" y="6515100"/>
            <a:ext cx="9144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0" i="0">
                <a:solidFill>
                  <a:srgbClr val="6F7068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6F7068"/>
                </a:solidFill>
                <a:latin typeface="Aptos"/>
                <a:ea typeface="Aptos"/>
                <a:cs typeface="Aptos"/>
              </a:rPr>
              <a:t>Source: WRAP Crisis Plan; WRAP Post-Crisis Plan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C542A3F-7D62-43F9-BAE1-1BE912E4582E}"/>
              </a:ext>
            </a:extLst>
          </p:cNvPr>
          <p:cNvSpPr>
            <a:spLocks noGrp="1"/>
          </p:cNvSpPr>
          <p:nvPr/>
        </p:nvSpPr>
        <p:spPr>
          <a:xfrm>
            <a:off x="11049000" y="6486525"/>
            <a:ext cx="457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619402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11C8EFDC-E711-449F-8151-025AB629B70E}"/>
              </a:ext>
            </a:extLst>
          </p:cNvPr>
          <p:cNvSpPr>
            <a:spLocks noGrp="1"/>
          </p:cNvSpPr>
          <p:nvPr/>
        </p:nvSpPr>
        <p:spPr>
          <a:xfrm>
            <a:off x="666750" y="4191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125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CORE CONTENT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D0D485D-20FC-44B4-8403-CDC99C1D09DC}"/>
              </a:ext>
            </a:extLst>
          </p:cNvPr>
          <p:cNvSpPr>
            <a:spLocks noGrp="1"/>
          </p:cNvSpPr>
          <p:nvPr/>
        </p:nvSpPr>
        <p:spPr>
          <a:xfrm>
            <a:off x="666750" y="742950"/>
            <a:ext cx="10810875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746"/>
          </a:bodyPr>
          <a:lstStyle/>
          <a:p>
            <a:pPr algn="l">
              <a:lnSpc>
                <a:spcPct val="92000"/>
              </a:lnSpc>
              <a:buNone/>
              <a:defRPr sz="3525" b="1" i="0">
                <a:solidFill>
                  <a:srgbClr val="33453A"/>
                </a:solidFill>
                <a:latin typeface="Georgia"/>
                <a:ea typeface="Georgia"/>
                <a:cs typeface="Georgia"/>
              </a:defRPr>
            </a:pPr>
            <a:r>
              <a:rPr sz="3525" b="1" i="0">
                <a:solidFill>
                  <a:srgbClr val="33453A"/>
                </a:solidFill>
                <a:latin typeface="Georgia"/>
                <a:ea typeface="Georgia"/>
                <a:cs typeface="Georgia"/>
              </a:rPr>
              <a:t>A usable crisis plan answers six practical questions</a:t>
            </a:r>
          </a:p>
        </p:txBody>
      </p:sp>
      <p:sp>
        <p:nvSpPr>
          <p:cNvPr id="3" name="Straight Connector 2">
            <a:extLst>
              <a:ext uri="{FF2B5EF4-FFF2-40B4-BE49-F238E27FC236}">
                <a16:creationId xmlns:a16="http://schemas.microsoft.com/office/drawing/2014/main" id="{71BD51A6-A2EF-4292-80A6-FA33277213D6}"/>
              </a:ext>
            </a:extLst>
          </p:cNvPr>
          <p:cNvSpPr>
            <a:spLocks noGrp="1"/>
          </p:cNvSpPr>
          <p:nvPr/>
        </p:nvSpPr>
        <p:spPr>
          <a:xfrm>
            <a:off x="666750" y="1933575"/>
            <a:ext cx="10858500" cy="0"/>
          </a:xfrm>
          <a:prstGeom prst="line">
            <a:avLst/>
          </a:prstGeom>
          <a:noFill/>
          <a:ln w="19050">
            <a:solidFill>
              <a:srgbClr val="DDE4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8AA7E63-3844-47D6-AACF-3A1D3C8FE9EA}"/>
              </a:ext>
            </a:extLst>
          </p:cNvPr>
          <p:cNvSpPr>
            <a:spLocks noGrp="1"/>
          </p:cNvSpPr>
          <p:nvPr/>
        </p:nvSpPr>
        <p:spPr>
          <a:xfrm>
            <a:off x="857250" y="2571750"/>
            <a:ext cx="2362200" cy="2362200"/>
          </a:xfrm>
          <a:prstGeom prst="ellipse">
            <a:avLst/>
          </a:prstGeom>
          <a:solidFill>
            <a:srgbClr val="DDE4D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4C60C5F-B71D-4714-9276-E57171BCD8F5}"/>
              </a:ext>
            </a:extLst>
          </p:cNvPr>
          <p:cNvSpPr>
            <a:spLocks noGrp="1"/>
          </p:cNvSpPr>
          <p:nvPr/>
        </p:nvSpPr>
        <p:spPr>
          <a:xfrm>
            <a:off x="1200150" y="2914650"/>
            <a:ext cx="1676400" cy="1676400"/>
          </a:xfrm>
          <a:prstGeom prst="ellipse">
            <a:avLst/>
          </a:prstGeom>
          <a:solidFill>
            <a:srgbClr val="33453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E51EFC-E9F0-41E9-ADA9-7657666C0142}"/>
              </a:ext>
            </a:extLst>
          </p:cNvPr>
          <p:cNvSpPr>
            <a:spLocks noGrp="1"/>
          </p:cNvSpPr>
          <p:nvPr/>
        </p:nvSpPr>
        <p:spPr>
          <a:xfrm>
            <a:off x="1200150" y="2990850"/>
            <a:ext cx="16764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6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6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3B463B-995B-4C47-B4EE-E6AD44BCEBE9}"/>
              </a:ext>
            </a:extLst>
          </p:cNvPr>
          <p:cNvSpPr>
            <a:spLocks noGrp="1"/>
          </p:cNvSpPr>
          <p:nvPr/>
        </p:nvSpPr>
        <p:spPr>
          <a:xfrm>
            <a:off x="1123950" y="4057650"/>
            <a:ext cx="18478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CORE QUESTIONS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F68BA6-ADF1-4988-9721-F4378AD4B0BF}"/>
              </a:ext>
            </a:extLst>
          </p:cNvPr>
          <p:cNvSpPr>
            <a:spLocks noGrp="1"/>
          </p:cNvSpPr>
          <p:nvPr/>
        </p:nvSpPr>
        <p:spPr>
          <a:xfrm>
            <a:off x="895350" y="4667250"/>
            <a:ext cx="23050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6000"/>
              </a:lnSpc>
              <a:buNone/>
              <a:defRPr sz="1275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Names may vary across WRAP editions; the choices remain personal.</a:t>
            </a:r>
          </a:p>
        </p:txBody>
      </p:sp>
      <p:sp>
        <p:nvSpPr>
          <p:cNvPr id="9" name="Straight Connector 8">
            <a:extLst>
              <a:ext uri="{FF2B5EF4-FFF2-40B4-BE49-F238E27FC236}">
                <a16:creationId xmlns:a16="http://schemas.microsoft.com/office/drawing/2014/main" id="{3E59DC1A-6B32-4925-B8D0-CDCD9CF814C5}"/>
              </a:ext>
            </a:extLst>
          </p:cNvPr>
          <p:cNvSpPr>
            <a:spLocks noGrp="1"/>
          </p:cNvSpPr>
          <p:nvPr/>
        </p:nvSpPr>
        <p:spPr>
          <a:xfrm>
            <a:off x="3543300" y="2266950"/>
            <a:ext cx="0" cy="3657600"/>
          </a:xfrm>
          <a:prstGeom prst="line">
            <a:avLst/>
          </a:prstGeom>
          <a:noFill/>
          <a:ln w="28575">
            <a:solidFill>
              <a:srgbClr val="DDE4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2789266-1F8E-4694-802A-E99486F298AE}"/>
              </a:ext>
            </a:extLst>
          </p:cNvPr>
          <p:cNvSpPr>
            <a:spLocks noGrp="1"/>
          </p:cNvSpPr>
          <p:nvPr/>
        </p:nvSpPr>
        <p:spPr>
          <a:xfrm>
            <a:off x="3924300" y="2286000"/>
            <a:ext cx="323850" cy="323850"/>
          </a:xfrm>
          <a:prstGeom prst="ellipse">
            <a:avLst/>
          </a:prstGeom>
          <a:solidFill>
            <a:srgbClr val="72806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8438F1-1F4B-42ED-B1A9-2F769E84F165}"/>
              </a:ext>
            </a:extLst>
          </p:cNvPr>
          <p:cNvSpPr>
            <a:spLocks noGrp="1"/>
          </p:cNvSpPr>
          <p:nvPr/>
        </p:nvSpPr>
        <p:spPr>
          <a:xfrm>
            <a:off x="3924300" y="2324100"/>
            <a:ext cx="323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F8B969-48F4-47F6-8B6A-A059B740A99B}"/>
              </a:ext>
            </a:extLst>
          </p:cNvPr>
          <p:cNvSpPr>
            <a:spLocks noGrp="1"/>
          </p:cNvSpPr>
          <p:nvPr/>
        </p:nvSpPr>
        <p:spPr>
          <a:xfrm>
            <a:off x="4400550" y="2266950"/>
            <a:ext cx="2838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500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What am I like when well?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446528-ADAB-4290-A3AA-15A1E155CA51}"/>
              </a:ext>
            </a:extLst>
          </p:cNvPr>
          <p:cNvSpPr>
            <a:spLocks noGrp="1"/>
          </p:cNvSpPr>
          <p:nvPr/>
        </p:nvSpPr>
        <p:spPr>
          <a:xfrm>
            <a:off x="4400550" y="2562225"/>
            <a:ext cx="28384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75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A baseline supporters can recognize.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B7074BB-0C7A-4B66-A55A-1ABC6274B456}"/>
              </a:ext>
            </a:extLst>
          </p:cNvPr>
          <p:cNvSpPr>
            <a:spLocks noGrp="1"/>
          </p:cNvSpPr>
          <p:nvPr/>
        </p:nvSpPr>
        <p:spPr>
          <a:xfrm>
            <a:off x="7600950" y="2286000"/>
            <a:ext cx="323850" cy="323850"/>
          </a:xfrm>
          <a:prstGeom prst="ellipse">
            <a:avLst/>
          </a:prstGeom>
          <a:solidFill>
            <a:srgbClr val="C86F4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1BCCF8-6A12-40AD-A287-7995F5ADD7C0}"/>
              </a:ext>
            </a:extLst>
          </p:cNvPr>
          <p:cNvSpPr>
            <a:spLocks noGrp="1"/>
          </p:cNvSpPr>
          <p:nvPr/>
        </p:nvSpPr>
        <p:spPr>
          <a:xfrm>
            <a:off x="7600950" y="2324100"/>
            <a:ext cx="323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EF6753-BED9-4CC3-BF21-BC553221C16A}"/>
              </a:ext>
            </a:extLst>
          </p:cNvPr>
          <p:cNvSpPr>
            <a:spLocks noGrp="1"/>
          </p:cNvSpPr>
          <p:nvPr/>
        </p:nvSpPr>
        <p:spPr>
          <a:xfrm>
            <a:off x="8077200" y="2266950"/>
            <a:ext cx="3238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500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When does the plan start?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E701E2B-8969-478A-ABE9-CF55E14A5787}"/>
              </a:ext>
            </a:extLst>
          </p:cNvPr>
          <p:cNvSpPr>
            <a:spLocks noGrp="1"/>
          </p:cNvSpPr>
          <p:nvPr/>
        </p:nvSpPr>
        <p:spPr>
          <a:xfrm>
            <a:off x="8077200" y="2562225"/>
            <a:ext cx="3238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75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Personal signs that meet my crisis criteria.</a:t>
            </a:r>
          </a:p>
        </p:txBody>
      </p:sp>
      <p:sp>
        <p:nvSpPr>
          <p:cNvPr id="18" name="Straight Connector 17">
            <a:extLst>
              <a:ext uri="{FF2B5EF4-FFF2-40B4-BE49-F238E27FC236}">
                <a16:creationId xmlns:a16="http://schemas.microsoft.com/office/drawing/2014/main" id="{5C07FA49-C3D9-43E8-B535-41D93EE35F99}"/>
              </a:ext>
            </a:extLst>
          </p:cNvPr>
          <p:cNvSpPr>
            <a:spLocks noGrp="1"/>
          </p:cNvSpPr>
          <p:nvPr/>
        </p:nvSpPr>
        <p:spPr>
          <a:xfrm>
            <a:off x="3924300" y="3314700"/>
            <a:ext cx="7391400" cy="0"/>
          </a:xfrm>
          <a:prstGeom prst="line">
            <a:avLst/>
          </a:prstGeom>
          <a:noFill/>
          <a:ln w="9525">
            <a:solidFill>
              <a:srgbClr val="DDE4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550B2F1-125B-4420-81CE-09ADA4ADC096}"/>
              </a:ext>
            </a:extLst>
          </p:cNvPr>
          <p:cNvSpPr>
            <a:spLocks noGrp="1"/>
          </p:cNvSpPr>
          <p:nvPr/>
        </p:nvSpPr>
        <p:spPr>
          <a:xfrm>
            <a:off x="3924300" y="3543300"/>
            <a:ext cx="323850" cy="323850"/>
          </a:xfrm>
          <a:prstGeom prst="ellipse">
            <a:avLst/>
          </a:prstGeom>
          <a:solidFill>
            <a:srgbClr val="72806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D17A98F-15CC-41B6-9681-F5C1239C8DBA}"/>
              </a:ext>
            </a:extLst>
          </p:cNvPr>
          <p:cNvSpPr>
            <a:spLocks noGrp="1"/>
          </p:cNvSpPr>
          <p:nvPr/>
        </p:nvSpPr>
        <p:spPr>
          <a:xfrm>
            <a:off x="3924300" y="3581400"/>
            <a:ext cx="323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94A1B1D-A000-4E87-9F2F-7CFFACDC2C30}"/>
              </a:ext>
            </a:extLst>
          </p:cNvPr>
          <p:cNvSpPr>
            <a:spLocks noGrp="1"/>
          </p:cNvSpPr>
          <p:nvPr/>
        </p:nvSpPr>
        <p:spPr>
          <a:xfrm>
            <a:off x="4400550" y="3524250"/>
            <a:ext cx="2838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500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Who may act for me?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238D267-92A4-4128-AE9C-78CD1955845D}"/>
              </a:ext>
            </a:extLst>
          </p:cNvPr>
          <p:cNvSpPr>
            <a:spLocks noGrp="1"/>
          </p:cNvSpPr>
          <p:nvPr/>
        </p:nvSpPr>
        <p:spPr>
          <a:xfrm>
            <a:off x="4400550" y="3819525"/>
            <a:ext cx="28384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75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Supporters, backups, exclusions, and decision roles.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FBDDA69-A98A-4EF3-85E3-20C9144AB7DA}"/>
              </a:ext>
            </a:extLst>
          </p:cNvPr>
          <p:cNvSpPr>
            <a:spLocks noGrp="1"/>
          </p:cNvSpPr>
          <p:nvPr/>
        </p:nvSpPr>
        <p:spPr>
          <a:xfrm>
            <a:off x="7600950" y="3543300"/>
            <a:ext cx="323850" cy="323850"/>
          </a:xfrm>
          <a:prstGeom prst="ellipse">
            <a:avLst/>
          </a:prstGeom>
          <a:solidFill>
            <a:srgbClr val="C86F4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1F6E337-9302-4AD9-8080-BD7FAD8D5680}"/>
              </a:ext>
            </a:extLst>
          </p:cNvPr>
          <p:cNvSpPr>
            <a:spLocks noGrp="1"/>
          </p:cNvSpPr>
          <p:nvPr/>
        </p:nvSpPr>
        <p:spPr>
          <a:xfrm>
            <a:off x="7600950" y="3581400"/>
            <a:ext cx="323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B6849D6-53BD-41ED-A31C-E7D3F45B04BE}"/>
              </a:ext>
            </a:extLst>
          </p:cNvPr>
          <p:cNvSpPr>
            <a:spLocks noGrp="1"/>
          </p:cNvSpPr>
          <p:nvPr/>
        </p:nvSpPr>
        <p:spPr>
          <a:xfrm>
            <a:off x="8077200" y="3524250"/>
            <a:ext cx="3238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500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What care do I prefer?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6DEA0A0-D34B-404E-8003-E6C803BDAD5A}"/>
              </a:ext>
            </a:extLst>
          </p:cNvPr>
          <p:cNvSpPr>
            <a:spLocks noGrp="1"/>
          </p:cNvSpPr>
          <p:nvPr/>
        </p:nvSpPr>
        <p:spPr>
          <a:xfrm>
            <a:off x="8077200" y="3819525"/>
            <a:ext cx="3238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75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Treatments, medications, settings, and alternatives.</a:t>
            </a:r>
          </a:p>
        </p:txBody>
      </p:sp>
      <p:sp>
        <p:nvSpPr>
          <p:cNvPr id="27" name="Straight Connector 26">
            <a:extLst>
              <a:ext uri="{FF2B5EF4-FFF2-40B4-BE49-F238E27FC236}">
                <a16:creationId xmlns:a16="http://schemas.microsoft.com/office/drawing/2014/main" id="{A625055F-80B1-417F-87A2-CE39274A52E5}"/>
              </a:ext>
            </a:extLst>
          </p:cNvPr>
          <p:cNvSpPr>
            <a:spLocks noGrp="1"/>
          </p:cNvSpPr>
          <p:nvPr/>
        </p:nvSpPr>
        <p:spPr>
          <a:xfrm>
            <a:off x="3924300" y="4572000"/>
            <a:ext cx="7391400" cy="0"/>
          </a:xfrm>
          <a:prstGeom prst="line">
            <a:avLst/>
          </a:prstGeom>
          <a:noFill/>
          <a:ln w="9525">
            <a:solidFill>
              <a:srgbClr val="DDE4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63F8EF3-2AED-4716-8009-6C8565623906}"/>
              </a:ext>
            </a:extLst>
          </p:cNvPr>
          <p:cNvSpPr>
            <a:spLocks noGrp="1"/>
          </p:cNvSpPr>
          <p:nvPr/>
        </p:nvSpPr>
        <p:spPr>
          <a:xfrm>
            <a:off x="3924300" y="4800600"/>
            <a:ext cx="323850" cy="323850"/>
          </a:xfrm>
          <a:prstGeom prst="ellipse">
            <a:avLst/>
          </a:prstGeom>
          <a:solidFill>
            <a:srgbClr val="72806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9B678B8-7988-4905-9D05-9A8553D24DA1}"/>
              </a:ext>
            </a:extLst>
          </p:cNvPr>
          <p:cNvSpPr>
            <a:spLocks noGrp="1"/>
          </p:cNvSpPr>
          <p:nvPr/>
        </p:nvSpPr>
        <p:spPr>
          <a:xfrm>
            <a:off x="3924300" y="4838700"/>
            <a:ext cx="323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A194463-BB6E-42BF-9B4D-C7D11153CE57}"/>
              </a:ext>
            </a:extLst>
          </p:cNvPr>
          <p:cNvSpPr>
            <a:spLocks noGrp="1"/>
          </p:cNvSpPr>
          <p:nvPr/>
        </p:nvSpPr>
        <p:spPr>
          <a:xfrm>
            <a:off x="4400550" y="4781550"/>
            <a:ext cx="2838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3592"/>
          </a:bodyPr>
          <a:lstStyle/>
          <a:p>
            <a:pPr algn="l">
              <a:lnSpc>
                <a:spcPct val="100000"/>
              </a:lnSpc>
              <a:buNone/>
              <a:defRPr sz="1500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What should supporters do?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05D6DB4-3C5D-4B27-B7B2-30178DBF1CBA}"/>
              </a:ext>
            </a:extLst>
          </p:cNvPr>
          <p:cNvSpPr>
            <a:spLocks noGrp="1"/>
          </p:cNvSpPr>
          <p:nvPr/>
        </p:nvSpPr>
        <p:spPr>
          <a:xfrm>
            <a:off x="4400550" y="5076825"/>
            <a:ext cx="28384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75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Helpful actions, unhelpful actions, and safety steps.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ACE13AC-DA52-488D-8A2C-93FB02AB0FEB}"/>
              </a:ext>
            </a:extLst>
          </p:cNvPr>
          <p:cNvSpPr>
            <a:spLocks noGrp="1"/>
          </p:cNvSpPr>
          <p:nvPr/>
        </p:nvSpPr>
        <p:spPr>
          <a:xfrm>
            <a:off x="7600950" y="4800600"/>
            <a:ext cx="323850" cy="323850"/>
          </a:xfrm>
          <a:prstGeom prst="ellipse">
            <a:avLst/>
          </a:prstGeom>
          <a:solidFill>
            <a:srgbClr val="C86F4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EE2500F-49D4-4E2B-89F3-946862B234AB}"/>
              </a:ext>
            </a:extLst>
          </p:cNvPr>
          <p:cNvSpPr>
            <a:spLocks noGrp="1"/>
          </p:cNvSpPr>
          <p:nvPr/>
        </p:nvSpPr>
        <p:spPr>
          <a:xfrm>
            <a:off x="7600950" y="4838700"/>
            <a:ext cx="323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DAC70B0-8F8D-40EB-A382-8DFDF1094713}"/>
              </a:ext>
            </a:extLst>
          </p:cNvPr>
          <p:cNvSpPr>
            <a:spLocks noGrp="1"/>
          </p:cNvSpPr>
          <p:nvPr/>
        </p:nvSpPr>
        <p:spPr>
          <a:xfrm>
            <a:off x="8077200" y="4781550"/>
            <a:ext cx="3238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500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When does the plan stop?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563ED4D-20BD-413F-88C6-17F010FD2336}"/>
              </a:ext>
            </a:extLst>
          </p:cNvPr>
          <p:cNvSpPr>
            <a:spLocks noGrp="1"/>
          </p:cNvSpPr>
          <p:nvPr/>
        </p:nvSpPr>
        <p:spPr>
          <a:xfrm>
            <a:off x="8077200" y="5076825"/>
            <a:ext cx="3238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75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Signs that I can resume self-direction.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8A236A4-2C1C-4345-A65B-39AE0FEB0414}"/>
              </a:ext>
            </a:extLst>
          </p:cNvPr>
          <p:cNvSpPr>
            <a:spLocks noGrp="1"/>
          </p:cNvSpPr>
          <p:nvPr/>
        </p:nvSpPr>
        <p:spPr>
          <a:xfrm>
            <a:off x="666750" y="6515100"/>
            <a:ext cx="9144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0" i="0">
                <a:solidFill>
                  <a:srgbClr val="6F7068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6F7068"/>
                </a:solidFill>
                <a:latin typeface="Aptos"/>
                <a:ea typeface="Aptos"/>
                <a:cs typeface="Aptos"/>
              </a:rPr>
              <a:t>Source: WRAP, “Crisis Planning &amp; Sample Crisis Plan”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95F3B4A-A137-4FBC-99B7-CCC4030D5C54}"/>
              </a:ext>
            </a:extLst>
          </p:cNvPr>
          <p:cNvSpPr>
            <a:spLocks noGrp="1"/>
          </p:cNvSpPr>
          <p:nvPr/>
        </p:nvSpPr>
        <p:spPr>
          <a:xfrm>
            <a:off x="11049000" y="6486525"/>
            <a:ext cx="457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649709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1231F48B-CC8C-4085-B07D-E8F3C2591690}"/>
              </a:ext>
            </a:extLst>
          </p:cNvPr>
          <p:cNvSpPr>
            <a:spLocks noGrp="1"/>
          </p:cNvSpPr>
          <p:nvPr/>
        </p:nvSpPr>
        <p:spPr>
          <a:xfrm>
            <a:off x="666750" y="4191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125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CLARITY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9CB7EA-6868-4C93-8634-4B9AB5C511C0}"/>
              </a:ext>
            </a:extLst>
          </p:cNvPr>
          <p:cNvSpPr>
            <a:spLocks noGrp="1"/>
          </p:cNvSpPr>
          <p:nvPr/>
        </p:nvSpPr>
        <p:spPr>
          <a:xfrm>
            <a:off x="666750" y="742950"/>
            <a:ext cx="10810875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2000"/>
              </a:lnSpc>
              <a:buNone/>
              <a:defRPr sz="3525" b="1" i="0">
                <a:solidFill>
                  <a:srgbClr val="33453A"/>
                </a:solidFill>
                <a:latin typeface="Georgia"/>
                <a:ea typeface="Georgia"/>
                <a:cs typeface="Georgia"/>
              </a:defRPr>
            </a:pPr>
            <a:r>
              <a:rPr sz="3525" b="1" i="0">
                <a:solidFill>
                  <a:srgbClr val="33453A"/>
                </a:solidFill>
                <a:latin typeface="Georgia"/>
                <a:ea typeface="Georgia"/>
                <a:cs typeface="Georgia"/>
              </a:rPr>
              <a:t>Write observable signals—not labels</a:t>
            </a:r>
          </a:p>
        </p:txBody>
      </p:sp>
      <p:sp>
        <p:nvSpPr>
          <p:cNvPr id="3" name="Straight Connector 2">
            <a:extLst>
              <a:ext uri="{FF2B5EF4-FFF2-40B4-BE49-F238E27FC236}">
                <a16:creationId xmlns:a16="http://schemas.microsoft.com/office/drawing/2014/main" id="{79AF9F26-F935-40E7-9689-5E2AC1C67369}"/>
              </a:ext>
            </a:extLst>
          </p:cNvPr>
          <p:cNvSpPr>
            <a:spLocks noGrp="1"/>
          </p:cNvSpPr>
          <p:nvPr/>
        </p:nvSpPr>
        <p:spPr>
          <a:xfrm>
            <a:off x="666750" y="1933575"/>
            <a:ext cx="10858500" cy="0"/>
          </a:xfrm>
          <a:prstGeom prst="line">
            <a:avLst/>
          </a:prstGeom>
          <a:noFill/>
          <a:ln w="19050">
            <a:solidFill>
              <a:srgbClr val="DDE4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B006E801-1185-41B3-A276-22988A604AEB}"/>
              </a:ext>
            </a:extLst>
          </p:cNvPr>
          <p:cNvSpPr>
            <a:spLocks noGrp="1"/>
          </p:cNvSpPr>
          <p:nvPr/>
        </p:nvSpPr>
        <p:spPr>
          <a:xfrm>
            <a:off x="6096000" y="2238375"/>
            <a:ext cx="0" cy="3276600"/>
          </a:xfrm>
          <a:prstGeom prst="line">
            <a:avLst/>
          </a:prstGeom>
          <a:noFill/>
          <a:ln w="28575">
            <a:solidFill>
              <a:srgbClr val="DDE4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3456A0-E312-407C-8CCB-019BB8D13CDD}"/>
              </a:ext>
            </a:extLst>
          </p:cNvPr>
          <p:cNvSpPr>
            <a:spLocks noGrp="1"/>
          </p:cNvSpPr>
          <p:nvPr/>
        </p:nvSpPr>
        <p:spPr>
          <a:xfrm>
            <a:off x="971550" y="2266950"/>
            <a:ext cx="4095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6F7068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6F7068"/>
                </a:solidFill>
                <a:latin typeface="Aptos"/>
                <a:ea typeface="Aptos"/>
                <a:cs typeface="Aptos"/>
              </a:rPr>
              <a:t>TOO VAGUE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B21F91-E9D0-42D2-BDA7-590A5AF4DF8F}"/>
              </a:ext>
            </a:extLst>
          </p:cNvPr>
          <p:cNvSpPr>
            <a:spLocks noGrp="1"/>
          </p:cNvSpPr>
          <p:nvPr/>
        </p:nvSpPr>
        <p:spPr>
          <a:xfrm>
            <a:off x="971550" y="2705100"/>
            <a:ext cx="4286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250" b="0" i="1">
                <a:solidFill>
                  <a:srgbClr val="725A4B"/>
                </a:solidFill>
                <a:latin typeface="Georgia"/>
                <a:ea typeface="Georgia"/>
                <a:cs typeface="Georgia"/>
              </a:defRPr>
            </a:pPr>
            <a:r>
              <a:rPr sz="2250" b="0" i="1">
                <a:solidFill>
                  <a:srgbClr val="725A4B"/>
                </a:solidFill>
                <a:latin typeface="Georgia"/>
                <a:ea typeface="Georgia"/>
                <a:cs typeface="Georgia"/>
              </a:rPr>
              <a:t>“I am acting strange.”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052FCA-03A5-4EC9-A4A3-8C7FE7C897AA}"/>
              </a:ext>
            </a:extLst>
          </p:cNvPr>
          <p:cNvSpPr>
            <a:spLocks noGrp="1"/>
          </p:cNvSpPr>
          <p:nvPr/>
        </p:nvSpPr>
        <p:spPr>
          <a:xfrm>
            <a:off x="971550" y="3562350"/>
            <a:ext cx="4286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250" b="0" i="1">
                <a:solidFill>
                  <a:srgbClr val="725A4B"/>
                </a:solidFill>
                <a:latin typeface="Georgia"/>
                <a:ea typeface="Georgia"/>
                <a:cs typeface="Georgia"/>
              </a:defRPr>
            </a:pPr>
            <a:r>
              <a:rPr sz="2250" b="0" i="1">
                <a:solidFill>
                  <a:srgbClr val="725A4B"/>
                </a:solidFill>
                <a:latin typeface="Georgia"/>
                <a:ea typeface="Georgia"/>
                <a:cs typeface="Georgia"/>
              </a:rPr>
              <a:t>“I am out of control.”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B480F93-C943-4BA0-B567-7290DD9AC257}"/>
              </a:ext>
            </a:extLst>
          </p:cNvPr>
          <p:cNvSpPr>
            <a:spLocks noGrp="1"/>
          </p:cNvSpPr>
          <p:nvPr/>
        </p:nvSpPr>
        <p:spPr>
          <a:xfrm>
            <a:off x="971550" y="4419600"/>
            <a:ext cx="4286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250" b="0" i="1">
                <a:solidFill>
                  <a:srgbClr val="725A4B"/>
                </a:solidFill>
                <a:latin typeface="Georgia"/>
                <a:ea typeface="Georgia"/>
                <a:cs typeface="Georgia"/>
              </a:defRPr>
            </a:pPr>
            <a:r>
              <a:rPr sz="2250" b="0" i="1">
                <a:solidFill>
                  <a:srgbClr val="725A4B"/>
                </a:solidFill>
                <a:latin typeface="Georgia"/>
                <a:ea typeface="Georgia"/>
                <a:cs typeface="Georgia"/>
              </a:rPr>
              <a:t>“I seem unwell.”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2D1B55-1D30-421B-AE14-7BD7B5B107DB}"/>
              </a:ext>
            </a:extLst>
          </p:cNvPr>
          <p:cNvSpPr>
            <a:spLocks noGrp="1"/>
          </p:cNvSpPr>
          <p:nvPr/>
        </p:nvSpPr>
        <p:spPr>
          <a:xfrm>
            <a:off x="6743700" y="2266950"/>
            <a:ext cx="4095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MORE USABLE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914BC4-F96C-4098-AC25-FF4758E03B83}"/>
              </a:ext>
            </a:extLst>
          </p:cNvPr>
          <p:cNvSpPr>
            <a:spLocks noGrp="1"/>
          </p:cNvSpPr>
          <p:nvPr/>
        </p:nvSpPr>
        <p:spPr>
          <a:xfrm>
            <a:off x="6743700" y="2705100"/>
            <a:ext cx="4381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950"/>
          </a:bodyPr>
          <a:lstStyle/>
          <a:p>
            <a:pPr algn="l">
              <a:lnSpc>
                <a:spcPct val="100000"/>
              </a:lnSpc>
              <a:buNone/>
              <a:defRPr sz="2025" b="1" i="0">
                <a:solidFill>
                  <a:srgbClr val="33453A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33453A"/>
                </a:solidFill>
                <a:latin typeface="Georgia"/>
                <a:ea typeface="Georgia"/>
                <a:cs typeface="Georgia"/>
              </a:rPr>
              <a:t>“I have not slept for 48 hours.”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B20B3BE-B1BE-4131-959F-8D1CE450E2D8}"/>
              </a:ext>
            </a:extLst>
          </p:cNvPr>
          <p:cNvSpPr>
            <a:spLocks noGrp="1"/>
          </p:cNvSpPr>
          <p:nvPr/>
        </p:nvSpPr>
        <p:spPr>
          <a:xfrm>
            <a:off x="6743700" y="3562350"/>
            <a:ext cx="4381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025" b="1" i="0">
                <a:solidFill>
                  <a:srgbClr val="33453A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33453A"/>
                </a:solidFill>
                <a:latin typeface="Georgia"/>
                <a:ea typeface="Georgia"/>
                <a:cs typeface="Georgia"/>
              </a:rPr>
              <a:t>“I cannot follow a short conversation.”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641111-02D5-498B-BE2D-22AE88A7972E}"/>
              </a:ext>
            </a:extLst>
          </p:cNvPr>
          <p:cNvSpPr>
            <a:spLocks noGrp="1"/>
          </p:cNvSpPr>
          <p:nvPr/>
        </p:nvSpPr>
        <p:spPr>
          <a:xfrm>
            <a:off x="6743700" y="4514850"/>
            <a:ext cx="4381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025" b="1" i="0">
                <a:solidFill>
                  <a:srgbClr val="33453A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33453A"/>
                </a:solidFill>
                <a:latin typeface="Georgia"/>
                <a:ea typeface="Georgia"/>
                <a:cs typeface="Georgia"/>
              </a:rPr>
              <a:t>“I repeatedly leave home without essentials.”</a:t>
            </a:r>
          </a:p>
        </p:txBody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8A8B6581-E072-4A33-9B69-4DAA46E744C8}"/>
              </a:ext>
            </a:extLst>
          </p:cNvPr>
          <p:cNvSpPr>
            <a:spLocks noGrp="1"/>
          </p:cNvSpPr>
          <p:nvPr/>
        </p:nvSpPr>
        <p:spPr>
          <a:xfrm>
            <a:off x="971550" y="5743575"/>
            <a:ext cx="10153650" cy="0"/>
          </a:xfrm>
          <a:prstGeom prst="line">
            <a:avLst/>
          </a:prstGeom>
          <a:noFill/>
          <a:ln w="38100">
            <a:solidFill>
              <a:srgbClr val="C86F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F354215-0D31-4A85-B521-D2552F95120C}"/>
              </a:ext>
            </a:extLst>
          </p:cNvPr>
          <p:cNvSpPr>
            <a:spLocks noGrp="1"/>
          </p:cNvSpPr>
          <p:nvPr/>
        </p:nvSpPr>
        <p:spPr>
          <a:xfrm>
            <a:off x="1238250" y="5905500"/>
            <a:ext cx="9620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666"/>
          </a:bodyPr>
          <a:lstStyle/>
          <a:p>
            <a:pPr algn="ctr">
              <a:lnSpc>
                <a:spcPct val="100000"/>
              </a:lnSpc>
              <a:buNone/>
              <a:defRPr sz="1650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The two-person test: would two trusted supporters interpret the sign the same way?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885BB9-6670-4393-8B90-84C5D1686569}"/>
              </a:ext>
            </a:extLst>
          </p:cNvPr>
          <p:cNvSpPr>
            <a:spLocks noGrp="1"/>
          </p:cNvSpPr>
          <p:nvPr/>
        </p:nvSpPr>
        <p:spPr>
          <a:xfrm>
            <a:off x="666750" y="6515100"/>
            <a:ext cx="9144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0" i="0">
                <a:solidFill>
                  <a:srgbClr val="6F7068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6F7068"/>
                </a:solidFill>
                <a:latin typeface="Aptos"/>
                <a:ea typeface="Aptos"/>
                <a:cs typeface="Aptos"/>
              </a:rPr>
              <a:t>Illustrative examples; adapt to your own experience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F78167D-5F4B-4286-8404-7007D9AF30A0}"/>
              </a:ext>
            </a:extLst>
          </p:cNvPr>
          <p:cNvSpPr>
            <a:spLocks noGrp="1"/>
          </p:cNvSpPr>
          <p:nvPr/>
        </p:nvSpPr>
        <p:spPr>
          <a:xfrm>
            <a:off x="11049000" y="6486525"/>
            <a:ext cx="457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97765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9BA03E9-FC68-467D-9173-AA2827BB2872}"/>
              </a:ext>
            </a:extLst>
          </p:cNvPr>
          <p:cNvSpPr>
            <a:spLocks noGrp="1"/>
          </p:cNvSpPr>
          <p:nvPr/>
        </p:nvSpPr>
        <p:spPr>
          <a:xfrm>
            <a:off x="666750" y="4191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125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SUPPORT NETWORK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A4ACBF7-17F1-4CB7-8D83-B1D776026F25}"/>
              </a:ext>
            </a:extLst>
          </p:cNvPr>
          <p:cNvSpPr>
            <a:spLocks noGrp="1"/>
          </p:cNvSpPr>
          <p:nvPr/>
        </p:nvSpPr>
        <p:spPr>
          <a:xfrm>
            <a:off x="666750" y="742950"/>
            <a:ext cx="10810875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3937"/>
          </a:bodyPr>
          <a:lstStyle/>
          <a:p>
            <a:pPr algn="l">
              <a:lnSpc>
                <a:spcPct val="92000"/>
              </a:lnSpc>
              <a:buNone/>
              <a:defRPr sz="3525" b="1" i="0">
                <a:solidFill>
                  <a:srgbClr val="33453A"/>
                </a:solidFill>
                <a:latin typeface="Georgia"/>
                <a:ea typeface="Georgia"/>
                <a:cs typeface="Georgia"/>
              </a:defRPr>
            </a:pPr>
            <a:r>
              <a:rPr sz="3525" b="1" i="0">
                <a:solidFill>
                  <a:srgbClr val="33453A"/>
                </a:solidFill>
                <a:latin typeface="Georgia"/>
                <a:ea typeface="Georgia"/>
                <a:cs typeface="Georgia"/>
              </a:rPr>
              <a:t>Supporters need roles, permissions, and backups</a:t>
            </a:r>
          </a:p>
        </p:txBody>
      </p:sp>
      <p:sp>
        <p:nvSpPr>
          <p:cNvPr id="3" name="Straight Connector 2">
            <a:extLst>
              <a:ext uri="{FF2B5EF4-FFF2-40B4-BE49-F238E27FC236}">
                <a16:creationId xmlns:a16="http://schemas.microsoft.com/office/drawing/2014/main" id="{98594A95-F80A-4705-A9C6-9890DA44CBEB}"/>
              </a:ext>
            </a:extLst>
          </p:cNvPr>
          <p:cNvSpPr>
            <a:spLocks noGrp="1"/>
          </p:cNvSpPr>
          <p:nvPr/>
        </p:nvSpPr>
        <p:spPr>
          <a:xfrm>
            <a:off x="666750" y="1933575"/>
            <a:ext cx="10858500" cy="0"/>
          </a:xfrm>
          <a:prstGeom prst="line">
            <a:avLst/>
          </a:prstGeom>
          <a:noFill/>
          <a:ln w="19050">
            <a:solidFill>
              <a:srgbClr val="DDE4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66DB23B-37DD-405A-8D73-AD1AD3BDE3DD}"/>
              </a:ext>
            </a:extLst>
          </p:cNvPr>
          <p:cNvSpPr>
            <a:spLocks noGrp="1"/>
          </p:cNvSpPr>
          <p:nvPr/>
        </p:nvSpPr>
        <p:spPr>
          <a:xfrm>
            <a:off x="1066800" y="2514600"/>
            <a:ext cx="2743200" cy="2743200"/>
          </a:xfrm>
          <a:prstGeom prst="ellipse">
            <a:avLst/>
          </a:prstGeom>
          <a:solidFill>
            <a:srgbClr val="33453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131210-741D-49C1-B2E4-85F66FFD1074}"/>
              </a:ext>
            </a:extLst>
          </p:cNvPr>
          <p:cNvSpPr>
            <a:spLocks noGrp="1"/>
          </p:cNvSpPr>
          <p:nvPr/>
        </p:nvSpPr>
        <p:spPr>
          <a:xfrm>
            <a:off x="1676400" y="3238500"/>
            <a:ext cx="152400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fontScale="95499"/>
          </a:bodyPr>
          <a:lstStyle/>
          <a:p>
            <a:pPr algn="ctr">
              <a:lnSpc>
                <a:spcPct val="90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MY</a:t>
            </a:r>
          </a:p>
          <a:p>
            <a:pPr algn="ctr">
              <a:lnSpc>
                <a:spcPct val="90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CHOICES</a:t>
            </a:r>
          </a:p>
        </p:txBody>
      </p:sp>
      <p:sp>
        <p:nvSpPr>
          <p:cNvPr id="6" name="Straight Connector 5">
            <a:extLst>
              <a:ext uri="{FF2B5EF4-FFF2-40B4-BE49-F238E27FC236}">
                <a16:creationId xmlns:a16="http://schemas.microsoft.com/office/drawing/2014/main" id="{E6952687-6EC4-42A8-AF7D-1B562AD44C1D}"/>
              </a:ext>
            </a:extLst>
          </p:cNvPr>
          <p:cNvSpPr>
            <a:spLocks noGrp="1"/>
          </p:cNvSpPr>
          <p:nvPr/>
        </p:nvSpPr>
        <p:spPr>
          <a:xfrm>
            <a:off x="3886200" y="2524125"/>
            <a:ext cx="876300" cy="0"/>
          </a:xfrm>
          <a:prstGeom prst="line">
            <a:avLst/>
          </a:prstGeom>
          <a:noFill/>
          <a:ln w="28575">
            <a:solidFill>
              <a:srgbClr val="C86F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1D1B912-374B-46F4-B342-457563629C55}"/>
              </a:ext>
            </a:extLst>
          </p:cNvPr>
          <p:cNvSpPr>
            <a:spLocks noGrp="1"/>
          </p:cNvSpPr>
          <p:nvPr/>
        </p:nvSpPr>
        <p:spPr>
          <a:xfrm>
            <a:off x="4686300" y="2371725"/>
            <a:ext cx="304800" cy="304800"/>
          </a:xfrm>
          <a:prstGeom prst="ellipse">
            <a:avLst/>
          </a:prstGeom>
          <a:solidFill>
            <a:srgbClr val="C86F4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DE4393-8418-4E93-AA56-A5E2B60BC2FC}"/>
              </a:ext>
            </a:extLst>
          </p:cNvPr>
          <p:cNvSpPr>
            <a:spLocks noGrp="1"/>
          </p:cNvSpPr>
          <p:nvPr/>
        </p:nvSpPr>
        <p:spPr>
          <a:xfrm>
            <a:off x="4686300" y="2409825"/>
            <a:ext cx="304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1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FFC9B9-0545-4ACB-9D6B-F749FAC6A89A}"/>
              </a:ext>
            </a:extLst>
          </p:cNvPr>
          <p:cNvSpPr>
            <a:spLocks noGrp="1"/>
          </p:cNvSpPr>
          <p:nvPr/>
        </p:nvSpPr>
        <p:spPr>
          <a:xfrm>
            <a:off x="5200650" y="2324100"/>
            <a:ext cx="238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500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Primary supporter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C31CA8-FF89-4DBD-9F7F-28674B7B5D93}"/>
              </a:ext>
            </a:extLst>
          </p:cNvPr>
          <p:cNvSpPr>
            <a:spLocks noGrp="1"/>
          </p:cNvSpPr>
          <p:nvPr/>
        </p:nvSpPr>
        <p:spPr>
          <a:xfrm>
            <a:off x="7639050" y="2324100"/>
            <a:ext cx="3714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1350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Coordinates the plan and communicates your preferences.</a:t>
            </a:r>
          </a:p>
        </p:txBody>
      </p:sp>
      <p:sp>
        <p:nvSpPr>
          <p:cNvPr id="11" name="Straight Connector 10">
            <a:extLst>
              <a:ext uri="{FF2B5EF4-FFF2-40B4-BE49-F238E27FC236}">
                <a16:creationId xmlns:a16="http://schemas.microsoft.com/office/drawing/2014/main" id="{D271242B-93D9-4BC4-AA8A-80D4B55C664E}"/>
              </a:ext>
            </a:extLst>
          </p:cNvPr>
          <p:cNvSpPr>
            <a:spLocks noGrp="1"/>
          </p:cNvSpPr>
          <p:nvPr/>
        </p:nvSpPr>
        <p:spPr>
          <a:xfrm>
            <a:off x="3886200" y="3438525"/>
            <a:ext cx="876300" cy="0"/>
          </a:xfrm>
          <a:prstGeom prst="line">
            <a:avLst/>
          </a:prstGeom>
          <a:noFill/>
          <a:ln w="28575">
            <a:solidFill>
              <a:srgbClr val="7280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9C370A8-4241-4558-B2FB-DC3D7419EBB8}"/>
              </a:ext>
            </a:extLst>
          </p:cNvPr>
          <p:cNvSpPr>
            <a:spLocks noGrp="1"/>
          </p:cNvSpPr>
          <p:nvPr/>
        </p:nvSpPr>
        <p:spPr>
          <a:xfrm>
            <a:off x="4686300" y="3286125"/>
            <a:ext cx="304800" cy="304800"/>
          </a:xfrm>
          <a:prstGeom prst="ellipse">
            <a:avLst/>
          </a:prstGeom>
          <a:solidFill>
            <a:srgbClr val="72806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52760CB-24D2-4BB4-806D-DBC3F540BF1D}"/>
              </a:ext>
            </a:extLst>
          </p:cNvPr>
          <p:cNvSpPr>
            <a:spLocks noGrp="1"/>
          </p:cNvSpPr>
          <p:nvPr/>
        </p:nvSpPr>
        <p:spPr>
          <a:xfrm>
            <a:off x="4686300" y="3324225"/>
            <a:ext cx="304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1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5C2369-2A0D-4B3C-85D9-CFF8CF4AFFBB}"/>
              </a:ext>
            </a:extLst>
          </p:cNvPr>
          <p:cNvSpPr>
            <a:spLocks noGrp="1"/>
          </p:cNvSpPr>
          <p:nvPr/>
        </p:nvSpPr>
        <p:spPr>
          <a:xfrm>
            <a:off x="5200650" y="3238500"/>
            <a:ext cx="238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500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Backup supporter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DE611E6-18CF-44B2-9FEF-2EE62D78E543}"/>
              </a:ext>
            </a:extLst>
          </p:cNvPr>
          <p:cNvSpPr>
            <a:spLocks noGrp="1"/>
          </p:cNvSpPr>
          <p:nvPr/>
        </p:nvSpPr>
        <p:spPr>
          <a:xfrm>
            <a:off x="7639050" y="3238500"/>
            <a:ext cx="3714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1350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Steps in if the primary person is unavailable.</a:t>
            </a:r>
          </a:p>
        </p:txBody>
      </p:sp>
      <p:sp>
        <p:nvSpPr>
          <p:cNvPr id="16" name="Straight Connector 15">
            <a:extLst>
              <a:ext uri="{FF2B5EF4-FFF2-40B4-BE49-F238E27FC236}">
                <a16:creationId xmlns:a16="http://schemas.microsoft.com/office/drawing/2014/main" id="{73C305E0-6AF5-4EA4-B655-AF39163090DD}"/>
              </a:ext>
            </a:extLst>
          </p:cNvPr>
          <p:cNvSpPr>
            <a:spLocks noGrp="1"/>
          </p:cNvSpPr>
          <p:nvPr/>
        </p:nvSpPr>
        <p:spPr>
          <a:xfrm>
            <a:off x="3886200" y="4352925"/>
            <a:ext cx="876300" cy="0"/>
          </a:xfrm>
          <a:prstGeom prst="line">
            <a:avLst/>
          </a:prstGeom>
          <a:noFill/>
          <a:ln w="28575">
            <a:solidFill>
              <a:srgbClr val="7280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3D0925D-098F-48F1-8715-F4F9C5969B45}"/>
              </a:ext>
            </a:extLst>
          </p:cNvPr>
          <p:cNvSpPr>
            <a:spLocks noGrp="1"/>
          </p:cNvSpPr>
          <p:nvPr/>
        </p:nvSpPr>
        <p:spPr>
          <a:xfrm>
            <a:off x="4686300" y="4200525"/>
            <a:ext cx="304800" cy="304800"/>
          </a:xfrm>
          <a:prstGeom prst="ellipse">
            <a:avLst/>
          </a:prstGeom>
          <a:solidFill>
            <a:srgbClr val="72806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6E0D2A4-0C99-4321-A942-83FB3BC3E43B}"/>
              </a:ext>
            </a:extLst>
          </p:cNvPr>
          <p:cNvSpPr>
            <a:spLocks noGrp="1"/>
          </p:cNvSpPr>
          <p:nvPr/>
        </p:nvSpPr>
        <p:spPr>
          <a:xfrm>
            <a:off x="4686300" y="4238625"/>
            <a:ext cx="304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1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5DCE6A3-0B9C-4BD0-A6F6-2C2A07B80871}"/>
              </a:ext>
            </a:extLst>
          </p:cNvPr>
          <p:cNvSpPr>
            <a:spLocks noGrp="1"/>
          </p:cNvSpPr>
          <p:nvPr/>
        </p:nvSpPr>
        <p:spPr>
          <a:xfrm>
            <a:off x="5200650" y="4152900"/>
            <a:ext cx="238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500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Care advocate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50D72B1-1F50-4A8A-A59B-DAF413C06500}"/>
              </a:ext>
            </a:extLst>
          </p:cNvPr>
          <p:cNvSpPr>
            <a:spLocks noGrp="1"/>
          </p:cNvSpPr>
          <p:nvPr/>
        </p:nvSpPr>
        <p:spPr>
          <a:xfrm>
            <a:off x="7639050" y="4152900"/>
            <a:ext cx="3714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1350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Helps explain preferences to services or care teams.</a:t>
            </a:r>
          </a:p>
        </p:txBody>
      </p:sp>
      <p:sp>
        <p:nvSpPr>
          <p:cNvPr id="21" name="Straight Connector 20">
            <a:extLst>
              <a:ext uri="{FF2B5EF4-FFF2-40B4-BE49-F238E27FC236}">
                <a16:creationId xmlns:a16="http://schemas.microsoft.com/office/drawing/2014/main" id="{1DF56F45-4BB0-4E70-982C-8C2EC1524F9F}"/>
              </a:ext>
            </a:extLst>
          </p:cNvPr>
          <p:cNvSpPr>
            <a:spLocks noGrp="1"/>
          </p:cNvSpPr>
          <p:nvPr/>
        </p:nvSpPr>
        <p:spPr>
          <a:xfrm>
            <a:off x="3886200" y="5267325"/>
            <a:ext cx="876300" cy="0"/>
          </a:xfrm>
          <a:prstGeom prst="line">
            <a:avLst/>
          </a:prstGeom>
          <a:noFill/>
          <a:ln w="28575">
            <a:solidFill>
              <a:srgbClr val="7280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B327AD9-E2EC-4213-B4E7-57E79AE7E4F5}"/>
              </a:ext>
            </a:extLst>
          </p:cNvPr>
          <p:cNvSpPr>
            <a:spLocks noGrp="1"/>
          </p:cNvSpPr>
          <p:nvPr/>
        </p:nvSpPr>
        <p:spPr>
          <a:xfrm>
            <a:off x="4686300" y="5114925"/>
            <a:ext cx="304800" cy="304800"/>
          </a:xfrm>
          <a:prstGeom prst="ellipse">
            <a:avLst/>
          </a:prstGeom>
          <a:solidFill>
            <a:srgbClr val="72806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61486FE-4984-4FC3-941E-2F16236C6620}"/>
              </a:ext>
            </a:extLst>
          </p:cNvPr>
          <p:cNvSpPr>
            <a:spLocks noGrp="1"/>
          </p:cNvSpPr>
          <p:nvPr/>
        </p:nvSpPr>
        <p:spPr>
          <a:xfrm>
            <a:off x="4686300" y="5153025"/>
            <a:ext cx="304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1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F5D2E64-B6F9-464D-B8B9-5279B5584C20}"/>
              </a:ext>
            </a:extLst>
          </p:cNvPr>
          <p:cNvSpPr>
            <a:spLocks noGrp="1"/>
          </p:cNvSpPr>
          <p:nvPr/>
        </p:nvSpPr>
        <p:spPr>
          <a:xfrm>
            <a:off x="5200650" y="5067300"/>
            <a:ext cx="238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500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Practical support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14A53C5-34DD-48B4-AB13-1CDDF3D1DEC7}"/>
              </a:ext>
            </a:extLst>
          </p:cNvPr>
          <p:cNvSpPr>
            <a:spLocks noGrp="1"/>
          </p:cNvSpPr>
          <p:nvPr/>
        </p:nvSpPr>
        <p:spPr>
          <a:xfrm>
            <a:off x="7639050" y="5067300"/>
            <a:ext cx="3714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1350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Handles home, pets, children, work, transport, or bills.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55497E1-F7F3-4F23-B754-974EBCB5AA52}"/>
              </a:ext>
            </a:extLst>
          </p:cNvPr>
          <p:cNvSpPr>
            <a:spLocks noGrp="1"/>
          </p:cNvSpPr>
          <p:nvPr/>
        </p:nvSpPr>
        <p:spPr>
          <a:xfrm>
            <a:off x="1066800" y="5972175"/>
            <a:ext cx="10287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703"/>
          </a:bodyPr>
          <a:lstStyle/>
          <a:p>
            <a:pPr algn="ctr">
              <a:lnSpc>
                <a:spcPct val="100000"/>
              </a:lnSpc>
              <a:buNone/>
              <a:defRPr sz="1425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Ask first • confirm contact details • name who should not be involved • decide how disagreements are settled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587E285-3B0D-46D5-85C6-AEC36402801B}"/>
              </a:ext>
            </a:extLst>
          </p:cNvPr>
          <p:cNvSpPr>
            <a:spLocks noGrp="1"/>
          </p:cNvSpPr>
          <p:nvPr/>
        </p:nvSpPr>
        <p:spPr>
          <a:xfrm>
            <a:off x="666750" y="6515100"/>
            <a:ext cx="9144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0" i="0">
                <a:solidFill>
                  <a:srgbClr val="6F7068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6F7068"/>
                </a:solidFill>
                <a:latin typeface="Aptos"/>
                <a:ea typeface="Aptos"/>
                <a:cs typeface="Aptos"/>
              </a:rPr>
              <a:t>Source: WRAP Crisis Plan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6C0A451-F4E0-4666-A324-F9BCC512B655}"/>
              </a:ext>
            </a:extLst>
          </p:cNvPr>
          <p:cNvSpPr>
            <a:spLocks noGrp="1"/>
          </p:cNvSpPr>
          <p:nvPr/>
        </p:nvSpPr>
        <p:spPr>
          <a:xfrm>
            <a:off x="11049000" y="6486525"/>
            <a:ext cx="457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40112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E0DD0142-B195-4223-834A-26F5FEFFDB9D}"/>
              </a:ext>
            </a:extLst>
          </p:cNvPr>
          <p:cNvSpPr>
            <a:spLocks noGrp="1"/>
          </p:cNvSpPr>
          <p:nvPr/>
        </p:nvSpPr>
        <p:spPr>
          <a:xfrm>
            <a:off x="666750" y="4191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125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PREFERENCES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F2CB91-D014-4BDD-986A-906E29E0F988}"/>
              </a:ext>
            </a:extLst>
          </p:cNvPr>
          <p:cNvSpPr>
            <a:spLocks noGrp="1"/>
          </p:cNvSpPr>
          <p:nvPr/>
        </p:nvSpPr>
        <p:spPr>
          <a:xfrm>
            <a:off x="666750" y="742950"/>
            <a:ext cx="10810875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6756"/>
          </a:bodyPr>
          <a:lstStyle/>
          <a:p>
            <a:pPr algn="l">
              <a:lnSpc>
                <a:spcPct val="92000"/>
              </a:lnSpc>
              <a:buNone/>
              <a:defRPr sz="3525" b="1" i="0">
                <a:solidFill>
                  <a:srgbClr val="33453A"/>
                </a:solidFill>
                <a:latin typeface="Georgia"/>
                <a:ea typeface="Georgia"/>
                <a:cs typeface="Georgia"/>
              </a:defRPr>
            </a:pPr>
            <a:r>
              <a:rPr sz="3525" b="1" i="0">
                <a:solidFill>
                  <a:srgbClr val="33453A"/>
                </a:solidFill>
                <a:latin typeface="Georgia"/>
                <a:ea typeface="Georgia"/>
                <a:cs typeface="Georgia"/>
              </a:rPr>
              <a:t>Preferences protect your voice when they are specific</a:t>
            </a:r>
          </a:p>
        </p:txBody>
      </p:sp>
      <p:sp>
        <p:nvSpPr>
          <p:cNvPr id="3" name="Straight Connector 2">
            <a:extLst>
              <a:ext uri="{FF2B5EF4-FFF2-40B4-BE49-F238E27FC236}">
                <a16:creationId xmlns:a16="http://schemas.microsoft.com/office/drawing/2014/main" id="{5C24BC97-E6A9-4ABF-8B5B-78B8B793AC56}"/>
              </a:ext>
            </a:extLst>
          </p:cNvPr>
          <p:cNvSpPr>
            <a:spLocks noGrp="1"/>
          </p:cNvSpPr>
          <p:nvPr/>
        </p:nvSpPr>
        <p:spPr>
          <a:xfrm>
            <a:off x="666750" y="1933575"/>
            <a:ext cx="10858500" cy="0"/>
          </a:xfrm>
          <a:prstGeom prst="line">
            <a:avLst/>
          </a:prstGeom>
          <a:noFill/>
          <a:ln w="19050">
            <a:solidFill>
              <a:srgbClr val="DDE4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CEE56F-D852-4AAB-9F1A-69000B6CF2A4}"/>
              </a:ext>
            </a:extLst>
          </p:cNvPr>
          <p:cNvSpPr>
            <a:spLocks noGrp="1"/>
          </p:cNvSpPr>
          <p:nvPr/>
        </p:nvSpPr>
        <p:spPr>
          <a:xfrm>
            <a:off x="819150" y="2266950"/>
            <a:ext cx="6286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550" b="1" i="0">
                <a:solidFill>
                  <a:srgbClr val="72806B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72806B"/>
                </a:solidFill>
                <a:latin typeface="Georgia"/>
                <a:ea typeface="Georgia"/>
                <a:cs typeface="Georgia"/>
              </a:rPr>
              <a:t>01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672E0A-CF22-4DB5-87C3-80714E61A60A}"/>
              </a:ext>
            </a:extLst>
          </p:cNvPr>
          <p:cNvSpPr>
            <a:spLocks noGrp="1"/>
          </p:cNvSpPr>
          <p:nvPr/>
        </p:nvSpPr>
        <p:spPr>
          <a:xfrm>
            <a:off x="1676400" y="2266950"/>
            <a:ext cx="2667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75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Care settings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6062AE-2075-4220-BAF8-F9F9DC2280DC}"/>
              </a:ext>
            </a:extLst>
          </p:cNvPr>
          <p:cNvSpPr>
            <a:spLocks noGrp="1"/>
          </p:cNvSpPr>
          <p:nvPr/>
        </p:nvSpPr>
        <p:spPr>
          <a:xfrm>
            <a:off x="4476750" y="2266950"/>
            <a:ext cx="6762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425" b="0" i="0">
                <a:solidFill>
                  <a:srgbClr val="2635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26352D"/>
                </a:solidFill>
                <a:latin typeface="Aptos"/>
                <a:ea typeface="Aptos"/>
                <a:cs typeface="Aptos"/>
              </a:rPr>
              <a:t>Where do I prefer to receive support? What places should be avoided—and why?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95396A-6763-46FB-8BCD-A1A27FC22555}"/>
              </a:ext>
            </a:extLst>
          </p:cNvPr>
          <p:cNvSpPr>
            <a:spLocks noGrp="1"/>
          </p:cNvSpPr>
          <p:nvPr/>
        </p:nvSpPr>
        <p:spPr>
          <a:xfrm>
            <a:off x="4476750" y="2819400"/>
            <a:ext cx="6762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Home or community support • respite • preferred facilities • transport needs</a:t>
            </a:r>
          </a:p>
        </p:txBody>
      </p:sp>
      <p:sp>
        <p:nvSpPr>
          <p:cNvPr id="8" name="Straight Connector 7">
            <a:extLst>
              <a:ext uri="{FF2B5EF4-FFF2-40B4-BE49-F238E27FC236}">
                <a16:creationId xmlns:a16="http://schemas.microsoft.com/office/drawing/2014/main" id="{3278D7E4-8657-4559-BFEC-E235DF80651D}"/>
              </a:ext>
            </a:extLst>
          </p:cNvPr>
          <p:cNvSpPr>
            <a:spLocks noGrp="1"/>
          </p:cNvSpPr>
          <p:nvPr/>
        </p:nvSpPr>
        <p:spPr>
          <a:xfrm>
            <a:off x="819150" y="3333750"/>
            <a:ext cx="10420350" cy="0"/>
          </a:xfrm>
          <a:prstGeom prst="line">
            <a:avLst/>
          </a:prstGeom>
          <a:noFill/>
          <a:ln w="19050">
            <a:solidFill>
              <a:srgbClr val="DDE4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DA9AA6A-615D-47B4-8301-E68D72D7487D}"/>
              </a:ext>
            </a:extLst>
          </p:cNvPr>
          <p:cNvSpPr>
            <a:spLocks noGrp="1"/>
          </p:cNvSpPr>
          <p:nvPr/>
        </p:nvSpPr>
        <p:spPr>
          <a:xfrm>
            <a:off x="819150" y="3524250"/>
            <a:ext cx="6286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550" b="1" i="0">
                <a:solidFill>
                  <a:srgbClr val="C86F4A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C86F4A"/>
                </a:solidFill>
                <a:latin typeface="Georgia"/>
                <a:ea typeface="Georgia"/>
                <a:cs typeface="Georgia"/>
              </a:rPr>
              <a:t>02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8050761-1105-4124-8AD8-1EE900838741}"/>
              </a:ext>
            </a:extLst>
          </p:cNvPr>
          <p:cNvSpPr>
            <a:spLocks noGrp="1"/>
          </p:cNvSpPr>
          <p:nvPr/>
        </p:nvSpPr>
        <p:spPr>
          <a:xfrm>
            <a:off x="1676400" y="3524250"/>
            <a:ext cx="2667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562"/>
          </a:bodyPr>
          <a:lstStyle/>
          <a:p>
            <a:pPr algn="l">
              <a:lnSpc>
                <a:spcPct val="100000"/>
              </a:lnSpc>
              <a:buNone/>
              <a:defRPr sz="1875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Treatments &amp; medications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71645D-5F19-4DE3-900A-225E7DB2010F}"/>
              </a:ext>
            </a:extLst>
          </p:cNvPr>
          <p:cNvSpPr>
            <a:spLocks noGrp="1"/>
          </p:cNvSpPr>
          <p:nvPr/>
        </p:nvSpPr>
        <p:spPr>
          <a:xfrm>
            <a:off x="4476750" y="3524250"/>
            <a:ext cx="6762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425" b="0" i="0">
                <a:solidFill>
                  <a:srgbClr val="2635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26352D"/>
                </a:solidFill>
                <a:latin typeface="Aptos"/>
                <a:ea typeface="Aptos"/>
                <a:cs typeface="Aptos"/>
              </a:rPr>
              <a:t>What is preferred, acceptable, or unacceptable? What past effects matter?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AE621DA-FBE9-4E30-9EF2-27A7CFF05310}"/>
              </a:ext>
            </a:extLst>
          </p:cNvPr>
          <p:cNvSpPr>
            <a:spLocks noGrp="1"/>
          </p:cNvSpPr>
          <p:nvPr/>
        </p:nvSpPr>
        <p:spPr>
          <a:xfrm>
            <a:off x="4476750" y="4076700"/>
            <a:ext cx="6762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Names • reasons • allergies or adverse effects • prescribers • pharmacy</a:t>
            </a:r>
          </a:p>
        </p:txBody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C618B1C0-C91D-4FD4-8910-2695DFDF5103}"/>
              </a:ext>
            </a:extLst>
          </p:cNvPr>
          <p:cNvSpPr>
            <a:spLocks noGrp="1"/>
          </p:cNvSpPr>
          <p:nvPr/>
        </p:nvSpPr>
        <p:spPr>
          <a:xfrm>
            <a:off x="819150" y="4591050"/>
            <a:ext cx="10420350" cy="0"/>
          </a:xfrm>
          <a:prstGeom prst="line">
            <a:avLst/>
          </a:prstGeom>
          <a:noFill/>
          <a:ln w="19050">
            <a:solidFill>
              <a:srgbClr val="DDE4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0794CF-9FB5-4208-853E-B9AE8CED66ED}"/>
              </a:ext>
            </a:extLst>
          </p:cNvPr>
          <p:cNvSpPr>
            <a:spLocks noGrp="1"/>
          </p:cNvSpPr>
          <p:nvPr/>
        </p:nvSpPr>
        <p:spPr>
          <a:xfrm>
            <a:off x="819150" y="4781550"/>
            <a:ext cx="6286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550" b="1" i="0">
                <a:solidFill>
                  <a:srgbClr val="72806B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72806B"/>
                </a:solidFill>
                <a:latin typeface="Georgia"/>
                <a:ea typeface="Georgia"/>
                <a:cs typeface="Georgia"/>
              </a:rPr>
              <a:t>03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1D830BD-F356-4F77-B983-D1624D4F6F52}"/>
              </a:ext>
            </a:extLst>
          </p:cNvPr>
          <p:cNvSpPr>
            <a:spLocks noGrp="1"/>
          </p:cNvSpPr>
          <p:nvPr/>
        </p:nvSpPr>
        <p:spPr>
          <a:xfrm>
            <a:off x="1676400" y="4781550"/>
            <a:ext cx="2667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74122" lnSpcReduction="10000"/>
          </a:bodyPr>
          <a:lstStyle/>
          <a:p>
            <a:pPr algn="l">
              <a:lnSpc>
                <a:spcPct val="100000"/>
              </a:lnSpc>
              <a:buNone/>
              <a:defRPr sz="1875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Communication &amp; practical needs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9FFFF7-F117-4984-BED1-36C94CF471A4}"/>
              </a:ext>
            </a:extLst>
          </p:cNvPr>
          <p:cNvSpPr>
            <a:spLocks noGrp="1"/>
          </p:cNvSpPr>
          <p:nvPr/>
        </p:nvSpPr>
        <p:spPr>
          <a:xfrm>
            <a:off x="4476750" y="4781550"/>
            <a:ext cx="6762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425" b="0" i="0">
                <a:solidFill>
                  <a:srgbClr val="2635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26352D"/>
                </a:solidFill>
                <a:latin typeface="Aptos"/>
                <a:ea typeface="Aptos"/>
                <a:cs typeface="Aptos"/>
              </a:rPr>
              <a:t>How should people speak with me, involve me, and care for what matters at home?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E23204B-4085-4A96-B739-6BD943F5D541}"/>
              </a:ext>
            </a:extLst>
          </p:cNvPr>
          <p:cNvSpPr>
            <a:spLocks noGrp="1"/>
          </p:cNvSpPr>
          <p:nvPr/>
        </p:nvSpPr>
        <p:spPr>
          <a:xfrm>
            <a:off x="4476750" y="5334000"/>
            <a:ext cx="6762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Do / don’t • sensory needs • interpreter • pets • children • work • bills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4B89D19-A85D-4063-B4EF-27A4EDC9135B}"/>
              </a:ext>
            </a:extLst>
          </p:cNvPr>
          <p:cNvSpPr>
            <a:spLocks noGrp="1"/>
          </p:cNvSpPr>
          <p:nvPr/>
        </p:nvSpPr>
        <p:spPr>
          <a:xfrm>
            <a:off x="1619250" y="6076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350" b="0" i="1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350" b="0" i="1">
                <a:solidFill>
                  <a:srgbClr val="725A4B"/>
                </a:solidFill>
                <a:latin typeface="Aptos"/>
                <a:ea typeface="Aptos"/>
                <a:cs typeface="Aptos"/>
              </a:rPr>
              <a:t>A WRAP crisis plan can inform a formal advance directive, but legal requirements vary by location.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6F843C8-643A-40E4-8F09-DC7A351603CE}"/>
              </a:ext>
            </a:extLst>
          </p:cNvPr>
          <p:cNvSpPr>
            <a:spLocks noGrp="1"/>
          </p:cNvSpPr>
          <p:nvPr/>
        </p:nvSpPr>
        <p:spPr>
          <a:xfrm>
            <a:off x="666750" y="6515100"/>
            <a:ext cx="9144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0" i="0">
                <a:solidFill>
                  <a:srgbClr val="6F7068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6F7068"/>
                </a:solidFill>
                <a:latin typeface="Aptos"/>
                <a:ea typeface="Aptos"/>
                <a:cs typeface="Aptos"/>
              </a:rPr>
              <a:t>Source: WRAP Crisis Plan • Check local law for advance-directive requirements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D682D18-B12C-40AE-920F-37F872B24676}"/>
              </a:ext>
            </a:extLst>
          </p:cNvPr>
          <p:cNvSpPr>
            <a:spLocks noGrp="1"/>
          </p:cNvSpPr>
          <p:nvPr/>
        </p:nvSpPr>
        <p:spPr>
          <a:xfrm>
            <a:off x="11049000" y="6486525"/>
            <a:ext cx="457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061477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87D7E4E-EB45-48B6-B2B2-95A5359CED79}"/>
              </a:ext>
            </a:extLst>
          </p:cNvPr>
          <p:cNvSpPr>
            <a:spLocks noGrp="1"/>
          </p:cNvSpPr>
          <p:nvPr/>
        </p:nvSpPr>
        <p:spPr>
          <a:xfrm>
            <a:off x="666750" y="4191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125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INDIVIDUAL ACTIVITY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5ABF997-A06D-42EB-82A5-A6678B7DBD9E}"/>
              </a:ext>
            </a:extLst>
          </p:cNvPr>
          <p:cNvSpPr>
            <a:spLocks noGrp="1"/>
          </p:cNvSpPr>
          <p:nvPr/>
        </p:nvSpPr>
        <p:spPr>
          <a:xfrm>
            <a:off x="666750" y="742950"/>
            <a:ext cx="10810875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2000"/>
              </a:lnSpc>
              <a:buNone/>
              <a:defRPr sz="3525" b="1" i="0">
                <a:solidFill>
                  <a:srgbClr val="33453A"/>
                </a:solidFill>
                <a:latin typeface="Georgia"/>
                <a:ea typeface="Georgia"/>
                <a:cs typeface="Georgia"/>
              </a:defRPr>
            </a:pPr>
            <a:r>
              <a:rPr sz="3525" b="1" i="0">
                <a:solidFill>
                  <a:srgbClr val="33453A"/>
                </a:solidFill>
                <a:latin typeface="Georgia"/>
                <a:ea typeface="Georgia"/>
                <a:cs typeface="Georgia"/>
              </a:rPr>
              <a:t>Draft a one-page starter in 10 minutes</a:t>
            </a:r>
          </a:p>
        </p:txBody>
      </p:sp>
      <p:sp>
        <p:nvSpPr>
          <p:cNvPr id="3" name="Straight Connector 2">
            <a:extLst>
              <a:ext uri="{FF2B5EF4-FFF2-40B4-BE49-F238E27FC236}">
                <a16:creationId xmlns:a16="http://schemas.microsoft.com/office/drawing/2014/main" id="{DA6DD72E-FF1B-430B-9D04-0DA85646CDBE}"/>
              </a:ext>
            </a:extLst>
          </p:cNvPr>
          <p:cNvSpPr>
            <a:spLocks noGrp="1"/>
          </p:cNvSpPr>
          <p:nvPr/>
        </p:nvSpPr>
        <p:spPr>
          <a:xfrm>
            <a:off x="666750" y="1933575"/>
            <a:ext cx="10858500" cy="0"/>
          </a:xfrm>
          <a:prstGeom prst="line">
            <a:avLst/>
          </a:prstGeom>
          <a:noFill/>
          <a:ln w="19050">
            <a:solidFill>
              <a:srgbClr val="DDE4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B9604F-3ACA-4526-822F-01DAD0C8D4B4}"/>
              </a:ext>
            </a:extLst>
          </p:cNvPr>
          <p:cNvSpPr>
            <a:spLocks noGrp="1"/>
          </p:cNvSpPr>
          <p:nvPr/>
        </p:nvSpPr>
        <p:spPr>
          <a:xfrm>
            <a:off x="742950" y="2381250"/>
            <a:ext cx="19050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6600" b="1" i="0">
                <a:solidFill>
                  <a:srgbClr val="C86F4A"/>
                </a:solidFill>
                <a:latin typeface="Georgia"/>
                <a:ea typeface="Georgia"/>
                <a:cs typeface="Georgia"/>
              </a:defRPr>
            </a:pPr>
            <a:r>
              <a:rPr sz="6600" b="1" i="0">
                <a:solidFill>
                  <a:srgbClr val="C86F4A"/>
                </a:solidFill>
                <a:latin typeface="Georgia"/>
                <a:ea typeface="Georgia"/>
                <a:cs typeface="Georgia"/>
              </a:rPr>
              <a:t>10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306C4A-F563-47BD-9904-4A3E47041EFD}"/>
              </a:ext>
            </a:extLst>
          </p:cNvPr>
          <p:cNvSpPr>
            <a:spLocks noGrp="1"/>
          </p:cNvSpPr>
          <p:nvPr/>
        </p:nvSpPr>
        <p:spPr>
          <a:xfrm>
            <a:off x="876300" y="3409950"/>
            <a:ext cx="1657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72806B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72806B"/>
                </a:solidFill>
                <a:latin typeface="Aptos"/>
                <a:ea typeface="Aptos"/>
                <a:cs typeface="Aptos"/>
              </a:rPr>
              <a:t>MINUTES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CE7C8A-F0B6-406B-84E2-91D0169BF318}"/>
              </a:ext>
            </a:extLst>
          </p:cNvPr>
          <p:cNvSpPr>
            <a:spLocks noGrp="1"/>
          </p:cNvSpPr>
          <p:nvPr/>
        </p:nvSpPr>
        <p:spPr>
          <a:xfrm>
            <a:off x="685800" y="4114800"/>
            <a:ext cx="219075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485"/>
          </a:bodyPr>
          <a:lstStyle/>
          <a:p>
            <a:pPr algn="ctr">
              <a:lnSpc>
                <a:spcPct val="110000"/>
              </a:lnSpc>
              <a:buNone/>
              <a:defRPr sz="1500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Write phrases—not perfect sentences. You can pass on any prompt.</a:t>
            </a:r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E970F31B-09D8-4BE9-B100-CD59EBEC1A69}"/>
              </a:ext>
            </a:extLst>
          </p:cNvPr>
          <p:cNvSpPr>
            <a:spLocks noGrp="1"/>
          </p:cNvSpPr>
          <p:nvPr/>
        </p:nvSpPr>
        <p:spPr>
          <a:xfrm>
            <a:off x="3181350" y="2266950"/>
            <a:ext cx="0" cy="3600450"/>
          </a:xfrm>
          <a:prstGeom prst="line">
            <a:avLst/>
          </a:prstGeom>
          <a:noFill/>
          <a:ln w="28575">
            <a:solidFill>
              <a:srgbClr val="DDE4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53EA35-6578-4CE3-9761-28DDE14A2315}"/>
              </a:ext>
            </a:extLst>
          </p:cNvPr>
          <p:cNvSpPr>
            <a:spLocks noGrp="1"/>
          </p:cNvSpPr>
          <p:nvPr/>
        </p:nvSpPr>
        <p:spPr>
          <a:xfrm>
            <a:off x="3600450" y="2266950"/>
            <a:ext cx="7429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725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1  When I am well, people notice…</a:t>
            </a:r>
          </a:p>
        </p:txBody>
      </p:sp>
      <p:sp>
        <p:nvSpPr>
          <p:cNvPr id="9" name="Straight Connector 8">
            <a:extLst>
              <a:ext uri="{FF2B5EF4-FFF2-40B4-BE49-F238E27FC236}">
                <a16:creationId xmlns:a16="http://schemas.microsoft.com/office/drawing/2014/main" id="{5B3917E1-83B7-446D-95E8-8D097D0F8AA2}"/>
              </a:ext>
            </a:extLst>
          </p:cNvPr>
          <p:cNvSpPr>
            <a:spLocks noGrp="1"/>
          </p:cNvSpPr>
          <p:nvPr/>
        </p:nvSpPr>
        <p:spPr>
          <a:xfrm>
            <a:off x="3600450" y="2762250"/>
            <a:ext cx="7429500" cy="0"/>
          </a:xfrm>
          <a:prstGeom prst="line">
            <a:avLst/>
          </a:prstGeom>
          <a:noFill/>
          <a:ln w="9525">
            <a:solidFill>
              <a:srgbClr val="725A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F2BFDCFF-AC38-4E01-ACEE-EE2D55547FE1}"/>
              </a:ext>
            </a:extLst>
          </p:cNvPr>
          <p:cNvSpPr>
            <a:spLocks noGrp="1"/>
          </p:cNvSpPr>
          <p:nvPr/>
        </p:nvSpPr>
        <p:spPr>
          <a:xfrm>
            <a:off x="3600450" y="2990850"/>
            <a:ext cx="7429500" cy="0"/>
          </a:xfrm>
          <a:prstGeom prst="line">
            <a:avLst/>
          </a:prstGeom>
          <a:noFill/>
          <a:ln w="9525">
            <a:solidFill>
              <a:srgbClr val="DDE4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C2B4A0E-42CE-4B2D-81E2-BF2A41660492}"/>
              </a:ext>
            </a:extLst>
          </p:cNvPr>
          <p:cNvSpPr>
            <a:spLocks noGrp="1"/>
          </p:cNvSpPr>
          <p:nvPr/>
        </p:nvSpPr>
        <p:spPr>
          <a:xfrm>
            <a:off x="3600450" y="3181350"/>
            <a:ext cx="7429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725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2  Use my crisis plan when…</a:t>
            </a:r>
          </a:p>
        </p:txBody>
      </p:sp>
      <p:sp>
        <p:nvSpPr>
          <p:cNvPr id="12" name="Straight Connector 11">
            <a:extLst>
              <a:ext uri="{FF2B5EF4-FFF2-40B4-BE49-F238E27FC236}">
                <a16:creationId xmlns:a16="http://schemas.microsoft.com/office/drawing/2014/main" id="{92BF00B5-B011-4BCB-9AFE-13F9E3F02226}"/>
              </a:ext>
            </a:extLst>
          </p:cNvPr>
          <p:cNvSpPr>
            <a:spLocks noGrp="1"/>
          </p:cNvSpPr>
          <p:nvPr/>
        </p:nvSpPr>
        <p:spPr>
          <a:xfrm>
            <a:off x="3600450" y="3676650"/>
            <a:ext cx="7429500" cy="0"/>
          </a:xfrm>
          <a:prstGeom prst="line">
            <a:avLst/>
          </a:prstGeom>
          <a:noFill/>
          <a:ln w="9525">
            <a:solidFill>
              <a:srgbClr val="725A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69D3FE8E-D6BC-4FEF-B320-D2146418AA78}"/>
              </a:ext>
            </a:extLst>
          </p:cNvPr>
          <p:cNvSpPr>
            <a:spLocks noGrp="1"/>
          </p:cNvSpPr>
          <p:nvPr/>
        </p:nvSpPr>
        <p:spPr>
          <a:xfrm>
            <a:off x="3600450" y="3905250"/>
            <a:ext cx="7429500" cy="0"/>
          </a:xfrm>
          <a:prstGeom prst="line">
            <a:avLst/>
          </a:prstGeom>
          <a:noFill/>
          <a:ln w="9525">
            <a:solidFill>
              <a:srgbClr val="DDE4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40F0DB-D91A-4F40-BB2E-F0E6179E3A71}"/>
              </a:ext>
            </a:extLst>
          </p:cNvPr>
          <p:cNvSpPr>
            <a:spLocks noGrp="1"/>
          </p:cNvSpPr>
          <p:nvPr/>
        </p:nvSpPr>
        <p:spPr>
          <a:xfrm>
            <a:off x="3600450" y="4095750"/>
            <a:ext cx="7429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725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3  The first person to contact is…</a:t>
            </a:r>
          </a:p>
        </p:txBody>
      </p:sp>
      <p:sp>
        <p:nvSpPr>
          <p:cNvPr id="15" name="Straight Connector 14">
            <a:extLst>
              <a:ext uri="{FF2B5EF4-FFF2-40B4-BE49-F238E27FC236}">
                <a16:creationId xmlns:a16="http://schemas.microsoft.com/office/drawing/2014/main" id="{29EECA9A-05CF-4FAB-ADC0-1C4321E2874B}"/>
              </a:ext>
            </a:extLst>
          </p:cNvPr>
          <p:cNvSpPr>
            <a:spLocks noGrp="1"/>
          </p:cNvSpPr>
          <p:nvPr/>
        </p:nvSpPr>
        <p:spPr>
          <a:xfrm>
            <a:off x="3600450" y="4591050"/>
            <a:ext cx="7429500" cy="0"/>
          </a:xfrm>
          <a:prstGeom prst="line">
            <a:avLst/>
          </a:prstGeom>
          <a:noFill/>
          <a:ln w="9525">
            <a:solidFill>
              <a:srgbClr val="725A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traight Connector 15">
            <a:extLst>
              <a:ext uri="{FF2B5EF4-FFF2-40B4-BE49-F238E27FC236}">
                <a16:creationId xmlns:a16="http://schemas.microsoft.com/office/drawing/2014/main" id="{92E05A82-4F5E-4CA4-B978-D4020E9CFBF6}"/>
              </a:ext>
            </a:extLst>
          </p:cNvPr>
          <p:cNvSpPr>
            <a:spLocks noGrp="1"/>
          </p:cNvSpPr>
          <p:nvPr/>
        </p:nvSpPr>
        <p:spPr>
          <a:xfrm>
            <a:off x="3600450" y="4819650"/>
            <a:ext cx="7429500" cy="0"/>
          </a:xfrm>
          <a:prstGeom prst="line">
            <a:avLst/>
          </a:prstGeom>
          <a:noFill/>
          <a:ln w="9525">
            <a:solidFill>
              <a:srgbClr val="DDE4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0090B2A-9346-4DEE-90C8-5AD18F3FD7B7}"/>
              </a:ext>
            </a:extLst>
          </p:cNvPr>
          <p:cNvSpPr>
            <a:spLocks noGrp="1"/>
          </p:cNvSpPr>
          <p:nvPr/>
        </p:nvSpPr>
        <p:spPr>
          <a:xfrm>
            <a:off x="3600450" y="5010150"/>
            <a:ext cx="7429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725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4  One thing that helps / one thing to avoid…</a:t>
            </a:r>
          </a:p>
        </p:txBody>
      </p:sp>
      <p:sp>
        <p:nvSpPr>
          <p:cNvPr id="18" name="Straight Connector 17">
            <a:extLst>
              <a:ext uri="{FF2B5EF4-FFF2-40B4-BE49-F238E27FC236}">
                <a16:creationId xmlns:a16="http://schemas.microsoft.com/office/drawing/2014/main" id="{7E73FF5E-9F57-4F39-A34C-0AE777B3EF98}"/>
              </a:ext>
            </a:extLst>
          </p:cNvPr>
          <p:cNvSpPr>
            <a:spLocks noGrp="1"/>
          </p:cNvSpPr>
          <p:nvPr/>
        </p:nvSpPr>
        <p:spPr>
          <a:xfrm>
            <a:off x="3600450" y="5505450"/>
            <a:ext cx="7429500" cy="0"/>
          </a:xfrm>
          <a:prstGeom prst="line">
            <a:avLst/>
          </a:prstGeom>
          <a:noFill/>
          <a:ln w="9525">
            <a:solidFill>
              <a:srgbClr val="725A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traight Connector 18">
            <a:extLst>
              <a:ext uri="{FF2B5EF4-FFF2-40B4-BE49-F238E27FC236}">
                <a16:creationId xmlns:a16="http://schemas.microsoft.com/office/drawing/2014/main" id="{95CDB1BA-DBDB-44BC-84B5-ABB944B1629B}"/>
              </a:ext>
            </a:extLst>
          </p:cNvPr>
          <p:cNvSpPr>
            <a:spLocks noGrp="1"/>
          </p:cNvSpPr>
          <p:nvPr/>
        </p:nvSpPr>
        <p:spPr>
          <a:xfrm>
            <a:off x="3600450" y="5734050"/>
            <a:ext cx="7429500" cy="0"/>
          </a:xfrm>
          <a:prstGeom prst="line">
            <a:avLst/>
          </a:prstGeom>
          <a:noFill/>
          <a:ln w="9525">
            <a:solidFill>
              <a:srgbClr val="DDE4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5F7C884-6B6A-4B23-9346-B1AA0F0763CA}"/>
              </a:ext>
            </a:extLst>
          </p:cNvPr>
          <p:cNvSpPr>
            <a:spLocks noGrp="1"/>
          </p:cNvSpPr>
          <p:nvPr/>
        </p:nvSpPr>
        <p:spPr>
          <a:xfrm>
            <a:off x="3600450" y="5981700"/>
            <a:ext cx="7429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425" b="0" i="1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1425" b="0" i="1">
                <a:solidFill>
                  <a:srgbClr val="C86F4A"/>
                </a:solidFill>
                <a:latin typeface="Aptos"/>
                <a:ea typeface="Aptos"/>
                <a:cs typeface="Aptos"/>
              </a:rPr>
              <a:t>Optional share: one sentence you want supporters to understand clearly.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4C8256E-78CC-4980-B23D-A2088502A058}"/>
              </a:ext>
            </a:extLst>
          </p:cNvPr>
          <p:cNvSpPr>
            <a:spLocks noGrp="1"/>
          </p:cNvSpPr>
          <p:nvPr/>
        </p:nvSpPr>
        <p:spPr>
          <a:xfrm>
            <a:off x="666750" y="6515100"/>
            <a:ext cx="9144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0" i="0">
                <a:solidFill>
                  <a:srgbClr val="6F7068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6F7068"/>
                </a:solidFill>
                <a:latin typeface="Aptos"/>
                <a:ea typeface="Aptos"/>
                <a:cs typeface="Aptos"/>
              </a:rPr>
              <a:t>Workshop activity • Keep drafts private unless you choose to share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94C5844-7E89-4C96-901D-0070BF5B0E2F}"/>
              </a:ext>
            </a:extLst>
          </p:cNvPr>
          <p:cNvSpPr>
            <a:spLocks noGrp="1"/>
          </p:cNvSpPr>
          <p:nvPr/>
        </p:nvSpPr>
        <p:spPr>
          <a:xfrm>
            <a:off x="11049000" y="6486525"/>
            <a:ext cx="457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86382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C3F4794A-8F62-4A8E-8546-AE6579711781}"/>
              </a:ext>
            </a:extLst>
          </p:cNvPr>
          <p:cNvSpPr>
            <a:spLocks noGrp="1"/>
          </p:cNvSpPr>
          <p:nvPr/>
        </p:nvSpPr>
        <p:spPr>
          <a:xfrm>
            <a:off x="666750" y="41910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125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READINESS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E14BE5-EF3F-4B96-A0C2-6D8364A50E81}"/>
              </a:ext>
            </a:extLst>
          </p:cNvPr>
          <p:cNvSpPr>
            <a:spLocks noGrp="1"/>
          </p:cNvSpPr>
          <p:nvPr/>
        </p:nvSpPr>
        <p:spPr>
          <a:xfrm>
            <a:off x="666750" y="742950"/>
            <a:ext cx="10810875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6388"/>
          </a:bodyPr>
          <a:lstStyle/>
          <a:p>
            <a:pPr algn="l">
              <a:lnSpc>
                <a:spcPct val="92000"/>
              </a:lnSpc>
              <a:buNone/>
              <a:defRPr sz="3525" b="1" i="0">
                <a:solidFill>
                  <a:srgbClr val="33453A"/>
                </a:solidFill>
                <a:latin typeface="Georgia"/>
                <a:ea typeface="Georgia"/>
                <a:cs typeface="Georgia"/>
              </a:defRPr>
            </a:pPr>
            <a:r>
              <a:rPr sz="3525" b="1" i="0">
                <a:solidFill>
                  <a:srgbClr val="33453A"/>
                </a:solidFill>
                <a:latin typeface="Georgia"/>
                <a:ea typeface="Georgia"/>
                <a:cs typeface="Georgia"/>
              </a:rPr>
              <a:t>A plan works only if people can find and understand it</a:t>
            </a:r>
          </a:p>
        </p:txBody>
      </p:sp>
      <p:sp>
        <p:nvSpPr>
          <p:cNvPr id="3" name="Straight Connector 2">
            <a:extLst>
              <a:ext uri="{FF2B5EF4-FFF2-40B4-BE49-F238E27FC236}">
                <a16:creationId xmlns:a16="http://schemas.microsoft.com/office/drawing/2014/main" id="{C9CED743-0DCB-416C-839E-016ED6510E5B}"/>
              </a:ext>
            </a:extLst>
          </p:cNvPr>
          <p:cNvSpPr>
            <a:spLocks noGrp="1"/>
          </p:cNvSpPr>
          <p:nvPr/>
        </p:nvSpPr>
        <p:spPr>
          <a:xfrm>
            <a:off x="666750" y="1933575"/>
            <a:ext cx="10858500" cy="0"/>
          </a:xfrm>
          <a:prstGeom prst="line">
            <a:avLst/>
          </a:prstGeom>
          <a:noFill/>
          <a:ln w="19050">
            <a:solidFill>
              <a:srgbClr val="DDE4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2F26EF2A-8621-4961-9452-C1292CEB39D3}"/>
              </a:ext>
            </a:extLst>
          </p:cNvPr>
          <p:cNvSpPr>
            <a:spLocks noGrp="1"/>
          </p:cNvSpPr>
          <p:nvPr/>
        </p:nvSpPr>
        <p:spPr>
          <a:xfrm>
            <a:off x="1409700" y="3143250"/>
            <a:ext cx="8572500" cy="0"/>
          </a:xfrm>
          <a:prstGeom prst="line">
            <a:avLst/>
          </a:prstGeom>
          <a:noFill/>
          <a:ln w="38100">
            <a:solidFill>
              <a:srgbClr val="7280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0BF7F98-1D11-4C79-9614-E1A56035D616}"/>
              </a:ext>
            </a:extLst>
          </p:cNvPr>
          <p:cNvSpPr>
            <a:spLocks noGrp="1"/>
          </p:cNvSpPr>
          <p:nvPr/>
        </p:nvSpPr>
        <p:spPr>
          <a:xfrm>
            <a:off x="1143000" y="2867025"/>
            <a:ext cx="552450" cy="552450"/>
          </a:xfrm>
          <a:prstGeom prst="ellipse">
            <a:avLst/>
          </a:prstGeom>
          <a:solidFill>
            <a:srgbClr val="33453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F46B20-CB73-4F85-8E35-17E42372B626}"/>
              </a:ext>
            </a:extLst>
          </p:cNvPr>
          <p:cNvSpPr>
            <a:spLocks noGrp="1"/>
          </p:cNvSpPr>
          <p:nvPr/>
        </p:nvSpPr>
        <p:spPr>
          <a:xfrm>
            <a:off x="1143000" y="3000375"/>
            <a:ext cx="552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4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6444F7-F187-4B26-91B6-18A15C2B0353}"/>
              </a:ext>
            </a:extLst>
          </p:cNvPr>
          <p:cNvSpPr>
            <a:spLocks noGrp="1"/>
          </p:cNvSpPr>
          <p:nvPr/>
        </p:nvSpPr>
        <p:spPr>
          <a:xfrm>
            <a:off x="800100" y="3600450"/>
            <a:ext cx="123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650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Review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CAC0B-6573-431A-8AB5-F3195D696242}"/>
              </a:ext>
            </a:extLst>
          </p:cNvPr>
          <p:cNvSpPr>
            <a:spLocks noGrp="1"/>
          </p:cNvSpPr>
          <p:nvPr/>
        </p:nvSpPr>
        <p:spPr>
          <a:xfrm>
            <a:off x="638175" y="3962400"/>
            <a:ext cx="15621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75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Read it aloud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498DA84-9A6A-4B15-8042-930A44A02ED9}"/>
              </a:ext>
            </a:extLst>
          </p:cNvPr>
          <p:cNvSpPr>
            <a:spLocks noGrp="1"/>
          </p:cNvSpPr>
          <p:nvPr/>
        </p:nvSpPr>
        <p:spPr>
          <a:xfrm>
            <a:off x="3286125" y="2867025"/>
            <a:ext cx="552450" cy="552450"/>
          </a:xfrm>
          <a:prstGeom prst="ellipse">
            <a:avLst/>
          </a:prstGeom>
          <a:solidFill>
            <a:srgbClr val="33453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2D70C3-1AA4-4B8D-AC41-6ED025CDFD7D}"/>
              </a:ext>
            </a:extLst>
          </p:cNvPr>
          <p:cNvSpPr>
            <a:spLocks noGrp="1"/>
          </p:cNvSpPr>
          <p:nvPr/>
        </p:nvSpPr>
        <p:spPr>
          <a:xfrm>
            <a:off x="3286125" y="3000375"/>
            <a:ext cx="552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4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F26AA4A-F1E0-4FD9-87F4-DAE8E7B573DC}"/>
              </a:ext>
            </a:extLst>
          </p:cNvPr>
          <p:cNvSpPr>
            <a:spLocks noGrp="1"/>
          </p:cNvSpPr>
          <p:nvPr/>
        </p:nvSpPr>
        <p:spPr>
          <a:xfrm>
            <a:off x="2943225" y="3600450"/>
            <a:ext cx="123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650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Confirm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BD4C1B-1E8B-466D-A297-E781B0829A51}"/>
              </a:ext>
            </a:extLst>
          </p:cNvPr>
          <p:cNvSpPr>
            <a:spLocks noGrp="1"/>
          </p:cNvSpPr>
          <p:nvPr/>
        </p:nvSpPr>
        <p:spPr>
          <a:xfrm>
            <a:off x="2781300" y="3962400"/>
            <a:ext cx="15621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75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Supporters agree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EE7CA48-9416-4C3D-B8CB-4ACA7CE3D9F6}"/>
              </a:ext>
            </a:extLst>
          </p:cNvPr>
          <p:cNvSpPr>
            <a:spLocks noGrp="1"/>
          </p:cNvSpPr>
          <p:nvPr/>
        </p:nvSpPr>
        <p:spPr>
          <a:xfrm>
            <a:off x="5429250" y="2867025"/>
            <a:ext cx="552450" cy="552450"/>
          </a:xfrm>
          <a:prstGeom prst="ellipse">
            <a:avLst/>
          </a:prstGeom>
          <a:solidFill>
            <a:srgbClr val="C86F4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B248483-5D31-448F-A03E-B8EBC96D282F}"/>
              </a:ext>
            </a:extLst>
          </p:cNvPr>
          <p:cNvSpPr>
            <a:spLocks noGrp="1"/>
          </p:cNvSpPr>
          <p:nvPr/>
        </p:nvSpPr>
        <p:spPr>
          <a:xfrm>
            <a:off x="5429250" y="3000375"/>
            <a:ext cx="552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4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1F597B1-0584-48A5-B807-360E99EBDBD1}"/>
              </a:ext>
            </a:extLst>
          </p:cNvPr>
          <p:cNvSpPr>
            <a:spLocks noGrp="1"/>
          </p:cNvSpPr>
          <p:nvPr/>
        </p:nvSpPr>
        <p:spPr>
          <a:xfrm>
            <a:off x="5086350" y="3600450"/>
            <a:ext cx="123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650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Share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2E4E11-0AC0-449E-889F-C5CB2E55CC2F}"/>
              </a:ext>
            </a:extLst>
          </p:cNvPr>
          <p:cNvSpPr>
            <a:spLocks noGrp="1"/>
          </p:cNvSpPr>
          <p:nvPr/>
        </p:nvSpPr>
        <p:spPr>
          <a:xfrm>
            <a:off x="4924425" y="3962400"/>
            <a:ext cx="15621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75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Only by choice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A78CAA7-908E-46A8-BF03-67B3B195D4AE}"/>
              </a:ext>
            </a:extLst>
          </p:cNvPr>
          <p:cNvSpPr>
            <a:spLocks noGrp="1"/>
          </p:cNvSpPr>
          <p:nvPr/>
        </p:nvSpPr>
        <p:spPr>
          <a:xfrm>
            <a:off x="7572375" y="2867025"/>
            <a:ext cx="552450" cy="552450"/>
          </a:xfrm>
          <a:prstGeom prst="ellipse">
            <a:avLst/>
          </a:prstGeom>
          <a:solidFill>
            <a:srgbClr val="33453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F838DE3-75A3-4E1F-9278-D23791A80B3F}"/>
              </a:ext>
            </a:extLst>
          </p:cNvPr>
          <p:cNvSpPr>
            <a:spLocks noGrp="1"/>
          </p:cNvSpPr>
          <p:nvPr/>
        </p:nvSpPr>
        <p:spPr>
          <a:xfrm>
            <a:off x="7572375" y="3000375"/>
            <a:ext cx="552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4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BC754E9-3D32-467E-A77C-93A5862FB521}"/>
              </a:ext>
            </a:extLst>
          </p:cNvPr>
          <p:cNvSpPr>
            <a:spLocks noGrp="1"/>
          </p:cNvSpPr>
          <p:nvPr/>
        </p:nvSpPr>
        <p:spPr>
          <a:xfrm>
            <a:off x="7229475" y="3600450"/>
            <a:ext cx="123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650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Store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1D6F322-115F-465D-B953-128267BAE0C9}"/>
              </a:ext>
            </a:extLst>
          </p:cNvPr>
          <p:cNvSpPr>
            <a:spLocks noGrp="1"/>
          </p:cNvSpPr>
          <p:nvPr/>
        </p:nvSpPr>
        <p:spPr>
          <a:xfrm>
            <a:off x="7067550" y="3962400"/>
            <a:ext cx="15621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75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Easy to locate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569E563-CA88-4772-BBCE-550F1244A41B}"/>
              </a:ext>
            </a:extLst>
          </p:cNvPr>
          <p:cNvSpPr>
            <a:spLocks noGrp="1"/>
          </p:cNvSpPr>
          <p:nvPr/>
        </p:nvSpPr>
        <p:spPr>
          <a:xfrm>
            <a:off x="9715500" y="2867025"/>
            <a:ext cx="552450" cy="552450"/>
          </a:xfrm>
          <a:prstGeom prst="ellipse">
            <a:avLst/>
          </a:prstGeom>
          <a:solidFill>
            <a:srgbClr val="33453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CDFBCFC-56B2-4063-AF36-55258D9AF527}"/>
              </a:ext>
            </a:extLst>
          </p:cNvPr>
          <p:cNvSpPr>
            <a:spLocks noGrp="1"/>
          </p:cNvSpPr>
          <p:nvPr/>
        </p:nvSpPr>
        <p:spPr>
          <a:xfrm>
            <a:off x="9715500" y="3000375"/>
            <a:ext cx="552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4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2BA04DC-4C02-4BDF-ABBF-D46AB4089D9D}"/>
              </a:ext>
            </a:extLst>
          </p:cNvPr>
          <p:cNvSpPr>
            <a:spLocks noGrp="1"/>
          </p:cNvSpPr>
          <p:nvPr/>
        </p:nvSpPr>
        <p:spPr>
          <a:xfrm>
            <a:off x="9372600" y="3600450"/>
            <a:ext cx="123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650" b="1" i="0">
                <a:solidFill>
                  <a:srgbClr val="33453A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33453A"/>
                </a:solidFill>
                <a:latin typeface="Aptos"/>
                <a:ea typeface="Aptos"/>
                <a:cs typeface="Aptos"/>
              </a:rPr>
              <a:t>Revisit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9CFDBF4-4E4C-4CE6-BF73-3C3BA13517B5}"/>
              </a:ext>
            </a:extLst>
          </p:cNvPr>
          <p:cNvSpPr>
            <a:spLocks noGrp="1"/>
          </p:cNvSpPr>
          <p:nvPr/>
        </p:nvSpPr>
        <p:spPr>
          <a:xfrm>
            <a:off x="9210675" y="3962400"/>
            <a:ext cx="15621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75" b="0" i="0">
                <a:solidFill>
                  <a:srgbClr val="725A4B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725A4B"/>
                </a:solidFill>
                <a:latin typeface="Aptos"/>
                <a:ea typeface="Aptos"/>
                <a:cs typeface="Aptos"/>
              </a:rPr>
              <a:t>Update as needed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3A02885-6A94-4DA9-81EC-D87D47847442}"/>
              </a:ext>
            </a:extLst>
          </p:cNvPr>
          <p:cNvSpPr>
            <a:spLocks noGrp="1"/>
          </p:cNvSpPr>
          <p:nvPr/>
        </p:nvSpPr>
        <p:spPr>
          <a:xfrm>
            <a:off x="990600" y="4953000"/>
            <a:ext cx="2286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125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READY-TO-USE CHECK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9E4B8D6-74E0-47C4-89B7-82229631C66A}"/>
              </a:ext>
            </a:extLst>
          </p:cNvPr>
          <p:cNvSpPr>
            <a:spLocks noGrp="1"/>
          </p:cNvSpPr>
          <p:nvPr/>
        </p:nvSpPr>
        <p:spPr>
          <a:xfrm>
            <a:off x="3619500" y="4895850"/>
            <a:ext cx="247650" cy="247650"/>
          </a:xfrm>
          <a:prstGeom prst="ellipse">
            <a:avLst/>
          </a:prstGeom>
          <a:noFill/>
          <a:ln w="19050">
            <a:solidFill>
              <a:srgbClr val="7280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BBC734F-2612-48C5-A154-5C3960E57AF8}"/>
              </a:ext>
            </a:extLst>
          </p:cNvPr>
          <p:cNvSpPr>
            <a:spLocks noGrp="1"/>
          </p:cNvSpPr>
          <p:nvPr/>
        </p:nvSpPr>
        <p:spPr>
          <a:xfrm>
            <a:off x="3619500" y="4914900"/>
            <a:ext cx="247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125" b="1" i="0">
                <a:solidFill>
                  <a:srgbClr val="72806B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72806B"/>
                </a:solidFill>
                <a:latin typeface="Aptos"/>
                <a:ea typeface="Aptos"/>
                <a:cs typeface="Aptos"/>
              </a:rPr>
              <a:t>✓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0DCEEDC-8C6D-482B-8072-D04D6F942AB9}"/>
              </a:ext>
            </a:extLst>
          </p:cNvPr>
          <p:cNvSpPr>
            <a:spLocks noGrp="1"/>
          </p:cNvSpPr>
          <p:nvPr/>
        </p:nvSpPr>
        <p:spPr>
          <a:xfrm>
            <a:off x="4000500" y="4895850"/>
            <a:ext cx="3429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0" i="0">
                <a:solidFill>
                  <a:srgbClr val="2635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26352D"/>
                </a:solidFill>
                <a:latin typeface="Aptos"/>
                <a:ea typeface="Aptos"/>
                <a:cs typeface="Aptos"/>
              </a:rPr>
              <a:t>Names and phone numbers are current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FE1476E-73CE-4287-A3EF-51027960F6F5}"/>
              </a:ext>
            </a:extLst>
          </p:cNvPr>
          <p:cNvSpPr>
            <a:spLocks noGrp="1"/>
          </p:cNvSpPr>
          <p:nvPr/>
        </p:nvSpPr>
        <p:spPr>
          <a:xfrm>
            <a:off x="7620000" y="4895850"/>
            <a:ext cx="247650" cy="247650"/>
          </a:xfrm>
          <a:prstGeom prst="ellipse">
            <a:avLst/>
          </a:prstGeom>
          <a:noFill/>
          <a:ln w="19050">
            <a:solidFill>
              <a:srgbClr val="7280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51E0B2B-515A-4F86-8940-47523DB41EF6}"/>
              </a:ext>
            </a:extLst>
          </p:cNvPr>
          <p:cNvSpPr>
            <a:spLocks noGrp="1"/>
          </p:cNvSpPr>
          <p:nvPr/>
        </p:nvSpPr>
        <p:spPr>
          <a:xfrm>
            <a:off x="7620000" y="4914900"/>
            <a:ext cx="247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125" b="1" i="0">
                <a:solidFill>
                  <a:srgbClr val="72806B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72806B"/>
                </a:solidFill>
                <a:latin typeface="Aptos"/>
                <a:ea typeface="Aptos"/>
                <a:cs typeface="Aptos"/>
              </a:rPr>
              <a:t>✓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F71F723-92BB-4554-A8EE-6BBC1020BA95}"/>
              </a:ext>
            </a:extLst>
          </p:cNvPr>
          <p:cNvSpPr>
            <a:spLocks noGrp="1"/>
          </p:cNvSpPr>
          <p:nvPr/>
        </p:nvSpPr>
        <p:spPr>
          <a:xfrm>
            <a:off x="8001000" y="4895850"/>
            <a:ext cx="3429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6353"/>
          </a:bodyPr>
          <a:lstStyle/>
          <a:p>
            <a:pPr algn="l">
              <a:lnSpc>
                <a:spcPct val="100000"/>
              </a:lnSpc>
              <a:buNone/>
              <a:defRPr sz="1350" b="0" i="0">
                <a:solidFill>
                  <a:srgbClr val="2635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26352D"/>
                </a:solidFill>
                <a:latin typeface="Aptos"/>
                <a:ea typeface="Aptos"/>
                <a:cs typeface="Aptos"/>
              </a:rPr>
              <a:t>Supporters know where the latest copy is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701886C-3710-426B-A371-10790D58DDBD}"/>
              </a:ext>
            </a:extLst>
          </p:cNvPr>
          <p:cNvSpPr>
            <a:spLocks noGrp="1"/>
          </p:cNvSpPr>
          <p:nvPr/>
        </p:nvSpPr>
        <p:spPr>
          <a:xfrm>
            <a:off x="3619500" y="5505450"/>
            <a:ext cx="247650" cy="247650"/>
          </a:xfrm>
          <a:prstGeom prst="ellipse">
            <a:avLst/>
          </a:prstGeom>
          <a:noFill/>
          <a:ln w="19050">
            <a:solidFill>
              <a:srgbClr val="7280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D6E4DB8-2302-4E79-A30F-53B7FDF309E6}"/>
              </a:ext>
            </a:extLst>
          </p:cNvPr>
          <p:cNvSpPr>
            <a:spLocks noGrp="1"/>
          </p:cNvSpPr>
          <p:nvPr/>
        </p:nvSpPr>
        <p:spPr>
          <a:xfrm>
            <a:off x="3619500" y="5524500"/>
            <a:ext cx="247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125" b="1" i="0">
                <a:solidFill>
                  <a:srgbClr val="72806B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72806B"/>
                </a:solidFill>
                <a:latin typeface="Aptos"/>
                <a:ea typeface="Aptos"/>
                <a:cs typeface="Aptos"/>
              </a:rPr>
              <a:t>✓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0DDF165-1645-4214-8C6C-99CE9155E5DA}"/>
              </a:ext>
            </a:extLst>
          </p:cNvPr>
          <p:cNvSpPr>
            <a:spLocks noGrp="1"/>
          </p:cNvSpPr>
          <p:nvPr/>
        </p:nvSpPr>
        <p:spPr>
          <a:xfrm>
            <a:off x="4000500" y="5505450"/>
            <a:ext cx="3429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0" i="0">
                <a:solidFill>
                  <a:srgbClr val="2635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26352D"/>
                </a:solidFill>
                <a:latin typeface="Aptos"/>
                <a:ea typeface="Aptos"/>
                <a:cs typeface="Aptos"/>
              </a:rPr>
              <a:t>Activation and stop criteria are clear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F40767FD-ACF4-4C60-A0CE-C3A9CF16B608}"/>
              </a:ext>
            </a:extLst>
          </p:cNvPr>
          <p:cNvSpPr>
            <a:spLocks noGrp="1"/>
          </p:cNvSpPr>
          <p:nvPr/>
        </p:nvSpPr>
        <p:spPr>
          <a:xfrm>
            <a:off x="7620000" y="5505450"/>
            <a:ext cx="247650" cy="247650"/>
          </a:xfrm>
          <a:prstGeom prst="ellipse">
            <a:avLst/>
          </a:prstGeom>
          <a:noFill/>
          <a:ln w="19050">
            <a:solidFill>
              <a:srgbClr val="7280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1489022-19BF-4DEF-8701-6AA2F2F419F8}"/>
              </a:ext>
            </a:extLst>
          </p:cNvPr>
          <p:cNvSpPr>
            <a:spLocks noGrp="1"/>
          </p:cNvSpPr>
          <p:nvPr/>
        </p:nvSpPr>
        <p:spPr>
          <a:xfrm>
            <a:off x="7620000" y="5524500"/>
            <a:ext cx="247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125" b="1" i="0">
                <a:solidFill>
                  <a:srgbClr val="72806B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72806B"/>
                </a:solidFill>
                <a:latin typeface="Aptos"/>
                <a:ea typeface="Aptos"/>
                <a:cs typeface="Aptos"/>
              </a:rPr>
              <a:t>✓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042E5BC-B4A5-47A9-87CB-0360D34A9ADF}"/>
              </a:ext>
            </a:extLst>
          </p:cNvPr>
          <p:cNvSpPr>
            <a:spLocks noGrp="1"/>
          </p:cNvSpPr>
          <p:nvPr/>
        </p:nvSpPr>
        <p:spPr>
          <a:xfrm>
            <a:off x="8001000" y="5505450"/>
            <a:ext cx="3429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7392"/>
          </a:bodyPr>
          <a:lstStyle/>
          <a:p>
            <a:pPr algn="l">
              <a:lnSpc>
                <a:spcPct val="100000"/>
              </a:lnSpc>
              <a:buNone/>
              <a:defRPr sz="1350" b="0" i="0">
                <a:solidFill>
                  <a:srgbClr val="2635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26352D"/>
                </a:solidFill>
                <a:latin typeface="Aptos"/>
                <a:ea typeface="Aptos"/>
                <a:cs typeface="Aptos"/>
              </a:rPr>
              <a:t>A review date or review trigger is chosen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852EA63-B9D9-404B-9FE8-5A7908A1F704}"/>
              </a:ext>
            </a:extLst>
          </p:cNvPr>
          <p:cNvSpPr>
            <a:spLocks noGrp="1"/>
          </p:cNvSpPr>
          <p:nvPr/>
        </p:nvSpPr>
        <p:spPr>
          <a:xfrm>
            <a:off x="666750" y="6515100"/>
            <a:ext cx="9144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0" i="0">
                <a:solidFill>
                  <a:srgbClr val="6F7068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6F7068"/>
                </a:solidFill>
                <a:latin typeface="Aptos"/>
                <a:ea typeface="Aptos"/>
                <a:cs typeface="Aptos"/>
              </a:rPr>
              <a:t>Source: WRAP Crisis Plan — keep copies with yourself and chosen supporters; update as needed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42CA06E-436E-46CE-B904-0BA8926BE919}"/>
              </a:ext>
            </a:extLst>
          </p:cNvPr>
          <p:cNvSpPr>
            <a:spLocks noGrp="1"/>
          </p:cNvSpPr>
          <p:nvPr/>
        </p:nvSpPr>
        <p:spPr>
          <a:xfrm>
            <a:off x="11049000" y="6486525"/>
            <a:ext cx="457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C86F4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86F4A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332091369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1525</Words>
  <Application>Microsoft Office PowerPoint</Application>
  <PresentationFormat>Widescreen</PresentationFormat>
  <Paragraphs>202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Aptos</vt:lpstr>
      <vt:lpstr>Georgia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WRAP of DC</dc:creator>
  <cp:lastModifiedBy>WRAP of DC</cp:lastModifiedBy>
  <cp:revision>1</cp:revision>
  <dcterms:created xsi:type="dcterms:W3CDTF">2026-07-19T23:09:34Z</dcterms:created>
  <dcterms:modified xsi:type="dcterms:W3CDTF">2026-07-19T23:13:59Z</dcterms:modified>
</cp:coreProperties>
</file>