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1" r:id="rId2"/>
    <p:sldId id="2562" r:id="rId3"/>
    <p:sldId id="2563" r:id="rId4"/>
    <p:sldId id="2564" r:id="rId5"/>
    <p:sldId id="2565" r:id="rId6"/>
    <p:sldId id="2566" r:id="rId7"/>
    <p:sldId id="2567" r:id="rId8"/>
    <p:sldId id="2568" r:id="rId9"/>
    <p:sldId id="2569" r:id="rId10"/>
    <p:sldId id="2570" r:id="rId11"/>
    <p:sldId id="2571" r:id="rId12"/>
    <p:sldId id="2572" r:id="rId13"/>
    <p:sldId id="2573" r:id="rId14"/>
    <p:sldId id="2574" r:id="rId15"/>
    <p:sldId id="2575" r:id="rId16"/>
    <p:sldId id="2576" r:id="rId17"/>
    <p:sldId id="2577" r:id="rId18"/>
    <p:sldId id="2578" r:id="rId19"/>
    <p:sldId id="2579" r:id="rId20"/>
    <p:sldId id="2580" r:id="rId21"/>
    <p:sldId id="2581" r:id="rId22"/>
    <p:sldId id="2582" r:id="rId23"/>
    <p:sldId id="25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ffective Peer Case Management: Best Practices and Strategic Approaches" id="{27F174F3-32CF-4C9D-BD1D-0E492185E49E}">
          <p14:sldIdLst>
            <p14:sldId id="2561"/>
            <p14:sldId id="2562"/>
          </p14:sldIdLst>
        </p14:section>
        <p14:section name="Fundamentals of Peer Case Management" id="{9D5ACC68-E49D-4379-BD71-1AB53E358F32}">
          <p14:sldIdLst>
            <p14:sldId id="2563"/>
            <p14:sldId id="2564"/>
            <p14:sldId id="2565"/>
            <p14:sldId id="2566"/>
          </p14:sldIdLst>
        </p14:section>
        <p14:section name="Best Practices in Peer Case Management" id="{4E5B55CD-3172-46B8-BC96-C4C520254D50}">
          <p14:sldIdLst>
            <p14:sldId id="2567"/>
            <p14:sldId id="2568"/>
            <p14:sldId id="2569"/>
            <p14:sldId id="2570"/>
          </p14:sldIdLst>
        </p14:section>
        <p14:section name="Strategic Approaches for Enhanced Outcomes" id="{82217C02-5EC4-4725-9517-1B1F9446B8CF}">
          <p14:sldIdLst>
            <p14:sldId id="2571"/>
            <p14:sldId id="2572"/>
            <p14:sldId id="2573"/>
            <p14:sldId id="2574"/>
          </p14:sldIdLst>
        </p14:section>
        <p14:section name="Building Strong Peer Relationships" id="{4F1DD7C0-1D50-417A-ADC9-756CC0784363}">
          <p14:sldIdLst>
            <p14:sldId id="2575"/>
            <p14:sldId id="2576"/>
            <p14:sldId id="2577"/>
            <p14:sldId id="2578"/>
          </p14:sldIdLst>
        </p14:section>
        <p14:section name="Continuous Improvement and Professional Development" id="{C2175CE7-AE59-4215-B1EB-0D4D6F27E1AB}">
          <p14:sldIdLst>
            <p14:sldId id="2579"/>
            <p14:sldId id="2580"/>
            <p14:sldId id="2581"/>
            <p14:sldId id="2582"/>
          </p14:sldIdLst>
        </p14:section>
        <p14:section name="Conclusion" id="{83C742BA-5034-4A63-B884-8BB82FE53699}">
          <p14:sldIdLst>
            <p14:sldId id="25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98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8D3980-F200-4213-AAC2-D5BA77D18D29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8AF8201-1378-4D11-9FAB-8F8D2865916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Lived Experience Support</a:t>
          </a:r>
        </a:p>
      </dgm:t>
    </dgm:pt>
    <dgm:pt modelId="{5909B766-BE5B-4323-BC59-EF33EDA39BD2}" type="parTrans" cxnId="{6B9E31CD-E20F-49E0-859C-2084F79E4607}">
      <dgm:prSet/>
      <dgm:spPr/>
      <dgm:t>
        <a:bodyPr/>
        <a:lstStyle/>
        <a:p>
          <a:endParaRPr lang="en-US"/>
        </a:p>
      </dgm:t>
    </dgm:pt>
    <dgm:pt modelId="{1D631619-04D3-4B70-A031-A9239A5A1540}" type="sibTrans" cxnId="{6B9E31CD-E20F-49E0-859C-2084F79E4607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2625064E-7B31-4C79-B8CB-DCB4DBE922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Peers use their own experiences to guide and support others facing similar challenges.</a:t>
          </a:r>
        </a:p>
      </dgm:t>
    </dgm:pt>
    <dgm:pt modelId="{86736D50-9018-4725-8DF3-161F92AA84C6}" type="parTrans" cxnId="{6B047CD5-C94E-45A0-A107-71029C933A30}">
      <dgm:prSet/>
      <dgm:spPr/>
      <dgm:t>
        <a:bodyPr/>
        <a:lstStyle/>
        <a:p>
          <a:endParaRPr lang="en-US"/>
        </a:p>
      </dgm:t>
    </dgm:pt>
    <dgm:pt modelId="{75835407-E30A-4BAF-A707-5374CDC356E1}" type="sibTrans" cxnId="{6B047CD5-C94E-45A0-A107-71029C933A30}">
      <dgm:prSet/>
      <dgm:spPr/>
      <dgm:t>
        <a:bodyPr/>
        <a:lstStyle/>
        <a:p>
          <a:endParaRPr lang="en-US"/>
        </a:p>
      </dgm:t>
    </dgm:pt>
    <dgm:pt modelId="{FF1DCC10-DCB4-4BCC-8787-BE20B244700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Guidance and Advocacy</a:t>
          </a:r>
        </a:p>
      </dgm:t>
    </dgm:pt>
    <dgm:pt modelId="{20DD1DF6-4D10-4A0A-AAB9-216E28E7561E}" type="parTrans" cxnId="{913DB55E-A681-4F2B-866A-58898A4DC2C4}">
      <dgm:prSet/>
      <dgm:spPr/>
      <dgm:t>
        <a:bodyPr/>
        <a:lstStyle/>
        <a:p>
          <a:endParaRPr lang="en-US"/>
        </a:p>
      </dgm:t>
    </dgm:pt>
    <dgm:pt modelId="{F2135777-32C8-469E-A43B-49F5D0A243E5}" type="sibTrans" cxnId="{913DB55E-A681-4F2B-866A-58898A4DC2C4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ACFCE689-20C6-4A09-862B-135C9EB0ED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Peer case managers advocate for clients and provide guidance through available resources.</a:t>
          </a:r>
        </a:p>
      </dgm:t>
    </dgm:pt>
    <dgm:pt modelId="{DD8DFDAC-7B25-4B68-AF05-78785526279B}" type="parTrans" cxnId="{B9D454EA-6507-4541-963F-4DC6AC6DCBBE}">
      <dgm:prSet/>
      <dgm:spPr/>
      <dgm:t>
        <a:bodyPr/>
        <a:lstStyle/>
        <a:p>
          <a:endParaRPr lang="en-US"/>
        </a:p>
      </dgm:t>
    </dgm:pt>
    <dgm:pt modelId="{0872CC54-FF31-436B-BFC5-8EFC7881AD84}" type="sibTrans" cxnId="{B9D454EA-6507-4541-963F-4DC6AC6DCBBE}">
      <dgm:prSet/>
      <dgm:spPr/>
      <dgm:t>
        <a:bodyPr/>
        <a:lstStyle/>
        <a:p>
          <a:endParaRPr lang="en-US"/>
        </a:p>
      </dgm:t>
    </dgm:pt>
    <dgm:pt modelId="{C52FA955-88F1-4B1F-9A21-569598D21A4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Recovery and Empowerment</a:t>
          </a:r>
        </a:p>
      </dgm:t>
    </dgm:pt>
    <dgm:pt modelId="{0E10E651-AE27-474E-A195-4B0AFC6BE8C0}" type="parTrans" cxnId="{6B62D2EF-3CBA-4139-BA84-981C62FC0F3E}">
      <dgm:prSet/>
      <dgm:spPr/>
      <dgm:t>
        <a:bodyPr/>
        <a:lstStyle/>
        <a:p>
          <a:endParaRPr lang="en-US"/>
        </a:p>
      </dgm:t>
    </dgm:pt>
    <dgm:pt modelId="{7762FB1D-9B4E-4BEE-A427-DCA54E88D0F6}" type="sibTrans" cxnId="{6B62D2EF-3CBA-4139-BA84-981C62FC0F3E}">
      <dgm:prSet/>
      <dgm:spPr/>
      <dgm:t>
        <a:bodyPr/>
        <a:lstStyle/>
        <a:p>
          <a:endParaRPr lang="en-US"/>
        </a:p>
      </dgm:t>
    </dgm:pt>
    <dgm:pt modelId="{9C64D464-B707-4C8C-9E10-7ED0CFED11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focus is on empowering individuals towards recovery within a structured support framework.</a:t>
          </a:r>
        </a:p>
      </dgm:t>
    </dgm:pt>
    <dgm:pt modelId="{CA74CCE9-F8BC-4E9A-A4D8-20618F97C251}" type="parTrans" cxnId="{AE524941-5191-42C2-B842-56A58E2D9CF3}">
      <dgm:prSet/>
      <dgm:spPr/>
      <dgm:t>
        <a:bodyPr/>
        <a:lstStyle/>
        <a:p>
          <a:endParaRPr lang="en-US"/>
        </a:p>
      </dgm:t>
    </dgm:pt>
    <dgm:pt modelId="{19271562-7711-4DE4-BD49-9232A891C916}" type="sibTrans" cxnId="{AE524941-5191-42C2-B842-56A58E2D9CF3}">
      <dgm:prSet/>
      <dgm:spPr/>
      <dgm:t>
        <a:bodyPr/>
        <a:lstStyle/>
        <a:p>
          <a:endParaRPr lang="en-US"/>
        </a:p>
      </dgm:t>
    </dgm:pt>
    <dgm:pt modelId="{1BB6ACF5-97C3-4D57-9E6E-BBA56C08AA69}" type="pres">
      <dgm:prSet presAssocID="{468D3980-F200-4213-AAC2-D5BA77D18D29}" presName="Root" presStyleCnt="0">
        <dgm:presLayoutVars>
          <dgm:dir/>
          <dgm:resizeHandles val="exact"/>
        </dgm:presLayoutVars>
      </dgm:prSet>
      <dgm:spPr/>
    </dgm:pt>
    <dgm:pt modelId="{3A660849-0B9D-4446-A9DD-F611996F8C83}" type="pres">
      <dgm:prSet presAssocID="{68AF8201-1378-4D11-9FAB-8F8D2865916A}" presName="Composite" presStyleCnt="0"/>
      <dgm:spPr/>
    </dgm:pt>
    <dgm:pt modelId="{B447C387-6B45-4C9B-B51B-6318AEDE7CC5}" type="pres">
      <dgm:prSet presAssocID="{68AF8201-1378-4D11-9FAB-8F8D2865916A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r="7671" b="-3"/>
          <a:stretch/>
        </a:blipFill>
      </dgm:spPr>
      <dgm:extLst>
        <a:ext uri="{E40237B7-FDA0-4F09-8148-C483321AD2D9}">
          <dgm14:cNvPr xmlns:dgm14="http://schemas.microsoft.com/office/drawing/2010/diagram" id="0" name="" descr="The special bond of friendship and togetherness between a mother and her son"/>
        </a:ext>
      </dgm:extLst>
    </dgm:pt>
    <dgm:pt modelId="{D83C310C-3631-45B1-B935-1E93DE950C87}" type="pres">
      <dgm:prSet presAssocID="{68AF8201-1378-4D11-9FAB-8F8D2865916A}" presName="Subtitle" presStyleLbl="revTx" presStyleIdx="0" presStyleCnt="6">
        <dgm:presLayoutVars>
          <dgm:chMax val="0"/>
          <dgm:bulletEnabled/>
        </dgm:presLayoutVars>
      </dgm:prSet>
      <dgm:spPr/>
    </dgm:pt>
    <dgm:pt modelId="{F5941140-3955-45E7-9167-442CC3FAC1C6}" type="pres">
      <dgm:prSet presAssocID="{68AF8201-1378-4D11-9FAB-8F8D2865916A}" presName="Description" presStyleLbl="revTx" presStyleIdx="1" presStyleCnt="6">
        <dgm:presLayoutVars>
          <dgm:bulletEnabled/>
        </dgm:presLayoutVars>
      </dgm:prSet>
      <dgm:spPr/>
    </dgm:pt>
    <dgm:pt modelId="{32123809-10E8-4AE6-B2FE-6756535161DE}" type="pres">
      <dgm:prSet presAssocID="{1D631619-04D3-4B70-A031-A9239A5A1540}" presName="sibTrans" presStyleLbl="sibTrans2D1" presStyleIdx="0" presStyleCnt="0"/>
      <dgm:spPr/>
    </dgm:pt>
    <dgm:pt modelId="{9CCB921A-CFAD-4068-869C-0B07967832C7}" type="pres">
      <dgm:prSet presAssocID="{FF1DCC10-DCB4-4BCC-8787-BE20B244700E}" presName="Composite" presStyleCnt="0"/>
      <dgm:spPr/>
    </dgm:pt>
    <dgm:pt modelId="{AF1AC365-CC44-452C-A4C5-911D9864BE5E}" type="pres">
      <dgm:prSet presAssocID="{FF1DCC10-DCB4-4BCC-8787-BE20B244700E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r="16112" b="3"/>
          <a:stretch/>
        </a:blipFill>
      </dgm:spPr>
      <dgm:extLst>
        <a:ext uri="{E40237B7-FDA0-4F09-8148-C483321AD2D9}">
          <dgm14:cNvPr xmlns:dgm14="http://schemas.microsoft.com/office/drawing/2010/diagram" id="0" name="" descr="Person holding a puzzle piece"/>
        </a:ext>
      </dgm:extLst>
    </dgm:pt>
    <dgm:pt modelId="{B2CDECE3-E4F0-4692-8067-3FF15AF011B0}" type="pres">
      <dgm:prSet presAssocID="{FF1DCC10-DCB4-4BCC-8787-BE20B244700E}" presName="Subtitle" presStyleLbl="revTx" presStyleIdx="2" presStyleCnt="6">
        <dgm:presLayoutVars>
          <dgm:chMax val="0"/>
          <dgm:bulletEnabled/>
        </dgm:presLayoutVars>
      </dgm:prSet>
      <dgm:spPr/>
    </dgm:pt>
    <dgm:pt modelId="{6DEC54AC-8EF4-449F-B218-AD1B9D6DA59A}" type="pres">
      <dgm:prSet presAssocID="{FF1DCC10-DCB4-4BCC-8787-BE20B244700E}" presName="Description" presStyleLbl="revTx" presStyleIdx="3" presStyleCnt="6">
        <dgm:presLayoutVars>
          <dgm:bulletEnabled/>
        </dgm:presLayoutVars>
      </dgm:prSet>
      <dgm:spPr/>
    </dgm:pt>
    <dgm:pt modelId="{03558FDC-F0A7-455D-9EC6-A874B35E6632}" type="pres">
      <dgm:prSet presAssocID="{F2135777-32C8-469E-A43B-49F5D0A243E5}" presName="sibTrans" presStyleLbl="sibTrans2D1" presStyleIdx="0" presStyleCnt="0"/>
      <dgm:spPr/>
    </dgm:pt>
    <dgm:pt modelId="{CC3ED596-1DCA-4B20-8926-92A785DD7177}" type="pres">
      <dgm:prSet presAssocID="{C52FA955-88F1-4B1F-9A21-569598D21A44}" presName="Composite" presStyleCnt="0"/>
      <dgm:spPr/>
    </dgm:pt>
    <dgm:pt modelId="{7A7898EA-5DF4-4A74-B278-370777DFC98E}" type="pres">
      <dgm:prSet presAssocID="{C52FA955-88F1-4B1F-9A21-569598D21A44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r="12420" b="-3"/>
          <a:stretch/>
        </a:blipFill>
      </dgm:spPr>
      <dgm:extLst>
        <a:ext uri="{E40237B7-FDA0-4F09-8148-C483321AD2D9}">
          <dgm14:cNvPr xmlns:dgm14="http://schemas.microsoft.com/office/drawing/2010/diagram" id="0" name="" descr="Paper silhouettes of multicolored men running in track"/>
        </a:ext>
      </dgm:extLst>
    </dgm:pt>
    <dgm:pt modelId="{461250F3-6577-4932-8D84-852FE7E3ED68}" type="pres">
      <dgm:prSet presAssocID="{C52FA955-88F1-4B1F-9A21-569598D21A44}" presName="Subtitle" presStyleLbl="revTx" presStyleIdx="4" presStyleCnt="6">
        <dgm:presLayoutVars>
          <dgm:chMax val="0"/>
          <dgm:bulletEnabled/>
        </dgm:presLayoutVars>
      </dgm:prSet>
      <dgm:spPr/>
    </dgm:pt>
    <dgm:pt modelId="{4772F269-B5AF-4B78-B9F4-EAE9A6077626}" type="pres">
      <dgm:prSet presAssocID="{C52FA955-88F1-4B1F-9A21-569598D21A44}" presName="Description" presStyleLbl="revTx" presStyleIdx="5" presStyleCnt="6">
        <dgm:presLayoutVars>
          <dgm:bulletEnabled/>
        </dgm:presLayoutVars>
      </dgm:prSet>
      <dgm:spPr/>
    </dgm:pt>
  </dgm:ptLst>
  <dgm:cxnLst>
    <dgm:cxn modelId="{32CDEB00-29C2-4926-8F07-E13F669AAD3F}" type="presOf" srcId="{9C64D464-B707-4C8C-9E10-7ED0CFED1120}" destId="{4772F269-B5AF-4B78-B9F4-EAE9A6077626}" srcOrd="0" destOrd="0" presId="urn:microsoft.com/office/officeart/2024/3/layout/verticalVisualTextBlock1"/>
    <dgm:cxn modelId="{5648F900-CC8A-412F-AD4B-97AB2C563C36}" type="presOf" srcId="{68AF8201-1378-4D11-9FAB-8F8D2865916A}" destId="{D83C310C-3631-45B1-B935-1E93DE950C87}" srcOrd="0" destOrd="0" presId="urn:microsoft.com/office/officeart/2024/3/layout/verticalVisualTextBlock1"/>
    <dgm:cxn modelId="{15218B0C-584A-4DCA-914C-A4F42E5042FC}" type="presOf" srcId="{1D631619-04D3-4B70-A031-A9239A5A1540}" destId="{32123809-10E8-4AE6-B2FE-6756535161DE}" srcOrd="0" destOrd="0" presId="urn:microsoft.com/office/officeart/2024/3/layout/verticalVisualTextBlock1"/>
    <dgm:cxn modelId="{53F55920-E286-4144-9454-6CF5D512EBF1}" type="presOf" srcId="{ACFCE689-20C6-4A09-862B-135C9EB0EDE9}" destId="{6DEC54AC-8EF4-449F-B218-AD1B9D6DA59A}" srcOrd="0" destOrd="0" presId="urn:microsoft.com/office/officeart/2024/3/layout/verticalVisualTextBlock1"/>
    <dgm:cxn modelId="{913DB55E-A681-4F2B-866A-58898A4DC2C4}" srcId="{468D3980-F200-4213-AAC2-D5BA77D18D29}" destId="{FF1DCC10-DCB4-4BCC-8787-BE20B244700E}" srcOrd="1" destOrd="0" parTransId="{20DD1DF6-4D10-4A0A-AAB9-216E28E7561E}" sibTransId="{F2135777-32C8-469E-A43B-49F5D0A243E5}"/>
    <dgm:cxn modelId="{AE524941-5191-42C2-B842-56A58E2D9CF3}" srcId="{C52FA955-88F1-4B1F-9A21-569598D21A44}" destId="{9C64D464-B707-4C8C-9E10-7ED0CFED1120}" srcOrd="0" destOrd="0" parTransId="{CA74CCE9-F8BC-4E9A-A4D8-20618F97C251}" sibTransId="{19271562-7711-4DE4-BD49-9232A891C916}"/>
    <dgm:cxn modelId="{3E65344D-36F0-48D7-B4C4-652DE3128CC3}" type="presOf" srcId="{C52FA955-88F1-4B1F-9A21-569598D21A44}" destId="{461250F3-6577-4932-8D84-852FE7E3ED68}" srcOrd="0" destOrd="0" presId="urn:microsoft.com/office/officeart/2024/3/layout/verticalVisualTextBlock1"/>
    <dgm:cxn modelId="{60664B7E-51E5-4CFE-8FCE-78E7C0ABFD4E}" type="presOf" srcId="{2625064E-7B31-4C79-B8CB-DCB4DBE9220D}" destId="{F5941140-3955-45E7-9167-442CC3FAC1C6}" srcOrd="0" destOrd="0" presId="urn:microsoft.com/office/officeart/2024/3/layout/verticalVisualTextBlock1"/>
    <dgm:cxn modelId="{446DB791-F87E-43EC-8094-9408C40A542F}" type="presOf" srcId="{468D3980-F200-4213-AAC2-D5BA77D18D29}" destId="{1BB6ACF5-97C3-4D57-9E6E-BBA56C08AA69}" srcOrd="0" destOrd="0" presId="urn:microsoft.com/office/officeart/2024/3/layout/verticalVisualTextBlock1"/>
    <dgm:cxn modelId="{6B9E31CD-E20F-49E0-859C-2084F79E4607}" srcId="{468D3980-F200-4213-AAC2-D5BA77D18D29}" destId="{68AF8201-1378-4D11-9FAB-8F8D2865916A}" srcOrd="0" destOrd="0" parTransId="{5909B766-BE5B-4323-BC59-EF33EDA39BD2}" sibTransId="{1D631619-04D3-4B70-A031-A9239A5A1540}"/>
    <dgm:cxn modelId="{FDC667D0-4B74-477D-A811-A614E671B359}" type="presOf" srcId="{FF1DCC10-DCB4-4BCC-8787-BE20B244700E}" destId="{B2CDECE3-E4F0-4692-8067-3FF15AF011B0}" srcOrd="0" destOrd="0" presId="urn:microsoft.com/office/officeart/2024/3/layout/verticalVisualTextBlock1"/>
    <dgm:cxn modelId="{6B047CD5-C94E-45A0-A107-71029C933A30}" srcId="{68AF8201-1378-4D11-9FAB-8F8D2865916A}" destId="{2625064E-7B31-4C79-B8CB-DCB4DBE9220D}" srcOrd="0" destOrd="0" parTransId="{86736D50-9018-4725-8DF3-161F92AA84C6}" sibTransId="{75835407-E30A-4BAF-A707-5374CDC356E1}"/>
    <dgm:cxn modelId="{BDBF78E4-8F8E-4C6A-8654-5D2AEC7D0C23}" type="presOf" srcId="{F2135777-32C8-469E-A43B-49F5D0A243E5}" destId="{03558FDC-F0A7-455D-9EC6-A874B35E6632}" srcOrd="0" destOrd="0" presId="urn:microsoft.com/office/officeart/2024/3/layout/verticalVisualTextBlock1"/>
    <dgm:cxn modelId="{B9D454EA-6507-4541-963F-4DC6AC6DCBBE}" srcId="{FF1DCC10-DCB4-4BCC-8787-BE20B244700E}" destId="{ACFCE689-20C6-4A09-862B-135C9EB0EDE9}" srcOrd="0" destOrd="0" parTransId="{DD8DFDAC-7B25-4B68-AF05-78785526279B}" sibTransId="{0872CC54-FF31-436B-BFC5-8EFC7881AD84}"/>
    <dgm:cxn modelId="{6B62D2EF-3CBA-4139-BA84-981C62FC0F3E}" srcId="{468D3980-F200-4213-AAC2-D5BA77D18D29}" destId="{C52FA955-88F1-4B1F-9A21-569598D21A44}" srcOrd="2" destOrd="0" parTransId="{0E10E651-AE27-474E-A195-4B0AFC6BE8C0}" sibTransId="{7762FB1D-9B4E-4BEE-A427-DCA54E88D0F6}"/>
    <dgm:cxn modelId="{113D9FEC-5A2A-4C58-8303-9641DC27C1D4}" type="presParOf" srcId="{1BB6ACF5-97C3-4D57-9E6E-BBA56C08AA69}" destId="{3A660849-0B9D-4446-A9DD-F611996F8C83}" srcOrd="0" destOrd="0" presId="urn:microsoft.com/office/officeart/2024/3/layout/verticalVisualTextBlock1"/>
    <dgm:cxn modelId="{E11D9AE6-B2DD-4ACE-A318-938B5F8BE14D}" type="presParOf" srcId="{3A660849-0B9D-4446-A9DD-F611996F8C83}" destId="{B447C387-6B45-4C9B-B51B-6318AEDE7CC5}" srcOrd="0" destOrd="0" presId="urn:microsoft.com/office/officeart/2024/3/layout/verticalVisualTextBlock1"/>
    <dgm:cxn modelId="{E22086D3-DF62-4BE4-8D64-545E67CF9735}" type="presParOf" srcId="{3A660849-0B9D-4446-A9DD-F611996F8C83}" destId="{D83C310C-3631-45B1-B935-1E93DE950C87}" srcOrd="1" destOrd="0" presId="urn:microsoft.com/office/officeart/2024/3/layout/verticalVisualTextBlock1"/>
    <dgm:cxn modelId="{5DCF1B49-F80C-41B5-A970-5B0E9754F1DF}" type="presParOf" srcId="{3A660849-0B9D-4446-A9DD-F611996F8C83}" destId="{F5941140-3955-45E7-9167-442CC3FAC1C6}" srcOrd="2" destOrd="0" presId="urn:microsoft.com/office/officeart/2024/3/layout/verticalVisualTextBlock1"/>
    <dgm:cxn modelId="{98A0B220-F9DE-4F78-A86A-27AF2B1A09B4}" type="presParOf" srcId="{1BB6ACF5-97C3-4D57-9E6E-BBA56C08AA69}" destId="{32123809-10E8-4AE6-B2FE-6756535161DE}" srcOrd="1" destOrd="0" presId="urn:microsoft.com/office/officeart/2024/3/layout/verticalVisualTextBlock1"/>
    <dgm:cxn modelId="{9EC5D58E-BCF1-4239-9687-D9682E89E0ED}" type="presParOf" srcId="{1BB6ACF5-97C3-4D57-9E6E-BBA56C08AA69}" destId="{9CCB921A-CFAD-4068-869C-0B07967832C7}" srcOrd="2" destOrd="0" presId="urn:microsoft.com/office/officeart/2024/3/layout/verticalVisualTextBlock1"/>
    <dgm:cxn modelId="{71AFD47F-86FC-4C55-ABB6-2B3EDAED44FA}" type="presParOf" srcId="{9CCB921A-CFAD-4068-869C-0B07967832C7}" destId="{AF1AC365-CC44-452C-A4C5-911D9864BE5E}" srcOrd="0" destOrd="0" presId="urn:microsoft.com/office/officeart/2024/3/layout/verticalVisualTextBlock1"/>
    <dgm:cxn modelId="{86F8708D-229A-4AEE-B914-8BEBAAA18AE3}" type="presParOf" srcId="{9CCB921A-CFAD-4068-869C-0B07967832C7}" destId="{B2CDECE3-E4F0-4692-8067-3FF15AF011B0}" srcOrd="1" destOrd="0" presId="urn:microsoft.com/office/officeart/2024/3/layout/verticalVisualTextBlock1"/>
    <dgm:cxn modelId="{FE9B4282-57ED-4CFD-B916-60E7706B64B4}" type="presParOf" srcId="{9CCB921A-CFAD-4068-869C-0B07967832C7}" destId="{6DEC54AC-8EF4-449F-B218-AD1B9D6DA59A}" srcOrd="2" destOrd="0" presId="urn:microsoft.com/office/officeart/2024/3/layout/verticalVisualTextBlock1"/>
    <dgm:cxn modelId="{5A1DE1FC-9E44-420A-9BEA-5DAA86698570}" type="presParOf" srcId="{1BB6ACF5-97C3-4D57-9E6E-BBA56C08AA69}" destId="{03558FDC-F0A7-455D-9EC6-A874B35E6632}" srcOrd="3" destOrd="0" presId="urn:microsoft.com/office/officeart/2024/3/layout/verticalVisualTextBlock1"/>
    <dgm:cxn modelId="{BC3D2369-7980-48F7-AC77-24C569E17BF9}" type="presParOf" srcId="{1BB6ACF5-97C3-4D57-9E6E-BBA56C08AA69}" destId="{CC3ED596-1DCA-4B20-8926-92A785DD7177}" srcOrd="4" destOrd="0" presId="urn:microsoft.com/office/officeart/2024/3/layout/verticalVisualTextBlock1"/>
    <dgm:cxn modelId="{012E7B9B-E34C-45C3-8224-50DF5D01F4B5}" type="presParOf" srcId="{CC3ED596-1DCA-4B20-8926-92A785DD7177}" destId="{7A7898EA-5DF4-4A74-B278-370777DFC98E}" srcOrd="0" destOrd="0" presId="urn:microsoft.com/office/officeart/2024/3/layout/verticalVisualTextBlock1"/>
    <dgm:cxn modelId="{A3FB4D78-66B8-4A2A-8487-DCDF10611B5D}" type="presParOf" srcId="{CC3ED596-1DCA-4B20-8926-92A785DD7177}" destId="{461250F3-6577-4932-8D84-852FE7E3ED68}" srcOrd="1" destOrd="0" presId="urn:microsoft.com/office/officeart/2024/3/layout/verticalVisualTextBlock1"/>
    <dgm:cxn modelId="{7E0E803C-DFC9-48E2-8F65-AD0107708B57}" type="presParOf" srcId="{CC3ED596-1DCA-4B20-8926-92A785DD7177}" destId="{4772F269-B5AF-4B78-B9F4-EAE9A6077626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5FD6F-1A16-45DC-B81A-E9EBBCA315E6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23EC7FF-20D1-41E3-B263-B0959620DAA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Mutuality in Peer Support</a:t>
          </a:r>
        </a:p>
      </dgm:t>
    </dgm:pt>
    <dgm:pt modelId="{28878492-8374-4113-BCD1-E38EA49C0442}" type="parTrans" cxnId="{44DC9004-AF60-4E85-8065-3FBA0307B26F}">
      <dgm:prSet/>
      <dgm:spPr/>
      <dgm:t>
        <a:bodyPr/>
        <a:lstStyle/>
        <a:p>
          <a:endParaRPr lang="en-US"/>
        </a:p>
      </dgm:t>
    </dgm:pt>
    <dgm:pt modelId="{94049CF4-69AE-4D72-AFBA-DFF8C7C59DEE}" type="sibTrans" cxnId="{44DC9004-AF60-4E85-8065-3FBA0307B26F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2FC5DCAE-03FA-44E8-B244-57BEEEEC63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Mutuality emphasizes shared experiences and reciprocal support between peers, fostering genuine connections.</a:t>
          </a:r>
        </a:p>
      </dgm:t>
    </dgm:pt>
    <dgm:pt modelId="{54D39D4E-867E-4713-9CA3-4CCA9734B45E}" type="parTrans" cxnId="{A6BC7C3B-C6D7-4708-B8F1-B5A57B74841C}">
      <dgm:prSet/>
      <dgm:spPr/>
      <dgm:t>
        <a:bodyPr/>
        <a:lstStyle/>
        <a:p>
          <a:endParaRPr lang="en-US"/>
        </a:p>
      </dgm:t>
    </dgm:pt>
    <dgm:pt modelId="{3CC60E18-862F-4CED-B60D-4984A4834C2A}" type="sibTrans" cxnId="{A6BC7C3B-C6D7-4708-B8F1-B5A57B74841C}">
      <dgm:prSet/>
      <dgm:spPr/>
      <dgm:t>
        <a:bodyPr/>
        <a:lstStyle/>
        <a:p>
          <a:endParaRPr lang="en-US"/>
        </a:p>
      </dgm:t>
    </dgm:pt>
    <dgm:pt modelId="{A90AC87B-919C-4F10-A9AA-A3957891AE2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Respect and Empowerment</a:t>
          </a:r>
        </a:p>
      </dgm:t>
    </dgm:pt>
    <dgm:pt modelId="{CBD85FF3-DD6B-4901-BE21-7BFBE5D89CF0}" type="parTrans" cxnId="{2037DE45-69D9-47E3-BE77-95806C0B3369}">
      <dgm:prSet/>
      <dgm:spPr/>
      <dgm:t>
        <a:bodyPr/>
        <a:lstStyle/>
        <a:p>
          <a:endParaRPr lang="en-US"/>
        </a:p>
      </dgm:t>
    </dgm:pt>
    <dgm:pt modelId="{06AA4856-7186-4272-AC4C-41C847A3DBAF}" type="sibTrans" cxnId="{2037DE45-69D9-47E3-BE77-95806C0B3369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D4FCC0D2-EB29-40A7-A614-42C323E61C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Respecting each other's perspectives empowers individuals to grow and build confidence within peer support.</a:t>
          </a:r>
        </a:p>
      </dgm:t>
    </dgm:pt>
    <dgm:pt modelId="{B607881F-4ECD-49C0-9039-DBFF8A636C97}" type="parTrans" cxnId="{248E0D97-69C3-458A-9FBA-6D2774F31E6A}">
      <dgm:prSet/>
      <dgm:spPr/>
      <dgm:t>
        <a:bodyPr/>
        <a:lstStyle/>
        <a:p>
          <a:endParaRPr lang="en-US"/>
        </a:p>
      </dgm:t>
    </dgm:pt>
    <dgm:pt modelId="{24917CE1-982D-4DE4-B9C7-119AB558DFD4}" type="sibTrans" cxnId="{248E0D97-69C3-458A-9FBA-6D2774F31E6A}">
      <dgm:prSet/>
      <dgm:spPr/>
      <dgm:t>
        <a:bodyPr/>
        <a:lstStyle/>
        <a:p>
          <a:endParaRPr lang="en-US"/>
        </a:p>
      </dgm:t>
    </dgm:pt>
    <dgm:pt modelId="{6AAB471F-D441-4443-999B-01B94ED8B59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Non-judgmental Support</a:t>
          </a:r>
        </a:p>
      </dgm:t>
    </dgm:pt>
    <dgm:pt modelId="{216C06D3-484E-4596-8B52-9CC3A7D6D152}" type="parTrans" cxnId="{2C709B23-D76B-476F-99F4-B8C2C6E7EC48}">
      <dgm:prSet/>
      <dgm:spPr/>
      <dgm:t>
        <a:bodyPr/>
        <a:lstStyle/>
        <a:p>
          <a:endParaRPr lang="en-US"/>
        </a:p>
      </dgm:t>
    </dgm:pt>
    <dgm:pt modelId="{F601EEC7-4C30-49D5-B679-46B9E043A038}" type="sibTrans" cxnId="{2C709B23-D76B-476F-99F4-B8C2C6E7EC48}">
      <dgm:prSet/>
      <dgm:spPr/>
      <dgm:t>
        <a:bodyPr/>
        <a:lstStyle/>
        <a:p>
          <a:endParaRPr lang="en-US"/>
        </a:p>
      </dgm:t>
    </dgm:pt>
    <dgm:pt modelId="{21649821-6E97-48D5-8B6A-BCB4095382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Providing support without judgment creates a safe environment for open and honest peer interactions.</a:t>
          </a:r>
        </a:p>
      </dgm:t>
    </dgm:pt>
    <dgm:pt modelId="{E2951151-71BE-4990-8CA1-CEC1C4BFF8E1}" type="parTrans" cxnId="{FF1DB391-4822-43B8-9FA6-BF4E5A0489C2}">
      <dgm:prSet/>
      <dgm:spPr/>
      <dgm:t>
        <a:bodyPr/>
        <a:lstStyle/>
        <a:p>
          <a:endParaRPr lang="en-US"/>
        </a:p>
      </dgm:t>
    </dgm:pt>
    <dgm:pt modelId="{2D931229-89C9-4E96-BA82-430E8AC6DF3E}" type="sibTrans" cxnId="{FF1DB391-4822-43B8-9FA6-BF4E5A0489C2}">
      <dgm:prSet/>
      <dgm:spPr/>
      <dgm:t>
        <a:bodyPr/>
        <a:lstStyle/>
        <a:p>
          <a:endParaRPr lang="en-US"/>
        </a:p>
      </dgm:t>
    </dgm:pt>
    <dgm:pt modelId="{1096D632-4E09-4A87-BD7F-635729E430D3}" type="pres">
      <dgm:prSet presAssocID="{4DC5FD6F-1A16-45DC-B81A-E9EBBCA315E6}" presName="Root" presStyleCnt="0">
        <dgm:presLayoutVars>
          <dgm:dir/>
          <dgm:resizeHandles val="exact"/>
        </dgm:presLayoutVars>
      </dgm:prSet>
      <dgm:spPr/>
    </dgm:pt>
    <dgm:pt modelId="{C5B63A6E-C6BA-4576-80F7-E94CD57E8AF2}" type="pres">
      <dgm:prSet presAssocID="{C23EC7FF-20D1-41E3-B263-B0959620DAA7}" presName="Composite" presStyleCnt="0"/>
      <dgm:spPr/>
    </dgm:pt>
    <dgm:pt modelId="{385DCF04-4A77-4F86-B422-8EE16F6391BD}" type="pres">
      <dgm:prSet presAssocID="{C23EC7FF-20D1-41E3-B263-B0959620DAA7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23581" b="-3"/>
          <a:stretch/>
        </a:blipFill>
      </dgm:spPr>
      <dgm:extLst>
        <a:ext uri="{E40237B7-FDA0-4F09-8148-C483321AD2D9}">
          <dgm14:cNvPr xmlns:dgm14="http://schemas.microsoft.com/office/drawing/2010/diagram" id="0" name="" descr="Palm reading, close up"/>
        </a:ext>
      </dgm:extLst>
    </dgm:pt>
    <dgm:pt modelId="{412E437F-6773-4EDC-8C47-59EDFBEAD6F4}" type="pres">
      <dgm:prSet presAssocID="{C23EC7FF-20D1-41E3-B263-B0959620DAA7}" presName="Subtitle" presStyleLbl="revTx" presStyleIdx="0" presStyleCnt="6">
        <dgm:presLayoutVars>
          <dgm:chMax val="0"/>
          <dgm:bulletEnabled/>
        </dgm:presLayoutVars>
      </dgm:prSet>
      <dgm:spPr/>
    </dgm:pt>
    <dgm:pt modelId="{9D429F79-65ED-421C-9AC9-B67C51B5FCBB}" type="pres">
      <dgm:prSet presAssocID="{C23EC7FF-20D1-41E3-B263-B0959620DAA7}" presName="Description" presStyleLbl="revTx" presStyleIdx="1" presStyleCnt="6">
        <dgm:presLayoutVars>
          <dgm:bulletEnabled/>
        </dgm:presLayoutVars>
      </dgm:prSet>
      <dgm:spPr/>
    </dgm:pt>
    <dgm:pt modelId="{EA9FC223-2684-4A32-B77C-9A14AB86941B}" type="pres">
      <dgm:prSet presAssocID="{94049CF4-69AE-4D72-AFBA-DFF8C7C59DEE}" presName="sibTrans" presStyleLbl="sibTrans2D1" presStyleIdx="0" presStyleCnt="0"/>
      <dgm:spPr/>
    </dgm:pt>
    <dgm:pt modelId="{A274ADF3-8698-4472-B296-315F3ED726B7}" type="pres">
      <dgm:prSet presAssocID="{A90AC87B-919C-4F10-A9AA-A3957891AE2D}" presName="Composite" presStyleCnt="0"/>
      <dgm:spPr/>
    </dgm:pt>
    <dgm:pt modelId="{E056905A-EA3E-4184-A9BA-8DCFB13DBB1D}" type="pres">
      <dgm:prSet presAssocID="{A90AC87B-919C-4F10-A9AA-A3957891AE2D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6" r="42" b="-3"/>
          <a:stretch/>
        </a:blipFill>
      </dgm:spPr>
      <dgm:extLst>
        <a:ext uri="{E40237B7-FDA0-4F09-8148-C483321AD2D9}">
          <dgm14:cNvPr xmlns:dgm14="http://schemas.microsoft.com/office/drawing/2010/diagram" id="0" name="" descr="Close up shot of a white and a black hand moving towards each other."/>
        </a:ext>
      </dgm:extLst>
    </dgm:pt>
    <dgm:pt modelId="{D9EEA191-E62B-4451-8CA7-E96C3BA21093}" type="pres">
      <dgm:prSet presAssocID="{A90AC87B-919C-4F10-A9AA-A3957891AE2D}" presName="Subtitle" presStyleLbl="revTx" presStyleIdx="2" presStyleCnt="6">
        <dgm:presLayoutVars>
          <dgm:chMax val="0"/>
          <dgm:bulletEnabled/>
        </dgm:presLayoutVars>
      </dgm:prSet>
      <dgm:spPr/>
    </dgm:pt>
    <dgm:pt modelId="{F8976D6D-B6C9-45C8-B9B8-FE5A8E317B4E}" type="pres">
      <dgm:prSet presAssocID="{A90AC87B-919C-4F10-A9AA-A3957891AE2D}" presName="Description" presStyleLbl="revTx" presStyleIdx="3" presStyleCnt="6">
        <dgm:presLayoutVars>
          <dgm:bulletEnabled/>
        </dgm:presLayoutVars>
      </dgm:prSet>
      <dgm:spPr/>
    </dgm:pt>
    <dgm:pt modelId="{A62DC706-C63E-40A1-8542-AE807347DD66}" type="pres">
      <dgm:prSet presAssocID="{06AA4856-7186-4272-AC4C-41C847A3DBAF}" presName="sibTrans" presStyleLbl="sibTrans2D1" presStyleIdx="0" presStyleCnt="0"/>
      <dgm:spPr/>
    </dgm:pt>
    <dgm:pt modelId="{181B778A-9441-49AB-95B5-C1382214828E}" type="pres">
      <dgm:prSet presAssocID="{6AAB471F-D441-4443-999B-01B94ED8B59D}" presName="Composite" presStyleCnt="0"/>
      <dgm:spPr/>
    </dgm:pt>
    <dgm:pt modelId="{AEDBBC3B-52FA-44E8-ABEB-8ADD8AAF83EC}" type="pres">
      <dgm:prSet presAssocID="{6AAB471F-D441-4443-999B-01B94ED8B59D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-3" b="-3"/>
          <a:stretch/>
        </a:blipFill>
      </dgm:spPr>
      <dgm:extLst>
        <a:ext uri="{E40237B7-FDA0-4F09-8148-C483321AD2D9}">
          <dgm14:cNvPr xmlns:dgm14="http://schemas.microsoft.com/office/drawing/2010/diagram" id="0" name="" descr="Game characters concepts - Group of figures with speech bubble"/>
        </a:ext>
      </dgm:extLst>
    </dgm:pt>
    <dgm:pt modelId="{30BBF50E-9235-4B9E-8480-B418E74E747A}" type="pres">
      <dgm:prSet presAssocID="{6AAB471F-D441-4443-999B-01B94ED8B59D}" presName="Subtitle" presStyleLbl="revTx" presStyleIdx="4" presStyleCnt="6">
        <dgm:presLayoutVars>
          <dgm:chMax val="0"/>
          <dgm:bulletEnabled/>
        </dgm:presLayoutVars>
      </dgm:prSet>
      <dgm:spPr/>
    </dgm:pt>
    <dgm:pt modelId="{A8DF1E40-5DB3-4F78-9DAC-9F6BFA29010A}" type="pres">
      <dgm:prSet presAssocID="{6AAB471F-D441-4443-999B-01B94ED8B59D}" presName="Description" presStyleLbl="revTx" presStyleIdx="5" presStyleCnt="6">
        <dgm:presLayoutVars>
          <dgm:bulletEnabled/>
        </dgm:presLayoutVars>
      </dgm:prSet>
      <dgm:spPr/>
    </dgm:pt>
  </dgm:ptLst>
  <dgm:cxnLst>
    <dgm:cxn modelId="{59800901-4921-457C-88F4-E827DFDBEB41}" type="presOf" srcId="{6AAB471F-D441-4443-999B-01B94ED8B59D}" destId="{30BBF50E-9235-4B9E-8480-B418E74E747A}" srcOrd="0" destOrd="0" presId="urn:microsoft.com/office/officeart/2024/3/layout/verticalVisualTextBlock1"/>
    <dgm:cxn modelId="{44DC9004-AF60-4E85-8065-3FBA0307B26F}" srcId="{4DC5FD6F-1A16-45DC-B81A-E9EBBCA315E6}" destId="{C23EC7FF-20D1-41E3-B263-B0959620DAA7}" srcOrd="0" destOrd="0" parTransId="{28878492-8374-4113-BCD1-E38EA49C0442}" sibTransId="{94049CF4-69AE-4D72-AFBA-DFF8C7C59DEE}"/>
    <dgm:cxn modelId="{446AF921-BEDF-4E88-B2A2-45F96E260DF5}" type="presOf" srcId="{D4FCC0D2-EB29-40A7-A614-42C323E61C94}" destId="{F8976D6D-B6C9-45C8-B9B8-FE5A8E317B4E}" srcOrd="0" destOrd="0" presId="urn:microsoft.com/office/officeart/2024/3/layout/verticalVisualTextBlock1"/>
    <dgm:cxn modelId="{2C709B23-D76B-476F-99F4-B8C2C6E7EC48}" srcId="{4DC5FD6F-1A16-45DC-B81A-E9EBBCA315E6}" destId="{6AAB471F-D441-4443-999B-01B94ED8B59D}" srcOrd="2" destOrd="0" parTransId="{216C06D3-484E-4596-8B52-9CC3A7D6D152}" sibTransId="{F601EEC7-4C30-49D5-B679-46B9E043A038}"/>
    <dgm:cxn modelId="{5FC45637-13DE-4281-BA2F-751091D48C6F}" type="presOf" srcId="{C23EC7FF-20D1-41E3-B263-B0959620DAA7}" destId="{412E437F-6773-4EDC-8C47-59EDFBEAD6F4}" srcOrd="0" destOrd="0" presId="urn:microsoft.com/office/officeart/2024/3/layout/verticalVisualTextBlock1"/>
    <dgm:cxn modelId="{866A8B38-2D41-4748-920E-0D71F3A7BCA8}" type="presOf" srcId="{06AA4856-7186-4272-AC4C-41C847A3DBAF}" destId="{A62DC706-C63E-40A1-8542-AE807347DD66}" srcOrd="0" destOrd="0" presId="urn:microsoft.com/office/officeart/2024/3/layout/verticalVisualTextBlock1"/>
    <dgm:cxn modelId="{A6BC7C3B-C6D7-4708-B8F1-B5A57B74841C}" srcId="{C23EC7FF-20D1-41E3-B263-B0959620DAA7}" destId="{2FC5DCAE-03FA-44E8-B244-57BEEEEC6361}" srcOrd="0" destOrd="0" parTransId="{54D39D4E-867E-4713-9CA3-4CCA9734B45E}" sibTransId="{3CC60E18-862F-4CED-B60D-4984A4834C2A}"/>
    <dgm:cxn modelId="{32C49163-FE8E-4450-AB04-96364BA31358}" type="presOf" srcId="{4DC5FD6F-1A16-45DC-B81A-E9EBBCA315E6}" destId="{1096D632-4E09-4A87-BD7F-635729E430D3}" srcOrd="0" destOrd="0" presId="urn:microsoft.com/office/officeart/2024/3/layout/verticalVisualTextBlock1"/>
    <dgm:cxn modelId="{2037DE45-69D9-47E3-BE77-95806C0B3369}" srcId="{4DC5FD6F-1A16-45DC-B81A-E9EBBCA315E6}" destId="{A90AC87B-919C-4F10-A9AA-A3957891AE2D}" srcOrd="1" destOrd="0" parTransId="{CBD85FF3-DD6B-4901-BE21-7BFBE5D89CF0}" sibTransId="{06AA4856-7186-4272-AC4C-41C847A3DBAF}"/>
    <dgm:cxn modelId="{FF1DB391-4822-43B8-9FA6-BF4E5A0489C2}" srcId="{6AAB471F-D441-4443-999B-01B94ED8B59D}" destId="{21649821-6E97-48D5-8B6A-BCB4095382D8}" srcOrd="0" destOrd="0" parTransId="{E2951151-71BE-4990-8CA1-CEC1C4BFF8E1}" sibTransId="{2D931229-89C9-4E96-BA82-430E8AC6DF3E}"/>
    <dgm:cxn modelId="{248E0D97-69C3-458A-9FBA-6D2774F31E6A}" srcId="{A90AC87B-919C-4F10-A9AA-A3957891AE2D}" destId="{D4FCC0D2-EB29-40A7-A614-42C323E61C94}" srcOrd="0" destOrd="0" parTransId="{B607881F-4ECD-49C0-9039-DBFF8A636C97}" sibTransId="{24917CE1-982D-4DE4-B9C7-119AB558DFD4}"/>
    <dgm:cxn modelId="{EB6F139E-2BCB-447C-B355-80299BA4D0AC}" type="presOf" srcId="{21649821-6E97-48D5-8B6A-BCB4095382D8}" destId="{A8DF1E40-5DB3-4F78-9DAC-9F6BFA29010A}" srcOrd="0" destOrd="0" presId="urn:microsoft.com/office/officeart/2024/3/layout/verticalVisualTextBlock1"/>
    <dgm:cxn modelId="{6D9D95A3-A2F0-4AEB-831A-3DB53F34614D}" type="presOf" srcId="{94049CF4-69AE-4D72-AFBA-DFF8C7C59DEE}" destId="{EA9FC223-2684-4A32-B77C-9A14AB86941B}" srcOrd="0" destOrd="0" presId="urn:microsoft.com/office/officeart/2024/3/layout/verticalVisualTextBlock1"/>
    <dgm:cxn modelId="{248495F3-2A07-40CD-BB8B-F788B639CCA3}" type="presOf" srcId="{A90AC87B-919C-4F10-A9AA-A3957891AE2D}" destId="{D9EEA191-E62B-4451-8CA7-E96C3BA21093}" srcOrd="0" destOrd="0" presId="urn:microsoft.com/office/officeart/2024/3/layout/verticalVisualTextBlock1"/>
    <dgm:cxn modelId="{A5B269FA-7333-4DF4-8A04-2278DA6BDF7F}" type="presOf" srcId="{2FC5DCAE-03FA-44E8-B244-57BEEEEC6361}" destId="{9D429F79-65ED-421C-9AC9-B67C51B5FCBB}" srcOrd="0" destOrd="0" presId="urn:microsoft.com/office/officeart/2024/3/layout/verticalVisualTextBlock1"/>
    <dgm:cxn modelId="{B04B7097-3B0A-406A-B2A3-C7AD92E9F596}" type="presParOf" srcId="{1096D632-4E09-4A87-BD7F-635729E430D3}" destId="{C5B63A6E-C6BA-4576-80F7-E94CD57E8AF2}" srcOrd="0" destOrd="0" presId="urn:microsoft.com/office/officeart/2024/3/layout/verticalVisualTextBlock1"/>
    <dgm:cxn modelId="{4968B0A4-0113-4E29-9EB6-0B7671971FD2}" type="presParOf" srcId="{C5B63A6E-C6BA-4576-80F7-E94CD57E8AF2}" destId="{385DCF04-4A77-4F86-B422-8EE16F6391BD}" srcOrd="0" destOrd="0" presId="urn:microsoft.com/office/officeart/2024/3/layout/verticalVisualTextBlock1"/>
    <dgm:cxn modelId="{8CF80ECD-64A4-4035-B6D5-0B3E11BE767E}" type="presParOf" srcId="{C5B63A6E-C6BA-4576-80F7-E94CD57E8AF2}" destId="{412E437F-6773-4EDC-8C47-59EDFBEAD6F4}" srcOrd="1" destOrd="0" presId="urn:microsoft.com/office/officeart/2024/3/layout/verticalVisualTextBlock1"/>
    <dgm:cxn modelId="{5DBCBD23-1A44-475D-97FB-57960E8E5405}" type="presParOf" srcId="{C5B63A6E-C6BA-4576-80F7-E94CD57E8AF2}" destId="{9D429F79-65ED-421C-9AC9-B67C51B5FCBB}" srcOrd="2" destOrd="0" presId="urn:microsoft.com/office/officeart/2024/3/layout/verticalVisualTextBlock1"/>
    <dgm:cxn modelId="{6032DF06-0539-4671-A6A6-31E55E01E9D1}" type="presParOf" srcId="{1096D632-4E09-4A87-BD7F-635729E430D3}" destId="{EA9FC223-2684-4A32-B77C-9A14AB86941B}" srcOrd="1" destOrd="0" presId="urn:microsoft.com/office/officeart/2024/3/layout/verticalVisualTextBlock1"/>
    <dgm:cxn modelId="{7233207E-9CB8-4992-B5FD-68FC22356F5C}" type="presParOf" srcId="{1096D632-4E09-4A87-BD7F-635729E430D3}" destId="{A274ADF3-8698-4472-B296-315F3ED726B7}" srcOrd="2" destOrd="0" presId="urn:microsoft.com/office/officeart/2024/3/layout/verticalVisualTextBlock1"/>
    <dgm:cxn modelId="{5C1DF386-571B-4CB8-97EE-8D0438DCC95D}" type="presParOf" srcId="{A274ADF3-8698-4472-B296-315F3ED726B7}" destId="{E056905A-EA3E-4184-A9BA-8DCFB13DBB1D}" srcOrd="0" destOrd="0" presId="urn:microsoft.com/office/officeart/2024/3/layout/verticalVisualTextBlock1"/>
    <dgm:cxn modelId="{23509517-0D6A-41D1-B133-5895F27E1001}" type="presParOf" srcId="{A274ADF3-8698-4472-B296-315F3ED726B7}" destId="{D9EEA191-E62B-4451-8CA7-E96C3BA21093}" srcOrd="1" destOrd="0" presId="urn:microsoft.com/office/officeart/2024/3/layout/verticalVisualTextBlock1"/>
    <dgm:cxn modelId="{23D01D2B-AF38-4906-8594-742035A4B977}" type="presParOf" srcId="{A274ADF3-8698-4472-B296-315F3ED726B7}" destId="{F8976D6D-B6C9-45C8-B9B8-FE5A8E317B4E}" srcOrd="2" destOrd="0" presId="urn:microsoft.com/office/officeart/2024/3/layout/verticalVisualTextBlock1"/>
    <dgm:cxn modelId="{C327494A-2C4C-4F2A-82DB-923B2C793485}" type="presParOf" srcId="{1096D632-4E09-4A87-BD7F-635729E430D3}" destId="{A62DC706-C63E-40A1-8542-AE807347DD66}" srcOrd="3" destOrd="0" presId="urn:microsoft.com/office/officeart/2024/3/layout/verticalVisualTextBlock1"/>
    <dgm:cxn modelId="{39C9A5C5-D2C7-4876-9CFA-117A2C541E19}" type="presParOf" srcId="{1096D632-4E09-4A87-BD7F-635729E430D3}" destId="{181B778A-9441-49AB-95B5-C1382214828E}" srcOrd="4" destOrd="0" presId="urn:microsoft.com/office/officeart/2024/3/layout/verticalVisualTextBlock1"/>
    <dgm:cxn modelId="{1296CF17-1FB5-415A-92D1-983C738D7576}" type="presParOf" srcId="{181B778A-9441-49AB-95B5-C1382214828E}" destId="{AEDBBC3B-52FA-44E8-ABEB-8ADD8AAF83EC}" srcOrd="0" destOrd="0" presId="urn:microsoft.com/office/officeart/2024/3/layout/verticalVisualTextBlock1"/>
    <dgm:cxn modelId="{3C212B07-F3B3-42D4-B2EB-6F50D6EA34F9}" type="presParOf" srcId="{181B778A-9441-49AB-95B5-C1382214828E}" destId="{30BBF50E-9235-4B9E-8480-B418E74E747A}" srcOrd="1" destOrd="0" presId="urn:microsoft.com/office/officeart/2024/3/layout/verticalVisualTextBlock1"/>
    <dgm:cxn modelId="{A2EDA190-DD67-4C10-9C11-ED2CDD03E215}" type="presParOf" srcId="{181B778A-9441-49AB-95B5-C1382214828E}" destId="{A8DF1E40-5DB3-4F78-9DAC-9F6BFA29010A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C9B9FE-8718-4BD0-A175-767D40F38E2A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FB9AE1D-6AFE-415E-BD0C-EA2B3968DEF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Fostering Connection</a:t>
          </a:r>
        </a:p>
      </dgm:t>
    </dgm:pt>
    <dgm:pt modelId="{897D39FB-5D15-4745-B097-E8DB0E6C8293}" type="parTrans" cxnId="{8A089B08-D024-4606-BD5D-25FA1654ADB7}">
      <dgm:prSet/>
      <dgm:spPr/>
      <dgm:t>
        <a:bodyPr/>
        <a:lstStyle/>
        <a:p>
          <a:endParaRPr lang="en-US"/>
        </a:p>
      </dgm:t>
    </dgm:pt>
    <dgm:pt modelId="{DC923837-3BD0-4E2A-AB92-CD8B2287193C}" type="sibTrans" cxnId="{8A089B08-D024-4606-BD5D-25FA1654ADB7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35005DB-E97D-47F8-BAA2-0A568201B3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Sharing experiences creates strong bonds and a sense of belonging among clients.</a:t>
          </a:r>
        </a:p>
      </dgm:t>
    </dgm:pt>
    <dgm:pt modelId="{8FA22A0E-30C6-4FDC-9F81-EBA6A45706C7}" type="parTrans" cxnId="{5170A653-B283-4082-85E7-ECD6A94BEC05}">
      <dgm:prSet/>
      <dgm:spPr/>
      <dgm:t>
        <a:bodyPr/>
        <a:lstStyle/>
        <a:p>
          <a:endParaRPr lang="en-US"/>
        </a:p>
      </dgm:t>
    </dgm:pt>
    <dgm:pt modelId="{73A1C89E-FB33-46FE-B77A-D547324BFDCD}" type="sibTrans" cxnId="{5170A653-B283-4082-85E7-ECD6A94BEC05}">
      <dgm:prSet/>
      <dgm:spPr/>
      <dgm:t>
        <a:bodyPr/>
        <a:lstStyle/>
        <a:p>
          <a:endParaRPr lang="en-US"/>
        </a:p>
      </dgm:t>
    </dgm:pt>
    <dgm:pt modelId="{A6CC9A4D-02C6-4615-A442-FD15DDA9919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Inspiring Hope</a:t>
          </a:r>
        </a:p>
      </dgm:t>
    </dgm:pt>
    <dgm:pt modelId="{241DE412-CEC7-48B5-BF85-86CD08916FC3}" type="parTrans" cxnId="{56F61FDB-3701-4FCF-9BA1-0260C637B509}">
      <dgm:prSet/>
      <dgm:spPr/>
      <dgm:t>
        <a:bodyPr/>
        <a:lstStyle/>
        <a:p>
          <a:endParaRPr lang="en-US"/>
        </a:p>
      </dgm:t>
    </dgm:pt>
    <dgm:pt modelId="{DAA683EC-BB0D-4E7F-A228-C73305D3E38D}" type="sibTrans" cxnId="{56F61FDB-3701-4FCF-9BA1-0260C637B509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D8045A9F-F72C-4976-93A3-9B4FBD96D2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Relatable stories provide hope and encouragement for overcoming challenges.</a:t>
          </a:r>
        </a:p>
      </dgm:t>
    </dgm:pt>
    <dgm:pt modelId="{64EF2039-E497-4CA6-A9AB-8802D373C5AA}" type="parTrans" cxnId="{4CF1164B-54A4-4FAA-AAFF-5407D7A93C12}">
      <dgm:prSet/>
      <dgm:spPr/>
      <dgm:t>
        <a:bodyPr/>
        <a:lstStyle/>
        <a:p>
          <a:endParaRPr lang="en-US"/>
        </a:p>
      </dgm:t>
    </dgm:pt>
    <dgm:pt modelId="{9103AAA7-A990-4BB5-9A22-5A42CAEC100C}" type="sibTrans" cxnId="{4CF1164B-54A4-4FAA-AAFF-5407D7A93C12}">
      <dgm:prSet/>
      <dgm:spPr/>
      <dgm:t>
        <a:bodyPr/>
        <a:lstStyle/>
        <a:p>
          <a:endParaRPr lang="en-US"/>
        </a:p>
      </dgm:t>
    </dgm:pt>
    <dgm:pt modelId="{405AAA46-9369-407C-AE16-7B8C901A77E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Motivating Support</a:t>
          </a:r>
        </a:p>
      </dgm:t>
    </dgm:pt>
    <dgm:pt modelId="{AE80EDEF-EF94-4A82-A42F-EC4CEACB3E99}" type="parTrans" cxnId="{EFCC5023-B279-4F19-AF06-047809EE0315}">
      <dgm:prSet/>
      <dgm:spPr/>
      <dgm:t>
        <a:bodyPr/>
        <a:lstStyle/>
        <a:p>
          <a:endParaRPr lang="en-US"/>
        </a:p>
      </dgm:t>
    </dgm:pt>
    <dgm:pt modelId="{3DAF7B51-1A13-475A-93F3-46E812A2BEA8}" type="sibTrans" cxnId="{EFCC5023-B279-4F19-AF06-047809EE0315}">
      <dgm:prSet/>
      <dgm:spPr/>
      <dgm:t>
        <a:bodyPr/>
        <a:lstStyle/>
        <a:p>
          <a:endParaRPr lang="en-US"/>
        </a:p>
      </dgm:t>
    </dgm:pt>
    <dgm:pt modelId="{23C9068E-EB03-468E-AE59-6E1CAAEFC5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Clients are motivated by support that resonates with their own life experiences.</a:t>
          </a:r>
        </a:p>
      </dgm:t>
    </dgm:pt>
    <dgm:pt modelId="{3D8B49BF-428D-402D-9CBF-D2A9A94E3A3F}" type="parTrans" cxnId="{187DA8AF-213D-40C2-9C40-E68A7BAB24D6}">
      <dgm:prSet/>
      <dgm:spPr/>
      <dgm:t>
        <a:bodyPr/>
        <a:lstStyle/>
        <a:p>
          <a:endParaRPr lang="en-US"/>
        </a:p>
      </dgm:t>
    </dgm:pt>
    <dgm:pt modelId="{A28D45F7-6200-4A11-9D3F-25CF64150A85}" type="sibTrans" cxnId="{187DA8AF-213D-40C2-9C40-E68A7BAB24D6}">
      <dgm:prSet/>
      <dgm:spPr/>
      <dgm:t>
        <a:bodyPr/>
        <a:lstStyle/>
        <a:p>
          <a:endParaRPr lang="en-US"/>
        </a:p>
      </dgm:t>
    </dgm:pt>
    <dgm:pt modelId="{B54BB9A7-FC4E-4A27-964C-752D2545B008}" type="pres">
      <dgm:prSet presAssocID="{35C9B9FE-8718-4BD0-A175-767D40F38E2A}" presName="Root" presStyleCnt="0">
        <dgm:presLayoutVars>
          <dgm:dir/>
          <dgm:resizeHandles val="exact"/>
        </dgm:presLayoutVars>
      </dgm:prSet>
      <dgm:spPr/>
    </dgm:pt>
    <dgm:pt modelId="{2865E790-7801-433D-9721-B6A87B36AD24}" type="pres">
      <dgm:prSet presAssocID="{1FB9AE1D-6AFE-415E-BD0C-EA2B3968DEF0}" presName="Composite" presStyleCnt="0"/>
      <dgm:spPr/>
    </dgm:pt>
    <dgm:pt modelId="{BF9A7663-B2ED-4D76-A4C2-B1FBA2DF9D0B}" type="pres">
      <dgm:prSet presAssocID="{1FB9AE1D-6AFE-415E-BD0C-EA2B3968DEF0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r="12071" b="-3"/>
          <a:stretch/>
        </a:blipFill>
      </dgm:spPr>
      <dgm:extLst>
        <a:ext uri="{E40237B7-FDA0-4F09-8148-C483321AD2D9}">
          <dgm14:cNvPr xmlns:dgm14="http://schemas.microsoft.com/office/drawing/2010/diagram" id="0" name="" descr="Multi-ethnic women in formal attire"/>
        </a:ext>
      </dgm:extLst>
    </dgm:pt>
    <dgm:pt modelId="{55BF194C-A6B2-4DE3-BA4A-A5978737A011}" type="pres">
      <dgm:prSet presAssocID="{1FB9AE1D-6AFE-415E-BD0C-EA2B3968DEF0}" presName="Subtitle" presStyleLbl="revTx" presStyleIdx="0" presStyleCnt="6">
        <dgm:presLayoutVars>
          <dgm:chMax val="0"/>
          <dgm:bulletEnabled/>
        </dgm:presLayoutVars>
      </dgm:prSet>
      <dgm:spPr/>
    </dgm:pt>
    <dgm:pt modelId="{76AD046D-91DD-4BD9-9CD8-63CCAF8B1379}" type="pres">
      <dgm:prSet presAssocID="{1FB9AE1D-6AFE-415E-BD0C-EA2B3968DEF0}" presName="Description" presStyleLbl="revTx" presStyleIdx="1" presStyleCnt="6">
        <dgm:presLayoutVars>
          <dgm:bulletEnabled/>
        </dgm:presLayoutVars>
      </dgm:prSet>
      <dgm:spPr/>
    </dgm:pt>
    <dgm:pt modelId="{3FC91AB6-B14B-4AB8-B622-7C91045C759E}" type="pres">
      <dgm:prSet presAssocID="{DC923837-3BD0-4E2A-AB92-CD8B2287193C}" presName="sibTrans" presStyleLbl="sibTrans2D1" presStyleIdx="0" presStyleCnt="0"/>
      <dgm:spPr/>
    </dgm:pt>
    <dgm:pt modelId="{1C5E197B-6877-45DA-A12A-C9D31EB94BED}" type="pres">
      <dgm:prSet presAssocID="{A6CC9A4D-02C6-4615-A442-FD15DDA9919E}" presName="Composite" presStyleCnt="0"/>
      <dgm:spPr/>
    </dgm:pt>
    <dgm:pt modelId="{A34DF5FA-8596-4FA7-8264-4E0C1ACCEB8F}" type="pres">
      <dgm:prSet presAssocID="{A6CC9A4D-02C6-4615-A442-FD15DDA9919E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4" r="9014" b="-3"/>
          <a:stretch/>
        </a:blipFill>
      </dgm:spPr>
      <dgm:extLst>
        <a:ext uri="{E40237B7-FDA0-4F09-8148-C483321AD2D9}">
          <dgm14:cNvPr xmlns:dgm14="http://schemas.microsoft.com/office/drawing/2010/diagram" id="0" name="" descr="Man climbing and hiking in the California Sierra Nevada mountains. Beautiful sweeping views from high elevations"/>
        </a:ext>
      </dgm:extLst>
    </dgm:pt>
    <dgm:pt modelId="{C1573DFC-2FF8-4144-9D60-BE31798D28E3}" type="pres">
      <dgm:prSet presAssocID="{A6CC9A4D-02C6-4615-A442-FD15DDA9919E}" presName="Subtitle" presStyleLbl="revTx" presStyleIdx="2" presStyleCnt="6">
        <dgm:presLayoutVars>
          <dgm:chMax val="0"/>
          <dgm:bulletEnabled/>
        </dgm:presLayoutVars>
      </dgm:prSet>
      <dgm:spPr/>
    </dgm:pt>
    <dgm:pt modelId="{25B3E398-BB22-49E3-B8FA-2E8845A4B555}" type="pres">
      <dgm:prSet presAssocID="{A6CC9A4D-02C6-4615-A442-FD15DDA9919E}" presName="Description" presStyleLbl="revTx" presStyleIdx="3" presStyleCnt="6">
        <dgm:presLayoutVars>
          <dgm:bulletEnabled/>
        </dgm:presLayoutVars>
      </dgm:prSet>
      <dgm:spPr/>
    </dgm:pt>
    <dgm:pt modelId="{66E61E95-E3F2-4C5B-9106-B222EB461A99}" type="pres">
      <dgm:prSet presAssocID="{DAA683EC-BB0D-4E7F-A228-C73305D3E38D}" presName="sibTrans" presStyleLbl="sibTrans2D1" presStyleIdx="0" presStyleCnt="0"/>
      <dgm:spPr/>
    </dgm:pt>
    <dgm:pt modelId="{A56180E7-6EF2-4C06-8BAC-4C01324F3BE6}" type="pres">
      <dgm:prSet presAssocID="{405AAA46-9369-407C-AE16-7B8C901A77EE}" presName="Composite" presStyleCnt="0"/>
      <dgm:spPr/>
    </dgm:pt>
    <dgm:pt modelId="{A104DADF-2D7A-4851-ABC3-83E9AA46E7AA}" type="pres">
      <dgm:prSet presAssocID="{405AAA46-9369-407C-AE16-7B8C901A77EE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r="9776" b="-3"/>
          <a:stretch/>
        </a:blipFill>
      </dgm:spPr>
      <dgm:extLst>
        <a:ext uri="{E40237B7-FDA0-4F09-8148-C483321AD2D9}">
          <dgm14:cNvPr xmlns:dgm14="http://schemas.microsoft.com/office/drawing/2010/diagram" id="0" name="" descr="Motivation&#10;[url=file_closeup.php?id=11914133][img]file_thumbview_approve.php?size=1&amp;amp;id=11914133[/img][/url] [url=file_closeup.php?id=11913975][img]file_thumbview_approve.php?size=1&amp;amp;id=11913975[/img][/url] "/>
        </a:ext>
      </dgm:extLst>
    </dgm:pt>
    <dgm:pt modelId="{49C96B8E-6D64-46A1-A491-8ED142CF0FEC}" type="pres">
      <dgm:prSet presAssocID="{405AAA46-9369-407C-AE16-7B8C901A77EE}" presName="Subtitle" presStyleLbl="revTx" presStyleIdx="4" presStyleCnt="6">
        <dgm:presLayoutVars>
          <dgm:chMax val="0"/>
          <dgm:bulletEnabled/>
        </dgm:presLayoutVars>
      </dgm:prSet>
      <dgm:spPr/>
    </dgm:pt>
    <dgm:pt modelId="{D95A218B-2858-41DC-BE90-C6FA2FE0A1EE}" type="pres">
      <dgm:prSet presAssocID="{405AAA46-9369-407C-AE16-7B8C901A77EE}" presName="Description" presStyleLbl="revTx" presStyleIdx="5" presStyleCnt="6">
        <dgm:presLayoutVars>
          <dgm:bulletEnabled/>
        </dgm:presLayoutVars>
      </dgm:prSet>
      <dgm:spPr/>
    </dgm:pt>
  </dgm:ptLst>
  <dgm:cxnLst>
    <dgm:cxn modelId="{8A089B08-D024-4606-BD5D-25FA1654ADB7}" srcId="{35C9B9FE-8718-4BD0-A175-767D40F38E2A}" destId="{1FB9AE1D-6AFE-415E-BD0C-EA2B3968DEF0}" srcOrd="0" destOrd="0" parTransId="{897D39FB-5D15-4745-B097-E8DB0E6C8293}" sibTransId="{DC923837-3BD0-4E2A-AB92-CD8B2287193C}"/>
    <dgm:cxn modelId="{568CF308-D114-4EF5-8621-37094A9B1B5E}" type="presOf" srcId="{405AAA46-9369-407C-AE16-7B8C901A77EE}" destId="{49C96B8E-6D64-46A1-A491-8ED142CF0FEC}" srcOrd="0" destOrd="0" presId="urn:microsoft.com/office/officeart/2024/3/layout/verticalVisualTextBlock1"/>
    <dgm:cxn modelId="{3206A318-5353-4248-8305-F134C610630B}" type="presOf" srcId="{DC923837-3BD0-4E2A-AB92-CD8B2287193C}" destId="{3FC91AB6-B14B-4AB8-B622-7C91045C759E}" srcOrd="0" destOrd="0" presId="urn:microsoft.com/office/officeart/2024/3/layout/verticalVisualTextBlock1"/>
    <dgm:cxn modelId="{EFCC5023-B279-4F19-AF06-047809EE0315}" srcId="{35C9B9FE-8718-4BD0-A175-767D40F38E2A}" destId="{405AAA46-9369-407C-AE16-7B8C901A77EE}" srcOrd="2" destOrd="0" parTransId="{AE80EDEF-EF94-4A82-A42F-EC4CEACB3E99}" sibTransId="{3DAF7B51-1A13-475A-93F3-46E812A2BEA8}"/>
    <dgm:cxn modelId="{3704CA2A-8CE4-45D0-ABD7-7DED8C99EE7C}" type="presOf" srcId="{A6CC9A4D-02C6-4615-A442-FD15DDA9919E}" destId="{C1573DFC-2FF8-4144-9D60-BE31798D28E3}" srcOrd="0" destOrd="0" presId="urn:microsoft.com/office/officeart/2024/3/layout/verticalVisualTextBlock1"/>
    <dgm:cxn modelId="{4CF1164B-54A4-4FAA-AAFF-5407D7A93C12}" srcId="{A6CC9A4D-02C6-4615-A442-FD15DDA9919E}" destId="{D8045A9F-F72C-4976-93A3-9B4FBD96D2BF}" srcOrd="0" destOrd="0" parTransId="{64EF2039-E497-4CA6-A9AB-8802D373C5AA}" sibTransId="{9103AAA7-A990-4BB5-9A22-5A42CAEC100C}"/>
    <dgm:cxn modelId="{5170A653-B283-4082-85E7-ECD6A94BEC05}" srcId="{1FB9AE1D-6AFE-415E-BD0C-EA2B3968DEF0}" destId="{535005DB-E97D-47F8-BAA2-0A568201B3E4}" srcOrd="0" destOrd="0" parTransId="{8FA22A0E-30C6-4FDC-9F81-EBA6A45706C7}" sibTransId="{73A1C89E-FB33-46FE-B77A-D547324BFDCD}"/>
    <dgm:cxn modelId="{AF6CF153-508D-453A-9076-7D0F88E506A2}" type="presOf" srcId="{DAA683EC-BB0D-4E7F-A228-C73305D3E38D}" destId="{66E61E95-E3F2-4C5B-9106-B222EB461A99}" srcOrd="0" destOrd="0" presId="urn:microsoft.com/office/officeart/2024/3/layout/verticalVisualTextBlock1"/>
    <dgm:cxn modelId="{D92D307C-0341-4B01-B4E4-69B4687DA91C}" type="presOf" srcId="{23C9068E-EB03-468E-AE59-6E1CAAEFC5AA}" destId="{D95A218B-2858-41DC-BE90-C6FA2FE0A1EE}" srcOrd="0" destOrd="0" presId="urn:microsoft.com/office/officeart/2024/3/layout/verticalVisualTextBlock1"/>
    <dgm:cxn modelId="{187DA8AF-213D-40C2-9C40-E68A7BAB24D6}" srcId="{405AAA46-9369-407C-AE16-7B8C901A77EE}" destId="{23C9068E-EB03-468E-AE59-6E1CAAEFC5AA}" srcOrd="0" destOrd="0" parTransId="{3D8B49BF-428D-402D-9CBF-D2A9A94E3A3F}" sibTransId="{A28D45F7-6200-4A11-9D3F-25CF64150A85}"/>
    <dgm:cxn modelId="{BEB8E2BD-713C-4F26-A050-921FBDB41951}" type="presOf" srcId="{535005DB-E97D-47F8-BAA2-0A568201B3E4}" destId="{76AD046D-91DD-4BD9-9CD8-63CCAF8B1379}" srcOrd="0" destOrd="0" presId="urn:microsoft.com/office/officeart/2024/3/layout/verticalVisualTextBlock1"/>
    <dgm:cxn modelId="{F5322EC1-7D95-43D0-B3BE-0E2E872D9460}" type="presOf" srcId="{35C9B9FE-8718-4BD0-A175-767D40F38E2A}" destId="{B54BB9A7-FC4E-4A27-964C-752D2545B008}" srcOrd="0" destOrd="0" presId="urn:microsoft.com/office/officeart/2024/3/layout/verticalVisualTextBlock1"/>
    <dgm:cxn modelId="{28C6F2C5-517E-42DB-8448-E057FB3B7095}" type="presOf" srcId="{1FB9AE1D-6AFE-415E-BD0C-EA2B3968DEF0}" destId="{55BF194C-A6B2-4DE3-BA4A-A5978737A011}" srcOrd="0" destOrd="0" presId="urn:microsoft.com/office/officeart/2024/3/layout/verticalVisualTextBlock1"/>
    <dgm:cxn modelId="{56F61FDB-3701-4FCF-9BA1-0260C637B509}" srcId="{35C9B9FE-8718-4BD0-A175-767D40F38E2A}" destId="{A6CC9A4D-02C6-4615-A442-FD15DDA9919E}" srcOrd="1" destOrd="0" parTransId="{241DE412-CEC7-48B5-BF85-86CD08916FC3}" sibTransId="{DAA683EC-BB0D-4E7F-A228-C73305D3E38D}"/>
    <dgm:cxn modelId="{370E71F2-2D56-4DE0-8A9B-CDBEC80E468B}" type="presOf" srcId="{D8045A9F-F72C-4976-93A3-9B4FBD96D2BF}" destId="{25B3E398-BB22-49E3-B8FA-2E8845A4B555}" srcOrd="0" destOrd="0" presId="urn:microsoft.com/office/officeart/2024/3/layout/verticalVisualTextBlock1"/>
    <dgm:cxn modelId="{DA432C93-83EA-47AE-AD74-8726F5B189D5}" type="presParOf" srcId="{B54BB9A7-FC4E-4A27-964C-752D2545B008}" destId="{2865E790-7801-433D-9721-B6A87B36AD24}" srcOrd="0" destOrd="0" presId="urn:microsoft.com/office/officeart/2024/3/layout/verticalVisualTextBlock1"/>
    <dgm:cxn modelId="{289A5F3E-1DC0-4DE7-94FE-EB87D956A6A5}" type="presParOf" srcId="{2865E790-7801-433D-9721-B6A87B36AD24}" destId="{BF9A7663-B2ED-4D76-A4C2-B1FBA2DF9D0B}" srcOrd="0" destOrd="0" presId="urn:microsoft.com/office/officeart/2024/3/layout/verticalVisualTextBlock1"/>
    <dgm:cxn modelId="{B502C5BC-8EA2-4D17-B0F2-DFD0603DE946}" type="presParOf" srcId="{2865E790-7801-433D-9721-B6A87B36AD24}" destId="{55BF194C-A6B2-4DE3-BA4A-A5978737A011}" srcOrd="1" destOrd="0" presId="urn:microsoft.com/office/officeart/2024/3/layout/verticalVisualTextBlock1"/>
    <dgm:cxn modelId="{12AEC5D5-39E8-4164-AE43-8B7246F452A1}" type="presParOf" srcId="{2865E790-7801-433D-9721-B6A87B36AD24}" destId="{76AD046D-91DD-4BD9-9CD8-63CCAF8B1379}" srcOrd="2" destOrd="0" presId="urn:microsoft.com/office/officeart/2024/3/layout/verticalVisualTextBlock1"/>
    <dgm:cxn modelId="{E511B1B0-2D99-4F55-8B65-66940E9FF79E}" type="presParOf" srcId="{B54BB9A7-FC4E-4A27-964C-752D2545B008}" destId="{3FC91AB6-B14B-4AB8-B622-7C91045C759E}" srcOrd="1" destOrd="0" presId="urn:microsoft.com/office/officeart/2024/3/layout/verticalVisualTextBlock1"/>
    <dgm:cxn modelId="{6BB138F9-0E97-4171-AB14-906D3E5BFF40}" type="presParOf" srcId="{B54BB9A7-FC4E-4A27-964C-752D2545B008}" destId="{1C5E197B-6877-45DA-A12A-C9D31EB94BED}" srcOrd="2" destOrd="0" presId="urn:microsoft.com/office/officeart/2024/3/layout/verticalVisualTextBlock1"/>
    <dgm:cxn modelId="{13827573-5966-42F6-B62F-39A9559B4012}" type="presParOf" srcId="{1C5E197B-6877-45DA-A12A-C9D31EB94BED}" destId="{A34DF5FA-8596-4FA7-8264-4E0C1ACCEB8F}" srcOrd="0" destOrd="0" presId="urn:microsoft.com/office/officeart/2024/3/layout/verticalVisualTextBlock1"/>
    <dgm:cxn modelId="{3DD56B96-3025-42A0-850C-988A0CF341B3}" type="presParOf" srcId="{1C5E197B-6877-45DA-A12A-C9D31EB94BED}" destId="{C1573DFC-2FF8-4144-9D60-BE31798D28E3}" srcOrd="1" destOrd="0" presId="urn:microsoft.com/office/officeart/2024/3/layout/verticalVisualTextBlock1"/>
    <dgm:cxn modelId="{7E5BEF20-6DFB-43D2-8E60-AD70D4977DB9}" type="presParOf" srcId="{1C5E197B-6877-45DA-A12A-C9D31EB94BED}" destId="{25B3E398-BB22-49E3-B8FA-2E8845A4B555}" srcOrd="2" destOrd="0" presId="urn:microsoft.com/office/officeart/2024/3/layout/verticalVisualTextBlock1"/>
    <dgm:cxn modelId="{D81CF76A-4B4C-41FA-A4BA-53409AC0B7E7}" type="presParOf" srcId="{B54BB9A7-FC4E-4A27-964C-752D2545B008}" destId="{66E61E95-E3F2-4C5B-9106-B222EB461A99}" srcOrd="3" destOrd="0" presId="urn:microsoft.com/office/officeart/2024/3/layout/verticalVisualTextBlock1"/>
    <dgm:cxn modelId="{64DC28FB-331C-42F7-BFC5-2DAC4C0B34F1}" type="presParOf" srcId="{B54BB9A7-FC4E-4A27-964C-752D2545B008}" destId="{A56180E7-6EF2-4C06-8BAC-4C01324F3BE6}" srcOrd="4" destOrd="0" presId="urn:microsoft.com/office/officeart/2024/3/layout/verticalVisualTextBlock1"/>
    <dgm:cxn modelId="{6961DC7E-E285-4D09-B8D9-6A8B50F62D91}" type="presParOf" srcId="{A56180E7-6EF2-4C06-8BAC-4C01324F3BE6}" destId="{A104DADF-2D7A-4851-ABC3-83E9AA46E7AA}" srcOrd="0" destOrd="0" presId="urn:microsoft.com/office/officeart/2024/3/layout/verticalVisualTextBlock1"/>
    <dgm:cxn modelId="{907A0DB5-D7C7-4EC6-81FB-22F30522C025}" type="presParOf" srcId="{A56180E7-6EF2-4C06-8BAC-4C01324F3BE6}" destId="{49C96B8E-6D64-46A1-A491-8ED142CF0FEC}" srcOrd="1" destOrd="0" presId="urn:microsoft.com/office/officeart/2024/3/layout/verticalVisualTextBlock1"/>
    <dgm:cxn modelId="{6A99DC1F-C0EA-40F7-91C6-C28E8234117D}" type="presParOf" srcId="{A56180E7-6EF2-4C06-8BAC-4C01324F3BE6}" destId="{D95A218B-2858-41DC-BE90-C6FA2FE0A1EE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EF7C2B-5DB4-430A-901E-744CB4DF7547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D5BCE0-233A-490C-ACFE-581CCD27015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Solid Fundamentals</a:t>
          </a:r>
        </a:p>
      </dgm:t>
    </dgm:pt>
    <dgm:pt modelId="{5A48EFF0-0629-4931-B664-D588975F7946}" type="parTrans" cxnId="{E68EE056-0652-4B91-A03C-AB71D3B39BF2}">
      <dgm:prSet/>
      <dgm:spPr/>
      <dgm:t>
        <a:bodyPr/>
        <a:lstStyle/>
        <a:p>
          <a:endParaRPr lang="en-US"/>
        </a:p>
      </dgm:t>
    </dgm:pt>
    <dgm:pt modelId="{0499D924-97FC-400F-8A16-EFCFA5DDFA8B}" type="sibTrans" cxnId="{E68EE056-0652-4B91-A03C-AB71D3B39BF2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6B4476EB-8AF7-4854-88BC-778B40298A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Strong foundational knowledge is essential for effective peer case management and client empowerment.</a:t>
          </a:r>
        </a:p>
      </dgm:t>
    </dgm:pt>
    <dgm:pt modelId="{B9103DDF-DBCE-424B-860F-3B1627A991B5}" type="parTrans" cxnId="{007E2118-7A8A-43F3-A98F-67FBF8986E8B}">
      <dgm:prSet/>
      <dgm:spPr/>
      <dgm:t>
        <a:bodyPr/>
        <a:lstStyle/>
        <a:p>
          <a:endParaRPr lang="en-US"/>
        </a:p>
      </dgm:t>
    </dgm:pt>
    <dgm:pt modelId="{589DE7ED-785C-4855-A288-373BA97BE0B6}" type="sibTrans" cxnId="{007E2118-7A8A-43F3-A98F-67FBF8986E8B}">
      <dgm:prSet/>
      <dgm:spPr/>
      <dgm:t>
        <a:bodyPr/>
        <a:lstStyle/>
        <a:p>
          <a:endParaRPr lang="en-US"/>
        </a:p>
      </dgm:t>
    </dgm:pt>
    <dgm:pt modelId="{45B75B6A-4BF3-49C1-9C90-787A43C23FD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Best Practices</a:t>
          </a:r>
        </a:p>
      </dgm:t>
    </dgm:pt>
    <dgm:pt modelId="{B10988F0-23D2-46E3-B56B-6084C6C7EFCE}" type="parTrans" cxnId="{FE3EC47B-6BC4-4257-8357-C93DE05D1C69}">
      <dgm:prSet/>
      <dgm:spPr/>
      <dgm:t>
        <a:bodyPr/>
        <a:lstStyle/>
        <a:p>
          <a:endParaRPr lang="en-US"/>
        </a:p>
      </dgm:t>
    </dgm:pt>
    <dgm:pt modelId="{E31E2377-354A-453C-886E-C4E838122E6E}" type="sibTrans" cxnId="{FE3EC47B-6BC4-4257-8357-C93DE05D1C69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0866DD3-2AF4-4944-9561-C04513EA98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Implementing proven best practices enhances the quality and efficiency of peer case management.</a:t>
          </a:r>
        </a:p>
      </dgm:t>
    </dgm:pt>
    <dgm:pt modelId="{4ACE4B40-5E0E-403E-87C2-BF0A34A4C3A4}" type="parTrans" cxnId="{D5F463C5-DBE0-4EC4-BD44-E7B9D102DF44}">
      <dgm:prSet/>
      <dgm:spPr/>
      <dgm:t>
        <a:bodyPr/>
        <a:lstStyle/>
        <a:p>
          <a:endParaRPr lang="en-US"/>
        </a:p>
      </dgm:t>
    </dgm:pt>
    <dgm:pt modelId="{827BA188-5831-4E8F-AFAC-00EF445211BB}" type="sibTrans" cxnId="{D5F463C5-DBE0-4EC4-BD44-E7B9D102DF44}">
      <dgm:prSet/>
      <dgm:spPr/>
      <dgm:t>
        <a:bodyPr/>
        <a:lstStyle/>
        <a:p>
          <a:endParaRPr lang="en-US"/>
        </a:p>
      </dgm:t>
    </dgm:pt>
    <dgm:pt modelId="{82664FBA-D68B-45E8-94FA-DFE5A8977CF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Strategic Approaches</a:t>
          </a:r>
        </a:p>
      </dgm:t>
    </dgm:pt>
    <dgm:pt modelId="{EF0924DE-B1F6-40DB-88A4-543DE3464C88}" type="parTrans" cxnId="{5B365D1A-0F92-4D12-ABCB-AA885CE85259}">
      <dgm:prSet/>
      <dgm:spPr/>
      <dgm:t>
        <a:bodyPr/>
        <a:lstStyle/>
        <a:p>
          <a:endParaRPr lang="en-US"/>
        </a:p>
      </dgm:t>
    </dgm:pt>
    <dgm:pt modelId="{9813F2AE-77AA-4342-AF12-B0B21EAB2919}" type="sibTrans" cxnId="{5B365D1A-0F92-4D12-ABCB-AA885CE85259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E278A6B3-69A4-4548-B6BC-DEB702AF22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Using strategic methods ensures focused and effective management outcomes for clients.</a:t>
          </a:r>
        </a:p>
      </dgm:t>
    </dgm:pt>
    <dgm:pt modelId="{BB131CCE-EFA5-4193-AF96-D8A081ECC553}" type="parTrans" cxnId="{77475655-CF33-42DE-A1DB-15222B926B52}">
      <dgm:prSet/>
      <dgm:spPr/>
      <dgm:t>
        <a:bodyPr/>
        <a:lstStyle/>
        <a:p>
          <a:endParaRPr lang="en-US"/>
        </a:p>
      </dgm:t>
    </dgm:pt>
    <dgm:pt modelId="{BBE2A8D1-A6D1-41CF-A97A-7735A0DBEBB6}" type="sibTrans" cxnId="{77475655-CF33-42DE-A1DB-15222B926B52}">
      <dgm:prSet/>
      <dgm:spPr/>
      <dgm:t>
        <a:bodyPr/>
        <a:lstStyle/>
        <a:p>
          <a:endParaRPr lang="en-US"/>
        </a:p>
      </dgm:t>
    </dgm:pt>
    <dgm:pt modelId="{4875B21D-718E-4FEA-9807-995C68A58E3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Continuous Growth</a:t>
          </a:r>
        </a:p>
      </dgm:t>
    </dgm:pt>
    <dgm:pt modelId="{69B1D19A-3DA5-4883-972A-290A30914F84}" type="parTrans" cxnId="{F9793AE9-CA53-4892-B945-B3A5803211A8}">
      <dgm:prSet/>
      <dgm:spPr/>
      <dgm:t>
        <a:bodyPr/>
        <a:lstStyle/>
        <a:p>
          <a:endParaRPr lang="en-US"/>
        </a:p>
      </dgm:t>
    </dgm:pt>
    <dgm:pt modelId="{582ABADB-1576-4646-BED6-757A674FBD9D}" type="sibTrans" cxnId="{F9793AE9-CA53-4892-B945-B3A5803211A8}">
      <dgm:prSet/>
      <dgm:spPr/>
      <dgm:t>
        <a:bodyPr/>
        <a:lstStyle/>
        <a:p>
          <a:endParaRPr lang="en-US"/>
        </a:p>
      </dgm:t>
    </dgm:pt>
    <dgm:pt modelId="{DE8EBBCE-36D2-49C6-BB81-B4C9E33CFD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Ongoing learning and adaptation drive continuous improvement in peer case management.</a:t>
          </a:r>
        </a:p>
      </dgm:t>
    </dgm:pt>
    <dgm:pt modelId="{B5064F68-E1F5-4BD6-8838-5F92CC3CB781}" type="parTrans" cxnId="{875BEE05-A2FB-44AF-9CFE-0024A0B92D4B}">
      <dgm:prSet/>
      <dgm:spPr/>
      <dgm:t>
        <a:bodyPr/>
        <a:lstStyle/>
        <a:p>
          <a:endParaRPr lang="en-US"/>
        </a:p>
      </dgm:t>
    </dgm:pt>
    <dgm:pt modelId="{1D30F3DC-4385-4B4A-B170-D260B57975E5}" type="sibTrans" cxnId="{875BEE05-A2FB-44AF-9CFE-0024A0B92D4B}">
      <dgm:prSet/>
      <dgm:spPr/>
      <dgm:t>
        <a:bodyPr/>
        <a:lstStyle/>
        <a:p>
          <a:endParaRPr lang="en-US"/>
        </a:p>
      </dgm:t>
    </dgm:pt>
    <dgm:pt modelId="{35E138C9-83B1-43A5-87FB-70BBF1EC961F}" type="pres">
      <dgm:prSet presAssocID="{D9EF7C2B-5DB4-430A-901E-744CB4DF7547}" presName="Name0" presStyleCnt="0">
        <dgm:presLayoutVars>
          <dgm:dir/>
          <dgm:resizeHandles val="exact"/>
        </dgm:presLayoutVars>
      </dgm:prSet>
      <dgm:spPr/>
    </dgm:pt>
    <dgm:pt modelId="{74C3F999-71A7-40F2-80D6-2AA110753870}" type="pres">
      <dgm:prSet presAssocID="{22D5BCE0-233A-490C-ACFE-581CCD270156}" presName="compNode" presStyleCnt="0"/>
      <dgm:spPr/>
    </dgm:pt>
    <dgm:pt modelId="{89F929FC-E4B2-466C-9B02-C58C958B6B3F}" type="pres">
      <dgm:prSet presAssocID="{22D5BCE0-233A-490C-ACFE-581CCD270156}" presName="pictRect" presStyleLbl="revTx" presStyleIdx="0" presStyleCnt="8">
        <dgm:presLayoutVars>
          <dgm:chMax val="0"/>
          <dgm:bulletEnabled/>
        </dgm:presLayoutVars>
      </dgm:prSet>
      <dgm:spPr/>
    </dgm:pt>
    <dgm:pt modelId="{D1C89614-8343-4540-B3F2-41773543B5BF}" type="pres">
      <dgm:prSet presAssocID="{22D5BCE0-233A-490C-ACFE-581CCD270156}" presName="textRect" presStyleLbl="revTx" presStyleIdx="1" presStyleCnt="8">
        <dgm:presLayoutVars>
          <dgm:bulletEnabled/>
        </dgm:presLayoutVars>
      </dgm:prSet>
      <dgm:spPr/>
    </dgm:pt>
    <dgm:pt modelId="{3C7F2B65-8B05-426C-BA45-7A4B0873031E}" type="pres">
      <dgm:prSet presAssocID="{0499D924-97FC-400F-8A16-EFCFA5DDFA8B}" presName="sibTrans" presStyleLbl="sibTrans2D1" presStyleIdx="0" presStyleCnt="0"/>
      <dgm:spPr/>
    </dgm:pt>
    <dgm:pt modelId="{42A85F30-5AB3-4AB9-A2C3-BF4AD75BE97F}" type="pres">
      <dgm:prSet presAssocID="{45B75B6A-4BF3-49C1-9C90-787A43C23FD9}" presName="compNode" presStyleCnt="0"/>
      <dgm:spPr/>
    </dgm:pt>
    <dgm:pt modelId="{0520042A-BF2F-4BDF-B7B3-8999A32FA45E}" type="pres">
      <dgm:prSet presAssocID="{45B75B6A-4BF3-49C1-9C90-787A43C23FD9}" presName="pictRect" presStyleLbl="revTx" presStyleIdx="2" presStyleCnt="8">
        <dgm:presLayoutVars>
          <dgm:chMax val="0"/>
          <dgm:bulletEnabled/>
        </dgm:presLayoutVars>
      </dgm:prSet>
      <dgm:spPr/>
    </dgm:pt>
    <dgm:pt modelId="{4957FB57-7F16-49DE-BB15-0D40C52990F6}" type="pres">
      <dgm:prSet presAssocID="{45B75B6A-4BF3-49C1-9C90-787A43C23FD9}" presName="textRect" presStyleLbl="revTx" presStyleIdx="3" presStyleCnt="8">
        <dgm:presLayoutVars>
          <dgm:bulletEnabled/>
        </dgm:presLayoutVars>
      </dgm:prSet>
      <dgm:spPr/>
    </dgm:pt>
    <dgm:pt modelId="{514A11B7-D9C0-4FC0-BE6A-84BFC43894BD}" type="pres">
      <dgm:prSet presAssocID="{E31E2377-354A-453C-886E-C4E838122E6E}" presName="sibTrans" presStyleLbl="sibTrans2D1" presStyleIdx="0" presStyleCnt="0"/>
      <dgm:spPr/>
    </dgm:pt>
    <dgm:pt modelId="{4052645F-0AD8-40C1-8B9A-0E5BB998CA90}" type="pres">
      <dgm:prSet presAssocID="{82664FBA-D68B-45E8-94FA-DFE5A8977CF8}" presName="compNode" presStyleCnt="0"/>
      <dgm:spPr/>
    </dgm:pt>
    <dgm:pt modelId="{F54735B0-075C-4B44-9805-A9F81EA66311}" type="pres">
      <dgm:prSet presAssocID="{82664FBA-D68B-45E8-94FA-DFE5A8977CF8}" presName="pictRect" presStyleLbl="revTx" presStyleIdx="4" presStyleCnt="8">
        <dgm:presLayoutVars>
          <dgm:chMax val="0"/>
          <dgm:bulletEnabled/>
        </dgm:presLayoutVars>
      </dgm:prSet>
      <dgm:spPr/>
    </dgm:pt>
    <dgm:pt modelId="{C74CC08A-5521-43F0-836E-55D83BB60687}" type="pres">
      <dgm:prSet presAssocID="{82664FBA-D68B-45E8-94FA-DFE5A8977CF8}" presName="textRect" presStyleLbl="revTx" presStyleIdx="5" presStyleCnt="8">
        <dgm:presLayoutVars>
          <dgm:bulletEnabled/>
        </dgm:presLayoutVars>
      </dgm:prSet>
      <dgm:spPr/>
    </dgm:pt>
    <dgm:pt modelId="{95BB5A9F-0059-4AB7-9B89-A03D9037C43A}" type="pres">
      <dgm:prSet presAssocID="{9813F2AE-77AA-4342-AF12-B0B21EAB2919}" presName="sibTrans" presStyleLbl="sibTrans2D1" presStyleIdx="0" presStyleCnt="0"/>
      <dgm:spPr/>
    </dgm:pt>
    <dgm:pt modelId="{27E5450E-892F-4294-A141-160B4DEC082B}" type="pres">
      <dgm:prSet presAssocID="{4875B21D-718E-4FEA-9807-995C68A58E3D}" presName="compNode" presStyleCnt="0"/>
      <dgm:spPr/>
    </dgm:pt>
    <dgm:pt modelId="{8866708C-7CE0-40F3-8995-A1A47B860BC2}" type="pres">
      <dgm:prSet presAssocID="{4875B21D-718E-4FEA-9807-995C68A58E3D}" presName="pictRect" presStyleLbl="revTx" presStyleIdx="6" presStyleCnt="8">
        <dgm:presLayoutVars>
          <dgm:chMax val="0"/>
          <dgm:bulletEnabled/>
        </dgm:presLayoutVars>
      </dgm:prSet>
      <dgm:spPr/>
    </dgm:pt>
    <dgm:pt modelId="{3BFD93CC-E149-491E-8836-3E22E552DD01}" type="pres">
      <dgm:prSet presAssocID="{4875B21D-718E-4FEA-9807-995C68A58E3D}" presName="textRect" presStyleLbl="revTx" presStyleIdx="7" presStyleCnt="8">
        <dgm:presLayoutVars>
          <dgm:bulletEnabled/>
        </dgm:presLayoutVars>
      </dgm:prSet>
      <dgm:spPr/>
    </dgm:pt>
  </dgm:ptLst>
  <dgm:cxnLst>
    <dgm:cxn modelId="{875BEE05-A2FB-44AF-9CFE-0024A0B92D4B}" srcId="{4875B21D-718E-4FEA-9807-995C68A58E3D}" destId="{DE8EBBCE-36D2-49C6-BB81-B4C9E33CFD26}" srcOrd="0" destOrd="0" parTransId="{B5064F68-E1F5-4BD6-8838-5F92CC3CB781}" sibTransId="{1D30F3DC-4385-4B4A-B170-D260B57975E5}"/>
    <dgm:cxn modelId="{007E2118-7A8A-43F3-A98F-67FBF8986E8B}" srcId="{22D5BCE0-233A-490C-ACFE-581CCD270156}" destId="{6B4476EB-8AF7-4854-88BC-778B40298A39}" srcOrd="0" destOrd="0" parTransId="{B9103DDF-DBCE-424B-860F-3B1627A991B5}" sibTransId="{589DE7ED-785C-4855-A288-373BA97BE0B6}"/>
    <dgm:cxn modelId="{5B946A18-EF02-416F-8F8A-1784523EE8D6}" type="presOf" srcId="{4875B21D-718E-4FEA-9807-995C68A58E3D}" destId="{8866708C-7CE0-40F3-8995-A1A47B860BC2}" srcOrd="0" destOrd="0" presId="urn:microsoft.com/office/officeart/2024/3/layout/hArchList1"/>
    <dgm:cxn modelId="{0C8B4C18-F153-4EF5-8D4C-59CDD6FB5847}" type="presOf" srcId="{DE8EBBCE-36D2-49C6-BB81-B4C9E33CFD26}" destId="{3BFD93CC-E149-491E-8836-3E22E552DD01}" srcOrd="0" destOrd="0" presId="urn:microsoft.com/office/officeart/2024/3/layout/hArchList1"/>
    <dgm:cxn modelId="{5B365D1A-0F92-4D12-ABCB-AA885CE85259}" srcId="{D9EF7C2B-5DB4-430A-901E-744CB4DF7547}" destId="{82664FBA-D68B-45E8-94FA-DFE5A8977CF8}" srcOrd="2" destOrd="0" parTransId="{EF0924DE-B1F6-40DB-88A4-543DE3464C88}" sibTransId="{9813F2AE-77AA-4342-AF12-B0B21EAB2919}"/>
    <dgm:cxn modelId="{3A26361B-2162-4BF9-B59C-59CE5A96A3D8}" type="presOf" srcId="{E278A6B3-69A4-4548-B6BC-DEB702AF22B6}" destId="{C74CC08A-5521-43F0-836E-55D83BB60687}" srcOrd="0" destOrd="0" presId="urn:microsoft.com/office/officeart/2024/3/layout/hArchList1"/>
    <dgm:cxn modelId="{CBCCDA1F-19D3-4FC3-9BE8-C1424456E370}" type="presOf" srcId="{50866DD3-2AF4-4944-9561-C04513EA98A6}" destId="{4957FB57-7F16-49DE-BB15-0D40C52990F6}" srcOrd="0" destOrd="0" presId="urn:microsoft.com/office/officeart/2024/3/layout/hArchList1"/>
    <dgm:cxn modelId="{5326A72B-008E-4DF8-B66C-567286E85AE7}" type="presOf" srcId="{D9EF7C2B-5DB4-430A-901E-744CB4DF7547}" destId="{35E138C9-83B1-43A5-87FB-70BBF1EC961F}" srcOrd="0" destOrd="0" presId="urn:microsoft.com/office/officeart/2024/3/layout/hArchList1"/>
    <dgm:cxn modelId="{E3FCA43B-B6B1-494A-B03E-7998B5940A69}" type="presOf" srcId="{22D5BCE0-233A-490C-ACFE-581CCD270156}" destId="{89F929FC-E4B2-466C-9B02-C58C958B6B3F}" srcOrd="0" destOrd="0" presId="urn:microsoft.com/office/officeart/2024/3/layout/hArchList1"/>
    <dgm:cxn modelId="{4601E63D-72BC-448C-A728-0BD34DD6929B}" type="presOf" srcId="{45B75B6A-4BF3-49C1-9C90-787A43C23FD9}" destId="{0520042A-BF2F-4BDF-B7B3-8999A32FA45E}" srcOrd="0" destOrd="0" presId="urn:microsoft.com/office/officeart/2024/3/layout/hArchList1"/>
    <dgm:cxn modelId="{E9350444-4E3F-4C2D-B3A5-ED3506455F09}" type="presOf" srcId="{6B4476EB-8AF7-4854-88BC-778B40298A39}" destId="{D1C89614-8343-4540-B3F2-41773543B5BF}" srcOrd="0" destOrd="0" presId="urn:microsoft.com/office/officeart/2024/3/layout/hArchList1"/>
    <dgm:cxn modelId="{77475655-CF33-42DE-A1DB-15222B926B52}" srcId="{82664FBA-D68B-45E8-94FA-DFE5A8977CF8}" destId="{E278A6B3-69A4-4548-B6BC-DEB702AF22B6}" srcOrd="0" destOrd="0" parTransId="{BB131CCE-EFA5-4193-AF96-D8A081ECC553}" sibTransId="{BBE2A8D1-A6D1-41CF-A97A-7735A0DBEBB6}"/>
    <dgm:cxn modelId="{E68EE056-0652-4B91-A03C-AB71D3B39BF2}" srcId="{D9EF7C2B-5DB4-430A-901E-744CB4DF7547}" destId="{22D5BCE0-233A-490C-ACFE-581CCD270156}" srcOrd="0" destOrd="0" parTransId="{5A48EFF0-0629-4931-B664-D588975F7946}" sibTransId="{0499D924-97FC-400F-8A16-EFCFA5DDFA8B}"/>
    <dgm:cxn modelId="{FE3EC47B-6BC4-4257-8357-C93DE05D1C69}" srcId="{D9EF7C2B-5DB4-430A-901E-744CB4DF7547}" destId="{45B75B6A-4BF3-49C1-9C90-787A43C23FD9}" srcOrd="1" destOrd="0" parTransId="{B10988F0-23D2-46E3-B56B-6084C6C7EFCE}" sibTransId="{E31E2377-354A-453C-886E-C4E838122E6E}"/>
    <dgm:cxn modelId="{D2F85CA3-7A48-4AD3-80C3-AC1FAFF6B784}" type="presOf" srcId="{E31E2377-354A-453C-886E-C4E838122E6E}" destId="{514A11B7-D9C0-4FC0-BE6A-84BFC43894BD}" srcOrd="0" destOrd="0" presId="urn:microsoft.com/office/officeart/2024/3/layout/hArchList1"/>
    <dgm:cxn modelId="{36ABD4AB-BF86-4349-BC05-265583276EF8}" type="presOf" srcId="{82664FBA-D68B-45E8-94FA-DFE5A8977CF8}" destId="{F54735B0-075C-4B44-9805-A9F81EA66311}" srcOrd="0" destOrd="0" presId="urn:microsoft.com/office/officeart/2024/3/layout/hArchList1"/>
    <dgm:cxn modelId="{D5F463C5-DBE0-4EC4-BD44-E7B9D102DF44}" srcId="{45B75B6A-4BF3-49C1-9C90-787A43C23FD9}" destId="{50866DD3-2AF4-4944-9561-C04513EA98A6}" srcOrd="0" destOrd="0" parTransId="{4ACE4B40-5E0E-403E-87C2-BF0A34A4C3A4}" sibTransId="{827BA188-5831-4E8F-AFAC-00EF445211BB}"/>
    <dgm:cxn modelId="{194B7BC8-E269-46A1-9F12-1F3F64619EC2}" type="presOf" srcId="{9813F2AE-77AA-4342-AF12-B0B21EAB2919}" destId="{95BB5A9F-0059-4AB7-9B89-A03D9037C43A}" srcOrd="0" destOrd="0" presId="urn:microsoft.com/office/officeart/2024/3/layout/hArchList1"/>
    <dgm:cxn modelId="{F9793AE9-CA53-4892-B945-B3A5803211A8}" srcId="{D9EF7C2B-5DB4-430A-901E-744CB4DF7547}" destId="{4875B21D-718E-4FEA-9807-995C68A58E3D}" srcOrd="3" destOrd="0" parTransId="{69B1D19A-3DA5-4883-972A-290A30914F84}" sibTransId="{582ABADB-1576-4646-BED6-757A674FBD9D}"/>
    <dgm:cxn modelId="{13B50FFA-6F4F-4BA5-886C-3DCC28636F55}" type="presOf" srcId="{0499D924-97FC-400F-8A16-EFCFA5DDFA8B}" destId="{3C7F2B65-8B05-426C-BA45-7A4B0873031E}" srcOrd="0" destOrd="0" presId="urn:microsoft.com/office/officeart/2024/3/layout/hArchList1"/>
    <dgm:cxn modelId="{7FF4B12D-0A8A-476A-B3FF-1965BFC1EC02}" type="presParOf" srcId="{35E138C9-83B1-43A5-87FB-70BBF1EC961F}" destId="{74C3F999-71A7-40F2-80D6-2AA110753870}" srcOrd="0" destOrd="0" presId="urn:microsoft.com/office/officeart/2024/3/layout/hArchList1"/>
    <dgm:cxn modelId="{064C6B64-D7D4-4DA6-AC6F-5B533EDB0535}" type="presParOf" srcId="{74C3F999-71A7-40F2-80D6-2AA110753870}" destId="{89F929FC-E4B2-466C-9B02-C58C958B6B3F}" srcOrd="0" destOrd="0" presId="urn:microsoft.com/office/officeart/2024/3/layout/hArchList1"/>
    <dgm:cxn modelId="{8035F947-35A8-4F64-89C8-8585BF4200CF}" type="presParOf" srcId="{74C3F999-71A7-40F2-80D6-2AA110753870}" destId="{D1C89614-8343-4540-B3F2-41773543B5BF}" srcOrd="1" destOrd="0" presId="urn:microsoft.com/office/officeart/2024/3/layout/hArchList1"/>
    <dgm:cxn modelId="{CCB9DFC4-6345-41F4-B67A-45FC4AE0D32B}" type="presParOf" srcId="{35E138C9-83B1-43A5-87FB-70BBF1EC961F}" destId="{3C7F2B65-8B05-426C-BA45-7A4B0873031E}" srcOrd="1" destOrd="0" presId="urn:microsoft.com/office/officeart/2024/3/layout/hArchList1"/>
    <dgm:cxn modelId="{78F557E5-566E-4D42-A464-C85D39462EEE}" type="presParOf" srcId="{35E138C9-83B1-43A5-87FB-70BBF1EC961F}" destId="{42A85F30-5AB3-4AB9-A2C3-BF4AD75BE97F}" srcOrd="2" destOrd="0" presId="urn:microsoft.com/office/officeart/2024/3/layout/hArchList1"/>
    <dgm:cxn modelId="{2EDF201A-DF53-4EB4-9A95-57766A381BBE}" type="presParOf" srcId="{42A85F30-5AB3-4AB9-A2C3-BF4AD75BE97F}" destId="{0520042A-BF2F-4BDF-B7B3-8999A32FA45E}" srcOrd="0" destOrd="0" presId="urn:microsoft.com/office/officeart/2024/3/layout/hArchList1"/>
    <dgm:cxn modelId="{36DFD88F-629E-43E6-837C-6186FBF66859}" type="presParOf" srcId="{42A85F30-5AB3-4AB9-A2C3-BF4AD75BE97F}" destId="{4957FB57-7F16-49DE-BB15-0D40C52990F6}" srcOrd="1" destOrd="0" presId="urn:microsoft.com/office/officeart/2024/3/layout/hArchList1"/>
    <dgm:cxn modelId="{933997F9-AA03-4074-80D8-B598D231528C}" type="presParOf" srcId="{35E138C9-83B1-43A5-87FB-70BBF1EC961F}" destId="{514A11B7-D9C0-4FC0-BE6A-84BFC43894BD}" srcOrd="3" destOrd="0" presId="urn:microsoft.com/office/officeart/2024/3/layout/hArchList1"/>
    <dgm:cxn modelId="{6404C1E3-D14F-40A7-A4A6-3A70337E0AE6}" type="presParOf" srcId="{35E138C9-83B1-43A5-87FB-70BBF1EC961F}" destId="{4052645F-0AD8-40C1-8B9A-0E5BB998CA90}" srcOrd="4" destOrd="0" presId="urn:microsoft.com/office/officeart/2024/3/layout/hArchList1"/>
    <dgm:cxn modelId="{79F9A4F9-29A7-47B6-A796-E5E78A852D7C}" type="presParOf" srcId="{4052645F-0AD8-40C1-8B9A-0E5BB998CA90}" destId="{F54735B0-075C-4B44-9805-A9F81EA66311}" srcOrd="0" destOrd="0" presId="urn:microsoft.com/office/officeart/2024/3/layout/hArchList1"/>
    <dgm:cxn modelId="{A76E32E2-1B5A-4CEA-B5CE-A8DBBC7BB057}" type="presParOf" srcId="{4052645F-0AD8-40C1-8B9A-0E5BB998CA90}" destId="{C74CC08A-5521-43F0-836E-55D83BB60687}" srcOrd="1" destOrd="0" presId="urn:microsoft.com/office/officeart/2024/3/layout/hArchList1"/>
    <dgm:cxn modelId="{B62F5FFB-CA6A-43BE-8FC3-87B45992F04C}" type="presParOf" srcId="{35E138C9-83B1-43A5-87FB-70BBF1EC961F}" destId="{95BB5A9F-0059-4AB7-9B89-A03D9037C43A}" srcOrd="5" destOrd="0" presId="urn:microsoft.com/office/officeart/2024/3/layout/hArchList1"/>
    <dgm:cxn modelId="{4BCB1433-F2BD-48FA-B2B6-E8C11E7CCB2A}" type="presParOf" srcId="{35E138C9-83B1-43A5-87FB-70BBF1EC961F}" destId="{27E5450E-892F-4294-A141-160B4DEC082B}" srcOrd="6" destOrd="0" presId="urn:microsoft.com/office/officeart/2024/3/layout/hArchList1"/>
    <dgm:cxn modelId="{137879A0-3377-4D99-94C3-875453834F06}" type="presParOf" srcId="{27E5450E-892F-4294-A141-160B4DEC082B}" destId="{8866708C-7CE0-40F3-8995-A1A47B860BC2}" srcOrd="0" destOrd="0" presId="urn:microsoft.com/office/officeart/2024/3/layout/hArchList1"/>
    <dgm:cxn modelId="{DA31AC7C-E95D-4461-83FB-8BC0FBDB8E10}" type="presParOf" srcId="{27E5450E-892F-4294-A141-160B4DEC082B}" destId="{3BFD93CC-E149-491E-8836-3E22E552DD01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7C387-6B45-4C9B-B51B-6318AEDE7CC5}">
      <dsp:nvSpPr>
        <dsp:cNvPr id="0" name=""/>
        <dsp:cNvSpPr/>
      </dsp:nvSpPr>
      <dsp:spPr>
        <a:xfrm>
          <a:off x="0" y="0"/>
          <a:ext cx="1961433" cy="19614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r="7671" b="-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3C310C-3631-45B1-B935-1E93DE950C87}">
      <dsp:nvSpPr>
        <dsp:cNvPr id="0" name=""/>
        <dsp:cNvSpPr/>
      </dsp:nvSpPr>
      <dsp:spPr>
        <a:xfrm>
          <a:off x="2141433" y="0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Lived Experience Support</a:t>
          </a:r>
        </a:p>
      </dsp:txBody>
      <dsp:txXfrm>
        <a:off x="2141433" y="0"/>
        <a:ext cx="9782775" cy="428453"/>
      </dsp:txXfrm>
    </dsp:sp>
    <dsp:sp modelId="{F5941140-3955-45E7-9167-442CC3FAC1C6}">
      <dsp:nvSpPr>
        <dsp:cNvPr id="0" name=""/>
        <dsp:cNvSpPr/>
      </dsp:nvSpPr>
      <dsp:spPr>
        <a:xfrm>
          <a:off x="2141433" y="428453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Peers use their own experiences to guide and support others facing similar challenges.</a:t>
          </a:r>
        </a:p>
      </dsp:txBody>
      <dsp:txXfrm>
        <a:off x="2141433" y="428453"/>
        <a:ext cx="9782775" cy="1532980"/>
      </dsp:txXfrm>
    </dsp:sp>
    <dsp:sp modelId="{AF1AC365-CC44-452C-A4C5-911D9864BE5E}">
      <dsp:nvSpPr>
        <dsp:cNvPr id="0" name=""/>
        <dsp:cNvSpPr/>
      </dsp:nvSpPr>
      <dsp:spPr>
        <a:xfrm>
          <a:off x="0" y="2118348"/>
          <a:ext cx="1961433" cy="196143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r="16112" b="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CDECE3-E4F0-4692-8067-3FF15AF011B0}">
      <dsp:nvSpPr>
        <dsp:cNvPr id="0" name=""/>
        <dsp:cNvSpPr/>
      </dsp:nvSpPr>
      <dsp:spPr>
        <a:xfrm>
          <a:off x="2141433" y="2118348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Guidance and Advocacy</a:t>
          </a:r>
        </a:p>
      </dsp:txBody>
      <dsp:txXfrm>
        <a:off x="2141433" y="2118348"/>
        <a:ext cx="9782775" cy="428453"/>
      </dsp:txXfrm>
    </dsp:sp>
    <dsp:sp modelId="{6DEC54AC-8EF4-449F-B218-AD1B9D6DA59A}">
      <dsp:nvSpPr>
        <dsp:cNvPr id="0" name=""/>
        <dsp:cNvSpPr/>
      </dsp:nvSpPr>
      <dsp:spPr>
        <a:xfrm>
          <a:off x="2141433" y="2546802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Peer case managers advocate for clients and provide guidance through available resources.</a:t>
          </a:r>
        </a:p>
      </dsp:txBody>
      <dsp:txXfrm>
        <a:off x="2141433" y="2546802"/>
        <a:ext cx="9782775" cy="1532980"/>
      </dsp:txXfrm>
    </dsp:sp>
    <dsp:sp modelId="{7A7898EA-5DF4-4A74-B278-370777DFC98E}">
      <dsp:nvSpPr>
        <dsp:cNvPr id="0" name=""/>
        <dsp:cNvSpPr/>
      </dsp:nvSpPr>
      <dsp:spPr>
        <a:xfrm>
          <a:off x="0" y="4236697"/>
          <a:ext cx="1961433" cy="19614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r="12420" b="-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1250F3-6577-4932-8D84-852FE7E3ED68}">
      <dsp:nvSpPr>
        <dsp:cNvPr id="0" name=""/>
        <dsp:cNvSpPr/>
      </dsp:nvSpPr>
      <dsp:spPr>
        <a:xfrm>
          <a:off x="2141433" y="4236697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Recovery and Empowerment</a:t>
          </a:r>
        </a:p>
      </dsp:txBody>
      <dsp:txXfrm>
        <a:off x="2141433" y="4236697"/>
        <a:ext cx="9782775" cy="428453"/>
      </dsp:txXfrm>
    </dsp:sp>
    <dsp:sp modelId="{4772F269-B5AF-4B78-B9F4-EAE9A6077626}">
      <dsp:nvSpPr>
        <dsp:cNvPr id="0" name=""/>
        <dsp:cNvSpPr/>
      </dsp:nvSpPr>
      <dsp:spPr>
        <a:xfrm>
          <a:off x="2141433" y="4665151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focus is on empowering individuals towards recovery within a structured support framework.</a:t>
          </a:r>
        </a:p>
      </dsp:txBody>
      <dsp:txXfrm>
        <a:off x="2141433" y="4665151"/>
        <a:ext cx="9782775" cy="1532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DCF04-4A77-4F86-B422-8EE16F6391BD}">
      <dsp:nvSpPr>
        <dsp:cNvPr id="0" name=""/>
        <dsp:cNvSpPr/>
      </dsp:nvSpPr>
      <dsp:spPr>
        <a:xfrm>
          <a:off x="0" y="0"/>
          <a:ext cx="1961433" cy="19614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23581" b="-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E437F-6773-4EDC-8C47-59EDFBEAD6F4}">
      <dsp:nvSpPr>
        <dsp:cNvPr id="0" name=""/>
        <dsp:cNvSpPr/>
      </dsp:nvSpPr>
      <dsp:spPr>
        <a:xfrm>
          <a:off x="2141433" y="0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Mutuality in Peer Support</a:t>
          </a:r>
        </a:p>
      </dsp:txBody>
      <dsp:txXfrm>
        <a:off x="2141433" y="0"/>
        <a:ext cx="9782775" cy="428453"/>
      </dsp:txXfrm>
    </dsp:sp>
    <dsp:sp modelId="{9D429F79-65ED-421C-9AC9-B67C51B5FCBB}">
      <dsp:nvSpPr>
        <dsp:cNvPr id="0" name=""/>
        <dsp:cNvSpPr/>
      </dsp:nvSpPr>
      <dsp:spPr>
        <a:xfrm>
          <a:off x="2141433" y="428453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Mutuality emphasizes shared experiences and reciprocal support between peers, fostering genuine connections.</a:t>
          </a:r>
        </a:p>
      </dsp:txBody>
      <dsp:txXfrm>
        <a:off x="2141433" y="428453"/>
        <a:ext cx="9782775" cy="1532980"/>
      </dsp:txXfrm>
    </dsp:sp>
    <dsp:sp modelId="{E056905A-EA3E-4184-A9BA-8DCFB13DBB1D}">
      <dsp:nvSpPr>
        <dsp:cNvPr id="0" name=""/>
        <dsp:cNvSpPr/>
      </dsp:nvSpPr>
      <dsp:spPr>
        <a:xfrm>
          <a:off x="0" y="2118348"/>
          <a:ext cx="1961433" cy="196143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6" r="42" b="-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EEA191-E62B-4451-8CA7-E96C3BA21093}">
      <dsp:nvSpPr>
        <dsp:cNvPr id="0" name=""/>
        <dsp:cNvSpPr/>
      </dsp:nvSpPr>
      <dsp:spPr>
        <a:xfrm>
          <a:off x="2141433" y="2118348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Respect and Empowerment</a:t>
          </a:r>
        </a:p>
      </dsp:txBody>
      <dsp:txXfrm>
        <a:off x="2141433" y="2118348"/>
        <a:ext cx="9782775" cy="428453"/>
      </dsp:txXfrm>
    </dsp:sp>
    <dsp:sp modelId="{F8976D6D-B6C9-45C8-B9B8-FE5A8E317B4E}">
      <dsp:nvSpPr>
        <dsp:cNvPr id="0" name=""/>
        <dsp:cNvSpPr/>
      </dsp:nvSpPr>
      <dsp:spPr>
        <a:xfrm>
          <a:off x="2141433" y="2546802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Respecting each other's perspectives empowers individuals to grow and build confidence within peer support.</a:t>
          </a:r>
        </a:p>
      </dsp:txBody>
      <dsp:txXfrm>
        <a:off x="2141433" y="2546802"/>
        <a:ext cx="9782775" cy="1532980"/>
      </dsp:txXfrm>
    </dsp:sp>
    <dsp:sp modelId="{AEDBBC3B-52FA-44E8-ABEB-8ADD8AAF83EC}">
      <dsp:nvSpPr>
        <dsp:cNvPr id="0" name=""/>
        <dsp:cNvSpPr/>
      </dsp:nvSpPr>
      <dsp:spPr>
        <a:xfrm>
          <a:off x="0" y="4236697"/>
          <a:ext cx="1961433" cy="19614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-3" b="-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BBF50E-9235-4B9E-8480-B418E74E747A}">
      <dsp:nvSpPr>
        <dsp:cNvPr id="0" name=""/>
        <dsp:cNvSpPr/>
      </dsp:nvSpPr>
      <dsp:spPr>
        <a:xfrm>
          <a:off x="2141433" y="4236697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Non-judgmental Support</a:t>
          </a:r>
        </a:p>
      </dsp:txBody>
      <dsp:txXfrm>
        <a:off x="2141433" y="4236697"/>
        <a:ext cx="9782775" cy="428453"/>
      </dsp:txXfrm>
    </dsp:sp>
    <dsp:sp modelId="{A8DF1E40-5DB3-4F78-9DAC-9F6BFA29010A}">
      <dsp:nvSpPr>
        <dsp:cNvPr id="0" name=""/>
        <dsp:cNvSpPr/>
      </dsp:nvSpPr>
      <dsp:spPr>
        <a:xfrm>
          <a:off x="2141433" y="4665151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Providing support without judgment creates a safe environment for open and honest peer interactions.</a:t>
          </a:r>
        </a:p>
      </dsp:txBody>
      <dsp:txXfrm>
        <a:off x="2141433" y="4665151"/>
        <a:ext cx="9782775" cy="1532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A7663-B2ED-4D76-A4C2-B1FBA2DF9D0B}">
      <dsp:nvSpPr>
        <dsp:cNvPr id="0" name=""/>
        <dsp:cNvSpPr/>
      </dsp:nvSpPr>
      <dsp:spPr>
        <a:xfrm>
          <a:off x="0" y="0"/>
          <a:ext cx="1961433" cy="19614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r="12071" b="-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BF194C-A6B2-4DE3-BA4A-A5978737A011}">
      <dsp:nvSpPr>
        <dsp:cNvPr id="0" name=""/>
        <dsp:cNvSpPr/>
      </dsp:nvSpPr>
      <dsp:spPr>
        <a:xfrm>
          <a:off x="2141433" y="0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Fostering Connection</a:t>
          </a:r>
        </a:p>
      </dsp:txBody>
      <dsp:txXfrm>
        <a:off x="2141433" y="0"/>
        <a:ext cx="9782775" cy="428453"/>
      </dsp:txXfrm>
    </dsp:sp>
    <dsp:sp modelId="{76AD046D-91DD-4BD9-9CD8-63CCAF8B1379}">
      <dsp:nvSpPr>
        <dsp:cNvPr id="0" name=""/>
        <dsp:cNvSpPr/>
      </dsp:nvSpPr>
      <dsp:spPr>
        <a:xfrm>
          <a:off x="2141433" y="428453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Sharing experiences creates strong bonds and a sense of belonging among clients.</a:t>
          </a:r>
        </a:p>
      </dsp:txBody>
      <dsp:txXfrm>
        <a:off x="2141433" y="428453"/>
        <a:ext cx="9782775" cy="1532980"/>
      </dsp:txXfrm>
    </dsp:sp>
    <dsp:sp modelId="{A34DF5FA-8596-4FA7-8264-4E0C1ACCEB8F}">
      <dsp:nvSpPr>
        <dsp:cNvPr id="0" name=""/>
        <dsp:cNvSpPr/>
      </dsp:nvSpPr>
      <dsp:spPr>
        <a:xfrm>
          <a:off x="0" y="2118348"/>
          <a:ext cx="1961433" cy="196143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4" r="9014" b="-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573DFC-2FF8-4144-9D60-BE31798D28E3}">
      <dsp:nvSpPr>
        <dsp:cNvPr id="0" name=""/>
        <dsp:cNvSpPr/>
      </dsp:nvSpPr>
      <dsp:spPr>
        <a:xfrm>
          <a:off x="2141433" y="2118348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Inspiring Hope</a:t>
          </a:r>
        </a:p>
      </dsp:txBody>
      <dsp:txXfrm>
        <a:off x="2141433" y="2118348"/>
        <a:ext cx="9782775" cy="428453"/>
      </dsp:txXfrm>
    </dsp:sp>
    <dsp:sp modelId="{25B3E398-BB22-49E3-B8FA-2E8845A4B555}">
      <dsp:nvSpPr>
        <dsp:cNvPr id="0" name=""/>
        <dsp:cNvSpPr/>
      </dsp:nvSpPr>
      <dsp:spPr>
        <a:xfrm>
          <a:off x="2141433" y="2546802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Relatable stories provide hope and encouragement for overcoming challenges.</a:t>
          </a:r>
        </a:p>
      </dsp:txBody>
      <dsp:txXfrm>
        <a:off x="2141433" y="2546802"/>
        <a:ext cx="9782775" cy="1532980"/>
      </dsp:txXfrm>
    </dsp:sp>
    <dsp:sp modelId="{A104DADF-2D7A-4851-ABC3-83E9AA46E7AA}">
      <dsp:nvSpPr>
        <dsp:cNvPr id="0" name=""/>
        <dsp:cNvSpPr/>
      </dsp:nvSpPr>
      <dsp:spPr>
        <a:xfrm>
          <a:off x="0" y="4236697"/>
          <a:ext cx="1961433" cy="19614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r="9776" b="-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C96B8E-6D64-46A1-A491-8ED142CF0FEC}">
      <dsp:nvSpPr>
        <dsp:cNvPr id="0" name=""/>
        <dsp:cNvSpPr/>
      </dsp:nvSpPr>
      <dsp:spPr>
        <a:xfrm>
          <a:off x="2141433" y="4236697"/>
          <a:ext cx="9782775" cy="428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Motivating Support</a:t>
          </a:r>
        </a:p>
      </dsp:txBody>
      <dsp:txXfrm>
        <a:off x="2141433" y="4236697"/>
        <a:ext cx="9782775" cy="428453"/>
      </dsp:txXfrm>
    </dsp:sp>
    <dsp:sp modelId="{D95A218B-2858-41DC-BE90-C6FA2FE0A1EE}">
      <dsp:nvSpPr>
        <dsp:cNvPr id="0" name=""/>
        <dsp:cNvSpPr/>
      </dsp:nvSpPr>
      <dsp:spPr>
        <a:xfrm>
          <a:off x="2141433" y="4665151"/>
          <a:ext cx="9782775" cy="153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Clients are motivated by support that resonates with their own life experiences.</a:t>
          </a:r>
        </a:p>
      </dsp:txBody>
      <dsp:txXfrm>
        <a:off x="2141433" y="4665151"/>
        <a:ext cx="9782775" cy="15329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929FC-E4B2-466C-9B02-C58C958B6B3F}">
      <dsp:nvSpPr>
        <dsp:cNvPr id="0" name=""/>
        <dsp:cNvSpPr/>
      </dsp:nvSpPr>
      <dsp:spPr>
        <a:xfrm>
          <a:off x="0" y="0"/>
          <a:ext cx="2531161" cy="627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Solid Fundamentals</a:t>
          </a:r>
        </a:p>
      </dsp:txBody>
      <dsp:txXfrm>
        <a:off x="0" y="0"/>
        <a:ext cx="2531161" cy="627490"/>
      </dsp:txXfrm>
    </dsp:sp>
    <dsp:sp modelId="{D1C89614-8343-4540-B3F2-41773543B5BF}">
      <dsp:nvSpPr>
        <dsp:cNvPr id="0" name=""/>
        <dsp:cNvSpPr/>
      </dsp:nvSpPr>
      <dsp:spPr>
        <a:xfrm>
          <a:off x="0" y="627490"/>
          <a:ext cx="2531161" cy="2198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Strong foundational knowledge is essential for effective peer case management and client empowerment.</a:t>
          </a:r>
        </a:p>
      </dsp:txBody>
      <dsp:txXfrm>
        <a:off x="0" y="627490"/>
        <a:ext cx="2531161" cy="2198256"/>
      </dsp:txXfrm>
    </dsp:sp>
    <dsp:sp modelId="{0520042A-BF2F-4BDF-B7B3-8999A32FA45E}">
      <dsp:nvSpPr>
        <dsp:cNvPr id="0" name=""/>
        <dsp:cNvSpPr/>
      </dsp:nvSpPr>
      <dsp:spPr>
        <a:xfrm>
          <a:off x="2784277" y="0"/>
          <a:ext cx="2531161" cy="627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Best Practices</a:t>
          </a:r>
        </a:p>
      </dsp:txBody>
      <dsp:txXfrm>
        <a:off x="2784277" y="0"/>
        <a:ext cx="2531161" cy="627490"/>
      </dsp:txXfrm>
    </dsp:sp>
    <dsp:sp modelId="{4957FB57-7F16-49DE-BB15-0D40C52990F6}">
      <dsp:nvSpPr>
        <dsp:cNvPr id="0" name=""/>
        <dsp:cNvSpPr/>
      </dsp:nvSpPr>
      <dsp:spPr>
        <a:xfrm>
          <a:off x="2784277" y="627490"/>
          <a:ext cx="2531161" cy="2198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Implementing proven best practices enhances the quality and efficiency of peer case management.</a:t>
          </a:r>
        </a:p>
      </dsp:txBody>
      <dsp:txXfrm>
        <a:off x="2784277" y="627490"/>
        <a:ext cx="2531161" cy="2198256"/>
      </dsp:txXfrm>
    </dsp:sp>
    <dsp:sp modelId="{F54735B0-075C-4B44-9805-A9F81EA66311}">
      <dsp:nvSpPr>
        <dsp:cNvPr id="0" name=""/>
        <dsp:cNvSpPr/>
      </dsp:nvSpPr>
      <dsp:spPr>
        <a:xfrm>
          <a:off x="5568554" y="0"/>
          <a:ext cx="2531161" cy="627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Strategic Approaches</a:t>
          </a:r>
        </a:p>
      </dsp:txBody>
      <dsp:txXfrm>
        <a:off x="5568554" y="0"/>
        <a:ext cx="2531161" cy="627490"/>
      </dsp:txXfrm>
    </dsp:sp>
    <dsp:sp modelId="{C74CC08A-5521-43F0-836E-55D83BB60687}">
      <dsp:nvSpPr>
        <dsp:cNvPr id="0" name=""/>
        <dsp:cNvSpPr/>
      </dsp:nvSpPr>
      <dsp:spPr>
        <a:xfrm>
          <a:off x="5568554" y="627490"/>
          <a:ext cx="2531161" cy="2198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Using strategic methods ensures focused and effective management outcomes for clients.</a:t>
          </a:r>
        </a:p>
      </dsp:txBody>
      <dsp:txXfrm>
        <a:off x="5568554" y="627490"/>
        <a:ext cx="2531161" cy="2198256"/>
      </dsp:txXfrm>
    </dsp:sp>
    <dsp:sp modelId="{8866708C-7CE0-40F3-8995-A1A47B860BC2}">
      <dsp:nvSpPr>
        <dsp:cNvPr id="0" name=""/>
        <dsp:cNvSpPr/>
      </dsp:nvSpPr>
      <dsp:spPr>
        <a:xfrm>
          <a:off x="8352831" y="0"/>
          <a:ext cx="2531161" cy="627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Continuous Growth</a:t>
          </a:r>
        </a:p>
      </dsp:txBody>
      <dsp:txXfrm>
        <a:off x="8352831" y="0"/>
        <a:ext cx="2531161" cy="627490"/>
      </dsp:txXfrm>
    </dsp:sp>
    <dsp:sp modelId="{3BFD93CC-E149-491E-8836-3E22E552DD01}">
      <dsp:nvSpPr>
        <dsp:cNvPr id="0" name=""/>
        <dsp:cNvSpPr/>
      </dsp:nvSpPr>
      <dsp:spPr>
        <a:xfrm>
          <a:off x="8352831" y="627490"/>
          <a:ext cx="2531161" cy="2198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Ongoing learning and adaptation drive continuous improvement in peer case management.</a:t>
          </a:r>
        </a:p>
      </dsp:txBody>
      <dsp:txXfrm>
        <a:off x="8352831" y="627490"/>
        <a:ext cx="2531161" cy="2198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1FFCA-A62B-4215-8E1A-908EA24FABCF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DB4E0-5741-4DE3-AA41-B194DD090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AI-generated content may be incorrect.
---
This presentation explores the fundamentals, best practices, and strategic approaches essential to effective peer case management, aimed at enhancing client outcomes through supportive peer relationships and professional development.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94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Maintaining confidentiality and adhering to ethical standards protect client privacy and foster a safe, respectful support environment.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06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Strategic methods such as collaborative goal setting and evidence-based interventions improve client progress and long-term success.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46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Engaging clients in goal development promotes ownership and motivation throughout the recovery process.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Applying proven strategies ensures effective support tailored to client needs and maximizes positive outcomes.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73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Regular assessment and flexibility in approach enable peer case managers to respond to evolving client circumstances effectively.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41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Strong relationships grounded in trust and shared experiences empower clients and sustain meaningful support.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7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Developing trust through consistency, empathy, and respect is fundamental to effective peer support relationships.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7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Sharing lived experiences fosters connection and hope, motivating clients through relatable support.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7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Maintaining clear boundaries and practicing self-care help peer case managers sustain their effectiveness and well-being.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94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Ongoing learning and feedback strengthen skills, enhance service quality, and promote career growth for peer case managers.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2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cover the fundamentals of peer case management, best practices, strategic approaches for improved outcomes, building strong peer relationships, and continuous improvement through professional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19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Formal training and certification provide essential knowledge and credibility in the field of peer case management.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4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Regular supervision and mentorship support skill development and help navigate challenges effectively.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4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Continuous evaluation allows for improvements in approaches and ensures services meet client needs effectively.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76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Effective peer case management relies on solid fundamentals, best practices, strategic approaches, and continuous growth to empower clients and improve 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7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Understand what peer case management entails, the core values that guide peer support, and the specific roles and responsibilities that peer case managers hold within their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Peer case management involves individuals with lived experience supporting others through guidance, advocacy, and resource coordination, focusing on recovery and empowerment within a structured framework.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0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Key principles include mutuality, respect, empowerment, and non-judgmental support, which form the foundation of authentic and effective peer interactions.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5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Peer case managers provide emotional support, facilitate access to resources, advocate for clients, and help navigate systems while maintaining professional boundaries.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Adopting best practices ensures client-centered care through communication, ethical behavior, and strength-based approaches that honor individuality and autonomy.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4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Focus on clients’ strengths and preferences to promote empowerment and tailor support that aligns with their unique recovery journey.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01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Building trust through attentive listening and clear communication enhances understanding and rapport between peer case managers and clients.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991F-0F8B-4EB6-B91A-CF6A511F15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16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45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311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68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92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78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58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96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6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933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1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64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67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85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770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56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38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62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7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44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1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26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96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4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36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034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24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3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0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4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290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747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86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94A-833D-4D19-8ACB-52DAEF08569A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753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9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209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4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78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30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71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724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62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6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052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320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54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9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66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30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28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56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9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A9B4-E0FB-FEA4-233F-29930FCD7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/>
          <a:p>
            <a:r>
              <a:rPr lang="en-US" sz="6700" dirty="0"/>
              <a:t>Effective Peer Case Management: Best Practices and Strategic Approaches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D793D-7D58-E5FC-1066-538BD81AA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/>
          <a:p>
            <a:r>
              <a:rPr lang="en-US"/>
              <a:t>Enhancing client outcomes through supportive peer strategies</a:t>
            </a:r>
          </a:p>
        </p:txBody>
      </p:sp>
    </p:spTree>
    <p:extLst>
      <p:ext uri="{BB962C8B-B14F-4D97-AF65-F5344CB8AC3E}">
        <p14:creationId xmlns:p14="http://schemas.microsoft.com/office/powerpoint/2010/main" val="12834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4DBD-6689-CA11-683E-B9926035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Confidentiality and Ethical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49A40-E01C-4173-90AC-C944961FF022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Client Privacy Protection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Confidentiality safeguards client information, ensuring privacy is respected in all interactions.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Adherence to Ethics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Following ethical standards builds trust and maintains professionalism in client support.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Safe Support Environment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Ethical practices create a respectful and safe environment for effective client support.</a:t>
            </a:r>
          </a:p>
        </p:txBody>
      </p:sp>
      <p:pic>
        <p:nvPicPr>
          <p:cNvPr id="4" name="Content Placeholder 3" descr="Quality digital concept">
            <a:extLst>
              <a:ext uri="{FF2B5EF4-FFF2-40B4-BE49-F238E27FC236}">
                <a16:creationId xmlns:a16="http://schemas.microsoft.com/office/drawing/2014/main" id="{3715D20D-00C3-4440-8C14-75207C1ECC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594" r="16144" b="-2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3993125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5C83-1C57-C763-ED88-73E3B014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en-US"/>
              <a:t>Strategic Approaches for Enhanced Outcomes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3C9A9-274D-EC5F-93E0-80BBD6798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9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B2807-A92F-DC11-AF19-BA453A27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b="0" kern="1200">
                <a:latin typeface="+mj-lt"/>
                <a:ea typeface="+mj-ea"/>
                <a:cs typeface="+mj-cs"/>
              </a:rPr>
              <a:t>Collaborative Goal Setting and Care Planning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C1824-DC7F-45EC-9BB8-9519EDB6474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6" y="1380744"/>
            <a:ext cx="4573413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Client Engagement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Involving clients in goal development fosters a sense of ownership and commitment to their recovery journey.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Motivation in Recovery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Collaborative planning increases motivation by aligning goals with clients' personal values and needs.</a:t>
            </a:r>
          </a:p>
        </p:txBody>
      </p:sp>
      <p:pic>
        <p:nvPicPr>
          <p:cNvPr id="4" name="Content Placeholder 3" descr="People greeting customers">
            <a:extLst>
              <a:ext uri="{FF2B5EF4-FFF2-40B4-BE49-F238E27FC236}">
                <a16:creationId xmlns:a16="http://schemas.microsoft.com/office/drawing/2014/main" id="{41500A63-BD17-4C3D-BDD5-F5AEBAED0D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7" r="35326" b="1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372772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09493-A661-9F78-834F-54F330FB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Utilizing Evidence-Based Interventions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2595E-E939-4F10-8760-90B0D6A49A88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Proven Strategies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Using interventions backed by solid research leads to reliable and effective client support.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Tailored Support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Customizing interventions to individual client needs enhances relevance and success rates.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Maximizing Outcomes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Implementing evidence-based approaches ensures the best possible positive results for clients.</a:t>
            </a:r>
          </a:p>
        </p:txBody>
      </p:sp>
      <p:pic>
        <p:nvPicPr>
          <p:cNvPr id="4" name="Content Placeholder 3" descr="Young businessman reading sales reports">
            <a:extLst>
              <a:ext uri="{FF2B5EF4-FFF2-40B4-BE49-F238E27FC236}">
                <a16:creationId xmlns:a16="http://schemas.microsoft.com/office/drawing/2014/main" id="{EDED730A-FAAB-468F-9B91-39A50B350E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8403" r="5504" b="-2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2974950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236B-9080-CE09-20C4-621CDAE23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Monitoring Progress and Adapting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BD82B-4CE5-42D3-8680-A815550E264F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Regular Progress Assessment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Consistent evaluation helps track client development and identify areas needing support or change.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Flexibility in Approach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Adapting strategies based on client needs ensures relevant and effective case management.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Responding to Evolving Needs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Effective response requires understanding and meeting changing client circumstances dynamically.</a:t>
            </a:r>
          </a:p>
        </p:txBody>
      </p:sp>
      <p:pic>
        <p:nvPicPr>
          <p:cNvPr id="4" name="Content Placeholder 3" descr="Thinking progress, searching for idea. Businessman in a black suite with gears (progress symbol) instead of head. From small to medium and big. Arrow pointing from one to another.">
            <a:extLst>
              <a:ext uri="{FF2B5EF4-FFF2-40B4-BE49-F238E27FC236}">
                <a16:creationId xmlns:a16="http://schemas.microsoft.com/office/drawing/2014/main" id="{8F32DED6-A566-4502-B8EF-06F259F595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194" r="13712" b="-2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3994139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753D-AF7D-FE25-0B5E-186FC5B6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en-US"/>
              <a:t>Building Strong Peer Relationships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97BB3F2-1EEF-991B-E9C3-E8BDEBD14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6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45AB1-841C-8AFF-A7FE-7DC239D64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Establishing Trust and Rapport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C3C0D-B77E-4CBA-A318-7D18DCE46FD9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6" y="1380744"/>
            <a:ext cx="4573413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Consistency Builds Trust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Consistently reliable actions help develop strong and lasting trust in peer relationships.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Empathy Connects People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Showing empathy enables deeper understanding and strengthens peer support bonds.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Respect Fosters Rapport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Mutual respect creates a positive environment essential for effective peer support.</a:t>
            </a:r>
          </a:p>
        </p:txBody>
      </p:sp>
      <p:pic>
        <p:nvPicPr>
          <p:cNvPr id="4" name="Content Placeholder 3" descr="Shaking hands gesture, close up">
            <a:extLst>
              <a:ext uri="{FF2B5EF4-FFF2-40B4-BE49-F238E27FC236}">
                <a16:creationId xmlns:a16="http://schemas.microsoft.com/office/drawing/2014/main" id="{8F0474C4-D17E-4631-803B-3CFB1B644B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274" r="15632" b="-2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2108878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98017-3D52-609E-E60E-F203CEC1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/>
              <a:t>Empowering Clients Through Shared Experiences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284864F7-8A16-47B1-93A1-EDF91F730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797567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137159" y="329450"/>
          <a:ext cx="11924209" cy="619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10797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72A96-FF23-4DA4-038A-A3C922F5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0" kern="1200">
                <a:latin typeface="+mj-lt"/>
                <a:ea typeface="+mj-ea"/>
                <a:cs typeface="+mj-cs"/>
              </a:rPr>
              <a:t>Managing Boundaries and Self-Care for Peer Case Managers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5C7F3-9262-4D14-AE39-E9B7414DD110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6" y="1380744"/>
            <a:ext cx="4573413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Importance of Clear Boundaries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Clear boundaries prevent burnout and maintain professionalism for peer case managers to be effective.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Self-Care Practices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Self-care practices sustain mental and emotional well-being essential for peer case managers' long-term success.</a:t>
            </a:r>
          </a:p>
        </p:txBody>
      </p:sp>
      <p:pic>
        <p:nvPicPr>
          <p:cNvPr id="4" name="Content Placeholder 3" descr="Making money concept">
            <a:extLst>
              <a:ext uri="{FF2B5EF4-FFF2-40B4-BE49-F238E27FC236}">
                <a16:creationId xmlns:a16="http://schemas.microsoft.com/office/drawing/2014/main" id="{4B2E85EA-4E73-4DDC-8C2A-B346BF59F1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190" r="9717" b="-2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759204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5153-ABC1-8ED8-A420-71246E4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en-US" sz="7400"/>
              <a:t>Continuous Improvement and Professional Development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2D4D44F-B9E6-5B14-03E1-8E5B3E744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3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D580-8C2B-CEF5-7E0B-2DA6D0CB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/>
          <a:p>
            <a:r>
              <a:rPr lang="en-US"/>
              <a:t>Agenda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0CC6F-AE4A-70B7-FA0D-CDFA7AAA60F9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6272784" y="2423160"/>
            <a:ext cx="5202936" cy="38587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t>Fundamentals of Peer Case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t>Best Practices in Peer Case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t>Strategic Approaches for Enhanced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t>Building Strong Peer Relationships</a:t>
            </a:r>
          </a:p>
          <a:p>
            <a:pPr>
              <a:buFont typeface="Arial" panose="020B0604020202020204" pitchFamily="34" charset="0"/>
              <a:buChar char="•"/>
            </a:pPr>
            <a:r>
              <a:t>Continuous Improvement and Professional Development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64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7E21-3FC8-14E7-7965-091D1852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Training and Certification for Peer Case Managers</a:t>
            </a:r>
          </a:p>
        </p:txBody>
      </p:sp>
      <p:pic>
        <p:nvPicPr>
          <p:cNvPr id="4" name="Content Placeholder 3" descr="People with woman looking back.">
            <a:extLst>
              <a:ext uri="{FF2B5EF4-FFF2-40B4-BE49-F238E27FC236}">
                <a16:creationId xmlns:a16="http://schemas.microsoft.com/office/drawing/2014/main" id="{08591712-AE8A-4919-9A42-D9C61C23DD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772" r="-1" b="-1"/>
          <a:stretch>
            <a:fillRect/>
          </a:stretch>
        </p:blipFill>
        <p:spPr>
          <a:xfrm>
            <a:off x="342900" y="342901"/>
            <a:ext cx="7391400" cy="6172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8DF9E-10F3-44A7-886E-BF02586EA209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11896" y="3099816"/>
            <a:ext cx="3273552" cy="2953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US" sz="1400" b="1"/>
              <a:t>Importance of Formal Training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400"/>
              <a:t>Formal training equips peer case managers with essential skills and knowledge for effective support.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US" sz="1400" b="1"/>
              <a:t>Certification Credibility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400"/>
              <a:t>Certification provides recognition and credibility, enhancing trust in peer case management services.</a:t>
            </a:r>
          </a:p>
        </p:txBody>
      </p:sp>
    </p:spTree>
    <p:extLst>
      <p:ext uri="{BB962C8B-B14F-4D97-AF65-F5344CB8AC3E}">
        <p14:creationId xmlns:p14="http://schemas.microsoft.com/office/powerpoint/2010/main" val="3492734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EEBA9-9DA2-B148-7D6D-3AFC182C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Supervision, Mentorship, and Feedback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DAC0B-9F2B-414B-AD4B-6401F56EDDE1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6" y="1380744"/>
            <a:ext cx="4573413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Role of Supervision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Supervision provides guidance and oversight to ensure progress and quality in skill development.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Importance of Mentorship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Mentorship offers personalized support and advice to help individuals overcome challenges and grow.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Value of Feedback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Regular feedback helps identify strengths and areas of improvement for continuous development.</a:t>
            </a:r>
          </a:p>
        </p:txBody>
      </p:sp>
      <p:pic>
        <p:nvPicPr>
          <p:cNvPr id="4" name="Content Placeholder 3" descr="Asian woman helps her teammate with the problem on laptop">
            <a:extLst>
              <a:ext uri="{FF2B5EF4-FFF2-40B4-BE49-F238E27FC236}">
                <a16:creationId xmlns:a16="http://schemas.microsoft.com/office/drawing/2014/main" id="{B07945B9-4B2A-4E93-8347-0494C42EB6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622" r="18285" b="-2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2715438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8876A-86C7-5B3B-7C76-63E9D92C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Evaluating and Refining Case Management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51B04-5658-4573-9F2D-F4D01602B5C1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Continuous Evaluation Importance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Ongoing assessment helps identify areas needing improvement in case management practices.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Improving Service Effectiveness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Refining approaches ensures that client needs are met efficiently and appropriately.</a:t>
            </a:r>
          </a:p>
        </p:txBody>
      </p:sp>
      <p:pic>
        <p:nvPicPr>
          <p:cNvPr id="4" name="Content Placeholder 3" descr="business meeting in the meeting room">
            <a:extLst>
              <a:ext uri="{FF2B5EF4-FFF2-40B4-BE49-F238E27FC236}">
                <a16:creationId xmlns:a16="http://schemas.microsoft.com/office/drawing/2014/main" id="{AA585173-916F-4AEB-8126-DBEFCA9B86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5164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21833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9E8D-A10A-F5F4-4B60-532D386C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/>
          <a:p>
            <a:r>
              <a:rPr lang="en-US"/>
              <a:t>Conclusion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FB94A48-6B33-70F3-F272-6BC5E8FAED4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82183992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429768" y="3264408"/>
          <a:ext cx="10890374" cy="283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966129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3B1BF-E2F8-7C2E-39B1-5A0C8F64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en-US"/>
              <a:t>Fundamentals of Peer Case Management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36DACCE-9AE5-7082-BF74-319EB0279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66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8A262-6F43-F1B6-8125-DC12F7FD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/>
              <a:t>Definition and Scope of Peer Case Management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52DC4884-63C2-4908-B6E0-196CFD204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643964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137159" y="329450"/>
          <a:ext cx="11924209" cy="619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330279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80C5-7AEE-C901-C65C-CA3E4698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/>
              <a:t>Core Principles Guiding Peer Support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8F52E932-B222-475A-A85A-111763B332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592666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137159" y="329450"/>
          <a:ext cx="11924209" cy="619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7011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F3DC-15BB-9AE5-3E82-869E65B8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Roles and Responsibilities of Peer Case Managers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7FFFD-DD7F-4C4C-B1C4-4E516CE58EA0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380744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Emotional Support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Peer case managers offer essential emotional support to help clients cope with challenges empathetically.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Resource Facilitation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They assist clients in accessing vital community and healthcare resources efficiently.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Client Advocacy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Peer case managers advocate for clients’ needs within complex systems ensuring their voices are heard.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Maintaining Boundaries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They maintain professional boundaries to ensure ethical and effective case management.</a:t>
            </a:r>
          </a:p>
        </p:txBody>
      </p:sp>
      <p:pic>
        <p:nvPicPr>
          <p:cNvPr id="4" name="Content Placeholder 3" descr="First aid user / Blackboard concept (Click for more)">
            <a:extLst>
              <a:ext uri="{FF2B5EF4-FFF2-40B4-BE49-F238E27FC236}">
                <a16:creationId xmlns:a16="http://schemas.microsoft.com/office/drawing/2014/main" id="{433451A7-C01C-46A1-B8C9-A79822BC6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487" r="26240"/>
          <a:stretch>
            <a:fillRect/>
          </a:stretch>
        </p:blipFill>
        <p:spPr>
          <a:xfrm>
            <a:off x="8046768" y="344424"/>
            <a:ext cx="3808553" cy="6172200"/>
          </a:xfrm>
        </p:spPr>
      </p:pic>
    </p:spTree>
    <p:extLst>
      <p:ext uri="{BB962C8B-B14F-4D97-AF65-F5344CB8AC3E}">
        <p14:creationId xmlns:p14="http://schemas.microsoft.com/office/powerpoint/2010/main" val="3037227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C75C-4861-4954-5EB2-680C0F87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en-US"/>
              <a:t>Best Practices in Peer Case Management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0B19904-E217-4A3B-E9DF-2166B06C0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22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E205-B8B3-FF97-E9B6-46009BD2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Person-Centered and Strengths-Based Approaches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08432-B19D-404C-A84E-F874783AF12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Client Strengths Focus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Emphasizing clients’ personal strengths fosters empowerment and supports positive recovery outcomes.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Personalized Support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Tailoring support to individual preferences ensures alignment with unique recovery journeys and needs.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Promoting Empowerment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Approaches empower clients to take active roles in their recovery process and decision making.</a:t>
            </a:r>
          </a:p>
        </p:txBody>
      </p:sp>
      <p:pic>
        <p:nvPicPr>
          <p:cNvPr id="4" name="Content Placeholder 3" descr="People talking">
            <a:extLst>
              <a:ext uri="{FF2B5EF4-FFF2-40B4-BE49-F238E27FC236}">
                <a16:creationId xmlns:a16="http://schemas.microsoft.com/office/drawing/2014/main" id="{0E6EA30E-40AC-413C-A825-3B36CB9C0F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967" r="1" b="1"/>
          <a:stretch>
            <a:fillRect/>
          </a:stretch>
        </p:blipFill>
        <p:spPr>
          <a:xfrm>
            <a:off x="5737594" y="342900"/>
            <a:ext cx="6111507" cy="6172338"/>
          </a:xfrm>
        </p:spPr>
      </p:pic>
    </p:spTree>
    <p:extLst>
      <p:ext uri="{BB962C8B-B14F-4D97-AF65-F5344CB8AC3E}">
        <p14:creationId xmlns:p14="http://schemas.microsoft.com/office/powerpoint/2010/main" val="1025740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C36D-1EFF-7F56-19CB-78FD7942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Effective Communication and Active Listening</a:t>
            </a:r>
          </a:p>
        </p:txBody>
      </p:sp>
      <p:pic>
        <p:nvPicPr>
          <p:cNvPr id="4" name="Content Placeholder 3" descr="Middle Aged Maori Businessman Leading an Outdoor Business Meeting">
            <a:extLst>
              <a:ext uri="{FF2B5EF4-FFF2-40B4-BE49-F238E27FC236}">
                <a16:creationId xmlns:a16="http://schemas.microsoft.com/office/drawing/2014/main" id="{63BF55E8-39D4-424C-A667-6754692C8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065" r="1" b="1"/>
          <a:stretch>
            <a:fillRect/>
          </a:stretch>
        </p:blipFill>
        <p:spPr>
          <a:xfrm>
            <a:off x="342900" y="342901"/>
            <a:ext cx="7391400" cy="6172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3118E-9EED-4DEE-9B8C-54C63A349F1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11896" y="3099816"/>
            <a:ext cx="3273552" cy="2953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US" sz="1400" b="1"/>
              <a:t>Attentive Listening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400"/>
              <a:t>Attentive listening helps build trust and shows respect between case managers and clients.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US" sz="1400" b="1"/>
              <a:t>Clear Communication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400"/>
              <a:t>Clear communication ensures better understanding and strengthens rapport with clients.</a:t>
            </a:r>
          </a:p>
        </p:txBody>
      </p:sp>
    </p:spTree>
    <p:extLst>
      <p:ext uri="{BB962C8B-B14F-4D97-AF65-F5344CB8AC3E}">
        <p14:creationId xmlns:p14="http://schemas.microsoft.com/office/powerpoint/2010/main" val="1096651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1585</Words>
  <Application>Microsoft Office PowerPoint</Application>
  <PresentationFormat>Widescreen</PresentationFormat>
  <Paragraphs>165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Arial</vt:lpstr>
      <vt:lpstr>Neue Haas Grotesk Text Pro</vt:lpstr>
      <vt:lpstr>DuneVTI</vt:lpstr>
      <vt:lpstr>Effective Peer Case Management: Best Practices and Strategic Approaches</vt:lpstr>
      <vt:lpstr>Agenda Highlights</vt:lpstr>
      <vt:lpstr>Fundamentals of Peer Case Management</vt:lpstr>
      <vt:lpstr>Definition and Scope of Peer Case Management</vt:lpstr>
      <vt:lpstr>Core Principles Guiding Peer Support</vt:lpstr>
      <vt:lpstr>Roles and Responsibilities of Peer Case Managers</vt:lpstr>
      <vt:lpstr>Best Practices in Peer Case Management</vt:lpstr>
      <vt:lpstr>Person-Centered and Strengths-Based Approaches</vt:lpstr>
      <vt:lpstr>Effective Communication and Active Listening</vt:lpstr>
      <vt:lpstr>Confidentiality and Ethical Considerations</vt:lpstr>
      <vt:lpstr>Strategic Approaches for Enhanced Outcomes</vt:lpstr>
      <vt:lpstr>Collaborative Goal Setting and Care Planning</vt:lpstr>
      <vt:lpstr>Utilizing Evidence-Based Interventions</vt:lpstr>
      <vt:lpstr>Monitoring Progress and Adapting Strategies</vt:lpstr>
      <vt:lpstr>Building Strong Peer Relationships</vt:lpstr>
      <vt:lpstr>Establishing Trust and Rapport</vt:lpstr>
      <vt:lpstr>Empowering Clients Through Shared Experiences</vt:lpstr>
      <vt:lpstr>Managing Boundaries and Self-Care for Peer Case Managers</vt:lpstr>
      <vt:lpstr>Continuous Improvement and Professional Development</vt:lpstr>
      <vt:lpstr>Training and Certification for Peer Case Managers</vt:lpstr>
      <vt:lpstr>Supervision, Mentorship, and Feedback</vt:lpstr>
      <vt:lpstr>Evaluating and Refining Case Management Practices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WRAP of DC</dc:creator>
  <cp:lastModifiedBy>WRAP of DC</cp:lastModifiedBy>
  <cp:revision>1</cp:revision>
  <dcterms:created xsi:type="dcterms:W3CDTF">2025-12-18T19:18:53Z</dcterms:created>
  <dcterms:modified xsi:type="dcterms:W3CDTF">2025-12-18T19:35:29Z</dcterms:modified>
</cp:coreProperties>
</file>