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75" d="100"/>
          <a:sy n="75" d="100"/>
        </p:scale>
        <p:origin x="804" y="6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This session introduces two evidence-based, person-centred tools: the Wellness Recovery Action Plan (WRAP) and the Holistic Needs Assessment (HNA). We'll focus on the benefits they bring to the people using services and to the practitioners supporting them. Both start from a simple question: what matters to you?</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services, HNA standardises the 'what matters to you' conversation and makes it consistent across teams. It directs limited resources efficiently toward genuine need, supports earlier intervention and better coordination, and produces reportable activity that demonstrates the quality of personalised care.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together. HNA is excellent at identifying needs at a point in time; WRAP equips the person to manage their wellbeing on an ongoing basis. Used together, they span assessment and sustained self-management — and they share the same underlying culture of listening, personalisation and hope.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Recap the three big messages: these tools are person-centred, they are evidence-based, and their benefits reach both individuals and services. Close with a clear call to action — embed WRAP and HNA as routine practice, delivered well using the recognised, evidence-based models.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Frame the two tools as complementary. WRAP is a self-management recovery framework; HNA is a structured assessment of holistic needs. Both are grounded in personalisation and shared decision-making. The through-line for the whole session is the shift from a purely clinical question to a person-centred one.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is created BY the person, drawing on their own experience of what helps. Walk through the five core sections: wellness toolbox, daily maintenance plan, triggers, early warning signs, and crisis/post-crisis planning. Note the evidence-based delivery format is the co-facilitated peer group model — two trained peer facilitators, groups of around two hours a week for 8 to 12 weeks.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Anchor the credibility of WRAP. SAMHSA designated it an evidence-based practice in 2010. The landmark RCT by Cook and colleagues (Schizophrenia Bulletin, 2011) showed improvements over a control group. The Canacott 2019 meta-analysis in the Psychiatric Rehabilitation Journal supports personal recovery outcomes. Stress that the evidence relates specifically to the co-facilitated peer group model, not to working through materials alone.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outcomes reported in the randomised controlled trials: reduced symptoms, increased hopefulness, greater empowerment and self-advocacy, and improved quality of life. Emphasise the human point — hope and control matter as much as symptom reduction, and the plan always stays in the person's own hands.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practitioners, WRAP reframes the relationship as a partnership. Advance and crisis plans support safer, more continuous care. The peer-facilitated model builds workforce capacity and elevates lived-experience leadership. Over time, better self-management can ease demand on crisis services.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HNA is the assessment; the Personalised Care and Support Plan is the output. It looks across all domains of life, not just the diagnosis. It's central to NHS personalised care and the Long Term Plan, and Macmillan advocates an HNA plus a care and support plan for everyone living with cancer. It's revisited at key points along the pathway.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Credibility for HNA. Snowden and colleagues published a multi-centre RCT in BMJ Open in 2023. HNA underpins NHS England's personalised care programme and the Long Term Plan. Macmillan sets out five core components of personalised care built around the HNA. Realist evaluations demonstrate value at multiple points along the pathway.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on the person's experience: being seen as a whole person rather than a diagnosis. The structured conversation surfaces concerns that might otherwise be missed — practical, emotional or financial. Choice and control are the core promise, and the written plan gives the person something to revisit and share.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E">
    <p:bg>
      <p:bgPr>
        <a:solidFill>
          <a:srgbClr val="F2ECE0"/>
        </a:solidFill>
        <a:effectLst/>
      </p:bgPr>
    </p:bg>
    <p:spTree>
      <p:nvGrpSpPr>
        <p:cNvPr id="1" name=""/>
        <p:cNvGrpSpPr/>
        <p:nvPr/>
      </p:nvGrpSpPr>
      <p:grpSpPr>
        <a:xfrm>
          <a:off x="0" y="0"/>
          <a:ext cx="0" cy="0"/>
          <a:chOff x="0" y="0"/>
          <a:chExt cx="0" cy="0"/>
        </a:xfrm>
      </p:grpSpPr>
      <p:sp>
        <p:nvSpPr>
          <p:cNvPr id="2" name="Text 0"/>
          <p:cNvSpPr>
            <a:spLocks noGrp="1"/>
          </p:cNvSpPr>
          <p:nvPr>
            <p:ph type="title" idx="100" hasCustomPrompt="1"/>
          </p:nvPr>
        </p:nvSpPr>
        <p:spPr>
          <a:xfrm>
            <a:off x="3246120" y="457200"/>
            <a:ext cx="5486400" cy="914400"/>
          </a:xfrm>
          <a:prstGeom prst="rect">
            <a:avLst/>
          </a:prstGeom>
          <a:noFill/>
          <a:ln/>
        </p:spPr>
        <p:txBody>
          <a:bodyPr wrap="square" rtlCol="0"/>
          <a:lstStyle>
            <a:lvl1pPr marL="0" indent="0">
              <a:buNone/>
              <a:defRPr lang="en-US" dirty="0"/>
            </a:lvl1pPr>
          </a:lstStyle>
          <a:p>
            <a:pPr marL="0" indent="0">
              <a:buNone/>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7701572"/>
      </p:ext>
    </p:extLst>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CE0"/>
        </a:solidFill>
        <a:effectLst/>
      </p:bgPr>
    </p:bg>
    <p:spTree>
      <p:nvGrpSpPr>
        <p:cNvPr id="1" name=""/>
        <p:cNvGrpSpPr/>
        <p:nvPr/>
      </p:nvGrpSpPr>
      <p:grpSpPr>
        <a:xfrm>
          <a:off x="0" y="0"/>
          <a:ext cx="0" cy="0"/>
          <a:chOff x="0" y="0"/>
          <a:chExt cx="0" cy="0"/>
        </a:xfrm>
      </p:grpSpPr>
      <p:sp>
        <p:nvSpPr>
          <p:cNvPr id="2" name="Shape 0"/>
          <p:cNvSpPr/>
          <p:nvPr/>
        </p:nvSpPr>
        <p:spPr>
          <a:xfrm>
            <a:off x="5989320" y="0"/>
            <a:ext cx="3154680" cy="5143500"/>
          </a:xfrm>
          <a:prstGeom prst="rect">
            <a:avLst/>
          </a:prstGeom>
          <a:solidFill>
            <a:srgbClr val="6E7A50"/>
          </a:solidFill>
          <a:ln/>
        </p:spPr>
        <p:txBody>
          <a:bodyPr/>
          <a:lstStyle/>
          <a:p>
            <a:endParaRPr lang="en-US"/>
          </a:p>
        </p:txBody>
      </p:sp>
      <p:sp>
        <p:nvSpPr>
          <p:cNvPr id="3" name="Shape 1"/>
          <p:cNvSpPr/>
          <p:nvPr/>
        </p:nvSpPr>
        <p:spPr>
          <a:xfrm>
            <a:off x="5989320" y="0"/>
            <a:ext cx="109728" cy="5143500"/>
          </a:xfrm>
          <a:prstGeom prst="rect">
            <a:avLst/>
          </a:prstGeom>
          <a:solidFill>
            <a:srgbClr val="BB6A48"/>
          </a:solidFill>
          <a:ln/>
        </p:spPr>
        <p:txBody>
          <a:bodyPr/>
          <a:lstStyle/>
          <a:p>
            <a:endParaRPr lang="en-US"/>
          </a:p>
        </p:txBody>
      </p:sp>
      <p:sp>
        <p:nvSpPr>
          <p:cNvPr id="4" name="Text 2"/>
          <p:cNvSpPr/>
          <p:nvPr/>
        </p:nvSpPr>
        <p:spPr>
          <a:xfrm>
            <a:off x="6263640" y="1234440"/>
            <a:ext cx="2651760" cy="914400"/>
          </a:xfrm>
          <a:prstGeom prst="rect">
            <a:avLst/>
          </a:prstGeom>
          <a:noFill/>
          <a:ln/>
        </p:spPr>
        <p:txBody>
          <a:bodyPr wrap="square" rtlCol="0" anchor="ctr"/>
          <a:lstStyle/>
          <a:p>
            <a:pPr marL="0" indent="0" algn="l">
              <a:buNone/>
            </a:pPr>
            <a:r>
              <a:rPr lang="en-US" sz="4600" b="1" dirty="0">
                <a:solidFill>
                  <a:srgbClr val="F6F1E7"/>
                </a:solidFill>
                <a:latin typeface="Georgia" pitchFamily="34" charset="0"/>
                <a:ea typeface="Georgia" pitchFamily="34" charset="-122"/>
                <a:cs typeface="Georgia" pitchFamily="34" charset="-120"/>
              </a:rPr>
              <a:t>WRAP</a:t>
            </a:r>
            <a:endParaRPr lang="en-US" sz="4600" dirty="0"/>
          </a:p>
        </p:txBody>
      </p:sp>
      <p:sp>
        <p:nvSpPr>
          <p:cNvPr id="5" name="Text 3"/>
          <p:cNvSpPr/>
          <p:nvPr/>
        </p:nvSpPr>
        <p:spPr>
          <a:xfrm>
            <a:off x="6263640" y="2286000"/>
            <a:ext cx="2651760" cy="914400"/>
          </a:xfrm>
          <a:prstGeom prst="rect">
            <a:avLst/>
          </a:prstGeom>
          <a:noFill/>
          <a:ln/>
        </p:spPr>
        <p:txBody>
          <a:bodyPr wrap="square" rtlCol="0" anchor="ctr"/>
          <a:lstStyle/>
          <a:p>
            <a:pPr marL="0" indent="0" algn="l">
              <a:buNone/>
            </a:pPr>
            <a:r>
              <a:rPr lang="en-US" sz="4600" b="1" dirty="0">
                <a:solidFill>
                  <a:srgbClr val="EDE7D8"/>
                </a:solidFill>
                <a:latin typeface="Georgia" pitchFamily="34" charset="0"/>
                <a:ea typeface="Georgia" pitchFamily="34" charset="-122"/>
                <a:cs typeface="Georgia" pitchFamily="34" charset="-120"/>
              </a:rPr>
              <a:t>HNA</a:t>
            </a:r>
            <a:endParaRPr lang="en-US" sz="4600" dirty="0"/>
          </a:p>
        </p:txBody>
      </p:sp>
      <p:sp>
        <p:nvSpPr>
          <p:cNvPr id="6" name="Shape 4"/>
          <p:cNvSpPr/>
          <p:nvPr/>
        </p:nvSpPr>
        <p:spPr>
          <a:xfrm>
            <a:off x="6309360" y="2148840"/>
            <a:ext cx="1005840" cy="45720"/>
          </a:xfrm>
          <a:prstGeom prst="rect">
            <a:avLst/>
          </a:prstGeom>
          <a:solidFill>
            <a:srgbClr val="BB6A48"/>
          </a:solidFill>
          <a:ln/>
        </p:spPr>
        <p:txBody>
          <a:bodyPr/>
          <a:lstStyle/>
          <a:p>
            <a:endParaRPr lang="en-US"/>
          </a:p>
        </p:txBody>
      </p:sp>
      <p:sp>
        <p:nvSpPr>
          <p:cNvPr id="7" name="Text 5"/>
          <p:cNvSpPr/>
          <p:nvPr/>
        </p:nvSpPr>
        <p:spPr>
          <a:xfrm>
            <a:off x="640080" y="960120"/>
            <a:ext cx="5120640" cy="365760"/>
          </a:xfrm>
          <a:prstGeom prst="rect">
            <a:avLst/>
          </a:prstGeom>
          <a:noFill/>
          <a:ln/>
        </p:spPr>
        <p:txBody>
          <a:bodyPr wrap="square" rtlCol="0" anchor="ctr"/>
          <a:lstStyle/>
          <a:p>
            <a:pPr marL="0" indent="0" algn="l">
              <a:buNone/>
            </a:pPr>
            <a:r>
              <a:rPr lang="en-US" sz="1300" b="1" kern="0" spc="200" dirty="0">
                <a:solidFill>
                  <a:srgbClr val="8F4E33"/>
                </a:solidFill>
                <a:latin typeface="Segoe UI" pitchFamily="34" charset="0"/>
                <a:ea typeface="Segoe UI" pitchFamily="34" charset="-122"/>
                <a:cs typeface="Segoe UI" pitchFamily="34" charset="-120"/>
              </a:rPr>
              <a:t>EVIDENCE-BASED PRACTICE</a:t>
            </a:r>
            <a:endParaRPr lang="en-US" sz="13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3100" b="1" dirty="0">
                <a:solidFill>
                  <a:srgbClr val="352F27"/>
                </a:solidFill>
                <a:latin typeface="Georgia" pitchFamily="34" charset="0"/>
                <a:ea typeface="Georgia" pitchFamily="34" charset="-122"/>
                <a:cs typeface="Georgia" pitchFamily="34" charset="-120"/>
              </a:rPr>
              <a:t>Benefits of WRAP &amp; HNA</a:t>
            </a:r>
            <a:endParaRPr lang="en-US" sz="3100" dirty="0"/>
          </a:p>
        </p:txBody>
      </p:sp>
      <p:sp>
        <p:nvSpPr>
          <p:cNvPr id="9" name="Text 7"/>
          <p:cNvSpPr/>
          <p:nvPr/>
        </p:nvSpPr>
        <p:spPr>
          <a:xfrm>
            <a:off x="640080" y="2971800"/>
            <a:ext cx="5029200" cy="822960"/>
          </a:xfrm>
          <a:prstGeom prst="rect">
            <a:avLst/>
          </a:prstGeom>
          <a:noFill/>
          <a:ln/>
        </p:spPr>
        <p:txBody>
          <a:bodyPr wrap="square" rtlCol="0" anchor="t"/>
          <a:lstStyle/>
          <a:p>
            <a:pPr marL="0" indent="0" algn="l">
              <a:lnSpc>
                <a:spcPts val="2200"/>
              </a:lnSpc>
              <a:buNone/>
            </a:pPr>
            <a:r>
              <a:rPr lang="en-US" sz="1700" dirty="0">
                <a:solidFill>
                  <a:srgbClr val="6B6355"/>
                </a:solidFill>
                <a:latin typeface="Segoe UI" pitchFamily="34" charset="0"/>
                <a:ea typeface="Segoe UI" pitchFamily="34" charset="-122"/>
                <a:cs typeface="Segoe UI" pitchFamily="34" charset="-120"/>
              </a:rPr>
              <a:t>Two person-centred tools for wellbeing and recovery</a:t>
            </a:r>
            <a:endParaRPr lang="en-US" sz="1700" dirty="0"/>
          </a:p>
        </p:txBody>
      </p:sp>
      <p:sp>
        <p:nvSpPr>
          <p:cNvPr id="10" name="Shape 8"/>
          <p:cNvSpPr/>
          <p:nvPr/>
        </p:nvSpPr>
        <p:spPr>
          <a:xfrm>
            <a:off x="658368" y="3886200"/>
            <a:ext cx="822960" cy="54864"/>
          </a:xfrm>
          <a:prstGeom prst="rect">
            <a:avLst/>
          </a:prstGeom>
          <a:solidFill>
            <a:srgbClr val="6E7A50"/>
          </a:solidFill>
          <a:ln/>
        </p:spPr>
        <p:txBody>
          <a:bodyPr/>
          <a:lstStyle/>
          <a:p>
            <a:endParaRPr lang="en-US"/>
          </a:p>
        </p:txBody>
      </p:sp>
      <p:sp>
        <p:nvSpPr>
          <p:cNvPr id="11" name="Text 9"/>
          <p:cNvSpPr/>
          <p:nvPr/>
        </p:nvSpPr>
        <p:spPr>
          <a:xfrm>
            <a:off x="640080" y="4069080"/>
            <a:ext cx="5212080" cy="457200"/>
          </a:xfrm>
          <a:prstGeom prst="rect">
            <a:avLst/>
          </a:prstGeom>
          <a:noFill/>
          <a:ln/>
        </p:spPr>
        <p:txBody>
          <a:bodyPr wrap="square" rtlCol="0" anchor="ctr"/>
          <a:lstStyle/>
          <a:p>
            <a:pPr marL="0" indent="0" algn="l">
              <a:buNone/>
            </a:pPr>
            <a:r>
              <a:rPr lang="en-US" sz="1250" i="1" dirty="0">
                <a:solidFill>
                  <a:srgbClr val="6B6355"/>
                </a:solidFill>
                <a:latin typeface="Segoe UI" pitchFamily="34" charset="0"/>
                <a:ea typeface="Segoe UI" pitchFamily="34" charset="-122"/>
                <a:cs typeface="Segoe UI" pitchFamily="34" charset="-120"/>
              </a:rPr>
              <a:t>Wellness Recovery Action Plan  |  Holistic Needs Assessment</a:t>
            </a:r>
            <a:endParaRPr lang="en-US" sz="12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BB6A48"/>
          </a:solidFill>
          <a:ln/>
        </p:spPr>
        <p:txBody>
          <a:bodyPr/>
          <a:lstStyle/>
          <a:p>
            <a:endParaRPr lang="en-US"/>
          </a:p>
        </p:txBody>
      </p:sp>
      <p:sp>
        <p:nvSpPr>
          <p:cNvPr id="3" name="Shape 1"/>
          <p:cNvSpPr/>
          <p:nvPr/>
        </p:nvSpPr>
        <p:spPr>
          <a:xfrm>
            <a:off x="0" y="4736592"/>
            <a:ext cx="2880360" cy="406908"/>
          </a:xfrm>
          <a:prstGeom prst="rect">
            <a:avLst/>
          </a:prstGeom>
          <a:solidFill>
            <a:srgbClr val="8F4E33"/>
          </a:solidFill>
          <a:ln/>
        </p:spPr>
        <p:txBody>
          <a:bodyPr/>
          <a:lstStyle/>
          <a:p>
            <a:endParaRPr lang="en-US"/>
          </a:p>
        </p:txBody>
      </p:sp>
      <p:sp>
        <p:nvSpPr>
          <p:cNvPr id="4" name="Shape 2"/>
          <p:cNvSpPr/>
          <p:nvPr/>
        </p:nvSpPr>
        <p:spPr>
          <a:xfrm>
            <a:off x="457200" y="1481328"/>
            <a:ext cx="822960" cy="64008"/>
          </a:xfrm>
          <a:prstGeom prst="rect">
            <a:avLst/>
          </a:prstGeom>
          <a:solidFill>
            <a:srgbClr val="F6F1E7"/>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BENEFITS FOR PRACTITIONERS</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HNA</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Targeted, consistent care</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HNA benefits: for practitioners &amp; services</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Shape 8"/>
          <p:cNvSpPr/>
          <p:nvPr/>
        </p:nvSpPr>
        <p:spPr>
          <a:xfrm>
            <a:off x="3246120"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1" name="Shape 9"/>
          <p:cNvSpPr/>
          <p:nvPr/>
        </p:nvSpPr>
        <p:spPr>
          <a:xfrm>
            <a:off x="3246120" y="1627632"/>
            <a:ext cx="82296" cy="987552"/>
          </a:xfrm>
          <a:prstGeom prst="rect">
            <a:avLst/>
          </a:prstGeom>
          <a:solidFill>
            <a:srgbClr val="6E7A50"/>
          </a:solidFill>
          <a:ln/>
        </p:spPr>
        <p:txBody>
          <a:bodyPr/>
          <a:lstStyle/>
          <a:p>
            <a:endParaRPr lang="en-US"/>
          </a:p>
        </p:txBody>
      </p:sp>
      <p:sp>
        <p:nvSpPr>
          <p:cNvPr id="12" name="Text 10"/>
          <p:cNvSpPr/>
          <p:nvPr/>
        </p:nvSpPr>
        <p:spPr>
          <a:xfrm>
            <a:off x="3447288"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A structured, consistent way to surface unmet needs</a:t>
            </a:r>
            <a:endParaRPr lang="en-US" sz="1250" dirty="0"/>
          </a:p>
        </p:txBody>
      </p:sp>
      <p:sp>
        <p:nvSpPr>
          <p:cNvPr id="13" name="Shape 11"/>
          <p:cNvSpPr/>
          <p:nvPr/>
        </p:nvSpPr>
        <p:spPr>
          <a:xfrm>
            <a:off x="6099048"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4" name="Shape 12"/>
          <p:cNvSpPr/>
          <p:nvPr/>
        </p:nvSpPr>
        <p:spPr>
          <a:xfrm>
            <a:off x="6099048" y="1627632"/>
            <a:ext cx="82296" cy="987552"/>
          </a:xfrm>
          <a:prstGeom prst="rect">
            <a:avLst/>
          </a:prstGeom>
          <a:solidFill>
            <a:srgbClr val="BB6A48"/>
          </a:solidFill>
          <a:ln/>
        </p:spPr>
        <p:txBody>
          <a:bodyPr/>
          <a:lstStyle/>
          <a:p>
            <a:endParaRPr lang="en-US"/>
          </a:p>
        </p:txBody>
      </p:sp>
      <p:sp>
        <p:nvSpPr>
          <p:cNvPr id="15" name="Text 13"/>
          <p:cNvSpPr/>
          <p:nvPr/>
        </p:nvSpPr>
        <p:spPr>
          <a:xfrm>
            <a:off x="6300216"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Directs finite resources where they're needed most</a:t>
            </a:r>
            <a:endParaRPr lang="en-US" sz="1250" dirty="0"/>
          </a:p>
        </p:txBody>
      </p:sp>
      <p:sp>
        <p:nvSpPr>
          <p:cNvPr id="16" name="Shape 14"/>
          <p:cNvSpPr/>
          <p:nvPr/>
        </p:nvSpPr>
        <p:spPr>
          <a:xfrm>
            <a:off x="3246120"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7" name="Shape 15"/>
          <p:cNvSpPr/>
          <p:nvPr/>
        </p:nvSpPr>
        <p:spPr>
          <a:xfrm>
            <a:off x="3246120" y="2761488"/>
            <a:ext cx="82296" cy="987552"/>
          </a:xfrm>
          <a:prstGeom prst="rect">
            <a:avLst/>
          </a:prstGeom>
          <a:solidFill>
            <a:srgbClr val="6E7A50"/>
          </a:solidFill>
          <a:ln/>
        </p:spPr>
        <p:txBody>
          <a:bodyPr/>
          <a:lstStyle/>
          <a:p>
            <a:endParaRPr lang="en-US"/>
          </a:p>
        </p:txBody>
      </p:sp>
      <p:sp>
        <p:nvSpPr>
          <p:cNvPr id="18" name="Text 16"/>
          <p:cNvSpPr/>
          <p:nvPr/>
        </p:nvSpPr>
        <p:spPr>
          <a:xfrm>
            <a:off x="3447288"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Strengthens communication and the therapeutic relationship</a:t>
            </a:r>
            <a:endParaRPr lang="en-US" sz="1250" dirty="0"/>
          </a:p>
        </p:txBody>
      </p:sp>
      <p:sp>
        <p:nvSpPr>
          <p:cNvPr id="19" name="Shape 17"/>
          <p:cNvSpPr/>
          <p:nvPr/>
        </p:nvSpPr>
        <p:spPr>
          <a:xfrm>
            <a:off x="6099048"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0" name="Shape 18"/>
          <p:cNvSpPr/>
          <p:nvPr/>
        </p:nvSpPr>
        <p:spPr>
          <a:xfrm>
            <a:off x="6099048" y="2761488"/>
            <a:ext cx="82296" cy="987552"/>
          </a:xfrm>
          <a:prstGeom prst="rect">
            <a:avLst/>
          </a:prstGeom>
          <a:solidFill>
            <a:srgbClr val="BB6A48"/>
          </a:solidFill>
          <a:ln/>
        </p:spPr>
        <p:txBody>
          <a:bodyPr/>
          <a:lstStyle/>
          <a:p>
            <a:endParaRPr lang="en-US"/>
          </a:p>
        </p:txBody>
      </p:sp>
      <p:sp>
        <p:nvSpPr>
          <p:cNvPr id="21" name="Text 19"/>
          <p:cNvSpPr/>
          <p:nvPr/>
        </p:nvSpPr>
        <p:spPr>
          <a:xfrm>
            <a:off x="6300216"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Supports earlier intervention and care coordination</a:t>
            </a:r>
            <a:endParaRPr lang="en-US" sz="1250" dirty="0"/>
          </a:p>
        </p:txBody>
      </p:sp>
      <p:sp>
        <p:nvSpPr>
          <p:cNvPr id="22" name="Shape 20"/>
          <p:cNvSpPr/>
          <p:nvPr/>
        </p:nvSpPr>
        <p:spPr>
          <a:xfrm>
            <a:off x="3246120"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3" name="Shape 21"/>
          <p:cNvSpPr/>
          <p:nvPr/>
        </p:nvSpPr>
        <p:spPr>
          <a:xfrm>
            <a:off x="3246120" y="3895344"/>
            <a:ext cx="82296" cy="987552"/>
          </a:xfrm>
          <a:prstGeom prst="rect">
            <a:avLst/>
          </a:prstGeom>
          <a:solidFill>
            <a:srgbClr val="6E7A50"/>
          </a:solidFill>
          <a:ln/>
        </p:spPr>
        <p:txBody>
          <a:bodyPr/>
          <a:lstStyle/>
          <a:p>
            <a:endParaRPr lang="en-US"/>
          </a:p>
        </p:txBody>
      </p:sp>
      <p:sp>
        <p:nvSpPr>
          <p:cNvPr id="24" name="Text 22"/>
          <p:cNvSpPr/>
          <p:nvPr/>
        </p:nvSpPr>
        <p:spPr>
          <a:xfrm>
            <a:off x="3447288"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Generates data to evidence quality and personalised care</a:t>
            </a:r>
            <a:endParaRPr lang="en-US" sz="1250" dirty="0"/>
          </a:p>
        </p:txBody>
      </p:sp>
      <p:sp>
        <p:nvSpPr>
          <p:cNvPr id="25" name="Shape 23"/>
          <p:cNvSpPr/>
          <p:nvPr/>
        </p:nvSpPr>
        <p:spPr>
          <a:xfrm>
            <a:off x="6099048"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6" name="Shape 24"/>
          <p:cNvSpPr/>
          <p:nvPr/>
        </p:nvSpPr>
        <p:spPr>
          <a:xfrm>
            <a:off x="6099048" y="3895344"/>
            <a:ext cx="82296" cy="987552"/>
          </a:xfrm>
          <a:prstGeom prst="rect">
            <a:avLst/>
          </a:prstGeom>
          <a:solidFill>
            <a:srgbClr val="BB6A48"/>
          </a:solidFill>
          <a:ln/>
        </p:spPr>
        <p:txBody>
          <a:bodyPr/>
          <a:lstStyle/>
          <a:p>
            <a:endParaRPr lang="en-US"/>
          </a:p>
        </p:txBody>
      </p:sp>
      <p:sp>
        <p:nvSpPr>
          <p:cNvPr id="27" name="Text 25"/>
          <p:cNvSpPr/>
          <p:nvPr/>
        </p:nvSpPr>
        <p:spPr>
          <a:xfrm>
            <a:off x="6300216"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Standardises the “what matters to you” conversation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515A3B"/>
          </a:solidFill>
          <a:ln/>
        </p:spPr>
        <p:txBody>
          <a:bodyPr/>
          <a:lstStyle/>
          <a:p>
            <a:endParaRPr lang="en-US"/>
          </a:p>
        </p:txBody>
      </p:sp>
      <p:sp>
        <p:nvSpPr>
          <p:cNvPr id="3" name="Shape 1"/>
          <p:cNvSpPr/>
          <p:nvPr/>
        </p:nvSpPr>
        <p:spPr>
          <a:xfrm>
            <a:off x="0" y="4736592"/>
            <a:ext cx="2880360" cy="406908"/>
          </a:xfrm>
          <a:prstGeom prst="rect">
            <a:avLst/>
          </a:prstGeom>
          <a:solidFill>
            <a:srgbClr val="2E3320"/>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WRAP + HNA</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&amp;</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Assessment meets self-directed action</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Better together</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691640"/>
            <a:ext cx="5532120" cy="3017520"/>
          </a:xfrm>
          <a:prstGeom prst="rect">
            <a:avLst/>
          </a:prstGeom>
          <a:noFill/>
          <a:ln/>
        </p:spPr>
        <p:txBody>
          <a:bodyPr wrap="square" rtlCol="0" anchor="t"/>
          <a:lstStyle/>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Both are person-centred, evidence-based and recovery-focused</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HNA identifies needs; WRAP builds the person's ongoing self-management response</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Together they cover the whole person — assessment plus sustained action</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A shared culture of listening, personalisation, shared decisions and hope</a:t>
            </a:r>
            <a:endParaRPr lang="en-US" sz="15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8F4E33"/>
          </a:solidFill>
          <a:ln/>
        </p:spPr>
        <p:txBody>
          <a:bodyPr/>
          <a:lstStyle/>
          <a:p>
            <a:endParaRPr lang="en-US"/>
          </a:p>
        </p:txBody>
      </p:sp>
      <p:sp>
        <p:nvSpPr>
          <p:cNvPr id="3" name="Shape 1"/>
          <p:cNvSpPr/>
          <p:nvPr/>
        </p:nvSpPr>
        <p:spPr>
          <a:xfrm>
            <a:off x="0" y="4736592"/>
            <a:ext cx="2880360" cy="406908"/>
          </a:xfrm>
          <a:prstGeom prst="rect">
            <a:avLst/>
          </a:prstGeom>
          <a:solidFill>
            <a:srgbClr val="6E3B25"/>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KEY TAKEAWAYS</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Make them routine and well-delivered</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Key takeaways</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691640"/>
            <a:ext cx="5532120" cy="3017520"/>
          </a:xfrm>
          <a:prstGeom prst="rect">
            <a:avLst/>
          </a:prstGeom>
          <a:noFill/>
          <a:ln/>
        </p:spPr>
        <p:txBody>
          <a:bodyPr wrap="square" rtlCol="0" anchor="t"/>
          <a:lstStyle/>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WRAP and HNA are proven, person-centred tools that put people in control</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Strong evidence base — SAMHSA, RCTs and meta-analysis for WRAP; RCT plus NHS and Macmillan backing for HNA</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Benefits reach both people and services: hope, empowerment, safety and better-targeted care</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Next step: embed both as routine, high-quality, personalised practice</a:t>
            </a:r>
            <a:endParaRPr lang="en-US" sz="15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515A3B"/>
          </a:solidFill>
          <a:ln/>
        </p:spPr>
        <p:txBody>
          <a:bodyPr/>
          <a:lstStyle/>
          <a:p>
            <a:endParaRPr lang="en-US"/>
          </a:p>
        </p:txBody>
      </p:sp>
      <p:sp>
        <p:nvSpPr>
          <p:cNvPr id="3" name="Shape 1"/>
          <p:cNvSpPr/>
          <p:nvPr/>
        </p:nvSpPr>
        <p:spPr>
          <a:xfrm>
            <a:off x="0" y="4736592"/>
            <a:ext cx="2880360" cy="406908"/>
          </a:xfrm>
          <a:prstGeom prst="rect">
            <a:avLst/>
          </a:prstGeom>
          <a:solidFill>
            <a:srgbClr val="2E3320"/>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OVERVIEW</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01</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Two evidence-based, person-centred approaches</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Two tools, one shared goal</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627632"/>
            <a:ext cx="5532120" cy="3200400"/>
          </a:xfrm>
          <a:prstGeom prst="rect">
            <a:avLst/>
          </a:prstGeom>
          <a:noFill/>
          <a:ln/>
        </p:spPr>
        <p:txBody>
          <a:bodyPr wrap="square" rtlCol="0" anchor="t"/>
          <a:lstStyle/>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Both are structured, person-centred approaches that put the individual's own goals and concerns first</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WRAP supports self-management and recovery, developed with and for people with lived experience</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HNA identifies the full range of a person's needs — physical, emotional, practical, spiritual and social</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Shared foundation: active listening, personalisation and shared decision-making</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Together they move care from “what's the matter?” to “what matters to you?”</a:t>
            </a:r>
            <a:endParaRPr lang="en-US" sz="15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6E7A50"/>
          </a:solidFill>
          <a:ln/>
        </p:spPr>
        <p:txBody>
          <a:bodyPr/>
          <a:lstStyle/>
          <a:p>
            <a:endParaRPr lang="en-US"/>
          </a:p>
        </p:txBody>
      </p:sp>
      <p:sp>
        <p:nvSpPr>
          <p:cNvPr id="3" name="Shape 1"/>
          <p:cNvSpPr/>
          <p:nvPr/>
        </p:nvSpPr>
        <p:spPr>
          <a:xfrm>
            <a:off x="0" y="4736592"/>
            <a:ext cx="2880360" cy="406908"/>
          </a:xfrm>
          <a:prstGeom prst="rect">
            <a:avLst/>
          </a:prstGeom>
          <a:solidFill>
            <a:srgbClr val="515A3B"/>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WELLNESS RECOVERY ACTION PLAN</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WRAP</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Created by Mary Ellen Copeland with mental health service users</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What is WRAP?</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572768"/>
            <a:ext cx="5532120" cy="685800"/>
          </a:xfrm>
          <a:prstGeom prst="rect">
            <a:avLst/>
          </a:prstGeom>
          <a:noFill/>
          <a:ln/>
        </p:spPr>
        <p:txBody>
          <a:bodyPr wrap="square" rtlCol="0" anchor="t"/>
          <a:lstStyle/>
          <a:p>
            <a:pPr marL="0" indent="0" algn="l">
              <a:lnSpc>
                <a:spcPts val="1700"/>
              </a:lnSpc>
              <a:buNone/>
            </a:pPr>
            <a:r>
              <a:rPr lang="en-US" sz="1350" i="1" dirty="0">
                <a:solidFill>
                  <a:srgbClr val="6B6355"/>
                </a:solidFill>
                <a:latin typeface="Segoe UI" pitchFamily="34" charset="0"/>
                <a:ea typeface="Segoe UI" pitchFamily="34" charset="-122"/>
                <a:cs typeface="Segoe UI" pitchFamily="34" charset="-120"/>
              </a:rPr>
              <a:t>A self-designed, self-managed plan for staying well and coping with distress — owned by the person, not done to them.</a:t>
            </a:r>
            <a:endParaRPr lang="en-US" sz="1350" dirty="0"/>
          </a:p>
        </p:txBody>
      </p:sp>
      <p:sp>
        <p:nvSpPr>
          <p:cNvPr id="11" name="Shape 9"/>
          <p:cNvSpPr/>
          <p:nvPr/>
        </p:nvSpPr>
        <p:spPr>
          <a:xfrm>
            <a:off x="3246120" y="2331720"/>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2" name="Shape 10"/>
          <p:cNvSpPr/>
          <p:nvPr/>
        </p:nvSpPr>
        <p:spPr>
          <a:xfrm>
            <a:off x="3246120" y="2331720"/>
            <a:ext cx="2670048" cy="73152"/>
          </a:xfrm>
          <a:prstGeom prst="rect">
            <a:avLst/>
          </a:prstGeom>
          <a:solidFill>
            <a:srgbClr val="BB6A48"/>
          </a:solidFill>
          <a:ln/>
        </p:spPr>
        <p:txBody>
          <a:bodyPr/>
          <a:lstStyle/>
          <a:p>
            <a:endParaRPr lang="en-US"/>
          </a:p>
        </p:txBody>
      </p:sp>
      <p:sp>
        <p:nvSpPr>
          <p:cNvPr id="13" name="Text 11"/>
          <p:cNvSpPr/>
          <p:nvPr/>
        </p:nvSpPr>
        <p:spPr>
          <a:xfrm>
            <a:off x="3410712" y="2441448"/>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Wellness toolbox</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Personal strategies that keep you well</a:t>
            </a:r>
            <a:endParaRPr lang="en-US" sz="1250" dirty="0"/>
          </a:p>
        </p:txBody>
      </p:sp>
      <p:sp>
        <p:nvSpPr>
          <p:cNvPr id="14" name="Shape 12"/>
          <p:cNvSpPr/>
          <p:nvPr/>
        </p:nvSpPr>
        <p:spPr>
          <a:xfrm>
            <a:off x="6099048" y="2331720"/>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5" name="Shape 13"/>
          <p:cNvSpPr/>
          <p:nvPr/>
        </p:nvSpPr>
        <p:spPr>
          <a:xfrm>
            <a:off x="6099048" y="2331720"/>
            <a:ext cx="2670048" cy="73152"/>
          </a:xfrm>
          <a:prstGeom prst="rect">
            <a:avLst/>
          </a:prstGeom>
          <a:solidFill>
            <a:srgbClr val="BB6A48"/>
          </a:solidFill>
          <a:ln/>
        </p:spPr>
        <p:txBody>
          <a:bodyPr/>
          <a:lstStyle/>
          <a:p>
            <a:endParaRPr lang="en-US"/>
          </a:p>
        </p:txBody>
      </p:sp>
      <p:sp>
        <p:nvSpPr>
          <p:cNvPr id="16" name="Text 14"/>
          <p:cNvSpPr/>
          <p:nvPr/>
        </p:nvSpPr>
        <p:spPr>
          <a:xfrm>
            <a:off x="6263640" y="2441448"/>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Daily maintenance plan</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Routines that sustain wellbeing</a:t>
            </a:r>
            <a:endParaRPr lang="en-US" sz="1250" dirty="0"/>
          </a:p>
        </p:txBody>
      </p:sp>
      <p:sp>
        <p:nvSpPr>
          <p:cNvPr id="17" name="Shape 15"/>
          <p:cNvSpPr/>
          <p:nvPr/>
        </p:nvSpPr>
        <p:spPr>
          <a:xfrm>
            <a:off x="3246120" y="3538728"/>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8" name="Shape 16"/>
          <p:cNvSpPr/>
          <p:nvPr/>
        </p:nvSpPr>
        <p:spPr>
          <a:xfrm>
            <a:off x="3246120" y="3538728"/>
            <a:ext cx="2670048" cy="73152"/>
          </a:xfrm>
          <a:prstGeom prst="rect">
            <a:avLst/>
          </a:prstGeom>
          <a:solidFill>
            <a:srgbClr val="BB6A48"/>
          </a:solidFill>
          <a:ln/>
        </p:spPr>
        <p:txBody>
          <a:bodyPr/>
          <a:lstStyle/>
          <a:p>
            <a:endParaRPr lang="en-US"/>
          </a:p>
        </p:txBody>
      </p:sp>
      <p:sp>
        <p:nvSpPr>
          <p:cNvPr id="19" name="Text 17"/>
          <p:cNvSpPr/>
          <p:nvPr/>
        </p:nvSpPr>
        <p:spPr>
          <a:xfrm>
            <a:off x="3410712" y="3648456"/>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Triggers &amp; warning signs</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Spotting difficulties early</a:t>
            </a:r>
            <a:endParaRPr lang="en-US" sz="1250" dirty="0"/>
          </a:p>
        </p:txBody>
      </p:sp>
      <p:sp>
        <p:nvSpPr>
          <p:cNvPr id="20" name="Shape 18"/>
          <p:cNvSpPr/>
          <p:nvPr/>
        </p:nvSpPr>
        <p:spPr>
          <a:xfrm>
            <a:off x="6099048" y="3538728"/>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1" name="Shape 19"/>
          <p:cNvSpPr/>
          <p:nvPr/>
        </p:nvSpPr>
        <p:spPr>
          <a:xfrm>
            <a:off x="6099048" y="3538728"/>
            <a:ext cx="2670048" cy="73152"/>
          </a:xfrm>
          <a:prstGeom prst="rect">
            <a:avLst/>
          </a:prstGeom>
          <a:solidFill>
            <a:srgbClr val="BB6A48"/>
          </a:solidFill>
          <a:ln/>
        </p:spPr>
        <p:txBody>
          <a:bodyPr/>
          <a:lstStyle/>
          <a:p>
            <a:endParaRPr lang="en-US"/>
          </a:p>
        </p:txBody>
      </p:sp>
      <p:sp>
        <p:nvSpPr>
          <p:cNvPr id="22" name="Text 20"/>
          <p:cNvSpPr/>
          <p:nvPr/>
        </p:nvSpPr>
        <p:spPr>
          <a:xfrm>
            <a:off x="6263640" y="3648456"/>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Crisis &amp; post-crisis plan</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Guiding others when you can't</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6E7A50"/>
          </a:solidFill>
          <a:ln/>
        </p:spPr>
        <p:txBody>
          <a:bodyPr/>
          <a:lstStyle/>
          <a:p>
            <a:endParaRPr lang="en-US"/>
          </a:p>
        </p:txBody>
      </p:sp>
      <p:sp>
        <p:nvSpPr>
          <p:cNvPr id="3" name="Shape 1"/>
          <p:cNvSpPr/>
          <p:nvPr/>
        </p:nvSpPr>
        <p:spPr>
          <a:xfrm>
            <a:off x="0" y="4736592"/>
            <a:ext cx="2880360" cy="406908"/>
          </a:xfrm>
          <a:prstGeom prst="rect">
            <a:avLst/>
          </a:prstGeom>
          <a:solidFill>
            <a:srgbClr val="515A3B"/>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THE EVIDENCE BASE</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WRAP</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Recognised, trialled and reviewed</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WRAP: the evidence base</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691640"/>
            <a:ext cx="5532120" cy="3017520"/>
          </a:xfrm>
          <a:prstGeom prst="rect">
            <a:avLst/>
          </a:prstGeom>
          <a:noFill/>
          <a:ln/>
        </p:spPr>
        <p:txBody>
          <a:bodyPr wrap="square" rtlCol="0" anchor="t"/>
          <a:lstStyle/>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Designated an evidence-based practice by SAMHSA in 2010</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Randomised controlled trials of the peer-led group model show gains versus control at 8-month follow-up</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Systematic review and meta-analysis (Canacott et al., 2019) supports personal recovery outcomes</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Strongest evidence is for the co-facilitated peer group model — around 8–12 weekly sessions</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6E7A50"/>
          </a:solidFill>
          <a:ln/>
        </p:spPr>
        <p:txBody>
          <a:bodyPr/>
          <a:lstStyle/>
          <a:p>
            <a:endParaRPr lang="en-US"/>
          </a:p>
        </p:txBody>
      </p:sp>
      <p:sp>
        <p:nvSpPr>
          <p:cNvPr id="3" name="Shape 1"/>
          <p:cNvSpPr/>
          <p:nvPr/>
        </p:nvSpPr>
        <p:spPr>
          <a:xfrm>
            <a:off x="0" y="4736592"/>
            <a:ext cx="2880360" cy="406908"/>
          </a:xfrm>
          <a:prstGeom prst="rect">
            <a:avLst/>
          </a:prstGeom>
          <a:solidFill>
            <a:srgbClr val="515A3B"/>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BENEFITS FOR THE PERSON</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WRAP</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Outcomes reported in controlled trials</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WRAP benefits: for the person</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Shape 8"/>
          <p:cNvSpPr/>
          <p:nvPr/>
        </p:nvSpPr>
        <p:spPr>
          <a:xfrm>
            <a:off x="3246120"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1" name="Shape 9"/>
          <p:cNvSpPr/>
          <p:nvPr/>
        </p:nvSpPr>
        <p:spPr>
          <a:xfrm>
            <a:off x="3246120" y="1627632"/>
            <a:ext cx="82296" cy="987552"/>
          </a:xfrm>
          <a:prstGeom prst="rect">
            <a:avLst/>
          </a:prstGeom>
          <a:solidFill>
            <a:srgbClr val="6E7A50"/>
          </a:solidFill>
          <a:ln/>
        </p:spPr>
        <p:txBody>
          <a:bodyPr/>
          <a:lstStyle/>
          <a:p>
            <a:endParaRPr lang="en-US"/>
          </a:p>
        </p:txBody>
      </p:sp>
      <p:sp>
        <p:nvSpPr>
          <p:cNvPr id="12" name="Text 10"/>
          <p:cNvSpPr/>
          <p:nvPr/>
        </p:nvSpPr>
        <p:spPr>
          <a:xfrm>
            <a:off x="3447288"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Reduced psychiatric symptoms</a:t>
            </a:r>
            <a:endParaRPr lang="en-US" sz="1250" dirty="0"/>
          </a:p>
        </p:txBody>
      </p:sp>
      <p:sp>
        <p:nvSpPr>
          <p:cNvPr id="13" name="Shape 11"/>
          <p:cNvSpPr/>
          <p:nvPr/>
        </p:nvSpPr>
        <p:spPr>
          <a:xfrm>
            <a:off x="6099048"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4" name="Shape 12"/>
          <p:cNvSpPr/>
          <p:nvPr/>
        </p:nvSpPr>
        <p:spPr>
          <a:xfrm>
            <a:off x="6099048" y="1627632"/>
            <a:ext cx="82296" cy="987552"/>
          </a:xfrm>
          <a:prstGeom prst="rect">
            <a:avLst/>
          </a:prstGeom>
          <a:solidFill>
            <a:srgbClr val="BB6A48"/>
          </a:solidFill>
          <a:ln/>
        </p:spPr>
        <p:txBody>
          <a:bodyPr/>
          <a:lstStyle/>
          <a:p>
            <a:endParaRPr lang="en-US"/>
          </a:p>
        </p:txBody>
      </p:sp>
      <p:sp>
        <p:nvSpPr>
          <p:cNvPr id="15" name="Text 13"/>
          <p:cNvSpPr/>
          <p:nvPr/>
        </p:nvSpPr>
        <p:spPr>
          <a:xfrm>
            <a:off x="6300216"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Increased hope and a sense of the future</a:t>
            </a:r>
            <a:endParaRPr lang="en-US" sz="1250" dirty="0"/>
          </a:p>
        </p:txBody>
      </p:sp>
      <p:sp>
        <p:nvSpPr>
          <p:cNvPr id="16" name="Shape 14"/>
          <p:cNvSpPr/>
          <p:nvPr/>
        </p:nvSpPr>
        <p:spPr>
          <a:xfrm>
            <a:off x="3246120"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7" name="Shape 15"/>
          <p:cNvSpPr/>
          <p:nvPr/>
        </p:nvSpPr>
        <p:spPr>
          <a:xfrm>
            <a:off x="3246120" y="2761488"/>
            <a:ext cx="82296" cy="987552"/>
          </a:xfrm>
          <a:prstGeom prst="rect">
            <a:avLst/>
          </a:prstGeom>
          <a:solidFill>
            <a:srgbClr val="6E7A50"/>
          </a:solidFill>
          <a:ln/>
        </p:spPr>
        <p:txBody>
          <a:bodyPr/>
          <a:lstStyle/>
          <a:p>
            <a:endParaRPr lang="en-US"/>
          </a:p>
        </p:txBody>
      </p:sp>
      <p:sp>
        <p:nvSpPr>
          <p:cNvPr id="18" name="Text 16"/>
          <p:cNvSpPr/>
          <p:nvPr/>
        </p:nvSpPr>
        <p:spPr>
          <a:xfrm>
            <a:off x="3447288"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Greater self-advocacy and confidence</a:t>
            </a:r>
            <a:endParaRPr lang="en-US" sz="1250" dirty="0"/>
          </a:p>
        </p:txBody>
      </p:sp>
      <p:sp>
        <p:nvSpPr>
          <p:cNvPr id="19" name="Shape 17"/>
          <p:cNvSpPr/>
          <p:nvPr/>
        </p:nvSpPr>
        <p:spPr>
          <a:xfrm>
            <a:off x="6099048"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0" name="Shape 18"/>
          <p:cNvSpPr/>
          <p:nvPr/>
        </p:nvSpPr>
        <p:spPr>
          <a:xfrm>
            <a:off x="6099048" y="2761488"/>
            <a:ext cx="82296" cy="987552"/>
          </a:xfrm>
          <a:prstGeom prst="rect">
            <a:avLst/>
          </a:prstGeom>
          <a:solidFill>
            <a:srgbClr val="BB6A48"/>
          </a:solidFill>
          <a:ln/>
        </p:spPr>
        <p:txBody>
          <a:bodyPr/>
          <a:lstStyle/>
          <a:p>
            <a:endParaRPr lang="en-US"/>
          </a:p>
        </p:txBody>
      </p:sp>
      <p:sp>
        <p:nvSpPr>
          <p:cNvPr id="21" name="Text 19"/>
          <p:cNvSpPr/>
          <p:nvPr/>
        </p:nvSpPr>
        <p:spPr>
          <a:xfrm>
            <a:off x="6300216"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Improved quality of life and empowerment</a:t>
            </a:r>
            <a:endParaRPr lang="en-US" sz="1250" dirty="0"/>
          </a:p>
        </p:txBody>
      </p:sp>
      <p:sp>
        <p:nvSpPr>
          <p:cNvPr id="22" name="Shape 20"/>
          <p:cNvSpPr/>
          <p:nvPr/>
        </p:nvSpPr>
        <p:spPr>
          <a:xfrm>
            <a:off x="3246120"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3" name="Shape 21"/>
          <p:cNvSpPr/>
          <p:nvPr/>
        </p:nvSpPr>
        <p:spPr>
          <a:xfrm>
            <a:off x="3246120" y="3895344"/>
            <a:ext cx="82296" cy="987552"/>
          </a:xfrm>
          <a:prstGeom prst="rect">
            <a:avLst/>
          </a:prstGeom>
          <a:solidFill>
            <a:srgbClr val="6E7A50"/>
          </a:solidFill>
          <a:ln/>
        </p:spPr>
        <p:txBody>
          <a:bodyPr/>
          <a:lstStyle/>
          <a:p>
            <a:endParaRPr lang="en-US"/>
          </a:p>
        </p:txBody>
      </p:sp>
      <p:sp>
        <p:nvSpPr>
          <p:cNvPr id="24" name="Text 22"/>
          <p:cNvSpPr/>
          <p:nvPr/>
        </p:nvSpPr>
        <p:spPr>
          <a:xfrm>
            <a:off x="3447288"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A daily plan and crisis plan they own and control</a:t>
            </a:r>
            <a:endParaRPr lang="en-US" sz="1250" dirty="0"/>
          </a:p>
        </p:txBody>
      </p:sp>
      <p:sp>
        <p:nvSpPr>
          <p:cNvPr id="25" name="Shape 23"/>
          <p:cNvSpPr/>
          <p:nvPr/>
        </p:nvSpPr>
        <p:spPr>
          <a:xfrm>
            <a:off x="6099048"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6" name="Shape 24"/>
          <p:cNvSpPr/>
          <p:nvPr/>
        </p:nvSpPr>
        <p:spPr>
          <a:xfrm>
            <a:off x="6099048" y="3895344"/>
            <a:ext cx="82296" cy="987552"/>
          </a:xfrm>
          <a:prstGeom prst="rect">
            <a:avLst/>
          </a:prstGeom>
          <a:solidFill>
            <a:srgbClr val="BB6A48"/>
          </a:solidFill>
          <a:ln/>
        </p:spPr>
        <p:txBody>
          <a:bodyPr/>
          <a:lstStyle/>
          <a:p>
            <a:endParaRPr lang="en-US"/>
          </a:p>
        </p:txBody>
      </p:sp>
      <p:sp>
        <p:nvSpPr>
          <p:cNvPr id="27" name="Text 25"/>
          <p:cNvSpPr/>
          <p:nvPr/>
        </p:nvSpPr>
        <p:spPr>
          <a:xfrm>
            <a:off x="6300216"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Recovery led by lived experience</a:t>
            </a:r>
            <a:endParaRPr lang="en-US" sz="12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6E7A50"/>
          </a:solidFill>
          <a:ln/>
        </p:spPr>
        <p:txBody>
          <a:bodyPr/>
          <a:lstStyle/>
          <a:p>
            <a:endParaRPr lang="en-US"/>
          </a:p>
        </p:txBody>
      </p:sp>
      <p:sp>
        <p:nvSpPr>
          <p:cNvPr id="3" name="Shape 1"/>
          <p:cNvSpPr/>
          <p:nvPr/>
        </p:nvSpPr>
        <p:spPr>
          <a:xfrm>
            <a:off x="0" y="4736592"/>
            <a:ext cx="2880360" cy="406908"/>
          </a:xfrm>
          <a:prstGeom prst="rect">
            <a:avLst/>
          </a:prstGeom>
          <a:solidFill>
            <a:srgbClr val="515A3B"/>
          </a:solidFill>
          <a:ln/>
        </p:spPr>
        <p:txBody>
          <a:bodyPr/>
          <a:lstStyle/>
          <a:p>
            <a:endParaRPr lang="en-US"/>
          </a:p>
        </p:txBody>
      </p:sp>
      <p:sp>
        <p:nvSpPr>
          <p:cNvPr id="4" name="Shape 2"/>
          <p:cNvSpPr/>
          <p:nvPr/>
        </p:nvSpPr>
        <p:spPr>
          <a:xfrm>
            <a:off x="457200" y="1481328"/>
            <a:ext cx="822960" cy="64008"/>
          </a:xfrm>
          <a:prstGeom prst="rect">
            <a:avLst/>
          </a:prstGeom>
          <a:solidFill>
            <a:srgbClr val="BB6A48"/>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BENEFITS FOR PRACTITIONERS</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WRAP</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A shift toward partnership</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WRAP benefits: for practitioners &amp; services</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Shape 8"/>
          <p:cNvSpPr/>
          <p:nvPr/>
        </p:nvSpPr>
        <p:spPr>
          <a:xfrm>
            <a:off x="3246120"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1" name="Shape 9"/>
          <p:cNvSpPr/>
          <p:nvPr/>
        </p:nvSpPr>
        <p:spPr>
          <a:xfrm>
            <a:off x="3246120" y="1627632"/>
            <a:ext cx="82296" cy="987552"/>
          </a:xfrm>
          <a:prstGeom prst="rect">
            <a:avLst/>
          </a:prstGeom>
          <a:solidFill>
            <a:srgbClr val="6E7A50"/>
          </a:solidFill>
          <a:ln/>
        </p:spPr>
        <p:txBody>
          <a:bodyPr/>
          <a:lstStyle/>
          <a:p>
            <a:endParaRPr lang="en-US"/>
          </a:p>
        </p:txBody>
      </p:sp>
      <p:sp>
        <p:nvSpPr>
          <p:cNvPr id="12" name="Text 10"/>
          <p:cNvSpPr/>
          <p:nvPr/>
        </p:nvSpPr>
        <p:spPr>
          <a:xfrm>
            <a:off x="3447288"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Shared, recovery-oriented language with the people supported</a:t>
            </a:r>
            <a:endParaRPr lang="en-US" sz="1250" dirty="0"/>
          </a:p>
        </p:txBody>
      </p:sp>
      <p:sp>
        <p:nvSpPr>
          <p:cNvPr id="13" name="Shape 11"/>
          <p:cNvSpPr/>
          <p:nvPr/>
        </p:nvSpPr>
        <p:spPr>
          <a:xfrm>
            <a:off x="6099048"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4" name="Shape 12"/>
          <p:cNvSpPr/>
          <p:nvPr/>
        </p:nvSpPr>
        <p:spPr>
          <a:xfrm>
            <a:off x="6099048" y="1627632"/>
            <a:ext cx="82296" cy="987552"/>
          </a:xfrm>
          <a:prstGeom prst="rect">
            <a:avLst/>
          </a:prstGeom>
          <a:solidFill>
            <a:srgbClr val="BB6A48"/>
          </a:solidFill>
          <a:ln/>
        </p:spPr>
        <p:txBody>
          <a:bodyPr/>
          <a:lstStyle/>
          <a:p>
            <a:endParaRPr lang="en-US"/>
          </a:p>
        </p:txBody>
      </p:sp>
      <p:sp>
        <p:nvSpPr>
          <p:cNvPr id="15" name="Text 13"/>
          <p:cNvSpPr/>
          <p:nvPr/>
        </p:nvSpPr>
        <p:spPr>
          <a:xfrm>
            <a:off x="6300216"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Advance and crisis planning improves safety and continuity</a:t>
            </a:r>
            <a:endParaRPr lang="en-US" sz="1250" dirty="0"/>
          </a:p>
        </p:txBody>
      </p:sp>
      <p:sp>
        <p:nvSpPr>
          <p:cNvPr id="16" name="Shape 14"/>
          <p:cNvSpPr/>
          <p:nvPr/>
        </p:nvSpPr>
        <p:spPr>
          <a:xfrm>
            <a:off x="3246120"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7" name="Shape 15"/>
          <p:cNvSpPr/>
          <p:nvPr/>
        </p:nvSpPr>
        <p:spPr>
          <a:xfrm>
            <a:off x="3246120" y="2761488"/>
            <a:ext cx="82296" cy="987552"/>
          </a:xfrm>
          <a:prstGeom prst="rect">
            <a:avLst/>
          </a:prstGeom>
          <a:solidFill>
            <a:srgbClr val="6E7A50"/>
          </a:solidFill>
          <a:ln/>
        </p:spPr>
        <p:txBody>
          <a:bodyPr/>
          <a:lstStyle/>
          <a:p>
            <a:endParaRPr lang="en-US"/>
          </a:p>
        </p:txBody>
      </p:sp>
      <p:sp>
        <p:nvSpPr>
          <p:cNvPr id="18" name="Text 16"/>
          <p:cNvSpPr/>
          <p:nvPr/>
        </p:nvSpPr>
        <p:spPr>
          <a:xfrm>
            <a:off x="3447288"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Encourages collaboration and shared decision-making</a:t>
            </a:r>
            <a:endParaRPr lang="en-US" sz="1250" dirty="0"/>
          </a:p>
        </p:txBody>
      </p:sp>
      <p:sp>
        <p:nvSpPr>
          <p:cNvPr id="19" name="Shape 17"/>
          <p:cNvSpPr/>
          <p:nvPr/>
        </p:nvSpPr>
        <p:spPr>
          <a:xfrm>
            <a:off x="6099048"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0" name="Shape 18"/>
          <p:cNvSpPr/>
          <p:nvPr/>
        </p:nvSpPr>
        <p:spPr>
          <a:xfrm>
            <a:off x="6099048" y="2761488"/>
            <a:ext cx="82296" cy="987552"/>
          </a:xfrm>
          <a:prstGeom prst="rect">
            <a:avLst/>
          </a:prstGeom>
          <a:solidFill>
            <a:srgbClr val="BB6A48"/>
          </a:solidFill>
          <a:ln/>
        </p:spPr>
        <p:txBody>
          <a:bodyPr/>
          <a:lstStyle/>
          <a:p>
            <a:endParaRPr lang="en-US"/>
          </a:p>
        </p:txBody>
      </p:sp>
      <p:sp>
        <p:nvSpPr>
          <p:cNvPr id="21" name="Text 19"/>
          <p:cNvSpPr/>
          <p:nvPr/>
        </p:nvSpPr>
        <p:spPr>
          <a:xfrm>
            <a:off x="6300216"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Can reduce reliance on crisis services over time</a:t>
            </a:r>
            <a:endParaRPr lang="en-US" sz="1250" dirty="0"/>
          </a:p>
        </p:txBody>
      </p:sp>
      <p:sp>
        <p:nvSpPr>
          <p:cNvPr id="22" name="Shape 20"/>
          <p:cNvSpPr/>
          <p:nvPr/>
        </p:nvSpPr>
        <p:spPr>
          <a:xfrm>
            <a:off x="3246120"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3" name="Shape 21"/>
          <p:cNvSpPr/>
          <p:nvPr/>
        </p:nvSpPr>
        <p:spPr>
          <a:xfrm>
            <a:off x="3246120" y="3895344"/>
            <a:ext cx="82296" cy="987552"/>
          </a:xfrm>
          <a:prstGeom prst="rect">
            <a:avLst/>
          </a:prstGeom>
          <a:solidFill>
            <a:srgbClr val="6E7A50"/>
          </a:solidFill>
          <a:ln/>
        </p:spPr>
        <p:txBody>
          <a:bodyPr/>
          <a:lstStyle/>
          <a:p>
            <a:endParaRPr lang="en-US"/>
          </a:p>
        </p:txBody>
      </p:sp>
      <p:sp>
        <p:nvSpPr>
          <p:cNvPr id="24" name="Text 22"/>
          <p:cNvSpPr/>
          <p:nvPr/>
        </p:nvSpPr>
        <p:spPr>
          <a:xfrm>
            <a:off x="3447288"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Builds a strengths-based, personalised culture</a:t>
            </a:r>
            <a:endParaRPr lang="en-US" sz="1250" dirty="0"/>
          </a:p>
        </p:txBody>
      </p:sp>
      <p:sp>
        <p:nvSpPr>
          <p:cNvPr id="25" name="Shape 23"/>
          <p:cNvSpPr/>
          <p:nvPr/>
        </p:nvSpPr>
        <p:spPr>
          <a:xfrm>
            <a:off x="6099048"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6" name="Shape 24"/>
          <p:cNvSpPr/>
          <p:nvPr/>
        </p:nvSpPr>
        <p:spPr>
          <a:xfrm>
            <a:off x="6099048" y="3895344"/>
            <a:ext cx="82296" cy="987552"/>
          </a:xfrm>
          <a:prstGeom prst="rect">
            <a:avLst/>
          </a:prstGeom>
          <a:solidFill>
            <a:srgbClr val="BB6A48"/>
          </a:solidFill>
          <a:ln/>
        </p:spPr>
        <p:txBody>
          <a:bodyPr/>
          <a:lstStyle/>
          <a:p>
            <a:endParaRPr lang="en-US"/>
          </a:p>
        </p:txBody>
      </p:sp>
      <p:sp>
        <p:nvSpPr>
          <p:cNvPr id="27" name="Text 25"/>
          <p:cNvSpPr/>
          <p:nvPr/>
        </p:nvSpPr>
        <p:spPr>
          <a:xfrm>
            <a:off x="6300216"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Grows peer and lived-experience leadership</a:t>
            </a:r>
            <a:endParaRPr lang="en-US" sz="1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BB6A48"/>
          </a:solidFill>
          <a:ln/>
        </p:spPr>
        <p:txBody>
          <a:bodyPr/>
          <a:lstStyle/>
          <a:p>
            <a:endParaRPr lang="en-US"/>
          </a:p>
        </p:txBody>
      </p:sp>
      <p:sp>
        <p:nvSpPr>
          <p:cNvPr id="3" name="Shape 1"/>
          <p:cNvSpPr/>
          <p:nvPr/>
        </p:nvSpPr>
        <p:spPr>
          <a:xfrm>
            <a:off x="0" y="4736592"/>
            <a:ext cx="2880360" cy="406908"/>
          </a:xfrm>
          <a:prstGeom prst="rect">
            <a:avLst/>
          </a:prstGeom>
          <a:solidFill>
            <a:srgbClr val="8F4E33"/>
          </a:solidFill>
          <a:ln/>
        </p:spPr>
        <p:txBody>
          <a:bodyPr/>
          <a:lstStyle/>
          <a:p>
            <a:endParaRPr lang="en-US"/>
          </a:p>
        </p:txBody>
      </p:sp>
      <p:sp>
        <p:nvSpPr>
          <p:cNvPr id="4" name="Shape 2"/>
          <p:cNvSpPr/>
          <p:nvPr/>
        </p:nvSpPr>
        <p:spPr>
          <a:xfrm>
            <a:off x="457200" y="1481328"/>
            <a:ext cx="822960" cy="64008"/>
          </a:xfrm>
          <a:prstGeom prst="rect">
            <a:avLst/>
          </a:prstGeom>
          <a:solidFill>
            <a:srgbClr val="F6F1E7"/>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HOLISTIC NEEDS ASSESSMENT</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HNA</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Championed by Macmillan and NHS personalised care</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What is HNA?</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572768"/>
            <a:ext cx="5532120" cy="685800"/>
          </a:xfrm>
          <a:prstGeom prst="rect">
            <a:avLst/>
          </a:prstGeom>
          <a:noFill/>
          <a:ln/>
        </p:spPr>
        <p:txBody>
          <a:bodyPr wrap="square" rtlCol="0" anchor="t"/>
          <a:lstStyle/>
          <a:p>
            <a:pPr marL="0" indent="0" algn="l">
              <a:lnSpc>
                <a:spcPts val="1700"/>
              </a:lnSpc>
              <a:buNone/>
            </a:pPr>
            <a:r>
              <a:rPr lang="en-US" sz="1350" i="1" dirty="0">
                <a:solidFill>
                  <a:srgbClr val="6B6355"/>
                </a:solidFill>
                <a:latin typeface="Segoe UI" pitchFamily="34" charset="0"/>
                <a:ea typeface="Segoe UI" pitchFamily="34" charset="-122"/>
                <a:cs typeface="Segoe UI" pitchFamily="34" charset="-120"/>
              </a:rPr>
              <a:t>A structured conversation that identifies a person's concerns across every area of life, then turns them into a personalised plan.</a:t>
            </a:r>
            <a:endParaRPr lang="en-US" sz="1350" dirty="0"/>
          </a:p>
        </p:txBody>
      </p:sp>
      <p:sp>
        <p:nvSpPr>
          <p:cNvPr id="11" name="Shape 9"/>
          <p:cNvSpPr/>
          <p:nvPr/>
        </p:nvSpPr>
        <p:spPr>
          <a:xfrm>
            <a:off x="3246120" y="2331720"/>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2" name="Shape 10"/>
          <p:cNvSpPr/>
          <p:nvPr/>
        </p:nvSpPr>
        <p:spPr>
          <a:xfrm>
            <a:off x="3246120" y="2331720"/>
            <a:ext cx="2670048" cy="73152"/>
          </a:xfrm>
          <a:prstGeom prst="rect">
            <a:avLst/>
          </a:prstGeom>
          <a:solidFill>
            <a:srgbClr val="BB6A48"/>
          </a:solidFill>
          <a:ln/>
        </p:spPr>
        <p:txBody>
          <a:bodyPr/>
          <a:lstStyle/>
          <a:p>
            <a:endParaRPr lang="en-US"/>
          </a:p>
        </p:txBody>
      </p:sp>
      <p:sp>
        <p:nvSpPr>
          <p:cNvPr id="13" name="Text 11"/>
          <p:cNvSpPr/>
          <p:nvPr/>
        </p:nvSpPr>
        <p:spPr>
          <a:xfrm>
            <a:off x="3410712" y="2441448"/>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Whole-person view</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Physical, emotional, practical, spiritual, social</a:t>
            </a:r>
            <a:endParaRPr lang="en-US" sz="1250" dirty="0"/>
          </a:p>
        </p:txBody>
      </p:sp>
      <p:sp>
        <p:nvSpPr>
          <p:cNvPr id="14" name="Shape 12"/>
          <p:cNvSpPr/>
          <p:nvPr/>
        </p:nvSpPr>
        <p:spPr>
          <a:xfrm>
            <a:off x="6099048" y="2331720"/>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5" name="Shape 13"/>
          <p:cNvSpPr/>
          <p:nvPr/>
        </p:nvSpPr>
        <p:spPr>
          <a:xfrm>
            <a:off x="6099048" y="2331720"/>
            <a:ext cx="2670048" cy="73152"/>
          </a:xfrm>
          <a:prstGeom prst="rect">
            <a:avLst/>
          </a:prstGeom>
          <a:solidFill>
            <a:srgbClr val="BB6A48"/>
          </a:solidFill>
          <a:ln/>
        </p:spPr>
        <p:txBody>
          <a:bodyPr/>
          <a:lstStyle/>
          <a:p>
            <a:endParaRPr lang="en-US"/>
          </a:p>
        </p:txBody>
      </p:sp>
      <p:sp>
        <p:nvSpPr>
          <p:cNvPr id="16" name="Text 14"/>
          <p:cNvSpPr/>
          <p:nvPr/>
        </p:nvSpPr>
        <p:spPr>
          <a:xfrm>
            <a:off x="6263640" y="2441448"/>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Structured conversation</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Concerns identified and prioritised together</a:t>
            </a:r>
            <a:endParaRPr lang="en-US" sz="1250" dirty="0"/>
          </a:p>
        </p:txBody>
      </p:sp>
      <p:sp>
        <p:nvSpPr>
          <p:cNvPr id="17" name="Shape 15"/>
          <p:cNvSpPr/>
          <p:nvPr/>
        </p:nvSpPr>
        <p:spPr>
          <a:xfrm>
            <a:off x="3246120" y="3538728"/>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8" name="Shape 16"/>
          <p:cNvSpPr/>
          <p:nvPr/>
        </p:nvSpPr>
        <p:spPr>
          <a:xfrm>
            <a:off x="3246120" y="3538728"/>
            <a:ext cx="2670048" cy="73152"/>
          </a:xfrm>
          <a:prstGeom prst="rect">
            <a:avLst/>
          </a:prstGeom>
          <a:solidFill>
            <a:srgbClr val="BB6A48"/>
          </a:solidFill>
          <a:ln/>
        </p:spPr>
        <p:txBody>
          <a:bodyPr/>
          <a:lstStyle/>
          <a:p>
            <a:endParaRPr lang="en-US"/>
          </a:p>
        </p:txBody>
      </p:sp>
      <p:sp>
        <p:nvSpPr>
          <p:cNvPr id="19" name="Text 17"/>
          <p:cNvSpPr/>
          <p:nvPr/>
        </p:nvSpPr>
        <p:spPr>
          <a:xfrm>
            <a:off x="3410712" y="3648456"/>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Personalised support plan</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Leads to a Care and Support Plan (PCSP)</a:t>
            </a:r>
            <a:endParaRPr lang="en-US" sz="1250" dirty="0"/>
          </a:p>
        </p:txBody>
      </p:sp>
      <p:sp>
        <p:nvSpPr>
          <p:cNvPr id="20" name="Shape 18"/>
          <p:cNvSpPr/>
          <p:nvPr/>
        </p:nvSpPr>
        <p:spPr>
          <a:xfrm>
            <a:off x="6099048" y="3538728"/>
            <a:ext cx="2670048" cy="1060704"/>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1" name="Shape 19"/>
          <p:cNvSpPr/>
          <p:nvPr/>
        </p:nvSpPr>
        <p:spPr>
          <a:xfrm>
            <a:off x="6099048" y="3538728"/>
            <a:ext cx="2670048" cy="73152"/>
          </a:xfrm>
          <a:prstGeom prst="rect">
            <a:avLst/>
          </a:prstGeom>
          <a:solidFill>
            <a:srgbClr val="BB6A48"/>
          </a:solidFill>
          <a:ln/>
        </p:spPr>
        <p:txBody>
          <a:bodyPr/>
          <a:lstStyle/>
          <a:p>
            <a:endParaRPr lang="en-US"/>
          </a:p>
        </p:txBody>
      </p:sp>
      <p:sp>
        <p:nvSpPr>
          <p:cNvPr id="22" name="Text 20"/>
          <p:cNvSpPr/>
          <p:nvPr/>
        </p:nvSpPr>
        <p:spPr>
          <a:xfrm>
            <a:off x="6263640" y="3648456"/>
            <a:ext cx="2359152" cy="877824"/>
          </a:xfrm>
          <a:prstGeom prst="rect">
            <a:avLst/>
          </a:prstGeom>
          <a:noFill/>
          <a:ln/>
        </p:spPr>
        <p:txBody>
          <a:bodyPr wrap="square" rtlCol="0" anchor="t"/>
          <a:lstStyle/>
          <a:p>
            <a:pPr marL="0" indent="0" algn="l">
              <a:lnSpc>
                <a:spcPts val="1300"/>
              </a:lnSpc>
              <a:buNone/>
            </a:pPr>
            <a:r>
              <a:rPr lang="en-US" sz="1250" b="1" dirty="0">
                <a:solidFill>
                  <a:srgbClr val="515A3B"/>
                </a:solidFill>
                <a:latin typeface="Segoe UI" pitchFamily="34" charset="0"/>
                <a:ea typeface="Segoe UI" pitchFamily="34" charset="-122"/>
                <a:cs typeface="Segoe UI" pitchFamily="34" charset="-120"/>
              </a:rPr>
              <a:t>Along the pathway</a:t>
            </a:r>
            <a:endParaRPr lang="en-US" sz="1250" dirty="0"/>
          </a:p>
          <a:p>
            <a:pPr marL="0" indent="0" algn="l">
              <a:lnSpc>
                <a:spcPts val="1300"/>
              </a:lnSpc>
              <a:buNone/>
            </a:pPr>
            <a:r>
              <a:rPr lang="en-US" sz="1050" dirty="0">
                <a:solidFill>
                  <a:srgbClr val="6B6355"/>
                </a:solidFill>
                <a:latin typeface="Segoe UI" pitchFamily="34" charset="0"/>
                <a:ea typeface="Segoe UI" pitchFamily="34" charset="-122"/>
                <a:cs typeface="Segoe UI" pitchFamily="34" charset="-120"/>
              </a:rPr>
              <a:t>Repeated at key points in the journey</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BB6A48"/>
          </a:solidFill>
          <a:ln/>
        </p:spPr>
        <p:txBody>
          <a:bodyPr/>
          <a:lstStyle/>
          <a:p>
            <a:endParaRPr lang="en-US"/>
          </a:p>
        </p:txBody>
      </p:sp>
      <p:sp>
        <p:nvSpPr>
          <p:cNvPr id="3" name="Shape 1"/>
          <p:cNvSpPr/>
          <p:nvPr/>
        </p:nvSpPr>
        <p:spPr>
          <a:xfrm>
            <a:off x="0" y="4736592"/>
            <a:ext cx="2880360" cy="406908"/>
          </a:xfrm>
          <a:prstGeom prst="rect">
            <a:avLst/>
          </a:prstGeom>
          <a:solidFill>
            <a:srgbClr val="8F4E33"/>
          </a:solidFill>
          <a:ln/>
        </p:spPr>
        <p:txBody>
          <a:bodyPr/>
          <a:lstStyle/>
          <a:p>
            <a:endParaRPr lang="en-US"/>
          </a:p>
        </p:txBody>
      </p:sp>
      <p:sp>
        <p:nvSpPr>
          <p:cNvPr id="4" name="Shape 2"/>
          <p:cNvSpPr/>
          <p:nvPr/>
        </p:nvSpPr>
        <p:spPr>
          <a:xfrm>
            <a:off x="457200" y="1481328"/>
            <a:ext cx="822960" cy="64008"/>
          </a:xfrm>
          <a:prstGeom prst="rect">
            <a:avLst/>
          </a:prstGeom>
          <a:solidFill>
            <a:srgbClr val="F6F1E7"/>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THE EVIDENCE BASE</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HNA</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Trialled, adopted and endorsed</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HNA: the evidence base</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Text 8"/>
          <p:cNvSpPr/>
          <p:nvPr/>
        </p:nvSpPr>
        <p:spPr>
          <a:xfrm>
            <a:off x="3246120" y="1691640"/>
            <a:ext cx="5532120" cy="3017520"/>
          </a:xfrm>
          <a:prstGeom prst="rect">
            <a:avLst/>
          </a:prstGeom>
          <a:noFill/>
          <a:ln/>
        </p:spPr>
        <p:txBody>
          <a:bodyPr wrap="square" rtlCol="0" anchor="t"/>
          <a:lstStyle/>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Randomised controlled trial in outpatient cancer care (Snowden et al., BMJ Open, 2023)</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Embedded in the NHS Long Term Plan's personalised care commitments</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Endorsed by Macmillan Cancer Support as core to personalised care</a:t>
            </a:r>
            <a:endParaRPr lang="en-US" sz="1550" dirty="0"/>
          </a:p>
          <a:p>
            <a:pPr marL="203200" indent="-203200" algn="l">
              <a:spcAft>
                <a:spcPts val="1100"/>
              </a:spcAft>
              <a:buSzPct val="100000"/>
              <a:buChar char="•"/>
            </a:pPr>
            <a:r>
              <a:rPr lang="en-US" sz="1550" dirty="0">
                <a:solidFill>
                  <a:srgbClr val="352F27"/>
                </a:solidFill>
                <a:latin typeface="Segoe UI" pitchFamily="34" charset="0"/>
                <a:ea typeface="Segoe UI" pitchFamily="34" charset="-122"/>
                <a:cs typeface="Segoe UI" pitchFamily="34" charset="-120"/>
              </a:rPr>
              <a:t>Realist evaluations show value across the whole cancer pathway</a:t>
            </a:r>
            <a:endParaRPr lang="en-US" sz="15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2880360" cy="5143500"/>
          </a:xfrm>
          <a:prstGeom prst="rect">
            <a:avLst/>
          </a:prstGeom>
          <a:solidFill>
            <a:srgbClr val="BB6A48"/>
          </a:solidFill>
          <a:ln/>
        </p:spPr>
        <p:txBody>
          <a:bodyPr/>
          <a:lstStyle/>
          <a:p>
            <a:endParaRPr lang="en-US"/>
          </a:p>
        </p:txBody>
      </p:sp>
      <p:sp>
        <p:nvSpPr>
          <p:cNvPr id="3" name="Shape 1"/>
          <p:cNvSpPr/>
          <p:nvPr/>
        </p:nvSpPr>
        <p:spPr>
          <a:xfrm>
            <a:off x="0" y="4736592"/>
            <a:ext cx="2880360" cy="406908"/>
          </a:xfrm>
          <a:prstGeom prst="rect">
            <a:avLst/>
          </a:prstGeom>
          <a:solidFill>
            <a:srgbClr val="8F4E33"/>
          </a:solidFill>
          <a:ln/>
        </p:spPr>
        <p:txBody>
          <a:bodyPr/>
          <a:lstStyle/>
          <a:p>
            <a:endParaRPr lang="en-US"/>
          </a:p>
        </p:txBody>
      </p:sp>
      <p:sp>
        <p:nvSpPr>
          <p:cNvPr id="4" name="Shape 2"/>
          <p:cNvSpPr/>
          <p:nvPr/>
        </p:nvSpPr>
        <p:spPr>
          <a:xfrm>
            <a:off x="457200" y="1481328"/>
            <a:ext cx="822960" cy="64008"/>
          </a:xfrm>
          <a:prstGeom prst="rect">
            <a:avLst/>
          </a:prstGeom>
          <a:solidFill>
            <a:srgbClr val="F6F1E7"/>
          </a:solidFill>
          <a:ln/>
        </p:spPr>
        <p:txBody>
          <a:bodyPr/>
          <a:lstStyle/>
          <a:p>
            <a:endParaRPr lang="en-US"/>
          </a:p>
        </p:txBody>
      </p:sp>
      <p:sp>
        <p:nvSpPr>
          <p:cNvPr id="5" name="Text 3"/>
          <p:cNvSpPr/>
          <p:nvPr/>
        </p:nvSpPr>
        <p:spPr>
          <a:xfrm>
            <a:off x="457200" y="566928"/>
            <a:ext cx="2194560" cy="914400"/>
          </a:xfrm>
          <a:prstGeom prst="rect">
            <a:avLst/>
          </a:prstGeom>
          <a:noFill/>
          <a:ln/>
        </p:spPr>
        <p:txBody>
          <a:bodyPr wrap="square" rtlCol="0" anchor="t"/>
          <a:lstStyle/>
          <a:p>
            <a:pPr marL="0" indent="0" algn="l">
              <a:lnSpc>
                <a:spcPts val="1500"/>
              </a:lnSpc>
              <a:buNone/>
            </a:pPr>
            <a:r>
              <a:rPr lang="en-US" sz="1250" b="1" kern="0" spc="200" dirty="0">
                <a:solidFill>
                  <a:srgbClr val="F6F1E7"/>
                </a:solidFill>
                <a:latin typeface="Segoe UI" pitchFamily="34" charset="0"/>
                <a:ea typeface="Segoe UI" pitchFamily="34" charset="-122"/>
                <a:cs typeface="Segoe UI" pitchFamily="34" charset="-120"/>
              </a:rPr>
              <a:t>BENEFITS FOR THE PERSON</a:t>
            </a:r>
            <a:endParaRPr lang="en-US" sz="1250" dirty="0"/>
          </a:p>
        </p:txBody>
      </p:sp>
      <p:sp>
        <p:nvSpPr>
          <p:cNvPr id="6" name="Text 4"/>
          <p:cNvSpPr/>
          <p:nvPr/>
        </p:nvSpPr>
        <p:spPr>
          <a:xfrm>
            <a:off x="384048" y="1828800"/>
            <a:ext cx="2331720" cy="1554480"/>
          </a:xfrm>
          <a:prstGeom prst="rect">
            <a:avLst/>
          </a:prstGeom>
          <a:noFill/>
          <a:ln/>
        </p:spPr>
        <p:txBody>
          <a:bodyPr wrap="square" rtlCol="0" anchor="ctr"/>
          <a:lstStyle/>
          <a:p>
            <a:pPr marL="0" indent="0" algn="l">
              <a:buNone/>
            </a:pPr>
            <a:r>
              <a:rPr lang="en-US" sz="4400" b="1" dirty="0">
                <a:solidFill>
                  <a:srgbClr val="F6F1E7"/>
                </a:solidFill>
                <a:latin typeface="Georgia" pitchFamily="34" charset="0"/>
                <a:ea typeface="Georgia" pitchFamily="34" charset="-122"/>
                <a:cs typeface="Georgia" pitchFamily="34" charset="-120"/>
              </a:rPr>
              <a:t>HNA</a:t>
            </a:r>
            <a:endParaRPr lang="en-US" sz="4400" dirty="0"/>
          </a:p>
        </p:txBody>
      </p:sp>
      <p:sp>
        <p:nvSpPr>
          <p:cNvPr id="7" name="Text 5"/>
          <p:cNvSpPr/>
          <p:nvPr/>
        </p:nvSpPr>
        <p:spPr>
          <a:xfrm>
            <a:off x="457200" y="4114800"/>
            <a:ext cx="2148840" cy="822960"/>
          </a:xfrm>
          <a:prstGeom prst="rect">
            <a:avLst/>
          </a:prstGeom>
          <a:noFill/>
          <a:ln/>
        </p:spPr>
        <p:txBody>
          <a:bodyPr wrap="square" rtlCol="0" anchor="t"/>
          <a:lstStyle/>
          <a:p>
            <a:pPr marL="0" indent="0" algn="l">
              <a:lnSpc>
                <a:spcPts val="1600"/>
              </a:lnSpc>
              <a:buNone/>
            </a:pPr>
            <a:r>
              <a:rPr lang="en-US" sz="1200" i="1" dirty="0">
                <a:solidFill>
                  <a:srgbClr val="EDE7D8"/>
                </a:solidFill>
                <a:latin typeface="Segoe UI" pitchFamily="34" charset="0"/>
                <a:ea typeface="Segoe UI" pitchFamily="34" charset="-122"/>
                <a:cs typeface="Segoe UI" pitchFamily="34" charset="-120"/>
              </a:rPr>
              <a:t>Seen as a whole person</a:t>
            </a:r>
            <a:endParaRPr lang="en-US" sz="1200" dirty="0"/>
          </a:p>
        </p:txBody>
      </p:sp>
      <p:sp>
        <p:nvSpPr>
          <p:cNvPr id="8" name="Text 0"/>
          <p:cNvSpPr>
            <a:spLocks noGrp="1"/>
          </p:cNvSpPr>
          <p:nvPr>
            <p:ph type="title" idx="100" hasCustomPrompt="1"/>
          </p:nvPr>
        </p:nvSpPr>
        <p:spPr>
          <a:xfrm>
            <a:off x="3246120" y="457200"/>
            <a:ext cx="5486400" cy="914400"/>
          </a:xfrm>
          <a:prstGeom prst="rect">
            <a:avLst/>
          </a:prstGeom>
          <a:noFill/>
          <a:ln/>
        </p:spPr>
        <p:txBody>
          <a:bodyPr wrap="square" lIns="0" tIns="0" rIns="0" bIns="0" rtlCol="0" anchor="t"/>
          <a:lstStyle/>
          <a:p>
            <a:pPr marL="0" indent="0" algn="l">
              <a:buNone/>
            </a:pPr>
            <a:r>
              <a:rPr lang="en-US" sz="2500" b="1" dirty="0">
                <a:solidFill>
                  <a:srgbClr val="352F27"/>
                </a:solidFill>
                <a:latin typeface="Segoe UI" pitchFamily="34" charset="0"/>
                <a:ea typeface="Segoe UI" pitchFamily="34" charset="-122"/>
                <a:cs typeface="Segoe UI" pitchFamily="34" charset="-120"/>
              </a:rPr>
              <a:t>HNA benefits: for the person</a:t>
            </a:r>
            <a:endParaRPr lang="en-US" sz="2500" dirty="0"/>
          </a:p>
        </p:txBody>
      </p:sp>
      <p:sp>
        <p:nvSpPr>
          <p:cNvPr id="9" name="Shape 7"/>
          <p:cNvSpPr/>
          <p:nvPr/>
        </p:nvSpPr>
        <p:spPr>
          <a:xfrm>
            <a:off x="3273552" y="1371600"/>
            <a:ext cx="1051560" cy="54864"/>
          </a:xfrm>
          <a:prstGeom prst="rect">
            <a:avLst/>
          </a:prstGeom>
          <a:solidFill>
            <a:srgbClr val="BB6A48"/>
          </a:solidFill>
          <a:ln/>
        </p:spPr>
        <p:txBody>
          <a:bodyPr/>
          <a:lstStyle/>
          <a:p>
            <a:endParaRPr lang="en-US"/>
          </a:p>
        </p:txBody>
      </p:sp>
      <p:sp>
        <p:nvSpPr>
          <p:cNvPr id="10" name="Shape 8"/>
          <p:cNvSpPr/>
          <p:nvPr/>
        </p:nvSpPr>
        <p:spPr>
          <a:xfrm>
            <a:off x="3246120"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1" name="Shape 9"/>
          <p:cNvSpPr/>
          <p:nvPr/>
        </p:nvSpPr>
        <p:spPr>
          <a:xfrm>
            <a:off x="3246120" y="1627632"/>
            <a:ext cx="82296" cy="987552"/>
          </a:xfrm>
          <a:prstGeom prst="rect">
            <a:avLst/>
          </a:prstGeom>
          <a:solidFill>
            <a:srgbClr val="6E7A50"/>
          </a:solidFill>
          <a:ln/>
        </p:spPr>
        <p:txBody>
          <a:bodyPr/>
          <a:lstStyle/>
          <a:p>
            <a:endParaRPr lang="en-US"/>
          </a:p>
        </p:txBody>
      </p:sp>
      <p:sp>
        <p:nvSpPr>
          <p:cNvPr id="12" name="Text 10"/>
          <p:cNvSpPr/>
          <p:nvPr/>
        </p:nvSpPr>
        <p:spPr>
          <a:xfrm>
            <a:off x="3447288"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Concerns are heard — nothing important is missed</a:t>
            </a:r>
            <a:endParaRPr lang="en-US" sz="1250" dirty="0"/>
          </a:p>
        </p:txBody>
      </p:sp>
      <p:sp>
        <p:nvSpPr>
          <p:cNvPr id="13" name="Shape 11"/>
          <p:cNvSpPr/>
          <p:nvPr/>
        </p:nvSpPr>
        <p:spPr>
          <a:xfrm>
            <a:off x="6099048" y="1627632"/>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4" name="Shape 12"/>
          <p:cNvSpPr/>
          <p:nvPr/>
        </p:nvSpPr>
        <p:spPr>
          <a:xfrm>
            <a:off x="6099048" y="1627632"/>
            <a:ext cx="82296" cy="987552"/>
          </a:xfrm>
          <a:prstGeom prst="rect">
            <a:avLst/>
          </a:prstGeom>
          <a:solidFill>
            <a:srgbClr val="BB6A48"/>
          </a:solidFill>
          <a:ln/>
        </p:spPr>
        <p:txBody>
          <a:bodyPr/>
          <a:lstStyle/>
          <a:p>
            <a:endParaRPr lang="en-US"/>
          </a:p>
        </p:txBody>
      </p:sp>
      <p:sp>
        <p:nvSpPr>
          <p:cNvPr id="15" name="Text 13"/>
          <p:cNvSpPr/>
          <p:nvPr/>
        </p:nvSpPr>
        <p:spPr>
          <a:xfrm>
            <a:off x="6300216" y="1682496"/>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Care is personalised around what matters most</a:t>
            </a:r>
            <a:endParaRPr lang="en-US" sz="1250" dirty="0"/>
          </a:p>
        </p:txBody>
      </p:sp>
      <p:sp>
        <p:nvSpPr>
          <p:cNvPr id="16" name="Shape 14"/>
          <p:cNvSpPr/>
          <p:nvPr/>
        </p:nvSpPr>
        <p:spPr>
          <a:xfrm>
            <a:off x="3246120"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17" name="Shape 15"/>
          <p:cNvSpPr/>
          <p:nvPr/>
        </p:nvSpPr>
        <p:spPr>
          <a:xfrm>
            <a:off x="3246120" y="2761488"/>
            <a:ext cx="82296" cy="987552"/>
          </a:xfrm>
          <a:prstGeom prst="rect">
            <a:avLst/>
          </a:prstGeom>
          <a:solidFill>
            <a:srgbClr val="6E7A50"/>
          </a:solidFill>
          <a:ln/>
        </p:spPr>
        <p:txBody>
          <a:bodyPr/>
          <a:lstStyle/>
          <a:p>
            <a:endParaRPr lang="en-US"/>
          </a:p>
        </p:txBody>
      </p:sp>
      <p:sp>
        <p:nvSpPr>
          <p:cNvPr id="18" name="Text 16"/>
          <p:cNvSpPr/>
          <p:nvPr/>
        </p:nvSpPr>
        <p:spPr>
          <a:xfrm>
            <a:off x="3447288"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Greater choice, control and involvement in decisions</a:t>
            </a:r>
            <a:endParaRPr lang="en-US" sz="1250" dirty="0"/>
          </a:p>
        </p:txBody>
      </p:sp>
      <p:sp>
        <p:nvSpPr>
          <p:cNvPr id="19" name="Shape 17"/>
          <p:cNvSpPr/>
          <p:nvPr/>
        </p:nvSpPr>
        <p:spPr>
          <a:xfrm>
            <a:off x="6099048" y="2761488"/>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0" name="Shape 18"/>
          <p:cNvSpPr/>
          <p:nvPr/>
        </p:nvSpPr>
        <p:spPr>
          <a:xfrm>
            <a:off x="6099048" y="2761488"/>
            <a:ext cx="82296" cy="987552"/>
          </a:xfrm>
          <a:prstGeom prst="rect">
            <a:avLst/>
          </a:prstGeom>
          <a:solidFill>
            <a:srgbClr val="BB6A48"/>
          </a:solidFill>
          <a:ln/>
        </p:spPr>
        <p:txBody>
          <a:bodyPr/>
          <a:lstStyle/>
          <a:p>
            <a:endParaRPr lang="en-US"/>
          </a:p>
        </p:txBody>
      </p:sp>
      <p:sp>
        <p:nvSpPr>
          <p:cNvPr id="21" name="Text 19"/>
          <p:cNvSpPr/>
          <p:nvPr/>
        </p:nvSpPr>
        <p:spPr>
          <a:xfrm>
            <a:off x="6300216" y="2816352"/>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Timely signposting to the right support</a:t>
            </a:r>
            <a:endParaRPr lang="en-US" sz="1250" dirty="0"/>
          </a:p>
        </p:txBody>
      </p:sp>
      <p:sp>
        <p:nvSpPr>
          <p:cNvPr id="22" name="Shape 20"/>
          <p:cNvSpPr/>
          <p:nvPr/>
        </p:nvSpPr>
        <p:spPr>
          <a:xfrm>
            <a:off x="3246120"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3" name="Shape 21"/>
          <p:cNvSpPr/>
          <p:nvPr/>
        </p:nvSpPr>
        <p:spPr>
          <a:xfrm>
            <a:off x="3246120" y="3895344"/>
            <a:ext cx="82296" cy="987552"/>
          </a:xfrm>
          <a:prstGeom prst="rect">
            <a:avLst/>
          </a:prstGeom>
          <a:solidFill>
            <a:srgbClr val="6E7A50"/>
          </a:solidFill>
          <a:ln/>
        </p:spPr>
        <p:txBody>
          <a:bodyPr/>
          <a:lstStyle/>
          <a:p>
            <a:endParaRPr lang="en-US"/>
          </a:p>
        </p:txBody>
      </p:sp>
      <p:sp>
        <p:nvSpPr>
          <p:cNvPr id="24" name="Text 22"/>
          <p:cNvSpPr/>
          <p:nvPr/>
        </p:nvSpPr>
        <p:spPr>
          <a:xfrm>
            <a:off x="3447288"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A written plan they can revisit and share</a:t>
            </a:r>
            <a:endParaRPr lang="en-US" sz="1250" dirty="0"/>
          </a:p>
        </p:txBody>
      </p:sp>
      <p:sp>
        <p:nvSpPr>
          <p:cNvPr id="25" name="Shape 23"/>
          <p:cNvSpPr/>
          <p:nvPr/>
        </p:nvSpPr>
        <p:spPr>
          <a:xfrm>
            <a:off x="6099048" y="3895344"/>
            <a:ext cx="2670048" cy="987552"/>
          </a:xfrm>
          <a:prstGeom prst="rect">
            <a:avLst/>
          </a:prstGeom>
          <a:solidFill>
            <a:srgbClr val="FBF8F1"/>
          </a:solidFill>
          <a:ln w="9525">
            <a:solidFill>
              <a:srgbClr val="AEB98F"/>
            </a:solidFill>
            <a:prstDash val="solid"/>
          </a:ln>
          <a:effectLst>
            <a:outerShdw blurRad="88900" dist="38100" dir="8100000" algn="bl" rotWithShape="0">
              <a:srgbClr val="000000">
                <a:alpha val="14000"/>
              </a:srgbClr>
            </a:outerShdw>
          </a:effectLst>
        </p:spPr>
        <p:txBody>
          <a:bodyPr/>
          <a:lstStyle/>
          <a:p>
            <a:endParaRPr lang="en-US"/>
          </a:p>
        </p:txBody>
      </p:sp>
      <p:sp>
        <p:nvSpPr>
          <p:cNvPr id="26" name="Shape 24"/>
          <p:cNvSpPr/>
          <p:nvPr/>
        </p:nvSpPr>
        <p:spPr>
          <a:xfrm>
            <a:off x="6099048" y="3895344"/>
            <a:ext cx="82296" cy="987552"/>
          </a:xfrm>
          <a:prstGeom prst="rect">
            <a:avLst/>
          </a:prstGeom>
          <a:solidFill>
            <a:srgbClr val="BB6A48"/>
          </a:solidFill>
          <a:ln/>
        </p:spPr>
        <p:txBody>
          <a:bodyPr/>
          <a:lstStyle/>
          <a:p>
            <a:endParaRPr lang="en-US"/>
          </a:p>
        </p:txBody>
      </p:sp>
      <p:sp>
        <p:nvSpPr>
          <p:cNvPr id="27" name="Text 25"/>
          <p:cNvSpPr/>
          <p:nvPr/>
        </p:nvSpPr>
        <p:spPr>
          <a:xfrm>
            <a:off x="6300216" y="3950208"/>
            <a:ext cx="2340864" cy="877824"/>
          </a:xfrm>
          <a:prstGeom prst="rect">
            <a:avLst/>
          </a:prstGeom>
          <a:noFill/>
          <a:ln/>
        </p:spPr>
        <p:txBody>
          <a:bodyPr wrap="square" rtlCol="0" anchor="ctr"/>
          <a:lstStyle/>
          <a:p>
            <a:pPr marL="0" indent="0" algn="l">
              <a:lnSpc>
                <a:spcPts val="1500"/>
              </a:lnSpc>
              <a:buNone/>
            </a:pPr>
            <a:r>
              <a:rPr lang="en-US" sz="1250" dirty="0">
                <a:solidFill>
                  <a:srgbClr val="352F27"/>
                </a:solidFill>
                <a:latin typeface="Segoe UI" pitchFamily="34" charset="0"/>
                <a:ea typeface="Segoe UI" pitchFamily="34" charset="-122"/>
                <a:cs typeface="Segoe UI" pitchFamily="34" charset="-120"/>
              </a:rPr>
              <a:t>Unmet needs surface earlier</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1420</Words>
  <Application>Microsoft Office PowerPoint</Application>
  <PresentationFormat>On-screen Show (16:9)</PresentationFormat>
  <Paragraphs>137</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Georgia</vt:lpstr>
      <vt:lpstr>Segoe UI</vt:lpstr>
      <vt:lpstr>Office Theme</vt:lpstr>
      <vt:lpstr>Benefits of WRAP &amp; HNA</vt:lpstr>
      <vt:lpstr>Two tools, one shared goal</vt:lpstr>
      <vt:lpstr>What is WRAP?</vt:lpstr>
      <vt:lpstr>WRAP: the evidence base</vt:lpstr>
      <vt:lpstr>WRAP benefits: for the person</vt:lpstr>
      <vt:lpstr>WRAP benefits: for practitioners &amp; services</vt:lpstr>
      <vt:lpstr>What is HNA?</vt:lpstr>
      <vt:lpstr>HNA: the evidence base</vt:lpstr>
      <vt:lpstr>HNA benefits: for the person</vt:lpstr>
      <vt:lpstr>HNA benefits: for practitioners &amp; services</vt:lpstr>
      <vt:lpstr>Better together</vt:lpstr>
      <vt:lpstr>Key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2026-07-08T23:43:14Z</dcterms:created>
  <dcterms:modified xsi:type="dcterms:W3CDTF">2026-07-08T23:49:49Z</dcterms:modified>
</cp:coreProperties>
</file>