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0" d="100"/>
          <a:sy n="60" d="100"/>
        </p:scale>
        <p:origin x="660" y="4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6853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FACILITATION TIP (Q5 - Multiple Choice)</a:t>
            </a:r>
          </a:p>
          <a:p>
            <a:endParaRPr lang="en-US"/>
          </a:p>
          <a:p>
            <a:r>
              <a:rPr lang="en-US" sz="1100"/>
              <a:t>Purpose: Help participants distinguish triggers from other WRAP concepts.</a:t>
            </a:r>
          </a:p>
          <a:p>
            <a:endParaRPr lang="en-US"/>
          </a:p>
          <a:p>
            <a:r>
              <a:rPr lang="en-US" sz="1100"/>
              <a:t>Teaching moment: Walk through why each wrong answer doesn't qualify as a trigger:</a:t>
            </a:r>
          </a:p>
          <a:p>
            <a:r>
              <a:rPr lang="en-US" sz="1100"/>
              <a:t>- 'Feeling tired' is an internal experience, not external</a:t>
            </a:r>
          </a:p>
          <a:p>
            <a:r>
              <a:rPr lang="en-US" sz="1100"/>
              <a:t>- 'Noticing mood changes' is an early warning sign</a:t>
            </a:r>
          </a:p>
          <a:p>
            <a:r>
              <a:rPr lang="en-US" sz="1100"/>
              <a:t>- 'Deciding to skip lunch' is a personal choice, not an external event</a:t>
            </a:r>
          </a:p>
          <a:p>
            <a:endParaRPr lang="en-US"/>
          </a:p>
          <a:p>
            <a:r>
              <a:rPr lang="en-US" sz="1100"/>
              <a:t>Discussion prompt: 'What are some triggers that might be common in your daily life or workplace?'</a:t>
            </a:r>
          </a:p>
          <a:p>
            <a:endParaRPr lang="en-US"/>
          </a:p>
          <a:p>
            <a:r>
              <a:rPr lang="en-US" sz="1100"/>
              <a:t>Key point: Triggers can be big or small - what matters is that they come from outside and cause discomfort.</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FACILITATOR NOTES (Answer 5)</a:t>
            </a:r>
          </a:p>
          <a:p>
            <a:endParaRPr lang="en-US"/>
          </a:p>
          <a:p>
            <a:r>
              <a:rPr lang="en-US" sz="1100"/>
              <a:t>After revealing: Walk through each option to reinforce the concept:</a:t>
            </a:r>
          </a:p>
          <a:p>
            <a:r>
              <a:rPr lang="en-US" sz="1100"/>
              <a:t>- Someone yells at you = TRIGGER (external event)</a:t>
            </a:r>
          </a:p>
          <a:p>
            <a:r>
              <a:rPr lang="en-US" sz="1100"/>
              <a:t>- Feeling tired = internal state, not a trigger</a:t>
            </a:r>
          </a:p>
          <a:p>
            <a:r>
              <a:rPr lang="en-US" sz="1100"/>
              <a:t>- Noticing mood changes = early warning sign (internal)</a:t>
            </a:r>
          </a:p>
          <a:p>
            <a:r>
              <a:rPr lang="en-US" sz="1100"/>
              <a:t>- Deciding to skip lunch = personal choice, not an external event</a:t>
            </a:r>
          </a:p>
          <a:p>
            <a:endParaRPr lang="en-US"/>
          </a:p>
          <a:p>
            <a:r>
              <a:rPr lang="en-US" sz="1100"/>
              <a:t>Deepen the learning: Ask the group to generate 2-3 more examples of triggers from their own lives or experiences. Write them on a board if possible.</a:t>
            </a:r>
          </a:p>
          <a:p>
            <a:endParaRPr lang="en-US"/>
          </a:p>
          <a:p>
            <a:r>
              <a:rPr lang="en-US" sz="1100"/>
              <a:t>Normalize: Remind participants that everyone has different triggers. What triggers one person may not affect another, and that's completely normal.</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FACILITATION TIP (Q6 - True/False)</a:t>
            </a:r>
          </a:p>
          <a:p>
            <a:endParaRPr lang="en-US"/>
          </a:p>
          <a:p>
            <a:r>
              <a:rPr lang="en-US" sz="1100"/>
              <a:t>Purpose: Clarify the two-stage approach to managing triggers in WRAP.</a:t>
            </a:r>
          </a:p>
          <a:p>
            <a:endParaRPr lang="en-US"/>
          </a:p>
          <a:p>
            <a:r>
              <a:rPr lang="en-US" sz="1100"/>
              <a:t>This is often surprising: Many people assume the goal is to fix the problem immediately. WRAP takes a different approach - first learn to be SAFE when triggered, then work on resolution.</a:t>
            </a:r>
          </a:p>
          <a:p>
            <a:endParaRPr lang="en-US"/>
          </a:p>
          <a:p>
            <a:r>
              <a:rPr lang="en-US" sz="1100"/>
              <a:t>Discussion prompt: 'Why might it be important to learn to handle triggers safely BEFORE trying to resolve the underlying problem?'</a:t>
            </a:r>
          </a:p>
          <a:p>
            <a:endParaRPr lang="en-US"/>
          </a:p>
          <a:p>
            <a:r>
              <a:rPr lang="en-US" sz="1100"/>
              <a:t>Analogy: It's like putting on your own oxygen mask before helping others. You need to be stable before you can effectively address root causes.</a:t>
            </a:r>
          </a:p>
          <a:p>
            <a:endParaRPr lang="en-US"/>
          </a:p>
          <a:p>
            <a:r>
              <a:rPr lang="en-US" sz="1100"/>
              <a:t>Key point: Safety and self-management come first. Problem-solving comes after you've learned healthy coping responses.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FACILITATOR NOTES (Answer 6)</a:t>
            </a:r>
          </a:p>
          <a:p>
            <a:endParaRPr lang="en-US"/>
          </a:p>
          <a:p>
            <a:r>
              <a:rPr lang="en-US" sz="1100"/>
              <a:t>After revealing: This is a key teaching moment. The two-stage approach is:</a:t>
            </a:r>
          </a:p>
          <a:p>
            <a:r>
              <a:rPr lang="en-US" sz="1100"/>
              <a:t>Stage 1: Learn to manage your REACTION to triggers safely</a:t>
            </a:r>
          </a:p>
          <a:p>
            <a:r>
              <a:rPr lang="en-US" sz="1100"/>
              <a:t>Stage 2: Once stable, work on resolving the underlying problems</a:t>
            </a:r>
          </a:p>
          <a:p>
            <a:endParaRPr lang="en-US"/>
          </a:p>
          <a:p>
            <a:r>
              <a:rPr lang="en-US" sz="1100"/>
              <a:t>Why this matters: When we're triggered and distressed, we're not in the best state to solve complex problems. Trying to fix everything while activated often makes things worse.</a:t>
            </a:r>
          </a:p>
          <a:p>
            <a:endParaRPr lang="en-US"/>
          </a:p>
          <a:p>
            <a:r>
              <a:rPr lang="en-US" sz="1100"/>
              <a:t>Real-world example: If financial stress triggers you, first use your action plan to feel stable (deep breathing, calling a friend). Then, when calm, you can make a budget or seek financial advice.</a:t>
            </a:r>
          </a:p>
          <a:p>
            <a:endParaRPr lang="en-US"/>
          </a:p>
          <a:p>
            <a:r>
              <a:rPr lang="en-US" sz="1100"/>
              <a:t>Transition tip: This concept connects to personal responsibility - one of WRAP's five key concepts, which comes up in the next question.</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FACILITATION TIP (Q7 - Multiple Choice)</a:t>
            </a:r>
          </a:p>
          <a:p>
            <a:endParaRPr lang="en-US"/>
          </a:p>
          <a:p>
            <a:r>
              <a:rPr lang="en-US" sz="1100"/>
              <a:t>Purpose: Reinforce the five key concepts that underpin all of WRAP.</a:t>
            </a:r>
          </a:p>
          <a:p>
            <a:endParaRPr lang="en-US"/>
          </a:p>
          <a:p>
            <a:r>
              <a:rPr lang="en-US" sz="1100"/>
              <a:t>Review the five concepts briefly:</a:t>
            </a:r>
          </a:p>
          <a:p>
            <a:r>
              <a:rPr lang="en-US" sz="1100"/>
              <a:t>1. Hope - believing recovery is possible</a:t>
            </a:r>
          </a:p>
          <a:p>
            <a:r>
              <a:rPr lang="en-US" sz="1100"/>
              <a:t>2. Personal Responsibility - taking an active role</a:t>
            </a:r>
          </a:p>
          <a:p>
            <a:r>
              <a:rPr lang="en-US" sz="1100"/>
              <a:t>3. Education - learning about your experiences</a:t>
            </a:r>
          </a:p>
          <a:p>
            <a:r>
              <a:rPr lang="en-US" sz="1100"/>
              <a:t>4. Self-Advocacy - expressing your needs</a:t>
            </a:r>
          </a:p>
          <a:p>
            <a:r>
              <a:rPr lang="en-US" sz="1100"/>
              <a:t>5. Support - building supportive networks</a:t>
            </a:r>
          </a:p>
          <a:p>
            <a:endParaRPr lang="en-US"/>
          </a:p>
          <a:p>
            <a:r>
              <a:rPr lang="en-US" sz="1100"/>
              <a:t>Discussion prompt: 'Which of these five concepts resonates most with you right now, and why?'</a:t>
            </a:r>
          </a:p>
          <a:p>
            <a:endParaRPr lang="en-US"/>
          </a:p>
          <a:p>
            <a:r>
              <a:rPr lang="en-US" sz="1100"/>
              <a:t>Key point: Avoidance is the opposite of WRAP's philosophy. WRAP encourages proactive engagement with your wellness.</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FACILITATOR NOTES (Answer 7)</a:t>
            </a:r>
          </a:p>
          <a:p>
            <a:endParaRPr lang="en-US"/>
          </a:p>
          <a:p>
            <a:r>
              <a:rPr lang="en-US" sz="1100"/>
              <a:t>After revealing: Briefly review all five key concepts and ask the group to think about how each one connects to managing triggers:</a:t>
            </a:r>
          </a:p>
          <a:p>
            <a:r>
              <a:rPr lang="en-US" sz="1100"/>
              <a:t>- Hope: Believing you CAN manage your triggers effectively</a:t>
            </a:r>
          </a:p>
          <a:p>
            <a:r>
              <a:rPr lang="en-US" sz="1100"/>
              <a:t>- Personal Responsibility: Taking ownership of your action plan</a:t>
            </a:r>
          </a:p>
          <a:p>
            <a:r>
              <a:rPr lang="en-US" sz="1100"/>
              <a:t>- Education: Learning what your triggers are</a:t>
            </a:r>
          </a:p>
          <a:p>
            <a:r>
              <a:rPr lang="en-US" sz="1100"/>
              <a:t>- Self-Advocacy: Telling others what you need when triggered</a:t>
            </a:r>
          </a:p>
          <a:p>
            <a:r>
              <a:rPr lang="en-US" sz="1100"/>
              <a:t>- Support: Having people who can help when you're struggling</a:t>
            </a:r>
          </a:p>
          <a:p>
            <a:endParaRPr lang="en-US"/>
          </a:p>
          <a:p>
            <a:r>
              <a:rPr lang="en-US" sz="1100"/>
              <a:t>Discussion extension: Ask participants which concept they find most challenging to practice and why. This often leads to rich, authentic conversation.</a:t>
            </a:r>
          </a:p>
          <a:p>
            <a:endParaRPr lang="en-US"/>
          </a:p>
          <a:p>
            <a:r>
              <a:rPr lang="en-US" sz="1100"/>
              <a:t>Key reminder: WRAP is built on empowerment, not avoidance. The goal is to engage proactively with life.</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FACILITATION TIP (Q8 - True/False)</a:t>
            </a:r>
          </a:p>
          <a:p>
            <a:endParaRPr lang="en-US"/>
          </a:p>
          <a:p>
            <a:r>
              <a:rPr lang="en-US" sz="1100"/>
              <a:t>Purpose: Normalize that triggers can range from major to minor.</a:t>
            </a:r>
          </a:p>
          <a:p>
            <a:endParaRPr lang="en-US"/>
          </a:p>
          <a:p>
            <a:r>
              <a:rPr lang="en-US" sz="1100"/>
              <a:t>The 'burnt toast' example comes directly from WRAP literature - it's a powerful illustration that triggers don't have to be dramatic life events.</a:t>
            </a:r>
          </a:p>
          <a:p>
            <a:endParaRPr lang="en-US"/>
          </a:p>
          <a:p>
            <a:r>
              <a:rPr lang="en-US" sz="1100"/>
              <a:t>Group activity idea: Have participants brainstorm triggers on sticky notes, then sort them from 'small daily' to 'major life event.' This visual helps people see the full spectrum.</a:t>
            </a:r>
          </a:p>
          <a:p>
            <a:endParaRPr lang="en-US"/>
          </a:p>
          <a:p>
            <a:r>
              <a:rPr lang="en-US" sz="1100"/>
              <a:t>Discussion prompt: 'Can a small trigger sometimes affect you more than a big one? When and why?'</a:t>
            </a:r>
          </a:p>
          <a:p>
            <a:endParaRPr lang="en-US"/>
          </a:p>
          <a:p>
            <a:r>
              <a:rPr lang="en-US" sz="1100"/>
              <a:t>Key point: Don't dismiss small triggers. Accumulated small triggers can have a significant cumulative effect on wellness.</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FACILITATOR NOTES (Answer 8)</a:t>
            </a:r>
          </a:p>
          <a:p>
            <a:endParaRPr lang="en-US"/>
          </a:p>
          <a:p>
            <a:r>
              <a:rPr lang="en-US" sz="1100"/>
              <a:t>After revealing: The 'burnt toast' example resonates because we all experience small frustrations daily. Highlight that accumulated small triggers can be just as disruptive as one large event.</a:t>
            </a:r>
          </a:p>
          <a:p>
            <a:endParaRPr lang="en-US"/>
          </a:p>
          <a:p>
            <a:r>
              <a:rPr lang="en-US" sz="1100"/>
              <a:t>Group reflection: Ask participants to think about their past week. Were there small triggers they dismissed but that actually affected their mood or behavior?</a:t>
            </a:r>
          </a:p>
          <a:p>
            <a:endParaRPr lang="en-US"/>
          </a:p>
          <a:p>
            <a:r>
              <a:rPr lang="en-US" sz="1100"/>
              <a:t>Practical insight: One benefit of tracking small triggers is recognizing patterns. Maybe mornings are consistently harder, or certain environments always cause stress. Patterns reveal where to focus your action plan.</a:t>
            </a:r>
          </a:p>
          <a:p>
            <a:endParaRPr lang="en-US"/>
          </a:p>
          <a:p>
            <a:r>
              <a:rPr lang="en-US" sz="1100"/>
              <a:t>Transition tip: Now that we understand WHAT triggers are and their range, the next questions focus on what to DO about them.</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FACILITATION TIP (Q9 - Multiple Choice)</a:t>
            </a:r>
          </a:p>
          <a:p>
            <a:endParaRPr lang="en-US"/>
          </a:p>
          <a:p>
            <a:r>
              <a:rPr lang="en-US" sz="1100"/>
              <a:t>Purpose: Emphasize the importance of having a PRE-PLANNED response to triggers.</a:t>
            </a:r>
          </a:p>
          <a:p>
            <a:endParaRPr lang="en-US"/>
          </a:p>
          <a:p>
            <a:r>
              <a:rPr lang="en-US" sz="1100"/>
              <a:t>Key teaching moment: The whole point of creating a Triggers Action Plan in advance is so you don't have to figure out what to do in the moment when you're already distressed.</a:t>
            </a:r>
          </a:p>
          <a:p>
            <a:endParaRPr lang="en-US"/>
          </a:p>
          <a:p>
            <a:r>
              <a:rPr lang="en-US" sz="1100"/>
              <a:t>Discussion prompt: 'Why is it easier to plan your response to triggers when you're feeling calm rather than waiting until you're in the middle of being triggered?'</a:t>
            </a:r>
          </a:p>
          <a:p>
            <a:endParaRPr lang="en-US"/>
          </a:p>
          <a:p>
            <a:r>
              <a:rPr lang="en-US" sz="1100"/>
              <a:t>Practical exercise: If time allows, have participants pick one trigger and write down three tools they would use from their Wellness Toolbox.</a:t>
            </a:r>
          </a:p>
          <a:p>
            <a:endParaRPr lang="en-US"/>
          </a:p>
          <a:p>
            <a:r>
              <a:rPr lang="en-US" sz="1100"/>
              <a:t>Key point: Your Triggers Action Plan is your go-to resource in difficult moments. The more options you include, the better prepared you are.</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FACILITATOR NOTES (Answer 9)</a:t>
            </a:r>
          </a:p>
          <a:p>
            <a:endParaRPr lang="en-US"/>
          </a:p>
          <a:p>
            <a:r>
              <a:rPr lang="en-US" sz="1100"/>
              <a:t>After revealing: Stress the value of PREPARATION. Your Triggers Action Plan exists precisely for these moments - it removes the burden of decision-making when you're already distressed.</a:t>
            </a:r>
          </a:p>
          <a:p>
            <a:endParaRPr lang="en-US"/>
          </a:p>
          <a:p>
            <a:r>
              <a:rPr lang="en-US" sz="1100"/>
              <a:t>Common pitfall to address: Some people say 'I'll just figure it out when it happens.' Research shows that pre-planned responses are far more effective than improvising under stress.</a:t>
            </a:r>
          </a:p>
          <a:p>
            <a:endParaRPr lang="en-US"/>
          </a:p>
          <a:p>
            <a:r>
              <a:rPr lang="en-US" sz="1100"/>
              <a:t>Hands-on activity: Give participants 3 minutes to write a mini Triggers Action Plan:</a:t>
            </a:r>
          </a:p>
          <a:p>
            <a:r>
              <a:rPr lang="en-US" sz="1100"/>
              <a:t>1. Name one trigger</a:t>
            </a:r>
          </a:p>
          <a:p>
            <a:r>
              <a:rPr lang="en-US" sz="1100"/>
              <a:t>2. List three wellness tools to use when it happens</a:t>
            </a:r>
          </a:p>
          <a:p>
            <a:r>
              <a:rPr lang="en-US" sz="1100"/>
              <a:t>3. Identify one person they could reach out to</a:t>
            </a:r>
          </a:p>
          <a:p>
            <a:endParaRPr lang="en-US"/>
          </a:p>
          <a:p>
            <a:r>
              <a:rPr lang="en-US" sz="1100"/>
              <a:t>Transition tip: The next question explores a common misconception about the Wellness Toolbox itself.</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FACILITATION TIP (Q1 - Multiple Choice)</a:t>
            </a:r>
          </a:p>
          <a:p>
            <a:endParaRPr lang="en-US"/>
          </a:p>
          <a:p>
            <a:r>
              <a:rPr lang="en-US" sz="1100"/>
              <a:t>Purpose: Warm-up question to establish baseline knowledge of WRAP.</a:t>
            </a:r>
          </a:p>
          <a:p>
            <a:endParaRPr lang="en-US"/>
          </a:p>
          <a:p>
            <a:r>
              <a:rPr lang="en-US" sz="1100"/>
              <a:t>Before revealing: Ask participants if anyone has heard of WRAP before. This helps gauge the room's familiarity level.</a:t>
            </a:r>
          </a:p>
          <a:p>
            <a:endParaRPr lang="en-US"/>
          </a:p>
          <a:p>
            <a:r>
              <a:rPr lang="en-US" sz="1100"/>
              <a:t>Discussion prompt: 'What does the word Recovery mean to you in this context?' Emphasize that recovery in WRAP is about living a meaningful life, not the absence of symptoms.</a:t>
            </a:r>
          </a:p>
          <a:p>
            <a:endParaRPr lang="en-US"/>
          </a:p>
          <a:p>
            <a:r>
              <a:rPr lang="en-US" sz="1100"/>
              <a:t>Key point: WRAP was created by people with lived experience - it's a peer-developed tool, not a clinical prescription.</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FACILITATION TIP (Q10 - True/False)</a:t>
            </a:r>
          </a:p>
          <a:p>
            <a:endParaRPr lang="en-US"/>
          </a:p>
          <a:p>
            <a:r>
              <a:rPr lang="en-US" sz="1100"/>
              <a:t>Purpose: Clarify what the Wellness Toolbox actually is - and isn't.</a:t>
            </a:r>
          </a:p>
          <a:p>
            <a:endParaRPr lang="en-US"/>
          </a:p>
          <a:p>
            <a:r>
              <a:rPr lang="en-US" sz="1100"/>
              <a:t>Common misconception: Some people assume wellness tools must be medical or clinical. In reality, they're simple, safe, often free strategies that anyone can use.</a:t>
            </a:r>
          </a:p>
          <a:p>
            <a:endParaRPr lang="en-US"/>
          </a:p>
          <a:p>
            <a:r>
              <a:rPr lang="en-US" sz="1100"/>
              <a:t>Examples to share: going for a walk, listening to music, journaling, calling a friend, taking a warm bath, doing a creative activity, practicing deep breathing, spending time in nature.</a:t>
            </a:r>
          </a:p>
          <a:p>
            <a:endParaRPr lang="en-US"/>
          </a:p>
          <a:p>
            <a:r>
              <a:rPr lang="en-US" sz="1100"/>
              <a:t>Discussion prompt: 'What simple, everyday activities help YOU feel better when you're having a tough time?'</a:t>
            </a:r>
          </a:p>
          <a:p>
            <a:endParaRPr lang="en-US"/>
          </a:p>
          <a:p>
            <a:r>
              <a:rPr lang="en-US" sz="1100"/>
              <a:t>Key point: Wellness tools are personal and self-directed. They should be accessible, safe, and meaningful to YOU.</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FACILITATOR NOTES (Answer 10)</a:t>
            </a:r>
          </a:p>
          <a:p>
            <a:endParaRPr lang="en-US"/>
          </a:p>
          <a:p>
            <a:r>
              <a:rPr lang="en-US" sz="1100"/>
              <a:t>After revealing: Make sure participants understand that while medications CAN be part of a wellness plan, the Wellness Toolbox is much broader. It's primarily about self-directed, everyday strategies.</a:t>
            </a:r>
          </a:p>
          <a:p>
            <a:endParaRPr lang="en-US"/>
          </a:p>
          <a:p>
            <a:r>
              <a:rPr lang="en-US" sz="1100"/>
              <a:t>Clarify the distinction: A Wellness Toolbox is created BY you, FOR you. It includes things you can do independently - no prescription needed. Medications may support your wellness, but they're one tool among many.</a:t>
            </a:r>
          </a:p>
          <a:p>
            <a:endParaRPr lang="en-US"/>
          </a:p>
          <a:p>
            <a:r>
              <a:rPr lang="en-US" sz="1100"/>
              <a:t>Empowerment message: The beauty of the Wellness Toolbox is that YOU are the expert on what works for you. No one else can tell you what belongs in your toolbox.</a:t>
            </a:r>
          </a:p>
          <a:p>
            <a:endParaRPr lang="en-US"/>
          </a:p>
          <a:p>
            <a:r>
              <a:rPr lang="en-US" sz="1100"/>
              <a:t>Encourage expansion: Challenge participants to add at least two new tools to their list that they haven't tried before. Experimentation is part of the process.</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FACILITATION TIP (Q11 - Multiple Choice)</a:t>
            </a:r>
          </a:p>
          <a:p>
            <a:endParaRPr lang="en-US"/>
          </a:p>
          <a:p>
            <a:r>
              <a:rPr lang="en-US" sz="1100"/>
              <a:t>Purpose: Deepen understanding of Hope as a foundational WRAP concept.</a:t>
            </a:r>
          </a:p>
          <a:p>
            <a:endParaRPr lang="en-US"/>
          </a:p>
          <a:p>
            <a:r>
              <a:rPr lang="en-US" sz="1100"/>
              <a:t>Before revealing: Ask participants what 'hope' means in the context of recovery. It's not wishful thinking - it's the genuine belief that getting well and staying well is possible.</a:t>
            </a:r>
          </a:p>
          <a:p>
            <a:endParaRPr lang="en-US"/>
          </a:p>
          <a:p>
            <a:r>
              <a:rPr lang="en-US" sz="1100"/>
              <a:t>Personal connection: Invite participants to think of a time when hope made a difference in their own recovery or in supporting someone else.</a:t>
            </a:r>
          </a:p>
          <a:p>
            <a:endParaRPr lang="en-US"/>
          </a:p>
          <a:p>
            <a:r>
              <a:rPr lang="en-US" sz="1100"/>
              <a:t>Discussion prompt: 'How can we increase hope in our own lives and in the lives of others?'</a:t>
            </a:r>
          </a:p>
          <a:p>
            <a:endParaRPr lang="en-US"/>
          </a:p>
          <a:p>
            <a:r>
              <a:rPr lang="en-US" sz="1100"/>
              <a:t>Key point: Hope is not passive. In WRAP, hope is an active belief that drives all other recovery efforts.</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FACILITATOR NOTES (Answer 11)</a:t>
            </a:r>
          </a:p>
          <a:p>
            <a:endParaRPr lang="en-US"/>
          </a:p>
          <a:p>
            <a:r>
              <a:rPr lang="en-US" sz="1100"/>
              <a:t>After revealing: Share that hope isn't just a feel-good concept - it's backed by evidence. Research on WRAP shows that participants experience increased hopefulness and improved quality of life.</a:t>
            </a:r>
          </a:p>
          <a:p>
            <a:endParaRPr lang="en-US"/>
          </a:p>
          <a:p>
            <a:r>
              <a:rPr lang="en-US" sz="1100"/>
              <a:t>Make it personal: Ask participants to complete this sentence: 'One thing that gives me hope about my recovery journey is...'</a:t>
            </a:r>
          </a:p>
          <a:p>
            <a:endParaRPr lang="en-US"/>
          </a:p>
          <a:p>
            <a:r>
              <a:rPr lang="en-US" sz="1100"/>
              <a:t>Connection to triggers: When you're triggered, hope is what keeps you reaching for your action plan instead of giving up. It's the belief that using your tools will actually help.</a:t>
            </a:r>
          </a:p>
          <a:p>
            <a:endParaRPr lang="en-US"/>
          </a:p>
          <a:p>
            <a:r>
              <a:rPr lang="en-US" sz="1100"/>
              <a:t>Facilitator note: If participants struggle with hope, that's okay. Acknowledge it honestly. Sometimes hope starts very small - even just showing up today is an act of hope.</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FACILITATION TIP (Q12 - True/False)</a:t>
            </a:r>
          </a:p>
          <a:p>
            <a:endParaRPr lang="en-US"/>
          </a:p>
          <a:p>
            <a:r>
              <a:rPr lang="en-US" sz="1100"/>
              <a:t>Purpose: Emphasize that more options means more flexibility in your action plan.</a:t>
            </a:r>
          </a:p>
          <a:p>
            <a:endParaRPr lang="en-US"/>
          </a:p>
          <a:p>
            <a:r>
              <a:rPr lang="en-US" sz="1100"/>
              <a:t>Practical insight: Different triggers call for different tools. What works in one situation might not work in another. Having plenty of choices means you're prepared for various scenarios.</a:t>
            </a:r>
          </a:p>
          <a:p>
            <a:endParaRPr lang="en-US"/>
          </a:p>
          <a:p>
            <a:r>
              <a:rPr lang="en-US" sz="1100"/>
              <a:t>Group activity: Have participants list at least 5-7 tools they could use when triggered. Challenge them to think beyond the obvious choices.</a:t>
            </a:r>
          </a:p>
          <a:p>
            <a:endParaRPr lang="en-US"/>
          </a:p>
          <a:p>
            <a:r>
              <a:rPr lang="en-US" sz="1100"/>
              <a:t>Discussion prompt: 'Why might having just one or two coping strategies not be enough?'</a:t>
            </a:r>
          </a:p>
          <a:p>
            <a:endParaRPr lang="en-US"/>
          </a:p>
          <a:p>
            <a:r>
              <a:rPr lang="en-US" sz="1100"/>
              <a:t>Key point: Variety is strength. The more tools in your action plan, the more likely you'll find one that works in any given moment.</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FACILITATOR NOTES (Answer 12)</a:t>
            </a:r>
          </a:p>
          <a:p>
            <a:endParaRPr lang="en-US"/>
          </a:p>
          <a:p>
            <a:r>
              <a:rPr lang="en-US" sz="1100"/>
              <a:t>After revealing: Reinforce the 'plenty of choices' message with a practical analogy. Think of it like a first aid kit - you wouldn't stock it with only one type of bandage.</a:t>
            </a:r>
          </a:p>
          <a:p>
            <a:endParaRPr lang="en-US"/>
          </a:p>
          <a:p>
            <a:r>
              <a:rPr lang="en-US" sz="1100"/>
              <a:t>Challenge the group: Can anyone share a time when their usual coping strategy didn't work, and they wished they had a backup plan? This makes the concept real and personal.</a:t>
            </a:r>
          </a:p>
          <a:p>
            <a:endParaRPr lang="en-US"/>
          </a:p>
          <a:p>
            <a:r>
              <a:rPr lang="en-US" sz="1100"/>
              <a:t>Variety across situations: Different settings require different tools. What works at home (taking a bath, journaling) might not work at the office (where a brief walk or deep breathing fits better).</a:t>
            </a:r>
          </a:p>
          <a:p>
            <a:endParaRPr lang="en-US"/>
          </a:p>
          <a:p>
            <a:r>
              <a:rPr lang="en-US" sz="1100"/>
              <a:t>Transition tip: We're entering the final stretch of the quiz. The remaining questions tie together everything we've covered about triggers, tools, and action plans.</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FACILITATION TIP (Q13 - Multiple Choice)</a:t>
            </a:r>
          </a:p>
          <a:p>
            <a:endParaRPr lang="en-US"/>
          </a:p>
          <a:p>
            <a:r>
              <a:rPr lang="en-US" sz="1100"/>
              <a:t>Purpose: Reinforce the critical distinction between triggers and early warning signs.</a:t>
            </a:r>
          </a:p>
          <a:p>
            <a:endParaRPr lang="en-US"/>
          </a:p>
          <a:p>
            <a:r>
              <a:rPr lang="en-US" sz="1100"/>
              <a:t>This is one of the most important concepts in WRAP to get right:</a:t>
            </a:r>
          </a:p>
          <a:p>
            <a:r>
              <a:rPr lang="en-US" sz="1100"/>
              <a:t>- TRIGGERS = External events that happen TO you (someone yells, anniversary of a loss, financial stress)</a:t>
            </a:r>
          </a:p>
          <a:p>
            <a:r>
              <a:rPr lang="en-US" sz="1100"/>
              <a:t>- EARLY WARNING SIGNS = Internal changes you notice IN yourself (mood shifts, sleep changes, withdrawal)</a:t>
            </a:r>
          </a:p>
          <a:p>
            <a:endParaRPr lang="en-US"/>
          </a:p>
          <a:p>
            <a:r>
              <a:rPr lang="en-US" sz="1100"/>
              <a:t>Visual aid: Draw two columns on a whiteboard - 'External (Triggers)' and 'Internal (Early Warning Signs)' - and have the group sort examples into the correct column.</a:t>
            </a:r>
          </a:p>
          <a:p>
            <a:endParaRPr lang="en-US"/>
          </a:p>
          <a:p>
            <a:r>
              <a:rPr lang="en-US" sz="1100"/>
              <a:t>Discussion prompt: 'Can a trigger lead to early warning signs? How are they connected?'</a:t>
            </a:r>
          </a:p>
          <a:p>
            <a:endParaRPr lang="en-US"/>
          </a:p>
          <a:p>
            <a:r>
              <a:rPr lang="en-US" sz="1100"/>
              <a:t>Key point: Triggers often CAUSE early warning signs. Recognizing triggers early helps prevent escalation.</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FACILITATOR NOTES (Answer 13)</a:t>
            </a:r>
          </a:p>
          <a:p>
            <a:endParaRPr lang="en-US"/>
          </a:p>
          <a:p>
            <a:r>
              <a:rPr lang="en-US" sz="1100"/>
              <a:t>After revealing: This is the second time we've addressed this distinction - repetition is intentional. It's the most commonly confused concept in WRAP.</a:t>
            </a:r>
          </a:p>
          <a:p>
            <a:endParaRPr lang="en-US"/>
          </a:p>
          <a:p>
            <a:r>
              <a:rPr lang="en-US" sz="1100"/>
              <a:t>Memory aid for participants: Triggers = T = Things that happen TO you (external). Early Warning Signs = E = Emotions and experiences you notice IN you (internal).</a:t>
            </a:r>
          </a:p>
          <a:p>
            <a:endParaRPr lang="en-US"/>
          </a:p>
          <a:p>
            <a:r>
              <a:rPr lang="en-US" sz="1100"/>
              <a:t>Connect the dots: Explain the typical sequence:</a:t>
            </a:r>
          </a:p>
          <a:p>
            <a:r>
              <a:rPr lang="en-US" sz="1100"/>
              <a:t>1. A trigger occurs (external event)</a:t>
            </a:r>
          </a:p>
          <a:p>
            <a:r>
              <a:rPr lang="en-US" sz="1100"/>
              <a:t>2. You experience uncomfortable feelings</a:t>
            </a:r>
          </a:p>
          <a:p>
            <a:r>
              <a:rPr lang="en-US" sz="1100"/>
              <a:t>3. If unaddressed, early warning signs may develop (internal changes)</a:t>
            </a:r>
          </a:p>
          <a:p>
            <a:r>
              <a:rPr lang="en-US" sz="1100"/>
              <a:t>4. Without intervention, things can break down further</a:t>
            </a:r>
          </a:p>
          <a:p>
            <a:endParaRPr lang="en-US"/>
          </a:p>
          <a:p>
            <a:r>
              <a:rPr lang="en-US" sz="1100"/>
              <a:t>This is why catching triggers early and using your action plan matters - it interrupts the escalation cycle.</a:t>
            </a:r>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FACILITATION TIP (Q14 - True/False)</a:t>
            </a:r>
          </a:p>
          <a:p>
            <a:endParaRPr lang="en-US"/>
          </a:p>
          <a:p>
            <a:r>
              <a:rPr lang="en-US" sz="1100"/>
              <a:t>Purpose: Reinforce that WRAP belongs to the individual, not to professionals.</a:t>
            </a:r>
          </a:p>
          <a:p>
            <a:endParaRPr lang="en-US"/>
          </a:p>
          <a:p>
            <a:r>
              <a:rPr lang="en-US" sz="1100"/>
              <a:t>Important context: WRAP was created BY people with lived experience, FOR people with lived experience. While professionals can support the process, the person developing their WRAP is the expert on their own life.</a:t>
            </a:r>
          </a:p>
          <a:p>
            <a:endParaRPr lang="en-US"/>
          </a:p>
          <a:p>
            <a:r>
              <a:rPr lang="en-US" sz="1100"/>
              <a:t>Discussion prompt: 'Why is it empowering to create your own wellness plan rather than having one prescribed to you?'</a:t>
            </a:r>
          </a:p>
          <a:p>
            <a:endParaRPr lang="en-US"/>
          </a:p>
          <a:p>
            <a:r>
              <a:rPr lang="en-US" sz="1100"/>
              <a:t>Note for facilitators: Be mindful that some participants may have had experiences where they felt their recovery was directed by others. WRAP's self-directed nature can be a powerful shift in perspective.</a:t>
            </a:r>
          </a:p>
          <a:p>
            <a:endParaRPr lang="en-US"/>
          </a:p>
          <a:p>
            <a:r>
              <a:rPr lang="en-US" sz="1100"/>
              <a:t>Key point: Personal responsibility is a core WRAP concept. YOU develop your WRAP, YOU decide how to use it, and YOU decide who to share it with.</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FACILITATOR NOTES (Answer 14)</a:t>
            </a:r>
          </a:p>
          <a:p>
            <a:endParaRPr lang="en-US"/>
          </a:p>
          <a:p>
            <a:r>
              <a:rPr lang="en-US" sz="1100"/>
              <a:t>After revealing: This is a core WRAP value worth spending time on. Self-directed recovery means the person experiencing symptoms is the one who develops their plan.</a:t>
            </a:r>
          </a:p>
          <a:p>
            <a:endParaRPr lang="en-US"/>
          </a:p>
          <a:p>
            <a:r>
              <a:rPr lang="en-US" sz="1100"/>
              <a:t>Address common concerns: Some participants may wonder 'But what if I don't know what's best for me?' Reassure them that WRAP is a learning process. You don't need to have all the answers right away.</a:t>
            </a:r>
          </a:p>
          <a:p>
            <a:endParaRPr lang="en-US"/>
          </a:p>
          <a:p>
            <a:r>
              <a:rPr lang="en-US" sz="1100"/>
              <a:t>Role of supporters: While WRAP is self-directed, that doesn't mean you're alone. You can choose to work with supporters, peers, or professionals. The key is that YOU make the decisions.</a:t>
            </a:r>
          </a:p>
          <a:p>
            <a:endParaRPr lang="en-US"/>
          </a:p>
          <a:p>
            <a:r>
              <a:rPr lang="en-US" sz="1100"/>
              <a:t>Empower the room: Remind participants that by engaging with this quiz, they're already taking personal responsibility for their learning and wellness - that's WRAP in action.</a:t>
            </a:r>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FACILITATOR NOTES (Answer 1)</a:t>
            </a:r>
          </a:p>
          <a:p>
            <a:endParaRPr lang="en-US"/>
          </a:p>
          <a:p>
            <a:r>
              <a:rPr lang="en-US" sz="1100"/>
              <a:t>After revealing: Confirm that WRAP stands for Wellness Recovery Action Plan. Take a moment to break down each word - Wellness (feeling good), Recovery (an ongoing journey), Action (taking steps), Plan (having a structure).</a:t>
            </a:r>
          </a:p>
          <a:p>
            <a:endParaRPr lang="en-US"/>
          </a:p>
          <a:p>
            <a:r>
              <a:rPr lang="en-US" sz="1100"/>
              <a:t>Transition tip: Use this as a springboard to explain that today's quiz focuses specifically on the Triggers section of WRAP - one of six parts that make up a complete plan.</a:t>
            </a:r>
          </a:p>
          <a:p>
            <a:endParaRPr lang="en-US"/>
          </a:p>
          <a:p>
            <a:r>
              <a:rPr lang="en-US" sz="1100"/>
              <a:t>If many got it wrong: Don't worry - that's exactly why we're here. By the end of this quiz, everyone will have a solid understanding of WRAP's triggers component.</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FACILITATION TIP (Q15 - Multiple Choice)</a:t>
            </a:r>
          </a:p>
          <a:p>
            <a:endParaRPr lang="en-US"/>
          </a:p>
          <a:p>
            <a:r>
              <a:rPr lang="en-US" sz="1100"/>
              <a:t>Purpose: End the quiz by connecting back to practical, everyday wellness tools.</a:t>
            </a:r>
          </a:p>
          <a:p>
            <a:endParaRPr lang="en-US"/>
          </a:p>
          <a:p>
            <a:r>
              <a:rPr lang="en-US" sz="1100"/>
              <a:t>Final discussion: This is a great moment to bring everything together. Ask participants to reflect on what they've learned throughout the quiz.</a:t>
            </a:r>
          </a:p>
          <a:p>
            <a:endParaRPr lang="en-US"/>
          </a:p>
          <a:p>
            <a:r>
              <a:rPr lang="en-US" sz="1100"/>
              <a:t>Closing activity: Have each participant write down:</a:t>
            </a:r>
          </a:p>
          <a:p>
            <a:r>
              <a:rPr lang="en-US" sz="1100"/>
              <a:t>1. Three personal triggers they want to be more aware of</a:t>
            </a:r>
          </a:p>
          <a:p>
            <a:r>
              <a:rPr lang="en-US" sz="1100"/>
              <a:t>2. Three wellness tools they'll include in their own Triggers Action Plan</a:t>
            </a:r>
          </a:p>
          <a:p>
            <a:r>
              <a:rPr lang="en-US" sz="1100"/>
              <a:t>3. One thing they learned today that surprised them</a:t>
            </a:r>
          </a:p>
          <a:p>
            <a:endParaRPr lang="en-US"/>
          </a:p>
          <a:p>
            <a:r>
              <a:rPr lang="en-US" sz="1100"/>
              <a:t>Discussion prompt: 'What's one step you can take this week to start building or strengthening your own Triggers Action Plan?'</a:t>
            </a:r>
          </a:p>
          <a:p>
            <a:endParaRPr lang="en-US"/>
          </a:p>
          <a:p>
            <a:r>
              <a:rPr lang="en-US" sz="1100"/>
              <a:t>Key point: Wellness tools are simple, accessible, and personal. The best tool is the one you'll actually use when you need it.</a:t>
            </a:r>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FACILITATOR NOTES (Answer 15 - Final Question)</a:t>
            </a:r>
          </a:p>
          <a:p>
            <a:endParaRPr lang="en-US"/>
          </a:p>
          <a:p>
            <a:r>
              <a:rPr lang="en-US" sz="1100"/>
              <a:t>After revealing: Celebrate the group for completing the quiz! Acknowledge their engagement and participation.</a:t>
            </a:r>
          </a:p>
          <a:p>
            <a:endParaRPr lang="en-US"/>
          </a:p>
          <a:p>
            <a:r>
              <a:rPr lang="en-US" sz="1100"/>
              <a:t>Wrap-up discussion: Ask three closing questions:</a:t>
            </a:r>
          </a:p>
          <a:p>
            <a:r>
              <a:rPr lang="en-US" sz="1100"/>
              <a:t>1. 'What's the most important thing you learned or were reminded of today?'</a:t>
            </a:r>
          </a:p>
          <a:p>
            <a:r>
              <a:rPr lang="en-US" sz="1100"/>
              <a:t>2. 'What's one trigger you want to create an action plan for this week?'</a:t>
            </a:r>
          </a:p>
          <a:p>
            <a:r>
              <a:rPr lang="en-US" sz="1100"/>
              <a:t>3. 'What wellness tool are you going to try that you haven't used before?'</a:t>
            </a:r>
          </a:p>
          <a:p>
            <a:endParaRPr lang="en-US"/>
          </a:p>
          <a:p>
            <a:r>
              <a:rPr lang="en-US" sz="1100"/>
              <a:t>Next steps for participants:</a:t>
            </a:r>
          </a:p>
          <a:p>
            <a:r>
              <a:rPr lang="en-US" sz="1100"/>
              <a:t>- Start or update your personal Wellness Toolbox</a:t>
            </a:r>
          </a:p>
          <a:p>
            <a:r>
              <a:rPr lang="en-US" sz="1100"/>
              <a:t>- Identify your top 3-5 triggers and write a Triggers Action Plan for each</a:t>
            </a:r>
          </a:p>
          <a:p>
            <a:r>
              <a:rPr lang="en-US" sz="1100"/>
              <a:t>- Share your plan with a trusted supporter</a:t>
            </a:r>
          </a:p>
          <a:p>
            <a:r>
              <a:rPr lang="en-US" sz="1100"/>
              <a:t>- Review and update your plan regularly as you learn more about yourself</a:t>
            </a:r>
          </a:p>
          <a:p>
            <a:endParaRPr lang="en-US"/>
          </a:p>
          <a:p>
            <a:r>
              <a:rPr lang="en-US" sz="1100"/>
              <a:t>Final message: Recovery is a journey, not a destination. Your WRAP grows and changes with you. Every step you take - including being here today - is part of that journey.</a:t>
            </a:r>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FACILITATION TIP (Q2 - True/False)</a:t>
            </a:r>
          </a:p>
          <a:p>
            <a:endParaRPr lang="en-US"/>
          </a:p>
          <a:p>
            <a:r>
              <a:rPr lang="en-US" sz="1100"/>
              <a:t>Purpose: Clarify the critical distinction between triggers (external) and early warning signs (internal).</a:t>
            </a:r>
          </a:p>
          <a:p>
            <a:endParaRPr lang="en-US"/>
          </a:p>
          <a:p>
            <a:r>
              <a:rPr lang="en-US" sz="1100"/>
              <a:t>Common misconception: Many people confuse triggers with internal feelings. Pause here to let participants think before answering.</a:t>
            </a:r>
          </a:p>
          <a:p>
            <a:endParaRPr lang="en-US"/>
          </a:p>
          <a:p>
            <a:r>
              <a:rPr lang="en-US" sz="1100"/>
              <a:t>Discussion prompt: 'Can someone give an example of something external that might trigger uncomfortable feelings?' Write examples on a whiteboard if available.</a:t>
            </a:r>
          </a:p>
          <a:p>
            <a:endParaRPr lang="en-US"/>
          </a:p>
          <a:p>
            <a:r>
              <a:rPr lang="en-US" sz="1100"/>
              <a:t>Key point: Triggers are always EXTERNAL - things that happen TO us. This is one of the most important concepts in the Triggers section.</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FACILITATOR NOTES (Answer 2)</a:t>
            </a:r>
          </a:p>
          <a:p>
            <a:endParaRPr lang="en-US"/>
          </a:p>
          <a:p>
            <a:r>
              <a:rPr lang="en-US" sz="1100"/>
              <a:t>After revealing: Emphasize this is one of the most common mistakes people make with WRAP. Triggers are EXTERNAL - they happen TO us from outside.</a:t>
            </a:r>
          </a:p>
          <a:p>
            <a:endParaRPr lang="en-US"/>
          </a:p>
          <a:p>
            <a:r>
              <a:rPr lang="en-US" sz="1100"/>
              <a:t>Deepen the learning: Give contrasting examples side by side:</a:t>
            </a:r>
          </a:p>
          <a:p>
            <a:r>
              <a:rPr lang="en-US" sz="1100"/>
              <a:t>- Trigger (external): A coworker criticizes your work</a:t>
            </a:r>
          </a:p>
          <a:p>
            <a:r>
              <a:rPr lang="en-US" sz="1100"/>
              <a:t>- Early warning sign (internal): You notice you're withdrawing from friends</a:t>
            </a:r>
          </a:p>
          <a:p>
            <a:endParaRPr lang="en-US"/>
          </a:p>
          <a:p>
            <a:r>
              <a:rPr lang="en-US" sz="1100"/>
              <a:t>Transition tip: Let the group know that understanding this distinction will come up again later in the quiz, so it's worth remembering.</a:t>
            </a:r>
          </a:p>
          <a:p>
            <a:endParaRPr lang="en-US"/>
          </a:p>
          <a:p>
            <a:r>
              <a:rPr lang="en-US" sz="1100"/>
              <a:t>If the group is split: This is actually a great sign - it means the quiz is surfacing genuine learning opportunities. Validate both sides before clarifying.</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FACILITATION TIP (Q3 - Multiple Choice)</a:t>
            </a:r>
          </a:p>
          <a:p>
            <a:endParaRPr lang="en-US"/>
          </a:p>
          <a:p>
            <a:r>
              <a:rPr lang="en-US" sz="1100"/>
              <a:t>Purpose: Acknowledge WRAP's origins and the importance of lived experience in its development.</a:t>
            </a:r>
          </a:p>
          <a:p>
            <a:endParaRPr lang="en-US"/>
          </a:p>
          <a:p>
            <a:r>
              <a:rPr lang="en-US" sz="1100"/>
              <a:t>Context to share: Mary Ellen Copeland developed WRAP in the 1990s alongside a group of people who were living with mental health difficulties. This peer-led origin is central to WRAP's philosophy.</a:t>
            </a:r>
          </a:p>
          <a:p>
            <a:endParaRPr lang="en-US"/>
          </a:p>
          <a:p>
            <a:r>
              <a:rPr lang="en-US" sz="1100"/>
              <a:t>Discussion prompt: 'Why do you think it matters that WRAP was created by people with lived experience rather than clinicians?'</a:t>
            </a:r>
          </a:p>
          <a:p>
            <a:endParaRPr lang="en-US"/>
          </a:p>
          <a:p>
            <a:r>
              <a:rPr lang="en-US" sz="1100"/>
              <a:t>Key point: WRAP is grounded in self-determination and empowerment - the person experiencing symptoms is the expert on their own recovery.</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FACILITATOR NOTES (Answer 3)</a:t>
            </a:r>
          </a:p>
          <a:p>
            <a:endParaRPr lang="en-US"/>
          </a:p>
          <a:p>
            <a:r>
              <a:rPr lang="en-US" sz="1100"/>
              <a:t>After revealing: Share a brief story about Mary Ellen Copeland's journey. She gathered a group of people with mental health difficulties who were seeking better ways to manage their wellness. Together, they identified what actually worked from their lived experience.</a:t>
            </a:r>
          </a:p>
          <a:p>
            <a:endParaRPr lang="en-US"/>
          </a:p>
          <a:p>
            <a:r>
              <a:rPr lang="en-US" sz="1100"/>
              <a:t>Connection to triggers: Copeland's group found that identifying triggers and having pre-planned responses was one of the most powerful tools for maintaining wellness.</a:t>
            </a:r>
          </a:p>
          <a:p>
            <a:endParaRPr lang="en-US"/>
          </a:p>
          <a:p>
            <a:r>
              <a:rPr lang="en-US" sz="1100"/>
              <a:t>Encourage curiosity: If participants want to learn more, point them to wellnessrecoveryactionplan.com or the Copeland Center for Wellness and Recovery.</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FACILITATION TIP (Q4 - True/False)</a:t>
            </a:r>
          </a:p>
          <a:p>
            <a:endParaRPr lang="en-US"/>
          </a:p>
          <a:p>
            <a:r>
              <a:rPr lang="en-US" sz="1100"/>
              <a:t>Purpose: Connect the Wellness Toolbox to the Triggers Action Plan.</a:t>
            </a:r>
          </a:p>
          <a:p>
            <a:endParaRPr lang="en-US"/>
          </a:p>
          <a:p>
            <a:r>
              <a:rPr lang="en-US" sz="1100"/>
              <a:t>Before revealing: Ask the group what they think a Wellness Toolbox might include. Encourage diverse answers - exercise, journaling, calling a friend, creative activities, etc.</a:t>
            </a:r>
          </a:p>
          <a:p>
            <a:endParaRPr lang="en-US"/>
          </a:p>
          <a:p>
            <a:r>
              <a:rPr lang="en-US" sz="1100"/>
              <a:t>Discussion prompt: 'What are some tools in YOUR personal wellness toolbox?' This is a great moment for participants to start thinking about their own tools.</a:t>
            </a:r>
          </a:p>
          <a:p>
            <a:endParaRPr lang="en-US"/>
          </a:p>
          <a:p>
            <a:r>
              <a:rPr lang="en-US" sz="1100"/>
              <a:t>Key point: The Wellness Toolbox is the foundation of all WRAP action plans. Everything builds from this personal collection of strategies.</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a:t>FACILITATOR NOTES (Answer 4)</a:t>
            </a:r>
          </a:p>
          <a:p>
            <a:endParaRPr lang="en-US"/>
          </a:p>
          <a:p>
            <a:r>
              <a:rPr lang="en-US" sz="1100"/>
              <a:t>After revealing: Reinforce that the Wellness Toolbox is the engine that powers every section of WRAP. Without a well-stocked toolbox, your action plans have nothing to draw from.</a:t>
            </a:r>
          </a:p>
          <a:p>
            <a:endParaRPr lang="en-US"/>
          </a:p>
          <a:p>
            <a:r>
              <a:rPr lang="en-US" sz="1100"/>
              <a:t>Practical moment: If you haven't already, invite participants to start jotting down their own wellness tools. Even 3-5 tools is a great starting point.</a:t>
            </a:r>
          </a:p>
          <a:p>
            <a:endParaRPr lang="en-US"/>
          </a:p>
          <a:p>
            <a:r>
              <a:rPr lang="en-US" sz="1100"/>
              <a:t>Examples to prompt thinking: relaxation exercises, journaling, going for a walk, calling a trusted friend, creative activities, listening to music, deep breathing, spending time outdoors.</a:t>
            </a:r>
          </a:p>
          <a:p>
            <a:endParaRPr lang="en-US"/>
          </a:p>
          <a:p>
            <a:r>
              <a:rPr lang="en-US" sz="1100"/>
              <a:t>Transition tip: Remind the group that having PLENTY of tools matters - the next few questions will explore why variety in your action plan is so important.</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6858000" y="-1097280"/>
            <a:ext cx="3657600" cy="3657600"/>
          </a:xfrm>
          <a:prstGeom prst="ellipse">
            <a:avLst/>
          </a:prstGeom>
          <a:solidFill>
            <a:srgbClr val="F5D5CC">
              <a:alpha val="60000"/>
            </a:srgbClr>
          </a:solidFill>
          <a:ln/>
        </p:spPr>
        <p:txBody>
          <a:bodyPr/>
          <a:lstStyle/>
          <a:p>
            <a:endParaRPr lang="en-US"/>
          </a:p>
        </p:txBody>
      </p:sp>
      <p:sp>
        <p:nvSpPr>
          <p:cNvPr id="3" name="Shape 1"/>
          <p:cNvSpPr/>
          <p:nvPr/>
        </p:nvSpPr>
        <p:spPr>
          <a:xfrm>
            <a:off x="-1371600" y="3200400"/>
            <a:ext cx="3657600" cy="3657600"/>
          </a:xfrm>
          <a:prstGeom prst="ellipse">
            <a:avLst/>
          </a:prstGeom>
          <a:solidFill>
            <a:srgbClr val="DFF0E3">
              <a:alpha val="60000"/>
            </a:srgbClr>
          </a:solidFill>
          <a:ln/>
        </p:spPr>
        <p:txBody>
          <a:bodyPr/>
          <a:lstStyle/>
          <a:p>
            <a:endParaRPr lang="en-US"/>
          </a:p>
        </p:txBody>
      </p:sp>
      <p:pic>
        <p:nvPicPr>
          <p:cNvPr id="4" name="Image 0" descr="preencoded.png"/>
          <p:cNvPicPr>
            <a:picLocks noChangeAspect="1"/>
          </p:cNvPicPr>
          <p:nvPr/>
        </p:nvPicPr>
        <p:blipFill>
          <a:blip r:embed="rId3"/>
          <a:stretch>
            <a:fillRect/>
          </a:stretch>
        </p:blipFill>
        <p:spPr>
          <a:xfrm>
            <a:off x="4160520" y="548640"/>
            <a:ext cx="822960" cy="822960"/>
          </a:xfrm>
          <a:prstGeom prst="rect">
            <a:avLst/>
          </a:prstGeom>
        </p:spPr>
      </p:pic>
      <p:sp>
        <p:nvSpPr>
          <p:cNvPr id="5" name="Text 2"/>
          <p:cNvSpPr/>
          <p:nvPr/>
        </p:nvSpPr>
        <p:spPr>
          <a:xfrm>
            <a:off x="914400" y="1371600"/>
            <a:ext cx="7315200" cy="1463040"/>
          </a:xfrm>
          <a:prstGeom prst="rect">
            <a:avLst/>
          </a:prstGeom>
          <a:noFill/>
          <a:ln/>
        </p:spPr>
        <p:txBody>
          <a:bodyPr wrap="square" lIns="0" tIns="0" rIns="0" bIns="0" rtlCol="0" anchor="ctr"/>
          <a:lstStyle/>
          <a:p>
            <a:pPr marL="0" indent="0" algn="ctr">
              <a:lnSpc>
                <a:spcPct val="110000"/>
              </a:lnSpc>
              <a:buNone/>
            </a:pPr>
            <a:r>
              <a:rPr lang="en-US" sz="4000" b="1" dirty="0">
                <a:solidFill>
                  <a:srgbClr val="3B3028"/>
                </a:solidFill>
                <a:latin typeface="Georgia" pitchFamily="34" charset="0"/>
                <a:ea typeface="Georgia" pitchFamily="34" charset="-122"/>
                <a:cs typeface="Georgia" pitchFamily="34" charset="-120"/>
              </a:rPr>
              <a:t>Wellness Recovery</a:t>
            </a:r>
            <a:endParaRPr lang="en-US" sz="4000" dirty="0"/>
          </a:p>
          <a:p>
            <a:pPr marL="0" indent="0" algn="ctr">
              <a:lnSpc>
                <a:spcPct val="110000"/>
              </a:lnSpc>
              <a:buNone/>
            </a:pPr>
            <a:r>
              <a:rPr lang="en-US" sz="4000" b="1" dirty="0">
                <a:solidFill>
                  <a:srgbClr val="3B3028"/>
                </a:solidFill>
                <a:latin typeface="Georgia" pitchFamily="34" charset="0"/>
                <a:ea typeface="Georgia" pitchFamily="34" charset="-122"/>
                <a:cs typeface="Georgia" pitchFamily="34" charset="-120"/>
              </a:rPr>
              <a:t>Action Plan</a:t>
            </a:r>
            <a:endParaRPr lang="en-US" sz="4000" dirty="0"/>
          </a:p>
        </p:txBody>
      </p:sp>
      <p:sp>
        <p:nvSpPr>
          <p:cNvPr id="6" name="Text 3"/>
          <p:cNvSpPr/>
          <p:nvPr/>
        </p:nvSpPr>
        <p:spPr>
          <a:xfrm>
            <a:off x="1371600" y="2834640"/>
            <a:ext cx="6400800" cy="548640"/>
          </a:xfrm>
          <a:prstGeom prst="rect">
            <a:avLst/>
          </a:prstGeom>
          <a:noFill/>
          <a:ln/>
        </p:spPr>
        <p:txBody>
          <a:bodyPr wrap="square" lIns="0" tIns="0" rIns="0" bIns="0" rtlCol="0" anchor="ctr"/>
          <a:lstStyle/>
          <a:p>
            <a:pPr marL="0" indent="0" algn="ctr">
              <a:buNone/>
            </a:pPr>
            <a:r>
              <a:rPr lang="en-US" sz="2200" b="1" dirty="0">
                <a:solidFill>
                  <a:srgbClr val="D4725C"/>
                </a:solidFill>
                <a:latin typeface="Calibri" pitchFamily="34" charset="0"/>
                <a:ea typeface="Calibri" pitchFamily="34" charset="-122"/>
                <a:cs typeface="Calibri" pitchFamily="34" charset="-120"/>
              </a:rPr>
              <a:t>Triggers &amp; Triggers Action Plan</a:t>
            </a:r>
            <a:endParaRPr lang="en-US" sz="2200" dirty="0"/>
          </a:p>
        </p:txBody>
      </p:sp>
      <p:sp>
        <p:nvSpPr>
          <p:cNvPr id="7" name="Shape 4"/>
          <p:cNvSpPr/>
          <p:nvPr/>
        </p:nvSpPr>
        <p:spPr>
          <a:xfrm>
            <a:off x="3474720" y="3474720"/>
            <a:ext cx="2194560" cy="45720"/>
          </a:xfrm>
          <a:prstGeom prst="rect">
            <a:avLst/>
          </a:prstGeom>
          <a:solidFill>
            <a:srgbClr val="E8967F"/>
          </a:solidFill>
          <a:ln/>
        </p:spPr>
        <p:txBody>
          <a:bodyPr/>
          <a:lstStyle/>
          <a:p>
            <a:endParaRPr lang="en-US"/>
          </a:p>
        </p:txBody>
      </p:sp>
      <p:sp>
        <p:nvSpPr>
          <p:cNvPr id="8" name="Text 5"/>
          <p:cNvSpPr/>
          <p:nvPr/>
        </p:nvSpPr>
        <p:spPr>
          <a:xfrm>
            <a:off x="1371600" y="3749040"/>
            <a:ext cx="6400800" cy="457200"/>
          </a:xfrm>
          <a:prstGeom prst="rect">
            <a:avLst/>
          </a:prstGeom>
          <a:noFill/>
          <a:ln/>
        </p:spPr>
        <p:txBody>
          <a:bodyPr wrap="square" lIns="0" tIns="0" rIns="0" bIns="0" rtlCol="0" anchor="ctr"/>
          <a:lstStyle/>
          <a:p>
            <a:pPr marL="0" indent="0" algn="ctr">
              <a:buNone/>
            </a:pPr>
            <a:r>
              <a:rPr lang="en-US" sz="1600" dirty="0">
                <a:solidFill>
                  <a:srgbClr val="5C4F42"/>
                </a:solidFill>
                <a:latin typeface="Calibri" pitchFamily="34" charset="0"/>
                <a:ea typeface="Calibri" pitchFamily="34" charset="-122"/>
                <a:cs typeface="Calibri" pitchFamily="34" charset="-120"/>
              </a:rPr>
              <a:t>Interactive Quiz  |  15 Questions</a:t>
            </a:r>
            <a:endParaRPr lang="en-US" sz="1600" dirty="0"/>
          </a:p>
        </p:txBody>
      </p:sp>
      <p:sp>
        <p:nvSpPr>
          <p:cNvPr id="9" name="Text 6"/>
          <p:cNvSpPr/>
          <p:nvPr/>
        </p:nvSpPr>
        <p:spPr>
          <a:xfrm>
            <a:off x="1371600" y="4206240"/>
            <a:ext cx="6400800" cy="640080"/>
          </a:xfrm>
          <a:prstGeom prst="rect">
            <a:avLst/>
          </a:prstGeom>
          <a:noFill/>
          <a:ln/>
        </p:spPr>
        <p:txBody>
          <a:bodyPr wrap="square" lIns="0" tIns="0" rIns="0" bIns="0" rtlCol="0" anchor="ctr"/>
          <a:lstStyle/>
          <a:p>
            <a:pPr marL="0" indent="0" algn="ctr">
              <a:lnSpc>
                <a:spcPct val="130000"/>
              </a:lnSpc>
              <a:buNone/>
            </a:pPr>
            <a:r>
              <a:rPr lang="en-US" sz="1300" dirty="0">
                <a:solidFill>
                  <a:srgbClr val="8A7E72"/>
                </a:solidFill>
                <a:latin typeface="Calibri" pitchFamily="34" charset="0"/>
                <a:ea typeface="Calibri" pitchFamily="34" charset="-122"/>
                <a:cs typeface="Calibri" pitchFamily="34" charset="-120"/>
              </a:rPr>
              <a:t>Test your knowledge of WRAP triggers, coping strategies,</a:t>
            </a:r>
            <a:endParaRPr lang="en-US" sz="1300" dirty="0"/>
          </a:p>
          <a:p>
            <a:pPr marL="0" indent="0" algn="ctr">
              <a:lnSpc>
                <a:spcPct val="130000"/>
              </a:lnSpc>
              <a:buNone/>
            </a:pPr>
            <a:r>
              <a:rPr lang="en-US" sz="1300" dirty="0">
                <a:solidFill>
                  <a:srgbClr val="8A7E72"/>
                </a:solidFill>
                <a:latin typeface="Calibri" pitchFamily="34" charset="0"/>
                <a:ea typeface="Calibri" pitchFamily="34" charset="-122"/>
                <a:cs typeface="Calibri" pitchFamily="34" charset="-120"/>
              </a:rPr>
              <a:t>and how to build your personal action plan.</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725C"/>
          </a:solidFill>
          <a:ln/>
        </p:spPr>
        <p:txBody>
          <a:bodyPr/>
          <a:lstStyle/>
          <a:p>
            <a:endParaRPr lang="en-US"/>
          </a:p>
        </p:txBody>
      </p:sp>
      <p:sp>
        <p:nvSpPr>
          <p:cNvPr id="3" name="Shape 1"/>
          <p:cNvSpPr/>
          <p:nvPr/>
        </p:nvSpPr>
        <p:spPr>
          <a:xfrm>
            <a:off x="457200" y="320040"/>
            <a:ext cx="777240" cy="777240"/>
          </a:xfrm>
          <a:prstGeom prst="ellipse">
            <a:avLst/>
          </a:prstGeom>
          <a:solidFill>
            <a:srgbClr val="D4725C"/>
          </a:solidFill>
          <a:ln/>
          <a:effectLst>
            <a:outerShdw blurRad="50800" dist="25400" dir="8100000" algn="bl" rotWithShape="0">
              <a:srgbClr val="000000">
                <a:alpha val="8000"/>
              </a:srgbClr>
            </a:outerShdw>
          </a:effectLst>
        </p:spPr>
        <p:txBody>
          <a:bodyPr/>
          <a:lstStyle/>
          <a:p>
            <a:endParaRPr lang="en-US"/>
          </a:p>
        </p:txBody>
      </p:sp>
      <p:sp>
        <p:nvSpPr>
          <p:cNvPr id="4" name="Text 2"/>
          <p:cNvSpPr/>
          <p:nvPr/>
        </p:nvSpPr>
        <p:spPr>
          <a:xfrm>
            <a:off x="457200" y="3200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5</a:t>
            </a:r>
            <a:endParaRPr lang="en-US" sz="2800" dirty="0"/>
          </a:p>
        </p:txBody>
      </p:sp>
      <p:sp>
        <p:nvSpPr>
          <p:cNvPr id="5" name="Text 3"/>
          <p:cNvSpPr/>
          <p:nvPr/>
        </p:nvSpPr>
        <p:spPr>
          <a:xfrm>
            <a:off x="1463040" y="384048"/>
            <a:ext cx="2743200" cy="320040"/>
          </a:xfrm>
          <a:prstGeom prst="rect">
            <a:avLst/>
          </a:prstGeom>
          <a:noFill/>
          <a:ln/>
        </p:spPr>
        <p:txBody>
          <a:bodyPr wrap="square" lIns="0" tIns="0" rIns="0" bIns="0" rtlCol="0" anchor="ctr"/>
          <a:lstStyle/>
          <a:p>
            <a:pPr marL="0" indent="0">
              <a:buNone/>
            </a:pPr>
            <a:r>
              <a:rPr lang="en-US" sz="1100" b="1" kern="0" spc="300" dirty="0">
                <a:solidFill>
                  <a:srgbClr val="7DA08A"/>
                </a:solidFill>
                <a:latin typeface="Calibri" pitchFamily="34" charset="0"/>
                <a:ea typeface="Calibri" pitchFamily="34" charset="-122"/>
                <a:cs typeface="Calibri" pitchFamily="34" charset="-120"/>
              </a:rPr>
              <a:t>MULTIPLE CHOICE</a:t>
            </a:r>
            <a:endParaRPr lang="en-US" sz="1100" dirty="0"/>
          </a:p>
        </p:txBody>
      </p:sp>
      <p:sp>
        <p:nvSpPr>
          <p:cNvPr id="6" name="Text 4"/>
          <p:cNvSpPr/>
          <p:nvPr/>
        </p:nvSpPr>
        <p:spPr>
          <a:xfrm>
            <a:off x="6400800" y="384048"/>
            <a:ext cx="2286000" cy="320040"/>
          </a:xfrm>
          <a:prstGeom prst="rect">
            <a:avLst/>
          </a:prstGeom>
          <a:noFill/>
          <a:ln/>
        </p:spPr>
        <p:txBody>
          <a:bodyPr wrap="square" lIns="0" tIns="0" rIns="0" bIns="0" rtlCol="0" anchor="ctr"/>
          <a:lstStyle/>
          <a:p>
            <a:pPr marL="0" indent="0" algn="r">
              <a:buNone/>
            </a:pPr>
            <a:r>
              <a:rPr lang="en-US" sz="1100" dirty="0">
                <a:solidFill>
                  <a:srgbClr val="8A7E72"/>
                </a:solidFill>
                <a:latin typeface="Calibri" pitchFamily="34" charset="0"/>
                <a:ea typeface="Calibri" pitchFamily="34" charset="-122"/>
                <a:cs typeface="Calibri" pitchFamily="34" charset="-120"/>
              </a:rPr>
              <a:t>Question 5 of 15</a:t>
            </a:r>
            <a:endParaRPr lang="en-US" sz="1100" dirty="0"/>
          </a:p>
        </p:txBody>
      </p:sp>
      <p:sp>
        <p:nvSpPr>
          <p:cNvPr id="7" name="Shape 5"/>
          <p:cNvSpPr/>
          <p:nvPr/>
        </p:nvSpPr>
        <p:spPr>
          <a:xfrm>
            <a:off x="457200" y="1051560"/>
            <a:ext cx="8229600" cy="54864"/>
          </a:xfrm>
          <a:prstGeom prst="rect">
            <a:avLst/>
          </a:prstGeom>
          <a:solidFill>
            <a:srgbClr val="E8E0D8"/>
          </a:solidFill>
          <a:ln/>
        </p:spPr>
        <p:txBody>
          <a:bodyPr/>
          <a:lstStyle/>
          <a:p>
            <a:endParaRPr lang="en-US"/>
          </a:p>
        </p:txBody>
      </p:sp>
      <p:sp>
        <p:nvSpPr>
          <p:cNvPr id="8" name="Shape 6"/>
          <p:cNvSpPr/>
          <p:nvPr/>
        </p:nvSpPr>
        <p:spPr>
          <a:xfrm>
            <a:off x="457200" y="1051560"/>
            <a:ext cx="2743200" cy="54864"/>
          </a:xfrm>
          <a:prstGeom prst="rect">
            <a:avLst/>
          </a:prstGeom>
          <a:solidFill>
            <a:srgbClr val="7DA08A"/>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457200" y="1417320"/>
            <a:ext cx="411480" cy="411480"/>
          </a:xfrm>
          <a:prstGeom prst="rect">
            <a:avLst/>
          </a:prstGeom>
        </p:spPr>
      </p:pic>
      <p:sp>
        <p:nvSpPr>
          <p:cNvPr id="10" name="Text 7"/>
          <p:cNvSpPr/>
          <p:nvPr/>
        </p:nvSpPr>
        <p:spPr>
          <a:xfrm>
            <a:off x="1005840" y="1325880"/>
            <a:ext cx="7680960" cy="731520"/>
          </a:xfrm>
          <a:prstGeom prst="rect">
            <a:avLst/>
          </a:prstGeom>
          <a:noFill/>
          <a:ln/>
        </p:spPr>
        <p:txBody>
          <a:bodyPr wrap="square" lIns="0" tIns="0" rIns="0" bIns="0" rtlCol="0" anchor="ctr"/>
          <a:lstStyle/>
          <a:p>
            <a:pPr marL="0" indent="0">
              <a:lnSpc>
                <a:spcPct val="120000"/>
              </a:lnSpc>
              <a:buNone/>
            </a:pPr>
            <a:r>
              <a:rPr lang="en-US" sz="2000" b="1" dirty="0">
                <a:solidFill>
                  <a:srgbClr val="3B3028"/>
                </a:solidFill>
                <a:latin typeface="Georgia" pitchFamily="34" charset="0"/>
                <a:ea typeface="Georgia" pitchFamily="34" charset="-122"/>
                <a:cs typeface="Georgia" pitchFamily="34" charset="-120"/>
              </a:rPr>
              <a:t>Which of the following is an example of a WRAP trigger?</a:t>
            </a:r>
            <a:endParaRPr lang="en-US" sz="2000" dirty="0"/>
          </a:p>
        </p:txBody>
      </p:sp>
      <p:sp>
        <p:nvSpPr>
          <p:cNvPr id="11" name="Shape 8"/>
          <p:cNvSpPr/>
          <p:nvPr/>
        </p:nvSpPr>
        <p:spPr>
          <a:xfrm>
            <a:off x="457200" y="233172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2" name="Shape 9"/>
          <p:cNvSpPr/>
          <p:nvPr/>
        </p:nvSpPr>
        <p:spPr>
          <a:xfrm>
            <a:off x="685800" y="2560320"/>
            <a:ext cx="457200" cy="457200"/>
          </a:xfrm>
          <a:prstGeom prst="ellipse">
            <a:avLst/>
          </a:prstGeom>
          <a:solidFill>
            <a:srgbClr val="7DA08A"/>
          </a:solidFill>
          <a:ln/>
        </p:spPr>
        <p:txBody>
          <a:bodyPr/>
          <a:lstStyle/>
          <a:p>
            <a:endParaRPr lang="en-US"/>
          </a:p>
        </p:txBody>
      </p:sp>
      <p:sp>
        <p:nvSpPr>
          <p:cNvPr id="13" name="Text 10"/>
          <p:cNvSpPr/>
          <p:nvPr/>
        </p:nvSpPr>
        <p:spPr>
          <a:xfrm>
            <a:off x="685800" y="256032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4" name="Text 11"/>
          <p:cNvSpPr/>
          <p:nvPr/>
        </p:nvSpPr>
        <p:spPr>
          <a:xfrm>
            <a:off x="1280160" y="242316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Someone yells at you</a:t>
            </a:r>
            <a:endParaRPr lang="en-US" sz="1400" dirty="0"/>
          </a:p>
        </p:txBody>
      </p:sp>
      <p:sp>
        <p:nvSpPr>
          <p:cNvPr id="15" name="Shape 12"/>
          <p:cNvSpPr/>
          <p:nvPr/>
        </p:nvSpPr>
        <p:spPr>
          <a:xfrm>
            <a:off x="4800600" y="233172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6" name="Shape 13"/>
          <p:cNvSpPr/>
          <p:nvPr/>
        </p:nvSpPr>
        <p:spPr>
          <a:xfrm>
            <a:off x="5029200" y="2560320"/>
            <a:ext cx="457200" cy="457200"/>
          </a:xfrm>
          <a:prstGeom prst="ellipse">
            <a:avLst/>
          </a:prstGeom>
          <a:solidFill>
            <a:srgbClr val="7DA08A"/>
          </a:solidFill>
          <a:ln/>
        </p:spPr>
        <p:txBody>
          <a:bodyPr/>
          <a:lstStyle/>
          <a:p>
            <a:endParaRPr lang="en-US"/>
          </a:p>
        </p:txBody>
      </p:sp>
      <p:sp>
        <p:nvSpPr>
          <p:cNvPr id="17" name="Text 14"/>
          <p:cNvSpPr/>
          <p:nvPr/>
        </p:nvSpPr>
        <p:spPr>
          <a:xfrm>
            <a:off x="5029200" y="256032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8" name="Text 15"/>
          <p:cNvSpPr/>
          <p:nvPr/>
        </p:nvSpPr>
        <p:spPr>
          <a:xfrm>
            <a:off x="5623560" y="242316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Feeling tired after a long day</a:t>
            </a:r>
            <a:endParaRPr lang="en-US" sz="1400" dirty="0"/>
          </a:p>
        </p:txBody>
      </p:sp>
      <p:sp>
        <p:nvSpPr>
          <p:cNvPr id="19" name="Shape 16"/>
          <p:cNvSpPr/>
          <p:nvPr/>
        </p:nvSpPr>
        <p:spPr>
          <a:xfrm>
            <a:off x="457200" y="342900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20" name="Shape 17"/>
          <p:cNvSpPr/>
          <p:nvPr/>
        </p:nvSpPr>
        <p:spPr>
          <a:xfrm>
            <a:off x="685800" y="3657600"/>
            <a:ext cx="457200" cy="457200"/>
          </a:xfrm>
          <a:prstGeom prst="ellipse">
            <a:avLst/>
          </a:prstGeom>
          <a:solidFill>
            <a:srgbClr val="7DA08A"/>
          </a:solidFill>
          <a:ln/>
        </p:spPr>
        <p:txBody>
          <a:bodyPr/>
          <a:lstStyle/>
          <a:p>
            <a:endParaRPr lang="en-US"/>
          </a:p>
        </p:txBody>
      </p:sp>
      <p:sp>
        <p:nvSpPr>
          <p:cNvPr id="21" name="Text 18"/>
          <p:cNvSpPr/>
          <p:nvPr/>
        </p:nvSpPr>
        <p:spPr>
          <a:xfrm>
            <a:off x="685800" y="3657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22" name="Text 19"/>
          <p:cNvSpPr/>
          <p:nvPr/>
        </p:nvSpPr>
        <p:spPr>
          <a:xfrm>
            <a:off x="1280160" y="352044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Noticing subtle mood changes</a:t>
            </a:r>
            <a:endParaRPr lang="en-US" sz="1400" dirty="0"/>
          </a:p>
        </p:txBody>
      </p:sp>
      <p:sp>
        <p:nvSpPr>
          <p:cNvPr id="23" name="Shape 20"/>
          <p:cNvSpPr/>
          <p:nvPr/>
        </p:nvSpPr>
        <p:spPr>
          <a:xfrm>
            <a:off x="4800600" y="342900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24" name="Shape 21"/>
          <p:cNvSpPr/>
          <p:nvPr/>
        </p:nvSpPr>
        <p:spPr>
          <a:xfrm>
            <a:off x="5029200" y="3657600"/>
            <a:ext cx="457200" cy="457200"/>
          </a:xfrm>
          <a:prstGeom prst="ellipse">
            <a:avLst/>
          </a:prstGeom>
          <a:solidFill>
            <a:srgbClr val="7DA08A"/>
          </a:solidFill>
          <a:ln/>
        </p:spPr>
        <p:txBody>
          <a:bodyPr/>
          <a:lstStyle/>
          <a:p>
            <a:endParaRPr lang="en-US"/>
          </a:p>
        </p:txBody>
      </p:sp>
      <p:sp>
        <p:nvSpPr>
          <p:cNvPr id="25" name="Text 22"/>
          <p:cNvSpPr/>
          <p:nvPr/>
        </p:nvSpPr>
        <p:spPr>
          <a:xfrm>
            <a:off x="5029200" y="3657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6" name="Text 23"/>
          <p:cNvSpPr/>
          <p:nvPr/>
        </p:nvSpPr>
        <p:spPr>
          <a:xfrm>
            <a:off x="5623560" y="352044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Deciding to skip lunch</a:t>
            </a:r>
            <a:endParaRPr lang="en-US" sz="1400" dirty="0"/>
          </a:p>
        </p:txBody>
      </p:sp>
      <p:sp>
        <p:nvSpPr>
          <p:cNvPr id="27" name="Shape 24"/>
          <p:cNvSpPr/>
          <p:nvPr/>
        </p:nvSpPr>
        <p:spPr>
          <a:xfrm>
            <a:off x="0" y="5052060"/>
            <a:ext cx="9144000" cy="91440"/>
          </a:xfrm>
          <a:prstGeom prst="rect">
            <a:avLst/>
          </a:prstGeom>
          <a:solidFill>
            <a:srgbClr val="B5D4BD">
              <a:alpha val="50000"/>
            </a:srgbClr>
          </a:solidFill>
          <a:ln/>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7DA08A"/>
          </a:solidFill>
          <a:ln/>
        </p:spPr>
        <p:txBody>
          <a:bodyPr/>
          <a:lstStyle/>
          <a:p>
            <a:endParaRPr lang="en-US"/>
          </a:p>
        </p:txBody>
      </p:sp>
      <p:sp>
        <p:nvSpPr>
          <p:cNvPr id="3" name="Text 1"/>
          <p:cNvSpPr/>
          <p:nvPr/>
        </p:nvSpPr>
        <p:spPr>
          <a:xfrm>
            <a:off x="457200" y="274320"/>
            <a:ext cx="4572000" cy="365760"/>
          </a:xfrm>
          <a:prstGeom prst="rect">
            <a:avLst/>
          </a:prstGeom>
          <a:noFill/>
          <a:ln/>
        </p:spPr>
        <p:txBody>
          <a:bodyPr wrap="square" lIns="0" tIns="0" rIns="0" bIns="0" rtlCol="0" anchor="ctr"/>
          <a:lstStyle/>
          <a:p>
            <a:pPr marL="0" indent="0">
              <a:buNone/>
            </a:pPr>
            <a:r>
              <a:rPr lang="en-US" sz="1200" dirty="0">
                <a:solidFill>
                  <a:srgbClr val="8A7E72"/>
                </a:solidFill>
                <a:latin typeface="Calibri" pitchFamily="34" charset="0"/>
                <a:ea typeface="Calibri" pitchFamily="34" charset="-122"/>
                <a:cs typeface="Calibri" pitchFamily="34" charset="-120"/>
              </a:rPr>
              <a:t>Question 5 — Answer</a:t>
            </a:r>
            <a:endParaRPr lang="en-US" sz="1200" dirty="0"/>
          </a:p>
        </p:txBody>
      </p:sp>
      <p:sp>
        <p:nvSpPr>
          <p:cNvPr id="4" name="Shape 2"/>
          <p:cNvSpPr/>
          <p:nvPr/>
        </p:nvSpPr>
        <p:spPr>
          <a:xfrm>
            <a:off x="457200" y="822960"/>
            <a:ext cx="8229600" cy="1188720"/>
          </a:xfrm>
          <a:prstGeom prst="roundRect">
            <a:avLst>
              <a:gd name="adj" fmla="val 9231"/>
            </a:avLst>
          </a:prstGeom>
          <a:solidFill>
            <a:srgbClr val="DFF0E3"/>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77240" y="1051560"/>
            <a:ext cx="502920" cy="502920"/>
          </a:xfrm>
          <a:prstGeom prst="rect">
            <a:avLst/>
          </a:prstGeom>
        </p:spPr>
      </p:pic>
      <p:sp>
        <p:nvSpPr>
          <p:cNvPr id="6" name="Text 3"/>
          <p:cNvSpPr/>
          <p:nvPr/>
        </p:nvSpPr>
        <p:spPr>
          <a:xfrm>
            <a:off x="1463040" y="896112"/>
            <a:ext cx="2743200" cy="320040"/>
          </a:xfrm>
          <a:prstGeom prst="rect">
            <a:avLst/>
          </a:prstGeom>
          <a:noFill/>
          <a:ln/>
        </p:spPr>
        <p:txBody>
          <a:bodyPr wrap="square" lIns="0" tIns="0" rIns="0" bIns="0" rtlCol="0" anchor="ctr"/>
          <a:lstStyle/>
          <a:p>
            <a:pPr marL="0" indent="0">
              <a:buNone/>
            </a:pPr>
            <a:r>
              <a:rPr lang="en-US" sz="1000" b="1" kern="0" spc="300" dirty="0">
                <a:solidFill>
                  <a:srgbClr val="5E8A6E"/>
                </a:solidFill>
                <a:latin typeface="Calibri" pitchFamily="34" charset="0"/>
                <a:ea typeface="Calibri" pitchFamily="34" charset="-122"/>
                <a:cs typeface="Calibri" pitchFamily="34" charset="-120"/>
              </a:rPr>
              <a:t>CORRECT ANSWER</a:t>
            </a:r>
            <a:endParaRPr lang="en-US" sz="1000" dirty="0"/>
          </a:p>
        </p:txBody>
      </p:sp>
      <p:sp>
        <p:nvSpPr>
          <p:cNvPr id="7" name="Text 4"/>
          <p:cNvSpPr/>
          <p:nvPr/>
        </p:nvSpPr>
        <p:spPr>
          <a:xfrm>
            <a:off x="1463040" y="1188720"/>
            <a:ext cx="6858000" cy="64008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A.  Someone yells at you</a:t>
            </a:r>
            <a:endParaRPr lang="en-US" sz="2200" dirty="0"/>
          </a:p>
        </p:txBody>
      </p:sp>
      <p:sp>
        <p:nvSpPr>
          <p:cNvPr id="8" name="Shape 5"/>
          <p:cNvSpPr/>
          <p:nvPr/>
        </p:nvSpPr>
        <p:spPr>
          <a:xfrm>
            <a:off x="457200" y="2331720"/>
            <a:ext cx="8229600" cy="2286000"/>
          </a:xfrm>
          <a:prstGeom prst="roundRect">
            <a:avLst>
              <a:gd name="adj" fmla="val 4800"/>
            </a:avLst>
          </a:prstGeom>
          <a:solidFill>
            <a:srgbClr val="FFFFFF"/>
          </a:solidFill>
          <a:ln/>
          <a:effectLst>
            <a:outerShdw blurRad="508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777240" y="2560320"/>
            <a:ext cx="411480" cy="411480"/>
          </a:xfrm>
          <a:prstGeom prst="rect">
            <a:avLst/>
          </a:prstGeom>
        </p:spPr>
      </p:pic>
      <p:sp>
        <p:nvSpPr>
          <p:cNvPr id="10" name="Text 6"/>
          <p:cNvSpPr/>
          <p:nvPr/>
        </p:nvSpPr>
        <p:spPr>
          <a:xfrm>
            <a:off x="1371600" y="2487168"/>
            <a:ext cx="2743200" cy="320040"/>
          </a:xfrm>
          <a:prstGeom prst="rect">
            <a:avLst/>
          </a:prstGeom>
          <a:noFill/>
          <a:ln/>
        </p:spPr>
        <p:txBody>
          <a:bodyPr wrap="square" lIns="0" tIns="0" rIns="0" bIns="0" rtlCol="0" anchor="ctr"/>
          <a:lstStyle/>
          <a:p>
            <a:pPr marL="0" indent="0">
              <a:buNone/>
            </a:pPr>
            <a:r>
              <a:rPr lang="en-US" sz="1100" b="1" kern="0" spc="200" dirty="0">
                <a:solidFill>
                  <a:srgbClr val="D4725C"/>
                </a:solidFill>
                <a:latin typeface="Calibri" pitchFamily="34" charset="0"/>
                <a:ea typeface="Calibri" pitchFamily="34" charset="-122"/>
                <a:cs typeface="Calibri" pitchFamily="34" charset="-120"/>
              </a:rPr>
              <a:t>WHY?</a:t>
            </a:r>
            <a:endParaRPr lang="en-US" sz="1100" dirty="0"/>
          </a:p>
        </p:txBody>
      </p:sp>
      <p:sp>
        <p:nvSpPr>
          <p:cNvPr id="11" name="Text 7"/>
          <p:cNvSpPr/>
          <p:nvPr/>
        </p:nvSpPr>
        <p:spPr>
          <a:xfrm>
            <a:off x="914400" y="2880360"/>
            <a:ext cx="7315200" cy="1554480"/>
          </a:xfrm>
          <a:prstGeom prst="rect">
            <a:avLst/>
          </a:prstGeom>
          <a:noFill/>
          <a:ln/>
        </p:spPr>
        <p:txBody>
          <a:bodyPr wrap="square" lIns="0" tIns="0" rIns="0" bIns="0" rtlCol="0" anchor="t"/>
          <a:lstStyle/>
          <a:p>
            <a:pPr marL="0" indent="0">
              <a:lnSpc>
                <a:spcPct val="135000"/>
              </a:lnSpc>
              <a:buNone/>
            </a:pPr>
            <a:r>
              <a:rPr lang="en-US" sz="1500" dirty="0">
                <a:solidFill>
                  <a:srgbClr val="5C4F42"/>
                </a:solidFill>
                <a:latin typeface="Calibri" pitchFamily="34" charset="0"/>
                <a:ea typeface="Calibri" pitchFamily="34" charset="-122"/>
                <a:cs typeface="Calibri" pitchFamily="34" charset="-120"/>
              </a:rPr>
              <a:t>Someone yelling at you is an external event that can trigger uncomfortable feelings. Triggers are always external — things that happen to us from the outside.</a:t>
            </a:r>
            <a:endParaRPr lang="en-US" sz="1500" dirty="0"/>
          </a:p>
        </p:txBody>
      </p:sp>
      <p:sp>
        <p:nvSpPr>
          <p:cNvPr id="12" name="Shape 8"/>
          <p:cNvSpPr/>
          <p:nvPr/>
        </p:nvSpPr>
        <p:spPr>
          <a:xfrm>
            <a:off x="0" y="5052060"/>
            <a:ext cx="9144000" cy="91440"/>
          </a:xfrm>
          <a:prstGeom prst="rect">
            <a:avLst/>
          </a:prstGeom>
          <a:solidFill>
            <a:srgbClr val="F5D5CC">
              <a:alpha val="50000"/>
            </a:srgbClr>
          </a:solidFill>
          <a:ln/>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725C"/>
          </a:solidFill>
          <a:ln/>
        </p:spPr>
        <p:txBody>
          <a:bodyPr/>
          <a:lstStyle/>
          <a:p>
            <a:endParaRPr lang="en-US"/>
          </a:p>
        </p:txBody>
      </p:sp>
      <p:sp>
        <p:nvSpPr>
          <p:cNvPr id="3" name="Shape 1"/>
          <p:cNvSpPr/>
          <p:nvPr/>
        </p:nvSpPr>
        <p:spPr>
          <a:xfrm>
            <a:off x="457200" y="320040"/>
            <a:ext cx="777240" cy="777240"/>
          </a:xfrm>
          <a:prstGeom prst="ellipse">
            <a:avLst/>
          </a:prstGeom>
          <a:solidFill>
            <a:srgbClr val="D4725C"/>
          </a:solidFill>
          <a:ln/>
          <a:effectLst>
            <a:outerShdw blurRad="50800" dist="25400" dir="8100000" algn="bl" rotWithShape="0">
              <a:srgbClr val="000000">
                <a:alpha val="8000"/>
              </a:srgbClr>
            </a:outerShdw>
          </a:effectLst>
        </p:spPr>
        <p:txBody>
          <a:bodyPr/>
          <a:lstStyle/>
          <a:p>
            <a:endParaRPr lang="en-US"/>
          </a:p>
        </p:txBody>
      </p:sp>
      <p:sp>
        <p:nvSpPr>
          <p:cNvPr id="4" name="Text 2"/>
          <p:cNvSpPr/>
          <p:nvPr/>
        </p:nvSpPr>
        <p:spPr>
          <a:xfrm>
            <a:off x="457200" y="3200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6</a:t>
            </a:r>
            <a:endParaRPr lang="en-US" sz="2800" dirty="0"/>
          </a:p>
        </p:txBody>
      </p:sp>
      <p:sp>
        <p:nvSpPr>
          <p:cNvPr id="5" name="Text 3"/>
          <p:cNvSpPr/>
          <p:nvPr/>
        </p:nvSpPr>
        <p:spPr>
          <a:xfrm>
            <a:off x="1463040" y="384048"/>
            <a:ext cx="2743200" cy="320040"/>
          </a:xfrm>
          <a:prstGeom prst="rect">
            <a:avLst/>
          </a:prstGeom>
          <a:noFill/>
          <a:ln/>
        </p:spPr>
        <p:txBody>
          <a:bodyPr wrap="square" lIns="0" tIns="0" rIns="0" bIns="0" rtlCol="0" anchor="ctr"/>
          <a:lstStyle/>
          <a:p>
            <a:pPr marL="0" indent="0">
              <a:buNone/>
            </a:pPr>
            <a:r>
              <a:rPr lang="en-US" sz="1100" b="1" kern="0" spc="300" dirty="0">
                <a:solidFill>
                  <a:srgbClr val="7DA08A"/>
                </a:solidFill>
                <a:latin typeface="Calibri" pitchFamily="34" charset="0"/>
                <a:ea typeface="Calibri" pitchFamily="34" charset="-122"/>
                <a:cs typeface="Calibri" pitchFamily="34" charset="-120"/>
              </a:rPr>
              <a:t>TRUE OR FALSE</a:t>
            </a:r>
            <a:endParaRPr lang="en-US" sz="1100" dirty="0"/>
          </a:p>
        </p:txBody>
      </p:sp>
      <p:sp>
        <p:nvSpPr>
          <p:cNvPr id="6" name="Text 4"/>
          <p:cNvSpPr/>
          <p:nvPr/>
        </p:nvSpPr>
        <p:spPr>
          <a:xfrm>
            <a:off x="6400800" y="384048"/>
            <a:ext cx="2286000" cy="320040"/>
          </a:xfrm>
          <a:prstGeom prst="rect">
            <a:avLst/>
          </a:prstGeom>
          <a:noFill/>
          <a:ln/>
        </p:spPr>
        <p:txBody>
          <a:bodyPr wrap="square" lIns="0" tIns="0" rIns="0" bIns="0" rtlCol="0" anchor="ctr"/>
          <a:lstStyle/>
          <a:p>
            <a:pPr marL="0" indent="0" algn="r">
              <a:buNone/>
            </a:pPr>
            <a:r>
              <a:rPr lang="en-US" sz="1100" dirty="0">
                <a:solidFill>
                  <a:srgbClr val="8A7E72"/>
                </a:solidFill>
                <a:latin typeface="Calibri" pitchFamily="34" charset="0"/>
                <a:ea typeface="Calibri" pitchFamily="34" charset="-122"/>
                <a:cs typeface="Calibri" pitchFamily="34" charset="-120"/>
              </a:rPr>
              <a:t>Question 6 of 15</a:t>
            </a:r>
            <a:endParaRPr lang="en-US" sz="1100" dirty="0"/>
          </a:p>
        </p:txBody>
      </p:sp>
      <p:sp>
        <p:nvSpPr>
          <p:cNvPr id="7" name="Shape 5"/>
          <p:cNvSpPr/>
          <p:nvPr/>
        </p:nvSpPr>
        <p:spPr>
          <a:xfrm>
            <a:off x="457200" y="1051560"/>
            <a:ext cx="8229600" cy="54864"/>
          </a:xfrm>
          <a:prstGeom prst="rect">
            <a:avLst/>
          </a:prstGeom>
          <a:solidFill>
            <a:srgbClr val="E8E0D8"/>
          </a:solidFill>
          <a:ln/>
        </p:spPr>
        <p:txBody>
          <a:bodyPr/>
          <a:lstStyle/>
          <a:p>
            <a:endParaRPr lang="en-US"/>
          </a:p>
        </p:txBody>
      </p:sp>
      <p:sp>
        <p:nvSpPr>
          <p:cNvPr id="8" name="Shape 6"/>
          <p:cNvSpPr/>
          <p:nvPr/>
        </p:nvSpPr>
        <p:spPr>
          <a:xfrm>
            <a:off x="457200" y="1051560"/>
            <a:ext cx="3291840" cy="54864"/>
          </a:xfrm>
          <a:prstGeom prst="rect">
            <a:avLst/>
          </a:prstGeom>
          <a:solidFill>
            <a:srgbClr val="7DA08A"/>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457200" y="1417320"/>
            <a:ext cx="411480" cy="411480"/>
          </a:xfrm>
          <a:prstGeom prst="rect">
            <a:avLst/>
          </a:prstGeom>
        </p:spPr>
      </p:pic>
      <p:sp>
        <p:nvSpPr>
          <p:cNvPr id="10" name="Text 7"/>
          <p:cNvSpPr/>
          <p:nvPr/>
        </p:nvSpPr>
        <p:spPr>
          <a:xfrm>
            <a:off x="1005840" y="1325880"/>
            <a:ext cx="7680960" cy="731520"/>
          </a:xfrm>
          <a:prstGeom prst="rect">
            <a:avLst/>
          </a:prstGeom>
          <a:noFill/>
          <a:ln/>
        </p:spPr>
        <p:txBody>
          <a:bodyPr wrap="square" lIns="0" tIns="0" rIns="0" bIns="0" rtlCol="0" anchor="ctr"/>
          <a:lstStyle/>
          <a:p>
            <a:pPr marL="0" indent="0">
              <a:lnSpc>
                <a:spcPct val="120000"/>
              </a:lnSpc>
              <a:buNone/>
            </a:pPr>
            <a:r>
              <a:rPr lang="en-US" sz="2000" b="1" dirty="0">
                <a:solidFill>
                  <a:srgbClr val="3B3028"/>
                </a:solidFill>
                <a:latin typeface="Georgia" pitchFamily="34" charset="0"/>
                <a:ea typeface="Georgia" pitchFamily="34" charset="-122"/>
                <a:cs typeface="Georgia" pitchFamily="34" charset="-120"/>
              </a:rPr>
              <a:t>The primary goal of the Triggers section in WRAP is to resolve the underlying problems causing the triggers.</a:t>
            </a:r>
            <a:endParaRPr lang="en-US" sz="2000" dirty="0"/>
          </a:p>
        </p:txBody>
      </p:sp>
      <p:sp>
        <p:nvSpPr>
          <p:cNvPr id="11" name="Shape 8"/>
          <p:cNvSpPr/>
          <p:nvPr/>
        </p:nvSpPr>
        <p:spPr>
          <a:xfrm>
            <a:off x="1097280" y="2468880"/>
            <a:ext cx="3017520" cy="1645920"/>
          </a:xfrm>
          <a:prstGeom prst="roundRect">
            <a:avLst>
              <a:gd name="adj" fmla="val 8333"/>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2" name="Text 9"/>
          <p:cNvSpPr/>
          <p:nvPr/>
        </p:nvSpPr>
        <p:spPr>
          <a:xfrm>
            <a:off x="137160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a:t>
            </a:r>
            <a:endParaRPr lang="en-US" sz="1800" dirty="0"/>
          </a:p>
        </p:txBody>
      </p:sp>
      <p:sp>
        <p:nvSpPr>
          <p:cNvPr id="13" name="Shape 10"/>
          <p:cNvSpPr/>
          <p:nvPr/>
        </p:nvSpPr>
        <p:spPr>
          <a:xfrm>
            <a:off x="1371600" y="2743200"/>
            <a:ext cx="457200" cy="457200"/>
          </a:xfrm>
          <a:prstGeom prst="ellipse">
            <a:avLst/>
          </a:prstGeom>
          <a:solidFill>
            <a:srgbClr val="7DA08A"/>
          </a:solidFill>
          <a:ln/>
        </p:spPr>
        <p:txBody>
          <a:bodyPr/>
          <a:lstStyle/>
          <a:p>
            <a:endParaRPr lang="en-US"/>
          </a:p>
        </p:txBody>
      </p:sp>
      <p:sp>
        <p:nvSpPr>
          <p:cNvPr id="14" name="Text 11"/>
          <p:cNvSpPr/>
          <p:nvPr/>
        </p:nvSpPr>
        <p:spPr>
          <a:xfrm>
            <a:off x="137160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a:t>
            </a:r>
            <a:endParaRPr lang="en-US" sz="1800" dirty="0"/>
          </a:p>
        </p:txBody>
      </p:sp>
      <p:sp>
        <p:nvSpPr>
          <p:cNvPr id="15" name="Text 12"/>
          <p:cNvSpPr/>
          <p:nvPr/>
        </p:nvSpPr>
        <p:spPr>
          <a:xfrm>
            <a:off x="2011680" y="2743200"/>
            <a:ext cx="1828800" cy="45720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TRUE</a:t>
            </a:r>
            <a:endParaRPr lang="en-US" sz="2200" dirty="0"/>
          </a:p>
        </p:txBody>
      </p:sp>
      <p:sp>
        <p:nvSpPr>
          <p:cNvPr id="16" name="Shape 13"/>
          <p:cNvSpPr/>
          <p:nvPr/>
        </p:nvSpPr>
        <p:spPr>
          <a:xfrm>
            <a:off x="5029200" y="2468880"/>
            <a:ext cx="3017520" cy="1645920"/>
          </a:xfrm>
          <a:prstGeom prst="roundRect">
            <a:avLst>
              <a:gd name="adj" fmla="val 8333"/>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7" name="Shape 14"/>
          <p:cNvSpPr/>
          <p:nvPr/>
        </p:nvSpPr>
        <p:spPr>
          <a:xfrm>
            <a:off x="5303520" y="2743200"/>
            <a:ext cx="457200" cy="457200"/>
          </a:xfrm>
          <a:prstGeom prst="ellipse">
            <a:avLst/>
          </a:prstGeom>
          <a:solidFill>
            <a:srgbClr val="D4725C"/>
          </a:solidFill>
          <a:ln/>
        </p:spPr>
        <p:txBody>
          <a:bodyPr/>
          <a:lstStyle/>
          <a:p>
            <a:endParaRPr lang="en-US"/>
          </a:p>
        </p:txBody>
      </p:sp>
      <p:sp>
        <p:nvSpPr>
          <p:cNvPr id="18" name="Text 15"/>
          <p:cNvSpPr/>
          <p:nvPr/>
        </p:nvSpPr>
        <p:spPr>
          <a:xfrm>
            <a:off x="530352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B</a:t>
            </a:r>
            <a:endParaRPr lang="en-US" sz="1800" dirty="0"/>
          </a:p>
        </p:txBody>
      </p:sp>
      <p:sp>
        <p:nvSpPr>
          <p:cNvPr id="19" name="Text 16"/>
          <p:cNvSpPr/>
          <p:nvPr/>
        </p:nvSpPr>
        <p:spPr>
          <a:xfrm>
            <a:off x="5943600" y="2743200"/>
            <a:ext cx="1828800" cy="457200"/>
          </a:xfrm>
          <a:prstGeom prst="rect">
            <a:avLst/>
          </a:prstGeom>
          <a:noFill/>
          <a:ln/>
        </p:spPr>
        <p:txBody>
          <a:bodyPr wrap="square" lIns="0" tIns="0" rIns="0" bIns="0" rtlCol="0" anchor="ctr"/>
          <a:lstStyle/>
          <a:p>
            <a:pPr marL="0" indent="0">
              <a:buNone/>
            </a:pPr>
            <a:r>
              <a:rPr lang="en-US" sz="2200" b="1" dirty="0">
                <a:solidFill>
                  <a:srgbClr val="D4725C"/>
                </a:solidFill>
                <a:latin typeface="Georgia" pitchFamily="34" charset="0"/>
                <a:ea typeface="Georgia" pitchFamily="34" charset="-122"/>
                <a:cs typeface="Georgia" pitchFamily="34" charset="-120"/>
              </a:rPr>
              <a:t>FALSE</a:t>
            </a:r>
            <a:endParaRPr lang="en-US" sz="2200" dirty="0"/>
          </a:p>
        </p:txBody>
      </p:sp>
      <p:sp>
        <p:nvSpPr>
          <p:cNvPr id="20" name="Shape 17"/>
          <p:cNvSpPr/>
          <p:nvPr/>
        </p:nvSpPr>
        <p:spPr>
          <a:xfrm>
            <a:off x="0" y="5052060"/>
            <a:ext cx="9144000" cy="91440"/>
          </a:xfrm>
          <a:prstGeom prst="rect">
            <a:avLst/>
          </a:prstGeom>
          <a:solidFill>
            <a:srgbClr val="B5D4BD">
              <a:alpha val="50000"/>
            </a:srgbClr>
          </a:solidFill>
          <a:ln/>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7DA08A"/>
          </a:solidFill>
          <a:ln/>
        </p:spPr>
        <p:txBody>
          <a:bodyPr/>
          <a:lstStyle/>
          <a:p>
            <a:endParaRPr lang="en-US"/>
          </a:p>
        </p:txBody>
      </p:sp>
      <p:sp>
        <p:nvSpPr>
          <p:cNvPr id="3" name="Text 1"/>
          <p:cNvSpPr/>
          <p:nvPr/>
        </p:nvSpPr>
        <p:spPr>
          <a:xfrm>
            <a:off x="457200" y="274320"/>
            <a:ext cx="4572000" cy="365760"/>
          </a:xfrm>
          <a:prstGeom prst="rect">
            <a:avLst/>
          </a:prstGeom>
          <a:noFill/>
          <a:ln/>
        </p:spPr>
        <p:txBody>
          <a:bodyPr wrap="square" lIns="0" tIns="0" rIns="0" bIns="0" rtlCol="0" anchor="ctr"/>
          <a:lstStyle/>
          <a:p>
            <a:pPr marL="0" indent="0">
              <a:buNone/>
            </a:pPr>
            <a:r>
              <a:rPr lang="en-US" sz="1200" dirty="0">
                <a:solidFill>
                  <a:srgbClr val="8A7E72"/>
                </a:solidFill>
                <a:latin typeface="Calibri" pitchFamily="34" charset="0"/>
                <a:ea typeface="Calibri" pitchFamily="34" charset="-122"/>
                <a:cs typeface="Calibri" pitchFamily="34" charset="-120"/>
              </a:rPr>
              <a:t>Question 6 — Answer</a:t>
            </a:r>
            <a:endParaRPr lang="en-US" sz="1200" dirty="0"/>
          </a:p>
        </p:txBody>
      </p:sp>
      <p:sp>
        <p:nvSpPr>
          <p:cNvPr id="4" name="Shape 2"/>
          <p:cNvSpPr/>
          <p:nvPr/>
        </p:nvSpPr>
        <p:spPr>
          <a:xfrm>
            <a:off x="457200" y="822960"/>
            <a:ext cx="8229600" cy="1188720"/>
          </a:xfrm>
          <a:prstGeom prst="roundRect">
            <a:avLst>
              <a:gd name="adj" fmla="val 9231"/>
            </a:avLst>
          </a:prstGeom>
          <a:solidFill>
            <a:srgbClr val="DFF0E3"/>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77240" y="1051560"/>
            <a:ext cx="502920" cy="502920"/>
          </a:xfrm>
          <a:prstGeom prst="rect">
            <a:avLst/>
          </a:prstGeom>
        </p:spPr>
      </p:pic>
      <p:sp>
        <p:nvSpPr>
          <p:cNvPr id="6" name="Text 3"/>
          <p:cNvSpPr/>
          <p:nvPr/>
        </p:nvSpPr>
        <p:spPr>
          <a:xfrm>
            <a:off x="1463040" y="896112"/>
            <a:ext cx="2743200" cy="320040"/>
          </a:xfrm>
          <a:prstGeom prst="rect">
            <a:avLst/>
          </a:prstGeom>
          <a:noFill/>
          <a:ln/>
        </p:spPr>
        <p:txBody>
          <a:bodyPr wrap="square" lIns="0" tIns="0" rIns="0" bIns="0" rtlCol="0" anchor="ctr"/>
          <a:lstStyle/>
          <a:p>
            <a:pPr marL="0" indent="0">
              <a:buNone/>
            </a:pPr>
            <a:r>
              <a:rPr lang="en-US" sz="1000" b="1" kern="0" spc="300" dirty="0">
                <a:solidFill>
                  <a:srgbClr val="5E8A6E"/>
                </a:solidFill>
                <a:latin typeface="Calibri" pitchFamily="34" charset="0"/>
                <a:ea typeface="Calibri" pitchFamily="34" charset="-122"/>
                <a:cs typeface="Calibri" pitchFamily="34" charset="-120"/>
              </a:rPr>
              <a:t>CORRECT ANSWER</a:t>
            </a:r>
            <a:endParaRPr lang="en-US" sz="1000" dirty="0"/>
          </a:p>
        </p:txBody>
      </p:sp>
      <p:sp>
        <p:nvSpPr>
          <p:cNvPr id="7" name="Text 4"/>
          <p:cNvSpPr/>
          <p:nvPr/>
        </p:nvSpPr>
        <p:spPr>
          <a:xfrm>
            <a:off x="1463040" y="1188720"/>
            <a:ext cx="6858000" cy="64008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B.  FALSE</a:t>
            </a:r>
            <a:endParaRPr lang="en-US" sz="2200" dirty="0"/>
          </a:p>
        </p:txBody>
      </p:sp>
      <p:sp>
        <p:nvSpPr>
          <p:cNvPr id="8" name="Shape 5"/>
          <p:cNvSpPr/>
          <p:nvPr/>
        </p:nvSpPr>
        <p:spPr>
          <a:xfrm>
            <a:off x="457200" y="2331720"/>
            <a:ext cx="8229600" cy="2286000"/>
          </a:xfrm>
          <a:prstGeom prst="roundRect">
            <a:avLst>
              <a:gd name="adj" fmla="val 4800"/>
            </a:avLst>
          </a:prstGeom>
          <a:solidFill>
            <a:srgbClr val="FFFFFF"/>
          </a:solidFill>
          <a:ln/>
          <a:effectLst>
            <a:outerShdw blurRad="508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777240" y="2560320"/>
            <a:ext cx="411480" cy="411480"/>
          </a:xfrm>
          <a:prstGeom prst="rect">
            <a:avLst/>
          </a:prstGeom>
        </p:spPr>
      </p:pic>
      <p:sp>
        <p:nvSpPr>
          <p:cNvPr id="10" name="Text 6"/>
          <p:cNvSpPr/>
          <p:nvPr/>
        </p:nvSpPr>
        <p:spPr>
          <a:xfrm>
            <a:off x="1371600" y="2487168"/>
            <a:ext cx="2743200" cy="320040"/>
          </a:xfrm>
          <a:prstGeom prst="rect">
            <a:avLst/>
          </a:prstGeom>
          <a:noFill/>
          <a:ln/>
        </p:spPr>
        <p:txBody>
          <a:bodyPr wrap="square" lIns="0" tIns="0" rIns="0" bIns="0" rtlCol="0" anchor="ctr"/>
          <a:lstStyle/>
          <a:p>
            <a:pPr marL="0" indent="0">
              <a:buNone/>
            </a:pPr>
            <a:r>
              <a:rPr lang="en-US" sz="1100" b="1" kern="0" spc="200" dirty="0">
                <a:solidFill>
                  <a:srgbClr val="D4725C"/>
                </a:solidFill>
                <a:latin typeface="Calibri" pitchFamily="34" charset="0"/>
                <a:ea typeface="Calibri" pitchFamily="34" charset="-122"/>
                <a:cs typeface="Calibri" pitchFamily="34" charset="-120"/>
              </a:rPr>
              <a:t>WHY?</a:t>
            </a:r>
            <a:endParaRPr lang="en-US" sz="1100" dirty="0"/>
          </a:p>
        </p:txBody>
      </p:sp>
      <p:sp>
        <p:nvSpPr>
          <p:cNvPr id="11" name="Text 7"/>
          <p:cNvSpPr/>
          <p:nvPr/>
        </p:nvSpPr>
        <p:spPr>
          <a:xfrm>
            <a:off x="914400" y="2880360"/>
            <a:ext cx="7315200" cy="1554480"/>
          </a:xfrm>
          <a:prstGeom prst="rect">
            <a:avLst/>
          </a:prstGeom>
          <a:noFill/>
          <a:ln/>
        </p:spPr>
        <p:txBody>
          <a:bodyPr wrap="square" lIns="0" tIns="0" rIns="0" bIns="0" rtlCol="0" anchor="t"/>
          <a:lstStyle/>
          <a:p>
            <a:pPr marL="0" indent="0">
              <a:lnSpc>
                <a:spcPct val="135000"/>
              </a:lnSpc>
              <a:buNone/>
            </a:pPr>
            <a:r>
              <a:rPr lang="en-US" sz="1500" dirty="0">
                <a:solidFill>
                  <a:srgbClr val="5C4F42"/>
                </a:solidFill>
                <a:latin typeface="Calibri" pitchFamily="34" charset="0"/>
                <a:ea typeface="Calibri" pitchFamily="34" charset="-122"/>
                <a:cs typeface="Calibri" pitchFamily="34" charset="-120"/>
              </a:rPr>
              <a:t>At the triggers stage, the goal is NOT to resolve problems. Instead, you first learn how to handle triggers safely and in a healthy way. Only after learning to be safe when triggered do you work on resolving the underlying issues.</a:t>
            </a:r>
            <a:endParaRPr lang="en-US" sz="1500" dirty="0"/>
          </a:p>
        </p:txBody>
      </p:sp>
      <p:sp>
        <p:nvSpPr>
          <p:cNvPr id="12" name="Shape 8"/>
          <p:cNvSpPr/>
          <p:nvPr/>
        </p:nvSpPr>
        <p:spPr>
          <a:xfrm>
            <a:off x="0" y="5052060"/>
            <a:ext cx="9144000" cy="91440"/>
          </a:xfrm>
          <a:prstGeom prst="rect">
            <a:avLst/>
          </a:prstGeom>
          <a:solidFill>
            <a:srgbClr val="F5D5CC">
              <a:alpha val="50000"/>
            </a:srgbClr>
          </a:solidFill>
          <a:ln/>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725C"/>
          </a:solidFill>
          <a:ln/>
        </p:spPr>
        <p:txBody>
          <a:bodyPr/>
          <a:lstStyle/>
          <a:p>
            <a:endParaRPr lang="en-US"/>
          </a:p>
        </p:txBody>
      </p:sp>
      <p:sp>
        <p:nvSpPr>
          <p:cNvPr id="3" name="Shape 1"/>
          <p:cNvSpPr/>
          <p:nvPr/>
        </p:nvSpPr>
        <p:spPr>
          <a:xfrm>
            <a:off x="457200" y="320040"/>
            <a:ext cx="777240" cy="777240"/>
          </a:xfrm>
          <a:prstGeom prst="ellipse">
            <a:avLst/>
          </a:prstGeom>
          <a:solidFill>
            <a:srgbClr val="D4725C"/>
          </a:solidFill>
          <a:ln/>
          <a:effectLst>
            <a:outerShdw blurRad="50800" dist="25400" dir="8100000" algn="bl" rotWithShape="0">
              <a:srgbClr val="000000">
                <a:alpha val="8000"/>
              </a:srgbClr>
            </a:outerShdw>
          </a:effectLst>
        </p:spPr>
        <p:txBody>
          <a:bodyPr/>
          <a:lstStyle/>
          <a:p>
            <a:endParaRPr lang="en-US"/>
          </a:p>
        </p:txBody>
      </p:sp>
      <p:sp>
        <p:nvSpPr>
          <p:cNvPr id="4" name="Text 2"/>
          <p:cNvSpPr/>
          <p:nvPr/>
        </p:nvSpPr>
        <p:spPr>
          <a:xfrm>
            <a:off x="457200" y="3200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7</a:t>
            </a:r>
            <a:endParaRPr lang="en-US" sz="2800" dirty="0"/>
          </a:p>
        </p:txBody>
      </p:sp>
      <p:sp>
        <p:nvSpPr>
          <p:cNvPr id="5" name="Text 3"/>
          <p:cNvSpPr/>
          <p:nvPr/>
        </p:nvSpPr>
        <p:spPr>
          <a:xfrm>
            <a:off x="1463040" y="384048"/>
            <a:ext cx="2743200" cy="320040"/>
          </a:xfrm>
          <a:prstGeom prst="rect">
            <a:avLst/>
          </a:prstGeom>
          <a:noFill/>
          <a:ln/>
        </p:spPr>
        <p:txBody>
          <a:bodyPr wrap="square" lIns="0" tIns="0" rIns="0" bIns="0" rtlCol="0" anchor="ctr"/>
          <a:lstStyle/>
          <a:p>
            <a:pPr marL="0" indent="0">
              <a:buNone/>
            </a:pPr>
            <a:r>
              <a:rPr lang="en-US" sz="1100" b="1" kern="0" spc="300" dirty="0">
                <a:solidFill>
                  <a:srgbClr val="7DA08A"/>
                </a:solidFill>
                <a:latin typeface="Calibri" pitchFamily="34" charset="0"/>
                <a:ea typeface="Calibri" pitchFamily="34" charset="-122"/>
                <a:cs typeface="Calibri" pitchFamily="34" charset="-120"/>
              </a:rPr>
              <a:t>MULTIPLE CHOICE</a:t>
            </a:r>
            <a:endParaRPr lang="en-US" sz="1100" dirty="0"/>
          </a:p>
        </p:txBody>
      </p:sp>
      <p:sp>
        <p:nvSpPr>
          <p:cNvPr id="6" name="Text 4"/>
          <p:cNvSpPr/>
          <p:nvPr/>
        </p:nvSpPr>
        <p:spPr>
          <a:xfrm>
            <a:off x="6400800" y="384048"/>
            <a:ext cx="2286000" cy="320040"/>
          </a:xfrm>
          <a:prstGeom prst="rect">
            <a:avLst/>
          </a:prstGeom>
          <a:noFill/>
          <a:ln/>
        </p:spPr>
        <p:txBody>
          <a:bodyPr wrap="square" lIns="0" tIns="0" rIns="0" bIns="0" rtlCol="0" anchor="ctr"/>
          <a:lstStyle/>
          <a:p>
            <a:pPr marL="0" indent="0" algn="r">
              <a:buNone/>
            </a:pPr>
            <a:r>
              <a:rPr lang="en-US" sz="1100" dirty="0">
                <a:solidFill>
                  <a:srgbClr val="8A7E72"/>
                </a:solidFill>
                <a:latin typeface="Calibri" pitchFamily="34" charset="0"/>
                <a:ea typeface="Calibri" pitchFamily="34" charset="-122"/>
                <a:cs typeface="Calibri" pitchFamily="34" charset="-120"/>
              </a:rPr>
              <a:t>Question 7 of 15</a:t>
            </a:r>
            <a:endParaRPr lang="en-US" sz="1100" dirty="0"/>
          </a:p>
        </p:txBody>
      </p:sp>
      <p:sp>
        <p:nvSpPr>
          <p:cNvPr id="7" name="Shape 5"/>
          <p:cNvSpPr/>
          <p:nvPr/>
        </p:nvSpPr>
        <p:spPr>
          <a:xfrm>
            <a:off x="457200" y="1051560"/>
            <a:ext cx="8229600" cy="54864"/>
          </a:xfrm>
          <a:prstGeom prst="rect">
            <a:avLst/>
          </a:prstGeom>
          <a:solidFill>
            <a:srgbClr val="E8E0D8"/>
          </a:solidFill>
          <a:ln/>
        </p:spPr>
        <p:txBody>
          <a:bodyPr/>
          <a:lstStyle/>
          <a:p>
            <a:endParaRPr lang="en-US"/>
          </a:p>
        </p:txBody>
      </p:sp>
      <p:sp>
        <p:nvSpPr>
          <p:cNvPr id="8" name="Shape 6"/>
          <p:cNvSpPr/>
          <p:nvPr/>
        </p:nvSpPr>
        <p:spPr>
          <a:xfrm>
            <a:off x="457200" y="1051560"/>
            <a:ext cx="3840480" cy="54864"/>
          </a:xfrm>
          <a:prstGeom prst="rect">
            <a:avLst/>
          </a:prstGeom>
          <a:solidFill>
            <a:srgbClr val="7DA08A"/>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457200" y="1417320"/>
            <a:ext cx="411480" cy="411480"/>
          </a:xfrm>
          <a:prstGeom prst="rect">
            <a:avLst/>
          </a:prstGeom>
        </p:spPr>
      </p:pic>
      <p:sp>
        <p:nvSpPr>
          <p:cNvPr id="10" name="Text 7"/>
          <p:cNvSpPr/>
          <p:nvPr/>
        </p:nvSpPr>
        <p:spPr>
          <a:xfrm>
            <a:off x="1005840" y="1325880"/>
            <a:ext cx="7680960" cy="731520"/>
          </a:xfrm>
          <a:prstGeom prst="rect">
            <a:avLst/>
          </a:prstGeom>
          <a:noFill/>
          <a:ln/>
        </p:spPr>
        <p:txBody>
          <a:bodyPr wrap="square" lIns="0" tIns="0" rIns="0" bIns="0" rtlCol="0" anchor="ctr"/>
          <a:lstStyle/>
          <a:p>
            <a:pPr marL="0" indent="0">
              <a:lnSpc>
                <a:spcPct val="120000"/>
              </a:lnSpc>
              <a:buNone/>
            </a:pPr>
            <a:r>
              <a:rPr lang="en-US" sz="2000" b="1" dirty="0">
                <a:solidFill>
                  <a:srgbClr val="3B3028"/>
                </a:solidFill>
                <a:latin typeface="Georgia" pitchFamily="34" charset="0"/>
                <a:ea typeface="Georgia" pitchFamily="34" charset="-122"/>
                <a:cs typeface="Georgia" pitchFamily="34" charset="-120"/>
              </a:rPr>
              <a:t>Which is NOT one of the five key concepts of WRAP?</a:t>
            </a:r>
            <a:endParaRPr lang="en-US" sz="2000" dirty="0"/>
          </a:p>
        </p:txBody>
      </p:sp>
      <p:sp>
        <p:nvSpPr>
          <p:cNvPr id="11" name="Shape 8"/>
          <p:cNvSpPr/>
          <p:nvPr/>
        </p:nvSpPr>
        <p:spPr>
          <a:xfrm>
            <a:off x="457200" y="233172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2" name="Shape 9"/>
          <p:cNvSpPr/>
          <p:nvPr/>
        </p:nvSpPr>
        <p:spPr>
          <a:xfrm>
            <a:off x="685800" y="2560320"/>
            <a:ext cx="457200" cy="457200"/>
          </a:xfrm>
          <a:prstGeom prst="ellipse">
            <a:avLst/>
          </a:prstGeom>
          <a:solidFill>
            <a:srgbClr val="7DA08A"/>
          </a:solidFill>
          <a:ln/>
        </p:spPr>
        <p:txBody>
          <a:bodyPr/>
          <a:lstStyle/>
          <a:p>
            <a:endParaRPr lang="en-US"/>
          </a:p>
        </p:txBody>
      </p:sp>
      <p:sp>
        <p:nvSpPr>
          <p:cNvPr id="13" name="Text 10"/>
          <p:cNvSpPr/>
          <p:nvPr/>
        </p:nvSpPr>
        <p:spPr>
          <a:xfrm>
            <a:off x="685800" y="256032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4" name="Text 11"/>
          <p:cNvSpPr/>
          <p:nvPr/>
        </p:nvSpPr>
        <p:spPr>
          <a:xfrm>
            <a:off x="1280160" y="242316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Avoidance</a:t>
            </a:r>
            <a:endParaRPr lang="en-US" sz="1400" dirty="0"/>
          </a:p>
        </p:txBody>
      </p:sp>
      <p:sp>
        <p:nvSpPr>
          <p:cNvPr id="15" name="Shape 12"/>
          <p:cNvSpPr/>
          <p:nvPr/>
        </p:nvSpPr>
        <p:spPr>
          <a:xfrm>
            <a:off x="4800600" y="233172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6" name="Shape 13"/>
          <p:cNvSpPr/>
          <p:nvPr/>
        </p:nvSpPr>
        <p:spPr>
          <a:xfrm>
            <a:off x="5029200" y="2560320"/>
            <a:ext cx="457200" cy="457200"/>
          </a:xfrm>
          <a:prstGeom prst="ellipse">
            <a:avLst/>
          </a:prstGeom>
          <a:solidFill>
            <a:srgbClr val="7DA08A"/>
          </a:solidFill>
          <a:ln/>
        </p:spPr>
        <p:txBody>
          <a:bodyPr/>
          <a:lstStyle/>
          <a:p>
            <a:endParaRPr lang="en-US"/>
          </a:p>
        </p:txBody>
      </p:sp>
      <p:sp>
        <p:nvSpPr>
          <p:cNvPr id="17" name="Text 14"/>
          <p:cNvSpPr/>
          <p:nvPr/>
        </p:nvSpPr>
        <p:spPr>
          <a:xfrm>
            <a:off x="5029200" y="256032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8" name="Text 15"/>
          <p:cNvSpPr/>
          <p:nvPr/>
        </p:nvSpPr>
        <p:spPr>
          <a:xfrm>
            <a:off x="5623560" y="242316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Hope</a:t>
            </a:r>
            <a:endParaRPr lang="en-US" sz="1400" dirty="0"/>
          </a:p>
        </p:txBody>
      </p:sp>
      <p:sp>
        <p:nvSpPr>
          <p:cNvPr id="19" name="Shape 16"/>
          <p:cNvSpPr/>
          <p:nvPr/>
        </p:nvSpPr>
        <p:spPr>
          <a:xfrm>
            <a:off x="457200" y="342900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20" name="Shape 17"/>
          <p:cNvSpPr/>
          <p:nvPr/>
        </p:nvSpPr>
        <p:spPr>
          <a:xfrm>
            <a:off x="685800" y="3657600"/>
            <a:ext cx="457200" cy="457200"/>
          </a:xfrm>
          <a:prstGeom prst="ellipse">
            <a:avLst/>
          </a:prstGeom>
          <a:solidFill>
            <a:srgbClr val="7DA08A"/>
          </a:solidFill>
          <a:ln/>
        </p:spPr>
        <p:txBody>
          <a:bodyPr/>
          <a:lstStyle/>
          <a:p>
            <a:endParaRPr lang="en-US"/>
          </a:p>
        </p:txBody>
      </p:sp>
      <p:sp>
        <p:nvSpPr>
          <p:cNvPr id="21" name="Text 18"/>
          <p:cNvSpPr/>
          <p:nvPr/>
        </p:nvSpPr>
        <p:spPr>
          <a:xfrm>
            <a:off x="685800" y="3657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22" name="Text 19"/>
          <p:cNvSpPr/>
          <p:nvPr/>
        </p:nvSpPr>
        <p:spPr>
          <a:xfrm>
            <a:off x="1280160" y="352044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Personal Responsibility</a:t>
            </a:r>
            <a:endParaRPr lang="en-US" sz="1400" dirty="0"/>
          </a:p>
        </p:txBody>
      </p:sp>
      <p:sp>
        <p:nvSpPr>
          <p:cNvPr id="23" name="Shape 20"/>
          <p:cNvSpPr/>
          <p:nvPr/>
        </p:nvSpPr>
        <p:spPr>
          <a:xfrm>
            <a:off x="4800600" y="342900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24" name="Shape 21"/>
          <p:cNvSpPr/>
          <p:nvPr/>
        </p:nvSpPr>
        <p:spPr>
          <a:xfrm>
            <a:off x="5029200" y="3657600"/>
            <a:ext cx="457200" cy="457200"/>
          </a:xfrm>
          <a:prstGeom prst="ellipse">
            <a:avLst/>
          </a:prstGeom>
          <a:solidFill>
            <a:srgbClr val="7DA08A"/>
          </a:solidFill>
          <a:ln/>
        </p:spPr>
        <p:txBody>
          <a:bodyPr/>
          <a:lstStyle/>
          <a:p>
            <a:endParaRPr lang="en-US"/>
          </a:p>
        </p:txBody>
      </p:sp>
      <p:sp>
        <p:nvSpPr>
          <p:cNvPr id="25" name="Text 22"/>
          <p:cNvSpPr/>
          <p:nvPr/>
        </p:nvSpPr>
        <p:spPr>
          <a:xfrm>
            <a:off x="5029200" y="3657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6" name="Text 23"/>
          <p:cNvSpPr/>
          <p:nvPr/>
        </p:nvSpPr>
        <p:spPr>
          <a:xfrm>
            <a:off x="5623560" y="352044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Self-Advocacy</a:t>
            </a:r>
            <a:endParaRPr lang="en-US" sz="1400" dirty="0"/>
          </a:p>
        </p:txBody>
      </p:sp>
      <p:sp>
        <p:nvSpPr>
          <p:cNvPr id="27" name="Shape 24"/>
          <p:cNvSpPr/>
          <p:nvPr/>
        </p:nvSpPr>
        <p:spPr>
          <a:xfrm>
            <a:off x="0" y="5052060"/>
            <a:ext cx="9144000" cy="91440"/>
          </a:xfrm>
          <a:prstGeom prst="rect">
            <a:avLst/>
          </a:prstGeom>
          <a:solidFill>
            <a:srgbClr val="B5D4BD">
              <a:alpha val="50000"/>
            </a:srgbClr>
          </a:solidFill>
          <a:ln/>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7DA08A"/>
          </a:solidFill>
          <a:ln/>
        </p:spPr>
        <p:txBody>
          <a:bodyPr/>
          <a:lstStyle/>
          <a:p>
            <a:endParaRPr lang="en-US"/>
          </a:p>
        </p:txBody>
      </p:sp>
      <p:sp>
        <p:nvSpPr>
          <p:cNvPr id="3" name="Text 1"/>
          <p:cNvSpPr/>
          <p:nvPr/>
        </p:nvSpPr>
        <p:spPr>
          <a:xfrm>
            <a:off x="457200" y="274320"/>
            <a:ext cx="4572000" cy="365760"/>
          </a:xfrm>
          <a:prstGeom prst="rect">
            <a:avLst/>
          </a:prstGeom>
          <a:noFill/>
          <a:ln/>
        </p:spPr>
        <p:txBody>
          <a:bodyPr wrap="square" lIns="0" tIns="0" rIns="0" bIns="0" rtlCol="0" anchor="ctr"/>
          <a:lstStyle/>
          <a:p>
            <a:pPr marL="0" indent="0">
              <a:buNone/>
            </a:pPr>
            <a:r>
              <a:rPr lang="en-US" sz="1200" dirty="0">
                <a:solidFill>
                  <a:srgbClr val="8A7E72"/>
                </a:solidFill>
                <a:latin typeface="Calibri" pitchFamily="34" charset="0"/>
                <a:ea typeface="Calibri" pitchFamily="34" charset="-122"/>
                <a:cs typeface="Calibri" pitchFamily="34" charset="-120"/>
              </a:rPr>
              <a:t>Question 7 — Answer</a:t>
            </a:r>
            <a:endParaRPr lang="en-US" sz="1200" dirty="0"/>
          </a:p>
        </p:txBody>
      </p:sp>
      <p:sp>
        <p:nvSpPr>
          <p:cNvPr id="4" name="Shape 2"/>
          <p:cNvSpPr/>
          <p:nvPr/>
        </p:nvSpPr>
        <p:spPr>
          <a:xfrm>
            <a:off x="457200" y="822960"/>
            <a:ext cx="8229600" cy="1188720"/>
          </a:xfrm>
          <a:prstGeom prst="roundRect">
            <a:avLst>
              <a:gd name="adj" fmla="val 9231"/>
            </a:avLst>
          </a:prstGeom>
          <a:solidFill>
            <a:srgbClr val="DFF0E3"/>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77240" y="1051560"/>
            <a:ext cx="502920" cy="502920"/>
          </a:xfrm>
          <a:prstGeom prst="rect">
            <a:avLst/>
          </a:prstGeom>
        </p:spPr>
      </p:pic>
      <p:sp>
        <p:nvSpPr>
          <p:cNvPr id="6" name="Text 3"/>
          <p:cNvSpPr/>
          <p:nvPr/>
        </p:nvSpPr>
        <p:spPr>
          <a:xfrm>
            <a:off x="1463040" y="896112"/>
            <a:ext cx="2743200" cy="320040"/>
          </a:xfrm>
          <a:prstGeom prst="rect">
            <a:avLst/>
          </a:prstGeom>
          <a:noFill/>
          <a:ln/>
        </p:spPr>
        <p:txBody>
          <a:bodyPr wrap="square" lIns="0" tIns="0" rIns="0" bIns="0" rtlCol="0" anchor="ctr"/>
          <a:lstStyle/>
          <a:p>
            <a:pPr marL="0" indent="0">
              <a:buNone/>
            </a:pPr>
            <a:r>
              <a:rPr lang="en-US" sz="1000" b="1" kern="0" spc="300" dirty="0">
                <a:solidFill>
                  <a:srgbClr val="5E8A6E"/>
                </a:solidFill>
                <a:latin typeface="Calibri" pitchFamily="34" charset="0"/>
                <a:ea typeface="Calibri" pitchFamily="34" charset="-122"/>
                <a:cs typeface="Calibri" pitchFamily="34" charset="-120"/>
              </a:rPr>
              <a:t>CORRECT ANSWER</a:t>
            </a:r>
            <a:endParaRPr lang="en-US" sz="1000" dirty="0"/>
          </a:p>
        </p:txBody>
      </p:sp>
      <p:sp>
        <p:nvSpPr>
          <p:cNvPr id="7" name="Text 4"/>
          <p:cNvSpPr/>
          <p:nvPr/>
        </p:nvSpPr>
        <p:spPr>
          <a:xfrm>
            <a:off x="1463040" y="1188720"/>
            <a:ext cx="6858000" cy="64008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A.  Avoidance</a:t>
            </a:r>
            <a:endParaRPr lang="en-US" sz="2200" dirty="0"/>
          </a:p>
        </p:txBody>
      </p:sp>
      <p:sp>
        <p:nvSpPr>
          <p:cNvPr id="8" name="Shape 5"/>
          <p:cNvSpPr/>
          <p:nvPr/>
        </p:nvSpPr>
        <p:spPr>
          <a:xfrm>
            <a:off x="457200" y="2331720"/>
            <a:ext cx="8229600" cy="2286000"/>
          </a:xfrm>
          <a:prstGeom prst="roundRect">
            <a:avLst>
              <a:gd name="adj" fmla="val 4800"/>
            </a:avLst>
          </a:prstGeom>
          <a:solidFill>
            <a:srgbClr val="FFFFFF"/>
          </a:solidFill>
          <a:ln/>
          <a:effectLst>
            <a:outerShdw blurRad="508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777240" y="2560320"/>
            <a:ext cx="411480" cy="411480"/>
          </a:xfrm>
          <a:prstGeom prst="rect">
            <a:avLst/>
          </a:prstGeom>
        </p:spPr>
      </p:pic>
      <p:sp>
        <p:nvSpPr>
          <p:cNvPr id="10" name="Text 6"/>
          <p:cNvSpPr/>
          <p:nvPr/>
        </p:nvSpPr>
        <p:spPr>
          <a:xfrm>
            <a:off x="1371600" y="2487168"/>
            <a:ext cx="2743200" cy="320040"/>
          </a:xfrm>
          <a:prstGeom prst="rect">
            <a:avLst/>
          </a:prstGeom>
          <a:noFill/>
          <a:ln/>
        </p:spPr>
        <p:txBody>
          <a:bodyPr wrap="square" lIns="0" tIns="0" rIns="0" bIns="0" rtlCol="0" anchor="ctr"/>
          <a:lstStyle/>
          <a:p>
            <a:pPr marL="0" indent="0">
              <a:buNone/>
            </a:pPr>
            <a:r>
              <a:rPr lang="en-US" sz="1100" b="1" kern="0" spc="200" dirty="0">
                <a:solidFill>
                  <a:srgbClr val="D4725C"/>
                </a:solidFill>
                <a:latin typeface="Calibri" pitchFamily="34" charset="0"/>
                <a:ea typeface="Calibri" pitchFamily="34" charset="-122"/>
                <a:cs typeface="Calibri" pitchFamily="34" charset="-120"/>
              </a:rPr>
              <a:t>WHY?</a:t>
            </a:r>
            <a:endParaRPr lang="en-US" sz="1100" dirty="0"/>
          </a:p>
        </p:txBody>
      </p:sp>
      <p:sp>
        <p:nvSpPr>
          <p:cNvPr id="11" name="Text 7"/>
          <p:cNvSpPr/>
          <p:nvPr/>
        </p:nvSpPr>
        <p:spPr>
          <a:xfrm>
            <a:off x="914400" y="2880360"/>
            <a:ext cx="7315200" cy="1554480"/>
          </a:xfrm>
          <a:prstGeom prst="rect">
            <a:avLst/>
          </a:prstGeom>
          <a:noFill/>
          <a:ln/>
        </p:spPr>
        <p:txBody>
          <a:bodyPr wrap="square" lIns="0" tIns="0" rIns="0" bIns="0" rtlCol="0" anchor="t"/>
          <a:lstStyle/>
          <a:p>
            <a:pPr marL="0" indent="0">
              <a:lnSpc>
                <a:spcPct val="135000"/>
              </a:lnSpc>
              <a:buNone/>
            </a:pPr>
            <a:r>
              <a:rPr lang="en-US" sz="1500" dirty="0">
                <a:solidFill>
                  <a:srgbClr val="5C4F42"/>
                </a:solidFill>
                <a:latin typeface="Calibri" pitchFamily="34" charset="0"/>
                <a:ea typeface="Calibri" pitchFamily="34" charset="-122"/>
                <a:cs typeface="Calibri" pitchFamily="34" charset="-120"/>
              </a:rPr>
              <a:t>The five key concepts of WRAP are Hope, Personal Responsibility, Education, Self-Advocacy, and Support. Avoidance is not one of them — WRAP encourages proactive self-management, not avoidance.</a:t>
            </a:r>
            <a:endParaRPr lang="en-US" sz="1500" dirty="0"/>
          </a:p>
        </p:txBody>
      </p:sp>
      <p:sp>
        <p:nvSpPr>
          <p:cNvPr id="12" name="Shape 8"/>
          <p:cNvSpPr/>
          <p:nvPr/>
        </p:nvSpPr>
        <p:spPr>
          <a:xfrm>
            <a:off x="0" y="5052060"/>
            <a:ext cx="9144000" cy="91440"/>
          </a:xfrm>
          <a:prstGeom prst="rect">
            <a:avLst/>
          </a:prstGeom>
          <a:solidFill>
            <a:srgbClr val="F5D5CC">
              <a:alpha val="50000"/>
            </a:srgbClr>
          </a:solidFill>
          <a:ln/>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725C"/>
          </a:solidFill>
          <a:ln/>
        </p:spPr>
        <p:txBody>
          <a:bodyPr/>
          <a:lstStyle/>
          <a:p>
            <a:endParaRPr lang="en-US"/>
          </a:p>
        </p:txBody>
      </p:sp>
      <p:sp>
        <p:nvSpPr>
          <p:cNvPr id="3" name="Shape 1"/>
          <p:cNvSpPr/>
          <p:nvPr/>
        </p:nvSpPr>
        <p:spPr>
          <a:xfrm>
            <a:off x="457200" y="320040"/>
            <a:ext cx="777240" cy="777240"/>
          </a:xfrm>
          <a:prstGeom prst="ellipse">
            <a:avLst/>
          </a:prstGeom>
          <a:solidFill>
            <a:srgbClr val="D4725C"/>
          </a:solidFill>
          <a:ln/>
          <a:effectLst>
            <a:outerShdw blurRad="50800" dist="25400" dir="8100000" algn="bl" rotWithShape="0">
              <a:srgbClr val="000000">
                <a:alpha val="8000"/>
              </a:srgbClr>
            </a:outerShdw>
          </a:effectLst>
        </p:spPr>
        <p:txBody>
          <a:bodyPr/>
          <a:lstStyle/>
          <a:p>
            <a:endParaRPr lang="en-US"/>
          </a:p>
        </p:txBody>
      </p:sp>
      <p:sp>
        <p:nvSpPr>
          <p:cNvPr id="4" name="Text 2"/>
          <p:cNvSpPr/>
          <p:nvPr/>
        </p:nvSpPr>
        <p:spPr>
          <a:xfrm>
            <a:off x="457200" y="3200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8</a:t>
            </a:r>
            <a:endParaRPr lang="en-US" sz="2800" dirty="0"/>
          </a:p>
        </p:txBody>
      </p:sp>
      <p:sp>
        <p:nvSpPr>
          <p:cNvPr id="5" name="Text 3"/>
          <p:cNvSpPr/>
          <p:nvPr/>
        </p:nvSpPr>
        <p:spPr>
          <a:xfrm>
            <a:off x="1463040" y="384048"/>
            <a:ext cx="2743200" cy="320040"/>
          </a:xfrm>
          <a:prstGeom prst="rect">
            <a:avLst/>
          </a:prstGeom>
          <a:noFill/>
          <a:ln/>
        </p:spPr>
        <p:txBody>
          <a:bodyPr wrap="square" lIns="0" tIns="0" rIns="0" bIns="0" rtlCol="0" anchor="ctr"/>
          <a:lstStyle/>
          <a:p>
            <a:pPr marL="0" indent="0">
              <a:buNone/>
            </a:pPr>
            <a:r>
              <a:rPr lang="en-US" sz="1100" b="1" kern="0" spc="300" dirty="0">
                <a:solidFill>
                  <a:srgbClr val="7DA08A"/>
                </a:solidFill>
                <a:latin typeface="Calibri" pitchFamily="34" charset="0"/>
                <a:ea typeface="Calibri" pitchFamily="34" charset="-122"/>
                <a:cs typeface="Calibri" pitchFamily="34" charset="-120"/>
              </a:rPr>
              <a:t>TRUE OR FALSE</a:t>
            </a:r>
            <a:endParaRPr lang="en-US" sz="1100" dirty="0"/>
          </a:p>
        </p:txBody>
      </p:sp>
      <p:sp>
        <p:nvSpPr>
          <p:cNvPr id="6" name="Text 4"/>
          <p:cNvSpPr/>
          <p:nvPr/>
        </p:nvSpPr>
        <p:spPr>
          <a:xfrm>
            <a:off x="6400800" y="384048"/>
            <a:ext cx="2286000" cy="320040"/>
          </a:xfrm>
          <a:prstGeom prst="rect">
            <a:avLst/>
          </a:prstGeom>
          <a:noFill/>
          <a:ln/>
        </p:spPr>
        <p:txBody>
          <a:bodyPr wrap="square" lIns="0" tIns="0" rIns="0" bIns="0" rtlCol="0" anchor="ctr"/>
          <a:lstStyle/>
          <a:p>
            <a:pPr marL="0" indent="0" algn="r">
              <a:buNone/>
            </a:pPr>
            <a:r>
              <a:rPr lang="en-US" sz="1100" dirty="0">
                <a:solidFill>
                  <a:srgbClr val="8A7E72"/>
                </a:solidFill>
                <a:latin typeface="Calibri" pitchFamily="34" charset="0"/>
                <a:ea typeface="Calibri" pitchFamily="34" charset="-122"/>
                <a:cs typeface="Calibri" pitchFamily="34" charset="-120"/>
              </a:rPr>
              <a:t>Question 8 of 15</a:t>
            </a:r>
            <a:endParaRPr lang="en-US" sz="1100" dirty="0"/>
          </a:p>
        </p:txBody>
      </p:sp>
      <p:sp>
        <p:nvSpPr>
          <p:cNvPr id="7" name="Shape 5"/>
          <p:cNvSpPr/>
          <p:nvPr/>
        </p:nvSpPr>
        <p:spPr>
          <a:xfrm>
            <a:off x="457200" y="1051560"/>
            <a:ext cx="8229600" cy="54864"/>
          </a:xfrm>
          <a:prstGeom prst="rect">
            <a:avLst/>
          </a:prstGeom>
          <a:solidFill>
            <a:srgbClr val="E8E0D8"/>
          </a:solidFill>
          <a:ln/>
        </p:spPr>
        <p:txBody>
          <a:bodyPr/>
          <a:lstStyle/>
          <a:p>
            <a:endParaRPr lang="en-US"/>
          </a:p>
        </p:txBody>
      </p:sp>
      <p:sp>
        <p:nvSpPr>
          <p:cNvPr id="8" name="Shape 6"/>
          <p:cNvSpPr/>
          <p:nvPr/>
        </p:nvSpPr>
        <p:spPr>
          <a:xfrm>
            <a:off x="457200" y="1051560"/>
            <a:ext cx="4389120" cy="54864"/>
          </a:xfrm>
          <a:prstGeom prst="rect">
            <a:avLst/>
          </a:prstGeom>
          <a:solidFill>
            <a:srgbClr val="7DA08A"/>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457200" y="1417320"/>
            <a:ext cx="411480" cy="411480"/>
          </a:xfrm>
          <a:prstGeom prst="rect">
            <a:avLst/>
          </a:prstGeom>
        </p:spPr>
      </p:pic>
      <p:sp>
        <p:nvSpPr>
          <p:cNvPr id="10" name="Text 7"/>
          <p:cNvSpPr/>
          <p:nvPr/>
        </p:nvSpPr>
        <p:spPr>
          <a:xfrm>
            <a:off x="1005840" y="1325880"/>
            <a:ext cx="7680960" cy="731520"/>
          </a:xfrm>
          <a:prstGeom prst="rect">
            <a:avLst/>
          </a:prstGeom>
          <a:noFill/>
          <a:ln/>
        </p:spPr>
        <p:txBody>
          <a:bodyPr wrap="square" lIns="0" tIns="0" rIns="0" bIns="0" rtlCol="0" anchor="ctr"/>
          <a:lstStyle/>
          <a:p>
            <a:pPr marL="0" indent="0">
              <a:lnSpc>
                <a:spcPct val="120000"/>
              </a:lnSpc>
              <a:buNone/>
            </a:pPr>
            <a:r>
              <a:rPr lang="en-US" sz="2000" b="1" dirty="0">
                <a:solidFill>
                  <a:srgbClr val="3B3028"/>
                </a:solidFill>
                <a:latin typeface="Georgia" pitchFamily="34" charset="0"/>
                <a:ea typeface="Georgia" pitchFamily="34" charset="-122"/>
                <a:cs typeface="Georgia" pitchFamily="34" charset="-120"/>
              </a:rPr>
              <a:t>Triggers can include both major life events and small everyday occurrences, like burning toast in the morning.</a:t>
            </a:r>
            <a:endParaRPr lang="en-US" sz="2000" dirty="0"/>
          </a:p>
        </p:txBody>
      </p:sp>
      <p:sp>
        <p:nvSpPr>
          <p:cNvPr id="11" name="Shape 8"/>
          <p:cNvSpPr/>
          <p:nvPr/>
        </p:nvSpPr>
        <p:spPr>
          <a:xfrm>
            <a:off x="1097280" y="2468880"/>
            <a:ext cx="3017520" cy="1645920"/>
          </a:xfrm>
          <a:prstGeom prst="roundRect">
            <a:avLst>
              <a:gd name="adj" fmla="val 8333"/>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2" name="Text 9"/>
          <p:cNvSpPr/>
          <p:nvPr/>
        </p:nvSpPr>
        <p:spPr>
          <a:xfrm>
            <a:off x="137160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a:t>
            </a:r>
            <a:endParaRPr lang="en-US" sz="1800" dirty="0"/>
          </a:p>
        </p:txBody>
      </p:sp>
      <p:sp>
        <p:nvSpPr>
          <p:cNvPr id="13" name="Shape 10"/>
          <p:cNvSpPr/>
          <p:nvPr/>
        </p:nvSpPr>
        <p:spPr>
          <a:xfrm>
            <a:off x="1371600" y="2743200"/>
            <a:ext cx="457200" cy="457200"/>
          </a:xfrm>
          <a:prstGeom prst="ellipse">
            <a:avLst/>
          </a:prstGeom>
          <a:solidFill>
            <a:srgbClr val="7DA08A"/>
          </a:solidFill>
          <a:ln/>
        </p:spPr>
        <p:txBody>
          <a:bodyPr/>
          <a:lstStyle/>
          <a:p>
            <a:endParaRPr lang="en-US"/>
          </a:p>
        </p:txBody>
      </p:sp>
      <p:sp>
        <p:nvSpPr>
          <p:cNvPr id="14" name="Text 11"/>
          <p:cNvSpPr/>
          <p:nvPr/>
        </p:nvSpPr>
        <p:spPr>
          <a:xfrm>
            <a:off x="137160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a:t>
            </a:r>
            <a:endParaRPr lang="en-US" sz="1800" dirty="0"/>
          </a:p>
        </p:txBody>
      </p:sp>
      <p:sp>
        <p:nvSpPr>
          <p:cNvPr id="15" name="Text 12"/>
          <p:cNvSpPr/>
          <p:nvPr/>
        </p:nvSpPr>
        <p:spPr>
          <a:xfrm>
            <a:off x="2011680" y="2743200"/>
            <a:ext cx="1828800" cy="45720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TRUE</a:t>
            </a:r>
            <a:endParaRPr lang="en-US" sz="2200" dirty="0"/>
          </a:p>
        </p:txBody>
      </p:sp>
      <p:sp>
        <p:nvSpPr>
          <p:cNvPr id="16" name="Shape 13"/>
          <p:cNvSpPr/>
          <p:nvPr/>
        </p:nvSpPr>
        <p:spPr>
          <a:xfrm>
            <a:off x="5029200" y="2468880"/>
            <a:ext cx="3017520" cy="1645920"/>
          </a:xfrm>
          <a:prstGeom prst="roundRect">
            <a:avLst>
              <a:gd name="adj" fmla="val 8333"/>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7" name="Shape 14"/>
          <p:cNvSpPr/>
          <p:nvPr/>
        </p:nvSpPr>
        <p:spPr>
          <a:xfrm>
            <a:off x="5303520" y="2743200"/>
            <a:ext cx="457200" cy="457200"/>
          </a:xfrm>
          <a:prstGeom prst="ellipse">
            <a:avLst/>
          </a:prstGeom>
          <a:solidFill>
            <a:srgbClr val="D4725C"/>
          </a:solidFill>
          <a:ln/>
        </p:spPr>
        <p:txBody>
          <a:bodyPr/>
          <a:lstStyle/>
          <a:p>
            <a:endParaRPr lang="en-US"/>
          </a:p>
        </p:txBody>
      </p:sp>
      <p:sp>
        <p:nvSpPr>
          <p:cNvPr id="18" name="Text 15"/>
          <p:cNvSpPr/>
          <p:nvPr/>
        </p:nvSpPr>
        <p:spPr>
          <a:xfrm>
            <a:off x="530352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B</a:t>
            </a:r>
            <a:endParaRPr lang="en-US" sz="1800" dirty="0"/>
          </a:p>
        </p:txBody>
      </p:sp>
      <p:sp>
        <p:nvSpPr>
          <p:cNvPr id="19" name="Text 16"/>
          <p:cNvSpPr/>
          <p:nvPr/>
        </p:nvSpPr>
        <p:spPr>
          <a:xfrm>
            <a:off x="5943600" y="2743200"/>
            <a:ext cx="1828800" cy="457200"/>
          </a:xfrm>
          <a:prstGeom prst="rect">
            <a:avLst/>
          </a:prstGeom>
          <a:noFill/>
          <a:ln/>
        </p:spPr>
        <p:txBody>
          <a:bodyPr wrap="square" lIns="0" tIns="0" rIns="0" bIns="0" rtlCol="0" anchor="ctr"/>
          <a:lstStyle/>
          <a:p>
            <a:pPr marL="0" indent="0">
              <a:buNone/>
            </a:pPr>
            <a:r>
              <a:rPr lang="en-US" sz="2200" b="1" dirty="0">
                <a:solidFill>
                  <a:srgbClr val="D4725C"/>
                </a:solidFill>
                <a:latin typeface="Georgia" pitchFamily="34" charset="0"/>
                <a:ea typeface="Georgia" pitchFamily="34" charset="-122"/>
                <a:cs typeface="Georgia" pitchFamily="34" charset="-120"/>
              </a:rPr>
              <a:t>FALSE</a:t>
            </a:r>
            <a:endParaRPr lang="en-US" sz="2200" dirty="0"/>
          </a:p>
        </p:txBody>
      </p:sp>
      <p:sp>
        <p:nvSpPr>
          <p:cNvPr id="20" name="Shape 17"/>
          <p:cNvSpPr/>
          <p:nvPr/>
        </p:nvSpPr>
        <p:spPr>
          <a:xfrm>
            <a:off x="0" y="5052060"/>
            <a:ext cx="9144000" cy="91440"/>
          </a:xfrm>
          <a:prstGeom prst="rect">
            <a:avLst/>
          </a:prstGeom>
          <a:solidFill>
            <a:srgbClr val="B5D4BD">
              <a:alpha val="50000"/>
            </a:srgbClr>
          </a:solidFill>
          <a:ln/>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7DA08A"/>
          </a:solidFill>
          <a:ln/>
        </p:spPr>
        <p:txBody>
          <a:bodyPr/>
          <a:lstStyle/>
          <a:p>
            <a:endParaRPr lang="en-US"/>
          </a:p>
        </p:txBody>
      </p:sp>
      <p:sp>
        <p:nvSpPr>
          <p:cNvPr id="3" name="Text 1"/>
          <p:cNvSpPr/>
          <p:nvPr/>
        </p:nvSpPr>
        <p:spPr>
          <a:xfrm>
            <a:off x="457200" y="274320"/>
            <a:ext cx="4572000" cy="365760"/>
          </a:xfrm>
          <a:prstGeom prst="rect">
            <a:avLst/>
          </a:prstGeom>
          <a:noFill/>
          <a:ln/>
        </p:spPr>
        <p:txBody>
          <a:bodyPr wrap="square" lIns="0" tIns="0" rIns="0" bIns="0" rtlCol="0" anchor="ctr"/>
          <a:lstStyle/>
          <a:p>
            <a:pPr marL="0" indent="0">
              <a:buNone/>
            </a:pPr>
            <a:r>
              <a:rPr lang="en-US" sz="1200" dirty="0">
                <a:solidFill>
                  <a:srgbClr val="8A7E72"/>
                </a:solidFill>
                <a:latin typeface="Calibri" pitchFamily="34" charset="0"/>
                <a:ea typeface="Calibri" pitchFamily="34" charset="-122"/>
                <a:cs typeface="Calibri" pitchFamily="34" charset="-120"/>
              </a:rPr>
              <a:t>Question 8 — Answer</a:t>
            </a:r>
            <a:endParaRPr lang="en-US" sz="1200" dirty="0"/>
          </a:p>
        </p:txBody>
      </p:sp>
      <p:sp>
        <p:nvSpPr>
          <p:cNvPr id="4" name="Shape 2"/>
          <p:cNvSpPr/>
          <p:nvPr/>
        </p:nvSpPr>
        <p:spPr>
          <a:xfrm>
            <a:off x="457200" y="822960"/>
            <a:ext cx="8229600" cy="1188720"/>
          </a:xfrm>
          <a:prstGeom prst="roundRect">
            <a:avLst>
              <a:gd name="adj" fmla="val 9231"/>
            </a:avLst>
          </a:prstGeom>
          <a:solidFill>
            <a:srgbClr val="DFF0E3"/>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77240" y="1051560"/>
            <a:ext cx="502920" cy="502920"/>
          </a:xfrm>
          <a:prstGeom prst="rect">
            <a:avLst/>
          </a:prstGeom>
        </p:spPr>
      </p:pic>
      <p:sp>
        <p:nvSpPr>
          <p:cNvPr id="6" name="Text 3"/>
          <p:cNvSpPr/>
          <p:nvPr/>
        </p:nvSpPr>
        <p:spPr>
          <a:xfrm>
            <a:off x="1463040" y="896112"/>
            <a:ext cx="2743200" cy="320040"/>
          </a:xfrm>
          <a:prstGeom prst="rect">
            <a:avLst/>
          </a:prstGeom>
          <a:noFill/>
          <a:ln/>
        </p:spPr>
        <p:txBody>
          <a:bodyPr wrap="square" lIns="0" tIns="0" rIns="0" bIns="0" rtlCol="0" anchor="ctr"/>
          <a:lstStyle/>
          <a:p>
            <a:pPr marL="0" indent="0">
              <a:buNone/>
            </a:pPr>
            <a:r>
              <a:rPr lang="en-US" sz="1000" b="1" kern="0" spc="300" dirty="0">
                <a:solidFill>
                  <a:srgbClr val="5E8A6E"/>
                </a:solidFill>
                <a:latin typeface="Calibri" pitchFamily="34" charset="0"/>
                <a:ea typeface="Calibri" pitchFamily="34" charset="-122"/>
                <a:cs typeface="Calibri" pitchFamily="34" charset="-120"/>
              </a:rPr>
              <a:t>CORRECT ANSWER</a:t>
            </a:r>
            <a:endParaRPr lang="en-US" sz="1000" dirty="0"/>
          </a:p>
        </p:txBody>
      </p:sp>
      <p:sp>
        <p:nvSpPr>
          <p:cNvPr id="7" name="Text 4"/>
          <p:cNvSpPr/>
          <p:nvPr/>
        </p:nvSpPr>
        <p:spPr>
          <a:xfrm>
            <a:off x="1463040" y="1188720"/>
            <a:ext cx="6858000" cy="64008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A.  TRUE</a:t>
            </a:r>
            <a:endParaRPr lang="en-US" sz="2200" dirty="0"/>
          </a:p>
        </p:txBody>
      </p:sp>
      <p:sp>
        <p:nvSpPr>
          <p:cNvPr id="8" name="Shape 5"/>
          <p:cNvSpPr/>
          <p:nvPr/>
        </p:nvSpPr>
        <p:spPr>
          <a:xfrm>
            <a:off x="457200" y="2331720"/>
            <a:ext cx="8229600" cy="2286000"/>
          </a:xfrm>
          <a:prstGeom prst="roundRect">
            <a:avLst>
              <a:gd name="adj" fmla="val 4800"/>
            </a:avLst>
          </a:prstGeom>
          <a:solidFill>
            <a:srgbClr val="FFFFFF"/>
          </a:solidFill>
          <a:ln/>
          <a:effectLst>
            <a:outerShdw blurRad="508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777240" y="2560320"/>
            <a:ext cx="411480" cy="411480"/>
          </a:xfrm>
          <a:prstGeom prst="rect">
            <a:avLst/>
          </a:prstGeom>
        </p:spPr>
      </p:pic>
      <p:sp>
        <p:nvSpPr>
          <p:cNvPr id="10" name="Text 6"/>
          <p:cNvSpPr/>
          <p:nvPr/>
        </p:nvSpPr>
        <p:spPr>
          <a:xfrm>
            <a:off x="1371600" y="2487168"/>
            <a:ext cx="2743200" cy="320040"/>
          </a:xfrm>
          <a:prstGeom prst="rect">
            <a:avLst/>
          </a:prstGeom>
          <a:noFill/>
          <a:ln/>
        </p:spPr>
        <p:txBody>
          <a:bodyPr wrap="square" lIns="0" tIns="0" rIns="0" bIns="0" rtlCol="0" anchor="ctr"/>
          <a:lstStyle/>
          <a:p>
            <a:pPr marL="0" indent="0">
              <a:buNone/>
            </a:pPr>
            <a:r>
              <a:rPr lang="en-US" sz="1100" b="1" kern="0" spc="200" dirty="0">
                <a:solidFill>
                  <a:srgbClr val="D4725C"/>
                </a:solidFill>
                <a:latin typeface="Calibri" pitchFamily="34" charset="0"/>
                <a:ea typeface="Calibri" pitchFamily="34" charset="-122"/>
                <a:cs typeface="Calibri" pitchFamily="34" charset="-120"/>
              </a:rPr>
              <a:t>WHY?</a:t>
            </a:r>
            <a:endParaRPr lang="en-US" sz="1100" dirty="0"/>
          </a:p>
        </p:txBody>
      </p:sp>
      <p:sp>
        <p:nvSpPr>
          <p:cNvPr id="11" name="Text 7"/>
          <p:cNvSpPr/>
          <p:nvPr/>
        </p:nvSpPr>
        <p:spPr>
          <a:xfrm>
            <a:off x="914400" y="2880360"/>
            <a:ext cx="7315200" cy="1554480"/>
          </a:xfrm>
          <a:prstGeom prst="rect">
            <a:avLst/>
          </a:prstGeom>
          <a:noFill/>
          <a:ln/>
        </p:spPr>
        <p:txBody>
          <a:bodyPr wrap="square" lIns="0" tIns="0" rIns="0" bIns="0" rtlCol="0" anchor="t"/>
          <a:lstStyle/>
          <a:p>
            <a:pPr marL="0" indent="0">
              <a:lnSpc>
                <a:spcPct val="135000"/>
              </a:lnSpc>
              <a:buNone/>
            </a:pPr>
            <a:r>
              <a:rPr lang="en-US" sz="1500" dirty="0">
                <a:solidFill>
                  <a:srgbClr val="5C4F42"/>
                </a:solidFill>
                <a:latin typeface="Calibri" pitchFamily="34" charset="0"/>
                <a:ea typeface="Calibri" pitchFamily="34" charset="-122"/>
                <a:cs typeface="Calibri" pitchFamily="34" charset="-120"/>
              </a:rPr>
              <a:t>Triggers vary widely — they can range from significant events like the anniversary of a loss or family friction, to small everyday things like burning toast. What matters is that the event causes you to feel uncomfortable.</a:t>
            </a:r>
            <a:endParaRPr lang="en-US" sz="1500" dirty="0"/>
          </a:p>
        </p:txBody>
      </p:sp>
      <p:sp>
        <p:nvSpPr>
          <p:cNvPr id="12" name="Shape 8"/>
          <p:cNvSpPr/>
          <p:nvPr/>
        </p:nvSpPr>
        <p:spPr>
          <a:xfrm>
            <a:off x="0" y="5052060"/>
            <a:ext cx="9144000" cy="91440"/>
          </a:xfrm>
          <a:prstGeom prst="rect">
            <a:avLst/>
          </a:prstGeom>
          <a:solidFill>
            <a:srgbClr val="F5D5CC">
              <a:alpha val="50000"/>
            </a:srgbClr>
          </a:solidFill>
          <a:ln/>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725C"/>
          </a:solidFill>
          <a:ln/>
        </p:spPr>
        <p:txBody>
          <a:bodyPr/>
          <a:lstStyle/>
          <a:p>
            <a:endParaRPr lang="en-US"/>
          </a:p>
        </p:txBody>
      </p:sp>
      <p:sp>
        <p:nvSpPr>
          <p:cNvPr id="3" name="Shape 1"/>
          <p:cNvSpPr/>
          <p:nvPr/>
        </p:nvSpPr>
        <p:spPr>
          <a:xfrm>
            <a:off x="457200" y="320040"/>
            <a:ext cx="777240" cy="777240"/>
          </a:xfrm>
          <a:prstGeom prst="ellipse">
            <a:avLst/>
          </a:prstGeom>
          <a:solidFill>
            <a:srgbClr val="D4725C"/>
          </a:solidFill>
          <a:ln/>
          <a:effectLst>
            <a:outerShdw blurRad="50800" dist="25400" dir="8100000" algn="bl" rotWithShape="0">
              <a:srgbClr val="000000">
                <a:alpha val="8000"/>
              </a:srgbClr>
            </a:outerShdw>
          </a:effectLst>
        </p:spPr>
        <p:txBody>
          <a:bodyPr/>
          <a:lstStyle/>
          <a:p>
            <a:endParaRPr lang="en-US"/>
          </a:p>
        </p:txBody>
      </p:sp>
      <p:sp>
        <p:nvSpPr>
          <p:cNvPr id="4" name="Text 2"/>
          <p:cNvSpPr/>
          <p:nvPr/>
        </p:nvSpPr>
        <p:spPr>
          <a:xfrm>
            <a:off x="457200" y="3200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9</a:t>
            </a:r>
            <a:endParaRPr lang="en-US" sz="2800" dirty="0"/>
          </a:p>
        </p:txBody>
      </p:sp>
      <p:sp>
        <p:nvSpPr>
          <p:cNvPr id="5" name="Text 3"/>
          <p:cNvSpPr/>
          <p:nvPr/>
        </p:nvSpPr>
        <p:spPr>
          <a:xfrm>
            <a:off x="1463040" y="384048"/>
            <a:ext cx="2743200" cy="320040"/>
          </a:xfrm>
          <a:prstGeom prst="rect">
            <a:avLst/>
          </a:prstGeom>
          <a:noFill/>
          <a:ln/>
        </p:spPr>
        <p:txBody>
          <a:bodyPr wrap="square" lIns="0" tIns="0" rIns="0" bIns="0" rtlCol="0" anchor="ctr"/>
          <a:lstStyle/>
          <a:p>
            <a:pPr marL="0" indent="0">
              <a:buNone/>
            </a:pPr>
            <a:r>
              <a:rPr lang="en-US" sz="1100" b="1" kern="0" spc="300" dirty="0">
                <a:solidFill>
                  <a:srgbClr val="7DA08A"/>
                </a:solidFill>
                <a:latin typeface="Calibri" pitchFamily="34" charset="0"/>
                <a:ea typeface="Calibri" pitchFamily="34" charset="-122"/>
                <a:cs typeface="Calibri" pitchFamily="34" charset="-120"/>
              </a:rPr>
              <a:t>MULTIPLE CHOICE</a:t>
            </a:r>
            <a:endParaRPr lang="en-US" sz="1100" dirty="0"/>
          </a:p>
        </p:txBody>
      </p:sp>
      <p:sp>
        <p:nvSpPr>
          <p:cNvPr id="6" name="Text 4"/>
          <p:cNvSpPr/>
          <p:nvPr/>
        </p:nvSpPr>
        <p:spPr>
          <a:xfrm>
            <a:off x="6400800" y="384048"/>
            <a:ext cx="2286000" cy="320040"/>
          </a:xfrm>
          <a:prstGeom prst="rect">
            <a:avLst/>
          </a:prstGeom>
          <a:noFill/>
          <a:ln/>
        </p:spPr>
        <p:txBody>
          <a:bodyPr wrap="square" lIns="0" tIns="0" rIns="0" bIns="0" rtlCol="0" anchor="ctr"/>
          <a:lstStyle/>
          <a:p>
            <a:pPr marL="0" indent="0" algn="r">
              <a:buNone/>
            </a:pPr>
            <a:r>
              <a:rPr lang="en-US" sz="1100" dirty="0">
                <a:solidFill>
                  <a:srgbClr val="8A7E72"/>
                </a:solidFill>
                <a:latin typeface="Calibri" pitchFamily="34" charset="0"/>
                <a:ea typeface="Calibri" pitchFamily="34" charset="-122"/>
                <a:cs typeface="Calibri" pitchFamily="34" charset="-120"/>
              </a:rPr>
              <a:t>Question 9 of 15</a:t>
            </a:r>
            <a:endParaRPr lang="en-US" sz="1100" dirty="0"/>
          </a:p>
        </p:txBody>
      </p:sp>
      <p:sp>
        <p:nvSpPr>
          <p:cNvPr id="7" name="Shape 5"/>
          <p:cNvSpPr/>
          <p:nvPr/>
        </p:nvSpPr>
        <p:spPr>
          <a:xfrm>
            <a:off x="457200" y="1051560"/>
            <a:ext cx="8229600" cy="54864"/>
          </a:xfrm>
          <a:prstGeom prst="rect">
            <a:avLst/>
          </a:prstGeom>
          <a:solidFill>
            <a:srgbClr val="E8E0D8"/>
          </a:solidFill>
          <a:ln/>
        </p:spPr>
        <p:txBody>
          <a:bodyPr/>
          <a:lstStyle/>
          <a:p>
            <a:endParaRPr lang="en-US"/>
          </a:p>
        </p:txBody>
      </p:sp>
      <p:sp>
        <p:nvSpPr>
          <p:cNvPr id="8" name="Shape 6"/>
          <p:cNvSpPr/>
          <p:nvPr/>
        </p:nvSpPr>
        <p:spPr>
          <a:xfrm>
            <a:off x="457200" y="1051560"/>
            <a:ext cx="4937760" cy="54864"/>
          </a:xfrm>
          <a:prstGeom prst="rect">
            <a:avLst/>
          </a:prstGeom>
          <a:solidFill>
            <a:srgbClr val="7DA08A"/>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457200" y="1417320"/>
            <a:ext cx="411480" cy="411480"/>
          </a:xfrm>
          <a:prstGeom prst="rect">
            <a:avLst/>
          </a:prstGeom>
        </p:spPr>
      </p:pic>
      <p:sp>
        <p:nvSpPr>
          <p:cNvPr id="10" name="Text 7"/>
          <p:cNvSpPr/>
          <p:nvPr/>
        </p:nvSpPr>
        <p:spPr>
          <a:xfrm>
            <a:off x="1005840" y="1325880"/>
            <a:ext cx="7680960" cy="731520"/>
          </a:xfrm>
          <a:prstGeom prst="rect">
            <a:avLst/>
          </a:prstGeom>
          <a:noFill/>
          <a:ln/>
        </p:spPr>
        <p:txBody>
          <a:bodyPr wrap="square" lIns="0" tIns="0" rIns="0" bIns="0" rtlCol="0" anchor="ctr"/>
          <a:lstStyle/>
          <a:p>
            <a:pPr marL="0" indent="0">
              <a:lnSpc>
                <a:spcPct val="120000"/>
              </a:lnSpc>
              <a:buNone/>
            </a:pPr>
            <a:r>
              <a:rPr lang="en-US" sz="2000" b="1" dirty="0">
                <a:solidFill>
                  <a:srgbClr val="3B3028"/>
                </a:solidFill>
                <a:latin typeface="Georgia" pitchFamily="34" charset="0"/>
                <a:ea typeface="Georgia" pitchFamily="34" charset="-122"/>
                <a:cs typeface="Georgia" pitchFamily="34" charset="-120"/>
              </a:rPr>
              <a:t>What should you do first when you recognize a trigger is happening?</a:t>
            </a:r>
            <a:endParaRPr lang="en-US" sz="2000" dirty="0"/>
          </a:p>
        </p:txBody>
      </p:sp>
      <p:sp>
        <p:nvSpPr>
          <p:cNvPr id="11" name="Shape 8"/>
          <p:cNvSpPr/>
          <p:nvPr/>
        </p:nvSpPr>
        <p:spPr>
          <a:xfrm>
            <a:off x="457200" y="233172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2" name="Shape 9"/>
          <p:cNvSpPr/>
          <p:nvPr/>
        </p:nvSpPr>
        <p:spPr>
          <a:xfrm>
            <a:off x="685800" y="2560320"/>
            <a:ext cx="457200" cy="457200"/>
          </a:xfrm>
          <a:prstGeom prst="ellipse">
            <a:avLst/>
          </a:prstGeom>
          <a:solidFill>
            <a:srgbClr val="7DA08A"/>
          </a:solidFill>
          <a:ln/>
        </p:spPr>
        <p:txBody>
          <a:bodyPr/>
          <a:lstStyle/>
          <a:p>
            <a:endParaRPr lang="en-US"/>
          </a:p>
        </p:txBody>
      </p:sp>
      <p:sp>
        <p:nvSpPr>
          <p:cNvPr id="13" name="Text 10"/>
          <p:cNvSpPr/>
          <p:nvPr/>
        </p:nvSpPr>
        <p:spPr>
          <a:xfrm>
            <a:off x="685800" y="256032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4" name="Text 11"/>
          <p:cNvSpPr/>
          <p:nvPr/>
        </p:nvSpPr>
        <p:spPr>
          <a:xfrm>
            <a:off x="1280160" y="242316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Refer to your Triggers Action Plan</a:t>
            </a:r>
            <a:endParaRPr lang="en-US" sz="1400" dirty="0"/>
          </a:p>
        </p:txBody>
      </p:sp>
      <p:sp>
        <p:nvSpPr>
          <p:cNvPr id="15" name="Shape 12"/>
          <p:cNvSpPr/>
          <p:nvPr/>
        </p:nvSpPr>
        <p:spPr>
          <a:xfrm>
            <a:off x="4800600" y="233172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6" name="Shape 13"/>
          <p:cNvSpPr/>
          <p:nvPr/>
        </p:nvSpPr>
        <p:spPr>
          <a:xfrm>
            <a:off x="5029200" y="2560320"/>
            <a:ext cx="457200" cy="457200"/>
          </a:xfrm>
          <a:prstGeom prst="ellipse">
            <a:avLst/>
          </a:prstGeom>
          <a:solidFill>
            <a:srgbClr val="7DA08A"/>
          </a:solidFill>
          <a:ln/>
        </p:spPr>
        <p:txBody>
          <a:bodyPr/>
          <a:lstStyle/>
          <a:p>
            <a:endParaRPr lang="en-US"/>
          </a:p>
        </p:txBody>
      </p:sp>
      <p:sp>
        <p:nvSpPr>
          <p:cNvPr id="17" name="Text 14"/>
          <p:cNvSpPr/>
          <p:nvPr/>
        </p:nvSpPr>
        <p:spPr>
          <a:xfrm>
            <a:off x="5029200" y="256032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8" name="Text 15"/>
          <p:cNvSpPr/>
          <p:nvPr/>
        </p:nvSpPr>
        <p:spPr>
          <a:xfrm>
            <a:off x="5623560" y="242316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Call emergency services</a:t>
            </a:r>
            <a:endParaRPr lang="en-US" sz="1400" dirty="0"/>
          </a:p>
        </p:txBody>
      </p:sp>
      <p:sp>
        <p:nvSpPr>
          <p:cNvPr id="19" name="Shape 16"/>
          <p:cNvSpPr/>
          <p:nvPr/>
        </p:nvSpPr>
        <p:spPr>
          <a:xfrm>
            <a:off x="457200" y="342900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20" name="Shape 17"/>
          <p:cNvSpPr/>
          <p:nvPr/>
        </p:nvSpPr>
        <p:spPr>
          <a:xfrm>
            <a:off x="685800" y="3657600"/>
            <a:ext cx="457200" cy="457200"/>
          </a:xfrm>
          <a:prstGeom prst="ellipse">
            <a:avLst/>
          </a:prstGeom>
          <a:solidFill>
            <a:srgbClr val="7DA08A"/>
          </a:solidFill>
          <a:ln/>
        </p:spPr>
        <p:txBody>
          <a:bodyPr/>
          <a:lstStyle/>
          <a:p>
            <a:endParaRPr lang="en-US"/>
          </a:p>
        </p:txBody>
      </p:sp>
      <p:sp>
        <p:nvSpPr>
          <p:cNvPr id="21" name="Text 18"/>
          <p:cNvSpPr/>
          <p:nvPr/>
        </p:nvSpPr>
        <p:spPr>
          <a:xfrm>
            <a:off x="685800" y="3657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22" name="Text 19"/>
          <p:cNvSpPr/>
          <p:nvPr/>
        </p:nvSpPr>
        <p:spPr>
          <a:xfrm>
            <a:off x="1280160" y="352044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Ignore it and move on</a:t>
            </a:r>
            <a:endParaRPr lang="en-US" sz="1400" dirty="0"/>
          </a:p>
        </p:txBody>
      </p:sp>
      <p:sp>
        <p:nvSpPr>
          <p:cNvPr id="23" name="Shape 20"/>
          <p:cNvSpPr/>
          <p:nvPr/>
        </p:nvSpPr>
        <p:spPr>
          <a:xfrm>
            <a:off x="4800600" y="342900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24" name="Shape 21"/>
          <p:cNvSpPr/>
          <p:nvPr/>
        </p:nvSpPr>
        <p:spPr>
          <a:xfrm>
            <a:off x="5029200" y="3657600"/>
            <a:ext cx="457200" cy="457200"/>
          </a:xfrm>
          <a:prstGeom prst="ellipse">
            <a:avLst/>
          </a:prstGeom>
          <a:solidFill>
            <a:srgbClr val="7DA08A"/>
          </a:solidFill>
          <a:ln/>
        </p:spPr>
        <p:txBody>
          <a:bodyPr/>
          <a:lstStyle/>
          <a:p>
            <a:endParaRPr lang="en-US"/>
          </a:p>
        </p:txBody>
      </p:sp>
      <p:sp>
        <p:nvSpPr>
          <p:cNvPr id="25" name="Text 22"/>
          <p:cNvSpPr/>
          <p:nvPr/>
        </p:nvSpPr>
        <p:spPr>
          <a:xfrm>
            <a:off x="5029200" y="3657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6" name="Text 23"/>
          <p:cNvSpPr/>
          <p:nvPr/>
        </p:nvSpPr>
        <p:spPr>
          <a:xfrm>
            <a:off x="5623560" y="352044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Wait to see if it gets worse</a:t>
            </a:r>
            <a:endParaRPr lang="en-US" sz="1400" dirty="0"/>
          </a:p>
        </p:txBody>
      </p:sp>
      <p:sp>
        <p:nvSpPr>
          <p:cNvPr id="27" name="Shape 24"/>
          <p:cNvSpPr/>
          <p:nvPr/>
        </p:nvSpPr>
        <p:spPr>
          <a:xfrm>
            <a:off x="0" y="5052060"/>
            <a:ext cx="9144000" cy="91440"/>
          </a:xfrm>
          <a:prstGeom prst="rect">
            <a:avLst/>
          </a:prstGeom>
          <a:solidFill>
            <a:srgbClr val="B5D4BD">
              <a:alpha val="50000"/>
            </a:srgbClr>
          </a:solidFill>
          <a:ln/>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7DA08A"/>
          </a:solidFill>
          <a:ln/>
        </p:spPr>
        <p:txBody>
          <a:bodyPr/>
          <a:lstStyle/>
          <a:p>
            <a:endParaRPr lang="en-US"/>
          </a:p>
        </p:txBody>
      </p:sp>
      <p:sp>
        <p:nvSpPr>
          <p:cNvPr id="3" name="Text 1"/>
          <p:cNvSpPr/>
          <p:nvPr/>
        </p:nvSpPr>
        <p:spPr>
          <a:xfrm>
            <a:off x="457200" y="274320"/>
            <a:ext cx="4572000" cy="365760"/>
          </a:xfrm>
          <a:prstGeom prst="rect">
            <a:avLst/>
          </a:prstGeom>
          <a:noFill/>
          <a:ln/>
        </p:spPr>
        <p:txBody>
          <a:bodyPr wrap="square" lIns="0" tIns="0" rIns="0" bIns="0" rtlCol="0" anchor="ctr"/>
          <a:lstStyle/>
          <a:p>
            <a:pPr marL="0" indent="0">
              <a:buNone/>
            </a:pPr>
            <a:r>
              <a:rPr lang="en-US" sz="1200" dirty="0">
                <a:solidFill>
                  <a:srgbClr val="8A7E72"/>
                </a:solidFill>
                <a:latin typeface="Calibri" pitchFamily="34" charset="0"/>
                <a:ea typeface="Calibri" pitchFamily="34" charset="-122"/>
                <a:cs typeface="Calibri" pitchFamily="34" charset="-120"/>
              </a:rPr>
              <a:t>Question 9 — Answer</a:t>
            </a:r>
            <a:endParaRPr lang="en-US" sz="1200" dirty="0"/>
          </a:p>
        </p:txBody>
      </p:sp>
      <p:sp>
        <p:nvSpPr>
          <p:cNvPr id="4" name="Shape 2"/>
          <p:cNvSpPr/>
          <p:nvPr/>
        </p:nvSpPr>
        <p:spPr>
          <a:xfrm>
            <a:off x="457200" y="822960"/>
            <a:ext cx="8229600" cy="1188720"/>
          </a:xfrm>
          <a:prstGeom prst="roundRect">
            <a:avLst>
              <a:gd name="adj" fmla="val 9231"/>
            </a:avLst>
          </a:prstGeom>
          <a:solidFill>
            <a:srgbClr val="DFF0E3"/>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77240" y="1051560"/>
            <a:ext cx="502920" cy="502920"/>
          </a:xfrm>
          <a:prstGeom prst="rect">
            <a:avLst/>
          </a:prstGeom>
        </p:spPr>
      </p:pic>
      <p:sp>
        <p:nvSpPr>
          <p:cNvPr id="6" name="Text 3"/>
          <p:cNvSpPr/>
          <p:nvPr/>
        </p:nvSpPr>
        <p:spPr>
          <a:xfrm>
            <a:off x="1463040" y="896112"/>
            <a:ext cx="2743200" cy="320040"/>
          </a:xfrm>
          <a:prstGeom prst="rect">
            <a:avLst/>
          </a:prstGeom>
          <a:noFill/>
          <a:ln/>
        </p:spPr>
        <p:txBody>
          <a:bodyPr wrap="square" lIns="0" tIns="0" rIns="0" bIns="0" rtlCol="0" anchor="ctr"/>
          <a:lstStyle/>
          <a:p>
            <a:pPr marL="0" indent="0">
              <a:buNone/>
            </a:pPr>
            <a:r>
              <a:rPr lang="en-US" sz="1000" b="1" kern="0" spc="300" dirty="0">
                <a:solidFill>
                  <a:srgbClr val="5E8A6E"/>
                </a:solidFill>
                <a:latin typeface="Calibri" pitchFamily="34" charset="0"/>
                <a:ea typeface="Calibri" pitchFamily="34" charset="-122"/>
                <a:cs typeface="Calibri" pitchFamily="34" charset="-120"/>
              </a:rPr>
              <a:t>CORRECT ANSWER</a:t>
            </a:r>
            <a:endParaRPr lang="en-US" sz="1000" dirty="0"/>
          </a:p>
        </p:txBody>
      </p:sp>
      <p:sp>
        <p:nvSpPr>
          <p:cNvPr id="7" name="Text 4"/>
          <p:cNvSpPr/>
          <p:nvPr/>
        </p:nvSpPr>
        <p:spPr>
          <a:xfrm>
            <a:off x="1463040" y="1188720"/>
            <a:ext cx="6858000" cy="64008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A.  Refer to your Triggers Action Plan</a:t>
            </a:r>
            <a:endParaRPr lang="en-US" sz="2200" dirty="0"/>
          </a:p>
        </p:txBody>
      </p:sp>
      <p:sp>
        <p:nvSpPr>
          <p:cNvPr id="8" name="Shape 5"/>
          <p:cNvSpPr/>
          <p:nvPr/>
        </p:nvSpPr>
        <p:spPr>
          <a:xfrm>
            <a:off x="457200" y="2331720"/>
            <a:ext cx="8229600" cy="2286000"/>
          </a:xfrm>
          <a:prstGeom prst="roundRect">
            <a:avLst>
              <a:gd name="adj" fmla="val 4800"/>
            </a:avLst>
          </a:prstGeom>
          <a:solidFill>
            <a:srgbClr val="FFFFFF"/>
          </a:solidFill>
          <a:ln/>
          <a:effectLst>
            <a:outerShdw blurRad="508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777240" y="2560320"/>
            <a:ext cx="411480" cy="411480"/>
          </a:xfrm>
          <a:prstGeom prst="rect">
            <a:avLst/>
          </a:prstGeom>
        </p:spPr>
      </p:pic>
      <p:sp>
        <p:nvSpPr>
          <p:cNvPr id="10" name="Text 6"/>
          <p:cNvSpPr/>
          <p:nvPr/>
        </p:nvSpPr>
        <p:spPr>
          <a:xfrm>
            <a:off x="1371600" y="2487168"/>
            <a:ext cx="2743200" cy="320040"/>
          </a:xfrm>
          <a:prstGeom prst="rect">
            <a:avLst/>
          </a:prstGeom>
          <a:noFill/>
          <a:ln/>
        </p:spPr>
        <p:txBody>
          <a:bodyPr wrap="square" lIns="0" tIns="0" rIns="0" bIns="0" rtlCol="0" anchor="ctr"/>
          <a:lstStyle/>
          <a:p>
            <a:pPr marL="0" indent="0">
              <a:buNone/>
            </a:pPr>
            <a:r>
              <a:rPr lang="en-US" sz="1100" b="1" kern="0" spc="200" dirty="0">
                <a:solidFill>
                  <a:srgbClr val="D4725C"/>
                </a:solidFill>
                <a:latin typeface="Calibri" pitchFamily="34" charset="0"/>
                <a:ea typeface="Calibri" pitchFamily="34" charset="-122"/>
                <a:cs typeface="Calibri" pitchFamily="34" charset="-120"/>
              </a:rPr>
              <a:t>WHY?</a:t>
            </a:r>
            <a:endParaRPr lang="en-US" sz="1100" dirty="0"/>
          </a:p>
        </p:txBody>
      </p:sp>
      <p:sp>
        <p:nvSpPr>
          <p:cNvPr id="11" name="Text 7"/>
          <p:cNvSpPr/>
          <p:nvPr/>
        </p:nvSpPr>
        <p:spPr>
          <a:xfrm>
            <a:off x="914400" y="2880360"/>
            <a:ext cx="7315200" cy="1554480"/>
          </a:xfrm>
          <a:prstGeom prst="rect">
            <a:avLst/>
          </a:prstGeom>
          <a:noFill/>
          <a:ln/>
        </p:spPr>
        <p:txBody>
          <a:bodyPr wrap="square" lIns="0" tIns="0" rIns="0" bIns="0" rtlCol="0" anchor="t"/>
          <a:lstStyle/>
          <a:p>
            <a:pPr marL="0" indent="0">
              <a:lnSpc>
                <a:spcPct val="135000"/>
              </a:lnSpc>
              <a:buNone/>
            </a:pPr>
            <a:r>
              <a:rPr lang="en-US" sz="1500" dirty="0">
                <a:solidFill>
                  <a:srgbClr val="5C4F42"/>
                </a:solidFill>
                <a:latin typeface="Calibri" pitchFamily="34" charset="0"/>
                <a:ea typeface="Calibri" pitchFamily="34" charset="-122"/>
                <a:cs typeface="Calibri" pitchFamily="34" charset="-120"/>
              </a:rPr>
              <a:t>When a trigger occurs, you should use the tools and strategies listed in your Triggers Action Plan. These are pre-planned responses from your Wellness Toolbox that help you cope in the moment.</a:t>
            </a:r>
            <a:endParaRPr lang="en-US" sz="1500" dirty="0"/>
          </a:p>
        </p:txBody>
      </p:sp>
      <p:sp>
        <p:nvSpPr>
          <p:cNvPr id="12" name="Shape 8"/>
          <p:cNvSpPr/>
          <p:nvPr/>
        </p:nvSpPr>
        <p:spPr>
          <a:xfrm>
            <a:off x="0" y="5052060"/>
            <a:ext cx="9144000" cy="91440"/>
          </a:xfrm>
          <a:prstGeom prst="rect">
            <a:avLst/>
          </a:prstGeom>
          <a:solidFill>
            <a:srgbClr val="F5D5CC">
              <a:alpha val="50000"/>
            </a:srgbClr>
          </a:solidFill>
          <a:ln/>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725C"/>
          </a:solidFill>
          <a:ln/>
        </p:spPr>
        <p:txBody>
          <a:bodyPr/>
          <a:lstStyle/>
          <a:p>
            <a:endParaRPr lang="en-US"/>
          </a:p>
        </p:txBody>
      </p:sp>
      <p:sp>
        <p:nvSpPr>
          <p:cNvPr id="3" name="Shape 1"/>
          <p:cNvSpPr/>
          <p:nvPr/>
        </p:nvSpPr>
        <p:spPr>
          <a:xfrm>
            <a:off x="457200" y="320040"/>
            <a:ext cx="777240" cy="777240"/>
          </a:xfrm>
          <a:prstGeom prst="ellipse">
            <a:avLst/>
          </a:prstGeom>
          <a:solidFill>
            <a:srgbClr val="D4725C"/>
          </a:solidFill>
          <a:ln/>
          <a:effectLst>
            <a:outerShdw blurRad="50800" dist="25400" dir="8100000" algn="bl" rotWithShape="0">
              <a:srgbClr val="000000">
                <a:alpha val="8000"/>
              </a:srgbClr>
            </a:outerShdw>
          </a:effectLst>
        </p:spPr>
        <p:txBody>
          <a:bodyPr/>
          <a:lstStyle/>
          <a:p>
            <a:endParaRPr lang="en-US"/>
          </a:p>
        </p:txBody>
      </p:sp>
      <p:sp>
        <p:nvSpPr>
          <p:cNvPr id="4" name="Text 2"/>
          <p:cNvSpPr/>
          <p:nvPr/>
        </p:nvSpPr>
        <p:spPr>
          <a:xfrm>
            <a:off x="457200" y="3200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1</a:t>
            </a:r>
            <a:endParaRPr lang="en-US" sz="2800" dirty="0"/>
          </a:p>
        </p:txBody>
      </p:sp>
      <p:sp>
        <p:nvSpPr>
          <p:cNvPr id="5" name="Text 3"/>
          <p:cNvSpPr/>
          <p:nvPr/>
        </p:nvSpPr>
        <p:spPr>
          <a:xfrm>
            <a:off x="1463040" y="384048"/>
            <a:ext cx="2743200" cy="320040"/>
          </a:xfrm>
          <a:prstGeom prst="rect">
            <a:avLst/>
          </a:prstGeom>
          <a:noFill/>
          <a:ln/>
        </p:spPr>
        <p:txBody>
          <a:bodyPr wrap="square" lIns="0" tIns="0" rIns="0" bIns="0" rtlCol="0" anchor="ctr"/>
          <a:lstStyle/>
          <a:p>
            <a:pPr marL="0" indent="0">
              <a:buNone/>
            </a:pPr>
            <a:r>
              <a:rPr lang="en-US" sz="1100" b="1" kern="0" spc="300" dirty="0">
                <a:solidFill>
                  <a:srgbClr val="7DA08A"/>
                </a:solidFill>
                <a:latin typeface="Calibri" pitchFamily="34" charset="0"/>
                <a:ea typeface="Calibri" pitchFamily="34" charset="-122"/>
                <a:cs typeface="Calibri" pitchFamily="34" charset="-120"/>
              </a:rPr>
              <a:t>MULTIPLE CHOICE</a:t>
            </a:r>
            <a:endParaRPr lang="en-US" sz="1100" dirty="0"/>
          </a:p>
        </p:txBody>
      </p:sp>
      <p:sp>
        <p:nvSpPr>
          <p:cNvPr id="6" name="Text 4"/>
          <p:cNvSpPr/>
          <p:nvPr/>
        </p:nvSpPr>
        <p:spPr>
          <a:xfrm>
            <a:off x="6400800" y="384048"/>
            <a:ext cx="2286000" cy="320040"/>
          </a:xfrm>
          <a:prstGeom prst="rect">
            <a:avLst/>
          </a:prstGeom>
          <a:noFill/>
          <a:ln/>
        </p:spPr>
        <p:txBody>
          <a:bodyPr wrap="square" lIns="0" tIns="0" rIns="0" bIns="0" rtlCol="0" anchor="ctr"/>
          <a:lstStyle/>
          <a:p>
            <a:pPr marL="0" indent="0" algn="r">
              <a:buNone/>
            </a:pPr>
            <a:r>
              <a:rPr lang="en-US" sz="1100" dirty="0">
                <a:solidFill>
                  <a:srgbClr val="8A7E72"/>
                </a:solidFill>
                <a:latin typeface="Calibri" pitchFamily="34" charset="0"/>
                <a:ea typeface="Calibri" pitchFamily="34" charset="-122"/>
                <a:cs typeface="Calibri" pitchFamily="34" charset="-120"/>
              </a:rPr>
              <a:t>Question 1 of 15</a:t>
            </a:r>
            <a:endParaRPr lang="en-US" sz="1100" dirty="0"/>
          </a:p>
        </p:txBody>
      </p:sp>
      <p:sp>
        <p:nvSpPr>
          <p:cNvPr id="7" name="Shape 5"/>
          <p:cNvSpPr/>
          <p:nvPr/>
        </p:nvSpPr>
        <p:spPr>
          <a:xfrm>
            <a:off x="457200" y="1051560"/>
            <a:ext cx="8229600" cy="54864"/>
          </a:xfrm>
          <a:prstGeom prst="rect">
            <a:avLst/>
          </a:prstGeom>
          <a:solidFill>
            <a:srgbClr val="E8E0D8"/>
          </a:solidFill>
          <a:ln/>
        </p:spPr>
        <p:txBody>
          <a:bodyPr/>
          <a:lstStyle/>
          <a:p>
            <a:endParaRPr lang="en-US"/>
          </a:p>
        </p:txBody>
      </p:sp>
      <p:sp>
        <p:nvSpPr>
          <p:cNvPr id="8" name="Shape 6"/>
          <p:cNvSpPr/>
          <p:nvPr/>
        </p:nvSpPr>
        <p:spPr>
          <a:xfrm>
            <a:off x="457200" y="1051560"/>
            <a:ext cx="548640" cy="54864"/>
          </a:xfrm>
          <a:prstGeom prst="rect">
            <a:avLst/>
          </a:prstGeom>
          <a:solidFill>
            <a:srgbClr val="7DA08A"/>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457200" y="1417320"/>
            <a:ext cx="411480" cy="411480"/>
          </a:xfrm>
          <a:prstGeom prst="rect">
            <a:avLst/>
          </a:prstGeom>
        </p:spPr>
      </p:pic>
      <p:sp>
        <p:nvSpPr>
          <p:cNvPr id="10" name="Text 7"/>
          <p:cNvSpPr/>
          <p:nvPr/>
        </p:nvSpPr>
        <p:spPr>
          <a:xfrm>
            <a:off x="1005840" y="1325880"/>
            <a:ext cx="7680960" cy="731520"/>
          </a:xfrm>
          <a:prstGeom prst="rect">
            <a:avLst/>
          </a:prstGeom>
          <a:noFill/>
          <a:ln/>
        </p:spPr>
        <p:txBody>
          <a:bodyPr wrap="square" lIns="0" tIns="0" rIns="0" bIns="0" rtlCol="0" anchor="ctr"/>
          <a:lstStyle/>
          <a:p>
            <a:pPr marL="0" indent="0">
              <a:lnSpc>
                <a:spcPct val="120000"/>
              </a:lnSpc>
              <a:buNone/>
            </a:pPr>
            <a:r>
              <a:rPr lang="en-US" sz="2000" b="1" dirty="0">
                <a:solidFill>
                  <a:srgbClr val="3B3028"/>
                </a:solidFill>
                <a:latin typeface="Georgia" pitchFamily="34" charset="0"/>
                <a:ea typeface="Georgia" pitchFamily="34" charset="-122"/>
                <a:cs typeface="Georgia" pitchFamily="34" charset="-120"/>
              </a:rPr>
              <a:t>What does WRAP stand for?</a:t>
            </a:r>
            <a:endParaRPr lang="en-US" sz="2000" dirty="0"/>
          </a:p>
        </p:txBody>
      </p:sp>
      <p:sp>
        <p:nvSpPr>
          <p:cNvPr id="11" name="Shape 8"/>
          <p:cNvSpPr/>
          <p:nvPr/>
        </p:nvSpPr>
        <p:spPr>
          <a:xfrm>
            <a:off x="457200" y="233172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2" name="Shape 9"/>
          <p:cNvSpPr/>
          <p:nvPr/>
        </p:nvSpPr>
        <p:spPr>
          <a:xfrm>
            <a:off x="685800" y="2560320"/>
            <a:ext cx="457200" cy="457200"/>
          </a:xfrm>
          <a:prstGeom prst="ellipse">
            <a:avLst/>
          </a:prstGeom>
          <a:solidFill>
            <a:srgbClr val="7DA08A"/>
          </a:solidFill>
          <a:ln/>
        </p:spPr>
        <p:txBody>
          <a:bodyPr/>
          <a:lstStyle/>
          <a:p>
            <a:endParaRPr lang="en-US"/>
          </a:p>
        </p:txBody>
      </p:sp>
      <p:sp>
        <p:nvSpPr>
          <p:cNvPr id="13" name="Text 10"/>
          <p:cNvSpPr/>
          <p:nvPr/>
        </p:nvSpPr>
        <p:spPr>
          <a:xfrm>
            <a:off x="685800" y="256032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4" name="Text 11"/>
          <p:cNvSpPr/>
          <p:nvPr/>
        </p:nvSpPr>
        <p:spPr>
          <a:xfrm>
            <a:off x="1280160" y="242316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Wellness Recovery Action Plan</a:t>
            </a:r>
            <a:endParaRPr lang="en-US" sz="1400" dirty="0"/>
          </a:p>
        </p:txBody>
      </p:sp>
      <p:sp>
        <p:nvSpPr>
          <p:cNvPr id="15" name="Shape 12"/>
          <p:cNvSpPr/>
          <p:nvPr/>
        </p:nvSpPr>
        <p:spPr>
          <a:xfrm>
            <a:off x="4800600" y="233172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6" name="Shape 13"/>
          <p:cNvSpPr/>
          <p:nvPr/>
        </p:nvSpPr>
        <p:spPr>
          <a:xfrm>
            <a:off x="5029200" y="2560320"/>
            <a:ext cx="457200" cy="457200"/>
          </a:xfrm>
          <a:prstGeom prst="ellipse">
            <a:avLst/>
          </a:prstGeom>
          <a:solidFill>
            <a:srgbClr val="7DA08A"/>
          </a:solidFill>
          <a:ln/>
        </p:spPr>
        <p:txBody>
          <a:bodyPr/>
          <a:lstStyle/>
          <a:p>
            <a:endParaRPr lang="en-US"/>
          </a:p>
        </p:txBody>
      </p:sp>
      <p:sp>
        <p:nvSpPr>
          <p:cNvPr id="17" name="Text 14"/>
          <p:cNvSpPr/>
          <p:nvPr/>
        </p:nvSpPr>
        <p:spPr>
          <a:xfrm>
            <a:off x="5029200" y="256032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8" name="Text 15"/>
          <p:cNvSpPr/>
          <p:nvPr/>
        </p:nvSpPr>
        <p:spPr>
          <a:xfrm>
            <a:off x="5623560" y="242316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Wholeness Resilience Action Program</a:t>
            </a:r>
            <a:endParaRPr lang="en-US" sz="1400" dirty="0"/>
          </a:p>
        </p:txBody>
      </p:sp>
      <p:sp>
        <p:nvSpPr>
          <p:cNvPr id="19" name="Shape 16"/>
          <p:cNvSpPr/>
          <p:nvPr/>
        </p:nvSpPr>
        <p:spPr>
          <a:xfrm>
            <a:off x="457200" y="342900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20" name="Shape 17"/>
          <p:cNvSpPr/>
          <p:nvPr/>
        </p:nvSpPr>
        <p:spPr>
          <a:xfrm>
            <a:off x="685800" y="3657600"/>
            <a:ext cx="457200" cy="457200"/>
          </a:xfrm>
          <a:prstGeom prst="ellipse">
            <a:avLst/>
          </a:prstGeom>
          <a:solidFill>
            <a:srgbClr val="7DA08A"/>
          </a:solidFill>
          <a:ln/>
        </p:spPr>
        <p:txBody>
          <a:bodyPr/>
          <a:lstStyle/>
          <a:p>
            <a:endParaRPr lang="en-US"/>
          </a:p>
        </p:txBody>
      </p:sp>
      <p:sp>
        <p:nvSpPr>
          <p:cNvPr id="21" name="Text 18"/>
          <p:cNvSpPr/>
          <p:nvPr/>
        </p:nvSpPr>
        <p:spPr>
          <a:xfrm>
            <a:off x="685800" y="3657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22" name="Text 19"/>
          <p:cNvSpPr/>
          <p:nvPr/>
        </p:nvSpPr>
        <p:spPr>
          <a:xfrm>
            <a:off x="1280160" y="352044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Wellness Readiness Assessment Plan</a:t>
            </a:r>
            <a:endParaRPr lang="en-US" sz="1400" dirty="0"/>
          </a:p>
        </p:txBody>
      </p:sp>
      <p:sp>
        <p:nvSpPr>
          <p:cNvPr id="23" name="Shape 20"/>
          <p:cNvSpPr/>
          <p:nvPr/>
        </p:nvSpPr>
        <p:spPr>
          <a:xfrm>
            <a:off x="4800600" y="342900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24" name="Shape 21"/>
          <p:cNvSpPr/>
          <p:nvPr/>
        </p:nvSpPr>
        <p:spPr>
          <a:xfrm>
            <a:off x="5029200" y="3657600"/>
            <a:ext cx="457200" cy="457200"/>
          </a:xfrm>
          <a:prstGeom prst="ellipse">
            <a:avLst/>
          </a:prstGeom>
          <a:solidFill>
            <a:srgbClr val="7DA08A"/>
          </a:solidFill>
          <a:ln/>
        </p:spPr>
        <p:txBody>
          <a:bodyPr/>
          <a:lstStyle/>
          <a:p>
            <a:endParaRPr lang="en-US"/>
          </a:p>
        </p:txBody>
      </p:sp>
      <p:sp>
        <p:nvSpPr>
          <p:cNvPr id="25" name="Text 22"/>
          <p:cNvSpPr/>
          <p:nvPr/>
        </p:nvSpPr>
        <p:spPr>
          <a:xfrm>
            <a:off x="5029200" y="3657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6" name="Text 23"/>
          <p:cNvSpPr/>
          <p:nvPr/>
        </p:nvSpPr>
        <p:spPr>
          <a:xfrm>
            <a:off x="5623560" y="352044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Well-being Recovery Aid Protocol</a:t>
            </a:r>
            <a:endParaRPr lang="en-US" sz="1400" dirty="0"/>
          </a:p>
        </p:txBody>
      </p:sp>
      <p:sp>
        <p:nvSpPr>
          <p:cNvPr id="27" name="Shape 24"/>
          <p:cNvSpPr/>
          <p:nvPr/>
        </p:nvSpPr>
        <p:spPr>
          <a:xfrm>
            <a:off x="0" y="5052060"/>
            <a:ext cx="9144000" cy="91440"/>
          </a:xfrm>
          <a:prstGeom prst="rect">
            <a:avLst/>
          </a:prstGeom>
          <a:solidFill>
            <a:srgbClr val="B5D4BD">
              <a:alpha val="50000"/>
            </a:srgbClr>
          </a:solidFill>
          <a:ln/>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725C"/>
          </a:solidFill>
          <a:ln/>
        </p:spPr>
        <p:txBody>
          <a:bodyPr/>
          <a:lstStyle/>
          <a:p>
            <a:endParaRPr lang="en-US"/>
          </a:p>
        </p:txBody>
      </p:sp>
      <p:sp>
        <p:nvSpPr>
          <p:cNvPr id="3" name="Shape 1"/>
          <p:cNvSpPr/>
          <p:nvPr/>
        </p:nvSpPr>
        <p:spPr>
          <a:xfrm>
            <a:off x="457200" y="320040"/>
            <a:ext cx="777240" cy="777240"/>
          </a:xfrm>
          <a:prstGeom prst="ellipse">
            <a:avLst/>
          </a:prstGeom>
          <a:solidFill>
            <a:srgbClr val="D4725C"/>
          </a:solidFill>
          <a:ln/>
          <a:effectLst>
            <a:outerShdw blurRad="50800" dist="25400" dir="8100000" algn="bl" rotWithShape="0">
              <a:srgbClr val="000000">
                <a:alpha val="8000"/>
              </a:srgbClr>
            </a:outerShdw>
          </a:effectLst>
        </p:spPr>
        <p:txBody>
          <a:bodyPr/>
          <a:lstStyle/>
          <a:p>
            <a:endParaRPr lang="en-US"/>
          </a:p>
        </p:txBody>
      </p:sp>
      <p:sp>
        <p:nvSpPr>
          <p:cNvPr id="4" name="Text 2"/>
          <p:cNvSpPr/>
          <p:nvPr/>
        </p:nvSpPr>
        <p:spPr>
          <a:xfrm>
            <a:off x="457200" y="3200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10</a:t>
            </a:r>
            <a:endParaRPr lang="en-US" sz="2800" dirty="0"/>
          </a:p>
        </p:txBody>
      </p:sp>
      <p:sp>
        <p:nvSpPr>
          <p:cNvPr id="5" name="Text 3"/>
          <p:cNvSpPr/>
          <p:nvPr/>
        </p:nvSpPr>
        <p:spPr>
          <a:xfrm>
            <a:off x="1463040" y="384048"/>
            <a:ext cx="2743200" cy="320040"/>
          </a:xfrm>
          <a:prstGeom prst="rect">
            <a:avLst/>
          </a:prstGeom>
          <a:noFill/>
          <a:ln/>
        </p:spPr>
        <p:txBody>
          <a:bodyPr wrap="square" lIns="0" tIns="0" rIns="0" bIns="0" rtlCol="0" anchor="ctr"/>
          <a:lstStyle/>
          <a:p>
            <a:pPr marL="0" indent="0">
              <a:buNone/>
            </a:pPr>
            <a:r>
              <a:rPr lang="en-US" sz="1100" b="1" kern="0" spc="300" dirty="0">
                <a:solidFill>
                  <a:srgbClr val="7DA08A"/>
                </a:solidFill>
                <a:latin typeface="Calibri" pitchFamily="34" charset="0"/>
                <a:ea typeface="Calibri" pitchFamily="34" charset="-122"/>
                <a:cs typeface="Calibri" pitchFamily="34" charset="-120"/>
              </a:rPr>
              <a:t>TRUE OR FALSE</a:t>
            </a:r>
            <a:endParaRPr lang="en-US" sz="1100" dirty="0"/>
          </a:p>
        </p:txBody>
      </p:sp>
      <p:sp>
        <p:nvSpPr>
          <p:cNvPr id="6" name="Text 4"/>
          <p:cNvSpPr/>
          <p:nvPr/>
        </p:nvSpPr>
        <p:spPr>
          <a:xfrm>
            <a:off x="6400800" y="384048"/>
            <a:ext cx="2286000" cy="320040"/>
          </a:xfrm>
          <a:prstGeom prst="rect">
            <a:avLst/>
          </a:prstGeom>
          <a:noFill/>
          <a:ln/>
        </p:spPr>
        <p:txBody>
          <a:bodyPr wrap="square" lIns="0" tIns="0" rIns="0" bIns="0" rtlCol="0" anchor="ctr"/>
          <a:lstStyle/>
          <a:p>
            <a:pPr marL="0" indent="0" algn="r">
              <a:buNone/>
            </a:pPr>
            <a:r>
              <a:rPr lang="en-US" sz="1100" dirty="0">
                <a:solidFill>
                  <a:srgbClr val="8A7E72"/>
                </a:solidFill>
                <a:latin typeface="Calibri" pitchFamily="34" charset="0"/>
                <a:ea typeface="Calibri" pitchFamily="34" charset="-122"/>
                <a:cs typeface="Calibri" pitchFamily="34" charset="-120"/>
              </a:rPr>
              <a:t>Question 10 of 15</a:t>
            </a:r>
            <a:endParaRPr lang="en-US" sz="1100" dirty="0"/>
          </a:p>
        </p:txBody>
      </p:sp>
      <p:sp>
        <p:nvSpPr>
          <p:cNvPr id="7" name="Shape 5"/>
          <p:cNvSpPr/>
          <p:nvPr/>
        </p:nvSpPr>
        <p:spPr>
          <a:xfrm>
            <a:off x="457200" y="1051560"/>
            <a:ext cx="8229600" cy="54864"/>
          </a:xfrm>
          <a:prstGeom prst="rect">
            <a:avLst/>
          </a:prstGeom>
          <a:solidFill>
            <a:srgbClr val="E8E0D8"/>
          </a:solidFill>
          <a:ln/>
        </p:spPr>
        <p:txBody>
          <a:bodyPr/>
          <a:lstStyle/>
          <a:p>
            <a:endParaRPr lang="en-US"/>
          </a:p>
        </p:txBody>
      </p:sp>
      <p:sp>
        <p:nvSpPr>
          <p:cNvPr id="8" name="Shape 6"/>
          <p:cNvSpPr/>
          <p:nvPr/>
        </p:nvSpPr>
        <p:spPr>
          <a:xfrm>
            <a:off x="457200" y="1051560"/>
            <a:ext cx="5486400" cy="54864"/>
          </a:xfrm>
          <a:prstGeom prst="rect">
            <a:avLst/>
          </a:prstGeom>
          <a:solidFill>
            <a:srgbClr val="7DA08A"/>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457200" y="1417320"/>
            <a:ext cx="411480" cy="411480"/>
          </a:xfrm>
          <a:prstGeom prst="rect">
            <a:avLst/>
          </a:prstGeom>
        </p:spPr>
      </p:pic>
      <p:sp>
        <p:nvSpPr>
          <p:cNvPr id="10" name="Text 7"/>
          <p:cNvSpPr/>
          <p:nvPr/>
        </p:nvSpPr>
        <p:spPr>
          <a:xfrm>
            <a:off x="1005840" y="1325880"/>
            <a:ext cx="7680960" cy="731520"/>
          </a:xfrm>
          <a:prstGeom prst="rect">
            <a:avLst/>
          </a:prstGeom>
          <a:noFill/>
          <a:ln/>
        </p:spPr>
        <p:txBody>
          <a:bodyPr wrap="square" lIns="0" tIns="0" rIns="0" bIns="0" rtlCol="0" anchor="ctr"/>
          <a:lstStyle/>
          <a:p>
            <a:pPr marL="0" indent="0">
              <a:lnSpc>
                <a:spcPct val="120000"/>
              </a:lnSpc>
              <a:buNone/>
            </a:pPr>
            <a:r>
              <a:rPr lang="en-US" sz="2000" b="1" dirty="0">
                <a:solidFill>
                  <a:srgbClr val="3B3028"/>
                </a:solidFill>
                <a:latin typeface="Georgia" pitchFamily="34" charset="0"/>
                <a:ea typeface="Georgia" pitchFamily="34" charset="-122"/>
                <a:cs typeface="Georgia" pitchFamily="34" charset="-120"/>
              </a:rPr>
              <a:t>A Wellness Toolbox is a list of medications prescribed by your doctor.</a:t>
            </a:r>
            <a:endParaRPr lang="en-US" sz="2000" dirty="0"/>
          </a:p>
        </p:txBody>
      </p:sp>
      <p:sp>
        <p:nvSpPr>
          <p:cNvPr id="11" name="Shape 8"/>
          <p:cNvSpPr/>
          <p:nvPr/>
        </p:nvSpPr>
        <p:spPr>
          <a:xfrm>
            <a:off x="1097280" y="2468880"/>
            <a:ext cx="3017520" cy="1645920"/>
          </a:xfrm>
          <a:prstGeom prst="roundRect">
            <a:avLst>
              <a:gd name="adj" fmla="val 8333"/>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2" name="Text 9"/>
          <p:cNvSpPr/>
          <p:nvPr/>
        </p:nvSpPr>
        <p:spPr>
          <a:xfrm>
            <a:off x="137160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a:t>
            </a:r>
            <a:endParaRPr lang="en-US" sz="1800" dirty="0"/>
          </a:p>
        </p:txBody>
      </p:sp>
      <p:sp>
        <p:nvSpPr>
          <p:cNvPr id="13" name="Shape 10"/>
          <p:cNvSpPr/>
          <p:nvPr/>
        </p:nvSpPr>
        <p:spPr>
          <a:xfrm>
            <a:off x="1371600" y="2743200"/>
            <a:ext cx="457200" cy="457200"/>
          </a:xfrm>
          <a:prstGeom prst="ellipse">
            <a:avLst/>
          </a:prstGeom>
          <a:solidFill>
            <a:srgbClr val="7DA08A"/>
          </a:solidFill>
          <a:ln/>
        </p:spPr>
        <p:txBody>
          <a:bodyPr/>
          <a:lstStyle/>
          <a:p>
            <a:endParaRPr lang="en-US"/>
          </a:p>
        </p:txBody>
      </p:sp>
      <p:sp>
        <p:nvSpPr>
          <p:cNvPr id="14" name="Text 11"/>
          <p:cNvSpPr/>
          <p:nvPr/>
        </p:nvSpPr>
        <p:spPr>
          <a:xfrm>
            <a:off x="137160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a:t>
            </a:r>
            <a:endParaRPr lang="en-US" sz="1800" dirty="0"/>
          </a:p>
        </p:txBody>
      </p:sp>
      <p:sp>
        <p:nvSpPr>
          <p:cNvPr id="15" name="Text 12"/>
          <p:cNvSpPr/>
          <p:nvPr/>
        </p:nvSpPr>
        <p:spPr>
          <a:xfrm>
            <a:off x="2011680" y="2743200"/>
            <a:ext cx="1828800" cy="45720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TRUE</a:t>
            </a:r>
            <a:endParaRPr lang="en-US" sz="2200" dirty="0"/>
          </a:p>
        </p:txBody>
      </p:sp>
      <p:sp>
        <p:nvSpPr>
          <p:cNvPr id="16" name="Shape 13"/>
          <p:cNvSpPr/>
          <p:nvPr/>
        </p:nvSpPr>
        <p:spPr>
          <a:xfrm>
            <a:off x="5029200" y="2468880"/>
            <a:ext cx="3017520" cy="1645920"/>
          </a:xfrm>
          <a:prstGeom prst="roundRect">
            <a:avLst>
              <a:gd name="adj" fmla="val 8333"/>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7" name="Shape 14"/>
          <p:cNvSpPr/>
          <p:nvPr/>
        </p:nvSpPr>
        <p:spPr>
          <a:xfrm>
            <a:off x="5303520" y="2743200"/>
            <a:ext cx="457200" cy="457200"/>
          </a:xfrm>
          <a:prstGeom prst="ellipse">
            <a:avLst/>
          </a:prstGeom>
          <a:solidFill>
            <a:srgbClr val="D4725C"/>
          </a:solidFill>
          <a:ln/>
        </p:spPr>
        <p:txBody>
          <a:bodyPr/>
          <a:lstStyle/>
          <a:p>
            <a:endParaRPr lang="en-US"/>
          </a:p>
        </p:txBody>
      </p:sp>
      <p:sp>
        <p:nvSpPr>
          <p:cNvPr id="18" name="Text 15"/>
          <p:cNvSpPr/>
          <p:nvPr/>
        </p:nvSpPr>
        <p:spPr>
          <a:xfrm>
            <a:off x="530352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B</a:t>
            </a:r>
            <a:endParaRPr lang="en-US" sz="1800" dirty="0"/>
          </a:p>
        </p:txBody>
      </p:sp>
      <p:sp>
        <p:nvSpPr>
          <p:cNvPr id="19" name="Text 16"/>
          <p:cNvSpPr/>
          <p:nvPr/>
        </p:nvSpPr>
        <p:spPr>
          <a:xfrm>
            <a:off x="5943600" y="2743200"/>
            <a:ext cx="1828800" cy="457200"/>
          </a:xfrm>
          <a:prstGeom prst="rect">
            <a:avLst/>
          </a:prstGeom>
          <a:noFill/>
          <a:ln/>
        </p:spPr>
        <p:txBody>
          <a:bodyPr wrap="square" lIns="0" tIns="0" rIns="0" bIns="0" rtlCol="0" anchor="ctr"/>
          <a:lstStyle/>
          <a:p>
            <a:pPr marL="0" indent="0">
              <a:buNone/>
            </a:pPr>
            <a:r>
              <a:rPr lang="en-US" sz="2200" b="1" dirty="0">
                <a:solidFill>
                  <a:srgbClr val="D4725C"/>
                </a:solidFill>
                <a:latin typeface="Georgia" pitchFamily="34" charset="0"/>
                <a:ea typeface="Georgia" pitchFamily="34" charset="-122"/>
                <a:cs typeface="Georgia" pitchFamily="34" charset="-120"/>
              </a:rPr>
              <a:t>FALSE</a:t>
            </a:r>
            <a:endParaRPr lang="en-US" sz="2200" dirty="0"/>
          </a:p>
        </p:txBody>
      </p:sp>
      <p:sp>
        <p:nvSpPr>
          <p:cNvPr id="20" name="Shape 17"/>
          <p:cNvSpPr/>
          <p:nvPr/>
        </p:nvSpPr>
        <p:spPr>
          <a:xfrm>
            <a:off x="0" y="5052060"/>
            <a:ext cx="9144000" cy="91440"/>
          </a:xfrm>
          <a:prstGeom prst="rect">
            <a:avLst/>
          </a:prstGeom>
          <a:solidFill>
            <a:srgbClr val="B5D4BD">
              <a:alpha val="50000"/>
            </a:srgbClr>
          </a:solidFill>
          <a:ln/>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7DA08A"/>
          </a:solidFill>
          <a:ln/>
        </p:spPr>
        <p:txBody>
          <a:bodyPr/>
          <a:lstStyle/>
          <a:p>
            <a:endParaRPr lang="en-US"/>
          </a:p>
        </p:txBody>
      </p:sp>
      <p:sp>
        <p:nvSpPr>
          <p:cNvPr id="3" name="Text 1"/>
          <p:cNvSpPr/>
          <p:nvPr/>
        </p:nvSpPr>
        <p:spPr>
          <a:xfrm>
            <a:off x="457200" y="274320"/>
            <a:ext cx="4572000" cy="365760"/>
          </a:xfrm>
          <a:prstGeom prst="rect">
            <a:avLst/>
          </a:prstGeom>
          <a:noFill/>
          <a:ln/>
        </p:spPr>
        <p:txBody>
          <a:bodyPr wrap="square" lIns="0" tIns="0" rIns="0" bIns="0" rtlCol="0" anchor="ctr"/>
          <a:lstStyle/>
          <a:p>
            <a:pPr marL="0" indent="0">
              <a:buNone/>
            </a:pPr>
            <a:r>
              <a:rPr lang="en-US" sz="1200" dirty="0">
                <a:solidFill>
                  <a:srgbClr val="8A7E72"/>
                </a:solidFill>
                <a:latin typeface="Calibri" pitchFamily="34" charset="0"/>
                <a:ea typeface="Calibri" pitchFamily="34" charset="-122"/>
                <a:cs typeface="Calibri" pitchFamily="34" charset="-120"/>
              </a:rPr>
              <a:t>Question 10 — Answer</a:t>
            </a:r>
            <a:endParaRPr lang="en-US" sz="1200" dirty="0"/>
          </a:p>
        </p:txBody>
      </p:sp>
      <p:sp>
        <p:nvSpPr>
          <p:cNvPr id="4" name="Shape 2"/>
          <p:cNvSpPr/>
          <p:nvPr/>
        </p:nvSpPr>
        <p:spPr>
          <a:xfrm>
            <a:off x="457200" y="822960"/>
            <a:ext cx="8229600" cy="1188720"/>
          </a:xfrm>
          <a:prstGeom prst="roundRect">
            <a:avLst>
              <a:gd name="adj" fmla="val 9231"/>
            </a:avLst>
          </a:prstGeom>
          <a:solidFill>
            <a:srgbClr val="DFF0E3"/>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77240" y="1051560"/>
            <a:ext cx="502920" cy="502920"/>
          </a:xfrm>
          <a:prstGeom prst="rect">
            <a:avLst/>
          </a:prstGeom>
        </p:spPr>
      </p:pic>
      <p:sp>
        <p:nvSpPr>
          <p:cNvPr id="6" name="Text 3"/>
          <p:cNvSpPr/>
          <p:nvPr/>
        </p:nvSpPr>
        <p:spPr>
          <a:xfrm>
            <a:off x="1463040" y="896112"/>
            <a:ext cx="2743200" cy="320040"/>
          </a:xfrm>
          <a:prstGeom prst="rect">
            <a:avLst/>
          </a:prstGeom>
          <a:noFill/>
          <a:ln/>
        </p:spPr>
        <p:txBody>
          <a:bodyPr wrap="square" lIns="0" tIns="0" rIns="0" bIns="0" rtlCol="0" anchor="ctr"/>
          <a:lstStyle/>
          <a:p>
            <a:pPr marL="0" indent="0">
              <a:buNone/>
            </a:pPr>
            <a:r>
              <a:rPr lang="en-US" sz="1000" b="1" kern="0" spc="300" dirty="0">
                <a:solidFill>
                  <a:srgbClr val="5E8A6E"/>
                </a:solidFill>
                <a:latin typeface="Calibri" pitchFamily="34" charset="0"/>
                <a:ea typeface="Calibri" pitchFamily="34" charset="-122"/>
                <a:cs typeface="Calibri" pitchFamily="34" charset="-120"/>
              </a:rPr>
              <a:t>CORRECT ANSWER</a:t>
            </a:r>
            <a:endParaRPr lang="en-US" sz="1000" dirty="0"/>
          </a:p>
        </p:txBody>
      </p:sp>
      <p:sp>
        <p:nvSpPr>
          <p:cNvPr id="7" name="Text 4"/>
          <p:cNvSpPr/>
          <p:nvPr/>
        </p:nvSpPr>
        <p:spPr>
          <a:xfrm>
            <a:off x="1463040" y="1188720"/>
            <a:ext cx="6858000" cy="64008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B.  FALSE</a:t>
            </a:r>
            <a:endParaRPr lang="en-US" sz="2200" dirty="0"/>
          </a:p>
        </p:txBody>
      </p:sp>
      <p:sp>
        <p:nvSpPr>
          <p:cNvPr id="8" name="Shape 5"/>
          <p:cNvSpPr/>
          <p:nvPr/>
        </p:nvSpPr>
        <p:spPr>
          <a:xfrm>
            <a:off x="457200" y="2331720"/>
            <a:ext cx="8229600" cy="2286000"/>
          </a:xfrm>
          <a:prstGeom prst="roundRect">
            <a:avLst>
              <a:gd name="adj" fmla="val 4800"/>
            </a:avLst>
          </a:prstGeom>
          <a:solidFill>
            <a:srgbClr val="FFFFFF"/>
          </a:solidFill>
          <a:ln/>
          <a:effectLst>
            <a:outerShdw blurRad="508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777240" y="2560320"/>
            <a:ext cx="411480" cy="411480"/>
          </a:xfrm>
          <a:prstGeom prst="rect">
            <a:avLst/>
          </a:prstGeom>
        </p:spPr>
      </p:pic>
      <p:sp>
        <p:nvSpPr>
          <p:cNvPr id="10" name="Text 6"/>
          <p:cNvSpPr/>
          <p:nvPr/>
        </p:nvSpPr>
        <p:spPr>
          <a:xfrm>
            <a:off x="1371600" y="2487168"/>
            <a:ext cx="2743200" cy="320040"/>
          </a:xfrm>
          <a:prstGeom prst="rect">
            <a:avLst/>
          </a:prstGeom>
          <a:noFill/>
          <a:ln/>
        </p:spPr>
        <p:txBody>
          <a:bodyPr wrap="square" lIns="0" tIns="0" rIns="0" bIns="0" rtlCol="0" anchor="ctr"/>
          <a:lstStyle/>
          <a:p>
            <a:pPr marL="0" indent="0">
              <a:buNone/>
            </a:pPr>
            <a:r>
              <a:rPr lang="en-US" sz="1100" b="1" kern="0" spc="200" dirty="0">
                <a:solidFill>
                  <a:srgbClr val="D4725C"/>
                </a:solidFill>
                <a:latin typeface="Calibri" pitchFamily="34" charset="0"/>
                <a:ea typeface="Calibri" pitchFamily="34" charset="-122"/>
                <a:cs typeface="Calibri" pitchFamily="34" charset="-120"/>
              </a:rPr>
              <a:t>WHY?</a:t>
            </a:r>
            <a:endParaRPr lang="en-US" sz="1100" dirty="0"/>
          </a:p>
        </p:txBody>
      </p:sp>
      <p:sp>
        <p:nvSpPr>
          <p:cNvPr id="11" name="Text 7"/>
          <p:cNvSpPr/>
          <p:nvPr/>
        </p:nvSpPr>
        <p:spPr>
          <a:xfrm>
            <a:off x="914400" y="2880360"/>
            <a:ext cx="7315200" cy="1554480"/>
          </a:xfrm>
          <a:prstGeom prst="rect">
            <a:avLst/>
          </a:prstGeom>
          <a:noFill/>
          <a:ln/>
        </p:spPr>
        <p:txBody>
          <a:bodyPr wrap="square" lIns="0" tIns="0" rIns="0" bIns="0" rtlCol="0" anchor="t"/>
          <a:lstStyle/>
          <a:p>
            <a:pPr marL="0" indent="0">
              <a:lnSpc>
                <a:spcPct val="135000"/>
              </a:lnSpc>
              <a:buNone/>
            </a:pPr>
            <a:r>
              <a:rPr lang="en-US" sz="1500" dirty="0">
                <a:solidFill>
                  <a:srgbClr val="5C4F42"/>
                </a:solidFill>
                <a:latin typeface="Calibri" pitchFamily="34" charset="0"/>
                <a:ea typeface="Calibri" pitchFamily="34" charset="-122"/>
                <a:cs typeface="Calibri" pitchFamily="34" charset="-120"/>
              </a:rPr>
              <a:t>A Wellness Toolbox is a self-created collection of simple, safe strategies and activities that help you stay well. It might include exercise, journaling, relaxation techniques, creative activities, talking to a friend, and much more.</a:t>
            </a:r>
            <a:endParaRPr lang="en-US" sz="1500" dirty="0"/>
          </a:p>
        </p:txBody>
      </p:sp>
      <p:sp>
        <p:nvSpPr>
          <p:cNvPr id="12" name="Shape 8"/>
          <p:cNvSpPr/>
          <p:nvPr/>
        </p:nvSpPr>
        <p:spPr>
          <a:xfrm>
            <a:off x="0" y="5052060"/>
            <a:ext cx="9144000" cy="91440"/>
          </a:xfrm>
          <a:prstGeom prst="rect">
            <a:avLst/>
          </a:prstGeom>
          <a:solidFill>
            <a:srgbClr val="F5D5CC">
              <a:alpha val="50000"/>
            </a:srgbClr>
          </a:solidFill>
          <a:ln/>
        </p:spPr>
        <p:txBody>
          <a:bodyP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725C"/>
          </a:solidFill>
          <a:ln/>
        </p:spPr>
        <p:txBody>
          <a:bodyPr/>
          <a:lstStyle/>
          <a:p>
            <a:endParaRPr lang="en-US"/>
          </a:p>
        </p:txBody>
      </p:sp>
      <p:sp>
        <p:nvSpPr>
          <p:cNvPr id="3" name="Shape 1"/>
          <p:cNvSpPr/>
          <p:nvPr/>
        </p:nvSpPr>
        <p:spPr>
          <a:xfrm>
            <a:off x="457200" y="320040"/>
            <a:ext cx="777240" cy="777240"/>
          </a:xfrm>
          <a:prstGeom prst="ellipse">
            <a:avLst/>
          </a:prstGeom>
          <a:solidFill>
            <a:srgbClr val="D4725C"/>
          </a:solidFill>
          <a:ln/>
          <a:effectLst>
            <a:outerShdw blurRad="50800" dist="25400" dir="8100000" algn="bl" rotWithShape="0">
              <a:srgbClr val="000000">
                <a:alpha val="8000"/>
              </a:srgbClr>
            </a:outerShdw>
          </a:effectLst>
        </p:spPr>
        <p:txBody>
          <a:bodyPr/>
          <a:lstStyle/>
          <a:p>
            <a:endParaRPr lang="en-US"/>
          </a:p>
        </p:txBody>
      </p:sp>
      <p:sp>
        <p:nvSpPr>
          <p:cNvPr id="4" name="Text 2"/>
          <p:cNvSpPr/>
          <p:nvPr/>
        </p:nvSpPr>
        <p:spPr>
          <a:xfrm>
            <a:off x="457200" y="3200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11</a:t>
            </a:r>
            <a:endParaRPr lang="en-US" sz="2800" dirty="0"/>
          </a:p>
        </p:txBody>
      </p:sp>
      <p:sp>
        <p:nvSpPr>
          <p:cNvPr id="5" name="Text 3"/>
          <p:cNvSpPr/>
          <p:nvPr/>
        </p:nvSpPr>
        <p:spPr>
          <a:xfrm>
            <a:off x="1463040" y="384048"/>
            <a:ext cx="2743200" cy="320040"/>
          </a:xfrm>
          <a:prstGeom prst="rect">
            <a:avLst/>
          </a:prstGeom>
          <a:noFill/>
          <a:ln/>
        </p:spPr>
        <p:txBody>
          <a:bodyPr wrap="square" lIns="0" tIns="0" rIns="0" bIns="0" rtlCol="0" anchor="ctr"/>
          <a:lstStyle/>
          <a:p>
            <a:pPr marL="0" indent="0">
              <a:buNone/>
            </a:pPr>
            <a:r>
              <a:rPr lang="en-US" sz="1100" b="1" kern="0" spc="300" dirty="0">
                <a:solidFill>
                  <a:srgbClr val="7DA08A"/>
                </a:solidFill>
                <a:latin typeface="Calibri" pitchFamily="34" charset="0"/>
                <a:ea typeface="Calibri" pitchFamily="34" charset="-122"/>
                <a:cs typeface="Calibri" pitchFamily="34" charset="-120"/>
              </a:rPr>
              <a:t>MULTIPLE CHOICE</a:t>
            </a:r>
            <a:endParaRPr lang="en-US" sz="1100" dirty="0"/>
          </a:p>
        </p:txBody>
      </p:sp>
      <p:sp>
        <p:nvSpPr>
          <p:cNvPr id="6" name="Text 4"/>
          <p:cNvSpPr/>
          <p:nvPr/>
        </p:nvSpPr>
        <p:spPr>
          <a:xfrm>
            <a:off x="6400800" y="384048"/>
            <a:ext cx="2286000" cy="320040"/>
          </a:xfrm>
          <a:prstGeom prst="rect">
            <a:avLst/>
          </a:prstGeom>
          <a:noFill/>
          <a:ln/>
        </p:spPr>
        <p:txBody>
          <a:bodyPr wrap="square" lIns="0" tIns="0" rIns="0" bIns="0" rtlCol="0" anchor="ctr"/>
          <a:lstStyle/>
          <a:p>
            <a:pPr marL="0" indent="0" algn="r">
              <a:buNone/>
            </a:pPr>
            <a:r>
              <a:rPr lang="en-US" sz="1100" dirty="0">
                <a:solidFill>
                  <a:srgbClr val="8A7E72"/>
                </a:solidFill>
                <a:latin typeface="Calibri" pitchFamily="34" charset="0"/>
                <a:ea typeface="Calibri" pitchFamily="34" charset="-122"/>
                <a:cs typeface="Calibri" pitchFamily="34" charset="-120"/>
              </a:rPr>
              <a:t>Question 11 of 15</a:t>
            </a:r>
            <a:endParaRPr lang="en-US" sz="1100" dirty="0"/>
          </a:p>
        </p:txBody>
      </p:sp>
      <p:sp>
        <p:nvSpPr>
          <p:cNvPr id="7" name="Shape 5"/>
          <p:cNvSpPr/>
          <p:nvPr/>
        </p:nvSpPr>
        <p:spPr>
          <a:xfrm>
            <a:off x="457200" y="1051560"/>
            <a:ext cx="8229600" cy="54864"/>
          </a:xfrm>
          <a:prstGeom prst="rect">
            <a:avLst/>
          </a:prstGeom>
          <a:solidFill>
            <a:srgbClr val="E8E0D8"/>
          </a:solidFill>
          <a:ln/>
        </p:spPr>
        <p:txBody>
          <a:bodyPr/>
          <a:lstStyle/>
          <a:p>
            <a:endParaRPr lang="en-US"/>
          </a:p>
        </p:txBody>
      </p:sp>
      <p:sp>
        <p:nvSpPr>
          <p:cNvPr id="8" name="Shape 6"/>
          <p:cNvSpPr/>
          <p:nvPr/>
        </p:nvSpPr>
        <p:spPr>
          <a:xfrm>
            <a:off x="457200" y="1051560"/>
            <a:ext cx="6035040" cy="54864"/>
          </a:xfrm>
          <a:prstGeom prst="rect">
            <a:avLst/>
          </a:prstGeom>
          <a:solidFill>
            <a:srgbClr val="7DA08A"/>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457200" y="1417320"/>
            <a:ext cx="411480" cy="411480"/>
          </a:xfrm>
          <a:prstGeom prst="rect">
            <a:avLst/>
          </a:prstGeom>
        </p:spPr>
      </p:pic>
      <p:sp>
        <p:nvSpPr>
          <p:cNvPr id="10" name="Text 7"/>
          <p:cNvSpPr/>
          <p:nvPr/>
        </p:nvSpPr>
        <p:spPr>
          <a:xfrm>
            <a:off x="1005840" y="1325880"/>
            <a:ext cx="7680960" cy="731520"/>
          </a:xfrm>
          <a:prstGeom prst="rect">
            <a:avLst/>
          </a:prstGeom>
          <a:noFill/>
          <a:ln/>
        </p:spPr>
        <p:txBody>
          <a:bodyPr wrap="square" lIns="0" tIns="0" rIns="0" bIns="0" rtlCol="0" anchor="ctr"/>
          <a:lstStyle/>
          <a:p>
            <a:pPr marL="0" indent="0">
              <a:lnSpc>
                <a:spcPct val="120000"/>
              </a:lnSpc>
              <a:buNone/>
            </a:pPr>
            <a:r>
              <a:rPr lang="en-US" sz="2000" b="1" dirty="0">
                <a:solidFill>
                  <a:srgbClr val="3B3028"/>
                </a:solidFill>
                <a:latin typeface="Georgia" pitchFamily="34" charset="0"/>
                <a:ea typeface="Georgia" pitchFamily="34" charset="-122"/>
                <a:cs typeface="Georgia" pitchFamily="34" charset="-120"/>
              </a:rPr>
              <a:t>Which of these is one of the five key concepts of WRAP?</a:t>
            </a:r>
            <a:endParaRPr lang="en-US" sz="2000" dirty="0"/>
          </a:p>
        </p:txBody>
      </p:sp>
      <p:sp>
        <p:nvSpPr>
          <p:cNvPr id="11" name="Shape 8"/>
          <p:cNvSpPr/>
          <p:nvPr/>
        </p:nvSpPr>
        <p:spPr>
          <a:xfrm>
            <a:off x="457200" y="233172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2" name="Shape 9"/>
          <p:cNvSpPr/>
          <p:nvPr/>
        </p:nvSpPr>
        <p:spPr>
          <a:xfrm>
            <a:off x="685800" y="2560320"/>
            <a:ext cx="457200" cy="457200"/>
          </a:xfrm>
          <a:prstGeom prst="ellipse">
            <a:avLst/>
          </a:prstGeom>
          <a:solidFill>
            <a:srgbClr val="7DA08A"/>
          </a:solidFill>
          <a:ln/>
        </p:spPr>
        <p:txBody>
          <a:bodyPr/>
          <a:lstStyle/>
          <a:p>
            <a:endParaRPr lang="en-US"/>
          </a:p>
        </p:txBody>
      </p:sp>
      <p:sp>
        <p:nvSpPr>
          <p:cNvPr id="13" name="Text 10"/>
          <p:cNvSpPr/>
          <p:nvPr/>
        </p:nvSpPr>
        <p:spPr>
          <a:xfrm>
            <a:off x="685800" y="256032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4" name="Text 11"/>
          <p:cNvSpPr/>
          <p:nvPr/>
        </p:nvSpPr>
        <p:spPr>
          <a:xfrm>
            <a:off x="1280160" y="242316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Hope</a:t>
            </a:r>
            <a:endParaRPr lang="en-US" sz="1400" dirty="0"/>
          </a:p>
        </p:txBody>
      </p:sp>
      <p:sp>
        <p:nvSpPr>
          <p:cNvPr id="15" name="Shape 12"/>
          <p:cNvSpPr/>
          <p:nvPr/>
        </p:nvSpPr>
        <p:spPr>
          <a:xfrm>
            <a:off x="4800600" y="233172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6" name="Shape 13"/>
          <p:cNvSpPr/>
          <p:nvPr/>
        </p:nvSpPr>
        <p:spPr>
          <a:xfrm>
            <a:off x="5029200" y="2560320"/>
            <a:ext cx="457200" cy="457200"/>
          </a:xfrm>
          <a:prstGeom prst="ellipse">
            <a:avLst/>
          </a:prstGeom>
          <a:solidFill>
            <a:srgbClr val="7DA08A"/>
          </a:solidFill>
          <a:ln/>
        </p:spPr>
        <p:txBody>
          <a:bodyPr/>
          <a:lstStyle/>
          <a:p>
            <a:endParaRPr lang="en-US"/>
          </a:p>
        </p:txBody>
      </p:sp>
      <p:sp>
        <p:nvSpPr>
          <p:cNvPr id="17" name="Text 14"/>
          <p:cNvSpPr/>
          <p:nvPr/>
        </p:nvSpPr>
        <p:spPr>
          <a:xfrm>
            <a:off x="5029200" y="256032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8" name="Text 15"/>
          <p:cNvSpPr/>
          <p:nvPr/>
        </p:nvSpPr>
        <p:spPr>
          <a:xfrm>
            <a:off x="5623560" y="242316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Avoidance</a:t>
            </a:r>
            <a:endParaRPr lang="en-US" sz="1400" dirty="0"/>
          </a:p>
        </p:txBody>
      </p:sp>
      <p:sp>
        <p:nvSpPr>
          <p:cNvPr id="19" name="Shape 16"/>
          <p:cNvSpPr/>
          <p:nvPr/>
        </p:nvSpPr>
        <p:spPr>
          <a:xfrm>
            <a:off x="457200" y="342900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20" name="Shape 17"/>
          <p:cNvSpPr/>
          <p:nvPr/>
        </p:nvSpPr>
        <p:spPr>
          <a:xfrm>
            <a:off x="685800" y="3657600"/>
            <a:ext cx="457200" cy="457200"/>
          </a:xfrm>
          <a:prstGeom prst="ellipse">
            <a:avLst/>
          </a:prstGeom>
          <a:solidFill>
            <a:srgbClr val="7DA08A"/>
          </a:solidFill>
          <a:ln/>
        </p:spPr>
        <p:txBody>
          <a:bodyPr/>
          <a:lstStyle/>
          <a:p>
            <a:endParaRPr lang="en-US"/>
          </a:p>
        </p:txBody>
      </p:sp>
      <p:sp>
        <p:nvSpPr>
          <p:cNvPr id="21" name="Text 18"/>
          <p:cNvSpPr/>
          <p:nvPr/>
        </p:nvSpPr>
        <p:spPr>
          <a:xfrm>
            <a:off x="685800" y="3657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22" name="Text 19"/>
          <p:cNvSpPr/>
          <p:nvPr/>
        </p:nvSpPr>
        <p:spPr>
          <a:xfrm>
            <a:off x="1280160" y="352044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Isolation</a:t>
            </a:r>
            <a:endParaRPr lang="en-US" sz="1400" dirty="0"/>
          </a:p>
        </p:txBody>
      </p:sp>
      <p:sp>
        <p:nvSpPr>
          <p:cNvPr id="23" name="Shape 20"/>
          <p:cNvSpPr/>
          <p:nvPr/>
        </p:nvSpPr>
        <p:spPr>
          <a:xfrm>
            <a:off x="4800600" y="342900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24" name="Shape 21"/>
          <p:cNvSpPr/>
          <p:nvPr/>
        </p:nvSpPr>
        <p:spPr>
          <a:xfrm>
            <a:off x="5029200" y="3657600"/>
            <a:ext cx="457200" cy="457200"/>
          </a:xfrm>
          <a:prstGeom prst="ellipse">
            <a:avLst/>
          </a:prstGeom>
          <a:solidFill>
            <a:srgbClr val="7DA08A"/>
          </a:solidFill>
          <a:ln/>
        </p:spPr>
        <p:txBody>
          <a:bodyPr/>
          <a:lstStyle/>
          <a:p>
            <a:endParaRPr lang="en-US"/>
          </a:p>
        </p:txBody>
      </p:sp>
      <p:sp>
        <p:nvSpPr>
          <p:cNvPr id="25" name="Text 22"/>
          <p:cNvSpPr/>
          <p:nvPr/>
        </p:nvSpPr>
        <p:spPr>
          <a:xfrm>
            <a:off x="5029200" y="3657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6" name="Text 23"/>
          <p:cNvSpPr/>
          <p:nvPr/>
        </p:nvSpPr>
        <p:spPr>
          <a:xfrm>
            <a:off x="5623560" y="352044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Perfection</a:t>
            </a:r>
            <a:endParaRPr lang="en-US" sz="1400" dirty="0"/>
          </a:p>
        </p:txBody>
      </p:sp>
      <p:sp>
        <p:nvSpPr>
          <p:cNvPr id="27" name="Shape 24"/>
          <p:cNvSpPr/>
          <p:nvPr/>
        </p:nvSpPr>
        <p:spPr>
          <a:xfrm>
            <a:off x="0" y="5052060"/>
            <a:ext cx="9144000" cy="91440"/>
          </a:xfrm>
          <a:prstGeom prst="rect">
            <a:avLst/>
          </a:prstGeom>
          <a:solidFill>
            <a:srgbClr val="B5D4BD">
              <a:alpha val="50000"/>
            </a:srgbClr>
          </a:solidFill>
          <a:ln/>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7DA08A"/>
          </a:solidFill>
          <a:ln/>
        </p:spPr>
        <p:txBody>
          <a:bodyPr/>
          <a:lstStyle/>
          <a:p>
            <a:endParaRPr lang="en-US"/>
          </a:p>
        </p:txBody>
      </p:sp>
      <p:sp>
        <p:nvSpPr>
          <p:cNvPr id="3" name="Text 1"/>
          <p:cNvSpPr/>
          <p:nvPr/>
        </p:nvSpPr>
        <p:spPr>
          <a:xfrm>
            <a:off x="457200" y="274320"/>
            <a:ext cx="4572000" cy="365760"/>
          </a:xfrm>
          <a:prstGeom prst="rect">
            <a:avLst/>
          </a:prstGeom>
          <a:noFill/>
          <a:ln/>
        </p:spPr>
        <p:txBody>
          <a:bodyPr wrap="square" lIns="0" tIns="0" rIns="0" bIns="0" rtlCol="0" anchor="ctr"/>
          <a:lstStyle/>
          <a:p>
            <a:pPr marL="0" indent="0">
              <a:buNone/>
            </a:pPr>
            <a:r>
              <a:rPr lang="en-US" sz="1200" dirty="0">
                <a:solidFill>
                  <a:srgbClr val="8A7E72"/>
                </a:solidFill>
                <a:latin typeface="Calibri" pitchFamily="34" charset="0"/>
                <a:ea typeface="Calibri" pitchFamily="34" charset="-122"/>
                <a:cs typeface="Calibri" pitchFamily="34" charset="-120"/>
              </a:rPr>
              <a:t>Question 11 — Answer</a:t>
            </a:r>
            <a:endParaRPr lang="en-US" sz="1200" dirty="0"/>
          </a:p>
        </p:txBody>
      </p:sp>
      <p:sp>
        <p:nvSpPr>
          <p:cNvPr id="4" name="Shape 2"/>
          <p:cNvSpPr/>
          <p:nvPr/>
        </p:nvSpPr>
        <p:spPr>
          <a:xfrm>
            <a:off x="457200" y="822960"/>
            <a:ext cx="8229600" cy="1188720"/>
          </a:xfrm>
          <a:prstGeom prst="roundRect">
            <a:avLst>
              <a:gd name="adj" fmla="val 9231"/>
            </a:avLst>
          </a:prstGeom>
          <a:solidFill>
            <a:srgbClr val="DFF0E3"/>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77240" y="1051560"/>
            <a:ext cx="502920" cy="502920"/>
          </a:xfrm>
          <a:prstGeom prst="rect">
            <a:avLst/>
          </a:prstGeom>
        </p:spPr>
      </p:pic>
      <p:sp>
        <p:nvSpPr>
          <p:cNvPr id="6" name="Text 3"/>
          <p:cNvSpPr/>
          <p:nvPr/>
        </p:nvSpPr>
        <p:spPr>
          <a:xfrm>
            <a:off x="1463040" y="896112"/>
            <a:ext cx="2743200" cy="320040"/>
          </a:xfrm>
          <a:prstGeom prst="rect">
            <a:avLst/>
          </a:prstGeom>
          <a:noFill/>
          <a:ln/>
        </p:spPr>
        <p:txBody>
          <a:bodyPr wrap="square" lIns="0" tIns="0" rIns="0" bIns="0" rtlCol="0" anchor="ctr"/>
          <a:lstStyle/>
          <a:p>
            <a:pPr marL="0" indent="0">
              <a:buNone/>
            </a:pPr>
            <a:r>
              <a:rPr lang="en-US" sz="1000" b="1" kern="0" spc="300" dirty="0">
                <a:solidFill>
                  <a:srgbClr val="5E8A6E"/>
                </a:solidFill>
                <a:latin typeface="Calibri" pitchFamily="34" charset="0"/>
                <a:ea typeface="Calibri" pitchFamily="34" charset="-122"/>
                <a:cs typeface="Calibri" pitchFamily="34" charset="-120"/>
              </a:rPr>
              <a:t>CORRECT ANSWER</a:t>
            </a:r>
            <a:endParaRPr lang="en-US" sz="1000" dirty="0"/>
          </a:p>
        </p:txBody>
      </p:sp>
      <p:sp>
        <p:nvSpPr>
          <p:cNvPr id="7" name="Text 4"/>
          <p:cNvSpPr/>
          <p:nvPr/>
        </p:nvSpPr>
        <p:spPr>
          <a:xfrm>
            <a:off x="1463040" y="1188720"/>
            <a:ext cx="6858000" cy="64008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A.  Hope</a:t>
            </a:r>
            <a:endParaRPr lang="en-US" sz="2200" dirty="0"/>
          </a:p>
        </p:txBody>
      </p:sp>
      <p:sp>
        <p:nvSpPr>
          <p:cNvPr id="8" name="Shape 5"/>
          <p:cNvSpPr/>
          <p:nvPr/>
        </p:nvSpPr>
        <p:spPr>
          <a:xfrm>
            <a:off x="457200" y="2331720"/>
            <a:ext cx="8229600" cy="2286000"/>
          </a:xfrm>
          <a:prstGeom prst="roundRect">
            <a:avLst>
              <a:gd name="adj" fmla="val 4800"/>
            </a:avLst>
          </a:prstGeom>
          <a:solidFill>
            <a:srgbClr val="FFFFFF"/>
          </a:solidFill>
          <a:ln/>
          <a:effectLst>
            <a:outerShdw blurRad="508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777240" y="2560320"/>
            <a:ext cx="411480" cy="411480"/>
          </a:xfrm>
          <a:prstGeom prst="rect">
            <a:avLst/>
          </a:prstGeom>
        </p:spPr>
      </p:pic>
      <p:sp>
        <p:nvSpPr>
          <p:cNvPr id="10" name="Text 6"/>
          <p:cNvSpPr/>
          <p:nvPr/>
        </p:nvSpPr>
        <p:spPr>
          <a:xfrm>
            <a:off x="1371600" y="2487168"/>
            <a:ext cx="2743200" cy="320040"/>
          </a:xfrm>
          <a:prstGeom prst="rect">
            <a:avLst/>
          </a:prstGeom>
          <a:noFill/>
          <a:ln/>
        </p:spPr>
        <p:txBody>
          <a:bodyPr wrap="square" lIns="0" tIns="0" rIns="0" bIns="0" rtlCol="0" anchor="ctr"/>
          <a:lstStyle/>
          <a:p>
            <a:pPr marL="0" indent="0">
              <a:buNone/>
            </a:pPr>
            <a:r>
              <a:rPr lang="en-US" sz="1100" b="1" kern="0" spc="200" dirty="0">
                <a:solidFill>
                  <a:srgbClr val="D4725C"/>
                </a:solidFill>
                <a:latin typeface="Calibri" pitchFamily="34" charset="0"/>
                <a:ea typeface="Calibri" pitchFamily="34" charset="-122"/>
                <a:cs typeface="Calibri" pitchFamily="34" charset="-120"/>
              </a:rPr>
              <a:t>WHY?</a:t>
            </a:r>
            <a:endParaRPr lang="en-US" sz="1100" dirty="0"/>
          </a:p>
        </p:txBody>
      </p:sp>
      <p:sp>
        <p:nvSpPr>
          <p:cNvPr id="11" name="Text 7"/>
          <p:cNvSpPr/>
          <p:nvPr/>
        </p:nvSpPr>
        <p:spPr>
          <a:xfrm>
            <a:off x="914400" y="2880360"/>
            <a:ext cx="7315200" cy="1554480"/>
          </a:xfrm>
          <a:prstGeom prst="rect">
            <a:avLst/>
          </a:prstGeom>
          <a:noFill/>
          <a:ln/>
        </p:spPr>
        <p:txBody>
          <a:bodyPr wrap="square" lIns="0" tIns="0" rIns="0" bIns="0" rtlCol="0" anchor="t"/>
          <a:lstStyle/>
          <a:p>
            <a:pPr marL="0" indent="0">
              <a:lnSpc>
                <a:spcPct val="135000"/>
              </a:lnSpc>
              <a:buNone/>
            </a:pPr>
            <a:r>
              <a:rPr lang="en-US" sz="1500" dirty="0">
                <a:solidFill>
                  <a:srgbClr val="5C4F42"/>
                </a:solidFill>
                <a:latin typeface="Calibri" pitchFamily="34" charset="0"/>
                <a:ea typeface="Calibri" pitchFamily="34" charset="-122"/>
                <a:cs typeface="Calibri" pitchFamily="34" charset="-120"/>
              </a:rPr>
              <a:t>Hope — the belief that you can get well, stay well, and go on to fulfill your dreams and goals — is one of the five key concepts of WRAP, along with Personal Responsibility, Education, Self-Advocacy, and Support.</a:t>
            </a:r>
            <a:endParaRPr lang="en-US" sz="1500" dirty="0"/>
          </a:p>
        </p:txBody>
      </p:sp>
      <p:sp>
        <p:nvSpPr>
          <p:cNvPr id="12" name="Shape 8"/>
          <p:cNvSpPr/>
          <p:nvPr/>
        </p:nvSpPr>
        <p:spPr>
          <a:xfrm>
            <a:off x="0" y="5052060"/>
            <a:ext cx="9144000" cy="91440"/>
          </a:xfrm>
          <a:prstGeom prst="rect">
            <a:avLst/>
          </a:prstGeom>
          <a:solidFill>
            <a:srgbClr val="F5D5CC">
              <a:alpha val="50000"/>
            </a:srgbClr>
          </a:solidFill>
          <a:ln/>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725C"/>
          </a:solidFill>
          <a:ln/>
        </p:spPr>
        <p:txBody>
          <a:bodyPr/>
          <a:lstStyle/>
          <a:p>
            <a:endParaRPr lang="en-US"/>
          </a:p>
        </p:txBody>
      </p:sp>
      <p:sp>
        <p:nvSpPr>
          <p:cNvPr id="3" name="Shape 1"/>
          <p:cNvSpPr/>
          <p:nvPr/>
        </p:nvSpPr>
        <p:spPr>
          <a:xfrm>
            <a:off x="457200" y="320040"/>
            <a:ext cx="777240" cy="777240"/>
          </a:xfrm>
          <a:prstGeom prst="ellipse">
            <a:avLst/>
          </a:prstGeom>
          <a:solidFill>
            <a:srgbClr val="D4725C"/>
          </a:solidFill>
          <a:ln/>
          <a:effectLst>
            <a:outerShdw blurRad="50800" dist="25400" dir="8100000" algn="bl" rotWithShape="0">
              <a:srgbClr val="000000">
                <a:alpha val="8000"/>
              </a:srgbClr>
            </a:outerShdw>
          </a:effectLst>
        </p:spPr>
        <p:txBody>
          <a:bodyPr/>
          <a:lstStyle/>
          <a:p>
            <a:endParaRPr lang="en-US"/>
          </a:p>
        </p:txBody>
      </p:sp>
      <p:sp>
        <p:nvSpPr>
          <p:cNvPr id="4" name="Text 2"/>
          <p:cNvSpPr/>
          <p:nvPr/>
        </p:nvSpPr>
        <p:spPr>
          <a:xfrm>
            <a:off x="457200" y="3200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12</a:t>
            </a:r>
            <a:endParaRPr lang="en-US" sz="2800" dirty="0"/>
          </a:p>
        </p:txBody>
      </p:sp>
      <p:sp>
        <p:nvSpPr>
          <p:cNvPr id="5" name="Text 3"/>
          <p:cNvSpPr/>
          <p:nvPr/>
        </p:nvSpPr>
        <p:spPr>
          <a:xfrm>
            <a:off x="1463040" y="384048"/>
            <a:ext cx="2743200" cy="320040"/>
          </a:xfrm>
          <a:prstGeom prst="rect">
            <a:avLst/>
          </a:prstGeom>
          <a:noFill/>
          <a:ln/>
        </p:spPr>
        <p:txBody>
          <a:bodyPr wrap="square" lIns="0" tIns="0" rIns="0" bIns="0" rtlCol="0" anchor="ctr"/>
          <a:lstStyle/>
          <a:p>
            <a:pPr marL="0" indent="0">
              <a:buNone/>
            </a:pPr>
            <a:r>
              <a:rPr lang="en-US" sz="1100" b="1" kern="0" spc="300" dirty="0">
                <a:solidFill>
                  <a:srgbClr val="7DA08A"/>
                </a:solidFill>
                <a:latin typeface="Calibri" pitchFamily="34" charset="0"/>
                <a:ea typeface="Calibri" pitchFamily="34" charset="-122"/>
                <a:cs typeface="Calibri" pitchFamily="34" charset="-120"/>
              </a:rPr>
              <a:t>TRUE OR FALSE</a:t>
            </a:r>
            <a:endParaRPr lang="en-US" sz="1100" dirty="0"/>
          </a:p>
        </p:txBody>
      </p:sp>
      <p:sp>
        <p:nvSpPr>
          <p:cNvPr id="6" name="Text 4"/>
          <p:cNvSpPr/>
          <p:nvPr/>
        </p:nvSpPr>
        <p:spPr>
          <a:xfrm>
            <a:off x="6400800" y="384048"/>
            <a:ext cx="2286000" cy="320040"/>
          </a:xfrm>
          <a:prstGeom prst="rect">
            <a:avLst/>
          </a:prstGeom>
          <a:noFill/>
          <a:ln/>
        </p:spPr>
        <p:txBody>
          <a:bodyPr wrap="square" lIns="0" tIns="0" rIns="0" bIns="0" rtlCol="0" anchor="ctr"/>
          <a:lstStyle/>
          <a:p>
            <a:pPr marL="0" indent="0" algn="r">
              <a:buNone/>
            </a:pPr>
            <a:r>
              <a:rPr lang="en-US" sz="1100" dirty="0">
                <a:solidFill>
                  <a:srgbClr val="8A7E72"/>
                </a:solidFill>
                <a:latin typeface="Calibri" pitchFamily="34" charset="0"/>
                <a:ea typeface="Calibri" pitchFamily="34" charset="-122"/>
                <a:cs typeface="Calibri" pitchFamily="34" charset="-120"/>
              </a:rPr>
              <a:t>Question 12 of 15</a:t>
            </a:r>
            <a:endParaRPr lang="en-US" sz="1100" dirty="0"/>
          </a:p>
        </p:txBody>
      </p:sp>
      <p:sp>
        <p:nvSpPr>
          <p:cNvPr id="7" name="Shape 5"/>
          <p:cNvSpPr/>
          <p:nvPr/>
        </p:nvSpPr>
        <p:spPr>
          <a:xfrm>
            <a:off x="457200" y="1051560"/>
            <a:ext cx="8229600" cy="54864"/>
          </a:xfrm>
          <a:prstGeom prst="rect">
            <a:avLst/>
          </a:prstGeom>
          <a:solidFill>
            <a:srgbClr val="E8E0D8"/>
          </a:solidFill>
          <a:ln/>
        </p:spPr>
        <p:txBody>
          <a:bodyPr/>
          <a:lstStyle/>
          <a:p>
            <a:endParaRPr lang="en-US"/>
          </a:p>
        </p:txBody>
      </p:sp>
      <p:sp>
        <p:nvSpPr>
          <p:cNvPr id="8" name="Shape 6"/>
          <p:cNvSpPr/>
          <p:nvPr/>
        </p:nvSpPr>
        <p:spPr>
          <a:xfrm>
            <a:off x="457200" y="1051560"/>
            <a:ext cx="6583680" cy="54864"/>
          </a:xfrm>
          <a:prstGeom prst="rect">
            <a:avLst/>
          </a:prstGeom>
          <a:solidFill>
            <a:srgbClr val="7DA08A"/>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457200" y="1417320"/>
            <a:ext cx="411480" cy="411480"/>
          </a:xfrm>
          <a:prstGeom prst="rect">
            <a:avLst/>
          </a:prstGeom>
        </p:spPr>
      </p:pic>
      <p:sp>
        <p:nvSpPr>
          <p:cNvPr id="10" name="Text 7"/>
          <p:cNvSpPr/>
          <p:nvPr/>
        </p:nvSpPr>
        <p:spPr>
          <a:xfrm>
            <a:off x="1005840" y="1325880"/>
            <a:ext cx="7680960" cy="731520"/>
          </a:xfrm>
          <a:prstGeom prst="rect">
            <a:avLst/>
          </a:prstGeom>
          <a:noFill/>
          <a:ln/>
        </p:spPr>
        <p:txBody>
          <a:bodyPr wrap="square" lIns="0" tIns="0" rIns="0" bIns="0" rtlCol="0" anchor="ctr"/>
          <a:lstStyle/>
          <a:p>
            <a:pPr marL="0" indent="0">
              <a:lnSpc>
                <a:spcPct val="120000"/>
              </a:lnSpc>
              <a:buNone/>
            </a:pPr>
            <a:r>
              <a:rPr lang="en-US" sz="2000" b="1" dirty="0">
                <a:solidFill>
                  <a:srgbClr val="3B3028"/>
                </a:solidFill>
                <a:latin typeface="Georgia" pitchFamily="34" charset="0"/>
                <a:ea typeface="Georgia" pitchFamily="34" charset="-122"/>
                <a:cs typeface="Georgia" pitchFamily="34" charset="-120"/>
              </a:rPr>
              <a:t>You should include plenty of choices in your Triggers Action Plan so you have options available in any situation.</a:t>
            </a:r>
            <a:endParaRPr lang="en-US" sz="2000" dirty="0"/>
          </a:p>
        </p:txBody>
      </p:sp>
      <p:sp>
        <p:nvSpPr>
          <p:cNvPr id="11" name="Shape 8"/>
          <p:cNvSpPr/>
          <p:nvPr/>
        </p:nvSpPr>
        <p:spPr>
          <a:xfrm>
            <a:off x="1097280" y="2468880"/>
            <a:ext cx="3017520" cy="1645920"/>
          </a:xfrm>
          <a:prstGeom prst="roundRect">
            <a:avLst>
              <a:gd name="adj" fmla="val 8333"/>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2" name="Text 9"/>
          <p:cNvSpPr/>
          <p:nvPr/>
        </p:nvSpPr>
        <p:spPr>
          <a:xfrm>
            <a:off x="137160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a:t>
            </a:r>
            <a:endParaRPr lang="en-US" sz="1800" dirty="0"/>
          </a:p>
        </p:txBody>
      </p:sp>
      <p:sp>
        <p:nvSpPr>
          <p:cNvPr id="13" name="Shape 10"/>
          <p:cNvSpPr/>
          <p:nvPr/>
        </p:nvSpPr>
        <p:spPr>
          <a:xfrm>
            <a:off x="1371600" y="2743200"/>
            <a:ext cx="457200" cy="457200"/>
          </a:xfrm>
          <a:prstGeom prst="ellipse">
            <a:avLst/>
          </a:prstGeom>
          <a:solidFill>
            <a:srgbClr val="7DA08A"/>
          </a:solidFill>
          <a:ln/>
        </p:spPr>
        <p:txBody>
          <a:bodyPr/>
          <a:lstStyle/>
          <a:p>
            <a:endParaRPr lang="en-US"/>
          </a:p>
        </p:txBody>
      </p:sp>
      <p:sp>
        <p:nvSpPr>
          <p:cNvPr id="14" name="Text 11"/>
          <p:cNvSpPr/>
          <p:nvPr/>
        </p:nvSpPr>
        <p:spPr>
          <a:xfrm>
            <a:off x="137160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a:t>
            </a:r>
            <a:endParaRPr lang="en-US" sz="1800" dirty="0"/>
          </a:p>
        </p:txBody>
      </p:sp>
      <p:sp>
        <p:nvSpPr>
          <p:cNvPr id="15" name="Text 12"/>
          <p:cNvSpPr/>
          <p:nvPr/>
        </p:nvSpPr>
        <p:spPr>
          <a:xfrm>
            <a:off x="2011680" y="2743200"/>
            <a:ext cx="1828800" cy="45720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TRUE</a:t>
            </a:r>
            <a:endParaRPr lang="en-US" sz="2200" dirty="0"/>
          </a:p>
        </p:txBody>
      </p:sp>
      <p:sp>
        <p:nvSpPr>
          <p:cNvPr id="16" name="Shape 13"/>
          <p:cNvSpPr/>
          <p:nvPr/>
        </p:nvSpPr>
        <p:spPr>
          <a:xfrm>
            <a:off x="5029200" y="2468880"/>
            <a:ext cx="3017520" cy="1645920"/>
          </a:xfrm>
          <a:prstGeom prst="roundRect">
            <a:avLst>
              <a:gd name="adj" fmla="val 8333"/>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7" name="Shape 14"/>
          <p:cNvSpPr/>
          <p:nvPr/>
        </p:nvSpPr>
        <p:spPr>
          <a:xfrm>
            <a:off x="5303520" y="2743200"/>
            <a:ext cx="457200" cy="457200"/>
          </a:xfrm>
          <a:prstGeom prst="ellipse">
            <a:avLst/>
          </a:prstGeom>
          <a:solidFill>
            <a:srgbClr val="D4725C"/>
          </a:solidFill>
          <a:ln/>
        </p:spPr>
        <p:txBody>
          <a:bodyPr/>
          <a:lstStyle/>
          <a:p>
            <a:endParaRPr lang="en-US"/>
          </a:p>
        </p:txBody>
      </p:sp>
      <p:sp>
        <p:nvSpPr>
          <p:cNvPr id="18" name="Text 15"/>
          <p:cNvSpPr/>
          <p:nvPr/>
        </p:nvSpPr>
        <p:spPr>
          <a:xfrm>
            <a:off x="530352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B</a:t>
            </a:r>
            <a:endParaRPr lang="en-US" sz="1800" dirty="0"/>
          </a:p>
        </p:txBody>
      </p:sp>
      <p:sp>
        <p:nvSpPr>
          <p:cNvPr id="19" name="Text 16"/>
          <p:cNvSpPr/>
          <p:nvPr/>
        </p:nvSpPr>
        <p:spPr>
          <a:xfrm>
            <a:off x="5943600" y="2743200"/>
            <a:ext cx="1828800" cy="457200"/>
          </a:xfrm>
          <a:prstGeom prst="rect">
            <a:avLst/>
          </a:prstGeom>
          <a:noFill/>
          <a:ln/>
        </p:spPr>
        <p:txBody>
          <a:bodyPr wrap="square" lIns="0" tIns="0" rIns="0" bIns="0" rtlCol="0" anchor="ctr"/>
          <a:lstStyle/>
          <a:p>
            <a:pPr marL="0" indent="0">
              <a:buNone/>
            </a:pPr>
            <a:r>
              <a:rPr lang="en-US" sz="2200" b="1" dirty="0">
                <a:solidFill>
                  <a:srgbClr val="D4725C"/>
                </a:solidFill>
                <a:latin typeface="Georgia" pitchFamily="34" charset="0"/>
                <a:ea typeface="Georgia" pitchFamily="34" charset="-122"/>
                <a:cs typeface="Georgia" pitchFamily="34" charset="-120"/>
              </a:rPr>
              <a:t>FALSE</a:t>
            </a:r>
            <a:endParaRPr lang="en-US" sz="2200" dirty="0"/>
          </a:p>
        </p:txBody>
      </p:sp>
      <p:sp>
        <p:nvSpPr>
          <p:cNvPr id="20" name="Shape 17"/>
          <p:cNvSpPr/>
          <p:nvPr/>
        </p:nvSpPr>
        <p:spPr>
          <a:xfrm>
            <a:off x="0" y="5052060"/>
            <a:ext cx="9144000" cy="91440"/>
          </a:xfrm>
          <a:prstGeom prst="rect">
            <a:avLst/>
          </a:prstGeom>
          <a:solidFill>
            <a:srgbClr val="B5D4BD">
              <a:alpha val="50000"/>
            </a:srgbClr>
          </a:solidFill>
          <a:ln/>
        </p:spPr>
        <p:txBody>
          <a:bodyP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7DA08A"/>
          </a:solidFill>
          <a:ln/>
        </p:spPr>
        <p:txBody>
          <a:bodyPr/>
          <a:lstStyle/>
          <a:p>
            <a:endParaRPr lang="en-US"/>
          </a:p>
        </p:txBody>
      </p:sp>
      <p:sp>
        <p:nvSpPr>
          <p:cNvPr id="3" name="Text 1"/>
          <p:cNvSpPr/>
          <p:nvPr/>
        </p:nvSpPr>
        <p:spPr>
          <a:xfrm>
            <a:off x="457200" y="274320"/>
            <a:ext cx="4572000" cy="365760"/>
          </a:xfrm>
          <a:prstGeom prst="rect">
            <a:avLst/>
          </a:prstGeom>
          <a:noFill/>
          <a:ln/>
        </p:spPr>
        <p:txBody>
          <a:bodyPr wrap="square" lIns="0" tIns="0" rIns="0" bIns="0" rtlCol="0" anchor="ctr"/>
          <a:lstStyle/>
          <a:p>
            <a:pPr marL="0" indent="0">
              <a:buNone/>
            </a:pPr>
            <a:r>
              <a:rPr lang="en-US" sz="1200" dirty="0">
                <a:solidFill>
                  <a:srgbClr val="8A7E72"/>
                </a:solidFill>
                <a:latin typeface="Calibri" pitchFamily="34" charset="0"/>
                <a:ea typeface="Calibri" pitchFamily="34" charset="-122"/>
                <a:cs typeface="Calibri" pitchFamily="34" charset="-120"/>
              </a:rPr>
              <a:t>Question 12 — Answer</a:t>
            </a:r>
            <a:endParaRPr lang="en-US" sz="1200" dirty="0"/>
          </a:p>
        </p:txBody>
      </p:sp>
      <p:sp>
        <p:nvSpPr>
          <p:cNvPr id="4" name="Shape 2"/>
          <p:cNvSpPr/>
          <p:nvPr/>
        </p:nvSpPr>
        <p:spPr>
          <a:xfrm>
            <a:off x="457200" y="822960"/>
            <a:ext cx="8229600" cy="1188720"/>
          </a:xfrm>
          <a:prstGeom prst="roundRect">
            <a:avLst>
              <a:gd name="adj" fmla="val 9231"/>
            </a:avLst>
          </a:prstGeom>
          <a:solidFill>
            <a:srgbClr val="DFF0E3"/>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77240" y="1051560"/>
            <a:ext cx="502920" cy="502920"/>
          </a:xfrm>
          <a:prstGeom prst="rect">
            <a:avLst/>
          </a:prstGeom>
        </p:spPr>
      </p:pic>
      <p:sp>
        <p:nvSpPr>
          <p:cNvPr id="6" name="Text 3"/>
          <p:cNvSpPr/>
          <p:nvPr/>
        </p:nvSpPr>
        <p:spPr>
          <a:xfrm>
            <a:off x="1463040" y="896112"/>
            <a:ext cx="2743200" cy="320040"/>
          </a:xfrm>
          <a:prstGeom prst="rect">
            <a:avLst/>
          </a:prstGeom>
          <a:noFill/>
          <a:ln/>
        </p:spPr>
        <p:txBody>
          <a:bodyPr wrap="square" lIns="0" tIns="0" rIns="0" bIns="0" rtlCol="0" anchor="ctr"/>
          <a:lstStyle/>
          <a:p>
            <a:pPr marL="0" indent="0">
              <a:buNone/>
            </a:pPr>
            <a:r>
              <a:rPr lang="en-US" sz="1000" b="1" kern="0" spc="300" dirty="0">
                <a:solidFill>
                  <a:srgbClr val="5E8A6E"/>
                </a:solidFill>
                <a:latin typeface="Calibri" pitchFamily="34" charset="0"/>
                <a:ea typeface="Calibri" pitchFamily="34" charset="-122"/>
                <a:cs typeface="Calibri" pitchFamily="34" charset="-120"/>
              </a:rPr>
              <a:t>CORRECT ANSWER</a:t>
            </a:r>
            <a:endParaRPr lang="en-US" sz="1000" dirty="0"/>
          </a:p>
        </p:txBody>
      </p:sp>
      <p:sp>
        <p:nvSpPr>
          <p:cNvPr id="7" name="Text 4"/>
          <p:cNvSpPr/>
          <p:nvPr/>
        </p:nvSpPr>
        <p:spPr>
          <a:xfrm>
            <a:off x="1463040" y="1188720"/>
            <a:ext cx="6858000" cy="64008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A.  TRUE</a:t>
            </a:r>
            <a:endParaRPr lang="en-US" sz="2200" dirty="0"/>
          </a:p>
        </p:txBody>
      </p:sp>
      <p:sp>
        <p:nvSpPr>
          <p:cNvPr id="8" name="Shape 5"/>
          <p:cNvSpPr/>
          <p:nvPr/>
        </p:nvSpPr>
        <p:spPr>
          <a:xfrm>
            <a:off x="457200" y="2331720"/>
            <a:ext cx="8229600" cy="2286000"/>
          </a:xfrm>
          <a:prstGeom prst="roundRect">
            <a:avLst>
              <a:gd name="adj" fmla="val 4800"/>
            </a:avLst>
          </a:prstGeom>
          <a:solidFill>
            <a:srgbClr val="FFFFFF"/>
          </a:solidFill>
          <a:ln/>
          <a:effectLst>
            <a:outerShdw blurRad="508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777240" y="2560320"/>
            <a:ext cx="411480" cy="411480"/>
          </a:xfrm>
          <a:prstGeom prst="rect">
            <a:avLst/>
          </a:prstGeom>
        </p:spPr>
      </p:pic>
      <p:sp>
        <p:nvSpPr>
          <p:cNvPr id="10" name="Text 6"/>
          <p:cNvSpPr/>
          <p:nvPr/>
        </p:nvSpPr>
        <p:spPr>
          <a:xfrm>
            <a:off x="1371600" y="2487168"/>
            <a:ext cx="2743200" cy="320040"/>
          </a:xfrm>
          <a:prstGeom prst="rect">
            <a:avLst/>
          </a:prstGeom>
          <a:noFill/>
          <a:ln/>
        </p:spPr>
        <p:txBody>
          <a:bodyPr wrap="square" lIns="0" tIns="0" rIns="0" bIns="0" rtlCol="0" anchor="ctr"/>
          <a:lstStyle/>
          <a:p>
            <a:pPr marL="0" indent="0">
              <a:buNone/>
            </a:pPr>
            <a:r>
              <a:rPr lang="en-US" sz="1100" b="1" kern="0" spc="200" dirty="0">
                <a:solidFill>
                  <a:srgbClr val="D4725C"/>
                </a:solidFill>
                <a:latin typeface="Calibri" pitchFamily="34" charset="0"/>
                <a:ea typeface="Calibri" pitchFamily="34" charset="-122"/>
                <a:cs typeface="Calibri" pitchFamily="34" charset="-120"/>
              </a:rPr>
              <a:t>WHY?</a:t>
            </a:r>
            <a:endParaRPr lang="en-US" sz="1100" dirty="0"/>
          </a:p>
        </p:txBody>
      </p:sp>
      <p:sp>
        <p:nvSpPr>
          <p:cNvPr id="11" name="Text 7"/>
          <p:cNvSpPr/>
          <p:nvPr/>
        </p:nvSpPr>
        <p:spPr>
          <a:xfrm>
            <a:off x="914400" y="2880360"/>
            <a:ext cx="7315200" cy="1554480"/>
          </a:xfrm>
          <a:prstGeom prst="rect">
            <a:avLst/>
          </a:prstGeom>
          <a:noFill/>
          <a:ln/>
        </p:spPr>
        <p:txBody>
          <a:bodyPr wrap="square" lIns="0" tIns="0" rIns="0" bIns="0" rtlCol="0" anchor="t"/>
          <a:lstStyle/>
          <a:p>
            <a:pPr marL="0" indent="0">
              <a:lnSpc>
                <a:spcPct val="135000"/>
              </a:lnSpc>
              <a:buNone/>
            </a:pPr>
            <a:r>
              <a:rPr lang="en-US" sz="1500" dirty="0">
                <a:solidFill>
                  <a:srgbClr val="5C4F42"/>
                </a:solidFill>
                <a:latin typeface="Calibri" pitchFamily="34" charset="0"/>
                <a:ea typeface="Calibri" pitchFamily="34" charset="-122"/>
                <a:cs typeface="Calibri" pitchFamily="34" charset="-120"/>
              </a:rPr>
              <a:t>WRAP encourages including plenty of choices in your Triggers Action Plan so that you have a lot of options available that you can easily use in any situation.</a:t>
            </a:r>
            <a:endParaRPr lang="en-US" sz="1500" dirty="0"/>
          </a:p>
        </p:txBody>
      </p:sp>
      <p:sp>
        <p:nvSpPr>
          <p:cNvPr id="12" name="Shape 8"/>
          <p:cNvSpPr/>
          <p:nvPr/>
        </p:nvSpPr>
        <p:spPr>
          <a:xfrm>
            <a:off x="0" y="5052060"/>
            <a:ext cx="9144000" cy="91440"/>
          </a:xfrm>
          <a:prstGeom prst="rect">
            <a:avLst/>
          </a:prstGeom>
          <a:solidFill>
            <a:srgbClr val="F5D5CC">
              <a:alpha val="50000"/>
            </a:srgbClr>
          </a:solidFill>
          <a:ln/>
        </p:spPr>
        <p:txBody>
          <a:bodyP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725C"/>
          </a:solidFill>
          <a:ln/>
        </p:spPr>
        <p:txBody>
          <a:bodyPr/>
          <a:lstStyle/>
          <a:p>
            <a:endParaRPr lang="en-US"/>
          </a:p>
        </p:txBody>
      </p:sp>
      <p:sp>
        <p:nvSpPr>
          <p:cNvPr id="3" name="Shape 1"/>
          <p:cNvSpPr/>
          <p:nvPr/>
        </p:nvSpPr>
        <p:spPr>
          <a:xfrm>
            <a:off x="457200" y="320040"/>
            <a:ext cx="777240" cy="777240"/>
          </a:xfrm>
          <a:prstGeom prst="ellipse">
            <a:avLst/>
          </a:prstGeom>
          <a:solidFill>
            <a:srgbClr val="D4725C"/>
          </a:solidFill>
          <a:ln/>
          <a:effectLst>
            <a:outerShdw blurRad="50800" dist="25400" dir="8100000" algn="bl" rotWithShape="0">
              <a:srgbClr val="000000">
                <a:alpha val="8000"/>
              </a:srgbClr>
            </a:outerShdw>
          </a:effectLst>
        </p:spPr>
        <p:txBody>
          <a:bodyPr/>
          <a:lstStyle/>
          <a:p>
            <a:endParaRPr lang="en-US"/>
          </a:p>
        </p:txBody>
      </p:sp>
      <p:sp>
        <p:nvSpPr>
          <p:cNvPr id="4" name="Text 2"/>
          <p:cNvSpPr/>
          <p:nvPr/>
        </p:nvSpPr>
        <p:spPr>
          <a:xfrm>
            <a:off x="457200" y="3200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13</a:t>
            </a:r>
            <a:endParaRPr lang="en-US" sz="2800" dirty="0"/>
          </a:p>
        </p:txBody>
      </p:sp>
      <p:sp>
        <p:nvSpPr>
          <p:cNvPr id="5" name="Text 3"/>
          <p:cNvSpPr/>
          <p:nvPr/>
        </p:nvSpPr>
        <p:spPr>
          <a:xfrm>
            <a:off x="1463040" y="384048"/>
            <a:ext cx="2743200" cy="320040"/>
          </a:xfrm>
          <a:prstGeom prst="rect">
            <a:avLst/>
          </a:prstGeom>
          <a:noFill/>
          <a:ln/>
        </p:spPr>
        <p:txBody>
          <a:bodyPr wrap="square" lIns="0" tIns="0" rIns="0" bIns="0" rtlCol="0" anchor="ctr"/>
          <a:lstStyle/>
          <a:p>
            <a:pPr marL="0" indent="0">
              <a:buNone/>
            </a:pPr>
            <a:r>
              <a:rPr lang="en-US" sz="1100" b="1" kern="0" spc="300" dirty="0">
                <a:solidFill>
                  <a:srgbClr val="7DA08A"/>
                </a:solidFill>
                <a:latin typeface="Calibri" pitchFamily="34" charset="0"/>
                <a:ea typeface="Calibri" pitchFamily="34" charset="-122"/>
                <a:cs typeface="Calibri" pitchFamily="34" charset="-120"/>
              </a:rPr>
              <a:t>MULTIPLE CHOICE</a:t>
            </a:r>
            <a:endParaRPr lang="en-US" sz="1100" dirty="0"/>
          </a:p>
        </p:txBody>
      </p:sp>
      <p:sp>
        <p:nvSpPr>
          <p:cNvPr id="6" name="Text 4"/>
          <p:cNvSpPr/>
          <p:nvPr/>
        </p:nvSpPr>
        <p:spPr>
          <a:xfrm>
            <a:off x="6400800" y="384048"/>
            <a:ext cx="2286000" cy="320040"/>
          </a:xfrm>
          <a:prstGeom prst="rect">
            <a:avLst/>
          </a:prstGeom>
          <a:noFill/>
          <a:ln/>
        </p:spPr>
        <p:txBody>
          <a:bodyPr wrap="square" lIns="0" tIns="0" rIns="0" bIns="0" rtlCol="0" anchor="ctr"/>
          <a:lstStyle/>
          <a:p>
            <a:pPr marL="0" indent="0" algn="r">
              <a:buNone/>
            </a:pPr>
            <a:r>
              <a:rPr lang="en-US" sz="1100" dirty="0">
                <a:solidFill>
                  <a:srgbClr val="8A7E72"/>
                </a:solidFill>
                <a:latin typeface="Calibri" pitchFamily="34" charset="0"/>
                <a:ea typeface="Calibri" pitchFamily="34" charset="-122"/>
                <a:cs typeface="Calibri" pitchFamily="34" charset="-120"/>
              </a:rPr>
              <a:t>Question 13 of 15</a:t>
            </a:r>
            <a:endParaRPr lang="en-US" sz="1100" dirty="0"/>
          </a:p>
        </p:txBody>
      </p:sp>
      <p:sp>
        <p:nvSpPr>
          <p:cNvPr id="7" name="Shape 5"/>
          <p:cNvSpPr/>
          <p:nvPr/>
        </p:nvSpPr>
        <p:spPr>
          <a:xfrm>
            <a:off x="457200" y="1051560"/>
            <a:ext cx="8229600" cy="54864"/>
          </a:xfrm>
          <a:prstGeom prst="rect">
            <a:avLst/>
          </a:prstGeom>
          <a:solidFill>
            <a:srgbClr val="E8E0D8"/>
          </a:solidFill>
          <a:ln/>
        </p:spPr>
        <p:txBody>
          <a:bodyPr/>
          <a:lstStyle/>
          <a:p>
            <a:endParaRPr lang="en-US"/>
          </a:p>
        </p:txBody>
      </p:sp>
      <p:sp>
        <p:nvSpPr>
          <p:cNvPr id="8" name="Shape 6"/>
          <p:cNvSpPr/>
          <p:nvPr/>
        </p:nvSpPr>
        <p:spPr>
          <a:xfrm>
            <a:off x="457200" y="1051560"/>
            <a:ext cx="7132320" cy="54864"/>
          </a:xfrm>
          <a:prstGeom prst="rect">
            <a:avLst/>
          </a:prstGeom>
          <a:solidFill>
            <a:srgbClr val="7DA08A"/>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457200" y="1417320"/>
            <a:ext cx="411480" cy="411480"/>
          </a:xfrm>
          <a:prstGeom prst="rect">
            <a:avLst/>
          </a:prstGeom>
        </p:spPr>
      </p:pic>
      <p:sp>
        <p:nvSpPr>
          <p:cNvPr id="10" name="Text 7"/>
          <p:cNvSpPr/>
          <p:nvPr/>
        </p:nvSpPr>
        <p:spPr>
          <a:xfrm>
            <a:off x="1005840" y="1325880"/>
            <a:ext cx="7680960" cy="731520"/>
          </a:xfrm>
          <a:prstGeom prst="rect">
            <a:avLst/>
          </a:prstGeom>
          <a:noFill/>
          <a:ln/>
        </p:spPr>
        <p:txBody>
          <a:bodyPr wrap="square" lIns="0" tIns="0" rIns="0" bIns="0" rtlCol="0" anchor="ctr"/>
          <a:lstStyle/>
          <a:p>
            <a:pPr marL="0" indent="0">
              <a:lnSpc>
                <a:spcPct val="120000"/>
              </a:lnSpc>
              <a:buNone/>
            </a:pPr>
            <a:r>
              <a:rPr lang="en-US" sz="2000" b="1" dirty="0">
                <a:solidFill>
                  <a:srgbClr val="3B3028"/>
                </a:solidFill>
                <a:latin typeface="Georgia" pitchFamily="34" charset="0"/>
                <a:ea typeface="Georgia" pitchFamily="34" charset="-122"/>
                <a:cs typeface="Georgia" pitchFamily="34" charset="-120"/>
              </a:rPr>
              <a:t>What is the key difference between triggers and early warning signs in WRAP?</a:t>
            </a:r>
            <a:endParaRPr lang="en-US" sz="2000" dirty="0"/>
          </a:p>
        </p:txBody>
      </p:sp>
      <p:sp>
        <p:nvSpPr>
          <p:cNvPr id="11" name="Shape 8"/>
          <p:cNvSpPr/>
          <p:nvPr/>
        </p:nvSpPr>
        <p:spPr>
          <a:xfrm>
            <a:off x="457200" y="233172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2" name="Shape 9"/>
          <p:cNvSpPr/>
          <p:nvPr/>
        </p:nvSpPr>
        <p:spPr>
          <a:xfrm>
            <a:off x="685800" y="2560320"/>
            <a:ext cx="457200" cy="457200"/>
          </a:xfrm>
          <a:prstGeom prst="ellipse">
            <a:avLst/>
          </a:prstGeom>
          <a:solidFill>
            <a:srgbClr val="7DA08A"/>
          </a:solidFill>
          <a:ln/>
        </p:spPr>
        <p:txBody>
          <a:bodyPr/>
          <a:lstStyle/>
          <a:p>
            <a:endParaRPr lang="en-US"/>
          </a:p>
        </p:txBody>
      </p:sp>
      <p:sp>
        <p:nvSpPr>
          <p:cNvPr id="13" name="Text 10"/>
          <p:cNvSpPr/>
          <p:nvPr/>
        </p:nvSpPr>
        <p:spPr>
          <a:xfrm>
            <a:off x="685800" y="256032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4" name="Text 11"/>
          <p:cNvSpPr/>
          <p:nvPr/>
        </p:nvSpPr>
        <p:spPr>
          <a:xfrm>
            <a:off x="1280160" y="242316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Triggers are external; early warning signs are internal</a:t>
            </a:r>
            <a:endParaRPr lang="en-US" sz="1400" dirty="0"/>
          </a:p>
        </p:txBody>
      </p:sp>
      <p:sp>
        <p:nvSpPr>
          <p:cNvPr id="15" name="Shape 12"/>
          <p:cNvSpPr/>
          <p:nvPr/>
        </p:nvSpPr>
        <p:spPr>
          <a:xfrm>
            <a:off x="4800600" y="233172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6" name="Shape 13"/>
          <p:cNvSpPr/>
          <p:nvPr/>
        </p:nvSpPr>
        <p:spPr>
          <a:xfrm>
            <a:off x="5029200" y="2560320"/>
            <a:ext cx="457200" cy="457200"/>
          </a:xfrm>
          <a:prstGeom prst="ellipse">
            <a:avLst/>
          </a:prstGeom>
          <a:solidFill>
            <a:srgbClr val="7DA08A"/>
          </a:solidFill>
          <a:ln/>
        </p:spPr>
        <p:txBody>
          <a:bodyPr/>
          <a:lstStyle/>
          <a:p>
            <a:endParaRPr lang="en-US"/>
          </a:p>
        </p:txBody>
      </p:sp>
      <p:sp>
        <p:nvSpPr>
          <p:cNvPr id="17" name="Text 14"/>
          <p:cNvSpPr/>
          <p:nvPr/>
        </p:nvSpPr>
        <p:spPr>
          <a:xfrm>
            <a:off x="5029200" y="256032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8" name="Text 15"/>
          <p:cNvSpPr/>
          <p:nvPr/>
        </p:nvSpPr>
        <p:spPr>
          <a:xfrm>
            <a:off x="5623560" y="242316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Triggers are less serious than early warning signs</a:t>
            </a:r>
            <a:endParaRPr lang="en-US" sz="1400" dirty="0"/>
          </a:p>
        </p:txBody>
      </p:sp>
      <p:sp>
        <p:nvSpPr>
          <p:cNvPr id="19" name="Shape 16"/>
          <p:cNvSpPr/>
          <p:nvPr/>
        </p:nvSpPr>
        <p:spPr>
          <a:xfrm>
            <a:off x="457200" y="342900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20" name="Shape 17"/>
          <p:cNvSpPr/>
          <p:nvPr/>
        </p:nvSpPr>
        <p:spPr>
          <a:xfrm>
            <a:off x="685800" y="3657600"/>
            <a:ext cx="457200" cy="457200"/>
          </a:xfrm>
          <a:prstGeom prst="ellipse">
            <a:avLst/>
          </a:prstGeom>
          <a:solidFill>
            <a:srgbClr val="7DA08A"/>
          </a:solidFill>
          <a:ln/>
        </p:spPr>
        <p:txBody>
          <a:bodyPr/>
          <a:lstStyle/>
          <a:p>
            <a:endParaRPr lang="en-US"/>
          </a:p>
        </p:txBody>
      </p:sp>
      <p:sp>
        <p:nvSpPr>
          <p:cNvPr id="21" name="Text 18"/>
          <p:cNvSpPr/>
          <p:nvPr/>
        </p:nvSpPr>
        <p:spPr>
          <a:xfrm>
            <a:off x="685800" y="3657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22" name="Text 19"/>
          <p:cNvSpPr/>
          <p:nvPr/>
        </p:nvSpPr>
        <p:spPr>
          <a:xfrm>
            <a:off x="1280160" y="352044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Early warning signs come before triggers</a:t>
            </a:r>
            <a:endParaRPr lang="en-US" sz="1400" dirty="0"/>
          </a:p>
        </p:txBody>
      </p:sp>
      <p:sp>
        <p:nvSpPr>
          <p:cNvPr id="23" name="Shape 20"/>
          <p:cNvSpPr/>
          <p:nvPr/>
        </p:nvSpPr>
        <p:spPr>
          <a:xfrm>
            <a:off x="4800600" y="342900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24" name="Shape 21"/>
          <p:cNvSpPr/>
          <p:nvPr/>
        </p:nvSpPr>
        <p:spPr>
          <a:xfrm>
            <a:off x="5029200" y="3657600"/>
            <a:ext cx="457200" cy="457200"/>
          </a:xfrm>
          <a:prstGeom prst="ellipse">
            <a:avLst/>
          </a:prstGeom>
          <a:solidFill>
            <a:srgbClr val="7DA08A"/>
          </a:solidFill>
          <a:ln/>
        </p:spPr>
        <p:txBody>
          <a:bodyPr/>
          <a:lstStyle/>
          <a:p>
            <a:endParaRPr lang="en-US"/>
          </a:p>
        </p:txBody>
      </p:sp>
      <p:sp>
        <p:nvSpPr>
          <p:cNvPr id="25" name="Text 22"/>
          <p:cNvSpPr/>
          <p:nvPr/>
        </p:nvSpPr>
        <p:spPr>
          <a:xfrm>
            <a:off x="5029200" y="3657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6" name="Text 23"/>
          <p:cNvSpPr/>
          <p:nvPr/>
        </p:nvSpPr>
        <p:spPr>
          <a:xfrm>
            <a:off x="5623560" y="352044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There is no difference</a:t>
            </a:r>
            <a:endParaRPr lang="en-US" sz="1400" dirty="0"/>
          </a:p>
        </p:txBody>
      </p:sp>
      <p:sp>
        <p:nvSpPr>
          <p:cNvPr id="27" name="Shape 24"/>
          <p:cNvSpPr/>
          <p:nvPr/>
        </p:nvSpPr>
        <p:spPr>
          <a:xfrm>
            <a:off x="0" y="5052060"/>
            <a:ext cx="9144000" cy="91440"/>
          </a:xfrm>
          <a:prstGeom prst="rect">
            <a:avLst/>
          </a:prstGeom>
          <a:solidFill>
            <a:srgbClr val="B5D4BD">
              <a:alpha val="50000"/>
            </a:srgbClr>
          </a:solidFill>
          <a:ln/>
        </p:spPr>
        <p:txBody>
          <a:bodyP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7DA08A"/>
          </a:solidFill>
          <a:ln/>
        </p:spPr>
        <p:txBody>
          <a:bodyPr/>
          <a:lstStyle/>
          <a:p>
            <a:endParaRPr lang="en-US"/>
          </a:p>
        </p:txBody>
      </p:sp>
      <p:sp>
        <p:nvSpPr>
          <p:cNvPr id="3" name="Text 1"/>
          <p:cNvSpPr/>
          <p:nvPr/>
        </p:nvSpPr>
        <p:spPr>
          <a:xfrm>
            <a:off x="457200" y="274320"/>
            <a:ext cx="4572000" cy="365760"/>
          </a:xfrm>
          <a:prstGeom prst="rect">
            <a:avLst/>
          </a:prstGeom>
          <a:noFill/>
          <a:ln/>
        </p:spPr>
        <p:txBody>
          <a:bodyPr wrap="square" lIns="0" tIns="0" rIns="0" bIns="0" rtlCol="0" anchor="ctr"/>
          <a:lstStyle/>
          <a:p>
            <a:pPr marL="0" indent="0">
              <a:buNone/>
            </a:pPr>
            <a:r>
              <a:rPr lang="en-US" sz="1200" dirty="0">
                <a:solidFill>
                  <a:srgbClr val="8A7E72"/>
                </a:solidFill>
                <a:latin typeface="Calibri" pitchFamily="34" charset="0"/>
                <a:ea typeface="Calibri" pitchFamily="34" charset="-122"/>
                <a:cs typeface="Calibri" pitchFamily="34" charset="-120"/>
              </a:rPr>
              <a:t>Question 13 — Answer</a:t>
            </a:r>
            <a:endParaRPr lang="en-US" sz="1200" dirty="0"/>
          </a:p>
        </p:txBody>
      </p:sp>
      <p:sp>
        <p:nvSpPr>
          <p:cNvPr id="4" name="Shape 2"/>
          <p:cNvSpPr/>
          <p:nvPr/>
        </p:nvSpPr>
        <p:spPr>
          <a:xfrm>
            <a:off x="457200" y="822960"/>
            <a:ext cx="8229600" cy="1188720"/>
          </a:xfrm>
          <a:prstGeom prst="roundRect">
            <a:avLst>
              <a:gd name="adj" fmla="val 9231"/>
            </a:avLst>
          </a:prstGeom>
          <a:solidFill>
            <a:srgbClr val="DFF0E3"/>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77240" y="1051560"/>
            <a:ext cx="502920" cy="502920"/>
          </a:xfrm>
          <a:prstGeom prst="rect">
            <a:avLst/>
          </a:prstGeom>
        </p:spPr>
      </p:pic>
      <p:sp>
        <p:nvSpPr>
          <p:cNvPr id="6" name="Text 3"/>
          <p:cNvSpPr/>
          <p:nvPr/>
        </p:nvSpPr>
        <p:spPr>
          <a:xfrm>
            <a:off x="1463040" y="896112"/>
            <a:ext cx="2743200" cy="320040"/>
          </a:xfrm>
          <a:prstGeom prst="rect">
            <a:avLst/>
          </a:prstGeom>
          <a:noFill/>
          <a:ln/>
        </p:spPr>
        <p:txBody>
          <a:bodyPr wrap="square" lIns="0" tIns="0" rIns="0" bIns="0" rtlCol="0" anchor="ctr"/>
          <a:lstStyle/>
          <a:p>
            <a:pPr marL="0" indent="0">
              <a:buNone/>
            </a:pPr>
            <a:r>
              <a:rPr lang="en-US" sz="1000" b="1" kern="0" spc="300" dirty="0">
                <a:solidFill>
                  <a:srgbClr val="5E8A6E"/>
                </a:solidFill>
                <a:latin typeface="Calibri" pitchFamily="34" charset="0"/>
                <a:ea typeface="Calibri" pitchFamily="34" charset="-122"/>
                <a:cs typeface="Calibri" pitchFamily="34" charset="-120"/>
              </a:rPr>
              <a:t>CORRECT ANSWER</a:t>
            </a:r>
            <a:endParaRPr lang="en-US" sz="1000" dirty="0"/>
          </a:p>
        </p:txBody>
      </p:sp>
      <p:sp>
        <p:nvSpPr>
          <p:cNvPr id="7" name="Text 4"/>
          <p:cNvSpPr/>
          <p:nvPr/>
        </p:nvSpPr>
        <p:spPr>
          <a:xfrm>
            <a:off x="1463040" y="1188720"/>
            <a:ext cx="6858000" cy="64008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A.  Triggers are external; early warning signs are internal</a:t>
            </a:r>
            <a:endParaRPr lang="en-US" sz="2200" dirty="0"/>
          </a:p>
        </p:txBody>
      </p:sp>
      <p:sp>
        <p:nvSpPr>
          <p:cNvPr id="8" name="Shape 5"/>
          <p:cNvSpPr/>
          <p:nvPr/>
        </p:nvSpPr>
        <p:spPr>
          <a:xfrm>
            <a:off x="457200" y="2331720"/>
            <a:ext cx="8229600" cy="2286000"/>
          </a:xfrm>
          <a:prstGeom prst="roundRect">
            <a:avLst>
              <a:gd name="adj" fmla="val 4800"/>
            </a:avLst>
          </a:prstGeom>
          <a:solidFill>
            <a:srgbClr val="FFFFFF"/>
          </a:solidFill>
          <a:ln/>
          <a:effectLst>
            <a:outerShdw blurRad="508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777240" y="2560320"/>
            <a:ext cx="411480" cy="411480"/>
          </a:xfrm>
          <a:prstGeom prst="rect">
            <a:avLst/>
          </a:prstGeom>
        </p:spPr>
      </p:pic>
      <p:sp>
        <p:nvSpPr>
          <p:cNvPr id="10" name="Text 6"/>
          <p:cNvSpPr/>
          <p:nvPr/>
        </p:nvSpPr>
        <p:spPr>
          <a:xfrm>
            <a:off x="1371600" y="2487168"/>
            <a:ext cx="2743200" cy="320040"/>
          </a:xfrm>
          <a:prstGeom prst="rect">
            <a:avLst/>
          </a:prstGeom>
          <a:noFill/>
          <a:ln/>
        </p:spPr>
        <p:txBody>
          <a:bodyPr wrap="square" lIns="0" tIns="0" rIns="0" bIns="0" rtlCol="0" anchor="ctr"/>
          <a:lstStyle/>
          <a:p>
            <a:pPr marL="0" indent="0">
              <a:buNone/>
            </a:pPr>
            <a:r>
              <a:rPr lang="en-US" sz="1100" b="1" kern="0" spc="200" dirty="0">
                <a:solidFill>
                  <a:srgbClr val="D4725C"/>
                </a:solidFill>
                <a:latin typeface="Calibri" pitchFamily="34" charset="0"/>
                <a:ea typeface="Calibri" pitchFamily="34" charset="-122"/>
                <a:cs typeface="Calibri" pitchFamily="34" charset="-120"/>
              </a:rPr>
              <a:t>WHY?</a:t>
            </a:r>
            <a:endParaRPr lang="en-US" sz="1100" dirty="0"/>
          </a:p>
        </p:txBody>
      </p:sp>
      <p:sp>
        <p:nvSpPr>
          <p:cNvPr id="11" name="Text 7"/>
          <p:cNvSpPr/>
          <p:nvPr/>
        </p:nvSpPr>
        <p:spPr>
          <a:xfrm>
            <a:off x="914400" y="2880360"/>
            <a:ext cx="7315200" cy="1554480"/>
          </a:xfrm>
          <a:prstGeom prst="rect">
            <a:avLst/>
          </a:prstGeom>
          <a:noFill/>
          <a:ln/>
        </p:spPr>
        <p:txBody>
          <a:bodyPr wrap="square" lIns="0" tIns="0" rIns="0" bIns="0" rtlCol="0" anchor="t"/>
          <a:lstStyle/>
          <a:p>
            <a:pPr marL="0" indent="0">
              <a:lnSpc>
                <a:spcPct val="135000"/>
              </a:lnSpc>
              <a:buNone/>
            </a:pPr>
            <a:r>
              <a:rPr lang="en-US" sz="1500" dirty="0">
                <a:solidFill>
                  <a:srgbClr val="5C4F42"/>
                </a:solidFill>
                <a:latin typeface="Calibri" pitchFamily="34" charset="0"/>
                <a:ea typeface="Calibri" pitchFamily="34" charset="-122"/>
                <a:cs typeface="Calibri" pitchFamily="34" charset="-120"/>
              </a:rPr>
              <a:t>Triggers are external events or circumstances that happen to you, while early warning signs are internal — subtle changes in your thoughts, feelings, or behaviors that indicate you may not be feeling well.</a:t>
            </a:r>
            <a:endParaRPr lang="en-US" sz="1500" dirty="0"/>
          </a:p>
        </p:txBody>
      </p:sp>
      <p:sp>
        <p:nvSpPr>
          <p:cNvPr id="12" name="Shape 8"/>
          <p:cNvSpPr/>
          <p:nvPr/>
        </p:nvSpPr>
        <p:spPr>
          <a:xfrm>
            <a:off x="0" y="5052060"/>
            <a:ext cx="9144000" cy="91440"/>
          </a:xfrm>
          <a:prstGeom prst="rect">
            <a:avLst/>
          </a:prstGeom>
          <a:solidFill>
            <a:srgbClr val="F5D5CC">
              <a:alpha val="50000"/>
            </a:srgbClr>
          </a:solidFill>
          <a:ln/>
        </p:spPr>
        <p:txBody>
          <a:bodyPr/>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725C"/>
          </a:solidFill>
          <a:ln/>
        </p:spPr>
        <p:txBody>
          <a:bodyPr/>
          <a:lstStyle/>
          <a:p>
            <a:endParaRPr lang="en-US"/>
          </a:p>
        </p:txBody>
      </p:sp>
      <p:sp>
        <p:nvSpPr>
          <p:cNvPr id="3" name="Shape 1"/>
          <p:cNvSpPr/>
          <p:nvPr/>
        </p:nvSpPr>
        <p:spPr>
          <a:xfrm>
            <a:off x="457200" y="320040"/>
            <a:ext cx="777240" cy="777240"/>
          </a:xfrm>
          <a:prstGeom prst="ellipse">
            <a:avLst/>
          </a:prstGeom>
          <a:solidFill>
            <a:srgbClr val="D4725C"/>
          </a:solidFill>
          <a:ln/>
          <a:effectLst>
            <a:outerShdw blurRad="50800" dist="25400" dir="8100000" algn="bl" rotWithShape="0">
              <a:srgbClr val="000000">
                <a:alpha val="8000"/>
              </a:srgbClr>
            </a:outerShdw>
          </a:effectLst>
        </p:spPr>
        <p:txBody>
          <a:bodyPr/>
          <a:lstStyle/>
          <a:p>
            <a:endParaRPr lang="en-US"/>
          </a:p>
        </p:txBody>
      </p:sp>
      <p:sp>
        <p:nvSpPr>
          <p:cNvPr id="4" name="Text 2"/>
          <p:cNvSpPr/>
          <p:nvPr/>
        </p:nvSpPr>
        <p:spPr>
          <a:xfrm>
            <a:off x="457200" y="3200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14</a:t>
            </a:r>
            <a:endParaRPr lang="en-US" sz="2800" dirty="0"/>
          </a:p>
        </p:txBody>
      </p:sp>
      <p:sp>
        <p:nvSpPr>
          <p:cNvPr id="5" name="Text 3"/>
          <p:cNvSpPr/>
          <p:nvPr/>
        </p:nvSpPr>
        <p:spPr>
          <a:xfrm>
            <a:off x="1463040" y="384048"/>
            <a:ext cx="2743200" cy="320040"/>
          </a:xfrm>
          <a:prstGeom prst="rect">
            <a:avLst/>
          </a:prstGeom>
          <a:noFill/>
          <a:ln/>
        </p:spPr>
        <p:txBody>
          <a:bodyPr wrap="square" lIns="0" tIns="0" rIns="0" bIns="0" rtlCol="0" anchor="ctr"/>
          <a:lstStyle/>
          <a:p>
            <a:pPr marL="0" indent="0">
              <a:buNone/>
            </a:pPr>
            <a:r>
              <a:rPr lang="en-US" sz="1100" b="1" kern="0" spc="300" dirty="0">
                <a:solidFill>
                  <a:srgbClr val="7DA08A"/>
                </a:solidFill>
                <a:latin typeface="Calibri" pitchFamily="34" charset="0"/>
                <a:ea typeface="Calibri" pitchFamily="34" charset="-122"/>
                <a:cs typeface="Calibri" pitchFamily="34" charset="-120"/>
              </a:rPr>
              <a:t>TRUE OR FALSE</a:t>
            </a:r>
            <a:endParaRPr lang="en-US" sz="1100" dirty="0"/>
          </a:p>
        </p:txBody>
      </p:sp>
      <p:sp>
        <p:nvSpPr>
          <p:cNvPr id="6" name="Text 4"/>
          <p:cNvSpPr/>
          <p:nvPr/>
        </p:nvSpPr>
        <p:spPr>
          <a:xfrm>
            <a:off x="6400800" y="384048"/>
            <a:ext cx="2286000" cy="320040"/>
          </a:xfrm>
          <a:prstGeom prst="rect">
            <a:avLst/>
          </a:prstGeom>
          <a:noFill/>
          <a:ln/>
        </p:spPr>
        <p:txBody>
          <a:bodyPr wrap="square" lIns="0" tIns="0" rIns="0" bIns="0" rtlCol="0" anchor="ctr"/>
          <a:lstStyle/>
          <a:p>
            <a:pPr marL="0" indent="0" algn="r">
              <a:buNone/>
            </a:pPr>
            <a:r>
              <a:rPr lang="en-US" sz="1100" dirty="0">
                <a:solidFill>
                  <a:srgbClr val="8A7E72"/>
                </a:solidFill>
                <a:latin typeface="Calibri" pitchFamily="34" charset="0"/>
                <a:ea typeface="Calibri" pitchFamily="34" charset="-122"/>
                <a:cs typeface="Calibri" pitchFamily="34" charset="-120"/>
              </a:rPr>
              <a:t>Question 14 of 15</a:t>
            </a:r>
            <a:endParaRPr lang="en-US" sz="1100" dirty="0"/>
          </a:p>
        </p:txBody>
      </p:sp>
      <p:sp>
        <p:nvSpPr>
          <p:cNvPr id="7" name="Shape 5"/>
          <p:cNvSpPr/>
          <p:nvPr/>
        </p:nvSpPr>
        <p:spPr>
          <a:xfrm>
            <a:off x="457200" y="1051560"/>
            <a:ext cx="8229600" cy="54864"/>
          </a:xfrm>
          <a:prstGeom prst="rect">
            <a:avLst/>
          </a:prstGeom>
          <a:solidFill>
            <a:srgbClr val="E8E0D8"/>
          </a:solidFill>
          <a:ln/>
        </p:spPr>
        <p:txBody>
          <a:bodyPr/>
          <a:lstStyle/>
          <a:p>
            <a:endParaRPr lang="en-US"/>
          </a:p>
        </p:txBody>
      </p:sp>
      <p:sp>
        <p:nvSpPr>
          <p:cNvPr id="8" name="Shape 6"/>
          <p:cNvSpPr/>
          <p:nvPr/>
        </p:nvSpPr>
        <p:spPr>
          <a:xfrm>
            <a:off x="457200" y="1051560"/>
            <a:ext cx="7680960" cy="54864"/>
          </a:xfrm>
          <a:prstGeom prst="rect">
            <a:avLst/>
          </a:prstGeom>
          <a:solidFill>
            <a:srgbClr val="7DA08A"/>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457200" y="1417320"/>
            <a:ext cx="411480" cy="411480"/>
          </a:xfrm>
          <a:prstGeom prst="rect">
            <a:avLst/>
          </a:prstGeom>
        </p:spPr>
      </p:pic>
      <p:sp>
        <p:nvSpPr>
          <p:cNvPr id="10" name="Text 7"/>
          <p:cNvSpPr/>
          <p:nvPr/>
        </p:nvSpPr>
        <p:spPr>
          <a:xfrm>
            <a:off x="1005840" y="1325880"/>
            <a:ext cx="7680960" cy="731520"/>
          </a:xfrm>
          <a:prstGeom prst="rect">
            <a:avLst/>
          </a:prstGeom>
          <a:noFill/>
          <a:ln/>
        </p:spPr>
        <p:txBody>
          <a:bodyPr wrap="square" lIns="0" tIns="0" rIns="0" bIns="0" rtlCol="0" anchor="ctr"/>
          <a:lstStyle/>
          <a:p>
            <a:pPr marL="0" indent="0">
              <a:lnSpc>
                <a:spcPct val="120000"/>
              </a:lnSpc>
              <a:buNone/>
            </a:pPr>
            <a:r>
              <a:rPr lang="en-US" sz="2000" b="1" dirty="0">
                <a:solidFill>
                  <a:srgbClr val="3B3028"/>
                </a:solidFill>
                <a:latin typeface="Georgia" pitchFamily="34" charset="0"/>
                <a:ea typeface="Georgia" pitchFamily="34" charset="-122"/>
                <a:cs typeface="Georgia" pitchFamily="34" charset="-120"/>
              </a:rPr>
              <a:t>WRAP was designed exclusively for mental health professionals to use with their patients.</a:t>
            </a:r>
            <a:endParaRPr lang="en-US" sz="2000" dirty="0"/>
          </a:p>
        </p:txBody>
      </p:sp>
      <p:sp>
        <p:nvSpPr>
          <p:cNvPr id="11" name="Shape 8"/>
          <p:cNvSpPr/>
          <p:nvPr/>
        </p:nvSpPr>
        <p:spPr>
          <a:xfrm>
            <a:off x="1097280" y="2468880"/>
            <a:ext cx="3017520" cy="1645920"/>
          </a:xfrm>
          <a:prstGeom prst="roundRect">
            <a:avLst>
              <a:gd name="adj" fmla="val 8333"/>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2" name="Text 9"/>
          <p:cNvSpPr/>
          <p:nvPr/>
        </p:nvSpPr>
        <p:spPr>
          <a:xfrm>
            <a:off x="137160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a:t>
            </a:r>
            <a:endParaRPr lang="en-US" sz="1800" dirty="0"/>
          </a:p>
        </p:txBody>
      </p:sp>
      <p:sp>
        <p:nvSpPr>
          <p:cNvPr id="13" name="Shape 10"/>
          <p:cNvSpPr/>
          <p:nvPr/>
        </p:nvSpPr>
        <p:spPr>
          <a:xfrm>
            <a:off x="1371600" y="2743200"/>
            <a:ext cx="457200" cy="457200"/>
          </a:xfrm>
          <a:prstGeom prst="ellipse">
            <a:avLst/>
          </a:prstGeom>
          <a:solidFill>
            <a:srgbClr val="7DA08A"/>
          </a:solidFill>
          <a:ln/>
        </p:spPr>
        <p:txBody>
          <a:bodyPr/>
          <a:lstStyle/>
          <a:p>
            <a:endParaRPr lang="en-US"/>
          </a:p>
        </p:txBody>
      </p:sp>
      <p:sp>
        <p:nvSpPr>
          <p:cNvPr id="14" name="Text 11"/>
          <p:cNvSpPr/>
          <p:nvPr/>
        </p:nvSpPr>
        <p:spPr>
          <a:xfrm>
            <a:off x="137160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a:t>
            </a:r>
            <a:endParaRPr lang="en-US" sz="1800" dirty="0"/>
          </a:p>
        </p:txBody>
      </p:sp>
      <p:sp>
        <p:nvSpPr>
          <p:cNvPr id="15" name="Text 12"/>
          <p:cNvSpPr/>
          <p:nvPr/>
        </p:nvSpPr>
        <p:spPr>
          <a:xfrm>
            <a:off x="2011680" y="2743200"/>
            <a:ext cx="1828800" cy="45720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TRUE</a:t>
            </a:r>
            <a:endParaRPr lang="en-US" sz="2200" dirty="0"/>
          </a:p>
        </p:txBody>
      </p:sp>
      <p:sp>
        <p:nvSpPr>
          <p:cNvPr id="16" name="Shape 13"/>
          <p:cNvSpPr/>
          <p:nvPr/>
        </p:nvSpPr>
        <p:spPr>
          <a:xfrm>
            <a:off x="5029200" y="2468880"/>
            <a:ext cx="3017520" cy="1645920"/>
          </a:xfrm>
          <a:prstGeom prst="roundRect">
            <a:avLst>
              <a:gd name="adj" fmla="val 8333"/>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7" name="Shape 14"/>
          <p:cNvSpPr/>
          <p:nvPr/>
        </p:nvSpPr>
        <p:spPr>
          <a:xfrm>
            <a:off x="5303520" y="2743200"/>
            <a:ext cx="457200" cy="457200"/>
          </a:xfrm>
          <a:prstGeom prst="ellipse">
            <a:avLst/>
          </a:prstGeom>
          <a:solidFill>
            <a:srgbClr val="D4725C"/>
          </a:solidFill>
          <a:ln/>
        </p:spPr>
        <p:txBody>
          <a:bodyPr/>
          <a:lstStyle/>
          <a:p>
            <a:endParaRPr lang="en-US"/>
          </a:p>
        </p:txBody>
      </p:sp>
      <p:sp>
        <p:nvSpPr>
          <p:cNvPr id="18" name="Text 15"/>
          <p:cNvSpPr/>
          <p:nvPr/>
        </p:nvSpPr>
        <p:spPr>
          <a:xfrm>
            <a:off x="530352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B</a:t>
            </a:r>
            <a:endParaRPr lang="en-US" sz="1800" dirty="0"/>
          </a:p>
        </p:txBody>
      </p:sp>
      <p:sp>
        <p:nvSpPr>
          <p:cNvPr id="19" name="Text 16"/>
          <p:cNvSpPr/>
          <p:nvPr/>
        </p:nvSpPr>
        <p:spPr>
          <a:xfrm>
            <a:off x="5943600" y="2743200"/>
            <a:ext cx="1828800" cy="457200"/>
          </a:xfrm>
          <a:prstGeom prst="rect">
            <a:avLst/>
          </a:prstGeom>
          <a:noFill/>
          <a:ln/>
        </p:spPr>
        <p:txBody>
          <a:bodyPr wrap="square" lIns="0" tIns="0" rIns="0" bIns="0" rtlCol="0" anchor="ctr"/>
          <a:lstStyle/>
          <a:p>
            <a:pPr marL="0" indent="0">
              <a:buNone/>
            </a:pPr>
            <a:r>
              <a:rPr lang="en-US" sz="2200" b="1" dirty="0">
                <a:solidFill>
                  <a:srgbClr val="D4725C"/>
                </a:solidFill>
                <a:latin typeface="Georgia" pitchFamily="34" charset="0"/>
                <a:ea typeface="Georgia" pitchFamily="34" charset="-122"/>
                <a:cs typeface="Georgia" pitchFamily="34" charset="-120"/>
              </a:rPr>
              <a:t>FALSE</a:t>
            </a:r>
            <a:endParaRPr lang="en-US" sz="2200" dirty="0"/>
          </a:p>
        </p:txBody>
      </p:sp>
      <p:sp>
        <p:nvSpPr>
          <p:cNvPr id="20" name="Shape 17"/>
          <p:cNvSpPr/>
          <p:nvPr/>
        </p:nvSpPr>
        <p:spPr>
          <a:xfrm>
            <a:off x="0" y="5052060"/>
            <a:ext cx="9144000" cy="91440"/>
          </a:xfrm>
          <a:prstGeom prst="rect">
            <a:avLst/>
          </a:prstGeom>
          <a:solidFill>
            <a:srgbClr val="B5D4BD">
              <a:alpha val="50000"/>
            </a:srgbClr>
          </a:solidFill>
          <a:ln/>
        </p:spPr>
        <p:txBody>
          <a:bodyPr/>
          <a:lstStyle/>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7DA08A"/>
          </a:solidFill>
          <a:ln/>
        </p:spPr>
        <p:txBody>
          <a:bodyPr/>
          <a:lstStyle/>
          <a:p>
            <a:endParaRPr lang="en-US"/>
          </a:p>
        </p:txBody>
      </p:sp>
      <p:sp>
        <p:nvSpPr>
          <p:cNvPr id="3" name="Text 1"/>
          <p:cNvSpPr/>
          <p:nvPr/>
        </p:nvSpPr>
        <p:spPr>
          <a:xfrm>
            <a:off x="457200" y="274320"/>
            <a:ext cx="4572000" cy="365760"/>
          </a:xfrm>
          <a:prstGeom prst="rect">
            <a:avLst/>
          </a:prstGeom>
          <a:noFill/>
          <a:ln/>
        </p:spPr>
        <p:txBody>
          <a:bodyPr wrap="square" lIns="0" tIns="0" rIns="0" bIns="0" rtlCol="0" anchor="ctr"/>
          <a:lstStyle/>
          <a:p>
            <a:pPr marL="0" indent="0">
              <a:buNone/>
            </a:pPr>
            <a:r>
              <a:rPr lang="en-US" sz="1200" dirty="0">
                <a:solidFill>
                  <a:srgbClr val="8A7E72"/>
                </a:solidFill>
                <a:latin typeface="Calibri" pitchFamily="34" charset="0"/>
                <a:ea typeface="Calibri" pitchFamily="34" charset="-122"/>
                <a:cs typeface="Calibri" pitchFamily="34" charset="-120"/>
              </a:rPr>
              <a:t>Question 14 — Answer</a:t>
            </a:r>
            <a:endParaRPr lang="en-US" sz="1200" dirty="0"/>
          </a:p>
        </p:txBody>
      </p:sp>
      <p:sp>
        <p:nvSpPr>
          <p:cNvPr id="4" name="Shape 2"/>
          <p:cNvSpPr/>
          <p:nvPr/>
        </p:nvSpPr>
        <p:spPr>
          <a:xfrm>
            <a:off x="457200" y="822960"/>
            <a:ext cx="8229600" cy="1188720"/>
          </a:xfrm>
          <a:prstGeom prst="roundRect">
            <a:avLst>
              <a:gd name="adj" fmla="val 9231"/>
            </a:avLst>
          </a:prstGeom>
          <a:solidFill>
            <a:srgbClr val="DFF0E3"/>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77240" y="1051560"/>
            <a:ext cx="502920" cy="502920"/>
          </a:xfrm>
          <a:prstGeom prst="rect">
            <a:avLst/>
          </a:prstGeom>
        </p:spPr>
      </p:pic>
      <p:sp>
        <p:nvSpPr>
          <p:cNvPr id="6" name="Text 3"/>
          <p:cNvSpPr/>
          <p:nvPr/>
        </p:nvSpPr>
        <p:spPr>
          <a:xfrm>
            <a:off x="1463040" y="896112"/>
            <a:ext cx="2743200" cy="320040"/>
          </a:xfrm>
          <a:prstGeom prst="rect">
            <a:avLst/>
          </a:prstGeom>
          <a:noFill/>
          <a:ln/>
        </p:spPr>
        <p:txBody>
          <a:bodyPr wrap="square" lIns="0" tIns="0" rIns="0" bIns="0" rtlCol="0" anchor="ctr"/>
          <a:lstStyle/>
          <a:p>
            <a:pPr marL="0" indent="0">
              <a:buNone/>
            </a:pPr>
            <a:r>
              <a:rPr lang="en-US" sz="1000" b="1" kern="0" spc="300" dirty="0">
                <a:solidFill>
                  <a:srgbClr val="5E8A6E"/>
                </a:solidFill>
                <a:latin typeface="Calibri" pitchFamily="34" charset="0"/>
                <a:ea typeface="Calibri" pitchFamily="34" charset="-122"/>
                <a:cs typeface="Calibri" pitchFamily="34" charset="-120"/>
              </a:rPr>
              <a:t>CORRECT ANSWER</a:t>
            </a:r>
            <a:endParaRPr lang="en-US" sz="1000" dirty="0"/>
          </a:p>
        </p:txBody>
      </p:sp>
      <p:sp>
        <p:nvSpPr>
          <p:cNvPr id="7" name="Text 4"/>
          <p:cNvSpPr/>
          <p:nvPr/>
        </p:nvSpPr>
        <p:spPr>
          <a:xfrm>
            <a:off x="1463040" y="1188720"/>
            <a:ext cx="6858000" cy="64008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B.  FALSE</a:t>
            </a:r>
            <a:endParaRPr lang="en-US" sz="2200" dirty="0"/>
          </a:p>
        </p:txBody>
      </p:sp>
      <p:sp>
        <p:nvSpPr>
          <p:cNvPr id="8" name="Shape 5"/>
          <p:cNvSpPr/>
          <p:nvPr/>
        </p:nvSpPr>
        <p:spPr>
          <a:xfrm>
            <a:off x="457200" y="2331720"/>
            <a:ext cx="8229600" cy="2286000"/>
          </a:xfrm>
          <a:prstGeom prst="roundRect">
            <a:avLst>
              <a:gd name="adj" fmla="val 4800"/>
            </a:avLst>
          </a:prstGeom>
          <a:solidFill>
            <a:srgbClr val="FFFFFF"/>
          </a:solidFill>
          <a:ln/>
          <a:effectLst>
            <a:outerShdw blurRad="508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777240" y="2560320"/>
            <a:ext cx="411480" cy="411480"/>
          </a:xfrm>
          <a:prstGeom prst="rect">
            <a:avLst/>
          </a:prstGeom>
        </p:spPr>
      </p:pic>
      <p:sp>
        <p:nvSpPr>
          <p:cNvPr id="10" name="Text 6"/>
          <p:cNvSpPr/>
          <p:nvPr/>
        </p:nvSpPr>
        <p:spPr>
          <a:xfrm>
            <a:off x="1371600" y="2487168"/>
            <a:ext cx="2743200" cy="320040"/>
          </a:xfrm>
          <a:prstGeom prst="rect">
            <a:avLst/>
          </a:prstGeom>
          <a:noFill/>
          <a:ln/>
        </p:spPr>
        <p:txBody>
          <a:bodyPr wrap="square" lIns="0" tIns="0" rIns="0" bIns="0" rtlCol="0" anchor="ctr"/>
          <a:lstStyle/>
          <a:p>
            <a:pPr marL="0" indent="0">
              <a:buNone/>
            </a:pPr>
            <a:r>
              <a:rPr lang="en-US" sz="1100" b="1" kern="0" spc="200" dirty="0">
                <a:solidFill>
                  <a:srgbClr val="D4725C"/>
                </a:solidFill>
                <a:latin typeface="Calibri" pitchFamily="34" charset="0"/>
                <a:ea typeface="Calibri" pitchFamily="34" charset="-122"/>
                <a:cs typeface="Calibri" pitchFamily="34" charset="-120"/>
              </a:rPr>
              <a:t>WHY?</a:t>
            </a:r>
            <a:endParaRPr lang="en-US" sz="1100" dirty="0"/>
          </a:p>
        </p:txBody>
      </p:sp>
      <p:sp>
        <p:nvSpPr>
          <p:cNvPr id="11" name="Text 7"/>
          <p:cNvSpPr/>
          <p:nvPr/>
        </p:nvSpPr>
        <p:spPr>
          <a:xfrm>
            <a:off x="914400" y="2880360"/>
            <a:ext cx="7315200" cy="1554480"/>
          </a:xfrm>
          <a:prstGeom prst="rect">
            <a:avLst/>
          </a:prstGeom>
          <a:noFill/>
          <a:ln/>
        </p:spPr>
        <p:txBody>
          <a:bodyPr wrap="square" lIns="0" tIns="0" rIns="0" bIns="0" rtlCol="0" anchor="t"/>
          <a:lstStyle/>
          <a:p>
            <a:pPr marL="0" indent="0">
              <a:lnSpc>
                <a:spcPct val="135000"/>
              </a:lnSpc>
              <a:buNone/>
            </a:pPr>
            <a:r>
              <a:rPr lang="en-US" sz="1500" dirty="0">
                <a:solidFill>
                  <a:srgbClr val="5C4F42"/>
                </a:solidFill>
                <a:latin typeface="Calibri" pitchFamily="34" charset="0"/>
                <a:ea typeface="Calibri" pitchFamily="34" charset="-122"/>
                <a:cs typeface="Calibri" pitchFamily="34" charset="-120"/>
              </a:rPr>
              <a:t>WRAP was developed by people with lived experience of mental health difficulties. It is a self-management tool — the person experiencing symptoms is the one who develops their personal WRAP, though they may choose to have supporters help.</a:t>
            </a:r>
            <a:endParaRPr lang="en-US" sz="1500" dirty="0"/>
          </a:p>
        </p:txBody>
      </p:sp>
      <p:sp>
        <p:nvSpPr>
          <p:cNvPr id="12" name="Shape 8"/>
          <p:cNvSpPr/>
          <p:nvPr/>
        </p:nvSpPr>
        <p:spPr>
          <a:xfrm>
            <a:off x="0" y="5052060"/>
            <a:ext cx="9144000" cy="91440"/>
          </a:xfrm>
          <a:prstGeom prst="rect">
            <a:avLst/>
          </a:prstGeom>
          <a:solidFill>
            <a:srgbClr val="F5D5CC">
              <a:alpha val="50000"/>
            </a:srgbClr>
          </a:solidFill>
          <a:ln/>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7DA08A"/>
          </a:solidFill>
          <a:ln/>
        </p:spPr>
        <p:txBody>
          <a:bodyPr/>
          <a:lstStyle/>
          <a:p>
            <a:endParaRPr lang="en-US"/>
          </a:p>
        </p:txBody>
      </p:sp>
      <p:sp>
        <p:nvSpPr>
          <p:cNvPr id="3" name="Text 1"/>
          <p:cNvSpPr/>
          <p:nvPr/>
        </p:nvSpPr>
        <p:spPr>
          <a:xfrm>
            <a:off x="457200" y="274320"/>
            <a:ext cx="4572000" cy="365760"/>
          </a:xfrm>
          <a:prstGeom prst="rect">
            <a:avLst/>
          </a:prstGeom>
          <a:noFill/>
          <a:ln/>
        </p:spPr>
        <p:txBody>
          <a:bodyPr wrap="square" lIns="0" tIns="0" rIns="0" bIns="0" rtlCol="0" anchor="ctr"/>
          <a:lstStyle/>
          <a:p>
            <a:pPr marL="0" indent="0">
              <a:buNone/>
            </a:pPr>
            <a:r>
              <a:rPr lang="en-US" sz="1200" dirty="0">
                <a:solidFill>
                  <a:srgbClr val="8A7E72"/>
                </a:solidFill>
                <a:latin typeface="Calibri" pitchFamily="34" charset="0"/>
                <a:ea typeface="Calibri" pitchFamily="34" charset="-122"/>
                <a:cs typeface="Calibri" pitchFamily="34" charset="-120"/>
              </a:rPr>
              <a:t>Question 1 — Answer</a:t>
            </a:r>
            <a:endParaRPr lang="en-US" sz="1200" dirty="0"/>
          </a:p>
        </p:txBody>
      </p:sp>
      <p:sp>
        <p:nvSpPr>
          <p:cNvPr id="4" name="Shape 2"/>
          <p:cNvSpPr/>
          <p:nvPr/>
        </p:nvSpPr>
        <p:spPr>
          <a:xfrm>
            <a:off x="457200" y="822960"/>
            <a:ext cx="8229600" cy="1188720"/>
          </a:xfrm>
          <a:prstGeom prst="roundRect">
            <a:avLst>
              <a:gd name="adj" fmla="val 9231"/>
            </a:avLst>
          </a:prstGeom>
          <a:solidFill>
            <a:srgbClr val="DFF0E3"/>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77240" y="1051560"/>
            <a:ext cx="502920" cy="502920"/>
          </a:xfrm>
          <a:prstGeom prst="rect">
            <a:avLst/>
          </a:prstGeom>
        </p:spPr>
      </p:pic>
      <p:sp>
        <p:nvSpPr>
          <p:cNvPr id="6" name="Text 3"/>
          <p:cNvSpPr/>
          <p:nvPr/>
        </p:nvSpPr>
        <p:spPr>
          <a:xfrm>
            <a:off x="1463040" y="896112"/>
            <a:ext cx="2743200" cy="320040"/>
          </a:xfrm>
          <a:prstGeom prst="rect">
            <a:avLst/>
          </a:prstGeom>
          <a:noFill/>
          <a:ln/>
        </p:spPr>
        <p:txBody>
          <a:bodyPr wrap="square" lIns="0" tIns="0" rIns="0" bIns="0" rtlCol="0" anchor="ctr"/>
          <a:lstStyle/>
          <a:p>
            <a:pPr marL="0" indent="0">
              <a:buNone/>
            </a:pPr>
            <a:r>
              <a:rPr lang="en-US" sz="1000" b="1" kern="0" spc="300" dirty="0">
                <a:solidFill>
                  <a:srgbClr val="5E8A6E"/>
                </a:solidFill>
                <a:latin typeface="Calibri" pitchFamily="34" charset="0"/>
                <a:ea typeface="Calibri" pitchFamily="34" charset="-122"/>
                <a:cs typeface="Calibri" pitchFamily="34" charset="-120"/>
              </a:rPr>
              <a:t>CORRECT ANSWER</a:t>
            </a:r>
            <a:endParaRPr lang="en-US" sz="1000" dirty="0"/>
          </a:p>
        </p:txBody>
      </p:sp>
      <p:sp>
        <p:nvSpPr>
          <p:cNvPr id="7" name="Text 4"/>
          <p:cNvSpPr/>
          <p:nvPr/>
        </p:nvSpPr>
        <p:spPr>
          <a:xfrm>
            <a:off x="1463040" y="1188720"/>
            <a:ext cx="6858000" cy="64008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A.  Wellness Recovery Action Plan</a:t>
            </a:r>
            <a:endParaRPr lang="en-US" sz="2200" dirty="0"/>
          </a:p>
        </p:txBody>
      </p:sp>
      <p:sp>
        <p:nvSpPr>
          <p:cNvPr id="8" name="Shape 5"/>
          <p:cNvSpPr/>
          <p:nvPr/>
        </p:nvSpPr>
        <p:spPr>
          <a:xfrm>
            <a:off x="457200" y="2331720"/>
            <a:ext cx="8229600" cy="2286000"/>
          </a:xfrm>
          <a:prstGeom prst="roundRect">
            <a:avLst>
              <a:gd name="adj" fmla="val 4800"/>
            </a:avLst>
          </a:prstGeom>
          <a:solidFill>
            <a:srgbClr val="FFFFFF"/>
          </a:solidFill>
          <a:ln/>
          <a:effectLst>
            <a:outerShdw blurRad="508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777240" y="2560320"/>
            <a:ext cx="411480" cy="411480"/>
          </a:xfrm>
          <a:prstGeom prst="rect">
            <a:avLst/>
          </a:prstGeom>
        </p:spPr>
      </p:pic>
      <p:sp>
        <p:nvSpPr>
          <p:cNvPr id="10" name="Text 6"/>
          <p:cNvSpPr/>
          <p:nvPr/>
        </p:nvSpPr>
        <p:spPr>
          <a:xfrm>
            <a:off x="1371600" y="2487168"/>
            <a:ext cx="2743200" cy="320040"/>
          </a:xfrm>
          <a:prstGeom prst="rect">
            <a:avLst/>
          </a:prstGeom>
          <a:noFill/>
          <a:ln/>
        </p:spPr>
        <p:txBody>
          <a:bodyPr wrap="square" lIns="0" tIns="0" rIns="0" bIns="0" rtlCol="0" anchor="ctr"/>
          <a:lstStyle/>
          <a:p>
            <a:pPr marL="0" indent="0">
              <a:buNone/>
            </a:pPr>
            <a:r>
              <a:rPr lang="en-US" sz="1100" b="1" kern="0" spc="200" dirty="0">
                <a:solidFill>
                  <a:srgbClr val="D4725C"/>
                </a:solidFill>
                <a:latin typeface="Calibri" pitchFamily="34" charset="0"/>
                <a:ea typeface="Calibri" pitchFamily="34" charset="-122"/>
                <a:cs typeface="Calibri" pitchFamily="34" charset="-120"/>
              </a:rPr>
              <a:t>WHY?</a:t>
            </a:r>
            <a:endParaRPr lang="en-US" sz="1100" dirty="0"/>
          </a:p>
        </p:txBody>
      </p:sp>
      <p:sp>
        <p:nvSpPr>
          <p:cNvPr id="11" name="Text 7"/>
          <p:cNvSpPr/>
          <p:nvPr/>
        </p:nvSpPr>
        <p:spPr>
          <a:xfrm>
            <a:off x="914400" y="2880360"/>
            <a:ext cx="7315200" cy="1554480"/>
          </a:xfrm>
          <a:prstGeom prst="rect">
            <a:avLst/>
          </a:prstGeom>
          <a:noFill/>
          <a:ln/>
        </p:spPr>
        <p:txBody>
          <a:bodyPr wrap="square" lIns="0" tIns="0" rIns="0" bIns="0" rtlCol="0" anchor="t"/>
          <a:lstStyle/>
          <a:p>
            <a:pPr marL="0" indent="0">
              <a:lnSpc>
                <a:spcPct val="135000"/>
              </a:lnSpc>
              <a:buNone/>
            </a:pPr>
            <a:r>
              <a:rPr lang="en-US" sz="1500" dirty="0">
                <a:solidFill>
                  <a:srgbClr val="5C4F42"/>
                </a:solidFill>
                <a:latin typeface="Calibri" pitchFamily="34" charset="0"/>
                <a:ea typeface="Calibri" pitchFamily="34" charset="-122"/>
                <a:cs typeface="Calibri" pitchFamily="34" charset="-120"/>
              </a:rPr>
              <a:t>WRAP stands for Wellness Recovery Action Plan, a self-management and recovery system developed by Mary Ellen Copeland.</a:t>
            </a:r>
            <a:endParaRPr lang="en-US" sz="1500" dirty="0"/>
          </a:p>
        </p:txBody>
      </p:sp>
      <p:sp>
        <p:nvSpPr>
          <p:cNvPr id="12" name="Shape 8"/>
          <p:cNvSpPr/>
          <p:nvPr/>
        </p:nvSpPr>
        <p:spPr>
          <a:xfrm>
            <a:off x="0" y="5052060"/>
            <a:ext cx="9144000" cy="91440"/>
          </a:xfrm>
          <a:prstGeom prst="rect">
            <a:avLst/>
          </a:prstGeom>
          <a:solidFill>
            <a:srgbClr val="F5D5CC">
              <a:alpha val="50000"/>
            </a:srgbClr>
          </a:solidFill>
          <a:ln/>
        </p:spPr>
        <p:txBody>
          <a:bodyPr/>
          <a:lstStyle/>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725C"/>
          </a:solidFill>
          <a:ln/>
        </p:spPr>
        <p:txBody>
          <a:bodyPr/>
          <a:lstStyle/>
          <a:p>
            <a:endParaRPr lang="en-US"/>
          </a:p>
        </p:txBody>
      </p:sp>
      <p:sp>
        <p:nvSpPr>
          <p:cNvPr id="3" name="Shape 1"/>
          <p:cNvSpPr/>
          <p:nvPr/>
        </p:nvSpPr>
        <p:spPr>
          <a:xfrm>
            <a:off x="457200" y="320040"/>
            <a:ext cx="777240" cy="777240"/>
          </a:xfrm>
          <a:prstGeom prst="ellipse">
            <a:avLst/>
          </a:prstGeom>
          <a:solidFill>
            <a:srgbClr val="D4725C"/>
          </a:solidFill>
          <a:ln/>
          <a:effectLst>
            <a:outerShdw blurRad="50800" dist="25400" dir="8100000" algn="bl" rotWithShape="0">
              <a:srgbClr val="000000">
                <a:alpha val="8000"/>
              </a:srgbClr>
            </a:outerShdw>
          </a:effectLst>
        </p:spPr>
        <p:txBody>
          <a:bodyPr/>
          <a:lstStyle/>
          <a:p>
            <a:endParaRPr lang="en-US"/>
          </a:p>
        </p:txBody>
      </p:sp>
      <p:sp>
        <p:nvSpPr>
          <p:cNvPr id="4" name="Text 2"/>
          <p:cNvSpPr/>
          <p:nvPr/>
        </p:nvSpPr>
        <p:spPr>
          <a:xfrm>
            <a:off x="457200" y="3200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15</a:t>
            </a:r>
            <a:endParaRPr lang="en-US" sz="2800" dirty="0"/>
          </a:p>
        </p:txBody>
      </p:sp>
      <p:sp>
        <p:nvSpPr>
          <p:cNvPr id="5" name="Text 3"/>
          <p:cNvSpPr/>
          <p:nvPr/>
        </p:nvSpPr>
        <p:spPr>
          <a:xfrm>
            <a:off x="1463040" y="384048"/>
            <a:ext cx="2743200" cy="320040"/>
          </a:xfrm>
          <a:prstGeom prst="rect">
            <a:avLst/>
          </a:prstGeom>
          <a:noFill/>
          <a:ln/>
        </p:spPr>
        <p:txBody>
          <a:bodyPr wrap="square" lIns="0" tIns="0" rIns="0" bIns="0" rtlCol="0" anchor="ctr"/>
          <a:lstStyle/>
          <a:p>
            <a:pPr marL="0" indent="0">
              <a:buNone/>
            </a:pPr>
            <a:r>
              <a:rPr lang="en-US" sz="1100" b="1" kern="0" spc="300" dirty="0">
                <a:solidFill>
                  <a:srgbClr val="7DA08A"/>
                </a:solidFill>
                <a:latin typeface="Calibri" pitchFamily="34" charset="0"/>
                <a:ea typeface="Calibri" pitchFamily="34" charset="-122"/>
                <a:cs typeface="Calibri" pitchFamily="34" charset="-120"/>
              </a:rPr>
              <a:t>MULTIPLE CHOICE</a:t>
            </a:r>
            <a:endParaRPr lang="en-US" sz="1100" dirty="0"/>
          </a:p>
        </p:txBody>
      </p:sp>
      <p:sp>
        <p:nvSpPr>
          <p:cNvPr id="6" name="Text 4"/>
          <p:cNvSpPr/>
          <p:nvPr/>
        </p:nvSpPr>
        <p:spPr>
          <a:xfrm>
            <a:off x="6400800" y="384048"/>
            <a:ext cx="2286000" cy="320040"/>
          </a:xfrm>
          <a:prstGeom prst="rect">
            <a:avLst/>
          </a:prstGeom>
          <a:noFill/>
          <a:ln/>
        </p:spPr>
        <p:txBody>
          <a:bodyPr wrap="square" lIns="0" tIns="0" rIns="0" bIns="0" rtlCol="0" anchor="ctr"/>
          <a:lstStyle/>
          <a:p>
            <a:pPr marL="0" indent="0" algn="r">
              <a:buNone/>
            </a:pPr>
            <a:r>
              <a:rPr lang="en-US" sz="1100" dirty="0">
                <a:solidFill>
                  <a:srgbClr val="8A7E72"/>
                </a:solidFill>
                <a:latin typeface="Calibri" pitchFamily="34" charset="0"/>
                <a:ea typeface="Calibri" pitchFamily="34" charset="-122"/>
                <a:cs typeface="Calibri" pitchFamily="34" charset="-120"/>
              </a:rPr>
              <a:t>Question 15 of 15</a:t>
            </a:r>
            <a:endParaRPr lang="en-US" sz="1100" dirty="0"/>
          </a:p>
        </p:txBody>
      </p:sp>
      <p:sp>
        <p:nvSpPr>
          <p:cNvPr id="7" name="Shape 5"/>
          <p:cNvSpPr/>
          <p:nvPr/>
        </p:nvSpPr>
        <p:spPr>
          <a:xfrm>
            <a:off x="457200" y="1051560"/>
            <a:ext cx="8229600" cy="54864"/>
          </a:xfrm>
          <a:prstGeom prst="rect">
            <a:avLst/>
          </a:prstGeom>
          <a:solidFill>
            <a:srgbClr val="E8E0D8"/>
          </a:solidFill>
          <a:ln/>
        </p:spPr>
        <p:txBody>
          <a:bodyPr/>
          <a:lstStyle/>
          <a:p>
            <a:endParaRPr lang="en-US"/>
          </a:p>
        </p:txBody>
      </p:sp>
      <p:sp>
        <p:nvSpPr>
          <p:cNvPr id="8" name="Shape 6"/>
          <p:cNvSpPr/>
          <p:nvPr/>
        </p:nvSpPr>
        <p:spPr>
          <a:xfrm>
            <a:off x="457200" y="1051560"/>
            <a:ext cx="8229600" cy="54864"/>
          </a:xfrm>
          <a:prstGeom prst="rect">
            <a:avLst/>
          </a:prstGeom>
          <a:solidFill>
            <a:srgbClr val="7DA08A"/>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457200" y="1417320"/>
            <a:ext cx="411480" cy="411480"/>
          </a:xfrm>
          <a:prstGeom prst="rect">
            <a:avLst/>
          </a:prstGeom>
        </p:spPr>
      </p:pic>
      <p:sp>
        <p:nvSpPr>
          <p:cNvPr id="10" name="Text 7"/>
          <p:cNvSpPr/>
          <p:nvPr/>
        </p:nvSpPr>
        <p:spPr>
          <a:xfrm>
            <a:off x="1005840" y="1325880"/>
            <a:ext cx="7680960" cy="731520"/>
          </a:xfrm>
          <a:prstGeom prst="rect">
            <a:avLst/>
          </a:prstGeom>
          <a:noFill/>
          <a:ln/>
        </p:spPr>
        <p:txBody>
          <a:bodyPr wrap="square" lIns="0" tIns="0" rIns="0" bIns="0" rtlCol="0" anchor="ctr"/>
          <a:lstStyle/>
          <a:p>
            <a:pPr marL="0" indent="0">
              <a:lnSpc>
                <a:spcPct val="120000"/>
              </a:lnSpc>
              <a:buNone/>
            </a:pPr>
            <a:r>
              <a:rPr lang="en-US" sz="2000" b="1" dirty="0">
                <a:solidFill>
                  <a:srgbClr val="3B3028"/>
                </a:solidFill>
                <a:latin typeface="Georgia" pitchFamily="34" charset="0"/>
                <a:ea typeface="Georgia" pitchFamily="34" charset="-122"/>
                <a:cs typeface="Georgia" pitchFamily="34" charset="-120"/>
              </a:rPr>
              <a:t>Which of the following is an example of a wellness tool you might use in your Triggers Action Plan?</a:t>
            </a:r>
            <a:endParaRPr lang="en-US" sz="2000" dirty="0"/>
          </a:p>
        </p:txBody>
      </p:sp>
      <p:sp>
        <p:nvSpPr>
          <p:cNvPr id="11" name="Shape 8"/>
          <p:cNvSpPr/>
          <p:nvPr/>
        </p:nvSpPr>
        <p:spPr>
          <a:xfrm>
            <a:off x="457200" y="233172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2" name="Shape 9"/>
          <p:cNvSpPr/>
          <p:nvPr/>
        </p:nvSpPr>
        <p:spPr>
          <a:xfrm>
            <a:off x="685800" y="2560320"/>
            <a:ext cx="457200" cy="457200"/>
          </a:xfrm>
          <a:prstGeom prst="ellipse">
            <a:avLst/>
          </a:prstGeom>
          <a:solidFill>
            <a:srgbClr val="7DA08A"/>
          </a:solidFill>
          <a:ln/>
        </p:spPr>
        <p:txBody>
          <a:bodyPr/>
          <a:lstStyle/>
          <a:p>
            <a:endParaRPr lang="en-US"/>
          </a:p>
        </p:txBody>
      </p:sp>
      <p:sp>
        <p:nvSpPr>
          <p:cNvPr id="13" name="Text 10"/>
          <p:cNvSpPr/>
          <p:nvPr/>
        </p:nvSpPr>
        <p:spPr>
          <a:xfrm>
            <a:off x="685800" y="256032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4" name="Text 11"/>
          <p:cNvSpPr/>
          <p:nvPr/>
        </p:nvSpPr>
        <p:spPr>
          <a:xfrm>
            <a:off x="1280160" y="242316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Going for a walk</a:t>
            </a:r>
            <a:endParaRPr lang="en-US" sz="1400" dirty="0"/>
          </a:p>
        </p:txBody>
      </p:sp>
      <p:sp>
        <p:nvSpPr>
          <p:cNvPr id="15" name="Shape 12"/>
          <p:cNvSpPr/>
          <p:nvPr/>
        </p:nvSpPr>
        <p:spPr>
          <a:xfrm>
            <a:off x="4800600" y="233172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6" name="Shape 13"/>
          <p:cNvSpPr/>
          <p:nvPr/>
        </p:nvSpPr>
        <p:spPr>
          <a:xfrm>
            <a:off x="5029200" y="2560320"/>
            <a:ext cx="457200" cy="457200"/>
          </a:xfrm>
          <a:prstGeom prst="ellipse">
            <a:avLst/>
          </a:prstGeom>
          <a:solidFill>
            <a:srgbClr val="7DA08A"/>
          </a:solidFill>
          <a:ln/>
        </p:spPr>
        <p:txBody>
          <a:bodyPr/>
          <a:lstStyle/>
          <a:p>
            <a:endParaRPr lang="en-US"/>
          </a:p>
        </p:txBody>
      </p:sp>
      <p:sp>
        <p:nvSpPr>
          <p:cNvPr id="17" name="Text 14"/>
          <p:cNvSpPr/>
          <p:nvPr/>
        </p:nvSpPr>
        <p:spPr>
          <a:xfrm>
            <a:off x="5029200" y="256032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8" name="Text 15"/>
          <p:cNvSpPr/>
          <p:nvPr/>
        </p:nvSpPr>
        <p:spPr>
          <a:xfrm>
            <a:off x="5623560" y="242316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Suppressing your feelings</a:t>
            </a:r>
            <a:endParaRPr lang="en-US" sz="1400" dirty="0"/>
          </a:p>
        </p:txBody>
      </p:sp>
      <p:sp>
        <p:nvSpPr>
          <p:cNvPr id="19" name="Shape 16"/>
          <p:cNvSpPr/>
          <p:nvPr/>
        </p:nvSpPr>
        <p:spPr>
          <a:xfrm>
            <a:off x="457200" y="342900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20" name="Shape 17"/>
          <p:cNvSpPr/>
          <p:nvPr/>
        </p:nvSpPr>
        <p:spPr>
          <a:xfrm>
            <a:off x="685800" y="3657600"/>
            <a:ext cx="457200" cy="457200"/>
          </a:xfrm>
          <a:prstGeom prst="ellipse">
            <a:avLst/>
          </a:prstGeom>
          <a:solidFill>
            <a:srgbClr val="7DA08A"/>
          </a:solidFill>
          <a:ln/>
        </p:spPr>
        <p:txBody>
          <a:bodyPr/>
          <a:lstStyle/>
          <a:p>
            <a:endParaRPr lang="en-US"/>
          </a:p>
        </p:txBody>
      </p:sp>
      <p:sp>
        <p:nvSpPr>
          <p:cNvPr id="21" name="Text 18"/>
          <p:cNvSpPr/>
          <p:nvPr/>
        </p:nvSpPr>
        <p:spPr>
          <a:xfrm>
            <a:off x="685800" y="3657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22" name="Text 19"/>
          <p:cNvSpPr/>
          <p:nvPr/>
        </p:nvSpPr>
        <p:spPr>
          <a:xfrm>
            <a:off x="1280160" y="352044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Avoiding all social contact</a:t>
            </a:r>
            <a:endParaRPr lang="en-US" sz="1400" dirty="0"/>
          </a:p>
        </p:txBody>
      </p:sp>
      <p:sp>
        <p:nvSpPr>
          <p:cNvPr id="23" name="Shape 20"/>
          <p:cNvSpPr/>
          <p:nvPr/>
        </p:nvSpPr>
        <p:spPr>
          <a:xfrm>
            <a:off x="4800600" y="342900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24" name="Shape 21"/>
          <p:cNvSpPr/>
          <p:nvPr/>
        </p:nvSpPr>
        <p:spPr>
          <a:xfrm>
            <a:off x="5029200" y="3657600"/>
            <a:ext cx="457200" cy="457200"/>
          </a:xfrm>
          <a:prstGeom prst="ellipse">
            <a:avLst/>
          </a:prstGeom>
          <a:solidFill>
            <a:srgbClr val="7DA08A"/>
          </a:solidFill>
          <a:ln/>
        </p:spPr>
        <p:txBody>
          <a:bodyPr/>
          <a:lstStyle/>
          <a:p>
            <a:endParaRPr lang="en-US"/>
          </a:p>
        </p:txBody>
      </p:sp>
      <p:sp>
        <p:nvSpPr>
          <p:cNvPr id="25" name="Text 22"/>
          <p:cNvSpPr/>
          <p:nvPr/>
        </p:nvSpPr>
        <p:spPr>
          <a:xfrm>
            <a:off x="5029200" y="3657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6" name="Text 23"/>
          <p:cNvSpPr/>
          <p:nvPr/>
        </p:nvSpPr>
        <p:spPr>
          <a:xfrm>
            <a:off x="5623560" y="352044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Blaming others for the situation</a:t>
            </a:r>
            <a:endParaRPr lang="en-US" sz="1400" dirty="0"/>
          </a:p>
        </p:txBody>
      </p:sp>
      <p:sp>
        <p:nvSpPr>
          <p:cNvPr id="27" name="Shape 24"/>
          <p:cNvSpPr/>
          <p:nvPr/>
        </p:nvSpPr>
        <p:spPr>
          <a:xfrm>
            <a:off x="0" y="5052060"/>
            <a:ext cx="9144000" cy="91440"/>
          </a:xfrm>
          <a:prstGeom prst="rect">
            <a:avLst/>
          </a:prstGeom>
          <a:solidFill>
            <a:srgbClr val="B5D4BD">
              <a:alpha val="50000"/>
            </a:srgbClr>
          </a:solidFill>
          <a:ln/>
        </p:spPr>
        <p:txBody>
          <a:bodyPr/>
          <a:lstStyle/>
          <a:p>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7DA08A"/>
          </a:solidFill>
          <a:ln/>
        </p:spPr>
        <p:txBody>
          <a:bodyPr/>
          <a:lstStyle/>
          <a:p>
            <a:endParaRPr lang="en-US"/>
          </a:p>
        </p:txBody>
      </p:sp>
      <p:sp>
        <p:nvSpPr>
          <p:cNvPr id="3" name="Text 1"/>
          <p:cNvSpPr/>
          <p:nvPr/>
        </p:nvSpPr>
        <p:spPr>
          <a:xfrm>
            <a:off x="457200" y="274320"/>
            <a:ext cx="4572000" cy="365760"/>
          </a:xfrm>
          <a:prstGeom prst="rect">
            <a:avLst/>
          </a:prstGeom>
          <a:noFill/>
          <a:ln/>
        </p:spPr>
        <p:txBody>
          <a:bodyPr wrap="square" lIns="0" tIns="0" rIns="0" bIns="0" rtlCol="0" anchor="ctr"/>
          <a:lstStyle/>
          <a:p>
            <a:pPr marL="0" indent="0">
              <a:buNone/>
            </a:pPr>
            <a:r>
              <a:rPr lang="en-US" sz="1200" dirty="0">
                <a:solidFill>
                  <a:srgbClr val="8A7E72"/>
                </a:solidFill>
                <a:latin typeface="Calibri" pitchFamily="34" charset="0"/>
                <a:ea typeface="Calibri" pitchFamily="34" charset="-122"/>
                <a:cs typeface="Calibri" pitchFamily="34" charset="-120"/>
              </a:rPr>
              <a:t>Question 15 — Answer</a:t>
            </a:r>
            <a:endParaRPr lang="en-US" sz="1200" dirty="0"/>
          </a:p>
        </p:txBody>
      </p:sp>
      <p:sp>
        <p:nvSpPr>
          <p:cNvPr id="4" name="Shape 2"/>
          <p:cNvSpPr/>
          <p:nvPr/>
        </p:nvSpPr>
        <p:spPr>
          <a:xfrm>
            <a:off x="457200" y="822960"/>
            <a:ext cx="8229600" cy="1188720"/>
          </a:xfrm>
          <a:prstGeom prst="roundRect">
            <a:avLst>
              <a:gd name="adj" fmla="val 9231"/>
            </a:avLst>
          </a:prstGeom>
          <a:solidFill>
            <a:srgbClr val="DFF0E3"/>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77240" y="1051560"/>
            <a:ext cx="502920" cy="502920"/>
          </a:xfrm>
          <a:prstGeom prst="rect">
            <a:avLst/>
          </a:prstGeom>
        </p:spPr>
      </p:pic>
      <p:sp>
        <p:nvSpPr>
          <p:cNvPr id="6" name="Text 3"/>
          <p:cNvSpPr/>
          <p:nvPr/>
        </p:nvSpPr>
        <p:spPr>
          <a:xfrm>
            <a:off x="1463040" y="896112"/>
            <a:ext cx="2743200" cy="320040"/>
          </a:xfrm>
          <a:prstGeom prst="rect">
            <a:avLst/>
          </a:prstGeom>
          <a:noFill/>
          <a:ln/>
        </p:spPr>
        <p:txBody>
          <a:bodyPr wrap="square" lIns="0" tIns="0" rIns="0" bIns="0" rtlCol="0" anchor="ctr"/>
          <a:lstStyle/>
          <a:p>
            <a:pPr marL="0" indent="0">
              <a:buNone/>
            </a:pPr>
            <a:r>
              <a:rPr lang="en-US" sz="1000" b="1" kern="0" spc="300" dirty="0">
                <a:solidFill>
                  <a:srgbClr val="5E8A6E"/>
                </a:solidFill>
                <a:latin typeface="Calibri" pitchFamily="34" charset="0"/>
                <a:ea typeface="Calibri" pitchFamily="34" charset="-122"/>
                <a:cs typeface="Calibri" pitchFamily="34" charset="-120"/>
              </a:rPr>
              <a:t>CORRECT ANSWER</a:t>
            </a:r>
            <a:endParaRPr lang="en-US" sz="1000" dirty="0"/>
          </a:p>
        </p:txBody>
      </p:sp>
      <p:sp>
        <p:nvSpPr>
          <p:cNvPr id="7" name="Text 4"/>
          <p:cNvSpPr/>
          <p:nvPr/>
        </p:nvSpPr>
        <p:spPr>
          <a:xfrm>
            <a:off x="1463040" y="1188720"/>
            <a:ext cx="6858000" cy="64008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A.  Going for a walk</a:t>
            </a:r>
            <a:endParaRPr lang="en-US" sz="2200" dirty="0"/>
          </a:p>
        </p:txBody>
      </p:sp>
      <p:sp>
        <p:nvSpPr>
          <p:cNvPr id="8" name="Shape 5"/>
          <p:cNvSpPr/>
          <p:nvPr/>
        </p:nvSpPr>
        <p:spPr>
          <a:xfrm>
            <a:off x="457200" y="2331720"/>
            <a:ext cx="8229600" cy="2286000"/>
          </a:xfrm>
          <a:prstGeom prst="roundRect">
            <a:avLst>
              <a:gd name="adj" fmla="val 4800"/>
            </a:avLst>
          </a:prstGeom>
          <a:solidFill>
            <a:srgbClr val="FFFFFF"/>
          </a:solidFill>
          <a:ln/>
          <a:effectLst>
            <a:outerShdw blurRad="508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777240" y="2560320"/>
            <a:ext cx="411480" cy="411480"/>
          </a:xfrm>
          <a:prstGeom prst="rect">
            <a:avLst/>
          </a:prstGeom>
        </p:spPr>
      </p:pic>
      <p:sp>
        <p:nvSpPr>
          <p:cNvPr id="10" name="Text 6"/>
          <p:cNvSpPr/>
          <p:nvPr/>
        </p:nvSpPr>
        <p:spPr>
          <a:xfrm>
            <a:off x="1371600" y="2487168"/>
            <a:ext cx="2743200" cy="320040"/>
          </a:xfrm>
          <a:prstGeom prst="rect">
            <a:avLst/>
          </a:prstGeom>
          <a:noFill/>
          <a:ln/>
        </p:spPr>
        <p:txBody>
          <a:bodyPr wrap="square" lIns="0" tIns="0" rIns="0" bIns="0" rtlCol="0" anchor="ctr"/>
          <a:lstStyle/>
          <a:p>
            <a:pPr marL="0" indent="0">
              <a:buNone/>
            </a:pPr>
            <a:r>
              <a:rPr lang="en-US" sz="1100" b="1" kern="0" spc="200" dirty="0">
                <a:solidFill>
                  <a:srgbClr val="D4725C"/>
                </a:solidFill>
                <a:latin typeface="Calibri" pitchFamily="34" charset="0"/>
                <a:ea typeface="Calibri" pitchFamily="34" charset="-122"/>
                <a:cs typeface="Calibri" pitchFamily="34" charset="-120"/>
              </a:rPr>
              <a:t>WHY?</a:t>
            </a:r>
            <a:endParaRPr lang="en-US" sz="1100" dirty="0"/>
          </a:p>
        </p:txBody>
      </p:sp>
      <p:sp>
        <p:nvSpPr>
          <p:cNvPr id="11" name="Text 7"/>
          <p:cNvSpPr/>
          <p:nvPr/>
        </p:nvSpPr>
        <p:spPr>
          <a:xfrm>
            <a:off x="914400" y="2880360"/>
            <a:ext cx="7315200" cy="1554480"/>
          </a:xfrm>
          <a:prstGeom prst="rect">
            <a:avLst/>
          </a:prstGeom>
          <a:noFill/>
          <a:ln/>
        </p:spPr>
        <p:txBody>
          <a:bodyPr wrap="square" lIns="0" tIns="0" rIns="0" bIns="0" rtlCol="0" anchor="t"/>
          <a:lstStyle/>
          <a:p>
            <a:pPr marL="0" indent="0">
              <a:lnSpc>
                <a:spcPct val="135000"/>
              </a:lnSpc>
              <a:buNone/>
            </a:pPr>
            <a:r>
              <a:rPr lang="en-US" sz="1500" dirty="0">
                <a:solidFill>
                  <a:srgbClr val="5C4F42"/>
                </a:solidFill>
                <a:latin typeface="Calibri" pitchFamily="34" charset="0"/>
                <a:ea typeface="Calibri" pitchFamily="34" charset="-122"/>
                <a:cs typeface="Calibri" pitchFamily="34" charset="-120"/>
              </a:rPr>
              <a:t>Going for a walk is a healthy wellness tool. Other examples include journaling, relaxation exercises, talking to a friend, creative activities, and mindfulness practices.</a:t>
            </a:r>
            <a:endParaRPr lang="en-US" sz="1500" dirty="0"/>
          </a:p>
        </p:txBody>
      </p:sp>
      <p:sp>
        <p:nvSpPr>
          <p:cNvPr id="12" name="Shape 8"/>
          <p:cNvSpPr/>
          <p:nvPr/>
        </p:nvSpPr>
        <p:spPr>
          <a:xfrm>
            <a:off x="0" y="5052060"/>
            <a:ext cx="9144000" cy="91440"/>
          </a:xfrm>
          <a:prstGeom prst="rect">
            <a:avLst/>
          </a:prstGeom>
          <a:solidFill>
            <a:srgbClr val="F5D5CC">
              <a:alpha val="50000"/>
            </a:srgbClr>
          </a:solidFill>
          <a:ln/>
        </p:spPr>
        <p:txBody>
          <a:bodyPr/>
          <a:lstStyle/>
          <a:p>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914400" y="-914400"/>
            <a:ext cx="3200400" cy="3200400"/>
          </a:xfrm>
          <a:prstGeom prst="ellipse">
            <a:avLst/>
          </a:prstGeom>
          <a:solidFill>
            <a:srgbClr val="F5D5CC">
              <a:alpha val="50000"/>
            </a:srgbClr>
          </a:solidFill>
          <a:ln/>
        </p:spPr>
        <p:txBody>
          <a:bodyPr/>
          <a:lstStyle/>
          <a:p>
            <a:endParaRPr lang="en-US"/>
          </a:p>
        </p:txBody>
      </p:sp>
      <p:sp>
        <p:nvSpPr>
          <p:cNvPr id="3" name="Shape 1"/>
          <p:cNvSpPr/>
          <p:nvPr/>
        </p:nvSpPr>
        <p:spPr>
          <a:xfrm>
            <a:off x="7315200" y="3200400"/>
            <a:ext cx="3200400" cy="3200400"/>
          </a:xfrm>
          <a:prstGeom prst="ellipse">
            <a:avLst/>
          </a:prstGeom>
          <a:solidFill>
            <a:srgbClr val="DFF0E3">
              <a:alpha val="50000"/>
            </a:srgbClr>
          </a:solidFill>
          <a:ln/>
        </p:spPr>
        <p:txBody>
          <a:bodyPr/>
          <a:lstStyle/>
          <a:p>
            <a:endParaRPr lang="en-US"/>
          </a:p>
        </p:txBody>
      </p:sp>
      <p:pic>
        <p:nvPicPr>
          <p:cNvPr id="4" name="Image 0" descr="preencoded.png"/>
          <p:cNvPicPr>
            <a:picLocks noChangeAspect="1"/>
          </p:cNvPicPr>
          <p:nvPr/>
        </p:nvPicPr>
        <p:blipFill>
          <a:blip r:embed="rId3"/>
          <a:stretch>
            <a:fillRect/>
          </a:stretch>
        </p:blipFill>
        <p:spPr>
          <a:xfrm>
            <a:off x="4160520" y="731520"/>
            <a:ext cx="822960" cy="822960"/>
          </a:xfrm>
          <a:prstGeom prst="rect">
            <a:avLst/>
          </a:prstGeom>
        </p:spPr>
      </p:pic>
      <p:sp>
        <p:nvSpPr>
          <p:cNvPr id="5" name="Text 2"/>
          <p:cNvSpPr/>
          <p:nvPr/>
        </p:nvSpPr>
        <p:spPr>
          <a:xfrm>
            <a:off x="914400" y="1645920"/>
            <a:ext cx="7315200" cy="731520"/>
          </a:xfrm>
          <a:prstGeom prst="rect">
            <a:avLst/>
          </a:prstGeom>
          <a:noFill/>
          <a:ln/>
        </p:spPr>
        <p:txBody>
          <a:bodyPr wrap="square" lIns="0" tIns="0" rIns="0" bIns="0" rtlCol="0" anchor="ctr"/>
          <a:lstStyle/>
          <a:p>
            <a:pPr marL="0" indent="0" algn="ctr">
              <a:buNone/>
            </a:pPr>
            <a:r>
              <a:rPr lang="en-US" sz="3800" b="1" dirty="0">
                <a:solidFill>
                  <a:srgbClr val="3B3028"/>
                </a:solidFill>
                <a:latin typeface="Georgia" pitchFamily="34" charset="0"/>
                <a:ea typeface="Georgia" pitchFamily="34" charset="-122"/>
                <a:cs typeface="Georgia" pitchFamily="34" charset="-120"/>
              </a:rPr>
              <a:t>Quiz Complete!</a:t>
            </a:r>
            <a:endParaRPr lang="en-US" sz="3800" dirty="0"/>
          </a:p>
        </p:txBody>
      </p:sp>
      <p:sp>
        <p:nvSpPr>
          <p:cNvPr id="6" name="Shape 3"/>
          <p:cNvSpPr/>
          <p:nvPr/>
        </p:nvSpPr>
        <p:spPr>
          <a:xfrm>
            <a:off x="3474720" y="2468880"/>
            <a:ext cx="2194560" cy="45720"/>
          </a:xfrm>
          <a:prstGeom prst="rect">
            <a:avLst/>
          </a:prstGeom>
          <a:solidFill>
            <a:srgbClr val="E8967F"/>
          </a:solidFill>
          <a:ln/>
        </p:spPr>
        <p:txBody>
          <a:bodyPr/>
          <a:lstStyle/>
          <a:p>
            <a:endParaRPr lang="en-US"/>
          </a:p>
        </p:txBody>
      </p:sp>
      <p:sp>
        <p:nvSpPr>
          <p:cNvPr id="7" name="Text 4"/>
          <p:cNvSpPr/>
          <p:nvPr/>
        </p:nvSpPr>
        <p:spPr>
          <a:xfrm>
            <a:off x="1371600" y="2697480"/>
            <a:ext cx="6400800" cy="731520"/>
          </a:xfrm>
          <a:prstGeom prst="rect">
            <a:avLst/>
          </a:prstGeom>
          <a:noFill/>
          <a:ln/>
        </p:spPr>
        <p:txBody>
          <a:bodyPr wrap="square" lIns="0" tIns="0" rIns="0" bIns="0" rtlCol="0" anchor="ctr"/>
          <a:lstStyle/>
          <a:p>
            <a:pPr marL="0" indent="0" algn="ctr">
              <a:lnSpc>
                <a:spcPct val="130000"/>
              </a:lnSpc>
              <a:buNone/>
            </a:pPr>
            <a:r>
              <a:rPr lang="en-US" sz="1800" dirty="0">
                <a:solidFill>
                  <a:srgbClr val="5C4F42"/>
                </a:solidFill>
                <a:latin typeface="Calibri" pitchFamily="34" charset="0"/>
                <a:ea typeface="Calibri" pitchFamily="34" charset="-122"/>
                <a:cs typeface="Calibri" pitchFamily="34" charset="-120"/>
              </a:rPr>
              <a:t>Great job working through the Triggers</a:t>
            </a:r>
            <a:endParaRPr lang="en-US" sz="1800" dirty="0"/>
          </a:p>
          <a:p>
            <a:pPr marL="0" indent="0" algn="ctr">
              <a:lnSpc>
                <a:spcPct val="130000"/>
              </a:lnSpc>
              <a:buNone/>
            </a:pPr>
            <a:r>
              <a:rPr lang="en-US" sz="1800" dirty="0">
                <a:solidFill>
                  <a:srgbClr val="5C4F42"/>
                </a:solidFill>
                <a:latin typeface="Calibri" pitchFamily="34" charset="0"/>
                <a:ea typeface="Calibri" pitchFamily="34" charset="-122"/>
                <a:cs typeface="Calibri" pitchFamily="34" charset="-120"/>
              </a:rPr>
              <a:t>&amp; Triggers Action Plan quiz!</a:t>
            </a:r>
            <a:endParaRPr lang="en-US" sz="1800" dirty="0"/>
          </a:p>
        </p:txBody>
      </p:sp>
      <p:sp>
        <p:nvSpPr>
          <p:cNvPr id="8" name="Shape 5"/>
          <p:cNvSpPr/>
          <p:nvPr/>
        </p:nvSpPr>
        <p:spPr>
          <a:xfrm>
            <a:off x="1371600" y="3657600"/>
            <a:ext cx="6400800" cy="1097280"/>
          </a:xfrm>
          <a:prstGeom prst="roundRect">
            <a:avLst>
              <a:gd name="adj" fmla="val 8333"/>
            </a:avLst>
          </a:prstGeom>
          <a:solidFill>
            <a:srgbClr val="DFF0E3"/>
          </a:solidFill>
          <a:ln/>
        </p:spPr>
        <p:txBody>
          <a:bodyPr/>
          <a:lstStyle/>
          <a:p>
            <a:endParaRPr lang="en-US"/>
          </a:p>
        </p:txBody>
      </p:sp>
      <p:pic>
        <p:nvPicPr>
          <p:cNvPr id="9" name="Image 1" descr="preencoded.png"/>
          <p:cNvPicPr>
            <a:picLocks noChangeAspect="1"/>
          </p:cNvPicPr>
          <p:nvPr/>
        </p:nvPicPr>
        <p:blipFill>
          <a:blip r:embed="rId4"/>
          <a:stretch>
            <a:fillRect/>
          </a:stretch>
        </p:blipFill>
        <p:spPr>
          <a:xfrm>
            <a:off x="1691640" y="3840480"/>
            <a:ext cx="411480" cy="411480"/>
          </a:xfrm>
          <a:prstGeom prst="rect">
            <a:avLst/>
          </a:prstGeom>
        </p:spPr>
      </p:pic>
      <p:sp>
        <p:nvSpPr>
          <p:cNvPr id="10" name="Text 6"/>
          <p:cNvSpPr/>
          <p:nvPr/>
        </p:nvSpPr>
        <p:spPr>
          <a:xfrm>
            <a:off x="2286000" y="3703320"/>
            <a:ext cx="5212080" cy="1005840"/>
          </a:xfrm>
          <a:prstGeom prst="rect">
            <a:avLst/>
          </a:prstGeom>
          <a:noFill/>
          <a:ln/>
        </p:spPr>
        <p:txBody>
          <a:bodyPr wrap="square" lIns="0" tIns="0" rIns="0" bIns="0" rtlCol="0" anchor="ctr"/>
          <a:lstStyle/>
          <a:p>
            <a:pPr marL="0" indent="0">
              <a:lnSpc>
                <a:spcPct val="130000"/>
              </a:lnSpc>
              <a:buNone/>
            </a:pPr>
            <a:r>
              <a:rPr lang="en-US" sz="1300" dirty="0">
                <a:solidFill>
                  <a:srgbClr val="5E8A6E"/>
                </a:solidFill>
                <a:latin typeface="Calibri" pitchFamily="34" charset="0"/>
                <a:ea typeface="Calibri" pitchFamily="34" charset="-122"/>
                <a:cs typeface="Calibri" pitchFamily="34" charset="-120"/>
              </a:rPr>
              <a:t>Remember: Triggers are external events. Your Triggers Action Plan uses tools from your Wellness Toolbox to help you respond safely and stay on your recovery path.</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725C"/>
          </a:solidFill>
          <a:ln/>
        </p:spPr>
        <p:txBody>
          <a:bodyPr/>
          <a:lstStyle/>
          <a:p>
            <a:endParaRPr lang="en-US"/>
          </a:p>
        </p:txBody>
      </p:sp>
      <p:sp>
        <p:nvSpPr>
          <p:cNvPr id="3" name="Shape 1"/>
          <p:cNvSpPr/>
          <p:nvPr/>
        </p:nvSpPr>
        <p:spPr>
          <a:xfrm>
            <a:off x="457200" y="320040"/>
            <a:ext cx="777240" cy="777240"/>
          </a:xfrm>
          <a:prstGeom prst="ellipse">
            <a:avLst/>
          </a:prstGeom>
          <a:solidFill>
            <a:srgbClr val="D4725C"/>
          </a:solidFill>
          <a:ln/>
          <a:effectLst>
            <a:outerShdw blurRad="50800" dist="25400" dir="8100000" algn="bl" rotWithShape="0">
              <a:srgbClr val="000000">
                <a:alpha val="8000"/>
              </a:srgbClr>
            </a:outerShdw>
          </a:effectLst>
        </p:spPr>
        <p:txBody>
          <a:bodyPr/>
          <a:lstStyle/>
          <a:p>
            <a:endParaRPr lang="en-US"/>
          </a:p>
        </p:txBody>
      </p:sp>
      <p:sp>
        <p:nvSpPr>
          <p:cNvPr id="4" name="Text 2"/>
          <p:cNvSpPr/>
          <p:nvPr/>
        </p:nvSpPr>
        <p:spPr>
          <a:xfrm>
            <a:off x="457200" y="3200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2</a:t>
            </a:r>
            <a:endParaRPr lang="en-US" sz="2800" dirty="0"/>
          </a:p>
        </p:txBody>
      </p:sp>
      <p:sp>
        <p:nvSpPr>
          <p:cNvPr id="5" name="Text 3"/>
          <p:cNvSpPr/>
          <p:nvPr/>
        </p:nvSpPr>
        <p:spPr>
          <a:xfrm>
            <a:off x="1463040" y="384048"/>
            <a:ext cx="2743200" cy="320040"/>
          </a:xfrm>
          <a:prstGeom prst="rect">
            <a:avLst/>
          </a:prstGeom>
          <a:noFill/>
          <a:ln/>
        </p:spPr>
        <p:txBody>
          <a:bodyPr wrap="square" lIns="0" tIns="0" rIns="0" bIns="0" rtlCol="0" anchor="ctr"/>
          <a:lstStyle/>
          <a:p>
            <a:pPr marL="0" indent="0">
              <a:buNone/>
            </a:pPr>
            <a:r>
              <a:rPr lang="en-US" sz="1100" b="1" kern="0" spc="300" dirty="0">
                <a:solidFill>
                  <a:srgbClr val="7DA08A"/>
                </a:solidFill>
                <a:latin typeface="Calibri" pitchFamily="34" charset="0"/>
                <a:ea typeface="Calibri" pitchFamily="34" charset="-122"/>
                <a:cs typeface="Calibri" pitchFamily="34" charset="-120"/>
              </a:rPr>
              <a:t>TRUE OR FALSE</a:t>
            </a:r>
            <a:endParaRPr lang="en-US" sz="1100" dirty="0"/>
          </a:p>
        </p:txBody>
      </p:sp>
      <p:sp>
        <p:nvSpPr>
          <p:cNvPr id="6" name="Text 4"/>
          <p:cNvSpPr/>
          <p:nvPr/>
        </p:nvSpPr>
        <p:spPr>
          <a:xfrm>
            <a:off x="6400800" y="384048"/>
            <a:ext cx="2286000" cy="320040"/>
          </a:xfrm>
          <a:prstGeom prst="rect">
            <a:avLst/>
          </a:prstGeom>
          <a:noFill/>
          <a:ln/>
        </p:spPr>
        <p:txBody>
          <a:bodyPr wrap="square" lIns="0" tIns="0" rIns="0" bIns="0" rtlCol="0" anchor="ctr"/>
          <a:lstStyle/>
          <a:p>
            <a:pPr marL="0" indent="0" algn="r">
              <a:buNone/>
            </a:pPr>
            <a:r>
              <a:rPr lang="en-US" sz="1100" dirty="0">
                <a:solidFill>
                  <a:srgbClr val="8A7E72"/>
                </a:solidFill>
                <a:latin typeface="Calibri" pitchFamily="34" charset="0"/>
                <a:ea typeface="Calibri" pitchFamily="34" charset="-122"/>
                <a:cs typeface="Calibri" pitchFamily="34" charset="-120"/>
              </a:rPr>
              <a:t>Question 2 of 15</a:t>
            </a:r>
            <a:endParaRPr lang="en-US" sz="1100" dirty="0"/>
          </a:p>
        </p:txBody>
      </p:sp>
      <p:sp>
        <p:nvSpPr>
          <p:cNvPr id="7" name="Shape 5"/>
          <p:cNvSpPr/>
          <p:nvPr/>
        </p:nvSpPr>
        <p:spPr>
          <a:xfrm>
            <a:off x="457200" y="1051560"/>
            <a:ext cx="8229600" cy="54864"/>
          </a:xfrm>
          <a:prstGeom prst="rect">
            <a:avLst/>
          </a:prstGeom>
          <a:solidFill>
            <a:srgbClr val="E8E0D8"/>
          </a:solidFill>
          <a:ln/>
        </p:spPr>
        <p:txBody>
          <a:bodyPr/>
          <a:lstStyle/>
          <a:p>
            <a:endParaRPr lang="en-US"/>
          </a:p>
        </p:txBody>
      </p:sp>
      <p:sp>
        <p:nvSpPr>
          <p:cNvPr id="8" name="Shape 6"/>
          <p:cNvSpPr/>
          <p:nvPr/>
        </p:nvSpPr>
        <p:spPr>
          <a:xfrm>
            <a:off x="457200" y="1051560"/>
            <a:ext cx="1097280" cy="54864"/>
          </a:xfrm>
          <a:prstGeom prst="rect">
            <a:avLst/>
          </a:prstGeom>
          <a:solidFill>
            <a:srgbClr val="7DA08A"/>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457200" y="1417320"/>
            <a:ext cx="411480" cy="411480"/>
          </a:xfrm>
          <a:prstGeom prst="rect">
            <a:avLst/>
          </a:prstGeom>
        </p:spPr>
      </p:pic>
      <p:sp>
        <p:nvSpPr>
          <p:cNvPr id="10" name="Text 7"/>
          <p:cNvSpPr/>
          <p:nvPr/>
        </p:nvSpPr>
        <p:spPr>
          <a:xfrm>
            <a:off x="1005840" y="1325880"/>
            <a:ext cx="7680960" cy="731520"/>
          </a:xfrm>
          <a:prstGeom prst="rect">
            <a:avLst/>
          </a:prstGeom>
          <a:noFill/>
          <a:ln/>
        </p:spPr>
        <p:txBody>
          <a:bodyPr wrap="square" lIns="0" tIns="0" rIns="0" bIns="0" rtlCol="0" anchor="ctr"/>
          <a:lstStyle/>
          <a:p>
            <a:pPr marL="0" indent="0">
              <a:lnSpc>
                <a:spcPct val="120000"/>
              </a:lnSpc>
              <a:buNone/>
            </a:pPr>
            <a:r>
              <a:rPr lang="en-US" sz="2000" b="1" dirty="0">
                <a:solidFill>
                  <a:srgbClr val="3B3028"/>
                </a:solidFill>
                <a:latin typeface="Georgia" pitchFamily="34" charset="0"/>
                <a:ea typeface="Georgia" pitchFamily="34" charset="-122"/>
                <a:cs typeface="Georgia" pitchFamily="34" charset="-120"/>
              </a:rPr>
              <a:t>Triggers in WRAP are defined as internal experiences such as thoughts and feelings.</a:t>
            </a:r>
            <a:endParaRPr lang="en-US" sz="2000" dirty="0"/>
          </a:p>
        </p:txBody>
      </p:sp>
      <p:sp>
        <p:nvSpPr>
          <p:cNvPr id="11" name="Shape 8"/>
          <p:cNvSpPr/>
          <p:nvPr/>
        </p:nvSpPr>
        <p:spPr>
          <a:xfrm>
            <a:off x="1097280" y="2468880"/>
            <a:ext cx="3017520" cy="1645920"/>
          </a:xfrm>
          <a:prstGeom prst="roundRect">
            <a:avLst>
              <a:gd name="adj" fmla="val 8333"/>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2" name="Text 9"/>
          <p:cNvSpPr/>
          <p:nvPr/>
        </p:nvSpPr>
        <p:spPr>
          <a:xfrm>
            <a:off x="137160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a:t>
            </a:r>
            <a:endParaRPr lang="en-US" sz="1800" dirty="0"/>
          </a:p>
        </p:txBody>
      </p:sp>
      <p:sp>
        <p:nvSpPr>
          <p:cNvPr id="13" name="Shape 10"/>
          <p:cNvSpPr/>
          <p:nvPr/>
        </p:nvSpPr>
        <p:spPr>
          <a:xfrm>
            <a:off x="1371600" y="2743200"/>
            <a:ext cx="457200" cy="457200"/>
          </a:xfrm>
          <a:prstGeom prst="ellipse">
            <a:avLst/>
          </a:prstGeom>
          <a:solidFill>
            <a:srgbClr val="7DA08A"/>
          </a:solidFill>
          <a:ln/>
        </p:spPr>
        <p:txBody>
          <a:bodyPr/>
          <a:lstStyle/>
          <a:p>
            <a:endParaRPr lang="en-US"/>
          </a:p>
        </p:txBody>
      </p:sp>
      <p:sp>
        <p:nvSpPr>
          <p:cNvPr id="14" name="Text 11"/>
          <p:cNvSpPr/>
          <p:nvPr/>
        </p:nvSpPr>
        <p:spPr>
          <a:xfrm>
            <a:off x="137160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a:t>
            </a:r>
            <a:endParaRPr lang="en-US" sz="1800" dirty="0"/>
          </a:p>
        </p:txBody>
      </p:sp>
      <p:sp>
        <p:nvSpPr>
          <p:cNvPr id="15" name="Text 12"/>
          <p:cNvSpPr/>
          <p:nvPr/>
        </p:nvSpPr>
        <p:spPr>
          <a:xfrm>
            <a:off x="2011680" y="2743200"/>
            <a:ext cx="1828800" cy="45720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TRUE</a:t>
            </a:r>
            <a:endParaRPr lang="en-US" sz="2200" dirty="0"/>
          </a:p>
        </p:txBody>
      </p:sp>
      <p:sp>
        <p:nvSpPr>
          <p:cNvPr id="16" name="Shape 13"/>
          <p:cNvSpPr/>
          <p:nvPr/>
        </p:nvSpPr>
        <p:spPr>
          <a:xfrm>
            <a:off x="5029200" y="2468880"/>
            <a:ext cx="3017520" cy="1645920"/>
          </a:xfrm>
          <a:prstGeom prst="roundRect">
            <a:avLst>
              <a:gd name="adj" fmla="val 8333"/>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7" name="Shape 14"/>
          <p:cNvSpPr/>
          <p:nvPr/>
        </p:nvSpPr>
        <p:spPr>
          <a:xfrm>
            <a:off x="5303520" y="2743200"/>
            <a:ext cx="457200" cy="457200"/>
          </a:xfrm>
          <a:prstGeom prst="ellipse">
            <a:avLst/>
          </a:prstGeom>
          <a:solidFill>
            <a:srgbClr val="D4725C"/>
          </a:solidFill>
          <a:ln/>
        </p:spPr>
        <p:txBody>
          <a:bodyPr/>
          <a:lstStyle/>
          <a:p>
            <a:endParaRPr lang="en-US"/>
          </a:p>
        </p:txBody>
      </p:sp>
      <p:sp>
        <p:nvSpPr>
          <p:cNvPr id="18" name="Text 15"/>
          <p:cNvSpPr/>
          <p:nvPr/>
        </p:nvSpPr>
        <p:spPr>
          <a:xfrm>
            <a:off x="530352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B</a:t>
            </a:r>
            <a:endParaRPr lang="en-US" sz="1800" dirty="0"/>
          </a:p>
        </p:txBody>
      </p:sp>
      <p:sp>
        <p:nvSpPr>
          <p:cNvPr id="19" name="Text 16"/>
          <p:cNvSpPr/>
          <p:nvPr/>
        </p:nvSpPr>
        <p:spPr>
          <a:xfrm>
            <a:off x="5943600" y="2743200"/>
            <a:ext cx="1828800" cy="457200"/>
          </a:xfrm>
          <a:prstGeom prst="rect">
            <a:avLst/>
          </a:prstGeom>
          <a:noFill/>
          <a:ln/>
        </p:spPr>
        <p:txBody>
          <a:bodyPr wrap="square" lIns="0" tIns="0" rIns="0" bIns="0" rtlCol="0" anchor="ctr"/>
          <a:lstStyle/>
          <a:p>
            <a:pPr marL="0" indent="0">
              <a:buNone/>
            </a:pPr>
            <a:r>
              <a:rPr lang="en-US" sz="2200" b="1" dirty="0">
                <a:solidFill>
                  <a:srgbClr val="D4725C"/>
                </a:solidFill>
                <a:latin typeface="Georgia" pitchFamily="34" charset="0"/>
                <a:ea typeface="Georgia" pitchFamily="34" charset="-122"/>
                <a:cs typeface="Georgia" pitchFamily="34" charset="-120"/>
              </a:rPr>
              <a:t>FALSE</a:t>
            </a:r>
            <a:endParaRPr lang="en-US" sz="2200" dirty="0"/>
          </a:p>
        </p:txBody>
      </p:sp>
      <p:sp>
        <p:nvSpPr>
          <p:cNvPr id="20" name="Shape 17"/>
          <p:cNvSpPr/>
          <p:nvPr/>
        </p:nvSpPr>
        <p:spPr>
          <a:xfrm>
            <a:off x="0" y="5052060"/>
            <a:ext cx="9144000" cy="91440"/>
          </a:xfrm>
          <a:prstGeom prst="rect">
            <a:avLst/>
          </a:prstGeom>
          <a:solidFill>
            <a:srgbClr val="B5D4BD">
              <a:alpha val="50000"/>
            </a:srgbClr>
          </a:solidFill>
          <a:ln/>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7DA08A"/>
          </a:solidFill>
          <a:ln/>
        </p:spPr>
        <p:txBody>
          <a:bodyPr/>
          <a:lstStyle/>
          <a:p>
            <a:endParaRPr lang="en-US"/>
          </a:p>
        </p:txBody>
      </p:sp>
      <p:sp>
        <p:nvSpPr>
          <p:cNvPr id="3" name="Text 1"/>
          <p:cNvSpPr/>
          <p:nvPr/>
        </p:nvSpPr>
        <p:spPr>
          <a:xfrm>
            <a:off x="457200" y="274320"/>
            <a:ext cx="4572000" cy="365760"/>
          </a:xfrm>
          <a:prstGeom prst="rect">
            <a:avLst/>
          </a:prstGeom>
          <a:noFill/>
          <a:ln/>
        </p:spPr>
        <p:txBody>
          <a:bodyPr wrap="square" lIns="0" tIns="0" rIns="0" bIns="0" rtlCol="0" anchor="ctr"/>
          <a:lstStyle/>
          <a:p>
            <a:pPr marL="0" indent="0">
              <a:buNone/>
            </a:pPr>
            <a:r>
              <a:rPr lang="en-US" sz="1200" dirty="0">
                <a:solidFill>
                  <a:srgbClr val="8A7E72"/>
                </a:solidFill>
                <a:latin typeface="Calibri" pitchFamily="34" charset="0"/>
                <a:ea typeface="Calibri" pitchFamily="34" charset="-122"/>
                <a:cs typeface="Calibri" pitchFamily="34" charset="-120"/>
              </a:rPr>
              <a:t>Question 2 — Answer</a:t>
            </a:r>
            <a:endParaRPr lang="en-US" sz="1200" dirty="0"/>
          </a:p>
        </p:txBody>
      </p:sp>
      <p:sp>
        <p:nvSpPr>
          <p:cNvPr id="4" name="Shape 2"/>
          <p:cNvSpPr/>
          <p:nvPr/>
        </p:nvSpPr>
        <p:spPr>
          <a:xfrm>
            <a:off x="457200" y="822960"/>
            <a:ext cx="8229600" cy="1188720"/>
          </a:xfrm>
          <a:prstGeom prst="roundRect">
            <a:avLst>
              <a:gd name="adj" fmla="val 9231"/>
            </a:avLst>
          </a:prstGeom>
          <a:solidFill>
            <a:srgbClr val="DFF0E3"/>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77240" y="1051560"/>
            <a:ext cx="502920" cy="502920"/>
          </a:xfrm>
          <a:prstGeom prst="rect">
            <a:avLst/>
          </a:prstGeom>
        </p:spPr>
      </p:pic>
      <p:sp>
        <p:nvSpPr>
          <p:cNvPr id="6" name="Text 3"/>
          <p:cNvSpPr/>
          <p:nvPr/>
        </p:nvSpPr>
        <p:spPr>
          <a:xfrm>
            <a:off x="1463040" y="896112"/>
            <a:ext cx="2743200" cy="320040"/>
          </a:xfrm>
          <a:prstGeom prst="rect">
            <a:avLst/>
          </a:prstGeom>
          <a:noFill/>
          <a:ln/>
        </p:spPr>
        <p:txBody>
          <a:bodyPr wrap="square" lIns="0" tIns="0" rIns="0" bIns="0" rtlCol="0" anchor="ctr"/>
          <a:lstStyle/>
          <a:p>
            <a:pPr marL="0" indent="0">
              <a:buNone/>
            </a:pPr>
            <a:r>
              <a:rPr lang="en-US" sz="1000" b="1" kern="0" spc="300" dirty="0">
                <a:solidFill>
                  <a:srgbClr val="5E8A6E"/>
                </a:solidFill>
                <a:latin typeface="Calibri" pitchFamily="34" charset="0"/>
                <a:ea typeface="Calibri" pitchFamily="34" charset="-122"/>
                <a:cs typeface="Calibri" pitchFamily="34" charset="-120"/>
              </a:rPr>
              <a:t>CORRECT ANSWER</a:t>
            </a:r>
            <a:endParaRPr lang="en-US" sz="1000" dirty="0"/>
          </a:p>
        </p:txBody>
      </p:sp>
      <p:sp>
        <p:nvSpPr>
          <p:cNvPr id="7" name="Text 4"/>
          <p:cNvSpPr/>
          <p:nvPr/>
        </p:nvSpPr>
        <p:spPr>
          <a:xfrm>
            <a:off x="1463040" y="1188720"/>
            <a:ext cx="6858000" cy="64008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B.  FALSE</a:t>
            </a:r>
            <a:endParaRPr lang="en-US" sz="2200" dirty="0"/>
          </a:p>
        </p:txBody>
      </p:sp>
      <p:sp>
        <p:nvSpPr>
          <p:cNvPr id="8" name="Shape 5"/>
          <p:cNvSpPr/>
          <p:nvPr/>
        </p:nvSpPr>
        <p:spPr>
          <a:xfrm>
            <a:off x="457200" y="2331720"/>
            <a:ext cx="8229600" cy="2286000"/>
          </a:xfrm>
          <a:prstGeom prst="roundRect">
            <a:avLst>
              <a:gd name="adj" fmla="val 4800"/>
            </a:avLst>
          </a:prstGeom>
          <a:solidFill>
            <a:srgbClr val="FFFFFF"/>
          </a:solidFill>
          <a:ln/>
          <a:effectLst>
            <a:outerShdw blurRad="508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777240" y="2560320"/>
            <a:ext cx="411480" cy="411480"/>
          </a:xfrm>
          <a:prstGeom prst="rect">
            <a:avLst/>
          </a:prstGeom>
        </p:spPr>
      </p:pic>
      <p:sp>
        <p:nvSpPr>
          <p:cNvPr id="10" name="Text 6"/>
          <p:cNvSpPr/>
          <p:nvPr/>
        </p:nvSpPr>
        <p:spPr>
          <a:xfrm>
            <a:off x="1371600" y="2487168"/>
            <a:ext cx="2743200" cy="320040"/>
          </a:xfrm>
          <a:prstGeom prst="rect">
            <a:avLst/>
          </a:prstGeom>
          <a:noFill/>
          <a:ln/>
        </p:spPr>
        <p:txBody>
          <a:bodyPr wrap="square" lIns="0" tIns="0" rIns="0" bIns="0" rtlCol="0" anchor="ctr"/>
          <a:lstStyle/>
          <a:p>
            <a:pPr marL="0" indent="0">
              <a:buNone/>
            </a:pPr>
            <a:r>
              <a:rPr lang="en-US" sz="1100" b="1" kern="0" spc="200" dirty="0">
                <a:solidFill>
                  <a:srgbClr val="D4725C"/>
                </a:solidFill>
                <a:latin typeface="Calibri" pitchFamily="34" charset="0"/>
                <a:ea typeface="Calibri" pitchFamily="34" charset="-122"/>
                <a:cs typeface="Calibri" pitchFamily="34" charset="-120"/>
              </a:rPr>
              <a:t>WHY?</a:t>
            </a:r>
            <a:endParaRPr lang="en-US" sz="1100" dirty="0"/>
          </a:p>
        </p:txBody>
      </p:sp>
      <p:sp>
        <p:nvSpPr>
          <p:cNvPr id="11" name="Text 7"/>
          <p:cNvSpPr/>
          <p:nvPr/>
        </p:nvSpPr>
        <p:spPr>
          <a:xfrm>
            <a:off x="914400" y="2880360"/>
            <a:ext cx="7315200" cy="1554480"/>
          </a:xfrm>
          <a:prstGeom prst="rect">
            <a:avLst/>
          </a:prstGeom>
          <a:noFill/>
          <a:ln/>
        </p:spPr>
        <p:txBody>
          <a:bodyPr wrap="square" lIns="0" tIns="0" rIns="0" bIns="0" rtlCol="0" anchor="t"/>
          <a:lstStyle/>
          <a:p>
            <a:pPr marL="0" indent="0">
              <a:lnSpc>
                <a:spcPct val="135000"/>
              </a:lnSpc>
              <a:buNone/>
            </a:pPr>
            <a:r>
              <a:rPr lang="en-US" sz="1500" dirty="0">
                <a:solidFill>
                  <a:srgbClr val="5C4F42"/>
                </a:solidFill>
                <a:latin typeface="Calibri" pitchFamily="34" charset="0"/>
                <a:ea typeface="Calibri" pitchFamily="34" charset="-122"/>
                <a:cs typeface="Calibri" pitchFamily="34" charset="-120"/>
              </a:rPr>
              <a:t>In WRAP, triggers are defined as external events or circumstances that cause uncomfortable feelings. The key distinction is that triggers come from outside of us — they are things that happen to us.</a:t>
            </a:r>
            <a:endParaRPr lang="en-US" sz="1500" dirty="0"/>
          </a:p>
        </p:txBody>
      </p:sp>
      <p:sp>
        <p:nvSpPr>
          <p:cNvPr id="12" name="Shape 8"/>
          <p:cNvSpPr/>
          <p:nvPr/>
        </p:nvSpPr>
        <p:spPr>
          <a:xfrm>
            <a:off x="0" y="5052060"/>
            <a:ext cx="9144000" cy="91440"/>
          </a:xfrm>
          <a:prstGeom prst="rect">
            <a:avLst/>
          </a:prstGeom>
          <a:solidFill>
            <a:srgbClr val="F5D5CC">
              <a:alpha val="50000"/>
            </a:srgbClr>
          </a:solidFill>
          <a:ln/>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725C"/>
          </a:solidFill>
          <a:ln/>
        </p:spPr>
        <p:txBody>
          <a:bodyPr/>
          <a:lstStyle/>
          <a:p>
            <a:endParaRPr lang="en-US"/>
          </a:p>
        </p:txBody>
      </p:sp>
      <p:sp>
        <p:nvSpPr>
          <p:cNvPr id="3" name="Shape 1"/>
          <p:cNvSpPr/>
          <p:nvPr/>
        </p:nvSpPr>
        <p:spPr>
          <a:xfrm>
            <a:off x="457200" y="320040"/>
            <a:ext cx="777240" cy="777240"/>
          </a:xfrm>
          <a:prstGeom prst="ellipse">
            <a:avLst/>
          </a:prstGeom>
          <a:solidFill>
            <a:srgbClr val="D4725C"/>
          </a:solidFill>
          <a:ln/>
          <a:effectLst>
            <a:outerShdw blurRad="50800" dist="25400" dir="8100000" algn="bl" rotWithShape="0">
              <a:srgbClr val="000000">
                <a:alpha val="8000"/>
              </a:srgbClr>
            </a:outerShdw>
          </a:effectLst>
        </p:spPr>
        <p:txBody>
          <a:bodyPr/>
          <a:lstStyle/>
          <a:p>
            <a:endParaRPr lang="en-US"/>
          </a:p>
        </p:txBody>
      </p:sp>
      <p:sp>
        <p:nvSpPr>
          <p:cNvPr id="4" name="Text 2"/>
          <p:cNvSpPr/>
          <p:nvPr/>
        </p:nvSpPr>
        <p:spPr>
          <a:xfrm>
            <a:off x="457200" y="3200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3</a:t>
            </a:r>
            <a:endParaRPr lang="en-US" sz="2800" dirty="0"/>
          </a:p>
        </p:txBody>
      </p:sp>
      <p:sp>
        <p:nvSpPr>
          <p:cNvPr id="5" name="Text 3"/>
          <p:cNvSpPr/>
          <p:nvPr/>
        </p:nvSpPr>
        <p:spPr>
          <a:xfrm>
            <a:off x="1463040" y="384048"/>
            <a:ext cx="2743200" cy="320040"/>
          </a:xfrm>
          <a:prstGeom prst="rect">
            <a:avLst/>
          </a:prstGeom>
          <a:noFill/>
          <a:ln/>
        </p:spPr>
        <p:txBody>
          <a:bodyPr wrap="square" lIns="0" tIns="0" rIns="0" bIns="0" rtlCol="0" anchor="ctr"/>
          <a:lstStyle/>
          <a:p>
            <a:pPr marL="0" indent="0">
              <a:buNone/>
            </a:pPr>
            <a:r>
              <a:rPr lang="en-US" sz="1100" b="1" kern="0" spc="300" dirty="0">
                <a:solidFill>
                  <a:srgbClr val="7DA08A"/>
                </a:solidFill>
                <a:latin typeface="Calibri" pitchFamily="34" charset="0"/>
                <a:ea typeface="Calibri" pitchFamily="34" charset="-122"/>
                <a:cs typeface="Calibri" pitchFamily="34" charset="-120"/>
              </a:rPr>
              <a:t>MULTIPLE CHOICE</a:t>
            </a:r>
            <a:endParaRPr lang="en-US" sz="1100" dirty="0"/>
          </a:p>
        </p:txBody>
      </p:sp>
      <p:sp>
        <p:nvSpPr>
          <p:cNvPr id="6" name="Text 4"/>
          <p:cNvSpPr/>
          <p:nvPr/>
        </p:nvSpPr>
        <p:spPr>
          <a:xfrm>
            <a:off x="6400800" y="384048"/>
            <a:ext cx="2286000" cy="320040"/>
          </a:xfrm>
          <a:prstGeom prst="rect">
            <a:avLst/>
          </a:prstGeom>
          <a:noFill/>
          <a:ln/>
        </p:spPr>
        <p:txBody>
          <a:bodyPr wrap="square" lIns="0" tIns="0" rIns="0" bIns="0" rtlCol="0" anchor="ctr"/>
          <a:lstStyle/>
          <a:p>
            <a:pPr marL="0" indent="0" algn="r">
              <a:buNone/>
            </a:pPr>
            <a:r>
              <a:rPr lang="en-US" sz="1100" dirty="0">
                <a:solidFill>
                  <a:srgbClr val="8A7E72"/>
                </a:solidFill>
                <a:latin typeface="Calibri" pitchFamily="34" charset="0"/>
                <a:ea typeface="Calibri" pitchFamily="34" charset="-122"/>
                <a:cs typeface="Calibri" pitchFamily="34" charset="-120"/>
              </a:rPr>
              <a:t>Question 3 of 15</a:t>
            </a:r>
            <a:endParaRPr lang="en-US" sz="1100" dirty="0"/>
          </a:p>
        </p:txBody>
      </p:sp>
      <p:sp>
        <p:nvSpPr>
          <p:cNvPr id="7" name="Shape 5"/>
          <p:cNvSpPr/>
          <p:nvPr/>
        </p:nvSpPr>
        <p:spPr>
          <a:xfrm>
            <a:off x="457200" y="1051560"/>
            <a:ext cx="8229600" cy="54864"/>
          </a:xfrm>
          <a:prstGeom prst="rect">
            <a:avLst/>
          </a:prstGeom>
          <a:solidFill>
            <a:srgbClr val="E8E0D8"/>
          </a:solidFill>
          <a:ln/>
        </p:spPr>
        <p:txBody>
          <a:bodyPr/>
          <a:lstStyle/>
          <a:p>
            <a:endParaRPr lang="en-US"/>
          </a:p>
        </p:txBody>
      </p:sp>
      <p:sp>
        <p:nvSpPr>
          <p:cNvPr id="8" name="Shape 6"/>
          <p:cNvSpPr/>
          <p:nvPr/>
        </p:nvSpPr>
        <p:spPr>
          <a:xfrm>
            <a:off x="457200" y="1051560"/>
            <a:ext cx="1645920" cy="54864"/>
          </a:xfrm>
          <a:prstGeom prst="rect">
            <a:avLst/>
          </a:prstGeom>
          <a:solidFill>
            <a:srgbClr val="7DA08A"/>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457200" y="1417320"/>
            <a:ext cx="411480" cy="411480"/>
          </a:xfrm>
          <a:prstGeom prst="rect">
            <a:avLst/>
          </a:prstGeom>
        </p:spPr>
      </p:pic>
      <p:sp>
        <p:nvSpPr>
          <p:cNvPr id="10" name="Text 7"/>
          <p:cNvSpPr/>
          <p:nvPr/>
        </p:nvSpPr>
        <p:spPr>
          <a:xfrm>
            <a:off x="1005840" y="1325880"/>
            <a:ext cx="7680960" cy="731520"/>
          </a:xfrm>
          <a:prstGeom prst="rect">
            <a:avLst/>
          </a:prstGeom>
          <a:noFill/>
          <a:ln/>
        </p:spPr>
        <p:txBody>
          <a:bodyPr wrap="square" lIns="0" tIns="0" rIns="0" bIns="0" rtlCol="0" anchor="ctr"/>
          <a:lstStyle/>
          <a:p>
            <a:pPr marL="0" indent="0">
              <a:lnSpc>
                <a:spcPct val="120000"/>
              </a:lnSpc>
              <a:buNone/>
            </a:pPr>
            <a:r>
              <a:rPr lang="en-US" sz="2000" b="1" dirty="0">
                <a:solidFill>
                  <a:srgbClr val="3B3028"/>
                </a:solidFill>
                <a:latin typeface="Georgia" pitchFamily="34" charset="0"/>
                <a:ea typeface="Georgia" pitchFamily="34" charset="-122"/>
                <a:cs typeface="Georgia" pitchFamily="34" charset="-120"/>
              </a:rPr>
              <a:t>Who originally developed the Wellness Recovery Action Plan?</a:t>
            </a:r>
            <a:endParaRPr lang="en-US" sz="2000" dirty="0"/>
          </a:p>
        </p:txBody>
      </p:sp>
      <p:sp>
        <p:nvSpPr>
          <p:cNvPr id="11" name="Shape 8"/>
          <p:cNvSpPr/>
          <p:nvPr/>
        </p:nvSpPr>
        <p:spPr>
          <a:xfrm>
            <a:off x="457200" y="233172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2" name="Shape 9"/>
          <p:cNvSpPr/>
          <p:nvPr/>
        </p:nvSpPr>
        <p:spPr>
          <a:xfrm>
            <a:off x="685800" y="2560320"/>
            <a:ext cx="457200" cy="457200"/>
          </a:xfrm>
          <a:prstGeom prst="ellipse">
            <a:avLst/>
          </a:prstGeom>
          <a:solidFill>
            <a:srgbClr val="7DA08A"/>
          </a:solidFill>
          <a:ln/>
        </p:spPr>
        <p:txBody>
          <a:bodyPr/>
          <a:lstStyle/>
          <a:p>
            <a:endParaRPr lang="en-US"/>
          </a:p>
        </p:txBody>
      </p:sp>
      <p:sp>
        <p:nvSpPr>
          <p:cNvPr id="13" name="Text 10"/>
          <p:cNvSpPr/>
          <p:nvPr/>
        </p:nvSpPr>
        <p:spPr>
          <a:xfrm>
            <a:off x="685800" y="256032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A</a:t>
            </a:r>
            <a:endParaRPr lang="en-US" sz="1600" dirty="0"/>
          </a:p>
        </p:txBody>
      </p:sp>
      <p:sp>
        <p:nvSpPr>
          <p:cNvPr id="14" name="Text 11"/>
          <p:cNvSpPr/>
          <p:nvPr/>
        </p:nvSpPr>
        <p:spPr>
          <a:xfrm>
            <a:off x="1280160" y="242316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Mary Ellen Copeland</a:t>
            </a:r>
            <a:endParaRPr lang="en-US" sz="1400" dirty="0"/>
          </a:p>
        </p:txBody>
      </p:sp>
      <p:sp>
        <p:nvSpPr>
          <p:cNvPr id="15" name="Shape 12"/>
          <p:cNvSpPr/>
          <p:nvPr/>
        </p:nvSpPr>
        <p:spPr>
          <a:xfrm>
            <a:off x="4800600" y="233172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6" name="Shape 13"/>
          <p:cNvSpPr/>
          <p:nvPr/>
        </p:nvSpPr>
        <p:spPr>
          <a:xfrm>
            <a:off x="5029200" y="2560320"/>
            <a:ext cx="457200" cy="457200"/>
          </a:xfrm>
          <a:prstGeom prst="ellipse">
            <a:avLst/>
          </a:prstGeom>
          <a:solidFill>
            <a:srgbClr val="7DA08A"/>
          </a:solidFill>
          <a:ln/>
        </p:spPr>
        <p:txBody>
          <a:bodyPr/>
          <a:lstStyle/>
          <a:p>
            <a:endParaRPr lang="en-US"/>
          </a:p>
        </p:txBody>
      </p:sp>
      <p:sp>
        <p:nvSpPr>
          <p:cNvPr id="17" name="Text 14"/>
          <p:cNvSpPr/>
          <p:nvPr/>
        </p:nvSpPr>
        <p:spPr>
          <a:xfrm>
            <a:off x="5029200" y="256032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B</a:t>
            </a:r>
            <a:endParaRPr lang="en-US" sz="1600" dirty="0"/>
          </a:p>
        </p:txBody>
      </p:sp>
      <p:sp>
        <p:nvSpPr>
          <p:cNvPr id="18" name="Text 15"/>
          <p:cNvSpPr/>
          <p:nvPr/>
        </p:nvSpPr>
        <p:spPr>
          <a:xfrm>
            <a:off x="5623560" y="242316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Aaron Beck</a:t>
            </a:r>
            <a:endParaRPr lang="en-US" sz="1400" dirty="0"/>
          </a:p>
        </p:txBody>
      </p:sp>
      <p:sp>
        <p:nvSpPr>
          <p:cNvPr id="19" name="Shape 16"/>
          <p:cNvSpPr/>
          <p:nvPr/>
        </p:nvSpPr>
        <p:spPr>
          <a:xfrm>
            <a:off x="457200" y="342900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20" name="Shape 17"/>
          <p:cNvSpPr/>
          <p:nvPr/>
        </p:nvSpPr>
        <p:spPr>
          <a:xfrm>
            <a:off x="685800" y="3657600"/>
            <a:ext cx="457200" cy="457200"/>
          </a:xfrm>
          <a:prstGeom prst="ellipse">
            <a:avLst/>
          </a:prstGeom>
          <a:solidFill>
            <a:srgbClr val="7DA08A"/>
          </a:solidFill>
          <a:ln/>
        </p:spPr>
        <p:txBody>
          <a:bodyPr/>
          <a:lstStyle/>
          <a:p>
            <a:endParaRPr lang="en-US"/>
          </a:p>
        </p:txBody>
      </p:sp>
      <p:sp>
        <p:nvSpPr>
          <p:cNvPr id="21" name="Text 18"/>
          <p:cNvSpPr/>
          <p:nvPr/>
        </p:nvSpPr>
        <p:spPr>
          <a:xfrm>
            <a:off x="685800" y="3657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a:t>
            </a:r>
            <a:endParaRPr lang="en-US" sz="1600" dirty="0"/>
          </a:p>
        </p:txBody>
      </p:sp>
      <p:sp>
        <p:nvSpPr>
          <p:cNvPr id="22" name="Text 19"/>
          <p:cNvSpPr/>
          <p:nvPr/>
        </p:nvSpPr>
        <p:spPr>
          <a:xfrm>
            <a:off x="1280160" y="352044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Carl Rogers</a:t>
            </a:r>
            <a:endParaRPr lang="en-US" sz="1400" dirty="0"/>
          </a:p>
        </p:txBody>
      </p:sp>
      <p:sp>
        <p:nvSpPr>
          <p:cNvPr id="23" name="Shape 20"/>
          <p:cNvSpPr/>
          <p:nvPr/>
        </p:nvSpPr>
        <p:spPr>
          <a:xfrm>
            <a:off x="4800600" y="3429000"/>
            <a:ext cx="3886200" cy="914400"/>
          </a:xfrm>
          <a:prstGeom prst="roundRect">
            <a:avLst>
              <a:gd name="adj" fmla="val 10000"/>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24" name="Shape 21"/>
          <p:cNvSpPr/>
          <p:nvPr/>
        </p:nvSpPr>
        <p:spPr>
          <a:xfrm>
            <a:off x="5029200" y="3657600"/>
            <a:ext cx="457200" cy="457200"/>
          </a:xfrm>
          <a:prstGeom prst="ellipse">
            <a:avLst/>
          </a:prstGeom>
          <a:solidFill>
            <a:srgbClr val="7DA08A"/>
          </a:solidFill>
          <a:ln/>
        </p:spPr>
        <p:txBody>
          <a:bodyPr/>
          <a:lstStyle/>
          <a:p>
            <a:endParaRPr lang="en-US"/>
          </a:p>
        </p:txBody>
      </p:sp>
      <p:sp>
        <p:nvSpPr>
          <p:cNvPr id="25" name="Text 22"/>
          <p:cNvSpPr/>
          <p:nvPr/>
        </p:nvSpPr>
        <p:spPr>
          <a:xfrm>
            <a:off x="5029200" y="3657600"/>
            <a:ext cx="457200" cy="45720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D</a:t>
            </a:r>
            <a:endParaRPr lang="en-US" sz="1600" dirty="0"/>
          </a:p>
        </p:txBody>
      </p:sp>
      <p:sp>
        <p:nvSpPr>
          <p:cNvPr id="26" name="Text 23"/>
          <p:cNvSpPr/>
          <p:nvPr/>
        </p:nvSpPr>
        <p:spPr>
          <a:xfrm>
            <a:off x="5623560" y="3520440"/>
            <a:ext cx="2834640" cy="731520"/>
          </a:xfrm>
          <a:prstGeom prst="rect">
            <a:avLst/>
          </a:prstGeom>
          <a:noFill/>
          <a:ln/>
        </p:spPr>
        <p:txBody>
          <a:bodyPr wrap="square" lIns="0" tIns="0" rIns="0" bIns="0" rtlCol="0" anchor="ctr"/>
          <a:lstStyle/>
          <a:p>
            <a:pPr marL="0" indent="0">
              <a:lnSpc>
                <a:spcPct val="110000"/>
              </a:lnSpc>
              <a:buNone/>
            </a:pPr>
            <a:r>
              <a:rPr lang="en-US" sz="1400" dirty="0">
                <a:solidFill>
                  <a:srgbClr val="3B3028"/>
                </a:solidFill>
                <a:latin typeface="Calibri" pitchFamily="34" charset="0"/>
                <a:ea typeface="Calibri" pitchFamily="34" charset="-122"/>
                <a:cs typeface="Calibri" pitchFamily="34" charset="-120"/>
              </a:rPr>
              <a:t>Albert Ellis</a:t>
            </a:r>
            <a:endParaRPr lang="en-US" sz="1400" dirty="0"/>
          </a:p>
        </p:txBody>
      </p:sp>
      <p:sp>
        <p:nvSpPr>
          <p:cNvPr id="27" name="Shape 24"/>
          <p:cNvSpPr/>
          <p:nvPr/>
        </p:nvSpPr>
        <p:spPr>
          <a:xfrm>
            <a:off x="0" y="5052060"/>
            <a:ext cx="9144000" cy="91440"/>
          </a:xfrm>
          <a:prstGeom prst="rect">
            <a:avLst/>
          </a:prstGeom>
          <a:solidFill>
            <a:srgbClr val="B5D4BD">
              <a:alpha val="50000"/>
            </a:srgbClr>
          </a:solidFill>
          <a:ln/>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7DA08A"/>
          </a:solidFill>
          <a:ln/>
        </p:spPr>
        <p:txBody>
          <a:bodyPr/>
          <a:lstStyle/>
          <a:p>
            <a:endParaRPr lang="en-US"/>
          </a:p>
        </p:txBody>
      </p:sp>
      <p:sp>
        <p:nvSpPr>
          <p:cNvPr id="3" name="Text 1"/>
          <p:cNvSpPr/>
          <p:nvPr/>
        </p:nvSpPr>
        <p:spPr>
          <a:xfrm>
            <a:off x="457200" y="274320"/>
            <a:ext cx="4572000" cy="365760"/>
          </a:xfrm>
          <a:prstGeom prst="rect">
            <a:avLst/>
          </a:prstGeom>
          <a:noFill/>
          <a:ln/>
        </p:spPr>
        <p:txBody>
          <a:bodyPr wrap="square" lIns="0" tIns="0" rIns="0" bIns="0" rtlCol="0" anchor="ctr"/>
          <a:lstStyle/>
          <a:p>
            <a:pPr marL="0" indent="0">
              <a:buNone/>
            </a:pPr>
            <a:r>
              <a:rPr lang="en-US" sz="1200" dirty="0">
                <a:solidFill>
                  <a:srgbClr val="8A7E72"/>
                </a:solidFill>
                <a:latin typeface="Calibri" pitchFamily="34" charset="0"/>
                <a:ea typeface="Calibri" pitchFamily="34" charset="-122"/>
                <a:cs typeface="Calibri" pitchFamily="34" charset="-120"/>
              </a:rPr>
              <a:t>Question 3 — Answer</a:t>
            </a:r>
            <a:endParaRPr lang="en-US" sz="1200" dirty="0"/>
          </a:p>
        </p:txBody>
      </p:sp>
      <p:sp>
        <p:nvSpPr>
          <p:cNvPr id="4" name="Shape 2"/>
          <p:cNvSpPr/>
          <p:nvPr/>
        </p:nvSpPr>
        <p:spPr>
          <a:xfrm>
            <a:off x="457200" y="822960"/>
            <a:ext cx="8229600" cy="1188720"/>
          </a:xfrm>
          <a:prstGeom prst="roundRect">
            <a:avLst>
              <a:gd name="adj" fmla="val 9231"/>
            </a:avLst>
          </a:prstGeom>
          <a:solidFill>
            <a:srgbClr val="DFF0E3"/>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77240" y="1051560"/>
            <a:ext cx="502920" cy="502920"/>
          </a:xfrm>
          <a:prstGeom prst="rect">
            <a:avLst/>
          </a:prstGeom>
        </p:spPr>
      </p:pic>
      <p:sp>
        <p:nvSpPr>
          <p:cNvPr id="6" name="Text 3"/>
          <p:cNvSpPr/>
          <p:nvPr/>
        </p:nvSpPr>
        <p:spPr>
          <a:xfrm>
            <a:off x="1463040" y="896112"/>
            <a:ext cx="2743200" cy="320040"/>
          </a:xfrm>
          <a:prstGeom prst="rect">
            <a:avLst/>
          </a:prstGeom>
          <a:noFill/>
          <a:ln/>
        </p:spPr>
        <p:txBody>
          <a:bodyPr wrap="square" lIns="0" tIns="0" rIns="0" bIns="0" rtlCol="0" anchor="ctr"/>
          <a:lstStyle/>
          <a:p>
            <a:pPr marL="0" indent="0">
              <a:buNone/>
            </a:pPr>
            <a:r>
              <a:rPr lang="en-US" sz="1000" b="1" kern="0" spc="300" dirty="0">
                <a:solidFill>
                  <a:srgbClr val="5E8A6E"/>
                </a:solidFill>
                <a:latin typeface="Calibri" pitchFamily="34" charset="0"/>
                <a:ea typeface="Calibri" pitchFamily="34" charset="-122"/>
                <a:cs typeface="Calibri" pitchFamily="34" charset="-120"/>
              </a:rPr>
              <a:t>CORRECT ANSWER</a:t>
            </a:r>
            <a:endParaRPr lang="en-US" sz="1000" dirty="0"/>
          </a:p>
        </p:txBody>
      </p:sp>
      <p:sp>
        <p:nvSpPr>
          <p:cNvPr id="7" name="Text 4"/>
          <p:cNvSpPr/>
          <p:nvPr/>
        </p:nvSpPr>
        <p:spPr>
          <a:xfrm>
            <a:off x="1463040" y="1188720"/>
            <a:ext cx="6858000" cy="64008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A.  Mary Ellen Copeland</a:t>
            </a:r>
            <a:endParaRPr lang="en-US" sz="2200" dirty="0"/>
          </a:p>
        </p:txBody>
      </p:sp>
      <p:sp>
        <p:nvSpPr>
          <p:cNvPr id="8" name="Shape 5"/>
          <p:cNvSpPr/>
          <p:nvPr/>
        </p:nvSpPr>
        <p:spPr>
          <a:xfrm>
            <a:off x="457200" y="2331720"/>
            <a:ext cx="8229600" cy="2286000"/>
          </a:xfrm>
          <a:prstGeom prst="roundRect">
            <a:avLst>
              <a:gd name="adj" fmla="val 4800"/>
            </a:avLst>
          </a:prstGeom>
          <a:solidFill>
            <a:srgbClr val="FFFFFF"/>
          </a:solidFill>
          <a:ln/>
          <a:effectLst>
            <a:outerShdw blurRad="508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777240" y="2560320"/>
            <a:ext cx="411480" cy="411480"/>
          </a:xfrm>
          <a:prstGeom prst="rect">
            <a:avLst/>
          </a:prstGeom>
        </p:spPr>
      </p:pic>
      <p:sp>
        <p:nvSpPr>
          <p:cNvPr id="10" name="Text 6"/>
          <p:cNvSpPr/>
          <p:nvPr/>
        </p:nvSpPr>
        <p:spPr>
          <a:xfrm>
            <a:off x="1371600" y="2487168"/>
            <a:ext cx="2743200" cy="320040"/>
          </a:xfrm>
          <a:prstGeom prst="rect">
            <a:avLst/>
          </a:prstGeom>
          <a:noFill/>
          <a:ln/>
        </p:spPr>
        <p:txBody>
          <a:bodyPr wrap="square" lIns="0" tIns="0" rIns="0" bIns="0" rtlCol="0" anchor="ctr"/>
          <a:lstStyle/>
          <a:p>
            <a:pPr marL="0" indent="0">
              <a:buNone/>
            </a:pPr>
            <a:r>
              <a:rPr lang="en-US" sz="1100" b="1" kern="0" spc="200" dirty="0">
                <a:solidFill>
                  <a:srgbClr val="D4725C"/>
                </a:solidFill>
                <a:latin typeface="Calibri" pitchFamily="34" charset="0"/>
                <a:ea typeface="Calibri" pitchFamily="34" charset="-122"/>
                <a:cs typeface="Calibri" pitchFamily="34" charset="-120"/>
              </a:rPr>
              <a:t>WHY?</a:t>
            </a:r>
            <a:endParaRPr lang="en-US" sz="1100" dirty="0"/>
          </a:p>
        </p:txBody>
      </p:sp>
      <p:sp>
        <p:nvSpPr>
          <p:cNvPr id="11" name="Text 7"/>
          <p:cNvSpPr/>
          <p:nvPr/>
        </p:nvSpPr>
        <p:spPr>
          <a:xfrm>
            <a:off x="914400" y="2880360"/>
            <a:ext cx="7315200" cy="1554480"/>
          </a:xfrm>
          <a:prstGeom prst="rect">
            <a:avLst/>
          </a:prstGeom>
          <a:noFill/>
          <a:ln/>
        </p:spPr>
        <p:txBody>
          <a:bodyPr wrap="square" lIns="0" tIns="0" rIns="0" bIns="0" rtlCol="0" anchor="t"/>
          <a:lstStyle/>
          <a:p>
            <a:pPr marL="0" indent="0">
              <a:lnSpc>
                <a:spcPct val="135000"/>
              </a:lnSpc>
              <a:buNone/>
            </a:pPr>
            <a:r>
              <a:rPr lang="en-US" sz="1500" dirty="0">
                <a:solidFill>
                  <a:srgbClr val="5C4F42"/>
                </a:solidFill>
                <a:latin typeface="Calibri" pitchFamily="34" charset="0"/>
                <a:ea typeface="Calibri" pitchFamily="34" charset="-122"/>
                <a:cs typeface="Calibri" pitchFamily="34" charset="-120"/>
              </a:rPr>
              <a:t>WRAP was developed by Mary Ellen Copeland and a group of people with lived experience of mental health difficulties who wanted to work on their own recovery.</a:t>
            </a:r>
            <a:endParaRPr lang="en-US" sz="1500" dirty="0"/>
          </a:p>
        </p:txBody>
      </p:sp>
      <p:sp>
        <p:nvSpPr>
          <p:cNvPr id="12" name="Shape 8"/>
          <p:cNvSpPr/>
          <p:nvPr/>
        </p:nvSpPr>
        <p:spPr>
          <a:xfrm>
            <a:off x="0" y="5052060"/>
            <a:ext cx="9144000" cy="91440"/>
          </a:xfrm>
          <a:prstGeom prst="rect">
            <a:avLst/>
          </a:prstGeom>
          <a:solidFill>
            <a:srgbClr val="F5D5CC">
              <a:alpha val="50000"/>
            </a:srgbClr>
          </a:solidFill>
          <a:ln/>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725C"/>
          </a:solidFill>
          <a:ln/>
        </p:spPr>
        <p:txBody>
          <a:bodyPr/>
          <a:lstStyle/>
          <a:p>
            <a:endParaRPr lang="en-US"/>
          </a:p>
        </p:txBody>
      </p:sp>
      <p:sp>
        <p:nvSpPr>
          <p:cNvPr id="3" name="Shape 1"/>
          <p:cNvSpPr/>
          <p:nvPr/>
        </p:nvSpPr>
        <p:spPr>
          <a:xfrm>
            <a:off x="457200" y="320040"/>
            <a:ext cx="777240" cy="777240"/>
          </a:xfrm>
          <a:prstGeom prst="ellipse">
            <a:avLst/>
          </a:prstGeom>
          <a:solidFill>
            <a:srgbClr val="D4725C"/>
          </a:solidFill>
          <a:ln/>
          <a:effectLst>
            <a:outerShdw blurRad="50800" dist="25400" dir="8100000" algn="bl" rotWithShape="0">
              <a:srgbClr val="000000">
                <a:alpha val="8000"/>
              </a:srgbClr>
            </a:outerShdw>
          </a:effectLst>
        </p:spPr>
        <p:txBody>
          <a:bodyPr/>
          <a:lstStyle/>
          <a:p>
            <a:endParaRPr lang="en-US"/>
          </a:p>
        </p:txBody>
      </p:sp>
      <p:sp>
        <p:nvSpPr>
          <p:cNvPr id="4" name="Text 2"/>
          <p:cNvSpPr/>
          <p:nvPr/>
        </p:nvSpPr>
        <p:spPr>
          <a:xfrm>
            <a:off x="457200" y="320040"/>
            <a:ext cx="777240" cy="777240"/>
          </a:xfrm>
          <a:prstGeom prst="rect">
            <a:avLst/>
          </a:prstGeom>
          <a:noFill/>
          <a:ln/>
        </p:spPr>
        <p:txBody>
          <a:bodyPr wrap="square" lIns="0" tIns="0" rIns="0" bIns="0"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4</a:t>
            </a:r>
            <a:endParaRPr lang="en-US" sz="2800" dirty="0"/>
          </a:p>
        </p:txBody>
      </p:sp>
      <p:sp>
        <p:nvSpPr>
          <p:cNvPr id="5" name="Text 3"/>
          <p:cNvSpPr/>
          <p:nvPr/>
        </p:nvSpPr>
        <p:spPr>
          <a:xfrm>
            <a:off x="1463040" y="384048"/>
            <a:ext cx="2743200" cy="320040"/>
          </a:xfrm>
          <a:prstGeom prst="rect">
            <a:avLst/>
          </a:prstGeom>
          <a:noFill/>
          <a:ln/>
        </p:spPr>
        <p:txBody>
          <a:bodyPr wrap="square" lIns="0" tIns="0" rIns="0" bIns="0" rtlCol="0" anchor="ctr"/>
          <a:lstStyle/>
          <a:p>
            <a:pPr marL="0" indent="0">
              <a:buNone/>
            </a:pPr>
            <a:r>
              <a:rPr lang="en-US" sz="1100" b="1" kern="0" spc="300" dirty="0">
                <a:solidFill>
                  <a:srgbClr val="7DA08A"/>
                </a:solidFill>
                <a:latin typeface="Calibri" pitchFamily="34" charset="0"/>
                <a:ea typeface="Calibri" pitchFamily="34" charset="-122"/>
                <a:cs typeface="Calibri" pitchFamily="34" charset="-120"/>
              </a:rPr>
              <a:t>TRUE OR FALSE</a:t>
            </a:r>
            <a:endParaRPr lang="en-US" sz="1100" dirty="0"/>
          </a:p>
        </p:txBody>
      </p:sp>
      <p:sp>
        <p:nvSpPr>
          <p:cNvPr id="6" name="Text 4"/>
          <p:cNvSpPr/>
          <p:nvPr/>
        </p:nvSpPr>
        <p:spPr>
          <a:xfrm>
            <a:off x="6400800" y="384048"/>
            <a:ext cx="2286000" cy="320040"/>
          </a:xfrm>
          <a:prstGeom prst="rect">
            <a:avLst/>
          </a:prstGeom>
          <a:noFill/>
          <a:ln/>
        </p:spPr>
        <p:txBody>
          <a:bodyPr wrap="square" lIns="0" tIns="0" rIns="0" bIns="0" rtlCol="0" anchor="ctr"/>
          <a:lstStyle/>
          <a:p>
            <a:pPr marL="0" indent="0" algn="r">
              <a:buNone/>
            </a:pPr>
            <a:r>
              <a:rPr lang="en-US" sz="1100" dirty="0">
                <a:solidFill>
                  <a:srgbClr val="8A7E72"/>
                </a:solidFill>
                <a:latin typeface="Calibri" pitchFamily="34" charset="0"/>
                <a:ea typeface="Calibri" pitchFamily="34" charset="-122"/>
                <a:cs typeface="Calibri" pitchFamily="34" charset="-120"/>
              </a:rPr>
              <a:t>Question 4 of 15</a:t>
            </a:r>
            <a:endParaRPr lang="en-US" sz="1100" dirty="0"/>
          </a:p>
        </p:txBody>
      </p:sp>
      <p:sp>
        <p:nvSpPr>
          <p:cNvPr id="7" name="Shape 5"/>
          <p:cNvSpPr/>
          <p:nvPr/>
        </p:nvSpPr>
        <p:spPr>
          <a:xfrm>
            <a:off x="457200" y="1051560"/>
            <a:ext cx="8229600" cy="54864"/>
          </a:xfrm>
          <a:prstGeom prst="rect">
            <a:avLst/>
          </a:prstGeom>
          <a:solidFill>
            <a:srgbClr val="E8E0D8"/>
          </a:solidFill>
          <a:ln/>
        </p:spPr>
        <p:txBody>
          <a:bodyPr/>
          <a:lstStyle/>
          <a:p>
            <a:endParaRPr lang="en-US"/>
          </a:p>
        </p:txBody>
      </p:sp>
      <p:sp>
        <p:nvSpPr>
          <p:cNvPr id="8" name="Shape 6"/>
          <p:cNvSpPr/>
          <p:nvPr/>
        </p:nvSpPr>
        <p:spPr>
          <a:xfrm>
            <a:off x="457200" y="1051560"/>
            <a:ext cx="2194560" cy="54864"/>
          </a:xfrm>
          <a:prstGeom prst="rect">
            <a:avLst/>
          </a:prstGeom>
          <a:solidFill>
            <a:srgbClr val="7DA08A"/>
          </a:solidFill>
          <a:ln/>
        </p:spPr>
        <p:txBody>
          <a:bodyPr/>
          <a:lstStyle/>
          <a:p>
            <a:endParaRPr lang="en-US"/>
          </a:p>
        </p:txBody>
      </p:sp>
      <p:pic>
        <p:nvPicPr>
          <p:cNvPr id="9" name="Image 0" descr="preencoded.png"/>
          <p:cNvPicPr>
            <a:picLocks noChangeAspect="1"/>
          </p:cNvPicPr>
          <p:nvPr/>
        </p:nvPicPr>
        <p:blipFill>
          <a:blip r:embed="rId3"/>
          <a:stretch>
            <a:fillRect/>
          </a:stretch>
        </p:blipFill>
        <p:spPr>
          <a:xfrm>
            <a:off x="457200" y="1417320"/>
            <a:ext cx="411480" cy="411480"/>
          </a:xfrm>
          <a:prstGeom prst="rect">
            <a:avLst/>
          </a:prstGeom>
        </p:spPr>
      </p:pic>
      <p:sp>
        <p:nvSpPr>
          <p:cNvPr id="10" name="Text 7"/>
          <p:cNvSpPr/>
          <p:nvPr/>
        </p:nvSpPr>
        <p:spPr>
          <a:xfrm>
            <a:off x="1005840" y="1325880"/>
            <a:ext cx="7680960" cy="731520"/>
          </a:xfrm>
          <a:prstGeom prst="rect">
            <a:avLst/>
          </a:prstGeom>
          <a:noFill/>
          <a:ln/>
        </p:spPr>
        <p:txBody>
          <a:bodyPr wrap="square" lIns="0" tIns="0" rIns="0" bIns="0" rtlCol="0" anchor="ctr"/>
          <a:lstStyle/>
          <a:p>
            <a:pPr marL="0" indent="0">
              <a:lnSpc>
                <a:spcPct val="120000"/>
              </a:lnSpc>
              <a:buNone/>
            </a:pPr>
            <a:r>
              <a:rPr lang="en-US" sz="2000" b="1" dirty="0">
                <a:solidFill>
                  <a:srgbClr val="3B3028"/>
                </a:solidFill>
                <a:latin typeface="Georgia" pitchFamily="34" charset="0"/>
                <a:ea typeface="Georgia" pitchFamily="34" charset="-122"/>
                <a:cs typeface="Georgia" pitchFamily="34" charset="-120"/>
              </a:rPr>
              <a:t>A Triggers Action Plan uses tools from your personal Wellness Toolbox.</a:t>
            </a:r>
            <a:endParaRPr lang="en-US" sz="2000" dirty="0"/>
          </a:p>
        </p:txBody>
      </p:sp>
      <p:sp>
        <p:nvSpPr>
          <p:cNvPr id="11" name="Shape 8"/>
          <p:cNvSpPr/>
          <p:nvPr/>
        </p:nvSpPr>
        <p:spPr>
          <a:xfrm>
            <a:off x="1097280" y="2468880"/>
            <a:ext cx="3017520" cy="1645920"/>
          </a:xfrm>
          <a:prstGeom prst="roundRect">
            <a:avLst>
              <a:gd name="adj" fmla="val 8333"/>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2" name="Text 9"/>
          <p:cNvSpPr/>
          <p:nvPr/>
        </p:nvSpPr>
        <p:spPr>
          <a:xfrm>
            <a:off x="137160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a:t>
            </a:r>
            <a:endParaRPr lang="en-US" sz="1800" dirty="0"/>
          </a:p>
        </p:txBody>
      </p:sp>
      <p:sp>
        <p:nvSpPr>
          <p:cNvPr id="13" name="Shape 10"/>
          <p:cNvSpPr/>
          <p:nvPr/>
        </p:nvSpPr>
        <p:spPr>
          <a:xfrm>
            <a:off x="1371600" y="2743200"/>
            <a:ext cx="457200" cy="457200"/>
          </a:xfrm>
          <a:prstGeom prst="ellipse">
            <a:avLst/>
          </a:prstGeom>
          <a:solidFill>
            <a:srgbClr val="7DA08A"/>
          </a:solidFill>
          <a:ln/>
        </p:spPr>
        <p:txBody>
          <a:bodyPr/>
          <a:lstStyle/>
          <a:p>
            <a:endParaRPr lang="en-US"/>
          </a:p>
        </p:txBody>
      </p:sp>
      <p:sp>
        <p:nvSpPr>
          <p:cNvPr id="14" name="Text 11"/>
          <p:cNvSpPr/>
          <p:nvPr/>
        </p:nvSpPr>
        <p:spPr>
          <a:xfrm>
            <a:off x="137160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A</a:t>
            </a:r>
            <a:endParaRPr lang="en-US" sz="1800" dirty="0"/>
          </a:p>
        </p:txBody>
      </p:sp>
      <p:sp>
        <p:nvSpPr>
          <p:cNvPr id="15" name="Text 12"/>
          <p:cNvSpPr/>
          <p:nvPr/>
        </p:nvSpPr>
        <p:spPr>
          <a:xfrm>
            <a:off x="2011680" y="2743200"/>
            <a:ext cx="1828800" cy="45720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TRUE</a:t>
            </a:r>
            <a:endParaRPr lang="en-US" sz="2200" dirty="0"/>
          </a:p>
        </p:txBody>
      </p:sp>
      <p:sp>
        <p:nvSpPr>
          <p:cNvPr id="16" name="Shape 13"/>
          <p:cNvSpPr/>
          <p:nvPr/>
        </p:nvSpPr>
        <p:spPr>
          <a:xfrm>
            <a:off x="5029200" y="2468880"/>
            <a:ext cx="3017520" cy="1645920"/>
          </a:xfrm>
          <a:prstGeom prst="roundRect">
            <a:avLst>
              <a:gd name="adj" fmla="val 8333"/>
            </a:avLst>
          </a:prstGeom>
          <a:solidFill>
            <a:srgbClr val="FFFFFF"/>
          </a:solidFill>
          <a:ln/>
          <a:effectLst>
            <a:outerShdw blurRad="50800" dist="25400" dir="8100000" algn="bl" rotWithShape="0">
              <a:srgbClr val="000000">
                <a:alpha val="8000"/>
              </a:srgbClr>
            </a:outerShdw>
          </a:effectLst>
        </p:spPr>
        <p:txBody>
          <a:bodyPr/>
          <a:lstStyle/>
          <a:p>
            <a:endParaRPr lang="en-US"/>
          </a:p>
        </p:txBody>
      </p:sp>
      <p:sp>
        <p:nvSpPr>
          <p:cNvPr id="17" name="Shape 14"/>
          <p:cNvSpPr/>
          <p:nvPr/>
        </p:nvSpPr>
        <p:spPr>
          <a:xfrm>
            <a:off x="5303520" y="2743200"/>
            <a:ext cx="457200" cy="457200"/>
          </a:xfrm>
          <a:prstGeom prst="ellipse">
            <a:avLst/>
          </a:prstGeom>
          <a:solidFill>
            <a:srgbClr val="D4725C"/>
          </a:solidFill>
          <a:ln/>
        </p:spPr>
        <p:txBody>
          <a:bodyPr/>
          <a:lstStyle/>
          <a:p>
            <a:endParaRPr lang="en-US"/>
          </a:p>
        </p:txBody>
      </p:sp>
      <p:sp>
        <p:nvSpPr>
          <p:cNvPr id="18" name="Text 15"/>
          <p:cNvSpPr/>
          <p:nvPr/>
        </p:nvSpPr>
        <p:spPr>
          <a:xfrm>
            <a:off x="530352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B</a:t>
            </a:r>
            <a:endParaRPr lang="en-US" sz="1800" dirty="0"/>
          </a:p>
        </p:txBody>
      </p:sp>
      <p:sp>
        <p:nvSpPr>
          <p:cNvPr id="19" name="Text 16"/>
          <p:cNvSpPr/>
          <p:nvPr/>
        </p:nvSpPr>
        <p:spPr>
          <a:xfrm>
            <a:off x="5943600" y="2743200"/>
            <a:ext cx="1828800" cy="457200"/>
          </a:xfrm>
          <a:prstGeom prst="rect">
            <a:avLst/>
          </a:prstGeom>
          <a:noFill/>
          <a:ln/>
        </p:spPr>
        <p:txBody>
          <a:bodyPr wrap="square" lIns="0" tIns="0" rIns="0" bIns="0" rtlCol="0" anchor="ctr"/>
          <a:lstStyle/>
          <a:p>
            <a:pPr marL="0" indent="0">
              <a:buNone/>
            </a:pPr>
            <a:r>
              <a:rPr lang="en-US" sz="2200" b="1" dirty="0">
                <a:solidFill>
                  <a:srgbClr val="D4725C"/>
                </a:solidFill>
                <a:latin typeface="Georgia" pitchFamily="34" charset="0"/>
                <a:ea typeface="Georgia" pitchFamily="34" charset="-122"/>
                <a:cs typeface="Georgia" pitchFamily="34" charset="-120"/>
              </a:rPr>
              <a:t>FALSE</a:t>
            </a:r>
            <a:endParaRPr lang="en-US" sz="2200" dirty="0"/>
          </a:p>
        </p:txBody>
      </p:sp>
      <p:sp>
        <p:nvSpPr>
          <p:cNvPr id="20" name="Shape 17"/>
          <p:cNvSpPr/>
          <p:nvPr/>
        </p:nvSpPr>
        <p:spPr>
          <a:xfrm>
            <a:off x="0" y="5052060"/>
            <a:ext cx="9144000" cy="91440"/>
          </a:xfrm>
          <a:prstGeom prst="rect">
            <a:avLst/>
          </a:prstGeom>
          <a:solidFill>
            <a:srgbClr val="B5D4BD">
              <a:alpha val="50000"/>
            </a:srgbClr>
          </a:solidFill>
          <a:ln/>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5EE"/>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7DA08A"/>
          </a:solidFill>
          <a:ln/>
        </p:spPr>
        <p:txBody>
          <a:bodyPr/>
          <a:lstStyle/>
          <a:p>
            <a:endParaRPr lang="en-US"/>
          </a:p>
        </p:txBody>
      </p:sp>
      <p:sp>
        <p:nvSpPr>
          <p:cNvPr id="3" name="Text 1"/>
          <p:cNvSpPr/>
          <p:nvPr/>
        </p:nvSpPr>
        <p:spPr>
          <a:xfrm>
            <a:off x="457200" y="274320"/>
            <a:ext cx="4572000" cy="365760"/>
          </a:xfrm>
          <a:prstGeom prst="rect">
            <a:avLst/>
          </a:prstGeom>
          <a:noFill/>
          <a:ln/>
        </p:spPr>
        <p:txBody>
          <a:bodyPr wrap="square" lIns="0" tIns="0" rIns="0" bIns="0" rtlCol="0" anchor="ctr"/>
          <a:lstStyle/>
          <a:p>
            <a:pPr marL="0" indent="0">
              <a:buNone/>
            </a:pPr>
            <a:r>
              <a:rPr lang="en-US" sz="1200" dirty="0">
                <a:solidFill>
                  <a:srgbClr val="8A7E72"/>
                </a:solidFill>
                <a:latin typeface="Calibri" pitchFamily="34" charset="0"/>
                <a:ea typeface="Calibri" pitchFamily="34" charset="-122"/>
                <a:cs typeface="Calibri" pitchFamily="34" charset="-120"/>
              </a:rPr>
              <a:t>Question 4 — Answer</a:t>
            </a:r>
            <a:endParaRPr lang="en-US" sz="1200" dirty="0"/>
          </a:p>
        </p:txBody>
      </p:sp>
      <p:sp>
        <p:nvSpPr>
          <p:cNvPr id="4" name="Shape 2"/>
          <p:cNvSpPr/>
          <p:nvPr/>
        </p:nvSpPr>
        <p:spPr>
          <a:xfrm>
            <a:off x="457200" y="822960"/>
            <a:ext cx="8229600" cy="1188720"/>
          </a:xfrm>
          <a:prstGeom prst="roundRect">
            <a:avLst>
              <a:gd name="adj" fmla="val 9231"/>
            </a:avLst>
          </a:prstGeom>
          <a:solidFill>
            <a:srgbClr val="DFF0E3"/>
          </a:solidFill>
          <a:ln/>
        </p:spPr>
        <p:txBody>
          <a:bodyPr/>
          <a:lstStyle/>
          <a:p>
            <a:endParaRPr lang="en-US"/>
          </a:p>
        </p:txBody>
      </p:sp>
      <p:pic>
        <p:nvPicPr>
          <p:cNvPr id="5" name="Image 0" descr="preencoded.png"/>
          <p:cNvPicPr>
            <a:picLocks noChangeAspect="1"/>
          </p:cNvPicPr>
          <p:nvPr/>
        </p:nvPicPr>
        <p:blipFill>
          <a:blip r:embed="rId3"/>
          <a:stretch>
            <a:fillRect/>
          </a:stretch>
        </p:blipFill>
        <p:spPr>
          <a:xfrm>
            <a:off x="777240" y="1051560"/>
            <a:ext cx="502920" cy="502920"/>
          </a:xfrm>
          <a:prstGeom prst="rect">
            <a:avLst/>
          </a:prstGeom>
        </p:spPr>
      </p:pic>
      <p:sp>
        <p:nvSpPr>
          <p:cNvPr id="6" name="Text 3"/>
          <p:cNvSpPr/>
          <p:nvPr/>
        </p:nvSpPr>
        <p:spPr>
          <a:xfrm>
            <a:off x="1463040" y="896112"/>
            <a:ext cx="2743200" cy="320040"/>
          </a:xfrm>
          <a:prstGeom prst="rect">
            <a:avLst/>
          </a:prstGeom>
          <a:noFill/>
          <a:ln/>
        </p:spPr>
        <p:txBody>
          <a:bodyPr wrap="square" lIns="0" tIns="0" rIns="0" bIns="0" rtlCol="0" anchor="ctr"/>
          <a:lstStyle/>
          <a:p>
            <a:pPr marL="0" indent="0">
              <a:buNone/>
            </a:pPr>
            <a:r>
              <a:rPr lang="en-US" sz="1000" b="1" kern="0" spc="300" dirty="0">
                <a:solidFill>
                  <a:srgbClr val="5E8A6E"/>
                </a:solidFill>
                <a:latin typeface="Calibri" pitchFamily="34" charset="0"/>
                <a:ea typeface="Calibri" pitchFamily="34" charset="-122"/>
                <a:cs typeface="Calibri" pitchFamily="34" charset="-120"/>
              </a:rPr>
              <a:t>CORRECT ANSWER</a:t>
            </a:r>
            <a:endParaRPr lang="en-US" sz="1000" dirty="0"/>
          </a:p>
        </p:txBody>
      </p:sp>
      <p:sp>
        <p:nvSpPr>
          <p:cNvPr id="7" name="Text 4"/>
          <p:cNvSpPr/>
          <p:nvPr/>
        </p:nvSpPr>
        <p:spPr>
          <a:xfrm>
            <a:off x="1463040" y="1188720"/>
            <a:ext cx="6858000" cy="640080"/>
          </a:xfrm>
          <a:prstGeom prst="rect">
            <a:avLst/>
          </a:prstGeom>
          <a:noFill/>
          <a:ln/>
        </p:spPr>
        <p:txBody>
          <a:bodyPr wrap="square" lIns="0" tIns="0" rIns="0" bIns="0" rtlCol="0" anchor="ctr"/>
          <a:lstStyle/>
          <a:p>
            <a:pPr marL="0" indent="0">
              <a:buNone/>
            </a:pPr>
            <a:r>
              <a:rPr lang="en-US" sz="2200" b="1" dirty="0">
                <a:solidFill>
                  <a:srgbClr val="5E8A6E"/>
                </a:solidFill>
                <a:latin typeface="Georgia" pitchFamily="34" charset="0"/>
                <a:ea typeface="Georgia" pitchFamily="34" charset="-122"/>
                <a:cs typeface="Georgia" pitchFamily="34" charset="-120"/>
              </a:rPr>
              <a:t>A.  TRUE</a:t>
            </a:r>
            <a:endParaRPr lang="en-US" sz="2200" dirty="0"/>
          </a:p>
        </p:txBody>
      </p:sp>
      <p:sp>
        <p:nvSpPr>
          <p:cNvPr id="8" name="Shape 5"/>
          <p:cNvSpPr/>
          <p:nvPr/>
        </p:nvSpPr>
        <p:spPr>
          <a:xfrm>
            <a:off x="457200" y="2331720"/>
            <a:ext cx="8229600" cy="2286000"/>
          </a:xfrm>
          <a:prstGeom prst="roundRect">
            <a:avLst>
              <a:gd name="adj" fmla="val 4800"/>
            </a:avLst>
          </a:prstGeom>
          <a:solidFill>
            <a:srgbClr val="FFFFFF"/>
          </a:solidFill>
          <a:ln/>
          <a:effectLst>
            <a:outerShdw blurRad="508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777240" y="2560320"/>
            <a:ext cx="411480" cy="411480"/>
          </a:xfrm>
          <a:prstGeom prst="rect">
            <a:avLst/>
          </a:prstGeom>
        </p:spPr>
      </p:pic>
      <p:sp>
        <p:nvSpPr>
          <p:cNvPr id="10" name="Text 6"/>
          <p:cNvSpPr/>
          <p:nvPr/>
        </p:nvSpPr>
        <p:spPr>
          <a:xfrm>
            <a:off x="1371600" y="2487168"/>
            <a:ext cx="2743200" cy="320040"/>
          </a:xfrm>
          <a:prstGeom prst="rect">
            <a:avLst/>
          </a:prstGeom>
          <a:noFill/>
          <a:ln/>
        </p:spPr>
        <p:txBody>
          <a:bodyPr wrap="square" lIns="0" tIns="0" rIns="0" bIns="0" rtlCol="0" anchor="ctr"/>
          <a:lstStyle/>
          <a:p>
            <a:pPr marL="0" indent="0">
              <a:buNone/>
            </a:pPr>
            <a:r>
              <a:rPr lang="en-US" sz="1100" b="1" kern="0" spc="200" dirty="0">
                <a:solidFill>
                  <a:srgbClr val="D4725C"/>
                </a:solidFill>
                <a:latin typeface="Calibri" pitchFamily="34" charset="0"/>
                <a:ea typeface="Calibri" pitchFamily="34" charset="-122"/>
                <a:cs typeface="Calibri" pitchFamily="34" charset="-120"/>
              </a:rPr>
              <a:t>WHY?</a:t>
            </a:r>
            <a:endParaRPr lang="en-US" sz="1100" dirty="0"/>
          </a:p>
        </p:txBody>
      </p:sp>
      <p:sp>
        <p:nvSpPr>
          <p:cNvPr id="11" name="Text 7"/>
          <p:cNvSpPr/>
          <p:nvPr/>
        </p:nvSpPr>
        <p:spPr>
          <a:xfrm>
            <a:off x="914400" y="2880360"/>
            <a:ext cx="7315200" cy="1554480"/>
          </a:xfrm>
          <a:prstGeom prst="rect">
            <a:avLst/>
          </a:prstGeom>
          <a:noFill/>
          <a:ln/>
        </p:spPr>
        <p:txBody>
          <a:bodyPr wrap="square" lIns="0" tIns="0" rIns="0" bIns="0" rtlCol="0" anchor="t"/>
          <a:lstStyle/>
          <a:p>
            <a:pPr marL="0" indent="0">
              <a:lnSpc>
                <a:spcPct val="135000"/>
              </a:lnSpc>
              <a:buNone/>
            </a:pPr>
            <a:r>
              <a:rPr lang="en-US" sz="1500" dirty="0">
                <a:solidFill>
                  <a:srgbClr val="5C4F42"/>
                </a:solidFill>
                <a:latin typeface="Calibri" pitchFamily="34" charset="0"/>
                <a:ea typeface="Calibri" pitchFamily="34" charset="-122"/>
                <a:cs typeface="Calibri" pitchFamily="34" charset="-120"/>
              </a:rPr>
              <a:t>Your Triggers Action Plan is built from your Wellness Toolbox — the collection of strategies, activities, and coping techniques you've identified that help you feel better.</a:t>
            </a:r>
            <a:endParaRPr lang="en-US" sz="1500" dirty="0"/>
          </a:p>
        </p:txBody>
      </p:sp>
      <p:sp>
        <p:nvSpPr>
          <p:cNvPr id="12" name="Shape 8"/>
          <p:cNvSpPr/>
          <p:nvPr/>
        </p:nvSpPr>
        <p:spPr>
          <a:xfrm>
            <a:off x="0" y="5052060"/>
            <a:ext cx="9144000" cy="91440"/>
          </a:xfrm>
          <a:prstGeom prst="rect">
            <a:avLst/>
          </a:prstGeom>
          <a:solidFill>
            <a:srgbClr val="F5D5CC">
              <a:alpha val="50000"/>
            </a:srgbClr>
          </a:solidFill>
          <a:ln/>
        </p:spPr>
        <p:txBody>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TotalTime>
  <Words>5068</Words>
  <Application>Microsoft Office PowerPoint</Application>
  <PresentationFormat>On-screen Show (16:9)</PresentationFormat>
  <Paragraphs>596</Paragraphs>
  <Slides>32</Slides>
  <Notes>32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WRAP of DC</dc:creator>
  <cp:lastModifiedBy>WRAP of DC</cp:lastModifiedBy>
  <cp:revision>1</cp:revision>
  <dcterms:created xsi:type="dcterms:W3CDTF">2026-05-24T17:39:40Z</dcterms:created>
  <dcterms:modified xsi:type="dcterms:W3CDTF">2026-05-24T17:58:38Z</dcterms:modified>
</cp:coreProperties>
</file>