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7"/>
  </p:notesMasterIdLst>
  <p:sldIdLst>
    <p:sldId id="257" r:id="rId2"/>
    <p:sldId id="258" r:id="rId3"/>
    <p:sldId id="306" r:id="rId4"/>
    <p:sldId id="259" r:id="rId5"/>
    <p:sldId id="305" r:id="rId6"/>
    <p:sldId id="260" r:id="rId7"/>
    <p:sldId id="304" r:id="rId8"/>
    <p:sldId id="261" r:id="rId9"/>
    <p:sldId id="303" r:id="rId10"/>
    <p:sldId id="262" r:id="rId11"/>
    <p:sldId id="302" r:id="rId12"/>
    <p:sldId id="263" r:id="rId13"/>
    <p:sldId id="301" r:id="rId14"/>
    <p:sldId id="264" r:id="rId15"/>
    <p:sldId id="300"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4" autoAdjust="0"/>
    <p:restoredTop sz="94660"/>
  </p:normalViewPr>
  <p:slideViewPr>
    <p:cSldViewPr snapToGrid="0">
      <p:cViewPr varScale="1">
        <p:scale>
          <a:sx n="84" d="100"/>
          <a:sy n="84" d="100"/>
        </p:scale>
        <p:origin x="732"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AF94C30-CC2D-4DD1-BDF9-36115A9A24E2}" type="datetimeFigureOut">
              <a:rPr lang="en-US" smtClean="0"/>
              <a:t>8/3/2026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A300DCB-D9A9-4837-8F4C-54C9A20FD037}" type="slidenum">
              <a:rPr lang="en-US" smtClean="0"/>
              <a:t>‹#›</a:t>
            </a:fld>
            <a:endParaRPr lang="en-US"/>
          </a:p>
        </p:txBody>
      </p:sp>
    </p:spTree>
    <p:extLst>
      <p:ext uri="{BB962C8B-B14F-4D97-AF65-F5344CB8AC3E}">
        <p14:creationId xmlns:p14="http://schemas.microsoft.com/office/powerpoint/2010/main" val="14436041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Session 1: Introduction to WRAP &amp; the 5 Key Recovery Concepts</a:t>
            </a:r>
          </a:p>
          <a:p>
            <a:endParaRPr lang="en-US"/>
          </a:p>
          <a:p>
            <a:r>
              <a:rPr lang="en-US" dirty="0"/>
              <a:t>Welcome! This first session is all about getting to know WRAP and understanding the big ideas behind it.</a:t>
            </a:r>
          </a:p>
          <a:p>
            <a:endParaRPr lang="en-US"/>
          </a:p>
          <a:p>
            <a:r>
              <a:rPr lang="en-US" dirty="0"/>
              <a:t>Here's what we covered:</a:t>
            </a:r>
          </a:p>
          <a:p>
            <a:endParaRPr lang="en-US"/>
          </a:p>
          <a:p>
            <a:r>
              <a:rPr lang="en-US" dirty="0"/>
              <a:t>- WRAP stands for Wellness Recovery Action Plan. It's a simple, powerful way to take charge of your own well-being — created by people who've been through tough times themselves.</a:t>
            </a:r>
          </a:p>
          <a:p>
            <a:endParaRPr lang="en-US"/>
          </a:p>
          <a:p>
            <a:r>
              <a:rPr lang="en-US" dirty="0"/>
              <a:t>- We talked about the 5 ideas at the heart of recovery:</a:t>
            </a:r>
          </a:p>
          <a:p>
            <a:r>
              <a:rPr lang="en-US" dirty="0"/>
              <a:t>  1. Hope — You can feel better, and things can change for the good.</a:t>
            </a:r>
          </a:p>
          <a:p>
            <a:r>
              <a:rPr lang="en-US" dirty="0"/>
              <a:t>  2. Personal Responsibility — You're the one who knows yourself best, and you get to steer your own path.</a:t>
            </a:r>
          </a:p>
          <a:p>
            <a:r>
              <a:rPr lang="en-US" dirty="0"/>
              <a:t>  3. Education — The more you learn about what helps you, the stronger you become.</a:t>
            </a:r>
          </a:p>
          <a:p>
            <a:r>
              <a:rPr lang="en-US" dirty="0"/>
              <a:t>  4. Self-Advocacy — It's okay to speak up for what you need.</a:t>
            </a:r>
          </a:p>
          <a:p>
            <a:r>
              <a:rPr lang="en-US" dirty="0"/>
              <a:t>  5. Support — You don't have to do this alone. Having people in your corner makes a real difference.</a:t>
            </a:r>
          </a:p>
          <a:p>
            <a:endParaRPr lang="en-US"/>
          </a:p>
          <a:p>
            <a:r>
              <a:rPr lang="en-US" dirty="0"/>
              <a:t>- Recovery looks different for everyone, and that's completely okay. There's no one "right" way to do it.</a:t>
            </a:r>
          </a:p>
          <a:p>
            <a:endParaRPr lang="en-US"/>
          </a:p>
          <a:p>
            <a:r>
              <a:rPr lang="en-US" dirty="0"/>
              <a:t>- WRAP isn't just for mental health — people use it for all kinds of life challenges, from managing stress to navigating big life changes.</a:t>
            </a:r>
          </a:p>
          <a:p>
            <a:endParaRPr lang="en-US"/>
          </a:p>
          <a:p>
            <a:r>
              <a:rPr lang="en-US" dirty="0"/>
              <a:t>The next seven questions will check in on what you remember from this session. Don't worry about getting everything perfect — this is about learning!</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A. Mary-Ellen Copeland</a:t>
            </a:r>
          </a:p>
          <a:p>
            <a:endParaRPr lang="en-US"/>
          </a:p>
          <a:p>
            <a:r>
              <a:rPr lang="en-US" dirty="0"/>
              <a:t>Mary-Ellen Copeland created WRAP back in 1997. She knew firsthand what it was like to face mental health challenges, and she worked alongside many others in recovery to build a tool that actually helps in everyday life. Since then, millions of people around the world have used WRAP to take charge of their well-being.</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True</a:t>
            </a:r>
          </a:p>
          <a:p>
            <a:endParaRPr lang="en-US"/>
          </a:p>
          <a:p>
            <a:r>
              <a:rPr lang="en-US" dirty="0"/>
              <a:t>Yes! WRAP is officially recognized as an evidence-based practice, which means research has shown it really works. It's endorsed by SAMHSA (a major U.S. health agency) as an effective way to help people feel better and stay well over time.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 Diagnosis</a:t>
            </a:r>
          </a:p>
          <a:p>
            <a:endParaRPr lang="en-US"/>
          </a:p>
          <a:p>
            <a:r>
              <a:rPr lang="en-US" dirty="0"/>
              <a:t>The five key concepts are Hope, Personal Responsibility, Education, Self-Advocacy, and Support. You'll notice "Diagnosis" isn't on that list — and that's intentional. WRAP is about focusing on wellness and what you can do, not on labels or diagnoses. Anyone can benefit from WRAP, no matter what they're going through.</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True</a:t>
            </a:r>
          </a:p>
          <a:p>
            <a:endParaRPr lang="en-US"/>
          </a:p>
          <a:p>
            <a:r>
              <a:rPr lang="en-US" dirty="0"/>
              <a:t>Self-Advocacy is absolutely one of the five key concepts. It simply means feeling confident enough to speak up about what you need — whether that's with a doctor, a family member, a boss, or anyone else. You have the right to make informed choices about your own life and care.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B. Believing that recovery and wellness are possible</a:t>
            </a:r>
          </a:p>
          <a:p>
            <a:endParaRPr lang="en-US"/>
          </a:p>
          <a:p>
            <a:r>
              <a:rPr lang="en-US" dirty="0"/>
              <a:t>Hope is really the starting point for everything in WRAP. It's the belief that things can get better — that you can feel well and live a life you enjoy. When you hold onto hope, it gives you the energy and motivation to try new things and keep going, even on tough days.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C. Taking ownership of your own wellness journey</a:t>
            </a:r>
          </a:p>
          <a:p>
            <a:endParaRPr lang="en-US"/>
          </a:p>
          <a:p>
            <a:r>
              <a:rPr lang="en-US" dirty="0"/>
              <a:t>Personal Responsibility is about recognizing that you know yourself better than anyone else. It doesn't mean you have to do everything on your own or that anything is your "fault." It means being willing to take steps — big or small — toward feeling better, and making choices that support your well-being.</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Answer: False</a:t>
            </a:r>
          </a:p>
          <a:p>
            <a:endParaRPr lang="en-US"/>
          </a:p>
          <a:p>
            <a:r>
              <a:rPr lang="en-US" dirty="0"/>
              <a:t>WRAP started in the mental health world, but people quickly discovered it works for so much more. Whether you're dealing with stress, a health condition, a big life transition, or just want to build better daily habits, WRAP gives you a framework to plan and take action. It's for anyone who wants to feel more in control of their life.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2374813"/>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038218403"/>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6096000" cy="6858000"/>
          </a:xfrm>
          <a:prstGeom prst="rect">
            <a:avLst/>
          </a:prstGeom>
          <a:solidFill>
            <a:srgbClr val="A7BEAE"/>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853440" y="1584960"/>
            <a:ext cx="4632960" cy="609600"/>
          </a:xfrm>
          <a:prstGeom prst="rect">
            <a:avLst/>
          </a:prstGeom>
          <a:noFill/>
          <a:ln/>
        </p:spPr>
        <p:txBody>
          <a:bodyPr wrap="square" lIns="0" tIns="0" rIns="0" bIns="0" rtlCol="0" anchor="ctr"/>
          <a:lstStyle/>
          <a:p>
            <a:pPr defTabSz="1219170"/>
            <a:r>
              <a:rPr lang="en-US" sz="2400" b="1" dirty="0">
                <a:solidFill>
                  <a:srgbClr val="3D2B1F"/>
                </a:solidFill>
                <a:latin typeface="Calibri" pitchFamily="34" charset="0"/>
                <a:ea typeface="Calibri" pitchFamily="34" charset="-122"/>
                <a:cs typeface="Calibri" pitchFamily="34" charset="-120"/>
              </a:rPr>
              <a:t>Session 1</a:t>
            </a:r>
            <a:endParaRPr lang="en-US" sz="2400" dirty="0">
              <a:solidFill>
                <a:prstClr val="black"/>
              </a:solidFill>
              <a:latin typeface="Calibri" panose="020F0502020204030204"/>
            </a:endParaRPr>
          </a:p>
        </p:txBody>
      </p:sp>
      <p:sp>
        <p:nvSpPr>
          <p:cNvPr id="4" name="Text 2"/>
          <p:cNvSpPr/>
          <p:nvPr/>
        </p:nvSpPr>
        <p:spPr>
          <a:xfrm>
            <a:off x="853440" y="2316480"/>
            <a:ext cx="4632960" cy="1950720"/>
          </a:xfrm>
          <a:prstGeom prst="rect">
            <a:avLst/>
          </a:prstGeom>
          <a:noFill/>
          <a:ln/>
        </p:spPr>
        <p:txBody>
          <a:bodyPr wrap="square" lIns="0" tIns="0" rIns="0" bIns="0" rtlCol="0" anchor="ctr"/>
          <a:lstStyle/>
          <a:p>
            <a:pPr defTabSz="1219170">
              <a:lnSpc>
                <a:spcPct val="115000"/>
              </a:lnSpc>
            </a:pPr>
            <a:r>
              <a:rPr lang="en-US" sz="3200" b="1" dirty="0">
                <a:solidFill>
                  <a:srgbClr val="FFFFFF"/>
                </a:solidFill>
                <a:latin typeface="Georgia" pitchFamily="34" charset="0"/>
                <a:ea typeface="Georgia" pitchFamily="34" charset="-122"/>
                <a:cs typeface="Georgia" pitchFamily="34" charset="-120"/>
              </a:rPr>
              <a:t>Introduction to WRAP &amp;</a:t>
            </a:r>
            <a:endParaRPr lang="en-US" sz="3200" dirty="0">
              <a:solidFill>
                <a:prstClr val="black"/>
              </a:solidFill>
              <a:latin typeface="Calibri" panose="020F0502020204030204"/>
            </a:endParaRPr>
          </a:p>
          <a:p>
            <a:pPr defTabSz="1219170">
              <a:lnSpc>
                <a:spcPct val="115000"/>
              </a:lnSpc>
            </a:pPr>
            <a:r>
              <a:rPr lang="en-US" sz="3200" b="1" dirty="0">
                <a:solidFill>
                  <a:srgbClr val="FFFFFF"/>
                </a:solidFill>
                <a:latin typeface="Georgia" pitchFamily="34" charset="0"/>
                <a:ea typeface="Georgia" pitchFamily="34" charset="-122"/>
                <a:cs typeface="Georgia" pitchFamily="34" charset="-120"/>
              </a:rPr>
              <a:t>the 5 Key Recovery Concepts</a:t>
            </a:r>
            <a:endParaRPr lang="en-US" sz="3200" dirty="0">
              <a:solidFill>
                <a:prstClr val="black"/>
              </a:solidFill>
              <a:latin typeface="Calibri" panose="020F0502020204030204"/>
            </a:endParaRPr>
          </a:p>
        </p:txBody>
      </p:sp>
      <p:sp>
        <p:nvSpPr>
          <p:cNvPr id="5" name="Text 3"/>
          <p:cNvSpPr/>
          <p:nvPr/>
        </p:nvSpPr>
        <p:spPr>
          <a:xfrm>
            <a:off x="853440" y="4632960"/>
            <a:ext cx="4632960" cy="609600"/>
          </a:xfrm>
          <a:prstGeom prst="rect">
            <a:avLst/>
          </a:prstGeom>
          <a:noFill/>
          <a:ln/>
        </p:spPr>
        <p:txBody>
          <a:bodyPr wrap="square" lIns="0" tIns="0" rIns="0" bIns="0" rtlCol="0" anchor="ctr"/>
          <a:lstStyle/>
          <a:p>
            <a:pPr defTabSz="1219170"/>
            <a:r>
              <a:rPr lang="en-US" sz="1867" dirty="0">
                <a:solidFill>
                  <a:srgbClr val="3D2B1F"/>
                </a:solidFill>
                <a:latin typeface="Calibri" pitchFamily="34" charset="0"/>
                <a:ea typeface="Calibri" pitchFamily="34" charset="-122"/>
                <a:cs typeface="Calibri" pitchFamily="34" charset="-120"/>
              </a:rPr>
              <a:t>Questions 1–7</a:t>
            </a:r>
            <a:endParaRPr lang="en-US" sz="1867" dirty="0">
              <a:solidFill>
                <a:prstClr val="black"/>
              </a:solidFill>
              <a:latin typeface="Calibri" panose="020F0502020204030204"/>
            </a:endParaRPr>
          </a:p>
        </p:txBody>
      </p:sp>
      <p:pic>
        <p:nvPicPr>
          <p:cNvPr id="6" name="Image 0" descr="preencoded.png"/>
          <p:cNvPicPr>
            <a:picLocks noChangeAspect="1"/>
          </p:cNvPicPr>
          <p:nvPr/>
        </p:nvPicPr>
        <p:blipFill>
          <a:blip r:embed="rId3"/>
          <a:stretch>
            <a:fillRect/>
          </a:stretch>
        </p:blipFill>
        <p:spPr>
          <a:xfrm>
            <a:off x="7924800" y="2194560"/>
            <a:ext cx="2194560" cy="2194560"/>
          </a:xfrm>
          <a:prstGeom prst="rect">
            <a:avLst/>
          </a:prstGeom>
        </p:spPr>
      </p:pic>
      <p:sp>
        <p:nvSpPr>
          <p:cNvPr id="7" name="Shape 4"/>
          <p:cNvSpPr/>
          <p:nvPr/>
        </p:nvSpPr>
        <p:spPr>
          <a:xfrm>
            <a:off x="9144000" y="4267200"/>
            <a:ext cx="3657600" cy="3657600"/>
          </a:xfrm>
          <a:prstGeom prst="ellipse">
            <a:avLst/>
          </a:prstGeom>
          <a:solidFill>
            <a:srgbClr val="E7E8D1">
              <a:alpha val="50000"/>
            </a:srgbClr>
          </a:solidFill>
          <a:ln/>
        </p:spPr>
        <p:txBody>
          <a:bodyPr/>
          <a:lstStyle/>
          <a:p>
            <a:pPr defTabSz="1219170"/>
            <a:endParaRPr lang="en-US" sz="2400">
              <a:solidFill>
                <a:prstClr val="black"/>
              </a:solidFill>
              <a:latin typeface="Calibri" panose="020F0502020204030204"/>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Q5</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1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5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What does the 'Hope' recovery concept emphasize?</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Following a strict treatment plan</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Believing that recovery and wellness are possible</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Relying solely on professional support</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Avoiding all stressful situations</a:t>
            </a:r>
            <a:endParaRPr lang="en-US" sz="2000" dirty="0">
              <a:solidFill>
                <a:prstClr val="black"/>
              </a:solidFill>
              <a:latin typeface="Calibri" panose="020F0502020204030204"/>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Q5</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1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5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What does the 'Hope' recovery concept emphasize?</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Following a strict treatment plan</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Believing that recovery and wellness are possible</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Relying solely on professional support</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Avoiding all stressful situations</a:t>
            </a:r>
            <a:endParaRPr lang="en-US" sz="2000">
              <a:solidFill>
                <a:prstClr val="black"/>
              </a:solidFill>
              <a:latin typeface="Calibri" panose="020F0502020204030204"/>
            </a:endParaRPr>
          </a:p>
        </p:txBody>
      </p:sp>
      <p:sp>
        <p:nvSpPr>
          <p:cNvPr id="23" name="Checkmark 23"/>
          <p:cNvSpPr/>
          <p:nvPr/>
        </p:nvSpPr>
        <p:spPr>
          <a:xfrm>
            <a:off x="10808000" y="3504000"/>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Hope is really the starting point for everything in WRAP. It's the belief that things can get better — that you can feel well and live a life you enjoy.</a:t>
            </a:r>
            <a:endParaRPr lang="en-US" sz="1600">
              <a:solidFill>
                <a:prstClr val="black"/>
              </a:solidFill>
              <a:latin typeface="Calibri" panose="020F0502020204030204"/>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Q6</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1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6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'Personal Responsibility' in WRAP means:</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Being responsible for other people's recovery</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Following your doctor's orders without question</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Taking ownership of your own wellness journey</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Avoiding all personal challenges</a:t>
            </a:r>
            <a:endParaRPr lang="en-US" sz="2000" dirty="0">
              <a:solidFill>
                <a:prstClr val="black"/>
              </a:solidFill>
              <a:latin typeface="Calibri" panose="020F0502020204030204"/>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Q6</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1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6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'Personal Responsibility' in WRAP means:</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Being responsible for other people's recovery</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Following your doctor's orders without question</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Taking ownership of your own wellness journey</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Avoiding all personal challenges</a:t>
            </a:r>
            <a:endParaRPr lang="en-US" sz="2000">
              <a:solidFill>
                <a:prstClr val="black"/>
              </a:solidFill>
              <a:latin typeface="Calibri" panose="020F0502020204030204"/>
            </a:endParaRPr>
          </a:p>
        </p:txBody>
      </p:sp>
      <p:sp>
        <p:nvSpPr>
          <p:cNvPr id="23" name="Checkmark 23"/>
          <p:cNvSpPr/>
          <p:nvPr/>
        </p:nvSpPr>
        <p:spPr>
          <a:xfrm>
            <a:off x="5200000" y="5149333"/>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Personal Responsibility is about recognizing that you know yourself better than anyone else.</a:t>
            </a:r>
            <a:endParaRPr lang="en-US" sz="1600">
              <a:solidFill>
                <a:prstClr val="black"/>
              </a:solidFill>
              <a:latin typeface="Calibri" panose="020F0502020204030204"/>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Q7</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1  •  True / False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7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WRAP can only be used for mental health challenges.</a:t>
            </a:r>
            <a:endParaRPr lang="en-US" sz="2933" dirty="0">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A7BEAE"/>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True</a:t>
            </a:r>
            <a:endParaRPr lang="en-US" sz="3733" dirty="0">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B85042"/>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False</a:t>
            </a:r>
            <a:endParaRPr lang="en-US" sz="3733" dirty="0">
              <a:solidFill>
                <a:prstClr val="black"/>
              </a:solidFill>
              <a:latin typeface="Calibri" panose="020F0502020204030204"/>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Q7</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1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7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WRAP can only be used for mental health challenges.</a:t>
            </a:r>
            <a:endParaRPr lang="en-US" sz="2933">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a:solidFill>
                  <a:srgbClr val="9E9A92"/>
                </a:solidFill>
                <a:latin typeface="Georgia" pitchFamily="34" charset="0"/>
                <a:ea typeface="Georgia" pitchFamily="34" charset="-122"/>
                <a:cs typeface="Georgia" pitchFamily="34" charset="-120"/>
              </a:rPr>
              <a:t>True</a:t>
            </a:r>
            <a:endParaRPr lang="en-US" sz="3733">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4A7C59"/>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a:solidFill>
                  <a:srgbClr val="FFFFFF"/>
                </a:solidFill>
                <a:latin typeface="Georgia" pitchFamily="34" charset="0"/>
                <a:ea typeface="Georgia" pitchFamily="34" charset="-122"/>
                <a:cs typeface="Georgia" pitchFamily="34" charset="-120"/>
              </a:rPr>
              <a:t>False</a:t>
            </a:r>
            <a:endParaRPr lang="en-US" sz="3733">
              <a:solidFill>
                <a:prstClr val="black"/>
              </a:solidFill>
              <a:latin typeface="Calibri" panose="020F0502020204030204"/>
            </a:endParaRPr>
          </a:p>
        </p:txBody>
      </p:sp>
      <p:sp>
        <p:nvSpPr>
          <p:cNvPr id="11" name="Checkmark 11"/>
          <p:cNvSpPr/>
          <p:nvPr/>
        </p:nvSpPr>
        <p:spPr>
          <a:xfrm>
            <a:off x="8412480" y="2746667"/>
            <a:ext cx="609600" cy="609600"/>
          </a:xfrm>
          <a:prstGeom prst="ellipse">
            <a:avLst/>
          </a:prstGeom>
          <a:solidFill>
            <a:srgbClr val="FFFFFF"/>
          </a:solidFill>
          <a:ln w="25400">
            <a:solidFill>
              <a:srgbClr val="4A7C59"/>
            </a:solidFill>
          </a:ln>
        </p:spPr>
        <p:txBody>
          <a:bodyPr wrap="square" lIns="0" tIns="0" rIns="0" bIns="0" rtlCol="0" anchor="ctr"/>
          <a:lstStyle/>
          <a:p>
            <a:pPr algn="ctr" defTabSz="1219170"/>
            <a:r>
              <a:rPr lang="en-US" sz="3200" b="1">
                <a:solidFill>
                  <a:srgbClr val="4A7C59"/>
                </a:solidFill>
                <a:latin typeface="Calibri" pitchFamily="34" charset="0"/>
              </a:rPr>
              <a:t>✓</a:t>
            </a:r>
            <a:endParaRPr lang="en-US" sz="3200">
              <a:solidFill>
                <a:prstClr val="black"/>
              </a:solidFill>
              <a:latin typeface="Calibri" panose="020F0502020204030204"/>
            </a:endParaRPr>
          </a:p>
        </p:txBody>
      </p:sp>
      <p:sp>
        <p:nvSpPr>
          <p:cNvPr id="12" name="Explanation 12"/>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WRAP started in the mental health world, but people quickly discovered it works for so much more.</a:t>
            </a:r>
            <a:endParaRPr lang="en-US" sz="1600">
              <a:solidFill>
                <a:prstClr val="black"/>
              </a:solidFill>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Q1</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1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1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Who developed the Wellness Recovery Action Plan (WRAP)?</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Mary-Ellen Copeland</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Aaron Beck</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Carl Rogers</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Virginia Satir</a:t>
            </a:r>
            <a:endParaRPr lang="en-US" sz="2000" dirty="0">
              <a:solidFill>
                <a:prstClr val="black"/>
              </a:solidFill>
              <a:latin typeface="Calibri" panose="020F0502020204030204"/>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Q1</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1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1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Who developed the Wellness Recovery Action Plan (WRAP)?</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Mary-Ellen Copeland</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Aaron Beck</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Carl Rogers</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Virginia Satir</a:t>
            </a:r>
            <a:endParaRPr lang="en-US" sz="2000">
              <a:solidFill>
                <a:prstClr val="black"/>
              </a:solidFill>
              <a:latin typeface="Calibri" panose="020F0502020204030204"/>
            </a:endParaRPr>
          </a:p>
        </p:txBody>
      </p:sp>
      <p:sp>
        <p:nvSpPr>
          <p:cNvPr id="23" name="Checkmark 23"/>
          <p:cNvSpPr/>
          <p:nvPr/>
        </p:nvSpPr>
        <p:spPr>
          <a:xfrm>
            <a:off x="5200000" y="3504000"/>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Mary-Ellen Copeland created WRAP back in 1997.</a:t>
            </a:r>
            <a:endParaRPr lang="en-US" sz="1600">
              <a:solidFill>
                <a:prstClr val="black"/>
              </a:solidFill>
              <a:latin typeface="Calibri" panose="020F0502020204030204"/>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Q2</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1  •  True / False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2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WRAP is an evidence-based practice recognized by SAMHSA.</a:t>
            </a:r>
            <a:endParaRPr lang="en-US" sz="2933" dirty="0">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A7BEAE"/>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True</a:t>
            </a:r>
            <a:endParaRPr lang="en-US" sz="3733" dirty="0">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B85042"/>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False</a:t>
            </a:r>
            <a:endParaRPr lang="en-US" sz="3733" dirty="0">
              <a:solidFill>
                <a:prstClr val="black"/>
              </a:solidFill>
              <a:latin typeface="Calibri" panose="020F0502020204030204"/>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Q2</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1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2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WRAP is an evidence-based practice recognized by SAMHSA.</a:t>
            </a:r>
            <a:endParaRPr lang="en-US" sz="2933">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4A7C59"/>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a:solidFill>
                  <a:srgbClr val="FFFFFF"/>
                </a:solidFill>
                <a:latin typeface="Georgia" pitchFamily="34" charset="0"/>
                <a:ea typeface="Georgia" pitchFamily="34" charset="-122"/>
                <a:cs typeface="Georgia" pitchFamily="34" charset="-120"/>
              </a:rPr>
              <a:t>True</a:t>
            </a:r>
            <a:endParaRPr lang="en-US" sz="3733">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a:solidFill>
                  <a:srgbClr val="9E9A92"/>
                </a:solidFill>
                <a:latin typeface="Georgia" pitchFamily="34" charset="0"/>
                <a:ea typeface="Georgia" pitchFamily="34" charset="-122"/>
                <a:cs typeface="Georgia" pitchFamily="34" charset="-120"/>
              </a:rPr>
              <a:t>False</a:t>
            </a:r>
            <a:endParaRPr lang="en-US" sz="3733">
              <a:solidFill>
                <a:prstClr val="black"/>
              </a:solidFill>
              <a:latin typeface="Calibri" panose="020F0502020204030204"/>
            </a:endParaRPr>
          </a:p>
        </p:txBody>
      </p:sp>
      <p:sp>
        <p:nvSpPr>
          <p:cNvPr id="11" name="Checkmark 11"/>
          <p:cNvSpPr/>
          <p:nvPr/>
        </p:nvSpPr>
        <p:spPr>
          <a:xfrm>
            <a:off x="3169920" y="2746667"/>
            <a:ext cx="609600" cy="609600"/>
          </a:xfrm>
          <a:prstGeom prst="ellipse">
            <a:avLst/>
          </a:prstGeom>
          <a:solidFill>
            <a:srgbClr val="FFFFFF"/>
          </a:solidFill>
          <a:ln w="25400">
            <a:solidFill>
              <a:srgbClr val="4A7C59"/>
            </a:solidFill>
          </a:ln>
        </p:spPr>
        <p:txBody>
          <a:bodyPr wrap="square" lIns="0" tIns="0" rIns="0" bIns="0" rtlCol="0" anchor="ctr"/>
          <a:lstStyle/>
          <a:p>
            <a:pPr algn="ctr" defTabSz="1219170"/>
            <a:r>
              <a:rPr lang="en-US" sz="3200" b="1">
                <a:solidFill>
                  <a:srgbClr val="4A7C59"/>
                </a:solidFill>
                <a:latin typeface="Calibri" pitchFamily="34" charset="0"/>
              </a:rPr>
              <a:t>✓</a:t>
            </a:r>
            <a:endParaRPr lang="en-US" sz="3200">
              <a:solidFill>
                <a:prstClr val="black"/>
              </a:solidFill>
              <a:latin typeface="Calibri" panose="020F0502020204030204"/>
            </a:endParaRPr>
          </a:p>
        </p:txBody>
      </p:sp>
      <p:sp>
        <p:nvSpPr>
          <p:cNvPr id="12" name="Explanation 12"/>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Yes! WRAP is officially recognized as an evidence-based practice, which means research has shown it really works.</a:t>
            </a:r>
            <a:endParaRPr lang="en-US" sz="1600">
              <a:solidFill>
                <a:prstClr val="black"/>
              </a:solidFill>
              <a:latin typeface="Calibri" panose="020F0502020204030204"/>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Q3</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1  •  Multiple Choice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3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Which of the following is NOT one of the 5 Key Recovery Concepts?</a:t>
            </a:r>
            <a:endParaRPr lang="en-US" sz="2933" dirty="0">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A</a:t>
            </a:r>
            <a:endParaRPr lang="en-US" sz="2133" dirty="0">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Hope</a:t>
            </a:r>
            <a:endParaRPr lang="en-US" sz="2000" dirty="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B</a:t>
            </a:r>
            <a:endParaRPr lang="en-US" sz="2133" dirty="0">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Diagnosis</a:t>
            </a:r>
            <a:endParaRPr lang="en-US" sz="2000" dirty="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D4E4DA"/>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C</a:t>
            </a:r>
            <a:endParaRPr lang="en-US" sz="2133" dirty="0">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Education</a:t>
            </a:r>
            <a:endParaRPr lang="en-US" sz="2000" dirty="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E7E8D1"/>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dirty="0">
                <a:solidFill>
                  <a:srgbClr val="FFFFFF"/>
                </a:solidFill>
                <a:latin typeface="Georgia" pitchFamily="34" charset="0"/>
                <a:ea typeface="Georgia" pitchFamily="34" charset="-122"/>
                <a:cs typeface="Georgia" pitchFamily="34" charset="-120"/>
              </a:rPr>
              <a:t>D</a:t>
            </a:r>
            <a:endParaRPr lang="en-US" sz="2133" dirty="0">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dirty="0">
                <a:solidFill>
                  <a:srgbClr val="3D2B1F"/>
                </a:solidFill>
                <a:latin typeface="Calibri" pitchFamily="34" charset="0"/>
                <a:ea typeface="Calibri" pitchFamily="34" charset="-122"/>
                <a:cs typeface="Calibri" pitchFamily="34" charset="-120"/>
              </a:rPr>
              <a:t>Support</a:t>
            </a:r>
            <a:endParaRPr lang="en-US" sz="2000" dirty="0">
              <a:solidFill>
                <a:prstClr val="black"/>
              </a:solidFill>
              <a:latin typeface="Calibri" panose="020F0502020204030204"/>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Q3</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1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3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Which of the following is NOT one of the 5 Key Recovery Concepts?</a:t>
            </a:r>
            <a:endParaRPr lang="en-US" sz="2933">
              <a:solidFill>
                <a:prstClr val="black"/>
              </a:solidFill>
              <a:latin typeface="Calibri" panose="020F0502020204030204"/>
            </a:endParaRPr>
          </a:p>
        </p:txBody>
      </p:sp>
      <p:sp>
        <p:nvSpPr>
          <p:cNvPr id="7" name="Shape 5"/>
          <p:cNvSpPr/>
          <p:nvPr/>
        </p:nvSpPr>
        <p:spPr>
          <a:xfrm>
            <a:off x="853440" y="304800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Shape 6"/>
          <p:cNvSpPr/>
          <p:nvPr/>
        </p:nvSpPr>
        <p:spPr>
          <a:xfrm>
            <a:off x="1036320" y="338937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9" name="Text 7"/>
          <p:cNvSpPr/>
          <p:nvPr/>
        </p:nvSpPr>
        <p:spPr>
          <a:xfrm>
            <a:off x="103632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A</a:t>
            </a:r>
            <a:endParaRPr lang="en-US" sz="2133">
              <a:solidFill>
                <a:prstClr val="black"/>
              </a:solidFill>
              <a:latin typeface="Calibri" panose="020F0502020204030204"/>
            </a:endParaRPr>
          </a:p>
        </p:txBody>
      </p:sp>
      <p:sp>
        <p:nvSpPr>
          <p:cNvPr id="10" name="Text 8"/>
          <p:cNvSpPr/>
          <p:nvPr/>
        </p:nvSpPr>
        <p:spPr>
          <a:xfrm>
            <a:off x="188976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Hope</a:t>
            </a:r>
            <a:endParaRPr lang="en-US" sz="2000">
              <a:solidFill>
                <a:prstClr val="black"/>
              </a:solidFill>
              <a:latin typeface="Calibri" panose="020F0502020204030204"/>
            </a:endParaRPr>
          </a:p>
        </p:txBody>
      </p:sp>
      <p:sp>
        <p:nvSpPr>
          <p:cNvPr id="11" name="Shape 9"/>
          <p:cNvSpPr/>
          <p:nvPr/>
        </p:nvSpPr>
        <p:spPr>
          <a:xfrm>
            <a:off x="6461760" y="3048000"/>
            <a:ext cx="4876800" cy="1402080"/>
          </a:xfrm>
          <a:prstGeom prst="roundRect">
            <a:avLst>
              <a:gd name="adj" fmla="val 6957"/>
            </a:avLst>
          </a:prstGeom>
          <a:solidFill>
            <a:srgbClr val="6B8E6B"/>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2" name="Shape 10"/>
          <p:cNvSpPr/>
          <p:nvPr/>
        </p:nvSpPr>
        <p:spPr>
          <a:xfrm>
            <a:off x="6644640" y="3389376"/>
            <a:ext cx="670560" cy="670560"/>
          </a:xfrm>
          <a:prstGeom prst="ellipse">
            <a:avLst/>
          </a:prstGeom>
          <a:solidFill>
            <a:srgbClr val="4A7C59"/>
          </a:solidFill>
          <a:ln/>
        </p:spPr>
        <p:txBody>
          <a:bodyPr/>
          <a:lstStyle/>
          <a:p>
            <a:pPr defTabSz="1219170"/>
            <a:endParaRPr lang="en-US" sz="2400">
              <a:solidFill>
                <a:prstClr val="black"/>
              </a:solidFill>
              <a:latin typeface="Calibri" panose="020F0502020204030204"/>
            </a:endParaRPr>
          </a:p>
        </p:txBody>
      </p:sp>
      <p:sp>
        <p:nvSpPr>
          <p:cNvPr id="13" name="Text 11"/>
          <p:cNvSpPr/>
          <p:nvPr/>
        </p:nvSpPr>
        <p:spPr>
          <a:xfrm>
            <a:off x="6644640" y="338937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B</a:t>
            </a:r>
            <a:endParaRPr lang="en-US" sz="2133">
              <a:solidFill>
                <a:prstClr val="black"/>
              </a:solidFill>
              <a:latin typeface="Calibri" panose="020F0502020204030204"/>
            </a:endParaRPr>
          </a:p>
        </p:txBody>
      </p:sp>
      <p:sp>
        <p:nvSpPr>
          <p:cNvPr id="14" name="Text 12"/>
          <p:cNvSpPr/>
          <p:nvPr/>
        </p:nvSpPr>
        <p:spPr>
          <a:xfrm>
            <a:off x="7498080" y="316992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Diagnosis</a:t>
            </a:r>
            <a:endParaRPr lang="en-US" sz="2000">
              <a:solidFill>
                <a:prstClr val="black"/>
              </a:solidFill>
              <a:latin typeface="Calibri" panose="020F0502020204030204"/>
            </a:endParaRPr>
          </a:p>
        </p:txBody>
      </p:sp>
      <p:sp>
        <p:nvSpPr>
          <p:cNvPr id="15" name="Shape 13"/>
          <p:cNvSpPr/>
          <p:nvPr/>
        </p:nvSpPr>
        <p:spPr>
          <a:xfrm>
            <a:off x="85344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6" name="Shape 14"/>
          <p:cNvSpPr/>
          <p:nvPr/>
        </p:nvSpPr>
        <p:spPr>
          <a:xfrm>
            <a:off x="103632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17" name="Text 15"/>
          <p:cNvSpPr/>
          <p:nvPr/>
        </p:nvSpPr>
        <p:spPr>
          <a:xfrm>
            <a:off x="103632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C</a:t>
            </a:r>
            <a:endParaRPr lang="en-US" sz="2133">
              <a:solidFill>
                <a:prstClr val="black"/>
              </a:solidFill>
              <a:latin typeface="Calibri" panose="020F0502020204030204"/>
            </a:endParaRPr>
          </a:p>
        </p:txBody>
      </p:sp>
      <p:sp>
        <p:nvSpPr>
          <p:cNvPr id="18" name="Text 16"/>
          <p:cNvSpPr/>
          <p:nvPr/>
        </p:nvSpPr>
        <p:spPr>
          <a:xfrm>
            <a:off x="188976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Education</a:t>
            </a:r>
            <a:endParaRPr lang="en-US" sz="2000">
              <a:solidFill>
                <a:prstClr val="black"/>
              </a:solidFill>
              <a:latin typeface="Calibri" panose="020F0502020204030204"/>
            </a:endParaRPr>
          </a:p>
        </p:txBody>
      </p:sp>
      <p:sp>
        <p:nvSpPr>
          <p:cNvPr id="19" name="Shape 17"/>
          <p:cNvSpPr/>
          <p:nvPr/>
        </p:nvSpPr>
        <p:spPr>
          <a:xfrm>
            <a:off x="6461760" y="4693920"/>
            <a:ext cx="4876800" cy="1402080"/>
          </a:xfrm>
          <a:prstGeom prst="roundRect">
            <a:avLst>
              <a:gd name="adj" fmla="val 6957"/>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20" name="Shape 18"/>
          <p:cNvSpPr/>
          <p:nvPr/>
        </p:nvSpPr>
        <p:spPr>
          <a:xfrm>
            <a:off x="6644640" y="5035296"/>
            <a:ext cx="670560" cy="670560"/>
          </a:xfrm>
          <a:prstGeom prst="ellipse">
            <a:avLst/>
          </a:prstGeom>
          <a:solidFill>
            <a:srgbClr val="9E9A92"/>
          </a:solidFill>
          <a:ln/>
        </p:spPr>
        <p:txBody>
          <a:bodyPr/>
          <a:lstStyle/>
          <a:p>
            <a:pPr defTabSz="1219170"/>
            <a:endParaRPr lang="en-US" sz="2400">
              <a:solidFill>
                <a:prstClr val="black"/>
              </a:solidFill>
              <a:latin typeface="Calibri" panose="020F0502020204030204"/>
            </a:endParaRPr>
          </a:p>
        </p:txBody>
      </p:sp>
      <p:sp>
        <p:nvSpPr>
          <p:cNvPr id="21" name="Text 19"/>
          <p:cNvSpPr/>
          <p:nvPr/>
        </p:nvSpPr>
        <p:spPr>
          <a:xfrm>
            <a:off x="6644640" y="5035296"/>
            <a:ext cx="670560" cy="670560"/>
          </a:xfrm>
          <a:prstGeom prst="rect">
            <a:avLst/>
          </a:prstGeom>
          <a:noFill/>
          <a:ln/>
        </p:spPr>
        <p:txBody>
          <a:bodyPr wrap="square" lIns="0" tIns="0" rIns="0" bIns="0" rtlCol="0" anchor="ctr"/>
          <a:lstStyle/>
          <a:p>
            <a:pPr algn="ctr" defTabSz="1219170"/>
            <a:r>
              <a:rPr lang="en-US" sz="2133" b="1">
                <a:solidFill>
                  <a:srgbClr val="FFFFFF"/>
                </a:solidFill>
                <a:latin typeface="Georgia" pitchFamily="34" charset="0"/>
                <a:ea typeface="Georgia" pitchFamily="34" charset="-122"/>
                <a:cs typeface="Georgia" pitchFamily="34" charset="-120"/>
              </a:rPr>
              <a:t>D</a:t>
            </a:r>
            <a:endParaRPr lang="en-US" sz="2133">
              <a:solidFill>
                <a:prstClr val="black"/>
              </a:solidFill>
              <a:latin typeface="Calibri" panose="020F0502020204030204"/>
            </a:endParaRPr>
          </a:p>
        </p:txBody>
      </p:sp>
      <p:sp>
        <p:nvSpPr>
          <p:cNvPr id="22" name="Text 20"/>
          <p:cNvSpPr/>
          <p:nvPr/>
        </p:nvSpPr>
        <p:spPr>
          <a:xfrm>
            <a:off x="7498080" y="4815840"/>
            <a:ext cx="3535680" cy="1158240"/>
          </a:xfrm>
          <a:prstGeom prst="rect">
            <a:avLst/>
          </a:prstGeom>
          <a:noFill/>
          <a:ln/>
        </p:spPr>
        <p:txBody>
          <a:bodyPr wrap="square" lIns="0" tIns="0" rIns="0" bIns="0" rtlCol="0" anchor="ctr"/>
          <a:lstStyle/>
          <a:p>
            <a:pPr defTabSz="1219170">
              <a:lnSpc>
                <a:spcPct val="110000"/>
              </a:lnSpc>
            </a:pPr>
            <a:r>
              <a:rPr lang="en-US" sz="2000">
                <a:solidFill>
                  <a:srgbClr val="3D2B1F"/>
                </a:solidFill>
                <a:latin typeface="Calibri" pitchFamily="34" charset="0"/>
                <a:ea typeface="Calibri" pitchFamily="34" charset="-122"/>
                <a:cs typeface="Calibri" pitchFamily="34" charset="-120"/>
              </a:rPr>
              <a:t>Support</a:t>
            </a:r>
            <a:endParaRPr lang="en-US" sz="2000">
              <a:solidFill>
                <a:prstClr val="black"/>
              </a:solidFill>
              <a:latin typeface="Calibri" panose="020F0502020204030204"/>
            </a:endParaRPr>
          </a:p>
        </p:txBody>
      </p:sp>
      <p:sp>
        <p:nvSpPr>
          <p:cNvPr id="23" name="Checkmark 23"/>
          <p:cNvSpPr/>
          <p:nvPr/>
        </p:nvSpPr>
        <p:spPr>
          <a:xfrm>
            <a:off x="10808000" y="3504000"/>
            <a:ext cx="487680" cy="487680"/>
          </a:xfrm>
          <a:prstGeom prst="ellipse">
            <a:avLst/>
          </a:prstGeom>
          <a:solidFill>
            <a:srgbClr val="4A7C59"/>
          </a:solidFill>
          <a:ln/>
        </p:spPr>
        <p:txBody>
          <a:bodyPr wrap="square" lIns="0" tIns="0" rIns="0" bIns="0" rtlCol="0" anchor="ctr"/>
          <a:lstStyle/>
          <a:p>
            <a:pPr algn="ctr" defTabSz="1219170"/>
            <a:r>
              <a:rPr lang="en-US" sz="2667" b="1">
                <a:solidFill>
                  <a:srgbClr val="FFFFFF"/>
                </a:solidFill>
                <a:latin typeface="Calibri" pitchFamily="34" charset="0"/>
              </a:rPr>
              <a:t>✓</a:t>
            </a:r>
            <a:endParaRPr lang="en-US" sz="2667">
              <a:solidFill>
                <a:prstClr val="black"/>
              </a:solidFill>
              <a:latin typeface="Calibri" panose="020F0502020204030204"/>
            </a:endParaRPr>
          </a:p>
        </p:txBody>
      </p:sp>
      <p:sp>
        <p:nvSpPr>
          <p:cNvPr id="24" name="Explanation 24"/>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The five key concepts are Hope, Personal Responsibility, Education, Self-Advocacy, and Support. You'll notice &amp;quot;Diagnosis&amp;quot; isn't on that list — and that's intentional.</a:t>
            </a:r>
            <a:endParaRPr lang="en-US" sz="1600">
              <a:solidFill>
                <a:prstClr val="black"/>
              </a:solidFill>
              <a:latin typeface="Calibri" panose="020F0502020204030204"/>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dirty="0">
                <a:solidFill>
                  <a:srgbClr val="FFFFFF"/>
                </a:solidFill>
                <a:latin typeface="Georgia" pitchFamily="34" charset="0"/>
                <a:ea typeface="Georgia" pitchFamily="34" charset="-122"/>
                <a:cs typeface="Georgia" pitchFamily="34" charset="-120"/>
              </a:rPr>
              <a:t>Q4</a:t>
            </a:r>
            <a:endParaRPr lang="en-US" sz="2667" dirty="0">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dirty="0">
                <a:solidFill>
                  <a:srgbClr val="E7E8D1"/>
                </a:solidFill>
                <a:latin typeface="Calibri" pitchFamily="34" charset="0"/>
                <a:ea typeface="Calibri" pitchFamily="34" charset="-122"/>
                <a:cs typeface="Calibri" pitchFamily="34" charset="-120"/>
              </a:rPr>
              <a:t>Session 1  •  True / False</a:t>
            </a:r>
            <a:endParaRPr lang="en-US" sz="1600" dirty="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dirty="0">
                <a:solidFill>
                  <a:srgbClr val="E7E8D1"/>
                </a:solidFill>
                <a:latin typeface="Calibri" pitchFamily="34" charset="0"/>
                <a:ea typeface="Calibri" pitchFamily="34" charset="-122"/>
                <a:cs typeface="Calibri" pitchFamily="34" charset="-120"/>
              </a:rPr>
              <a:t>4 / 20</a:t>
            </a:r>
            <a:endParaRPr lang="en-US" sz="1600" dirty="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dirty="0">
                <a:solidFill>
                  <a:srgbClr val="3D2B1F"/>
                </a:solidFill>
                <a:latin typeface="Georgia" pitchFamily="34" charset="0"/>
                <a:ea typeface="Georgia" pitchFamily="34" charset="-122"/>
                <a:cs typeface="Georgia" pitchFamily="34" charset="-120"/>
              </a:rPr>
              <a:t>Self-Advocacy is one of the 5 Key Recovery Concepts in WRAP.</a:t>
            </a:r>
            <a:endParaRPr lang="en-US" sz="2933" dirty="0">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A7BEAE"/>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True</a:t>
            </a:r>
            <a:endParaRPr lang="en-US" sz="3733" dirty="0">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B85042"/>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dirty="0">
                <a:solidFill>
                  <a:srgbClr val="FFFFFF"/>
                </a:solidFill>
                <a:latin typeface="Georgia" pitchFamily="34" charset="0"/>
                <a:ea typeface="Georgia" pitchFamily="34" charset="-122"/>
                <a:cs typeface="Georgia" pitchFamily="34" charset="-120"/>
              </a:rPr>
              <a:t>False</a:t>
            </a:r>
            <a:endParaRPr lang="en-US" sz="3733" dirty="0">
              <a:solidFill>
                <a:prstClr val="black"/>
              </a:solidFill>
              <a:latin typeface="Calibri" panose="020F0502020204030204"/>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5F0E8"/>
        </a:solidFill>
        <a:effectLst/>
      </p:bgPr>
    </p:bg>
    <p:spTree>
      <p:nvGrpSpPr>
        <p:cNvPr id="1" name=""/>
        <p:cNvGrpSpPr/>
        <p:nvPr/>
      </p:nvGrpSpPr>
      <p:grpSpPr>
        <a:xfrm>
          <a:off x="0" y="0"/>
          <a:ext cx="0" cy="0"/>
          <a:chOff x="0" y="0"/>
          <a:chExt cx="0" cy="0"/>
        </a:xfrm>
      </p:grpSpPr>
      <p:sp>
        <p:nvSpPr>
          <p:cNvPr id="2" name="Shape 0"/>
          <p:cNvSpPr/>
          <p:nvPr/>
        </p:nvSpPr>
        <p:spPr>
          <a:xfrm>
            <a:off x="0" y="0"/>
            <a:ext cx="12192000" cy="853440"/>
          </a:xfrm>
          <a:prstGeom prst="rect">
            <a:avLst/>
          </a:prstGeom>
          <a:solidFill>
            <a:srgbClr val="B85042"/>
          </a:solidFill>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97536"/>
            <a:ext cx="853440" cy="658368"/>
          </a:xfrm>
          <a:prstGeom prst="rect">
            <a:avLst/>
          </a:prstGeom>
          <a:noFill/>
          <a:ln/>
        </p:spPr>
        <p:txBody>
          <a:bodyPr wrap="square" lIns="0" tIns="0" rIns="0" bIns="0" rtlCol="0" anchor="ctr"/>
          <a:lstStyle/>
          <a:p>
            <a:pPr algn="ctr" defTabSz="1219170"/>
            <a:r>
              <a:rPr lang="en-US" sz="2667" b="1">
                <a:solidFill>
                  <a:srgbClr val="FFFFFF"/>
                </a:solidFill>
                <a:latin typeface="Georgia" pitchFamily="34" charset="0"/>
                <a:ea typeface="Georgia" pitchFamily="34" charset="-122"/>
                <a:cs typeface="Georgia" pitchFamily="34" charset="-120"/>
              </a:rPr>
              <a:t>Q4</a:t>
            </a:r>
            <a:endParaRPr lang="en-US" sz="2667">
              <a:solidFill>
                <a:prstClr val="black"/>
              </a:solidFill>
              <a:latin typeface="Calibri" panose="020F0502020204030204"/>
            </a:endParaRPr>
          </a:p>
        </p:txBody>
      </p:sp>
      <p:sp>
        <p:nvSpPr>
          <p:cNvPr id="4" name="Text 2"/>
          <p:cNvSpPr/>
          <p:nvPr/>
        </p:nvSpPr>
        <p:spPr>
          <a:xfrm>
            <a:off x="1706880" y="97536"/>
            <a:ext cx="6096000" cy="658368"/>
          </a:xfrm>
          <a:prstGeom prst="rect">
            <a:avLst/>
          </a:prstGeom>
          <a:noFill/>
          <a:ln/>
        </p:spPr>
        <p:txBody>
          <a:bodyPr wrap="square" lIns="0" tIns="0" rIns="0" bIns="0" rtlCol="0" anchor="ctr"/>
          <a:lstStyle/>
          <a:p>
            <a:pPr defTabSz="1219170"/>
            <a:r>
              <a:rPr lang="en-US" sz="1600">
                <a:solidFill>
                  <a:srgbClr val="E7E8D1"/>
                </a:solidFill>
                <a:latin typeface="Calibri" pitchFamily="34" charset="0"/>
                <a:ea typeface="Calibri" pitchFamily="34" charset="-122"/>
                <a:cs typeface="Calibri" pitchFamily="34" charset="-120"/>
              </a:rPr>
              <a:t>Session 1  •  Correct Answer</a:t>
            </a:r>
            <a:endParaRPr lang="en-US" sz="1600">
              <a:solidFill>
                <a:prstClr val="black"/>
              </a:solidFill>
              <a:latin typeface="Calibri" panose="020F0502020204030204"/>
            </a:endParaRPr>
          </a:p>
        </p:txBody>
      </p:sp>
      <p:sp>
        <p:nvSpPr>
          <p:cNvPr id="5" name="Text 3"/>
          <p:cNvSpPr/>
          <p:nvPr/>
        </p:nvSpPr>
        <p:spPr>
          <a:xfrm>
            <a:off x="9753600" y="97536"/>
            <a:ext cx="1828800" cy="658368"/>
          </a:xfrm>
          <a:prstGeom prst="rect">
            <a:avLst/>
          </a:prstGeom>
          <a:noFill/>
          <a:ln/>
        </p:spPr>
        <p:txBody>
          <a:bodyPr wrap="square" lIns="0" tIns="0" rIns="0" bIns="0" rtlCol="0" anchor="ctr"/>
          <a:lstStyle/>
          <a:p>
            <a:pPr algn="r" defTabSz="1219170"/>
            <a:r>
              <a:rPr lang="en-US" sz="1600">
                <a:solidFill>
                  <a:srgbClr val="E7E8D1"/>
                </a:solidFill>
                <a:latin typeface="Calibri" pitchFamily="34" charset="0"/>
                <a:ea typeface="Calibri" pitchFamily="34" charset="-122"/>
                <a:cs typeface="Calibri" pitchFamily="34" charset="-120"/>
              </a:rPr>
              <a:t>4 / 20</a:t>
            </a:r>
            <a:endParaRPr lang="en-US" sz="1600">
              <a:solidFill>
                <a:prstClr val="black"/>
              </a:solidFill>
              <a:latin typeface="Calibri" panose="020F0502020204030204"/>
            </a:endParaRPr>
          </a:p>
        </p:txBody>
      </p:sp>
      <p:sp>
        <p:nvSpPr>
          <p:cNvPr id="6" name="Text 4"/>
          <p:cNvSpPr/>
          <p:nvPr/>
        </p:nvSpPr>
        <p:spPr>
          <a:xfrm>
            <a:off x="853440" y="1341120"/>
            <a:ext cx="10485120" cy="1341120"/>
          </a:xfrm>
          <a:prstGeom prst="rect">
            <a:avLst/>
          </a:prstGeom>
          <a:noFill/>
          <a:ln/>
        </p:spPr>
        <p:txBody>
          <a:bodyPr wrap="square" lIns="0" tIns="0" rIns="0" bIns="0" rtlCol="0" anchor="ctr"/>
          <a:lstStyle/>
          <a:p>
            <a:pPr defTabSz="1219170">
              <a:lnSpc>
                <a:spcPct val="120000"/>
              </a:lnSpc>
            </a:pPr>
            <a:r>
              <a:rPr lang="en-US" sz="2933" b="1">
                <a:solidFill>
                  <a:srgbClr val="3D2B1F"/>
                </a:solidFill>
                <a:latin typeface="Georgia" pitchFamily="34" charset="0"/>
                <a:ea typeface="Georgia" pitchFamily="34" charset="-122"/>
                <a:cs typeface="Georgia" pitchFamily="34" charset="-120"/>
              </a:rPr>
              <a:t>Self-Advocacy is one of the 5 Key Recovery Concepts in WRAP.</a:t>
            </a:r>
            <a:endParaRPr lang="en-US" sz="2933">
              <a:solidFill>
                <a:prstClr val="black"/>
              </a:solidFill>
              <a:latin typeface="Calibri" panose="020F0502020204030204"/>
            </a:endParaRPr>
          </a:p>
        </p:txBody>
      </p:sp>
      <p:sp>
        <p:nvSpPr>
          <p:cNvPr id="7" name="Shape 5"/>
          <p:cNvSpPr/>
          <p:nvPr/>
        </p:nvSpPr>
        <p:spPr>
          <a:xfrm>
            <a:off x="1341120" y="3169920"/>
            <a:ext cx="4267200" cy="2438400"/>
          </a:xfrm>
          <a:prstGeom prst="roundRect">
            <a:avLst>
              <a:gd name="adj" fmla="val 5000"/>
            </a:avLst>
          </a:prstGeom>
          <a:solidFill>
            <a:srgbClr val="4A7C59"/>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8" name="Text 6"/>
          <p:cNvSpPr/>
          <p:nvPr/>
        </p:nvSpPr>
        <p:spPr>
          <a:xfrm>
            <a:off x="1341120" y="3169920"/>
            <a:ext cx="4267200" cy="2438400"/>
          </a:xfrm>
          <a:prstGeom prst="rect">
            <a:avLst/>
          </a:prstGeom>
          <a:noFill/>
          <a:ln/>
        </p:spPr>
        <p:txBody>
          <a:bodyPr wrap="square" lIns="0" tIns="0" rIns="0" bIns="0" rtlCol="0" anchor="ctr"/>
          <a:lstStyle/>
          <a:p>
            <a:pPr algn="ctr" defTabSz="1219170"/>
            <a:r>
              <a:rPr lang="en-US" sz="3733" b="1">
                <a:solidFill>
                  <a:srgbClr val="FFFFFF"/>
                </a:solidFill>
                <a:latin typeface="Georgia" pitchFamily="34" charset="0"/>
                <a:ea typeface="Georgia" pitchFamily="34" charset="-122"/>
                <a:cs typeface="Georgia" pitchFamily="34" charset="-120"/>
              </a:rPr>
              <a:t>True</a:t>
            </a:r>
            <a:endParaRPr lang="en-US" sz="3733">
              <a:solidFill>
                <a:prstClr val="black"/>
              </a:solidFill>
              <a:latin typeface="Calibri" panose="020F0502020204030204"/>
            </a:endParaRPr>
          </a:p>
        </p:txBody>
      </p:sp>
      <p:sp>
        <p:nvSpPr>
          <p:cNvPr id="9" name="Shape 7"/>
          <p:cNvSpPr/>
          <p:nvPr/>
        </p:nvSpPr>
        <p:spPr>
          <a:xfrm>
            <a:off x="6583680" y="3169920"/>
            <a:ext cx="4267200" cy="2438400"/>
          </a:xfrm>
          <a:prstGeom prst="roundRect">
            <a:avLst>
              <a:gd name="adj" fmla="val 5000"/>
            </a:avLst>
          </a:prstGeom>
          <a:solidFill>
            <a:srgbClr val="C8C4BC"/>
          </a:solidFill>
          <a:ln/>
          <a:effectLst>
            <a:outerShdw blurRad="50800" dist="25400" dir="8100000" algn="bl" rotWithShape="0">
              <a:srgbClr val="000000">
                <a:alpha val="10000"/>
              </a:srgbClr>
            </a:outerShdw>
          </a:effectLst>
        </p:spPr>
        <p:txBody>
          <a:bodyPr/>
          <a:lstStyle/>
          <a:p>
            <a:pPr defTabSz="1219170"/>
            <a:endParaRPr lang="en-US" sz="2400">
              <a:solidFill>
                <a:prstClr val="black"/>
              </a:solidFill>
              <a:latin typeface="Calibri" panose="020F0502020204030204"/>
            </a:endParaRPr>
          </a:p>
        </p:txBody>
      </p:sp>
      <p:sp>
        <p:nvSpPr>
          <p:cNvPr id="10" name="Text 8"/>
          <p:cNvSpPr/>
          <p:nvPr/>
        </p:nvSpPr>
        <p:spPr>
          <a:xfrm>
            <a:off x="6583680" y="3169920"/>
            <a:ext cx="4267200" cy="2438400"/>
          </a:xfrm>
          <a:prstGeom prst="rect">
            <a:avLst/>
          </a:prstGeom>
          <a:noFill/>
          <a:ln/>
        </p:spPr>
        <p:txBody>
          <a:bodyPr wrap="square" lIns="0" tIns="0" rIns="0" bIns="0" rtlCol="0" anchor="ctr"/>
          <a:lstStyle/>
          <a:p>
            <a:pPr algn="ctr" defTabSz="1219170"/>
            <a:r>
              <a:rPr lang="en-US" sz="3733" b="1">
                <a:solidFill>
                  <a:srgbClr val="9E9A92"/>
                </a:solidFill>
                <a:latin typeface="Georgia" pitchFamily="34" charset="0"/>
                <a:ea typeface="Georgia" pitchFamily="34" charset="-122"/>
                <a:cs typeface="Georgia" pitchFamily="34" charset="-120"/>
              </a:rPr>
              <a:t>False</a:t>
            </a:r>
            <a:endParaRPr lang="en-US" sz="3733">
              <a:solidFill>
                <a:prstClr val="black"/>
              </a:solidFill>
              <a:latin typeface="Calibri" panose="020F0502020204030204"/>
            </a:endParaRPr>
          </a:p>
        </p:txBody>
      </p:sp>
      <p:sp>
        <p:nvSpPr>
          <p:cNvPr id="11" name="Checkmark 11"/>
          <p:cNvSpPr/>
          <p:nvPr/>
        </p:nvSpPr>
        <p:spPr>
          <a:xfrm>
            <a:off x="3169920" y="2746667"/>
            <a:ext cx="609600" cy="609600"/>
          </a:xfrm>
          <a:prstGeom prst="ellipse">
            <a:avLst/>
          </a:prstGeom>
          <a:solidFill>
            <a:srgbClr val="FFFFFF"/>
          </a:solidFill>
          <a:ln w="25400">
            <a:solidFill>
              <a:srgbClr val="4A7C59"/>
            </a:solidFill>
          </a:ln>
        </p:spPr>
        <p:txBody>
          <a:bodyPr wrap="square" lIns="0" tIns="0" rIns="0" bIns="0" rtlCol="0" anchor="ctr"/>
          <a:lstStyle/>
          <a:p>
            <a:pPr algn="ctr" defTabSz="1219170"/>
            <a:r>
              <a:rPr lang="en-US" sz="3200" b="1">
                <a:solidFill>
                  <a:srgbClr val="4A7C59"/>
                </a:solidFill>
                <a:latin typeface="Calibri" pitchFamily="34" charset="0"/>
              </a:rPr>
              <a:t>✓</a:t>
            </a:r>
            <a:endParaRPr lang="en-US" sz="3200">
              <a:solidFill>
                <a:prstClr val="black"/>
              </a:solidFill>
              <a:latin typeface="Calibri" panose="020F0502020204030204"/>
            </a:endParaRPr>
          </a:p>
        </p:txBody>
      </p:sp>
      <p:sp>
        <p:nvSpPr>
          <p:cNvPr id="12" name="Explanation 12"/>
          <p:cNvSpPr txBox="1"/>
          <p:nvPr/>
        </p:nvSpPr>
        <p:spPr>
          <a:xfrm>
            <a:off x="853440" y="6200000"/>
            <a:ext cx="10485120" cy="533333"/>
          </a:xfrm>
          <a:prstGeom prst="rect">
            <a:avLst/>
          </a:prstGeom>
          <a:noFill/>
          <a:ln/>
        </p:spPr>
        <p:txBody>
          <a:bodyPr wrap="square" lIns="0" tIns="0" rIns="0" bIns="0" rtlCol="0" anchor="t"/>
          <a:lstStyle/>
          <a:p>
            <a:pPr defTabSz="1219170">
              <a:lnSpc>
                <a:spcPct val="115000"/>
              </a:lnSpc>
            </a:pPr>
            <a:r>
              <a:rPr lang="en-US" sz="1600" i="1">
                <a:solidFill>
                  <a:srgbClr val="6B5E50"/>
                </a:solidFill>
                <a:latin typeface="Calibri" pitchFamily="34" charset="0"/>
                <a:ea typeface="Calibri" pitchFamily="34" charset="-122"/>
                <a:cs typeface="Calibri" pitchFamily="34" charset="-120"/>
              </a:rPr>
              <a:t>Self-Advocacy is absolutely one of the five key concepts.</a:t>
            </a:r>
            <a:endParaRPr lang="en-US" sz="1600">
              <a:solidFill>
                <a:prstClr val="black"/>
              </a:solidFill>
              <a:latin typeface="Calibri" panose="020F0502020204030204"/>
            </a:endParaRPr>
          </a:p>
        </p:txBody>
      </p:sp>
    </p:spTree>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TotalTime>
  <Words>1302</Words>
  <Application>Microsoft Office PowerPoint</Application>
  <PresentationFormat>Widescreen</PresentationFormat>
  <Paragraphs>199</Paragraphs>
  <Slides>15</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15</vt:i4>
      </vt:variant>
    </vt:vector>
  </HeadingPairs>
  <TitlesOfParts>
    <vt:vector size="20" baseType="lpstr">
      <vt:lpstr>Aptos</vt:lpstr>
      <vt:lpstr>Arial</vt:lpstr>
      <vt:lpstr>Calibri</vt:lpstr>
      <vt:lpstr>Georgia</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WRAP of DC</dc:creator>
  <cp:lastModifiedBy>WRAP of DC</cp:lastModifiedBy>
  <cp:revision>1</cp:revision>
  <dcterms:created xsi:type="dcterms:W3CDTF">2026-08-03T14:27:10Z</dcterms:created>
  <dcterms:modified xsi:type="dcterms:W3CDTF">2026-08-03T14:30:32Z</dcterms:modified>
</cp:coreProperties>
</file>