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7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4" autoAdjust="0"/>
    <p:restoredTop sz="94660"/>
  </p:normalViewPr>
  <p:slideViewPr>
    <p:cSldViewPr snapToGrid="0">
      <p:cViewPr varScale="1">
        <p:scale>
          <a:sx n="75" d="100"/>
          <a:sy n="75" d="100"/>
        </p:scale>
        <p:origin x="84" y="27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• Welcome staff; frame this as a practical, on-the-ground training — not theory.
• Two complementary, evidence-based approaches: WRAP (wellness self-management) and Harm Reduction (reducing risk).
• Both share one north star: meet residents where they are, with dignity and self-determination.
• Goal today: understand both frameworks and how they help residents, staff, and the shelter.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• The core message of the whole deck: these two work best as a pair.
• WRAP strengthens internal coping, hope, and early self-management.
• Harm Reduction keeps people alive and connected long enough for WRAP to help.
• They rest on the same foundation: dignity, choice, trauma-informed, voluntary.
• Together they cover both safety in the moment and growth over time.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• Lead benefit: people stay alive and safer — nothing else works if they don't.
• Non-judgmental care restores dignity and rebuilds trust.
• WRAP gives back hope, agency, and concrete daily coping tools.
• Low-barrier engagement keeps residents connected to support.
• Safety and stability today make housing and recovery goals reachable.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• Directly answers the staff stress named on slide 2.
• Clear overdose/crisis protocols replace panic with confidence.
• A shared language and values reduce team conflict and mixed messages.
• Structure and support lower overwhelm and burnout — build in debriefs.
• With safety handled, staff regain capacity for housing and recovery work.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• Frame benefits at the organizational level for buy-in.
• Case study: integrated safer-use space reduced non-fatal overdose among residents.
• Better engagement and retention — people stay connected to services.
• Both frameworks are evidence-based; Housing First + harm reduction outperforms abstinence-first.
• Fewer crises and clear protocols cut burnout and strengthen funding and community trust.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• Give staff a concrete rollout sequence, not just theory.
• Start with leadership buy-in and clear written policy.
• Train everyone: naloxone/overdose response, harm-reduction basics, trauma-informed care.
• Use trained peer facilitators for WRAP — the model with the real evidence base.
• Stock and display supplies; partner with peers and community health.
• Measure overdoses, engagement, and outcomes; keep improving.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• Close with practices staff can apply on the very next shift.
• Meet people where they are; use person-first language; offer rather than impose.
• Be consistent, catch crises early using each person's warning signs.
• Protect staff wellbeing — debrief and use your own tools.
• Bottom line: keep people alive, honor dignity, build tools for wellness.
• Invite questions and point to training resources (SAMHSA, National Harm Reduction Coalition).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• Overdoses are frequent: staff estimate 2–4 per week per shelter (ESHRII study).
• The wider overdose crisis is severe — 106,699 U.S. deaths in 2021.
• Housing instability and substance use are tightly linked; losing stability makes use less safe.
• Staff feel overwhelmed, responsible, and stretched — name this openly.
• These two frameworks are the practical answer we'll build today.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• Introduce both frameworks side by side before going deep.
• WRAP = inner wellness &amp; self-management, built and owned by the individual.
• Harm Reduction = practical safety strategies that don't require abstinence first.
• Key message: they are complementary, not competing — same values, different focus.
• Both are grounded in dignity, choice, and meeting people where they are.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• WRAP = a self-directed plan for staying well and managing tough times.
• Built by the individual; owned by them — that ownership is what makes it work.
• History: created 1997 by people with lived experience; SAMHSA evidence-based in 2010.
• Strongest evidence is the facilitated peer-group model (2–2.5 hrs weekly, 8–12 weeks).
• Trials show reduced depression/anxiety and more hope, quality of life, empowerment, self-advocacy.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• Five values anchor every WRAP plan — remember them as HPESS.
• Hope: recovery is real and expected; staff attitude sets the tone.
• Personal Responsibility: the person drives; we support, we don't take over.
• Education: understanding one's own patterns enables good decisions.
• Self-Advocacy &amp; Support: voicing needs and building a real support network.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• WRAP is built from six practical parts — walk residents through each.
• Wellness Toolbox + Daily Maintenance = the everyday foundation of staying well.
• Triggers and Early Warning Signs help catch trouble early, before crisis.
• 'When things break down' and the Crisis Plan give a clear, pre-agreed response.
• Staff role: encourage, remind, and honor the plan the resident wrote.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• Harm Reduction = reduce the harms of drug use, not require abstinence up front.
• It's both a set of practical strategies and a social-justice, dignity-first stance.
• Meet people where they are — but don't leave them there; keep offering support.
• Use people-first language; stigma keeps people away from help.
• Think of a spectrum: safer use → managed use → abstinence, at the person's pace.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• These principles (National Harm Reduction Coalition) keep the approach consistent.
• Start from acceptance and dignity, not condemnation.
• Success = better quality of life and safety, not only abstinence.
• Involve people with lived experience; deliver care without judgment.
• Always address the real conditions — poverty, trauma, racism — that drive risk.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• Practical toolkit drawn from real shelter programs (BMC toolkit, NYC, NASTAD).
• Naloxone + training and fast overdose-response routines save lives.
• Offer safer-use supplies, fentanyl test strips, and wound-care basics.
• Keep engagement low-barrier and non-judgmental to stay connected.
• Housing First: don't make housing conditional on abstinence — stability reduces harm.
• Push for consistency so staff and residents aren't confused by mixed rules.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">
    <p:bg>
      <p:bgPr>
        <a:solidFill>
          <a:srgbClr val="E9F1E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>
            <a:spLocks noGrp="1"/>
          </p:cNvSpPr>
          <p:nvPr>
            <p:ph type="title" idx="100" hasCustomPrompt="1"/>
          </p:nvPr>
        </p:nvSpPr>
        <p:spPr>
          <a:xfrm>
            <a:off x="548640" y="384048"/>
            <a:ext cx="11091672" cy="868680"/>
          </a:xfrm>
          <a:prstGeom prst="rect">
            <a:avLst/>
          </a:prstGeom>
          <a:noFill/>
          <a:ln/>
        </p:spPr>
        <p:txBody>
          <a:bodyPr wrap="square" rtlCol="0"/>
          <a:lstStyle>
            <a:lvl1pPr marL="0" indent="0" algn="l">
              <a:buNone/>
              <a:defRPr lang="en-US" sz="3000" b="1" dirty="0">
                <a:solidFill>
                  <a:srgbClr val="134E4C"/>
                </a:solidFill>
                <a:latin typeface="Georgia" pitchFamily="34" charset="0"/>
                <a:ea typeface="Georgia" pitchFamily="34" charset="-122"/>
                <a:cs typeface="Georgia" pitchFamily="34" charset="-120"/>
              </a:defRPr>
            </a:lvl1pPr>
          </a:lstStyle>
          <a:p>
            <a:pPr marL="0" indent="0" algn="l">
              <a:buNone/>
            </a:pPr>
            <a:endParaRPr lang="en-US" sz="3000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">
    <p:bg>
      <p:bgPr>
        <a:solidFill>
          <a:srgbClr val="134E4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>
            <a:spLocks noGrp="1"/>
          </p:cNvSpPr>
          <p:nvPr>
            <p:ph type="title" idx="100" hasCustomPrompt="1"/>
          </p:nvPr>
        </p:nvSpPr>
        <p:spPr>
          <a:xfrm>
            <a:off x="914400" y="2651760"/>
            <a:ext cx="10332720" cy="1554480"/>
          </a:xfrm>
          <a:prstGeom prst="rect">
            <a:avLst/>
          </a:prstGeom>
          <a:noFill/>
          <a:ln/>
        </p:spPr>
        <p:txBody>
          <a:bodyPr wrap="square" rtlCol="0"/>
          <a:lstStyle>
            <a:lvl1pPr marL="0" indent="0" algn="l">
              <a:buNone/>
              <a:defRPr lang="en-US" sz="4000" b="1" dirty="0">
                <a:solidFill>
                  <a:srgbClr val="FBF8F2"/>
                </a:solidFill>
                <a:latin typeface="Georgia" pitchFamily="34" charset="0"/>
                <a:ea typeface="Georgia" pitchFamily="34" charset="-122"/>
                <a:cs typeface="Georgia" pitchFamily="34" charset="-120"/>
              </a:defRPr>
            </a:lvl1pPr>
          </a:lstStyle>
          <a:p>
            <a:pPr marL="0" indent="0" algn="l">
              <a:buNone/>
            </a:pPr>
            <a:endParaRPr lang="en-US" sz="4000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SLIDE">
    <p:bg>
      <p:bgPr>
        <a:solidFill>
          <a:srgbClr val="134E4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>
            <a:spLocks noGrp="1"/>
          </p:cNvSpPr>
          <p:nvPr>
            <p:ph type="title" idx="100" hasCustomPrompt="1"/>
          </p:nvPr>
        </p:nvSpPr>
        <p:spPr>
          <a:xfrm>
            <a:off x="822960" y="2331720"/>
            <a:ext cx="10515600" cy="1828800"/>
          </a:xfrm>
          <a:prstGeom prst="rect">
            <a:avLst/>
          </a:prstGeom>
          <a:noFill/>
          <a:ln/>
        </p:spPr>
        <p:txBody>
          <a:bodyPr wrap="square" rtlCol="0"/>
          <a:lstStyle>
            <a:lvl1pPr marL="0" indent="0" algn="l">
              <a:buNone/>
              <a:defRPr lang="en-US" sz="4600" b="1" dirty="0">
                <a:solidFill>
                  <a:srgbClr val="FBF8F2"/>
                </a:solidFill>
                <a:latin typeface="Georgia" pitchFamily="34" charset="0"/>
                <a:ea typeface="Georgia" pitchFamily="34" charset="-122"/>
                <a:cs typeface="Georgia" pitchFamily="34" charset="-120"/>
              </a:defRPr>
            </a:lvl1pPr>
          </a:lstStyle>
          <a:p>
            <a:pPr marL="0" indent="0" algn="l">
              <a:buNone/>
            </a:pPr>
            <a:endParaRPr lang="en-US" sz="4600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417071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256032"/>
          </a:xfrm>
          <a:prstGeom prst="rect">
            <a:avLst/>
          </a:prstGeom>
          <a:solidFill>
            <a:srgbClr val="DC7455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7985760" y="0"/>
            <a:ext cx="4206240" cy="4206240"/>
          </a:xfrm>
          <a:prstGeom prst="ellipse">
            <a:avLst/>
          </a:prstGeom>
          <a:solidFill>
            <a:srgbClr val="2E8B87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9083040" y="3749040"/>
            <a:ext cx="3108960" cy="3108960"/>
          </a:xfrm>
          <a:prstGeom prst="ellipse">
            <a:avLst/>
          </a:prstGeom>
          <a:solidFill>
            <a:srgbClr val="4FA39E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8869680" y="4937760"/>
            <a:ext cx="1371600" cy="1371600"/>
          </a:xfrm>
          <a:prstGeom prst="ellipse">
            <a:avLst/>
          </a:prstGeom>
          <a:solidFill>
            <a:srgbClr val="DC7455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841248" y="1600200"/>
            <a:ext cx="91440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kern="0" spc="300" dirty="0">
                <a:solidFill>
                  <a:srgbClr val="E7D3A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PRACTICAL GUIDE FOR FRONTLINE SHELTER STAFF</a:t>
            </a:r>
            <a:endParaRPr lang="en-US" sz="1400" dirty="0"/>
          </a:p>
        </p:txBody>
      </p:sp>
      <p:sp>
        <p:nvSpPr>
          <p:cNvPr id="7" name="Text 0"/>
          <p:cNvSpPr>
            <a:spLocks noGrp="1"/>
          </p:cNvSpPr>
          <p:nvPr>
            <p:ph type="title" idx="100" hasCustomPrompt="1"/>
          </p:nvPr>
        </p:nvSpPr>
        <p:spPr>
          <a:xfrm>
            <a:off x="822960" y="2331720"/>
            <a:ext cx="10515600" cy="18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4600" b="1" dirty="0">
                <a:solidFill>
                  <a:srgbClr val="FBF8F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Meeting People Where They Are</a:t>
            </a:r>
            <a:endParaRPr lang="en-US" sz="4600" dirty="0"/>
          </a:p>
        </p:txBody>
      </p:sp>
      <p:sp>
        <p:nvSpPr>
          <p:cNvPr id="8" name="Text 6"/>
          <p:cNvSpPr/>
          <p:nvPr/>
        </p:nvSpPr>
        <p:spPr>
          <a:xfrm>
            <a:off x="841248" y="4343400"/>
            <a:ext cx="969264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10000"/>
              </a:lnSpc>
              <a:buNone/>
            </a:pPr>
            <a:r>
              <a:rPr lang="en-US" sz="2000" i="1" dirty="0">
                <a:solidFill>
                  <a:srgbClr val="F3E7C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How Wellness Recovery Action Plan (WRAP) and Harm Reduction strengthen Community Residential Shelters</a:t>
            </a:r>
            <a:endParaRPr lang="en-US" sz="2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457200"/>
            <a:ext cx="146304" cy="731520"/>
          </a:xfrm>
          <a:prstGeom prst="rect">
            <a:avLst/>
          </a:prstGeom>
          <a:solidFill>
            <a:srgbClr val="DC7455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7315200" y="566928"/>
            <a:ext cx="4325112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200" b="1" kern="0" spc="200" dirty="0">
                <a:solidFill>
                  <a:srgbClr val="2E8B8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SYNERGY</a:t>
            </a:r>
            <a:endParaRPr lang="en-US" sz="1200" dirty="0"/>
          </a:p>
        </p:txBody>
      </p:sp>
      <p:sp>
        <p:nvSpPr>
          <p:cNvPr id="4" name="Text 0"/>
          <p:cNvSpPr>
            <a:spLocks noGrp="1"/>
          </p:cNvSpPr>
          <p:nvPr>
            <p:ph type="title" idx="100" hasCustomPrompt="1"/>
          </p:nvPr>
        </p:nvSpPr>
        <p:spPr>
          <a:xfrm>
            <a:off x="548640" y="384048"/>
            <a:ext cx="11091672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3000" b="1" dirty="0">
                <a:solidFill>
                  <a:srgbClr val="134E4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Two frameworks, stronger together</a:t>
            </a:r>
            <a:endParaRPr lang="en-US" sz="3000" dirty="0"/>
          </a:p>
        </p:txBody>
      </p:sp>
      <p:sp>
        <p:nvSpPr>
          <p:cNvPr id="5" name="Shape 3"/>
          <p:cNvSpPr/>
          <p:nvPr/>
        </p:nvSpPr>
        <p:spPr>
          <a:xfrm>
            <a:off x="548640" y="1737360"/>
            <a:ext cx="5349240" cy="2331720"/>
          </a:xfrm>
          <a:prstGeom prst="roundRect">
            <a:avLst>
              <a:gd name="adj" fmla="val 4314"/>
            </a:avLst>
          </a:prstGeom>
          <a:solidFill>
            <a:srgbClr val="FBF8F2"/>
          </a:solidFill>
          <a:ln w="9525">
            <a:solidFill>
              <a:srgbClr val="FFFFFF"/>
            </a:solidFill>
            <a:prstDash val="solid"/>
          </a:ln>
          <a:effectLst>
            <a:outerShdw blurRad="88900" dist="38100" dir="5400000" algn="bl" rotWithShape="0">
              <a:srgbClr val="6B5B3E">
                <a:alpha val="1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6" name="Shape 4"/>
          <p:cNvSpPr/>
          <p:nvPr/>
        </p:nvSpPr>
        <p:spPr>
          <a:xfrm>
            <a:off x="548640" y="1737360"/>
            <a:ext cx="5349240" cy="685800"/>
          </a:xfrm>
          <a:prstGeom prst="roundRect">
            <a:avLst>
              <a:gd name="adj" fmla="val 14667"/>
            </a:avLst>
          </a:prstGeom>
          <a:solidFill>
            <a:srgbClr val="134E4C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7" name="Shape 5"/>
          <p:cNvSpPr/>
          <p:nvPr/>
        </p:nvSpPr>
        <p:spPr>
          <a:xfrm>
            <a:off x="548640" y="2103120"/>
            <a:ext cx="5349240" cy="320040"/>
          </a:xfrm>
          <a:prstGeom prst="rect">
            <a:avLst/>
          </a:prstGeom>
          <a:solidFill>
            <a:srgbClr val="134E4C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822960" y="1737360"/>
            <a:ext cx="480060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FBF8F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WRAP builds the inside</a:t>
            </a:r>
            <a:endParaRPr lang="en-US" sz="1800" dirty="0"/>
          </a:p>
        </p:txBody>
      </p:sp>
      <p:sp>
        <p:nvSpPr>
          <p:cNvPr id="9" name="Text 7"/>
          <p:cNvSpPr/>
          <p:nvPr/>
        </p:nvSpPr>
        <p:spPr>
          <a:xfrm>
            <a:off x="868680" y="2606040"/>
            <a:ext cx="470916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190500" indent="-190500">
              <a:lnSpc>
                <a:spcPct val="105000"/>
              </a:lnSpc>
              <a:spcAft>
                <a:spcPts val="800"/>
              </a:spcAft>
              <a:buSzPct val="100000"/>
              <a:buChar char="•"/>
            </a:pPr>
            <a:r>
              <a:rPr lang="en-US" sz="1400" dirty="0">
                <a:solidFill>
                  <a:srgbClr val="1E3A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Personal wellness &amp; coping tools</a:t>
            </a:r>
            <a:endParaRPr lang="en-US" sz="1400" dirty="0"/>
          </a:p>
          <a:p>
            <a:pPr marL="190500" indent="-190500">
              <a:lnSpc>
                <a:spcPct val="105000"/>
              </a:lnSpc>
              <a:spcAft>
                <a:spcPts val="800"/>
              </a:spcAft>
              <a:buSzPct val="100000"/>
              <a:buChar char="•"/>
            </a:pPr>
            <a:r>
              <a:rPr lang="en-US" sz="1400" dirty="0">
                <a:solidFill>
                  <a:srgbClr val="1E3A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Early warning signs caught sooner</a:t>
            </a:r>
            <a:endParaRPr lang="en-US" sz="1400" dirty="0"/>
          </a:p>
          <a:p>
            <a:pPr marL="190500" indent="-190500">
              <a:lnSpc>
                <a:spcPct val="105000"/>
              </a:lnSpc>
              <a:spcAft>
                <a:spcPts val="800"/>
              </a:spcAft>
              <a:buSzPct val="100000"/>
              <a:buChar char="•"/>
            </a:pPr>
            <a:r>
              <a:rPr lang="en-US" sz="1400" dirty="0">
                <a:solidFill>
                  <a:srgbClr val="1E3A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Hope, ownership, and self-advocacy</a:t>
            </a:r>
            <a:endParaRPr lang="en-US" sz="1400" dirty="0"/>
          </a:p>
        </p:txBody>
      </p:sp>
      <p:sp>
        <p:nvSpPr>
          <p:cNvPr id="10" name="Shape 8"/>
          <p:cNvSpPr/>
          <p:nvPr/>
        </p:nvSpPr>
        <p:spPr>
          <a:xfrm>
            <a:off x="6263640" y="1737360"/>
            <a:ext cx="5349240" cy="2331720"/>
          </a:xfrm>
          <a:prstGeom prst="roundRect">
            <a:avLst>
              <a:gd name="adj" fmla="val 4314"/>
            </a:avLst>
          </a:prstGeom>
          <a:solidFill>
            <a:srgbClr val="FBF8F2"/>
          </a:solidFill>
          <a:ln w="9525">
            <a:solidFill>
              <a:srgbClr val="FFFFFF"/>
            </a:solidFill>
            <a:prstDash val="solid"/>
          </a:ln>
          <a:effectLst>
            <a:outerShdw blurRad="88900" dist="38100" dir="5400000" algn="bl" rotWithShape="0">
              <a:srgbClr val="6B5B3E">
                <a:alpha val="1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1" name="Shape 9"/>
          <p:cNvSpPr/>
          <p:nvPr/>
        </p:nvSpPr>
        <p:spPr>
          <a:xfrm>
            <a:off x="6263640" y="1737360"/>
            <a:ext cx="5349240" cy="685800"/>
          </a:xfrm>
          <a:prstGeom prst="roundRect">
            <a:avLst>
              <a:gd name="adj" fmla="val 14667"/>
            </a:avLst>
          </a:prstGeom>
          <a:solidFill>
            <a:srgbClr val="DC7455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2" name="Shape 10"/>
          <p:cNvSpPr/>
          <p:nvPr/>
        </p:nvSpPr>
        <p:spPr>
          <a:xfrm>
            <a:off x="6263640" y="2103120"/>
            <a:ext cx="5349240" cy="320040"/>
          </a:xfrm>
          <a:prstGeom prst="rect">
            <a:avLst/>
          </a:prstGeom>
          <a:solidFill>
            <a:srgbClr val="DC7455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3" name="Text 11"/>
          <p:cNvSpPr/>
          <p:nvPr/>
        </p:nvSpPr>
        <p:spPr>
          <a:xfrm>
            <a:off x="6537960" y="1737360"/>
            <a:ext cx="480060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Harm Reduction keeps people safe</a:t>
            </a:r>
            <a:endParaRPr lang="en-US" sz="1800" dirty="0"/>
          </a:p>
        </p:txBody>
      </p:sp>
      <p:sp>
        <p:nvSpPr>
          <p:cNvPr id="14" name="Text 12"/>
          <p:cNvSpPr/>
          <p:nvPr/>
        </p:nvSpPr>
        <p:spPr>
          <a:xfrm>
            <a:off x="6583680" y="2606040"/>
            <a:ext cx="470916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190500" indent="-190500">
              <a:lnSpc>
                <a:spcPct val="105000"/>
              </a:lnSpc>
              <a:spcAft>
                <a:spcPts val="800"/>
              </a:spcAft>
              <a:buSzPct val="100000"/>
              <a:buChar char="•"/>
            </a:pPr>
            <a:r>
              <a:rPr lang="en-US" sz="1400" dirty="0">
                <a:solidFill>
                  <a:srgbClr val="1E3A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Reduces immediate risk &amp; overdose</a:t>
            </a:r>
            <a:endParaRPr lang="en-US" sz="1400" dirty="0"/>
          </a:p>
          <a:p>
            <a:pPr marL="190500" indent="-190500">
              <a:lnSpc>
                <a:spcPct val="105000"/>
              </a:lnSpc>
              <a:spcAft>
                <a:spcPts val="800"/>
              </a:spcAft>
              <a:buSzPct val="100000"/>
              <a:buChar char="•"/>
            </a:pPr>
            <a:r>
              <a:rPr lang="en-US" sz="1400" dirty="0">
                <a:solidFill>
                  <a:srgbClr val="1E3A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Keeps people alive and engaged</a:t>
            </a:r>
            <a:endParaRPr lang="en-US" sz="1400" dirty="0"/>
          </a:p>
          <a:p>
            <a:pPr marL="190500" indent="-190500">
              <a:lnSpc>
                <a:spcPct val="105000"/>
              </a:lnSpc>
              <a:spcAft>
                <a:spcPts val="800"/>
              </a:spcAft>
              <a:buSzPct val="100000"/>
              <a:buChar char="•"/>
            </a:pPr>
            <a:r>
              <a:rPr lang="en-US" sz="1400" dirty="0">
                <a:solidFill>
                  <a:srgbClr val="1E3A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Low-barrier, trusting connection</a:t>
            </a:r>
            <a:endParaRPr lang="en-US" sz="1400" dirty="0"/>
          </a:p>
        </p:txBody>
      </p:sp>
      <p:sp>
        <p:nvSpPr>
          <p:cNvPr id="15" name="Shape 13"/>
          <p:cNvSpPr/>
          <p:nvPr/>
        </p:nvSpPr>
        <p:spPr>
          <a:xfrm>
            <a:off x="548640" y="4343400"/>
            <a:ext cx="11091672" cy="1600200"/>
          </a:xfrm>
          <a:prstGeom prst="roundRect">
            <a:avLst>
              <a:gd name="adj" fmla="val 6857"/>
            </a:avLst>
          </a:prstGeom>
          <a:solidFill>
            <a:srgbClr val="F3E7CE"/>
          </a:solidFill>
          <a:ln/>
          <a:effectLst>
            <a:outerShdw blurRad="88900" dist="38100" dir="5400000" algn="bl" rotWithShape="0">
              <a:srgbClr val="6B5B3E">
                <a:alpha val="1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6" name="Text 14"/>
          <p:cNvSpPr/>
          <p:nvPr/>
        </p:nvSpPr>
        <p:spPr>
          <a:xfrm>
            <a:off x="822960" y="4526280"/>
            <a:ext cx="10515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kern="0" spc="200" dirty="0">
                <a:solidFill>
                  <a:srgbClr val="C15E4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SHARED FOUNDATION</a:t>
            </a:r>
            <a:endParaRPr lang="en-US" sz="1300" dirty="0"/>
          </a:p>
        </p:txBody>
      </p:sp>
      <p:sp>
        <p:nvSpPr>
          <p:cNvPr id="17" name="Shape 15"/>
          <p:cNvSpPr/>
          <p:nvPr/>
        </p:nvSpPr>
        <p:spPr>
          <a:xfrm>
            <a:off x="777240" y="4983480"/>
            <a:ext cx="2606040" cy="731520"/>
          </a:xfrm>
          <a:prstGeom prst="roundRect">
            <a:avLst>
              <a:gd name="adj" fmla="val 11250"/>
            </a:avLst>
          </a:prstGeom>
          <a:solidFill>
            <a:srgbClr val="134E4C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8" name="Text 16"/>
          <p:cNvSpPr/>
          <p:nvPr/>
        </p:nvSpPr>
        <p:spPr>
          <a:xfrm>
            <a:off x="868680" y="4983480"/>
            <a:ext cx="242316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lnSpc>
                <a:spcPct val="95000"/>
              </a:lnSpc>
              <a:buNone/>
            </a:pPr>
            <a:r>
              <a:rPr lang="en-US" sz="1300" b="1" dirty="0">
                <a:solidFill>
                  <a:srgbClr val="FBF8F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Meet people where they are</a:t>
            </a:r>
            <a:endParaRPr lang="en-US" sz="1300" dirty="0"/>
          </a:p>
        </p:txBody>
      </p:sp>
      <p:sp>
        <p:nvSpPr>
          <p:cNvPr id="19" name="Shape 17"/>
          <p:cNvSpPr/>
          <p:nvPr/>
        </p:nvSpPr>
        <p:spPr>
          <a:xfrm>
            <a:off x="3493008" y="4983480"/>
            <a:ext cx="2606040" cy="731520"/>
          </a:xfrm>
          <a:prstGeom prst="roundRect">
            <a:avLst>
              <a:gd name="adj" fmla="val 11250"/>
            </a:avLst>
          </a:prstGeom>
          <a:solidFill>
            <a:srgbClr val="134E4C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0" name="Text 18"/>
          <p:cNvSpPr/>
          <p:nvPr/>
        </p:nvSpPr>
        <p:spPr>
          <a:xfrm>
            <a:off x="3584448" y="4983480"/>
            <a:ext cx="242316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lnSpc>
                <a:spcPct val="95000"/>
              </a:lnSpc>
              <a:buNone/>
            </a:pPr>
            <a:r>
              <a:rPr lang="en-US" sz="1300" b="1" dirty="0">
                <a:solidFill>
                  <a:srgbClr val="FBF8F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Dignity &amp; self-determination</a:t>
            </a:r>
            <a:endParaRPr lang="en-US" sz="1300" dirty="0"/>
          </a:p>
        </p:txBody>
      </p:sp>
      <p:sp>
        <p:nvSpPr>
          <p:cNvPr id="21" name="Shape 19"/>
          <p:cNvSpPr/>
          <p:nvPr/>
        </p:nvSpPr>
        <p:spPr>
          <a:xfrm>
            <a:off x="6208776" y="4983480"/>
            <a:ext cx="2606040" cy="731520"/>
          </a:xfrm>
          <a:prstGeom prst="roundRect">
            <a:avLst>
              <a:gd name="adj" fmla="val 11250"/>
            </a:avLst>
          </a:prstGeom>
          <a:solidFill>
            <a:srgbClr val="134E4C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2" name="Text 20"/>
          <p:cNvSpPr/>
          <p:nvPr/>
        </p:nvSpPr>
        <p:spPr>
          <a:xfrm>
            <a:off x="6300216" y="4983480"/>
            <a:ext cx="242316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lnSpc>
                <a:spcPct val="95000"/>
              </a:lnSpc>
              <a:buNone/>
            </a:pPr>
            <a:r>
              <a:rPr lang="en-US" sz="1300" b="1" dirty="0">
                <a:solidFill>
                  <a:srgbClr val="FBF8F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Trauma-informed</a:t>
            </a:r>
            <a:endParaRPr lang="en-US" sz="1300" dirty="0"/>
          </a:p>
        </p:txBody>
      </p:sp>
      <p:sp>
        <p:nvSpPr>
          <p:cNvPr id="23" name="Shape 21"/>
          <p:cNvSpPr/>
          <p:nvPr/>
        </p:nvSpPr>
        <p:spPr>
          <a:xfrm>
            <a:off x="8924544" y="4983480"/>
            <a:ext cx="2606040" cy="731520"/>
          </a:xfrm>
          <a:prstGeom prst="roundRect">
            <a:avLst>
              <a:gd name="adj" fmla="val 11250"/>
            </a:avLst>
          </a:prstGeom>
          <a:solidFill>
            <a:srgbClr val="134E4C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4" name="Text 22"/>
          <p:cNvSpPr/>
          <p:nvPr/>
        </p:nvSpPr>
        <p:spPr>
          <a:xfrm>
            <a:off x="9015984" y="4983480"/>
            <a:ext cx="242316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lnSpc>
                <a:spcPct val="95000"/>
              </a:lnSpc>
              <a:buNone/>
            </a:pPr>
            <a:r>
              <a:rPr lang="en-US" sz="1300" b="1" dirty="0">
                <a:solidFill>
                  <a:srgbClr val="FBF8F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Voluntary &amp; person-led</a:t>
            </a:r>
            <a:endParaRPr lang="en-US" sz="1300" dirty="0"/>
          </a:p>
        </p:txBody>
      </p:sp>
      <p:sp>
        <p:nvSpPr>
          <p:cNvPr id="25" name="Text 23"/>
          <p:cNvSpPr/>
          <p:nvPr/>
        </p:nvSpPr>
        <p:spPr>
          <a:xfrm>
            <a:off x="11430000" y="6355080"/>
            <a:ext cx="5486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100" dirty="0">
                <a:solidFill>
                  <a:srgbClr val="5C726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</a:t>
            </a:r>
            <a:endParaRPr lang="en-US" sz="1100" dirty="0"/>
          </a:p>
        </p:txBody>
      </p:sp>
      <p:sp>
        <p:nvSpPr>
          <p:cNvPr id="26" name="Text 24"/>
          <p:cNvSpPr/>
          <p:nvPr/>
        </p:nvSpPr>
        <p:spPr>
          <a:xfrm>
            <a:off x="548640" y="6355080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kern="0" spc="100" dirty="0">
                <a:solidFill>
                  <a:srgbClr val="5C726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WRAP  +  Harm Reduction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457200"/>
            <a:ext cx="146304" cy="731520"/>
          </a:xfrm>
          <a:prstGeom prst="rect">
            <a:avLst/>
          </a:prstGeom>
          <a:solidFill>
            <a:srgbClr val="DC7455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7315200" y="566928"/>
            <a:ext cx="4325112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200" b="1" kern="0" spc="200" dirty="0">
                <a:solidFill>
                  <a:srgbClr val="2E8B8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BENEFITS  ·  RESIDENTS</a:t>
            </a:r>
            <a:endParaRPr lang="en-US" sz="1200" dirty="0"/>
          </a:p>
        </p:txBody>
      </p:sp>
      <p:sp>
        <p:nvSpPr>
          <p:cNvPr id="4" name="Text 0"/>
          <p:cNvSpPr>
            <a:spLocks noGrp="1"/>
          </p:cNvSpPr>
          <p:nvPr>
            <p:ph type="title" idx="100" hasCustomPrompt="1"/>
          </p:nvPr>
        </p:nvSpPr>
        <p:spPr>
          <a:xfrm>
            <a:off x="548640" y="384048"/>
            <a:ext cx="11091672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3000" b="1" dirty="0">
                <a:solidFill>
                  <a:srgbClr val="134E4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Benefits for residents</a:t>
            </a:r>
            <a:endParaRPr lang="en-US" sz="3000" dirty="0"/>
          </a:p>
        </p:txBody>
      </p:sp>
      <p:sp>
        <p:nvSpPr>
          <p:cNvPr id="5" name="Shape 3"/>
          <p:cNvSpPr/>
          <p:nvPr/>
        </p:nvSpPr>
        <p:spPr>
          <a:xfrm>
            <a:off x="548640" y="1965960"/>
            <a:ext cx="3566160" cy="1737360"/>
          </a:xfrm>
          <a:prstGeom prst="roundRect">
            <a:avLst>
              <a:gd name="adj" fmla="val 5789"/>
            </a:avLst>
          </a:prstGeom>
          <a:solidFill>
            <a:srgbClr val="FBF8F2"/>
          </a:solidFill>
          <a:ln w="9525">
            <a:solidFill>
              <a:srgbClr val="FFFFFF"/>
            </a:solidFill>
            <a:prstDash val="solid"/>
          </a:ln>
          <a:effectLst>
            <a:outerShdw blurRad="88900" dist="38100" dir="5400000" algn="bl" rotWithShape="0">
              <a:srgbClr val="6B5B3E">
                <a:alpha val="1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6" name="Shape 4"/>
          <p:cNvSpPr/>
          <p:nvPr/>
        </p:nvSpPr>
        <p:spPr>
          <a:xfrm>
            <a:off x="804672" y="2203704"/>
            <a:ext cx="457200" cy="457200"/>
          </a:xfrm>
          <a:prstGeom prst="ellipse">
            <a:avLst/>
          </a:prstGeom>
          <a:solidFill>
            <a:srgbClr val="2E8B87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804672" y="2194560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1417320" y="2167128"/>
            <a:ext cx="2514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134E4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Stay alive &amp; safer</a:t>
            </a:r>
            <a:endParaRPr lang="en-US" sz="1500" dirty="0"/>
          </a:p>
        </p:txBody>
      </p:sp>
      <p:sp>
        <p:nvSpPr>
          <p:cNvPr id="9" name="Text 7"/>
          <p:cNvSpPr/>
          <p:nvPr/>
        </p:nvSpPr>
        <p:spPr>
          <a:xfrm>
            <a:off x="822960" y="2743200"/>
            <a:ext cx="3063240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2000"/>
              </a:lnSpc>
              <a:buNone/>
            </a:pPr>
            <a:r>
              <a:rPr lang="en-US" sz="1250" dirty="0">
                <a:solidFill>
                  <a:srgbClr val="1E3A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Overdose response and safer-use practices reduce fatal and non-fatal harm.</a:t>
            </a:r>
            <a:endParaRPr lang="en-US" sz="1250" dirty="0"/>
          </a:p>
        </p:txBody>
      </p:sp>
      <p:sp>
        <p:nvSpPr>
          <p:cNvPr id="10" name="Shape 8"/>
          <p:cNvSpPr/>
          <p:nvPr/>
        </p:nvSpPr>
        <p:spPr>
          <a:xfrm>
            <a:off x="4370832" y="1965960"/>
            <a:ext cx="3566160" cy="1737360"/>
          </a:xfrm>
          <a:prstGeom prst="roundRect">
            <a:avLst>
              <a:gd name="adj" fmla="val 5789"/>
            </a:avLst>
          </a:prstGeom>
          <a:solidFill>
            <a:srgbClr val="FBF8F2"/>
          </a:solidFill>
          <a:ln w="9525">
            <a:solidFill>
              <a:srgbClr val="FFFFFF"/>
            </a:solidFill>
            <a:prstDash val="solid"/>
          </a:ln>
          <a:effectLst>
            <a:outerShdw blurRad="88900" dist="38100" dir="5400000" algn="bl" rotWithShape="0">
              <a:srgbClr val="6B5B3E">
                <a:alpha val="1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1" name="Shape 9"/>
          <p:cNvSpPr/>
          <p:nvPr/>
        </p:nvSpPr>
        <p:spPr>
          <a:xfrm>
            <a:off x="4626864" y="2203704"/>
            <a:ext cx="457200" cy="457200"/>
          </a:xfrm>
          <a:prstGeom prst="ellipse">
            <a:avLst/>
          </a:prstGeom>
          <a:solidFill>
            <a:srgbClr val="2E8B87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2" name="Text 10"/>
          <p:cNvSpPr/>
          <p:nvPr/>
        </p:nvSpPr>
        <p:spPr>
          <a:xfrm>
            <a:off x="4626864" y="2194560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</a:t>
            </a:r>
            <a:endParaRPr lang="en-US" sz="1600" dirty="0"/>
          </a:p>
        </p:txBody>
      </p:sp>
      <p:sp>
        <p:nvSpPr>
          <p:cNvPr id="13" name="Text 11"/>
          <p:cNvSpPr/>
          <p:nvPr/>
        </p:nvSpPr>
        <p:spPr>
          <a:xfrm>
            <a:off x="5239512" y="2167128"/>
            <a:ext cx="2514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134E4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Dignity &amp; trust</a:t>
            </a:r>
            <a:endParaRPr lang="en-US" sz="1500" dirty="0"/>
          </a:p>
        </p:txBody>
      </p:sp>
      <p:sp>
        <p:nvSpPr>
          <p:cNvPr id="14" name="Text 12"/>
          <p:cNvSpPr/>
          <p:nvPr/>
        </p:nvSpPr>
        <p:spPr>
          <a:xfrm>
            <a:off x="4645152" y="2743200"/>
            <a:ext cx="3063240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2000"/>
              </a:lnSpc>
              <a:buNone/>
            </a:pPr>
            <a:r>
              <a:rPr lang="en-US" sz="1250" dirty="0">
                <a:solidFill>
                  <a:srgbClr val="1E3A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Being met without judgment rebuilds trust in staff and services.</a:t>
            </a:r>
            <a:endParaRPr lang="en-US" sz="1250" dirty="0"/>
          </a:p>
        </p:txBody>
      </p:sp>
      <p:sp>
        <p:nvSpPr>
          <p:cNvPr id="15" name="Shape 13"/>
          <p:cNvSpPr/>
          <p:nvPr/>
        </p:nvSpPr>
        <p:spPr>
          <a:xfrm>
            <a:off x="8193024" y="1965960"/>
            <a:ext cx="3566160" cy="1737360"/>
          </a:xfrm>
          <a:prstGeom prst="roundRect">
            <a:avLst>
              <a:gd name="adj" fmla="val 5789"/>
            </a:avLst>
          </a:prstGeom>
          <a:solidFill>
            <a:srgbClr val="FBF8F2"/>
          </a:solidFill>
          <a:ln w="9525">
            <a:solidFill>
              <a:srgbClr val="FFFFFF"/>
            </a:solidFill>
            <a:prstDash val="solid"/>
          </a:ln>
          <a:effectLst>
            <a:outerShdw blurRad="88900" dist="38100" dir="5400000" algn="bl" rotWithShape="0">
              <a:srgbClr val="6B5B3E">
                <a:alpha val="1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6" name="Shape 14"/>
          <p:cNvSpPr/>
          <p:nvPr/>
        </p:nvSpPr>
        <p:spPr>
          <a:xfrm>
            <a:off x="8449056" y="2203704"/>
            <a:ext cx="457200" cy="457200"/>
          </a:xfrm>
          <a:prstGeom prst="ellipse">
            <a:avLst/>
          </a:prstGeom>
          <a:solidFill>
            <a:srgbClr val="2E8B87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7" name="Text 15"/>
          <p:cNvSpPr/>
          <p:nvPr/>
        </p:nvSpPr>
        <p:spPr>
          <a:xfrm>
            <a:off x="8449056" y="2194560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</a:t>
            </a:r>
            <a:endParaRPr lang="en-US" sz="1600" dirty="0"/>
          </a:p>
        </p:txBody>
      </p:sp>
      <p:sp>
        <p:nvSpPr>
          <p:cNvPr id="18" name="Text 16"/>
          <p:cNvSpPr/>
          <p:nvPr/>
        </p:nvSpPr>
        <p:spPr>
          <a:xfrm>
            <a:off x="9061704" y="2167128"/>
            <a:ext cx="2514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134E4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Hope &amp; agency</a:t>
            </a:r>
            <a:endParaRPr lang="en-US" sz="1500" dirty="0"/>
          </a:p>
        </p:txBody>
      </p:sp>
      <p:sp>
        <p:nvSpPr>
          <p:cNvPr id="19" name="Text 17"/>
          <p:cNvSpPr/>
          <p:nvPr/>
        </p:nvSpPr>
        <p:spPr>
          <a:xfrm>
            <a:off x="8467344" y="2743200"/>
            <a:ext cx="3063240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2000"/>
              </a:lnSpc>
              <a:buNone/>
            </a:pPr>
            <a:r>
              <a:rPr lang="en-US" sz="1250" dirty="0">
                <a:solidFill>
                  <a:srgbClr val="1E3A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WRAP restores the belief that recovery is possible — on their own terms.</a:t>
            </a:r>
            <a:endParaRPr lang="en-US" sz="1250" dirty="0"/>
          </a:p>
        </p:txBody>
      </p:sp>
      <p:sp>
        <p:nvSpPr>
          <p:cNvPr id="20" name="Shape 18"/>
          <p:cNvSpPr/>
          <p:nvPr/>
        </p:nvSpPr>
        <p:spPr>
          <a:xfrm>
            <a:off x="548640" y="4087368"/>
            <a:ext cx="3566160" cy="1737360"/>
          </a:xfrm>
          <a:prstGeom prst="roundRect">
            <a:avLst>
              <a:gd name="adj" fmla="val 5789"/>
            </a:avLst>
          </a:prstGeom>
          <a:solidFill>
            <a:srgbClr val="FBF8F2"/>
          </a:solidFill>
          <a:ln w="9525">
            <a:solidFill>
              <a:srgbClr val="FFFFFF"/>
            </a:solidFill>
            <a:prstDash val="solid"/>
          </a:ln>
          <a:effectLst>
            <a:outerShdw blurRad="88900" dist="38100" dir="5400000" algn="bl" rotWithShape="0">
              <a:srgbClr val="6B5B3E">
                <a:alpha val="1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1" name="Shape 19"/>
          <p:cNvSpPr/>
          <p:nvPr/>
        </p:nvSpPr>
        <p:spPr>
          <a:xfrm>
            <a:off x="804672" y="4325112"/>
            <a:ext cx="457200" cy="457200"/>
          </a:xfrm>
          <a:prstGeom prst="ellipse">
            <a:avLst/>
          </a:prstGeom>
          <a:solidFill>
            <a:srgbClr val="2E8B87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2" name="Text 20"/>
          <p:cNvSpPr/>
          <p:nvPr/>
        </p:nvSpPr>
        <p:spPr>
          <a:xfrm>
            <a:off x="804672" y="4315968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</a:t>
            </a:r>
            <a:endParaRPr lang="en-US" sz="1600" dirty="0"/>
          </a:p>
        </p:txBody>
      </p:sp>
      <p:sp>
        <p:nvSpPr>
          <p:cNvPr id="23" name="Text 21"/>
          <p:cNvSpPr/>
          <p:nvPr/>
        </p:nvSpPr>
        <p:spPr>
          <a:xfrm>
            <a:off x="1417320" y="4288536"/>
            <a:ext cx="2514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134E4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Practical coping tools</a:t>
            </a:r>
            <a:endParaRPr lang="en-US" sz="1500" dirty="0"/>
          </a:p>
        </p:txBody>
      </p:sp>
      <p:sp>
        <p:nvSpPr>
          <p:cNvPr id="24" name="Text 22"/>
          <p:cNvSpPr/>
          <p:nvPr/>
        </p:nvSpPr>
        <p:spPr>
          <a:xfrm>
            <a:off x="822960" y="4864608"/>
            <a:ext cx="3063240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2000"/>
              </a:lnSpc>
              <a:buNone/>
            </a:pPr>
            <a:r>
              <a:rPr lang="en-US" sz="1250" dirty="0">
                <a:solidFill>
                  <a:srgbClr val="1E3A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personal plan for daily wellness, triggers, and crisis.</a:t>
            </a:r>
            <a:endParaRPr lang="en-US" sz="1250" dirty="0"/>
          </a:p>
        </p:txBody>
      </p:sp>
      <p:sp>
        <p:nvSpPr>
          <p:cNvPr id="25" name="Shape 23"/>
          <p:cNvSpPr/>
          <p:nvPr/>
        </p:nvSpPr>
        <p:spPr>
          <a:xfrm>
            <a:off x="4370832" y="4087368"/>
            <a:ext cx="3566160" cy="1737360"/>
          </a:xfrm>
          <a:prstGeom prst="roundRect">
            <a:avLst>
              <a:gd name="adj" fmla="val 5789"/>
            </a:avLst>
          </a:prstGeom>
          <a:solidFill>
            <a:srgbClr val="FBF8F2"/>
          </a:solidFill>
          <a:ln w="9525">
            <a:solidFill>
              <a:srgbClr val="FFFFFF"/>
            </a:solidFill>
            <a:prstDash val="solid"/>
          </a:ln>
          <a:effectLst>
            <a:outerShdw blurRad="88900" dist="38100" dir="5400000" algn="bl" rotWithShape="0">
              <a:srgbClr val="6B5B3E">
                <a:alpha val="1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6" name="Shape 24"/>
          <p:cNvSpPr/>
          <p:nvPr/>
        </p:nvSpPr>
        <p:spPr>
          <a:xfrm>
            <a:off x="4626864" y="4325112"/>
            <a:ext cx="457200" cy="457200"/>
          </a:xfrm>
          <a:prstGeom prst="ellipse">
            <a:avLst/>
          </a:prstGeom>
          <a:solidFill>
            <a:srgbClr val="2E8B87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7" name="Text 25"/>
          <p:cNvSpPr/>
          <p:nvPr/>
        </p:nvSpPr>
        <p:spPr>
          <a:xfrm>
            <a:off x="4626864" y="4315968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</a:t>
            </a:r>
            <a:endParaRPr lang="en-US" sz="1600" dirty="0"/>
          </a:p>
        </p:txBody>
      </p:sp>
      <p:sp>
        <p:nvSpPr>
          <p:cNvPr id="28" name="Text 26"/>
          <p:cNvSpPr/>
          <p:nvPr/>
        </p:nvSpPr>
        <p:spPr>
          <a:xfrm>
            <a:off x="5239512" y="4288536"/>
            <a:ext cx="2514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134E4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Stronger engagement</a:t>
            </a:r>
            <a:endParaRPr lang="en-US" sz="1500" dirty="0"/>
          </a:p>
        </p:txBody>
      </p:sp>
      <p:sp>
        <p:nvSpPr>
          <p:cNvPr id="29" name="Text 27"/>
          <p:cNvSpPr/>
          <p:nvPr/>
        </p:nvSpPr>
        <p:spPr>
          <a:xfrm>
            <a:off x="4645152" y="4864608"/>
            <a:ext cx="3063240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2000"/>
              </a:lnSpc>
              <a:buNone/>
            </a:pPr>
            <a:r>
              <a:rPr lang="en-US" sz="1250" dirty="0">
                <a:solidFill>
                  <a:srgbClr val="1E3A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Low-barrier care keeps people connected instead of pushed away.</a:t>
            </a:r>
            <a:endParaRPr lang="en-US" sz="1250" dirty="0"/>
          </a:p>
        </p:txBody>
      </p:sp>
      <p:sp>
        <p:nvSpPr>
          <p:cNvPr id="30" name="Shape 28"/>
          <p:cNvSpPr/>
          <p:nvPr/>
        </p:nvSpPr>
        <p:spPr>
          <a:xfrm>
            <a:off x="8193024" y="4087368"/>
            <a:ext cx="3566160" cy="1737360"/>
          </a:xfrm>
          <a:prstGeom prst="roundRect">
            <a:avLst>
              <a:gd name="adj" fmla="val 5789"/>
            </a:avLst>
          </a:prstGeom>
          <a:solidFill>
            <a:srgbClr val="FBF8F2"/>
          </a:solidFill>
          <a:ln w="9525">
            <a:solidFill>
              <a:srgbClr val="FFFFFF"/>
            </a:solidFill>
            <a:prstDash val="solid"/>
          </a:ln>
          <a:effectLst>
            <a:outerShdw blurRad="88900" dist="38100" dir="5400000" algn="bl" rotWithShape="0">
              <a:srgbClr val="6B5B3E">
                <a:alpha val="1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31" name="Shape 29"/>
          <p:cNvSpPr/>
          <p:nvPr/>
        </p:nvSpPr>
        <p:spPr>
          <a:xfrm>
            <a:off x="8449056" y="4325112"/>
            <a:ext cx="457200" cy="457200"/>
          </a:xfrm>
          <a:prstGeom prst="ellipse">
            <a:avLst/>
          </a:prstGeom>
          <a:solidFill>
            <a:srgbClr val="2E8B87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2" name="Text 30"/>
          <p:cNvSpPr/>
          <p:nvPr/>
        </p:nvSpPr>
        <p:spPr>
          <a:xfrm>
            <a:off x="8449056" y="4315968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</a:t>
            </a:r>
            <a:endParaRPr lang="en-US" sz="1600" dirty="0"/>
          </a:p>
        </p:txBody>
      </p:sp>
      <p:sp>
        <p:nvSpPr>
          <p:cNvPr id="33" name="Text 31"/>
          <p:cNvSpPr/>
          <p:nvPr/>
        </p:nvSpPr>
        <p:spPr>
          <a:xfrm>
            <a:off x="9061704" y="4288536"/>
            <a:ext cx="2514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134E4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 path toward goals</a:t>
            </a:r>
            <a:endParaRPr lang="en-US" sz="1500" dirty="0"/>
          </a:p>
        </p:txBody>
      </p:sp>
      <p:sp>
        <p:nvSpPr>
          <p:cNvPr id="34" name="Text 32"/>
          <p:cNvSpPr/>
          <p:nvPr/>
        </p:nvSpPr>
        <p:spPr>
          <a:xfrm>
            <a:off x="8467344" y="4864608"/>
            <a:ext cx="3063240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2000"/>
              </a:lnSpc>
              <a:buNone/>
            </a:pPr>
            <a:r>
              <a:rPr lang="en-US" sz="1250" dirty="0">
                <a:solidFill>
                  <a:srgbClr val="1E3A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Stability today opens the door to housing and longer-term recovery.</a:t>
            </a:r>
            <a:endParaRPr lang="en-US" sz="1250" dirty="0"/>
          </a:p>
        </p:txBody>
      </p:sp>
      <p:sp>
        <p:nvSpPr>
          <p:cNvPr id="35" name="Text 33"/>
          <p:cNvSpPr/>
          <p:nvPr/>
        </p:nvSpPr>
        <p:spPr>
          <a:xfrm>
            <a:off x="11430000" y="6355080"/>
            <a:ext cx="5486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100" dirty="0">
                <a:solidFill>
                  <a:srgbClr val="5C726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11</a:t>
            </a:r>
            <a:endParaRPr lang="en-US" sz="1100" dirty="0"/>
          </a:p>
        </p:txBody>
      </p:sp>
      <p:sp>
        <p:nvSpPr>
          <p:cNvPr id="36" name="Text 34"/>
          <p:cNvSpPr/>
          <p:nvPr/>
        </p:nvSpPr>
        <p:spPr>
          <a:xfrm>
            <a:off x="548640" y="6355080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kern="0" spc="100" dirty="0">
                <a:solidFill>
                  <a:srgbClr val="5C726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WRAP  +  Harm Reduction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457200"/>
            <a:ext cx="146304" cy="731520"/>
          </a:xfrm>
          <a:prstGeom prst="rect">
            <a:avLst/>
          </a:prstGeom>
          <a:solidFill>
            <a:srgbClr val="DC7455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7315200" y="566928"/>
            <a:ext cx="4325112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200" b="1" kern="0" spc="200" dirty="0">
                <a:solidFill>
                  <a:srgbClr val="2E8B8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BENEFITS  ·  STAFF</a:t>
            </a:r>
            <a:endParaRPr lang="en-US" sz="1200" dirty="0"/>
          </a:p>
        </p:txBody>
      </p:sp>
      <p:sp>
        <p:nvSpPr>
          <p:cNvPr id="4" name="Text 0"/>
          <p:cNvSpPr>
            <a:spLocks noGrp="1"/>
          </p:cNvSpPr>
          <p:nvPr>
            <p:ph type="title" idx="100" hasCustomPrompt="1"/>
          </p:nvPr>
        </p:nvSpPr>
        <p:spPr>
          <a:xfrm>
            <a:off x="548640" y="384048"/>
            <a:ext cx="11091672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3000" b="1" dirty="0">
                <a:solidFill>
                  <a:srgbClr val="134E4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Benefits for staff</a:t>
            </a:r>
            <a:endParaRPr lang="en-US" sz="3000" dirty="0"/>
          </a:p>
        </p:txBody>
      </p:sp>
      <p:sp>
        <p:nvSpPr>
          <p:cNvPr id="5" name="Shape 3"/>
          <p:cNvSpPr/>
          <p:nvPr/>
        </p:nvSpPr>
        <p:spPr>
          <a:xfrm>
            <a:off x="548640" y="1965960"/>
            <a:ext cx="3566160" cy="1737360"/>
          </a:xfrm>
          <a:prstGeom prst="roundRect">
            <a:avLst>
              <a:gd name="adj" fmla="val 5789"/>
            </a:avLst>
          </a:prstGeom>
          <a:solidFill>
            <a:srgbClr val="FBF8F2"/>
          </a:solidFill>
          <a:ln w="9525">
            <a:solidFill>
              <a:srgbClr val="FFFFFF"/>
            </a:solidFill>
            <a:prstDash val="solid"/>
          </a:ln>
          <a:effectLst>
            <a:outerShdw blurRad="88900" dist="38100" dir="5400000" algn="bl" rotWithShape="0">
              <a:srgbClr val="6B5B3E">
                <a:alpha val="1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6" name="Shape 4"/>
          <p:cNvSpPr/>
          <p:nvPr/>
        </p:nvSpPr>
        <p:spPr>
          <a:xfrm>
            <a:off x="804672" y="2203704"/>
            <a:ext cx="457200" cy="457200"/>
          </a:xfrm>
          <a:prstGeom prst="ellipse">
            <a:avLst/>
          </a:prstGeom>
          <a:solidFill>
            <a:srgbClr val="C15E41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804672" y="2194560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1417320" y="2167128"/>
            <a:ext cx="2514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134E4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Clear protocols</a:t>
            </a:r>
            <a:endParaRPr lang="en-US" sz="1500" dirty="0"/>
          </a:p>
        </p:txBody>
      </p:sp>
      <p:sp>
        <p:nvSpPr>
          <p:cNvPr id="9" name="Text 7"/>
          <p:cNvSpPr/>
          <p:nvPr/>
        </p:nvSpPr>
        <p:spPr>
          <a:xfrm>
            <a:off x="822960" y="2743200"/>
            <a:ext cx="3063240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2000"/>
              </a:lnSpc>
              <a:buNone/>
            </a:pPr>
            <a:r>
              <a:rPr lang="en-US" sz="1250" dirty="0">
                <a:solidFill>
                  <a:srgbClr val="1E3A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Know exactly what to do in an overdose or crisis — less panic, more confidence.</a:t>
            </a:r>
            <a:endParaRPr lang="en-US" sz="1250" dirty="0"/>
          </a:p>
        </p:txBody>
      </p:sp>
      <p:sp>
        <p:nvSpPr>
          <p:cNvPr id="10" name="Shape 8"/>
          <p:cNvSpPr/>
          <p:nvPr/>
        </p:nvSpPr>
        <p:spPr>
          <a:xfrm>
            <a:off x="4370832" y="1965960"/>
            <a:ext cx="3566160" cy="1737360"/>
          </a:xfrm>
          <a:prstGeom prst="roundRect">
            <a:avLst>
              <a:gd name="adj" fmla="val 5789"/>
            </a:avLst>
          </a:prstGeom>
          <a:solidFill>
            <a:srgbClr val="FBF8F2"/>
          </a:solidFill>
          <a:ln w="9525">
            <a:solidFill>
              <a:srgbClr val="FFFFFF"/>
            </a:solidFill>
            <a:prstDash val="solid"/>
          </a:ln>
          <a:effectLst>
            <a:outerShdw blurRad="88900" dist="38100" dir="5400000" algn="bl" rotWithShape="0">
              <a:srgbClr val="6B5B3E">
                <a:alpha val="1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1" name="Shape 9"/>
          <p:cNvSpPr/>
          <p:nvPr/>
        </p:nvSpPr>
        <p:spPr>
          <a:xfrm>
            <a:off x="4626864" y="2203704"/>
            <a:ext cx="457200" cy="457200"/>
          </a:xfrm>
          <a:prstGeom prst="ellipse">
            <a:avLst/>
          </a:prstGeom>
          <a:solidFill>
            <a:srgbClr val="C15E41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2" name="Text 10"/>
          <p:cNvSpPr/>
          <p:nvPr/>
        </p:nvSpPr>
        <p:spPr>
          <a:xfrm>
            <a:off x="4626864" y="2194560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</a:t>
            </a:r>
            <a:endParaRPr lang="en-US" sz="1600" dirty="0"/>
          </a:p>
        </p:txBody>
      </p:sp>
      <p:sp>
        <p:nvSpPr>
          <p:cNvPr id="13" name="Text 11"/>
          <p:cNvSpPr/>
          <p:nvPr/>
        </p:nvSpPr>
        <p:spPr>
          <a:xfrm>
            <a:off x="5239512" y="2167128"/>
            <a:ext cx="2514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134E4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 shared language</a:t>
            </a:r>
            <a:endParaRPr lang="en-US" sz="1500" dirty="0"/>
          </a:p>
        </p:txBody>
      </p:sp>
      <p:sp>
        <p:nvSpPr>
          <p:cNvPr id="14" name="Text 12"/>
          <p:cNvSpPr/>
          <p:nvPr/>
        </p:nvSpPr>
        <p:spPr>
          <a:xfrm>
            <a:off x="4645152" y="2743200"/>
            <a:ext cx="3063240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2000"/>
              </a:lnSpc>
              <a:buNone/>
            </a:pPr>
            <a:r>
              <a:rPr lang="en-US" sz="1250" dirty="0">
                <a:solidFill>
                  <a:srgbClr val="1E3A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Common values and words reduce conflict and mixed messages.</a:t>
            </a:r>
            <a:endParaRPr lang="en-US" sz="1250" dirty="0"/>
          </a:p>
        </p:txBody>
      </p:sp>
      <p:sp>
        <p:nvSpPr>
          <p:cNvPr id="15" name="Shape 13"/>
          <p:cNvSpPr/>
          <p:nvPr/>
        </p:nvSpPr>
        <p:spPr>
          <a:xfrm>
            <a:off x="8193024" y="1965960"/>
            <a:ext cx="3566160" cy="1737360"/>
          </a:xfrm>
          <a:prstGeom prst="roundRect">
            <a:avLst>
              <a:gd name="adj" fmla="val 5789"/>
            </a:avLst>
          </a:prstGeom>
          <a:solidFill>
            <a:srgbClr val="FBF8F2"/>
          </a:solidFill>
          <a:ln w="9525">
            <a:solidFill>
              <a:srgbClr val="FFFFFF"/>
            </a:solidFill>
            <a:prstDash val="solid"/>
          </a:ln>
          <a:effectLst>
            <a:outerShdw blurRad="88900" dist="38100" dir="5400000" algn="bl" rotWithShape="0">
              <a:srgbClr val="6B5B3E">
                <a:alpha val="1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6" name="Shape 14"/>
          <p:cNvSpPr/>
          <p:nvPr/>
        </p:nvSpPr>
        <p:spPr>
          <a:xfrm>
            <a:off x="8449056" y="2203704"/>
            <a:ext cx="457200" cy="457200"/>
          </a:xfrm>
          <a:prstGeom prst="ellipse">
            <a:avLst/>
          </a:prstGeom>
          <a:solidFill>
            <a:srgbClr val="C15E41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7" name="Text 15"/>
          <p:cNvSpPr/>
          <p:nvPr/>
        </p:nvSpPr>
        <p:spPr>
          <a:xfrm>
            <a:off x="8449056" y="2194560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</a:t>
            </a:r>
            <a:endParaRPr lang="en-US" sz="1600" dirty="0"/>
          </a:p>
        </p:txBody>
      </p:sp>
      <p:sp>
        <p:nvSpPr>
          <p:cNvPr id="18" name="Text 16"/>
          <p:cNvSpPr/>
          <p:nvPr/>
        </p:nvSpPr>
        <p:spPr>
          <a:xfrm>
            <a:off x="9061704" y="2167128"/>
            <a:ext cx="2514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134E4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Less overwhelm</a:t>
            </a:r>
            <a:endParaRPr lang="en-US" sz="1500" dirty="0"/>
          </a:p>
        </p:txBody>
      </p:sp>
      <p:sp>
        <p:nvSpPr>
          <p:cNvPr id="19" name="Text 17"/>
          <p:cNvSpPr/>
          <p:nvPr/>
        </p:nvSpPr>
        <p:spPr>
          <a:xfrm>
            <a:off x="8467344" y="2743200"/>
            <a:ext cx="3063240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2000"/>
              </a:lnSpc>
              <a:buNone/>
            </a:pPr>
            <a:r>
              <a:rPr lang="en-US" sz="1250" dirty="0">
                <a:solidFill>
                  <a:srgbClr val="1E3A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Structure eases the sense of being responsible for everything alone.</a:t>
            </a:r>
            <a:endParaRPr lang="en-US" sz="1250" dirty="0"/>
          </a:p>
        </p:txBody>
      </p:sp>
      <p:sp>
        <p:nvSpPr>
          <p:cNvPr id="20" name="Shape 18"/>
          <p:cNvSpPr/>
          <p:nvPr/>
        </p:nvSpPr>
        <p:spPr>
          <a:xfrm>
            <a:off x="548640" y="4087368"/>
            <a:ext cx="3566160" cy="1737360"/>
          </a:xfrm>
          <a:prstGeom prst="roundRect">
            <a:avLst>
              <a:gd name="adj" fmla="val 5789"/>
            </a:avLst>
          </a:prstGeom>
          <a:solidFill>
            <a:srgbClr val="FBF8F2"/>
          </a:solidFill>
          <a:ln w="9525">
            <a:solidFill>
              <a:srgbClr val="FFFFFF"/>
            </a:solidFill>
            <a:prstDash val="solid"/>
          </a:ln>
          <a:effectLst>
            <a:outerShdw blurRad="88900" dist="38100" dir="5400000" algn="bl" rotWithShape="0">
              <a:srgbClr val="6B5B3E">
                <a:alpha val="1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1" name="Shape 19"/>
          <p:cNvSpPr/>
          <p:nvPr/>
        </p:nvSpPr>
        <p:spPr>
          <a:xfrm>
            <a:off x="804672" y="4325112"/>
            <a:ext cx="457200" cy="457200"/>
          </a:xfrm>
          <a:prstGeom prst="ellipse">
            <a:avLst/>
          </a:prstGeom>
          <a:solidFill>
            <a:srgbClr val="C15E41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2" name="Text 20"/>
          <p:cNvSpPr/>
          <p:nvPr/>
        </p:nvSpPr>
        <p:spPr>
          <a:xfrm>
            <a:off x="804672" y="4315968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</a:t>
            </a:r>
            <a:endParaRPr lang="en-US" sz="1600" dirty="0"/>
          </a:p>
        </p:txBody>
      </p:sp>
      <p:sp>
        <p:nvSpPr>
          <p:cNvPr id="23" name="Text 21"/>
          <p:cNvSpPr/>
          <p:nvPr/>
        </p:nvSpPr>
        <p:spPr>
          <a:xfrm>
            <a:off x="1417320" y="4288536"/>
            <a:ext cx="2514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134E4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Stronger relationships</a:t>
            </a:r>
            <a:endParaRPr lang="en-US" sz="1500" dirty="0"/>
          </a:p>
        </p:txBody>
      </p:sp>
      <p:sp>
        <p:nvSpPr>
          <p:cNvPr id="24" name="Text 22"/>
          <p:cNvSpPr/>
          <p:nvPr/>
        </p:nvSpPr>
        <p:spPr>
          <a:xfrm>
            <a:off x="822960" y="4864608"/>
            <a:ext cx="3063240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2000"/>
              </a:lnSpc>
              <a:buNone/>
            </a:pPr>
            <a:r>
              <a:rPr lang="en-US" sz="1250" dirty="0">
                <a:solidFill>
                  <a:srgbClr val="1E3A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Non-judgmental care makes daily interactions calmer and more human.</a:t>
            </a:r>
            <a:endParaRPr lang="en-US" sz="1250" dirty="0"/>
          </a:p>
        </p:txBody>
      </p:sp>
      <p:sp>
        <p:nvSpPr>
          <p:cNvPr id="25" name="Shape 23"/>
          <p:cNvSpPr/>
          <p:nvPr/>
        </p:nvSpPr>
        <p:spPr>
          <a:xfrm>
            <a:off x="4370832" y="4087368"/>
            <a:ext cx="3566160" cy="1737360"/>
          </a:xfrm>
          <a:prstGeom prst="roundRect">
            <a:avLst>
              <a:gd name="adj" fmla="val 5789"/>
            </a:avLst>
          </a:prstGeom>
          <a:solidFill>
            <a:srgbClr val="FBF8F2"/>
          </a:solidFill>
          <a:ln w="9525">
            <a:solidFill>
              <a:srgbClr val="FFFFFF"/>
            </a:solidFill>
            <a:prstDash val="solid"/>
          </a:ln>
          <a:effectLst>
            <a:outerShdw blurRad="88900" dist="38100" dir="5400000" algn="bl" rotWithShape="0">
              <a:srgbClr val="6B5B3E">
                <a:alpha val="1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6" name="Shape 24"/>
          <p:cNvSpPr/>
          <p:nvPr/>
        </p:nvSpPr>
        <p:spPr>
          <a:xfrm>
            <a:off x="4626864" y="4325112"/>
            <a:ext cx="457200" cy="457200"/>
          </a:xfrm>
          <a:prstGeom prst="ellipse">
            <a:avLst/>
          </a:prstGeom>
          <a:solidFill>
            <a:srgbClr val="C15E41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7" name="Text 25"/>
          <p:cNvSpPr/>
          <p:nvPr/>
        </p:nvSpPr>
        <p:spPr>
          <a:xfrm>
            <a:off x="4626864" y="4315968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</a:t>
            </a:r>
            <a:endParaRPr lang="en-US" sz="1600" dirty="0"/>
          </a:p>
        </p:txBody>
      </p:sp>
      <p:sp>
        <p:nvSpPr>
          <p:cNvPr id="28" name="Text 26"/>
          <p:cNvSpPr/>
          <p:nvPr/>
        </p:nvSpPr>
        <p:spPr>
          <a:xfrm>
            <a:off x="5239512" y="4288536"/>
            <a:ext cx="2514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134E4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Lower burnout</a:t>
            </a:r>
            <a:endParaRPr lang="en-US" sz="1500" dirty="0"/>
          </a:p>
        </p:txBody>
      </p:sp>
      <p:sp>
        <p:nvSpPr>
          <p:cNvPr id="29" name="Text 27"/>
          <p:cNvSpPr/>
          <p:nvPr/>
        </p:nvSpPr>
        <p:spPr>
          <a:xfrm>
            <a:off x="4645152" y="4864608"/>
            <a:ext cx="3063240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2000"/>
              </a:lnSpc>
              <a:buNone/>
            </a:pPr>
            <a:r>
              <a:rPr lang="en-US" sz="1250" dirty="0">
                <a:solidFill>
                  <a:srgbClr val="1E3A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Support, debriefs, and clarity protect against compassion fatigue.</a:t>
            </a:r>
            <a:endParaRPr lang="en-US" sz="1250" dirty="0"/>
          </a:p>
        </p:txBody>
      </p:sp>
      <p:sp>
        <p:nvSpPr>
          <p:cNvPr id="30" name="Shape 28"/>
          <p:cNvSpPr/>
          <p:nvPr/>
        </p:nvSpPr>
        <p:spPr>
          <a:xfrm>
            <a:off x="8193024" y="4087368"/>
            <a:ext cx="3566160" cy="1737360"/>
          </a:xfrm>
          <a:prstGeom prst="roundRect">
            <a:avLst>
              <a:gd name="adj" fmla="val 5789"/>
            </a:avLst>
          </a:prstGeom>
          <a:solidFill>
            <a:srgbClr val="FBF8F2"/>
          </a:solidFill>
          <a:ln w="9525">
            <a:solidFill>
              <a:srgbClr val="FFFFFF"/>
            </a:solidFill>
            <a:prstDash val="solid"/>
          </a:ln>
          <a:effectLst>
            <a:outerShdw blurRad="88900" dist="38100" dir="5400000" algn="bl" rotWithShape="0">
              <a:srgbClr val="6B5B3E">
                <a:alpha val="1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31" name="Shape 29"/>
          <p:cNvSpPr/>
          <p:nvPr/>
        </p:nvSpPr>
        <p:spPr>
          <a:xfrm>
            <a:off x="8449056" y="4325112"/>
            <a:ext cx="457200" cy="457200"/>
          </a:xfrm>
          <a:prstGeom prst="ellipse">
            <a:avLst/>
          </a:prstGeom>
          <a:solidFill>
            <a:srgbClr val="C15E41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2" name="Text 30"/>
          <p:cNvSpPr/>
          <p:nvPr/>
        </p:nvSpPr>
        <p:spPr>
          <a:xfrm>
            <a:off x="8449056" y="4315968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</a:t>
            </a:r>
            <a:endParaRPr lang="en-US" sz="1600" dirty="0"/>
          </a:p>
        </p:txBody>
      </p:sp>
      <p:sp>
        <p:nvSpPr>
          <p:cNvPr id="33" name="Text 31"/>
          <p:cNvSpPr/>
          <p:nvPr/>
        </p:nvSpPr>
        <p:spPr>
          <a:xfrm>
            <a:off x="9061704" y="4288536"/>
            <a:ext cx="2514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134E4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Room for housing work</a:t>
            </a:r>
            <a:endParaRPr lang="en-US" sz="1500" dirty="0"/>
          </a:p>
        </p:txBody>
      </p:sp>
      <p:sp>
        <p:nvSpPr>
          <p:cNvPr id="34" name="Text 32"/>
          <p:cNvSpPr/>
          <p:nvPr/>
        </p:nvSpPr>
        <p:spPr>
          <a:xfrm>
            <a:off x="8467344" y="4864608"/>
            <a:ext cx="3063240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2000"/>
              </a:lnSpc>
              <a:buNone/>
            </a:pPr>
            <a:r>
              <a:rPr lang="en-US" sz="1250" dirty="0">
                <a:solidFill>
                  <a:srgbClr val="1E3A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When safety is handled, staff can focus on residents' bigger goals.</a:t>
            </a:r>
            <a:endParaRPr lang="en-US" sz="1250" dirty="0"/>
          </a:p>
        </p:txBody>
      </p:sp>
      <p:sp>
        <p:nvSpPr>
          <p:cNvPr id="35" name="Text 33"/>
          <p:cNvSpPr/>
          <p:nvPr/>
        </p:nvSpPr>
        <p:spPr>
          <a:xfrm>
            <a:off x="11430000" y="6355080"/>
            <a:ext cx="5486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100" dirty="0">
                <a:solidFill>
                  <a:srgbClr val="5C726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12</a:t>
            </a:r>
            <a:endParaRPr lang="en-US" sz="1100" dirty="0"/>
          </a:p>
        </p:txBody>
      </p:sp>
      <p:sp>
        <p:nvSpPr>
          <p:cNvPr id="36" name="Text 34"/>
          <p:cNvSpPr/>
          <p:nvPr/>
        </p:nvSpPr>
        <p:spPr>
          <a:xfrm>
            <a:off x="548640" y="6355080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kern="0" spc="100" dirty="0">
                <a:solidFill>
                  <a:srgbClr val="5C726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WRAP  +  Harm Reduction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457200"/>
            <a:ext cx="146304" cy="731520"/>
          </a:xfrm>
          <a:prstGeom prst="rect">
            <a:avLst/>
          </a:prstGeom>
          <a:solidFill>
            <a:srgbClr val="DC7455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7315200" y="566928"/>
            <a:ext cx="4325112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200" b="1" kern="0" spc="200" dirty="0">
                <a:solidFill>
                  <a:srgbClr val="2E8B8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BENEFITS  ·  THE SHELTER</a:t>
            </a:r>
            <a:endParaRPr lang="en-US" sz="1200" dirty="0"/>
          </a:p>
        </p:txBody>
      </p:sp>
      <p:sp>
        <p:nvSpPr>
          <p:cNvPr id="4" name="Text 0"/>
          <p:cNvSpPr>
            <a:spLocks noGrp="1"/>
          </p:cNvSpPr>
          <p:nvPr>
            <p:ph type="title" idx="100" hasCustomPrompt="1"/>
          </p:nvPr>
        </p:nvSpPr>
        <p:spPr>
          <a:xfrm>
            <a:off x="548640" y="384048"/>
            <a:ext cx="11091672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3000" b="1" dirty="0">
                <a:solidFill>
                  <a:srgbClr val="134E4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Benefits for the shelter</a:t>
            </a:r>
            <a:endParaRPr lang="en-US" sz="3000" dirty="0"/>
          </a:p>
        </p:txBody>
      </p:sp>
      <p:sp>
        <p:nvSpPr>
          <p:cNvPr id="5" name="Shape 3"/>
          <p:cNvSpPr/>
          <p:nvPr/>
        </p:nvSpPr>
        <p:spPr>
          <a:xfrm>
            <a:off x="548640" y="1783080"/>
            <a:ext cx="5806440" cy="1298448"/>
          </a:xfrm>
          <a:prstGeom prst="roundRect">
            <a:avLst>
              <a:gd name="adj" fmla="val 7746"/>
            </a:avLst>
          </a:prstGeom>
          <a:solidFill>
            <a:srgbClr val="FBF8F2"/>
          </a:solidFill>
          <a:ln w="9525">
            <a:solidFill>
              <a:srgbClr val="FFFFFF"/>
            </a:solidFill>
            <a:prstDash val="solid"/>
          </a:ln>
          <a:effectLst>
            <a:outerShdw blurRad="88900" dist="38100" dir="5400000" algn="bl" rotWithShape="0">
              <a:srgbClr val="6B5B3E">
                <a:alpha val="1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6" name="Shape 4"/>
          <p:cNvSpPr/>
          <p:nvPr/>
        </p:nvSpPr>
        <p:spPr>
          <a:xfrm>
            <a:off x="548640" y="1783080"/>
            <a:ext cx="128016" cy="1298448"/>
          </a:xfrm>
          <a:prstGeom prst="rect">
            <a:avLst/>
          </a:prstGeom>
          <a:solidFill>
            <a:srgbClr val="DC7455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822960" y="1892808"/>
            <a:ext cx="1828800" cy="10789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DC7455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Fewer</a:t>
            </a:r>
            <a:endParaRPr lang="en-US" sz="3000" dirty="0"/>
          </a:p>
        </p:txBody>
      </p:sp>
      <p:sp>
        <p:nvSpPr>
          <p:cNvPr id="8" name="Text 6"/>
          <p:cNvSpPr/>
          <p:nvPr/>
        </p:nvSpPr>
        <p:spPr>
          <a:xfrm>
            <a:off x="2697480" y="1965960"/>
            <a:ext cx="35204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50" b="1" dirty="0">
                <a:solidFill>
                  <a:srgbClr val="1E3A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overdose deaths on site</a:t>
            </a:r>
            <a:endParaRPr lang="en-US" sz="1450" dirty="0"/>
          </a:p>
        </p:txBody>
      </p:sp>
      <p:sp>
        <p:nvSpPr>
          <p:cNvPr id="9" name="Text 7"/>
          <p:cNvSpPr/>
          <p:nvPr/>
        </p:nvSpPr>
        <p:spPr>
          <a:xfrm>
            <a:off x="2697480" y="2350008"/>
            <a:ext cx="3474720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2000"/>
              </a:lnSpc>
              <a:buNone/>
            </a:pPr>
            <a:r>
              <a:rPr lang="en-US" sz="1250" dirty="0">
                <a:solidFill>
                  <a:srgbClr val="5C726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 integrated safer-use space cut non-fatal overdose risk during an outbreak.</a:t>
            </a:r>
            <a:endParaRPr lang="en-US" sz="1250" dirty="0"/>
          </a:p>
        </p:txBody>
      </p:sp>
      <p:sp>
        <p:nvSpPr>
          <p:cNvPr id="10" name="Shape 8"/>
          <p:cNvSpPr/>
          <p:nvPr/>
        </p:nvSpPr>
        <p:spPr>
          <a:xfrm>
            <a:off x="548640" y="3264408"/>
            <a:ext cx="5806440" cy="1298448"/>
          </a:xfrm>
          <a:prstGeom prst="roundRect">
            <a:avLst>
              <a:gd name="adj" fmla="val 7746"/>
            </a:avLst>
          </a:prstGeom>
          <a:solidFill>
            <a:srgbClr val="FBF8F2"/>
          </a:solidFill>
          <a:ln w="9525">
            <a:solidFill>
              <a:srgbClr val="FFFFFF"/>
            </a:solidFill>
            <a:prstDash val="solid"/>
          </a:ln>
          <a:effectLst>
            <a:outerShdw blurRad="88900" dist="38100" dir="5400000" algn="bl" rotWithShape="0">
              <a:srgbClr val="6B5B3E">
                <a:alpha val="1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1" name="Shape 9"/>
          <p:cNvSpPr/>
          <p:nvPr/>
        </p:nvSpPr>
        <p:spPr>
          <a:xfrm>
            <a:off x="548640" y="3264408"/>
            <a:ext cx="128016" cy="1298448"/>
          </a:xfrm>
          <a:prstGeom prst="rect">
            <a:avLst/>
          </a:prstGeom>
          <a:solidFill>
            <a:srgbClr val="2E8B87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2" name="Text 10"/>
          <p:cNvSpPr/>
          <p:nvPr/>
        </p:nvSpPr>
        <p:spPr>
          <a:xfrm>
            <a:off x="822960" y="3374136"/>
            <a:ext cx="1828800" cy="10789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2E8B8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Higher</a:t>
            </a:r>
            <a:endParaRPr lang="en-US" sz="3000" dirty="0"/>
          </a:p>
        </p:txBody>
      </p:sp>
      <p:sp>
        <p:nvSpPr>
          <p:cNvPr id="13" name="Text 11"/>
          <p:cNvSpPr/>
          <p:nvPr/>
        </p:nvSpPr>
        <p:spPr>
          <a:xfrm>
            <a:off x="2697480" y="3447288"/>
            <a:ext cx="35204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50" b="1" dirty="0">
                <a:solidFill>
                  <a:srgbClr val="1E3A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engagement &amp; retention</a:t>
            </a:r>
            <a:endParaRPr lang="en-US" sz="1450" dirty="0"/>
          </a:p>
        </p:txBody>
      </p:sp>
      <p:sp>
        <p:nvSpPr>
          <p:cNvPr id="14" name="Text 12"/>
          <p:cNvSpPr/>
          <p:nvPr/>
        </p:nvSpPr>
        <p:spPr>
          <a:xfrm>
            <a:off x="2697480" y="3831336"/>
            <a:ext cx="3474720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2000"/>
              </a:lnSpc>
              <a:buNone/>
            </a:pPr>
            <a:r>
              <a:rPr lang="en-US" sz="1250" dirty="0">
                <a:solidFill>
                  <a:srgbClr val="5C726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People stay connected to services instead of being turned away.</a:t>
            </a:r>
            <a:endParaRPr lang="en-US" sz="1250" dirty="0"/>
          </a:p>
        </p:txBody>
      </p:sp>
      <p:sp>
        <p:nvSpPr>
          <p:cNvPr id="15" name="Shape 13"/>
          <p:cNvSpPr/>
          <p:nvPr/>
        </p:nvSpPr>
        <p:spPr>
          <a:xfrm>
            <a:off x="548640" y="4745736"/>
            <a:ext cx="5806440" cy="1298448"/>
          </a:xfrm>
          <a:prstGeom prst="roundRect">
            <a:avLst>
              <a:gd name="adj" fmla="val 7746"/>
            </a:avLst>
          </a:prstGeom>
          <a:solidFill>
            <a:srgbClr val="FBF8F2"/>
          </a:solidFill>
          <a:ln w="9525">
            <a:solidFill>
              <a:srgbClr val="FFFFFF"/>
            </a:solidFill>
            <a:prstDash val="solid"/>
          </a:ln>
          <a:effectLst>
            <a:outerShdw blurRad="88900" dist="38100" dir="5400000" algn="bl" rotWithShape="0">
              <a:srgbClr val="6B5B3E">
                <a:alpha val="1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6" name="Shape 14"/>
          <p:cNvSpPr/>
          <p:nvPr/>
        </p:nvSpPr>
        <p:spPr>
          <a:xfrm>
            <a:off x="548640" y="4745736"/>
            <a:ext cx="128016" cy="1298448"/>
          </a:xfrm>
          <a:prstGeom prst="rect">
            <a:avLst/>
          </a:prstGeom>
          <a:solidFill>
            <a:srgbClr val="134E4C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7" name="Text 15"/>
          <p:cNvSpPr/>
          <p:nvPr/>
        </p:nvSpPr>
        <p:spPr>
          <a:xfrm>
            <a:off x="822960" y="4855464"/>
            <a:ext cx="1828800" cy="10789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134E4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Safer</a:t>
            </a:r>
            <a:endParaRPr lang="en-US" sz="3000" dirty="0"/>
          </a:p>
        </p:txBody>
      </p:sp>
      <p:sp>
        <p:nvSpPr>
          <p:cNvPr id="18" name="Text 16"/>
          <p:cNvSpPr/>
          <p:nvPr/>
        </p:nvSpPr>
        <p:spPr>
          <a:xfrm>
            <a:off x="2697480" y="4928616"/>
            <a:ext cx="35204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50" b="1" dirty="0">
                <a:solidFill>
                  <a:srgbClr val="1E3A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trauma-informed culture</a:t>
            </a:r>
            <a:endParaRPr lang="en-US" sz="1450" dirty="0"/>
          </a:p>
        </p:txBody>
      </p:sp>
      <p:sp>
        <p:nvSpPr>
          <p:cNvPr id="19" name="Text 17"/>
          <p:cNvSpPr/>
          <p:nvPr/>
        </p:nvSpPr>
        <p:spPr>
          <a:xfrm>
            <a:off x="2697480" y="5312664"/>
            <a:ext cx="3474720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2000"/>
              </a:lnSpc>
              <a:buNone/>
            </a:pPr>
            <a:r>
              <a:rPr lang="en-US" sz="1250" dirty="0">
                <a:solidFill>
                  <a:srgbClr val="5C726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Consistent, humane practice for both residents and staff.</a:t>
            </a:r>
            <a:endParaRPr lang="en-US" sz="1250" dirty="0"/>
          </a:p>
        </p:txBody>
      </p:sp>
      <p:sp>
        <p:nvSpPr>
          <p:cNvPr id="20" name="Shape 18"/>
          <p:cNvSpPr/>
          <p:nvPr/>
        </p:nvSpPr>
        <p:spPr>
          <a:xfrm>
            <a:off x="6720840" y="1783080"/>
            <a:ext cx="4919472" cy="4160520"/>
          </a:xfrm>
          <a:prstGeom prst="roundRect">
            <a:avLst>
              <a:gd name="adj" fmla="val 2418"/>
            </a:avLst>
          </a:prstGeom>
          <a:solidFill>
            <a:srgbClr val="134E4C"/>
          </a:solidFill>
          <a:ln/>
          <a:effectLst>
            <a:outerShdw blurRad="88900" dist="38100" dir="5400000" algn="bl" rotWithShape="0">
              <a:srgbClr val="6B5B3E">
                <a:alpha val="1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1" name="Text 19"/>
          <p:cNvSpPr/>
          <p:nvPr/>
        </p:nvSpPr>
        <p:spPr>
          <a:xfrm>
            <a:off x="7040880" y="2011680"/>
            <a:ext cx="42976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kern="0" spc="200" dirty="0">
                <a:solidFill>
                  <a:srgbClr val="E7D3A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WHY IT PAYS OFF</a:t>
            </a:r>
            <a:endParaRPr lang="en-US" sz="1300" dirty="0"/>
          </a:p>
        </p:txBody>
      </p:sp>
      <p:sp>
        <p:nvSpPr>
          <p:cNvPr id="22" name="Text 20"/>
          <p:cNvSpPr/>
          <p:nvPr/>
        </p:nvSpPr>
        <p:spPr>
          <a:xfrm>
            <a:off x="7086600" y="2468880"/>
            <a:ext cx="4343400" cy="3291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203200" indent="-203200">
              <a:lnSpc>
                <a:spcPct val="108000"/>
              </a:lnSpc>
              <a:spcAft>
                <a:spcPts val="1200"/>
              </a:spcAft>
              <a:buSzPct val="100000"/>
              <a:buChar char="•"/>
            </a:pPr>
            <a:r>
              <a:rPr lang="en-US" sz="1400" dirty="0">
                <a:solidFill>
                  <a:srgbClr val="FBF8F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Both WRAP and Harm Reduction are recognized, evidence-based practices.</a:t>
            </a:r>
            <a:endParaRPr lang="en-US" sz="1400" dirty="0"/>
          </a:p>
          <a:p>
            <a:pPr marL="203200" indent="-203200">
              <a:lnSpc>
                <a:spcPct val="108000"/>
              </a:lnSpc>
              <a:spcAft>
                <a:spcPts val="1200"/>
              </a:spcAft>
              <a:buSzPct val="100000"/>
              <a:buChar char="•"/>
            </a:pPr>
            <a:r>
              <a:rPr lang="en-US" sz="1400" dirty="0">
                <a:solidFill>
                  <a:srgbClr val="FBF8F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Housing First + harm reduction outperforms “abstinence-first” models for housing and use.</a:t>
            </a:r>
            <a:endParaRPr lang="en-US" sz="1400" dirty="0"/>
          </a:p>
          <a:p>
            <a:pPr marL="203200" indent="-203200">
              <a:lnSpc>
                <a:spcPct val="108000"/>
              </a:lnSpc>
              <a:spcAft>
                <a:spcPts val="1200"/>
              </a:spcAft>
              <a:buSzPct val="100000"/>
              <a:buChar char="•"/>
            </a:pPr>
            <a:r>
              <a:rPr lang="en-US" sz="1400" dirty="0">
                <a:solidFill>
                  <a:srgbClr val="FBF8F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Fewer crises and clearer protocols reduce staff turnover and burnout.</a:t>
            </a:r>
            <a:endParaRPr lang="en-US" sz="1400" dirty="0"/>
          </a:p>
          <a:p>
            <a:pPr marL="203200" indent="-203200">
              <a:lnSpc>
                <a:spcPct val="108000"/>
              </a:lnSpc>
              <a:spcAft>
                <a:spcPts val="1200"/>
              </a:spcAft>
              <a:buSzPct val="100000"/>
              <a:buChar char="•"/>
            </a:pPr>
            <a:r>
              <a:rPr lang="en-US" sz="1400" dirty="0">
                <a:solidFill>
                  <a:srgbClr val="FBF8F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consistent standard strengthens funding cases and community trust.</a:t>
            </a:r>
            <a:endParaRPr lang="en-US" sz="1400" dirty="0"/>
          </a:p>
        </p:txBody>
      </p:sp>
      <p:sp>
        <p:nvSpPr>
          <p:cNvPr id="23" name="Text 21"/>
          <p:cNvSpPr/>
          <p:nvPr/>
        </p:nvSpPr>
        <p:spPr>
          <a:xfrm>
            <a:off x="11430000" y="6355080"/>
            <a:ext cx="5486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100" dirty="0">
                <a:solidFill>
                  <a:srgbClr val="5C726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13</a:t>
            </a:r>
            <a:endParaRPr lang="en-US" sz="1100" dirty="0"/>
          </a:p>
        </p:txBody>
      </p:sp>
      <p:sp>
        <p:nvSpPr>
          <p:cNvPr id="24" name="Text 22"/>
          <p:cNvSpPr/>
          <p:nvPr/>
        </p:nvSpPr>
        <p:spPr>
          <a:xfrm>
            <a:off x="548640" y="6355080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kern="0" spc="100" dirty="0">
                <a:solidFill>
                  <a:srgbClr val="5C726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WRAP  +  Harm Reduction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457200"/>
            <a:ext cx="146304" cy="731520"/>
          </a:xfrm>
          <a:prstGeom prst="rect">
            <a:avLst/>
          </a:prstGeom>
          <a:solidFill>
            <a:srgbClr val="DC7455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7315200" y="566928"/>
            <a:ext cx="4325112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200" b="1" kern="0" spc="200" dirty="0">
                <a:solidFill>
                  <a:srgbClr val="2E8B8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IMPLEMENTATION</a:t>
            </a:r>
            <a:endParaRPr lang="en-US" sz="1200" dirty="0"/>
          </a:p>
        </p:txBody>
      </p:sp>
      <p:sp>
        <p:nvSpPr>
          <p:cNvPr id="4" name="Text 0"/>
          <p:cNvSpPr>
            <a:spLocks noGrp="1"/>
          </p:cNvSpPr>
          <p:nvPr>
            <p:ph type="title" idx="100" hasCustomPrompt="1"/>
          </p:nvPr>
        </p:nvSpPr>
        <p:spPr>
          <a:xfrm>
            <a:off x="548640" y="384048"/>
            <a:ext cx="11091672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3000" b="1" dirty="0">
                <a:solidFill>
                  <a:srgbClr val="134E4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Putting it into practice</a:t>
            </a:r>
            <a:endParaRPr lang="en-US" sz="3000" dirty="0"/>
          </a:p>
        </p:txBody>
      </p:sp>
      <p:sp>
        <p:nvSpPr>
          <p:cNvPr id="5" name="Shape 3"/>
          <p:cNvSpPr/>
          <p:nvPr/>
        </p:nvSpPr>
        <p:spPr>
          <a:xfrm>
            <a:off x="548640" y="1965960"/>
            <a:ext cx="3566160" cy="1737360"/>
          </a:xfrm>
          <a:prstGeom prst="roundRect">
            <a:avLst>
              <a:gd name="adj" fmla="val 5789"/>
            </a:avLst>
          </a:prstGeom>
          <a:solidFill>
            <a:srgbClr val="FBF8F2"/>
          </a:solidFill>
          <a:ln w="9525">
            <a:solidFill>
              <a:srgbClr val="FFFFFF"/>
            </a:solidFill>
            <a:prstDash val="solid"/>
          </a:ln>
          <a:effectLst>
            <a:outerShdw blurRad="88900" dist="38100" dir="5400000" algn="bl" rotWithShape="0">
              <a:srgbClr val="6B5B3E">
                <a:alpha val="1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6" name="Shape 4"/>
          <p:cNvSpPr/>
          <p:nvPr/>
        </p:nvSpPr>
        <p:spPr>
          <a:xfrm>
            <a:off x="804672" y="2221992"/>
            <a:ext cx="621792" cy="621792"/>
          </a:xfrm>
          <a:prstGeom prst="ellipse">
            <a:avLst/>
          </a:prstGeom>
          <a:solidFill>
            <a:srgbClr val="DC7455"/>
          </a:solidFill>
          <a:ln/>
          <a:effectLst>
            <a:outerShdw blurRad="63500" dist="25400" dir="5400000" algn="bl" rotWithShape="0">
              <a:srgbClr val="6B5B3E">
                <a:alpha val="2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804672" y="2221992"/>
            <a:ext cx="621792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</a:t>
            </a:r>
            <a:endParaRPr lang="en-US" sz="1800" dirty="0"/>
          </a:p>
        </p:txBody>
      </p:sp>
      <p:sp>
        <p:nvSpPr>
          <p:cNvPr id="8" name="Text 6"/>
          <p:cNvSpPr/>
          <p:nvPr/>
        </p:nvSpPr>
        <p:spPr>
          <a:xfrm>
            <a:off x="1572768" y="2148840"/>
            <a:ext cx="237744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95000"/>
              </a:lnSpc>
              <a:buNone/>
            </a:pPr>
            <a:r>
              <a:rPr lang="en-US" sz="1400" b="1" dirty="0">
                <a:solidFill>
                  <a:srgbClr val="C15E4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Set policy &amp; leadership buy-in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822960" y="2834640"/>
            <a:ext cx="30632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0000"/>
              </a:lnSpc>
              <a:buNone/>
            </a:pPr>
            <a:r>
              <a:rPr lang="en-US" sz="1250" dirty="0">
                <a:solidFill>
                  <a:srgbClr val="1E3A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Adopt a clear harm-reduction and wellness stance from the top down.</a:t>
            </a:r>
            <a:endParaRPr lang="en-US" sz="1250" dirty="0"/>
          </a:p>
        </p:txBody>
      </p:sp>
      <p:sp>
        <p:nvSpPr>
          <p:cNvPr id="10" name="Shape 8"/>
          <p:cNvSpPr/>
          <p:nvPr/>
        </p:nvSpPr>
        <p:spPr>
          <a:xfrm>
            <a:off x="4370832" y="1965960"/>
            <a:ext cx="3566160" cy="1737360"/>
          </a:xfrm>
          <a:prstGeom prst="roundRect">
            <a:avLst>
              <a:gd name="adj" fmla="val 5789"/>
            </a:avLst>
          </a:prstGeom>
          <a:solidFill>
            <a:srgbClr val="FBF8F2"/>
          </a:solidFill>
          <a:ln w="9525">
            <a:solidFill>
              <a:srgbClr val="FFFFFF"/>
            </a:solidFill>
            <a:prstDash val="solid"/>
          </a:ln>
          <a:effectLst>
            <a:outerShdw blurRad="88900" dist="38100" dir="5400000" algn="bl" rotWithShape="0">
              <a:srgbClr val="6B5B3E">
                <a:alpha val="1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1" name="Shape 9"/>
          <p:cNvSpPr/>
          <p:nvPr/>
        </p:nvSpPr>
        <p:spPr>
          <a:xfrm>
            <a:off x="4626864" y="2221992"/>
            <a:ext cx="621792" cy="621792"/>
          </a:xfrm>
          <a:prstGeom prst="ellipse">
            <a:avLst/>
          </a:prstGeom>
          <a:solidFill>
            <a:srgbClr val="2E8B87"/>
          </a:solidFill>
          <a:ln/>
          <a:effectLst>
            <a:outerShdw blurRad="63500" dist="25400" dir="5400000" algn="bl" rotWithShape="0">
              <a:srgbClr val="6B5B3E">
                <a:alpha val="2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2" name="Text 10"/>
          <p:cNvSpPr/>
          <p:nvPr/>
        </p:nvSpPr>
        <p:spPr>
          <a:xfrm>
            <a:off x="4626864" y="2221992"/>
            <a:ext cx="621792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</a:t>
            </a:r>
            <a:endParaRPr lang="en-US" sz="1800" dirty="0"/>
          </a:p>
        </p:txBody>
      </p:sp>
      <p:sp>
        <p:nvSpPr>
          <p:cNvPr id="13" name="Text 11"/>
          <p:cNvSpPr/>
          <p:nvPr/>
        </p:nvSpPr>
        <p:spPr>
          <a:xfrm>
            <a:off x="5394960" y="2148840"/>
            <a:ext cx="237744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95000"/>
              </a:lnSpc>
              <a:buNone/>
            </a:pPr>
            <a:r>
              <a:rPr lang="en-US" sz="1400" b="1" dirty="0">
                <a:solidFill>
                  <a:srgbClr val="C15E4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Train every staff member</a:t>
            </a:r>
            <a:endParaRPr lang="en-US" sz="1400" dirty="0"/>
          </a:p>
        </p:txBody>
      </p:sp>
      <p:sp>
        <p:nvSpPr>
          <p:cNvPr id="14" name="Text 12"/>
          <p:cNvSpPr/>
          <p:nvPr/>
        </p:nvSpPr>
        <p:spPr>
          <a:xfrm>
            <a:off x="4645152" y="2834640"/>
            <a:ext cx="30632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0000"/>
              </a:lnSpc>
              <a:buNone/>
            </a:pPr>
            <a:r>
              <a:rPr lang="en-US" sz="1250" dirty="0">
                <a:solidFill>
                  <a:srgbClr val="1E3A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Overdose response &amp; naloxone, harm-reduction basics, trauma-informed care.</a:t>
            </a:r>
            <a:endParaRPr lang="en-US" sz="1250" dirty="0"/>
          </a:p>
        </p:txBody>
      </p:sp>
      <p:sp>
        <p:nvSpPr>
          <p:cNvPr id="15" name="Shape 13"/>
          <p:cNvSpPr/>
          <p:nvPr/>
        </p:nvSpPr>
        <p:spPr>
          <a:xfrm>
            <a:off x="8193024" y="1965960"/>
            <a:ext cx="3566160" cy="1737360"/>
          </a:xfrm>
          <a:prstGeom prst="roundRect">
            <a:avLst>
              <a:gd name="adj" fmla="val 5789"/>
            </a:avLst>
          </a:prstGeom>
          <a:solidFill>
            <a:srgbClr val="FBF8F2"/>
          </a:solidFill>
          <a:ln w="9525">
            <a:solidFill>
              <a:srgbClr val="FFFFFF"/>
            </a:solidFill>
            <a:prstDash val="solid"/>
          </a:ln>
          <a:effectLst>
            <a:outerShdw blurRad="88900" dist="38100" dir="5400000" algn="bl" rotWithShape="0">
              <a:srgbClr val="6B5B3E">
                <a:alpha val="1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6" name="Shape 14"/>
          <p:cNvSpPr/>
          <p:nvPr/>
        </p:nvSpPr>
        <p:spPr>
          <a:xfrm>
            <a:off x="8449056" y="2221992"/>
            <a:ext cx="621792" cy="621792"/>
          </a:xfrm>
          <a:prstGeom prst="ellipse">
            <a:avLst/>
          </a:prstGeom>
          <a:solidFill>
            <a:srgbClr val="134E4C"/>
          </a:solidFill>
          <a:ln/>
          <a:effectLst>
            <a:outerShdw blurRad="63500" dist="25400" dir="5400000" algn="bl" rotWithShape="0">
              <a:srgbClr val="6B5B3E">
                <a:alpha val="2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7" name="Text 15"/>
          <p:cNvSpPr/>
          <p:nvPr/>
        </p:nvSpPr>
        <p:spPr>
          <a:xfrm>
            <a:off x="8449056" y="2221992"/>
            <a:ext cx="621792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</a:t>
            </a:r>
            <a:endParaRPr lang="en-US" sz="1800" dirty="0"/>
          </a:p>
        </p:txBody>
      </p:sp>
      <p:sp>
        <p:nvSpPr>
          <p:cNvPr id="18" name="Text 16"/>
          <p:cNvSpPr/>
          <p:nvPr/>
        </p:nvSpPr>
        <p:spPr>
          <a:xfrm>
            <a:off x="9217152" y="2148840"/>
            <a:ext cx="237744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95000"/>
              </a:lnSpc>
              <a:buNone/>
            </a:pPr>
            <a:r>
              <a:rPr lang="en-US" sz="1400" b="1" dirty="0">
                <a:solidFill>
                  <a:srgbClr val="C15E4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Bring in WRAP facilitation</a:t>
            </a:r>
            <a:endParaRPr lang="en-US" sz="1400" dirty="0"/>
          </a:p>
        </p:txBody>
      </p:sp>
      <p:sp>
        <p:nvSpPr>
          <p:cNvPr id="19" name="Text 17"/>
          <p:cNvSpPr/>
          <p:nvPr/>
        </p:nvSpPr>
        <p:spPr>
          <a:xfrm>
            <a:off x="8467344" y="2834640"/>
            <a:ext cx="30632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0000"/>
              </a:lnSpc>
              <a:buNone/>
            </a:pPr>
            <a:r>
              <a:rPr lang="en-US" sz="1250" dirty="0">
                <a:solidFill>
                  <a:srgbClr val="1E3A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Use trained peer facilitators for the evidence-based group model.</a:t>
            </a:r>
            <a:endParaRPr lang="en-US" sz="1250" dirty="0"/>
          </a:p>
        </p:txBody>
      </p:sp>
      <p:sp>
        <p:nvSpPr>
          <p:cNvPr id="20" name="Shape 18"/>
          <p:cNvSpPr/>
          <p:nvPr/>
        </p:nvSpPr>
        <p:spPr>
          <a:xfrm>
            <a:off x="548640" y="4087368"/>
            <a:ext cx="3566160" cy="1737360"/>
          </a:xfrm>
          <a:prstGeom prst="roundRect">
            <a:avLst>
              <a:gd name="adj" fmla="val 5789"/>
            </a:avLst>
          </a:prstGeom>
          <a:solidFill>
            <a:srgbClr val="FBF8F2"/>
          </a:solidFill>
          <a:ln w="9525">
            <a:solidFill>
              <a:srgbClr val="FFFFFF"/>
            </a:solidFill>
            <a:prstDash val="solid"/>
          </a:ln>
          <a:effectLst>
            <a:outerShdw blurRad="88900" dist="38100" dir="5400000" algn="bl" rotWithShape="0">
              <a:srgbClr val="6B5B3E">
                <a:alpha val="1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1" name="Shape 19"/>
          <p:cNvSpPr/>
          <p:nvPr/>
        </p:nvSpPr>
        <p:spPr>
          <a:xfrm>
            <a:off x="804672" y="4343400"/>
            <a:ext cx="621792" cy="621792"/>
          </a:xfrm>
          <a:prstGeom prst="ellipse">
            <a:avLst/>
          </a:prstGeom>
          <a:solidFill>
            <a:srgbClr val="C15E41"/>
          </a:solidFill>
          <a:ln/>
          <a:effectLst>
            <a:outerShdw blurRad="63500" dist="25400" dir="5400000" algn="bl" rotWithShape="0">
              <a:srgbClr val="6B5B3E">
                <a:alpha val="2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2" name="Text 20"/>
          <p:cNvSpPr/>
          <p:nvPr/>
        </p:nvSpPr>
        <p:spPr>
          <a:xfrm>
            <a:off x="804672" y="4343400"/>
            <a:ext cx="621792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</a:t>
            </a:r>
            <a:endParaRPr lang="en-US" sz="1800" dirty="0"/>
          </a:p>
        </p:txBody>
      </p:sp>
      <p:sp>
        <p:nvSpPr>
          <p:cNvPr id="23" name="Text 21"/>
          <p:cNvSpPr/>
          <p:nvPr/>
        </p:nvSpPr>
        <p:spPr>
          <a:xfrm>
            <a:off x="1572768" y="4270248"/>
            <a:ext cx="237744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95000"/>
              </a:lnSpc>
              <a:buNone/>
            </a:pPr>
            <a:r>
              <a:rPr lang="en-US" sz="1400" b="1" dirty="0">
                <a:solidFill>
                  <a:srgbClr val="C15E4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Stock supplies &amp; make them visible</a:t>
            </a:r>
            <a:endParaRPr lang="en-US" sz="1400" dirty="0"/>
          </a:p>
        </p:txBody>
      </p:sp>
      <p:sp>
        <p:nvSpPr>
          <p:cNvPr id="24" name="Text 22"/>
          <p:cNvSpPr/>
          <p:nvPr/>
        </p:nvSpPr>
        <p:spPr>
          <a:xfrm>
            <a:off x="822960" y="4956048"/>
            <a:ext cx="30632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0000"/>
              </a:lnSpc>
              <a:buNone/>
            </a:pPr>
            <a:r>
              <a:rPr lang="en-US" sz="1250" dirty="0">
                <a:solidFill>
                  <a:srgbClr val="1E3A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Naloxone, test strips, safer-use and wound-care supplies, clear signage.</a:t>
            </a:r>
            <a:endParaRPr lang="en-US" sz="1250" dirty="0"/>
          </a:p>
        </p:txBody>
      </p:sp>
      <p:sp>
        <p:nvSpPr>
          <p:cNvPr id="25" name="Shape 23"/>
          <p:cNvSpPr/>
          <p:nvPr/>
        </p:nvSpPr>
        <p:spPr>
          <a:xfrm>
            <a:off x="4370832" y="4087368"/>
            <a:ext cx="3566160" cy="1737360"/>
          </a:xfrm>
          <a:prstGeom prst="roundRect">
            <a:avLst>
              <a:gd name="adj" fmla="val 5789"/>
            </a:avLst>
          </a:prstGeom>
          <a:solidFill>
            <a:srgbClr val="FBF8F2"/>
          </a:solidFill>
          <a:ln w="9525">
            <a:solidFill>
              <a:srgbClr val="FFFFFF"/>
            </a:solidFill>
            <a:prstDash val="solid"/>
          </a:ln>
          <a:effectLst>
            <a:outerShdw blurRad="88900" dist="38100" dir="5400000" algn="bl" rotWithShape="0">
              <a:srgbClr val="6B5B3E">
                <a:alpha val="1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6" name="Shape 24"/>
          <p:cNvSpPr/>
          <p:nvPr/>
        </p:nvSpPr>
        <p:spPr>
          <a:xfrm>
            <a:off x="4626864" y="4343400"/>
            <a:ext cx="621792" cy="621792"/>
          </a:xfrm>
          <a:prstGeom prst="ellipse">
            <a:avLst/>
          </a:prstGeom>
          <a:solidFill>
            <a:srgbClr val="4FA39E"/>
          </a:solidFill>
          <a:ln/>
          <a:effectLst>
            <a:outerShdw blurRad="63500" dist="25400" dir="5400000" algn="bl" rotWithShape="0">
              <a:srgbClr val="6B5B3E">
                <a:alpha val="2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7" name="Text 25"/>
          <p:cNvSpPr/>
          <p:nvPr/>
        </p:nvSpPr>
        <p:spPr>
          <a:xfrm>
            <a:off x="4626864" y="4343400"/>
            <a:ext cx="621792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</a:t>
            </a:r>
            <a:endParaRPr lang="en-US" sz="1800" dirty="0"/>
          </a:p>
        </p:txBody>
      </p:sp>
      <p:sp>
        <p:nvSpPr>
          <p:cNvPr id="28" name="Text 26"/>
          <p:cNvSpPr/>
          <p:nvPr/>
        </p:nvSpPr>
        <p:spPr>
          <a:xfrm>
            <a:off x="5394960" y="4270248"/>
            <a:ext cx="237744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95000"/>
              </a:lnSpc>
              <a:buNone/>
            </a:pPr>
            <a:r>
              <a:rPr lang="en-US" sz="1400" b="1" dirty="0">
                <a:solidFill>
                  <a:srgbClr val="C15E4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Partner with peers &amp; community</a:t>
            </a:r>
            <a:endParaRPr lang="en-US" sz="1400" dirty="0"/>
          </a:p>
        </p:txBody>
      </p:sp>
      <p:sp>
        <p:nvSpPr>
          <p:cNvPr id="29" name="Text 27"/>
          <p:cNvSpPr/>
          <p:nvPr/>
        </p:nvSpPr>
        <p:spPr>
          <a:xfrm>
            <a:off x="4645152" y="4956048"/>
            <a:ext cx="30632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0000"/>
              </a:lnSpc>
              <a:buNone/>
            </a:pPr>
            <a:r>
              <a:rPr lang="en-US" sz="1250" dirty="0">
                <a:solidFill>
                  <a:srgbClr val="1E3A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Involve people with lived experience and local health partners.</a:t>
            </a:r>
            <a:endParaRPr lang="en-US" sz="1250" dirty="0"/>
          </a:p>
        </p:txBody>
      </p:sp>
      <p:sp>
        <p:nvSpPr>
          <p:cNvPr id="30" name="Shape 28"/>
          <p:cNvSpPr/>
          <p:nvPr/>
        </p:nvSpPr>
        <p:spPr>
          <a:xfrm>
            <a:off x="8193024" y="4087368"/>
            <a:ext cx="3566160" cy="1737360"/>
          </a:xfrm>
          <a:prstGeom prst="roundRect">
            <a:avLst>
              <a:gd name="adj" fmla="val 5789"/>
            </a:avLst>
          </a:prstGeom>
          <a:solidFill>
            <a:srgbClr val="FBF8F2"/>
          </a:solidFill>
          <a:ln w="9525">
            <a:solidFill>
              <a:srgbClr val="FFFFFF"/>
            </a:solidFill>
            <a:prstDash val="solid"/>
          </a:ln>
          <a:effectLst>
            <a:outerShdw blurRad="88900" dist="38100" dir="5400000" algn="bl" rotWithShape="0">
              <a:srgbClr val="6B5B3E">
                <a:alpha val="1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31" name="Shape 29"/>
          <p:cNvSpPr/>
          <p:nvPr/>
        </p:nvSpPr>
        <p:spPr>
          <a:xfrm>
            <a:off x="8449056" y="4343400"/>
            <a:ext cx="621792" cy="621792"/>
          </a:xfrm>
          <a:prstGeom prst="ellipse">
            <a:avLst/>
          </a:prstGeom>
          <a:solidFill>
            <a:srgbClr val="DC7455"/>
          </a:solidFill>
          <a:ln/>
          <a:effectLst>
            <a:outerShdw blurRad="63500" dist="25400" dir="5400000" algn="bl" rotWithShape="0">
              <a:srgbClr val="6B5B3E">
                <a:alpha val="2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32" name="Text 30"/>
          <p:cNvSpPr/>
          <p:nvPr/>
        </p:nvSpPr>
        <p:spPr>
          <a:xfrm>
            <a:off x="8449056" y="4343400"/>
            <a:ext cx="621792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6</a:t>
            </a:r>
            <a:endParaRPr lang="en-US" sz="1800" dirty="0"/>
          </a:p>
        </p:txBody>
      </p:sp>
      <p:sp>
        <p:nvSpPr>
          <p:cNvPr id="33" name="Text 31"/>
          <p:cNvSpPr/>
          <p:nvPr/>
        </p:nvSpPr>
        <p:spPr>
          <a:xfrm>
            <a:off x="9217152" y="4270248"/>
            <a:ext cx="237744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95000"/>
              </a:lnSpc>
              <a:buNone/>
            </a:pPr>
            <a:r>
              <a:rPr lang="en-US" sz="1400" b="1" dirty="0">
                <a:solidFill>
                  <a:srgbClr val="C15E4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Measure &amp; improve</a:t>
            </a:r>
            <a:endParaRPr lang="en-US" sz="1400" dirty="0"/>
          </a:p>
        </p:txBody>
      </p:sp>
      <p:sp>
        <p:nvSpPr>
          <p:cNvPr id="34" name="Text 32"/>
          <p:cNvSpPr/>
          <p:nvPr/>
        </p:nvSpPr>
        <p:spPr>
          <a:xfrm>
            <a:off x="8467344" y="4956048"/>
            <a:ext cx="30632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0000"/>
              </a:lnSpc>
              <a:buNone/>
            </a:pPr>
            <a:r>
              <a:rPr lang="en-US" sz="1250" dirty="0">
                <a:solidFill>
                  <a:srgbClr val="1E3A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Track overdoses, engagement, and outcomes; refine the approach.</a:t>
            </a:r>
            <a:endParaRPr lang="en-US" sz="1250" dirty="0"/>
          </a:p>
        </p:txBody>
      </p:sp>
      <p:sp>
        <p:nvSpPr>
          <p:cNvPr id="35" name="Text 33"/>
          <p:cNvSpPr/>
          <p:nvPr/>
        </p:nvSpPr>
        <p:spPr>
          <a:xfrm>
            <a:off x="11430000" y="6355080"/>
            <a:ext cx="5486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100" dirty="0">
                <a:solidFill>
                  <a:srgbClr val="5C726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14</a:t>
            </a:r>
            <a:endParaRPr lang="en-US" sz="1100" dirty="0"/>
          </a:p>
        </p:txBody>
      </p:sp>
      <p:sp>
        <p:nvSpPr>
          <p:cNvPr id="36" name="Text 34"/>
          <p:cNvSpPr/>
          <p:nvPr/>
        </p:nvSpPr>
        <p:spPr>
          <a:xfrm>
            <a:off x="548640" y="6355080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kern="0" spc="100" dirty="0">
                <a:solidFill>
                  <a:srgbClr val="5C726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WRAP  +  Harm Reduction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256032"/>
          </a:xfrm>
          <a:prstGeom prst="rect">
            <a:avLst/>
          </a:prstGeom>
          <a:solidFill>
            <a:srgbClr val="DC7455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0" y="3931920"/>
            <a:ext cx="2926080" cy="2926080"/>
          </a:xfrm>
          <a:prstGeom prst="ellipse">
            <a:avLst/>
          </a:prstGeom>
          <a:solidFill>
            <a:srgbClr val="2E8B87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8900160" y="0"/>
            <a:ext cx="3291840" cy="3291840"/>
          </a:xfrm>
          <a:prstGeom prst="ellipse">
            <a:avLst/>
          </a:prstGeom>
          <a:solidFill>
            <a:srgbClr val="4FA39E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822960" y="685800"/>
            <a:ext cx="10515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kern="0" spc="300" dirty="0">
                <a:solidFill>
                  <a:srgbClr val="E7D3A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 EVERY SHIFT, EVERY RESIDENT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822960" y="1051560"/>
            <a:ext cx="105156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400" b="1" dirty="0">
                <a:solidFill>
                  <a:srgbClr val="FBF8F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Best practices to carry with you</a:t>
            </a:r>
            <a:endParaRPr lang="en-US" sz="3400" dirty="0"/>
          </a:p>
        </p:txBody>
      </p:sp>
      <p:sp>
        <p:nvSpPr>
          <p:cNvPr id="7" name="Shape 5"/>
          <p:cNvSpPr/>
          <p:nvPr/>
        </p:nvSpPr>
        <p:spPr>
          <a:xfrm>
            <a:off x="822960" y="2148840"/>
            <a:ext cx="3566160" cy="1417320"/>
          </a:xfrm>
          <a:prstGeom prst="roundRect">
            <a:avLst>
              <a:gd name="adj" fmla="val 6452"/>
            </a:avLst>
          </a:prstGeom>
          <a:solidFill>
            <a:srgbClr val="1B605D"/>
          </a:solidFill>
          <a:ln w="12700">
            <a:solidFill>
              <a:srgbClr val="4FA39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Shape 6"/>
          <p:cNvSpPr/>
          <p:nvPr/>
        </p:nvSpPr>
        <p:spPr>
          <a:xfrm>
            <a:off x="1051560" y="2368296"/>
            <a:ext cx="411480" cy="411480"/>
          </a:xfrm>
          <a:prstGeom prst="ellipse">
            <a:avLst/>
          </a:prstGeom>
          <a:solidFill>
            <a:srgbClr val="DC7455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9" name="Text 7"/>
          <p:cNvSpPr/>
          <p:nvPr/>
        </p:nvSpPr>
        <p:spPr>
          <a:xfrm>
            <a:off x="1051560" y="2359152"/>
            <a:ext cx="411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</a:t>
            </a:r>
            <a:endParaRPr lang="en-US" sz="1400" dirty="0"/>
          </a:p>
        </p:txBody>
      </p:sp>
      <p:sp>
        <p:nvSpPr>
          <p:cNvPr id="10" name="Text 8"/>
          <p:cNvSpPr/>
          <p:nvPr/>
        </p:nvSpPr>
        <p:spPr>
          <a:xfrm>
            <a:off x="1600200" y="2331720"/>
            <a:ext cx="26060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95000"/>
              </a:lnSpc>
              <a:buNone/>
            </a:pPr>
            <a:r>
              <a:rPr lang="en-US" sz="1450" b="1" dirty="0">
                <a:solidFill>
                  <a:srgbClr val="F3E7C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Meet people where they are</a:t>
            </a:r>
            <a:endParaRPr lang="en-US" sz="1450" dirty="0"/>
          </a:p>
        </p:txBody>
      </p:sp>
      <p:sp>
        <p:nvSpPr>
          <p:cNvPr id="11" name="Text 9"/>
          <p:cNvSpPr/>
          <p:nvPr/>
        </p:nvSpPr>
        <p:spPr>
          <a:xfrm>
            <a:off x="1097280" y="2880360"/>
            <a:ext cx="3063240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2000"/>
              </a:lnSpc>
              <a:buNone/>
            </a:pPr>
            <a:r>
              <a:rPr lang="en-US" sz="1200" dirty="0">
                <a:solidFill>
                  <a:srgbClr val="E7EFE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Start from acceptance — progress follows trust, not ultimatums.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4645152" y="2148840"/>
            <a:ext cx="3566160" cy="1417320"/>
          </a:xfrm>
          <a:prstGeom prst="roundRect">
            <a:avLst>
              <a:gd name="adj" fmla="val 6452"/>
            </a:avLst>
          </a:prstGeom>
          <a:solidFill>
            <a:srgbClr val="1B605D"/>
          </a:solidFill>
          <a:ln w="12700">
            <a:solidFill>
              <a:srgbClr val="4FA39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Shape 11"/>
          <p:cNvSpPr/>
          <p:nvPr/>
        </p:nvSpPr>
        <p:spPr>
          <a:xfrm>
            <a:off x="4873752" y="2368296"/>
            <a:ext cx="411480" cy="411480"/>
          </a:xfrm>
          <a:prstGeom prst="ellipse">
            <a:avLst/>
          </a:prstGeom>
          <a:solidFill>
            <a:srgbClr val="DC7455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4" name="Text 12"/>
          <p:cNvSpPr/>
          <p:nvPr/>
        </p:nvSpPr>
        <p:spPr>
          <a:xfrm>
            <a:off x="4873752" y="2359152"/>
            <a:ext cx="411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</a:t>
            </a:r>
            <a:endParaRPr lang="en-US" sz="1400" dirty="0"/>
          </a:p>
        </p:txBody>
      </p:sp>
      <p:sp>
        <p:nvSpPr>
          <p:cNvPr id="15" name="Text 13"/>
          <p:cNvSpPr/>
          <p:nvPr/>
        </p:nvSpPr>
        <p:spPr>
          <a:xfrm>
            <a:off x="5422392" y="2331720"/>
            <a:ext cx="26060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95000"/>
              </a:lnSpc>
              <a:buNone/>
            </a:pPr>
            <a:r>
              <a:rPr lang="en-US" sz="1450" b="1" dirty="0">
                <a:solidFill>
                  <a:srgbClr val="F3E7C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Use person-first language</a:t>
            </a:r>
            <a:endParaRPr lang="en-US" sz="1450" dirty="0"/>
          </a:p>
        </p:txBody>
      </p:sp>
      <p:sp>
        <p:nvSpPr>
          <p:cNvPr id="16" name="Text 14"/>
          <p:cNvSpPr/>
          <p:nvPr/>
        </p:nvSpPr>
        <p:spPr>
          <a:xfrm>
            <a:off x="4919472" y="2880360"/>
            <a:ext cx="3063240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2000"/>
              </a:lnSpc>
              <a:buNone/>
            </a:pPr>
            <a:r>
              <a:rPr lang="en-US" sz="1200" dirty="0">
                <a:solidFill>
                  <a:srgbClr val="E7EFE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person is never a label; words either open doors or close them.</a:t>
            </a:r>
            <a:endParaRPr lang="en-US" sz="1200" dirty="0"/>
          </a:p>
        </p:txBody>
      </p:sp>
      <p:sp>
        <p:nvSpPr>
          <p:cNvPr id="17" name="Shape 15"/>
          <p:cNvSpPr/>
          <p:nvPr/>
        </p:nvSpPr>
        <p:spPr>
          <a:xfrm>
            <a:off x="8467344" y="2148840"/>
            <a:ext cx="3566160" cy="1417320"/>
          </a:xfrm>
          <a:prstGeom prst="roundRect">
            <a:avLst>
              <a:gd name="adj" fmla="val 6452"/>
            </a:avLst>
          </a:prstGeom>
          <a:solidFill>
            <a:srgbClr val="1B605D"/>
          </a:solidFill>
          <a:ln w="12700">
            <a:solidFill>
              <a:srgbClr val="4FA39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8" name="Shape 16"/>
          <p:cNvSpPr/>
          <p:nvPr/>
        </p:nvSpPr>
        <p:spPr>
          <a:xfrm>
            <a:off x="8695944" y="2368296"/>
            <a:ext cx="411480" cy="411480"/>
          </a:xfrm>
          <a:prstGeom prst="ellipse">
            <a:avLst/>
          </a:prstGeom>
          <a:solidFill>
            <a:srgbClr val="DC7455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9" name="Text 17"/>
          <p:cNvSpPr/>
          <p:nvPr/>
        </p:nvSpPr>
        <p:spPr>
          <a:xfrm>
            <a:off x="8695944" y="2359152"/>
            <a:ext cx="411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</a:t>
            </a:r>
            <a:endParaRPr lang="en-US" sz="1400" dirty="0"/>
          </a:p>
        </p:txBody>
      </p:sp>
      <p:sp>
        <p:nvSpPr>
          <p:cNvPr id="20" name="Text 18"/>
          <p:cNvSpPr/>
          <p:nvPr/>
        </p:nvSpPr>
        <p:spPr>
          <a:xfrm>
            <a:off x="9244584" y="2331720"/>
            <a:ext cx="26060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95000"/>
              </a:lnSpc>
              <a:buNone/>
            </a:pPr>
            <a:r>
              <a:rPr lang="en-US" sz="1450" b="1" dirty="0">
                <a:solidFill>
                  <a:srgbClr val="F3E7C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Offer, don't impose</a:t>
            </a:r>
            <a:endParaRPr lang="en-US" sz="1450" dirty="0"/>
          </a:p>
        </p:txBody>
      </p:sp>
      <p:sp>
        <p:nvSpPr>
          <p:cNvPr id="21" name="Text 19"/>
          <p:cNvSpPr/>
          <p:nvPr/>
        </p:nvSpPr>
        <p:spPr>
          <a:xfrm>
            <a:off x="8741664" y="2880360"/>
            <a:ext cx="3063240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2000"/>
              </a:lnSpc>
              <a:buNone/>
            </a:pPr>
            <a:r>
              <a:rPr lang="en-US" sz="1200" dirty="0">
                <a:solidFill>
                  <a:srgbClr val="E7EFE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Wellness and safety choices belong to the resident.</a:t>
            </a:r>
            <a:endParaRPr lang="en-US" sz="1200" dirty="0"/>
          </a:p>
        </p:txBody>
      </p:sp>
      <p:sp>
        <p:nvSpPr>
          <p:cNvPr id="22" name="Shape 20"/>
          <p:cNvSpPr/>
          <p:nvPr/>
        </p:nvSpPr>
        <p:spPr>
          <a:xfrm>
            <a:off x="822960" y="3794760"/>
            <a:ext cx="3566160" cy="1417320"/>
          </a:xfrm>
          <a:prstGeom prst="roundRect">
            <a:avLst>
              <a:gd name="adj" fmla="val 6452"/>
            </a:avLst>
          </a:prstGeom>
          <a:solidFill>
            <a:srgbClr val="1B605D"/>
          </a:solidFill>
          <a:ln w="12700">
            <a:solidFill>
              <a:srgbClr val="4FA39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3" name="Shape 21"/>
          <p:cNvSpPr/>
          <p:nvPr/>
        </p:nvSpPr>
        <p:spPr>
          <a:xfrm>
            <a:off x="1051560" y="4014216"/>
            <a:ext cx="411480" cy="411480"/>
          </a:xfrm>
          <a:prstGeom prst="ellipse">
            <a:avLst/>
          </a:prstGeom>
          <a:solidFill>
            <a:srgbClr val="DC7455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4" name="Text 22"/>
          <p:cNvSpPr/>
          <p:nvPr/>
        </p:nvSpPr>
        <p:spPr>
          <a:xfrm>
            <a:off x="1051560" y="4005072"/>
            <a:ext cx="411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</a:t>
            </a:r>
            <a:endParaRPr lang="en-US" sz="1400" dirty="0"/>
          </a:p>
        </p:txBody>
      </p:sp>
      <p:sp>
        <p:nvSpPr>
          <p:cNvPr id="25" name="Text 23"/>
          <p:cNvSpPr/>
          <p:nvPr/>
        </p:nvSpPr>
        <p:spPr>
          <a:xfrm>
            <a:off x="1600200" y="3977640"/>
            <a:ext cx="26060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95000"/>
              </a:lnSpc>
              <a:buNone/>
            </a:pPr>
            <a:r>
              <a:rPr lang="en-US" sz="1450" b="1" dirty="0">
                <a:solidFill>
                  <a:srgbClr val="F3E7C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Be consistent</a:t>
            </a:r>
            <a:endParaRPr lang="en-US" sz="1450" dirty="0"/>
          </a:p>
        </p:txBody>
      </p:sp>
      <p:sp>
        <p:nvSpPr>
          <p:cNvPr id="26" name="Text 24"/>
          <p:cNvSpPr/>
          <p:nvPr/>
        </p:nvSpPr>
        <p:spPr>
          <a:xfrm>
            <a:off x="1097280" y="4526280"/>
            <a:ext cx="3063240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2000"/>
              </a:lnSpc>
              <a:buNone/>
            </a:pPr>
            <a:r>
              <a:rPr lang="en-US" sz="1200" dirty="0">
                <a:solidFill>
                  <a:srgbClr val="E7EFE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One shared standard keeps everyone safe and clear.</a:t>
            </a:r>
            <a:endParaRPr lang="en-US" sz="1200" dirty="0"/>
          </a:p>
        </p:txBody>
      </p:sp>
      <p:sp>
        <p:nvSpPr>
          <p:cNvPr id="27" name="Shape 25"/>
          <p:cNvSpPr/>
          <p:nvPr/>
        </p:nvSpPr>
        <p:spPr>
          <a:xfrm>
            <a:off x="4645152" y="3794760"/>
            <a:ext cx="3566160" cy="1417320"/>
          </a:xfrm>
          <a:prstGeom prst="roundRect">
            <a:avLst>
              <a:gd name="adj" fmla="val 6452"/>
            </a:avLst>
          </a:prstGeom>
          <a:solidFill>
            <a:srgbClr val="1B605D"/>
          </a:solidFill>
          <a:ln w="12700">
            <a:solidFill>
              <a:srgbClr val="4FA39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8" name="Shape 26"/>
          <p:cNvSpPr/>
          <p:nvPr/>
        </p:nvSpPr>
        <p:spPr>
          <a:xfrm>
            <a:off x="4873752" y="4014216"/>
            <a:ext cx="411480" cy="411480"/>
          </a:xfrm>
          <a:prstGeom prst="ellipse">
            <a:avLst/>
          </a:prstGeom>
          <a:solidFill>
            <a:srgbClr val="DC7455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9" name="Text 27"/>
          <p:cNvSpPr/>
          <p:nvPr/>
        </p:nvSpPr>
        <p:spPr>
          <a:xfrm>
            <a:off x="4873752" y="4005072"/>
            <a:ext cx="411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</a:t>
            </a:r>
            <a:endParaRPr lang="en-US" sz="1400" dirty="0"/>
          </a:p>
        </p:txBody>
      </p:sp>
      <p:sp>
        <p:nvSpPr>
          <p:cNvPr id="30" name="Text 28"/>
          <p:cNvSpPr/>
          <p:nvPr/>
        </p:nvSpPr>
        <p:spPr>
          <a:xfrm>
            <a:off x="5422392" y="3977640"/>
            <a:ext cx="26060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95000"/>
              </a:lnSpc>
              <a:buNone/>
            </a:pPr>
            <a:r>
              <a:rPr lang="en-US" sz="1450" b="1" dirty="0">
                <a:solidFill>
                  <a:srgbClr val="F3E7C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Catch crises early</a:t>
            </a:r>
            <a:endParaRPr lang="en-US" sz="1450" dirty="0"/>
          </a:p>
        </p:txBody>
      </p:sp>
      <p:sp>
        <p:nvSpPr>
          <p:cNvPr id="31" name="Text 29"/>
          <p:cNvSpPr/>
          <p:nvPr/>
        </p:nvSpPr>
        <p:spPr>
          <a:xfrm>
            <a:off x="4919472" y="4526280"/>
            <a:ext cx="3063240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2000"/>
              </a:lnSpc>
              <a:buNone/>
            </a:pPr>
            <a:r>
              <a:rPr lang="en-US" sz="1200" dirty="0">
                <a:solidFill>
                  <a:srgbClr val="E7EFE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Know each person's warning signs and act before escalation.</a:t>
            </a:r>
            <a:endParaRPr lang="en-US" sz="1200" dirty="0"/>
          </a:p>
        </p:txBody>
      </p:sp>
      <p:sp>
        <p:nvSpPr>
          <p:cNvPr id="32" name="Shape 30"/>
          <p:cNvSpPr/>
          <p:nvPr/>
        </p:nvSpPr>
        <p:spPr>
          <a:xfrm>
            <a:off x="8467344" y="3794760"/>
            <a:ext cx="3566160" cy="1417320"/>
          </a:xfrm>
          <a:prstGeom prst="roundRect">
            <a:avLst>
              <a:gd name="adj" fmla="val 6452"/>
            </a:avLst>
          </a:prstGeom>
          <a:solidFill>
            <a:srgbClr val="1B605D"/>
          </a:solidFill>
          <a:ln w="12700">
            <a:solidFill>
              <a:srgbClr val="4FA39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3" name="Shape 31"/>
          <p:cNvSpPr/>
          <p:nvPr/>
        </p:nvSpPr>
        <p:spPr>
          <a:xfrm>
            <a:off x="8695944" y="4014216"/>
            <a:ext cx="411480" cy="411480"/>
          </a:xfrm>
          <a:prstGeom prst="ellipse">
            <a:avLst/>
          </a:prstGeom>
          <a:solidFill>
            <a:srgbClr val="DC7455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4" name="Text 32"/>
          <p:cNvSpPr/>
          <p:nvPr/>
        </p:nvSpPr>
        <p:spPr>
          <a:xfrm>
            <a:off x="8695944" y="4005072"/>
            <a:ext cx="411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6</a:t>
            </a:r>
            <a:endParaRPr lang="en-US" sz="1400" dirty="0"/>
          </a:p>
        </p:txBody>
      </p:sp>
      <p:sp>
        <p:nvSpPr>
          <p:cNvPr id="35" name="Text 33"/>
          <p:cNvSpPr/>
          <p:nvPr/>
        </p:nvSpPr>
        <p:spPr>
          <a:xfrm>
            <a:off x="9244584" y="3977640"/>
            <a:ext cx="26060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95000"/>
              </a:lnSpc>
              <a:buNone/>
            </a:pPr>
            <a:r>
              <a:rPr lang="en-US" sz="1450" b="1" dirty="0">
                <a:solidFill>
                  <a:srgbClr val="F3E7C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Protect yourself too</a:t>
            </a:r>
            <a:endParaRPr lang="en-US" sz="1450" dirty="0"/>
          </a:p>
        </p:txBody>
      </p:sp>
      <p:sp>
        <p:nvSpPr>
          <p:cNvPr id="36" name="Text 34"/>
          <p:cNvSpPr/>
          <p:nvPr/>
        </p:nvSpPr>
        <p:spPr>
          <a:xfrm>
            <a:off x="8741664" y="4526280"/>
            <a:ext cx="3063240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2000"/>
              </a:lnSpc>
              <a:buNone/>
            </a:pPr>
            <a:r>
              <a:rPr lang="en-US" sz="1200" dirty="0">
                <a:solidFill>
                  <a:srgbClr val="E7EFE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Debrief, share the load, and use your own wellness tools.</a:t>
            </a:r>
            <a:endParaRPr lang="en-US" sz="1200" dirty="0"/>
          </a:p>
        </p:txBody>
      </p:sp>
      <p:sp>
        <p:nvSpPr>
          <p:cNvPr id="37" name="Text 35"/>
          <p:cNvSpPr/>
          <p:nvPr/>
        </p:nvSpPr>
        <p:spPr>
          <a:xfrm>
            <a:off x="822960" y="6263640"/>
            <a:ext cx="10515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E7D3A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bottom line:  </a:t>
            </a:r>
            <a:r>
              <a:rPr lang="en-US" sz="1600" i="1" dirty="0">
                <a:solidFill>
                  <a:srgbClr val="FBF8F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keep people alive, treat them with dignity, and help them build the tools to get well.</a:t>
            </a:r>
            <a:endParaRPr lang="en-US" sz="1600" dirty="0"/>
          </a:p>
        </p:txBody>
      </p:sp>
      <p:sp>
        <p:nvSpPr>
          <p:cNvPr id="39" name="Text 0"/>
          <p:cNvSpPr>
            <a:spLocks noGrp="1"/>
          </p:cNvSpPr>
          <p:nvPr>
            <p:ph type="title" idx="100" hasCustomPrompt="1"/>
          </p:nvPr>
        </p:nvSpPr>
        <p:spPr>
          <a:xfrm>
            <a:off x="914400" y="2651760"/>
            <a:ext cx="10332720" cy="1554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endParaRPr lang="en-US" sz="4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457200"/>
            <a:ext cx="146304" cy="731520"/>
          </a:xfrm>
          <a:prstGeom prst="rect">
            <a:avLst/>
          </a:prstGeom>
          <a:solidFill>
            <a:srgbClr val="DC7455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7315200" y="566928"/>
            <a:ext cx="4325112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200" b="1" kern="0" spc="200" dirty="0">
                <a:solidFill>
                  <a:srgbClr val="2E8B8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WHY IT MATTERS</a:t>
            </a:r>
            <a:endParaRPr lang="en-US" sz="1200" dirty="0"/>
          </a:p>
        </p:txBody>
      </p:sp>
      <p:sp>
        <p:nvSpPr>
          <p:cNvPr id="4" name="Text 0"/>
          <p:cNvSpPr>
            <a:spLocks noGrp="1"/>
          </p:cNvSpPr>
          <p:nvPr>
            <p:ph type="title" idx="100" hasCustomPrompt="1"/>
          </p:nvPr>
        </p:nvSpPr>
        <p:spPr>
          <a:xfrm>
            <a:off x="548640" y="384048"/>
            <a:ext cx="11091672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3000" b="1" dirty="0">
                <a:solidFill>
                  <a:srgbClr val="134E4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reality inside our shelters</a:t>
            </a:r>
            <a:endParaRPr lang="en-US" sz="3000" dirty="0"/>
          </a:p>
        </p:txBody>
      </p:sp>
      <p:sp>
        <p:nvSpPr>
          <p:cNvPr id="5" name="Shape 3"/>
          <p:cNvSpPr/>
          <p:nvPr/>
        </p:nvSpPr>
        <p:spPr>
          <a:xfrm>
            <a:off x="548640" y="1737360"/>
            <a:ext cx="3520440" cy="2743200"/>
          </a:xfrm>
          <a:prstGeom prst="roundRect">
            <a:avLst>
              <a:gd name="adj" fmla="val 3667"/>
            </a:avLst>
          </a:prstGeom>
          <a:solidFill>
            <a:srgbClr val="FBF8F2"/>
          </a:solidFill>
          <a:ln w="9525">
            <a:solidFill>
              <a:srgbClr val="FFFFFF"/>
            </a:solidFill>
            <a:prstDash val="solid"/>
          </a:ln>
          <a:effectLst>
            <a:outerShdw blurRad="88900" dist="38100" dir="5400000" algn="bl" rotWithShape="0">
              <a:srgbClr val="6B5B3E">
                <a:alpha val="1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6" name="Shape 4"/>
          <p:cNvSpPr/>
          <p:nvPr/>
        </p:nvSpPr>
        <p:spPr>
          <a:xfrm>
            <a:off x="548640" y="1737360"/>
            <a:ext cx="3520440" cy="128016"/>
          </a:xfrm>
          <a:prstGeom prst="rect">
            <a:avLst/>
          </a:prstGeom>
          <a:solidFill>
            <a:srgbClr val="DC7455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685800" y="2057400"/>
            <a:ext cx="3246120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4600" b="1" dirty="0">
                <a:solidFill>
                  <a:srgbClr val="DC7455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2–4</a:t>
            </a:r>
            <a:endParaRPr lang="en-US" sz="4600" dirty="0"/>
          </a:p>
        </p:txBody>
      </p:sp>
      <p:sp>
        <p:nvSpPr>
          <p:cNvPr id="8" name="Text 6"/>
          <p:cNvSpPr/>
          <p:nvPr/>
        </p:nvSpPr>
        <p:spPr>
          <a:xfrm>
            <a:off x="777240" y="3063240"/>
            <a:ext cx="30632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50" b="1" dirty="0">
                <a:solidFill>
                  <a:srgbClr val="1E3A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estimated overdoses per week</a:t>
            </a:r>
            <a:endParaRPr lang="en-US" sz="1450" dirty="0"/>
          </a:p>
        </p:txBody>
      </p:sp>
      <p:sp>
        <p:nvSpPr>
          <p:cNvPr id="9" name="Text 7"/>
          <p:cNvSpPr/>
          <p:nvPr/>
        </p:nvSpPr>
        <p:spPr>
          <a:xfrm>
            <a:off x="822960" y="3584448"/>
            <a:ext cx="29718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ct val="105000"/>
              </a:lnSpc>
              <a:buNone/>
            </a:pPr>
            <a:r>
              <a:rPr lang="en-US" sz="1250" dirty="0">
                <a:solidFill>
                  <a:srgbClr val="5C726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 each individual emergency shelter, as reported by frontline staff.</a:t>
            </a:r>
            <a:endParaRPr lang="en-US" sz="1250" dirty="0"/>
          </a:p>
        </p:txBody>
      </p:sp>
      <p:sp>
        <p:nvSpPr>
          <p:cNvPr id="10" name="Shape 8"/>
          <p:cNvSpPr/>
          <p:nvPr/>
        </p:nvSpPr>
        <p:spPr>
          <a:xfrm>
            <a:off x="4389120" y="1737360"/>
            <a:ext cx="3520440" cy="2743200"/>
          </a:xfrm>
          <a:prstGeom prst="roundRect">
            <a:avLst>
              <a:gd name="adj" fmla="val 3667"/>
            </a:avLst>
          </a:prstGeom>
          <a:solidFill>
            <a:srgbClr val="FBF8F2"/>
          </a:solidFill>
          <a:ln w="9525">
            <a:solidFill>
              <a:srgbClr val="FFFFFF"/>
            </a:solidFill>
            <a:prstDash val="solid"/>
          </a:ln>
          <a:effectLst>
            <a:outerShdw blurRad="88900" dist="38100" dir="5400000" algn="bl" rotWithShape="0">
              <a:srgbClr val="6B5B3E">
                <a:alpha val="1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1" name="Shape 9"/>
          <p:cNvSpPr/>
          <p:nvPr/>
        </p:nvSpPr>
        <p:spPr>
          <a:xfrm>
            <a:off x="4389120" y="1737360"/>
            <a:ext cx="3520440" cy="128016"/>
          </a:xfrm>
          <a:prstGeom prst="rect">
            <a:avLst/>
          </a:prstGeom>
          <a:solidFill>
            <a:srgbClr val="2E8B87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2" name="Text 10"/>
          <p:cNvSpPr/>
          <p:nvPr/>
        </p:nvSpPr>
        <p:spPr>
          <a:xfrm>
            <a:off x="4526280" y="2057400"/>
            <a:ext cx="3246120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4600" b="1" dirty="0">
                <a:solidFill>
                  <a:srgbClr val="2E8B8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106,699</a:t>
            </a:r>
            <a:endParaRPr lang="en-US" sz="4600" dirty="0"/>
          </a:p>
        </p:txBody>
      </p:sp>
      <p:sp>
        <p:nvSpPr>
          <p:cNvPr id="13" name="Text 11"/>
          <p:cNvSpPr/>
          <p:nvPr/>
        </p:nvSpPr>
        <p:spPr>
          <a:xfrm>
            <a:off x="4617720" y="3063240"/>
            <a:ext cx="30632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50" b="1" dirty="0">
                <a:solidFill>
                  <a:srgbClr val="1E3A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U.S. overdose deaths in 2021</a:t>
            </a:r>
            <a:endParaRPr lang="en-US" sz="1450" dirty="0"/>
          </a:p>
        </p:txBody>
      </p:sp>
      <p:sp>
        <p:nvSpPr>
          <p:cNvPr id="14" name="Text 12"/>
          <p:cNvSpPr/>
          <p:nvPr/>
        </p:nvSpPr>
        <p:spPr>
          <a:xfrm>
            <a:off x="4663440" y="3584448"/>
            <a:ext cx="29718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ct val="105000"/>
              </a:lnSpc>
              <a:buNone/>
            </a:pPr>
            <a:r>
              <a:rPr lang="en-US" sz="1250" dirty="0">
                <a:solidFill>
                  <a:srgbClr val="5C726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crisis that lands directly at the shelter door.</a:t>
            </a:r>
            <a:endParaRPr lang="en-US" sz="1250" dirty="0"/>
          </a:p>
        </p:txBody>
      </p:sp>
      <p:sp>
        <p:nvSpPr>
          <p:cNvPr id="15" name="Shape 13"/>
          <p:cNvSpPr/>
          <p:nvPr/>
        </p:nvSpPr>
        <p:spPr>
          <a:xfrm>
            <a:off x="8229600" y="1737360"/>
            <a:ext cx="3520440" cy="2743200"/>
          </a:xfrm>
          <a:prstGeom prst="roundRect">
            <a:avLst>
              <a:gd name="adj" fmla="val 3667"/>
            </a:avLst>
          </a:prstGeom>
          <a:solidFill>
            <a:srgbClr val="FBF8F2"/>
          </a:solidFill>
          <a:ln w="9525">
            <a:solidFill>
              <a:srgbClr val="FFFFFF"/>
            </a:solidFill>
            <a:prstDash val="solid"/>
          </a:ln>
          <a:effectLst>
            <a:outerShdw blurRad="88900" dist="38100" dir="5400000" algn="bl" rotWithShape="0">
              <a:srgbClr val="6B5B3E">
                <a:alpha val="1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6" name="Shape 14"/>
          <p:cNvSpPr/>
          <p:nvPr/>
        </p:nvSpPr>
        <p:spPr>
          <a:xfrm>
            <a:off x="8229600" y="1737360"/>
            <a:ext cx="3520440" cy="128016"/>
          </a:xfrm>
          <a:prstGeom prst="rect">
            <a:avLst/>
          </a:prstGeom>
          <a:solidFill>
            <a:srgbClr val="134E4C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7" name="Text 15"/>
          <p:cNvSpPr/>
          <p:nvPr/>
        </p:nvSpPr>
        <p:spPr>
          <a:xfrm>
            <a:off x="8366760" y="2057400"/>
            <a:ext cx="3246120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4600" b="1" dirty="0">
                <a:solidFill>
                  <a:srgbClr val="134E4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High</a:t>
            </a:r>
            <a:endParaRPr lang="en-US" sz="4600" dirty="0"/>
          </a:p>
        </p:txBody>
      </p:sp>
      <p:sp>
        <p:nvSpPr>
          <p:cNvPr id="18" name="Text 16"/>
          <p:cNvSpPr/>
          <p:nvPr/>
        </p:nvSpPr>
        <p:spPr>
          <a:xfrm>
            <a:off x="8458200" y="3063240"/>
            <a:ext cx="30632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50" b="1" dirty="0">
                <a:solidFill>
                  <a:srgbClr val="1E3A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link between housing &amp; substance use</a:t>
            </a:r>
            <a:endParaRPr lang="en-US" sz="1450" dirty="0"/>
          </a:p>
        </p:txBody>
      </p:sp>
      <p:sp>
        <p:nvSpPr>
          <p:cNvPr id="19" name="Text 17"/>
          <p:cNvSpPr/>
          <p:nvPr/>
        </p:nvSpPr>
        <p:spPr>
          <a:xfrm>
            <a:off x="8503920" y="3584448"/>
            <a:ext cx="29718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ct val="105000"/>
              </a:lnSpc>
              <a:buNone/>
            </a:pPr>
            <a:r>
              <a:rPr lang="en-US" sz="1250" dirty="0">
                <a:solidFill>
                  <a:srgbClr val="5C726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instability disrupts who, where, and why people use — raising risk.</a:t>
            </a:r>
            <a:endParaRPr lang="en-US" sz="1250" dirty="0"/>
          </a:p>
        </p:txBody>
      </p:sp>
      <p:sp>
        <p:nvSpPr>
          <p:cNvPr id="20" name="Shape 18"/>
          <p:cNvSpPr/>
          <p:nvPr/>
        </p:nvSpPr>
        <p:spPr>
          <a:xfrm>
            <a:off x="548640" y="4754880"/>
            <a:ext cx="11091672" cy="1234440"/>
          </a:xfrm>
          <a:prstGeom prst="roundRect">
            <a:avLst>
              <a:gd name="adj" fmla="val 7407"/>
            </a:avLst>
          </a:prstGeom>
          <a:solidFill>
            <a:srgbClr val="F3E7CE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1" name="Text 19"/>
          <p:cNvSpPr/>
          <p:nvPr/>
        </p:nvSpPr>
        <p:spPr>
          <a:xfrm>
            <a:off x="868680" y="4892040"/>
            <a:ext cx="10515600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5000"/>
              </a:lnSpc>
              <a:buNone/>
            </a:pPr>
            <a:r>
              <a:rPr lang="en-US" sz="1400" b="1" dirty="0">
                <a:solidFill>
                  <a:srgbClr val="C15E4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Staff carry the weight. </a:t>
            </a:r>
            <a:r>
              <a:rPr lang="en-US" sz="1400" dirty="0">
                <a:solidFill>
                  <a:srgbClr val="1E3A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Workers report feeling overwhelmed and unprepared, responsible for monitoring residents after use, and unable to focus on housing goals amid constant safety concerns. WRAP and Harm Reduction give them a shared, practical response.</a:t>
            </a:r>
            <a:endParaRPr lang="en-US" sz="1400" dirty="0"/>
          </a:p>
        </p:txBody>
      </p:sp>
      <p:sp>
        <p:nvSpPr>
          <p:cNvPr id="22" name="Text 20"/>
          <p:cNvSpPr/>
          <p:nvPr/>
        </p:nvSpPr>
        <p:spPr>
          <a:xfrm>
            <a:off x="11430000" y="6355080"/>
            <a:ext cx="5486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100" dirty="0">
                <a:solidFill>
                  <a:srgbClr val="5C726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1100" dirty="0"/>
          </a:p>
        </p:txBody>
      </p:sp>
      <p:sp>
        <p:nvSpPr>
          <p:cNvPr id="23" name="Text 21"/>
          <p:cNvSpPr/>
          <p:nvPr/>
        </p:nvSpPr>
        <p:spPr>
          <a:xfrm>
            <a:off x="548640" y="6355080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kern="0" spc="100" dirty="0">
                <a:solidFill>
                  <a:srgbClr val="5C726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WRAP  +  Harm Reduction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457200"/>
            <a:ext cx="146304" cy="731520"/>
          </a:xfrm>
          <a:prstGeom prst="rect">
            <a:avLst/>
          </a:prstGeom>
          <a:solidFill>
            <a:srgbClr val="DC7455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7315200" y="566928"/>
            <a:ext cx="4325112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200" b="1" kern="0" spc="200" dirty="0">
                <a:solidFill>
                  <a:srgbClr val="2E8B8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BIG PICTURE</a:t>
            </a:r>
            <a:endParaRPr lang="en-US" sz="1200" dirty="0"/>
          </a:p>
        </p:txBody>
      </p:sp>
      <p:sp>
        <p:nvSpPr>
          <p:cNvPr id="4" name="Text 0"/>
          <p:cNvSpPr>
            <a:spLocks noGrp="1"/>
          </p:cNvSpPr>
          <p:nvPr>
            <p:ph type="title" idx="100" hasCustomPrompt="1"/>
          </p:nvPr>
        </p:nvSpPr>
        <p:spPr>
          <a:xfrm>
            <a:off x="548640" y="384048"/>
            <a:ext cx="11091672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3000" b="1" dirty="0">
                <a:solidFill>
                  <a:srgbClr val="134E4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Two proven, people-centered approaches</a:t>
            </a:r>
            <a:endParaRPr lang="en-US" sz="3000" dirty="0"/>
          </a:p>
        </p:txBody>
      </p:sp>
      <p:sp>
        <p:nvSpPr>
          <p:cNvPr id="5" name="Shape 3"/>
          <p:cNvSpPr/>
          <p:nvPr/>
        </p:nvSpPr>
        <p:spPr>
          <a:xfrm>
            <a:off x="548640" y="1783080"/>
            <a:ext cx="5349240" cy="3063240"/>
          </a:xfrm>
          <a:prstGeom prst="roundRect">
            <a:avLst>
              <a:gd name="adj" fmla="val 3284"/>
            </a:avLst>
          </a:prstGeom>
          <a:solidFill>
            <a:srgbClr val="FBF8F2"/>
          </a:solidFill>
          <a:ln w="9525">
            <a:solidFill>
              <a:srgbClr val="FFFFFF"/>
            </a:solidFill>
            <a:prstDash val="solid"/>
          </a:ln>
          <a:effectLst>
            <a:outerShdw blurRad="88900" dist="38100" dir="5400000" algn="bl" rotWithShape="0">
              <a:srgbClr val="6B5B3E">
                <a:alpha val="1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6" name="Shape 4"/>
          <p:cNvSpPr/>
          <p:nvPr/>
        </p:nvSpPr>
        <p:spPr>
          <a:xfrm>
            <a:off x="548640" y="1783080"/>
            <a:ext cx="5349240" cy="1005840"/>
          </a:xfrm>
          <a:prstGeom prst="roundRect">
            <a:avLst>
              <a:gd name="adj" fmla="val 10000"/>
            </a:avLst>
          </a:prstGeom>
          <a:solidFill>
            <a:srgbClr val="134E4C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7" name="Shape 5"/>
          <p:cNvSpPr/>
          <p:nvPr/>
        </p:nvSpPr>
        <p:spPr>
          <a:xfrm>
            <a:off x="548640" y="2286000"/>
            <a:ext cx="5349240" cy="502920"/>
          </a:xfrm>
          <a:prstGeom prst="rect">
            <a:avLst/>
          </a:prstGeom>
          <a:solidFill>
            <a:srgbClr val="134E4C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868680" y="1892808"/>
            <a:ext cx="47091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FBF8F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WRAP</a:t>
            </a:r>
            <a:endParaRPr lang="en-US" sz="2600" dirty="0"/>
          </a:p>
        </p:txBody>
      </p:sp>
      <p:sp>
        <p:nvSpPr>
          <p:cNvPr id="9" name="Text 7"/>
          <p:cNvSpPr/>
          <p:nvPr/>
        </p:nvSpPr>
        <p:spPr>
          <a:xfrm>
            <a:off x="886968" y="2423160"/>
            <a:ext cx="47091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i="1" dirty="0">
                <a:solidFill>
                  <a:srgbClr val="FBF8F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Wellness Recovery Action Plan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886968" y="3017520"/>
            <a:ext cx="4672584" cy="114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10000"/>
              </a:lnSpc>
              <a:buNone/>
            </a:pPr>
            <a:r>
              <a:rPr lang="en-US" sz="1450" dirty="0">
                <a:solidFill>
                  <a:srgbClr val="1E3A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self-directed plan each person builds to stay well, spot early warning signs, and act early in a crisis. Focus: internal wellness &amp; self-management.</a:t>
            </a:r>
            <a:endParaRPr lang="en-US" sz="1450" dirty="0"/>
          </a:p>
        </p:txBody>
      </p:sp>
      <p:sp>
        <p:nvSpPr>
          <p:cNvPr id="11" name="Shape 9"/>
          <p:cNvSpPr/>
          <p:nvPr/>
        </p:nvSpPr>
        <p:spPr>
          <a:xfrm>
            <a:off x="886968" y="4251960"/>
            <a:ext cx="4672584" cy="457200"/>
          </a:xfrm>
          <a:prstGeom prst="roundRect">
            <a:avLst>
              <a:gd name="adj" fmla="val 16000"/>
            </a:avLst>
          </a:prstGeom>
          <a:solidFill>
            <a:srgbClr val="F3E7CE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2" name="Text 10"/>
          <p:cNvSpPr/>
          <p:nvPr/>
        </p:nvSpPr>
        <p:spPr>
          <a:xfrm>
            <a:off x="886968" y="4251960"/>
            <a:ext cx="4672584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50" b="1" dirty="0">
                <a:solidFill>
                  <a:srgbClr val="C15E4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SAMHSA evidence-based practice</a:t>
            </a:r>
            <a:endParaRPr lang="en-US" sz="1250" dirty="0"/>
          </a:p>
        </p:txBody>
      </p:sp>
      <p:sp>
        <p:nvSpPr>
          <p:cNvPr id="13" name="Shape 11"/>
          <p:cNvSpPr/>
          <p:nvPr/>
        </p:nvSpPr>
        <p:spPr>
          <a:xfrm>
            <a:off x="6263640" y="1783080"/>
            <a:ext cx="5349240" cy="3063240"/>
          </a:xfrm>
          <a:prstGeom prst="roundRect">
            <a:avLst>
              <a:gd name="adj" fmla="val 3284"/>
            </a:avLst>
          </a:prstGeom>
          <a:solidFill>
            <a:srgbClr val="FBF8F2"/>
          </a:solidFill>
          <a:ln w="9525">
            <a:solidFill>
              <a:srgbClr val="FFFFFF"/>
            </a:solidFill>
            <a:prstDash val="solid"/>
          </a:ln>
          <a:effectLst>
            <a:outerShdw blurRad="88900" dist="38100" dir="5400000" algn="bl" rotWithShape="0">
              <a:srgbClr val="6B5B3E">
                <a:alpha val="1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4" name="Shape 12"/>
          <p:cNvSpPr/>
          <p:nvPr/>
        </p:nvSpPr>
        <p:spPr>
          <a:xfrm>
            <a:off x="6263640" y="1783080"/>
            <a:ext cx="5349240" cy="1005840"/>
          </a:xfrm>
          <a:prstGeom prst="roundRect">
            <a:avLst>
              <a:gd name="adj" fmla="val 10000"/>
            </a:avLst>
          </a:prstGeom>
          <a:solidFill>
            <a:srgbClr val="DC7455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5" name="Shape 13"/>
          <p:cNvSpPr/>
          <p:nvPr/>
        </p:nvSpPr>
        <p:spPr>
          <a:xfrm>
            <a:off x="6263640" y="2286000"/>
            <a:ext cx="5349240" cy="502920"/>
          </a:xfrm>
          <a:prstGeom prst="rect">
            <a:avLst/>
          </a:prstGeom>
          <a:solidFill>
            <a:srgbClr val="DC7455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6" name="Text 14"/>
          <p:cNvSpPr/>
          <p:nvPr/>
        </p:nvSpPr>
        <p:spPr>
          <a:xfrm>
            <a:off x="6583680" y="1892808"/>
            <a:ext cx="47091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Harm Reduction</a:t>
            </a:r>
            <a:endParaRPr lang="en-US" sz="2600" dirty="0"/>
          </a:p>
        </p:txBody>
      </p:sp>
      <p:sp>
        <p:nvSpPr>
          <p:cNvPr id="17" name="Text 15"/>
          <p:cNvSpPr/>
          <p:nvPr/>
        </p:nvSpPr>
        <p:spPr>
          <a:xfrm>
            <a:off x="6601968" y="2423160"/>
            <a:ext cx="47091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i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Meeting people where they are</a:t>
            </a:r>
            <a:endParaRPr lang="en-US" sz="1300" dirty="0"/>
          </a:p>
        </p:txBody>
      </p:sp>
      <p:sp>
        <p:nvSpPr>
          <p:cNvPr id="18" name="Text 16"/>
          <p:cNvSpPr/>
          <p:nvPr/>
        </p:nvSpPr>
        <p:spPr>
          <a:xfrm>
            <a:off x="6601968" y="3017520"/>
            <a:ext cx="4672584" cy="114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10000"/>
              </a:lnSpc>
              <a:buNone/>
            </a:pPr>
            <a:r>
              <a:rPr lang="en-US" sz="1450" dirty="0">
                <a:solidFill>
                  <a:srgbClr val="1E3A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Practical strategies that reduce the risks of substance use without requiring abstinence first. Focus: safety, dignity &amp; staying alive.</a:t>
            </a:r>
            <a:endParaRPr lang="en-US" sz="1450" dirty="0"/>
          </a:p>
        </p:txBody>
      </p:sp>
      <p:sp>
        <p:nvSpPr>
          <p:cNvPr id="19" name="Shape 17"/>
          <p:cNvSpPr/>
          <p:nvPr/>
        </p:nvSpPr>
        <p:spPr>
          <a:xfrm>
            <a:off x="6601968" y="4251960"/>
            <a:ext cx="4672584" cy="457200"/>
          </a:xfrm>
          <a:prstGeom prst="roundRect">
            <a:avLst>
              <a:gd name="adj" fmla="val 16000"/>
            </a:avLst>
          </a:prstGeom>
          <a:solidFill>
            <a:srgbClr val="F3E7CE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0" name="Text 18"/>
          <p:cNvSpPr/>
          <p:nvPr/>
        </p:nvSpPr>
        <p:spPr>
          <a:xfrm>
            <a:off x="6601968" y="4251960"/>
            <a:ext cx="4672584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50" b="1" dirty="0">
                <a:solidFill>
                  <a:srgbClr val="C15E4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spectrum: safer use → managed use → abstinence</a:t>
            </a:r>
            <a:endParaRPr lang="en-US" sz="1250" dirty="0"/>
          </a:p>
        </p:txBody>
      </p:sp>
      <p:sp>
        <p:nvSpPr>
          <p:cNvPr id="21" name="Shape 19"/>
          <p:cNvSpPr/>
          <p:nvPr/>
        </p:nvSpPr>
        <p:spPr>
          <a:xfrm>
            <a:off x="5742432" y="2880360"/>
            <a:ext cx="822960" cy="822960"/>
          </a:xfrm>
          <a:prstGeom prst="ellipse">
            <a:avLst/>
          </a:prstGeom>
          <a:solidFill>
            <a:srgbClr val="E7D3AC"/>
          </a:solidFill>
          <a:ln w="25400">
            <a:solidFill>
              <a:srgbClr val="FFFFFF"/>
            </a:solidFill>
            <a:prstDash val="solid"/>
          </a:ln>
          <a:effectLst>
            <a:outerShdw blurRad="63500" dist="25400" dir="5400000" algn="bl" rotWithShape="0">
              <a:srgbClr val="6B5B3E">
                <a:alpha val="1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2" name="Text 20"/>
          <p:cNvSpPr/>
          <p:nvPr/>
        </p:nvSpPr>
        <p:spPr>
          <a:xfrm>
            <a:off x="5742432" y="2862072"/>
            <a:ext cx="82296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000" b="1" dirty="0">
                <a:solidFill>
                  <a:srgbClr val="134E4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+</a:t>
            </a:r>
            <a:endParaRPr lang="en-US" sz="3000" dirty="0"/>
          </a:p>
        </p:txBody>
      </p:sp>
      <p:sp>
        <p:nvSpPr>
          <p:cNvPr id="23" name="Text 21"/>
          <p:cNvSpPr/>
          <p:nvPr/>
        </p:nvSpPr>
        <p:spPr>
          <a:xfrm>
            <a:off x="548640" y="5166360"/>
            <a:ext cx="11091672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134E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One shared north star:  </a:t>
            </a:r>
            <a:r>
              <a:rPr lang="en-US" sz="1600" dirty="0">
                <a:solidFill>
                  <a:srgbClr val="1E3A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both meet people where they are and put dignity, choice, and self-determination first.</a:t>
            </a:r>
            <a:endParaRPr lang="en-US" sz="1600" dirty="0"/>
          </a:p>
        </p:txBody>
      </p:sp>
      <p:sp>
        <p:nvSpPr>
          <p:cNvPr id="24" name="Text 22"/>
          <p:cNvSpPr/>
          <p:nvPr/>
        </p:nvSpPr>
        <p:spPr>
          <a:xfrm>
            <a:off x="11430000" y="6355080"/>
            <a:ext cx="5486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100" dirty="0">
                <a:solidFill>
                  <a:srgbClr val="5C726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1100" dirty="0"/>
          </a:p>
        </p:txBody>
      </p:sp>
      <p:sp>
        <p:nvSpPr>
          <p:cNvPr id="25" name="Text 23"/>
          <p:cNvSpPr/>
          <p:nvPr/>
        </p:nvSpPr>
        <p:spPr>
          <a:xfrm>
            <a:off x="548640" y="6355080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kern="0" spc="100" dirty="0">
                <a:solidFill>
                  <a:srgbClr val="5C726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WRAP  +  Harm Reduction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457200"/>
            <a:ext cx="146304" cy="731520"/>
          </a:xfrm>
          <a:prstGeom prst="rect">
            <a:avLst/>
          </a:prstGeom>
          <a:solidFill>
            <a:srgbClr val="DC7455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7315200" y="566928"/>
            <a:ext cx="4325112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200" b="1" kern="0" spc="200" dirty="0">
                <a:solidFill>
                  <a:srgbClr val="2E8B8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WRAP  ·  FOUNDATIONS</a:t>
            </a:r>
            <a:endParaRPr lang="en-US" sz="1200" dirty="0"/>
          </a:p>
        </p:txBody>
      </p:sp>
      <p:sp>
        <p:nvSpPr>
          <p:cNvPr id="4" name="Text 0"/>
          <p:cNvSpPr>
            <a:spLocks noGrp="1"/>
          </p:cNvSpPr>
          <p:nvPr>
            <p:ph type="title" idx="100" hasCustomPrompt="1"/>
          </p:nvPr>
        </p:nvSpPr>
        <p:spPr>
          <a:xfrm>
            <a:off x="548640" y="384048"/>
            <a:ext cx="11091672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3000" b="1" dirty="0">
                <a:solidFill>
                  <a:srgbClr val="134E4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What is WRAP?</a:t>
            </a:r>
            <a:endParaRPr lang="en-US" sz="3000" dirty="0"/>
          </a:p>
        </p:txBody>
      </p:sp>
      <p:sp>
        <p:nvSpPr>
          <p:cNvPr id="5" name="Shape 3"/>
          <p:cNvSpPr/>
          <p:nvPr/>
        </p:nvSpPr>
        <p:spPr>
          <a:xfrm>
            <a:off x="548640" y="1737360"/>
            <a:ext cx="5943600" cy="4206240"/>
          </a:xfrm>
          <a:prstGeom prst="roundRect">
            <a:avLst>
              <a:gd name="adj" fmla="val 2391"/>
            </a:avLst>
          </a:prstGeom>
          <a:solidFill>
            <a:srgbClr val="134E4C"/>
          </a:solidFill>
          <a:ln/>
          <a:effectLst>
            <a:outerShdw blurRad="88900" dist="38100" dir="5400000" algn="bl" rotWithShape="0">
              <a:srgbClr val="6B5B3E">
                <a:alpha val="1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914400" y="2057400"/>
            <a:ext cx="5212080" cy="10515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10000"/>
              </a:lnSpc>
              <a:buNone/>
            </a:pPr>
            <a:r>
              <a:rPr lang="en-US" sz="2000" i="1" dirty="0">
                <a:solidFill>
                  <a:srgbClr val="FBF8F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 simple, powerful process for creating and maintaining the wellness you want.</a:t>
            </a:r>
            <a:endParaRPr lang="en-US" sz="2000" dirty="0"/>
          </a:p>
        </p:txBody>
      </p:sp>
      <p:sp>
        <p:nvSpPr>
          <p:cNvPr id="7" name="Text 5"/>
          <p:cNvSpPr/>
          <p:nvPr/>
        </p:nvSpPr>
        <p:spPr>
          <a:xfrm>
            <a:off x="914400" y="3200400"/>
            <a:ext cx="5257800" cy="2606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203200" indent="-203200">
              <a:lnSpc>
                <a:spcPct val="105000"/>
              </a:lnSpc>
              <a:spcAft>
                <a:spcPts val="900"/>
              </a:spcAft>
              <a:buSzPct val="100000"/>
              <a:buChar char="•"/>
            </a:pPr>
            <a:r>
              <a:rPr lang="en-US" sz="1400" dirty="0">
                <a:solidFill>
                  <a:srgbClr val="F3E7C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 individualized, self-directed wellness plan — owned by the person, not prescribed to them.</a:t>
            </a:r>
            <a:endParaRPr lang="en-US" sz="1400" dirty="0"/>
          </a:p>
          <a:p>
            <a:pPr marL="203200" indent="-203200">
              <a:lnSpc>
                <a:spcPct val="105000"/>
              </a:lnSpc>
              <a:spcAft>
                <a:spcPts val="900"/>
              </a:spcAft>
              <a:buSzPct val="100000"/>
              <a:buChar char="•"/>
            </a:pPr>
            <a:r>
              <a:rPr lang="en-US" sz="1400" dirty="0">
                <a:solidFill>
                  <a:srgbClr val="F3E7C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Created in 1997 by people living with mental health challenges, for real everyday life.</a:t>
            </a:r>
            <a:endParaRPr lang="en-US" sz="1400" dirty="0"/>
          </a:p>
          <a:p>
            <a:pPr marL="203200" indent="-203200">
              <a:lnSpc>
                <a:spcPct val="105000"/>
              </a:lnSpc>
              <a:spcAft>
                <a:spcPts val="900"/>
              </a:spcAft>
              <a:buSzPct val="100000"/>
              <a:buChar char="•"/>
            </a:pPr>
            <a:r>
              <a:rPr lang="en-US" sz="1400" dirty="0">
                <a:solidFill>
                  <a:srgbClr val="F3E7C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Named an evidence-based practice by SAMHSA in 2010.</a:t>
            </a:r>
            <a:endParaRPr lang="en-US" sz="1400" dirty="0"/>
          </a:p>
          <a:p>
            <a:pPr marL="203200" indent="-203200">
              <a:lnSpc>
                <a:spcPct val="105000"/>
              </a:lnSpc>
              <a:spcAft>
                <a:spcPts val="900"/>
              </a:spcAft>
              <a:buSzPct val="100000"/>
              <a:buChar char="•"/>
            </a:pPr>
            <a:r>
              <a:rPr lang="en-US" sz="1400" dirty="0">
                <a:solidFill>
                  <a:srgbClr val="F3E7C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Designed for a facilitated peer group: two trained peers meet a small group weekly for 8–12 weeks.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6858000" y="1783080"/>
            <a:ext cx="47548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kern="0" spc="200" dirty="0">
                <a:solidFill>
                  <a:srgbClr val="C15E4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PROVEN OUTCOMES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6858000" y="2148840"/>
            <a:ext cx="4800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5000"/>
              </a:lnSpc>
              <a:buNone/>
            </a:pPr>
            <a:r>
              <a:rPr lang="en-US" sz="1300" i="1" dirty="0">
                <a:solidFill>
                  <a:srgbClr val="5C726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Randomized trials of facilitated WRAP groups showed, versus controls:</a:t>
            </a:r>
            <a:endParaRPr lang="en-US" sz="1300" dirty="0"/>
          </a:p>
        </p:txBody>
      </p:sp>
      <p:sp>
        <p:nvSpPr>
          <p:cNvPr id="10" name="Shape 8"/>
          <p:cNvSpPr/>
          <p:nvPr/>
        </p:nvSpPr>
        <p:spPr>
          <a:xfrm>
            <a:off x="6858000" y="2880360"/>
            <a:ext cx="4782312" cy="576072"/>
          </a:xfrm>
          <a:prstGeom prst="roundRect">
            <a:avLst>
              <a:gd name="adj" fmla="val 11111"/>
            </a:avLst>
          </a:prstGeom>
          <a:solidFill>
            <a:srgbClr val="FBF8F2"/>
          </a:solidFill>
          <a:ln w="12700">
            <a:solidFill>
              <a:srgbClr val="E7D3A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Shape 9"/>
          <p:cNvSpPr/>
          <p:nvPr/>
        </p:nvSpPr>
        <p:spPr>
          <a:xfrm>
            <a:off x="7004304" y="2999232"/>
            <a:ext cx="338328" cy="338328"/>
          </a:xfrm>
          <a:prstGeom prst="ellipse">
            <a:avLst/>
          </a:prstGeom>
          <a:solidFill>
            <a:srgbClr val="2E8B87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2" name="Text 10"/>
          <p:cNvSpPr/>
          <p:nvPr/>
        </p:nvSpPr>
        <p:spPr>
          <a:xfrm>
            <a:off x="7004304" y="2990088"/>
            <a:ext cx="338328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</a:t>
            </a:r>
            <a:endParaRPr lang="en-US" sz="1500" dirty="0"/>
          </a:p>
        </p:txBody>
      </p:sp>
      <p:sp>
        <p:nvSpPr>
          <p:cNvPr id="13" name="Text 11"/>
          <p:cNvSpPr/>
          <p:nvPr/>
        </p:nvSpPr>
        <p:spPr>
          <a:xfrm>
            <a:off x="7498080" y="2880360"/>
            <a:ext cx="4005072" cy="5760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50" dirty="0">
                <a:solidFill>
                  <a:srgbClr val="1E3A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Reduced depression &amp; anxiety symptoms</a:t>
            </a:r>
            <a:endParaRPr lang="en-US" sz="1350" dirty="0"/>
          </a:p>
        </p:txBody>
      </p:sp>
      <p:sp>
        <p:nvSpPr>
          <p:cNvPr id="14" name="Shape 12"/>
          <p:cNvSpPr/>
          <p:nvPr/>
        </p:nvSpPr>
        <p:spPr>
          <a:xfrm>
            <a:off x="6858000" y="3511296"/>
            <a:ext cx="4782312" cy="576072"/>
          </a:xfrm>
          <a:prstGeom prst="roundRect">
            <a:avLst>
              <a:gd name="adj" fmla="val 11111"/>
            </a:avLst>
          </a:prstGeom>
          <a:solidFill>
            <a:srgbClr val="FBF8F2"/>
          </a:solidFill>
          <a:ln w="12700">
            <a:solidFill>
              <a:srgbClr val="E7D3A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" name="Shape 13"/>
          <p:cNvSpPr/>
          <p:nvPr/>
        </p:nvSpPr>
        <p:spPr>
          <a:xfrm>
            <a:off x="7004304" y="3630168"/>
            <a:ext cx="338328" cy="338328"/>
          </a:xfrm>
          <a:prstGeom prst="ellipse">
            <a:avLst/>
          </a:prstGeom>
          <a:solidFill>
            <a:srgbClr val="2E8B87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6" name="Text 14"/>
          <p:cNvSpPr/>
          <p:nvPr/>
        </p:nvSpPr>
        <p:spPr>
          <a:xfrm>
            <a:off x="7004304" y="3621024"/>
            <a:ext cx="338328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</a:t>
            </a:r>
            <a:endParaRPr lang="en-US" sz="1500" dirty="0"/>
          </a:p>
        </p:txBody>
      </p:sp>
      <p:sp>
        <p:nvSpPr>
          <p:cNvPr id="17" name="Text 15"/>
          <p:cNvSpPr/>
          <p:nvPr/>
        </p:nvSpPr>
        <p:spPr>
          <a:xfrm>
            <a:off x="7498080" y="3511296"/>
            <a:ext cx="4005072" cy="5760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50" dirty="0">
                <a:solidFill>
                  <a:srgbClr val="1E3A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Increased hopefulness</a:t>
            </a:r>
            <a:endParaRPr lang="en-US" sz="1350" dirty="0"/>
          </a:p>
        </p:txBody>
      </p:sp>
      <p:sp>
        <p:nvSpPr>
          <p:cNvPr id="18" name="Shape 16"/>
          <p:cNvSpPr/>
          <p:nvPr/>
        </p:nvSpPr>
        <p:spPr>
          <a:xfrm>
            <a:off x="6858000" y="4142232"/>
            <a:ext cx="4782312" cy="576072"/>
          </a:xfrm>
          <a:prstGeom prst="roundRect">
            <a:avLst>
              <a:gd name="adj" fmla="val 11111"/>
            </a:avLst>
          </a:prstGeom>
          <a:solidFill>
            <a:srgbClr val="FBF8F2"/>
          </a:solidFill>
          <a:ln w="12700">
            <a:solidFill>
              <a:srgbClr val="E7D3A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9" name="Shape 17"/>
          <p:cNvSpPr/>
          <p:nvPr/>
        </p:nvSpPr>
        <p:spPr>
          <a:xfrm>
            <a:off x="7004304" y="4261104"/>
            <a:ext cx="338328" cy="338328"/>
          </a:xfrm>
          <a:prstGeom prst="ellipse">
            <a:avLst/>
          </a:prstGeom>
          <a:solidFill>
            <a:srgbClr val="2E8B87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0" name="Text 18"/>
          <p:cNvSpPr/>
          <p:nvPr/>
        </p:nvSpPr>
        <p:spPr>
          <a:xfrm>
            <a:off x="7004304" y="4251960"/>
            <a:ext cx="338328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</a:t>
            </a:r>
            <a:endParaRPr lang="en-US" sz="1500" dirty="0"/>
          </a:p>
        </p:txBody>
      </p:sp>
      <p:sp>
        <p:nvSpPr>
          <p:cNvPr id="21" name="Text 19"/>
          <p:cNvSpPr/>
          <p:nvPr/>
        </p:nvSpPr>
        <p:spPr>
          <a:xfrm>
            <a:off x="7498080" y="4142232"/>
            <a:ext cx="4005072" cy="5760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50" dirty="0">
                <a:solidFill>
                  <a:srgbClr val="1E3A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Higher quality of life</a:t>
            </a:r>
            <a:endParaRPr lang="en-US" sz="1350" dirty="0"/>
          </a:p>
        </p:txBody>
      </p:sp>
      <p:sp>
        <p:nvSpPr>
          <p:cNvPr id="22" name="Shape 20"/>
          <p:cNvSpPr/>
          <p:nvPr/>
        </p:nvSpPr>
        <p:spPr>
          <a:xfrm>
            <a:off x="6858000" y="4773168"/>
            <a:ext cx="4782312" cy="576072"/>
          </a:xfrm>
          <a:prstGeom prst="roundRect">
            <a:avLst>
              <a:gd name="adj" fmla="val 11111"/>
            </a:avLst>
          </a:prstGeom>
          <a:solidFill>
            <a:srgbClr val="FBF8F2"/>
          </a:solidFill>
          <a:ln w="12700">
            <a:solidFill>
              <a:srgbClr val="E7D3A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3" name="Shape 21"/>
          <p:cNvSpPr/>
          <p:nvPr/>
        </p:nvSpPr>
        <p:spPr>
          <a:xfrm>
            <a:off x="7004304" y="4892040"/>
            <a:ext cx="338328" cy="338328"/>
          </a:xfrm>
          <a:prstGeom prst="ellipse">
            <a:avLst/>
          </a:prstGeom>
          <a:solidFill>
            <a:srgbClr val="2E8B87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4" name="Text 22"/>
          <p:cNvSpPr/>
          <p:nvPr/>
        </p:nvSpPr>
        <p:spPr>
          <a:xfrm>
            <a:off x="7004304" y="4882896"/>
            <a:ext cx="338328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</a:t>
            </a:r>
            <a:endParaRPr lang="en-US" sz="1500" dirty="0"/>
          </a:p>
        </p:txBody>
      </p:sp>
      <p:sp>
        <p:nvSpPr>
          <p:cNvPr id="25" name="Text 23"/>
          <p:cNvSpPr/>
          <p:nvPr/>
        </p:nvSpPr>
        <p:spPr>
          <a:xfrm>
            <a:off x="7498080" y="4773168"/>
            <a:ext cx="4005072" cy="5760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50" dirty="0">
                <a:solidFill>
                  <a:srgbClr val="1E3A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Stronger sense of recovery &amp; empowerment</a:t>
            </a:r>
            <a:endParaRPr lang="en-US" sz="1350" dirty="0"/>
          </a:p>
        </p:txBody>
      </p:sp>
      <p:sp>
        <p:nvSpPr>
          <p:cNvPr id="26" name="Shape 24"/>
          <p:cNvSpPr/>
          <p:nvPr/>
        </p:nvSpPr>
        <p:spPr>
          <a:xfrm>
            <a:off x="6858000" y="5404104"/>
            <a:ext cx="4782312" cy="576072"/>
          </a:xfrm>
          <a:prstGeom prst="roundRect">
            <a:avLst>
              <a:gd name="adj" fmla="val 11111"/>
            </a:avLst>
          </a:prstGeom>
          <a:solidFill>
            <a:srgbClr val="FBF8F2"/>
          </a:solidFill>
          <a:ln w="12700">
            <a:solidFill>
              <a:srgbClr val="E7D3A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7" name="Shape 25"/>
          <p:cNvSpPr/>
          <p:nvPr/>
        </p:nvSpPr>
        <p:spPr>
          <a:xfrm>
            <a:off x="7004304" y="5522976"/>
            <a:ext cx="338328" cy="338328"/>
          </a:xfrm>
          <a:prstGeom prst="ellipse">
            <a:avLst/>
          </a:prstGeom>
          <a:solidFill>
            <a:srgbClr val="2E8B87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8" name="Text 26"/>
          <p:cNvSpPr/>
          <p:nvPr/>
        </p:nvSpPr>
        <p:spPr>
          <a:xfrm>
            <a:off x="7004304" y="5513832"/>
            <a:ext cx="338328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</a:t>
            </a:r>
            <a:endParaRPr lang="en-US" sz="1500" dirty="0"/>
          </a:p>
        </p:txBody>
      </p:sp>
      <p:sp>
        <p:nvSpPr>
          <p:cNvPr id="29" name="Text 27"/>
          <p:cNvSpPr/>
          <p:nvPr/>
        </p:nvSpPr>
        <p:spPr>
          <a:xfrm>
            <a:off x="7498080" y="5404104"/>
            <a:ext cx="4005072" cy="5760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50" dirty="0">
                <a:solidFill>
                  <a:srgbClr val="1E3A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Greater self-advocacy</a:t>
            </a:r>
            <a:endParaRPr lang="en-US" sz="1350" dirty="0"/>
          </a:p>
        </p:txBody>
      </p:sp>
      <p:sp>
        <p:nvSpPr>
          <p:cNvPr id="30" name="Text 28"/>
          <p:cNvSpPr/>
          <p:nvPr/>
        </p:nvSpPr>
        <p:spPr>
          <a:xfrm>
            <a:off x="11430000" y="6355080"/>
            <a:ext cx="5486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100" dirty="0">
                <a:solidFill>
                  <a:srgbClr val="5C726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1100" dirty="0"/>
          </a:p>
        </p:txBody>
      </p:sp>
      <p:sp>
        <p:nvSpPr>
          <p:cNvPr id="31" name="Text 29"/>
          <p:cNvSpPr/>
          <p:nvPr/>
        </p:nvSpPr>
        <p:spPr>
          <a:xfrm>
            <a:off x="548640" y="6355080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kern="0" spc="100" dirty="0">
                <a:solidFill>
                  <a:srgbClr val="5C726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WRAP  +  Harm Reduction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457200"/>
            <a:ext cx="146304" cy="731520"/>
          </a:xfrm>
          <a:prstGeom prst="rect">
            <a:avLst/>
          </a:prstGeom>
          <a:solidFill>
            <a:srgbClr val="DC7455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7315200" y="566928"/>
            <a:ext cx="4325112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200" b="1" kern="0" spc="200" dirty="0">
                <a:solidFill>
                  <a:srgbClr val="2E8B8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WRAP  ·  CORE VALUES</a:t>
            </a:r>
            <a:endParaRPr lang="en-US" sz="1200" dirty="0"/>
          </a:p>
        </p:txBody>
      </p:sp>
      <p:sp>
        <p:nvSpPr>
          <p:cNvPr id="4" name="Text 0"/>
          <p:cNvSpPr>
            <a:spLocks noGrp="1"/>
          </p:cNvSpPr>
          <p:nvPr>
            <p:ph type="title" idx="100" hasCustomPrompt="1"/>
          </p:nvPr>
        </p:nvSpPr>
        <p:spPr>
          <a:xfrm>
            <a:off x="548640" y="384048"/>
            <a:ext cx="11091672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3000" b="1" dirty="0">
                <a:solidFill>
                  <a:srgbClr val="134E4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five key concepts of WRAP</a:t>
            </a:r>
            <a:endParaRPr lang="en-US" sz="3000" dirty="0"/>
          </a:p>
        </p:txBody>
      </p:sp>
      <p:sp>
        <p:nvSpPr>
          <p:cNvPr id="5" name="Shape 3"/>
          <p:cNvSpPr/>
          <p:nvPr/>
        </p:nvSpPr>
        <p:spPr>
          <a:xfrm>
            <a:off x="548640" y="1783080"/>
            <a:ext cx="3520440" cy="1874520"/>
          </a:xfrm>
          <a:prstGeom prst="roundRect">
            <a:avLst>
              <a:gd name="adj" fmla="val 5366"/>
            </a:avLst>
          </a:prstGeom>
          <a:solidFill>
            <a:srgbClr val="FBF8F2"/>
          </a:solidFill>
          <a:ln w="9525">
            <a:solidFill>
              <a:srgbClr val="FFFFFF"/>
            </a:solidFill>
            <a:prstDash val="solid"/>
          </a:ln>
          <a:effectLst>
            <a:outerShdw blurRad="88900" dist="38100" dir="5400000" algn="bl" rotWithShape="0">
              <a:srgbClr val="6B5B3E">
                <a:alpha val="1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6" name="Shape 4"/>
          <p:cNvSpPr/>
          <p:nvPr/>
        </p:nvSpPr>
        <p:spPr>
          <a:xfrm>
            <a:off x="822960" y="2075688"/>
            <a:ext cx="777240" cy="777240"/>
          </a:xfrm>
          <a:prstGeom prst="ellipse">
            <a:avLst/>
          </a:prstGeom>
          <a:solidFill>
            <a:srgbClr val="DC7455"/>
          </a:solidFill>
          <a:ln/>
          <a:effectLst>
            <a:outerShdw blurRad="63500" dist="25400" dir="5400000" algn="bl" rotWithShape="0">
              <a:srgbClr val="6B5B3E">
                <a:alpha val="2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822960" y="2075688"/>
            <a:ext cx="77724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</a:t>
            </a:r>
            <a:endParaRPr lang="en-US" sz="1800" dirty="0"/>
          </a:p>
        </p:txBody>
      </p:sp>
      <p:sp>
        <p:nvSpPr>
          <p:cNvPr id="8" name="Text 6"/>
          <p:cNvSpPr/>
          <p:nvPr/>
        </p:nvSpPr>
        <p:spPr>
          <a:xfrm>
            <a:off x="1737360" y="2057400"/>
            <a:ext cx="214884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95000"/>
              </a:lnSpc>
              <a:buNone/>
            </a:pPr>
            <a:r>
              <a:rPr lang="en-US" sz="1700" b="1" dirty="0">
                <a:solidFill>
                  <a:srgbClr val="DC7455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Hope</a:t>
            </a:r>
            <a:endParaRPr lang="en-US" sz="1700" dirty="0"/>
          </a:p>
        </p:txBody>
      </p:sp>
      <p:sp>
        <p:nvSpPr>
          <p:cNvPr id="9" name="Text 7"/>
          <p:cNvSpPr/>
          <p:nvPr/>
        </p:nvSpPr>
        <p:spPr>
          <a:xfrm>
            <a:off x="841248" y="2898648"/>
            <a:ext cx="297180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5000"/>
              </a:lnSpc>
              <a:buNone/>
            </a:pPr>
            <a:r>
              <a:rPr lang="en-US" sz="1300" dirty="0">
                <a:solidFill>
                  <a:srgbClr val="1E3A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 can and do get well, stay well, and reach our goals.</a:t>
            </a:r>
            <a:endParaRPr lang="en-US" sz="1300" dirty="0"/>
          </a:p>
        </p:txBody>
      </p:sp>
      <p:sp>
        <p:nvSpPr>
          <p:cNvPr id="10" name="Shape 8"/>
          <p:cNvSpPr/>
          <p:nvPr/>
        </p:nvSpPr>
        <p:spPr>
          <a:xfrm>
            <a:off x="4334256" y="1783080"/>
            <a:ext cx="3520440" cy="1874520"/>
          </a:xfrm>
          <a:prstGeom prst="roundRect">
            <a:avLst>
              <a:gd name="adj" fmla="val 5366"/>
            </a:avLst>
          </a:prstGeom>
          <a:solidFill>
            <a:srgbClr val="FBF8F2"/>
          </a:solidFill>
          <a:ln w="9525">
            <a:solidFill>
              <a:srgbClr val="FFFFFF"/>
            </a:solidFill>
            <a:prstDash val="solid"/>
          </a:ln>
          <a:effectLst>
            <a:outerShdw blurRad="88900" dist="38100" dir="5400000" algn="bl" rotWithShape="0">
              <a:srgbClr val="6B5B3E">
                <a:alpha val="1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1" name="Shape 9"/>
          <p:cNvSpPr/>
          <p:nvPr/>
        </p:nvSpPr>
        <p:spPr>
          <a:xfrm>
            <a:off x="4608576" y="2075688"/>
            <a:ext cx="777240" cy="777240"/>
          </a:xfrm>
          <a:prstGeom prst="ellipse">
            <a:avLst/>
          </a:prstGeom>
          <a:solidFill>
            <a:srgbClr val="2E8B87"/>
          </a:solidFill>
          <a:ln/>
          <a:effectLst>
            <a:outerShdw blurRad="63500" dist="25400" dir="5400000" algn="bl" rotWithShape="0">
              <a:srgbClr val="6B5B3E">
                <a:alpha val="2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2" name="Text 10"/>
          <p:cNvSpPr/>
          <p:nvPr/>
        </p:nvSpPr>
        <p:spPr>
          <a:xfrm>
            <a:off x="4608576" y="2075688"/>
            <a:ext cx="77724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</a:t>
            </a:r>
            <a:endParaRPr lang="en-US" sz="1800" dirty="0"/>
          </a:p>
        </p:txBody>
      </p:sp>
      <p:sp>
        <p:nvSpPr>
          <p:cNvPr id="13" name="Text 11"/>
          <p:cNvSpPr/>
          <p:nvPr/>
        </p:nvSpPr>
        <p:spPr>
          <a:xfrm>
            <a:off x="5522976" y="2057400"/>
            <a:ext cx="214884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95000"/>
              </a:lnSpc>
              <a:buNone/>
            </a:pPr>
            <a:r>
              <a:rPr lang="en-US" sz="1700" b="1" dirty="0">
                <a:solidFill>
                  <a:srgbClr val="2E8B8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Personal Responsibility</a:t>
            </a:r>
            <a:endParaRPr lang="en-US" sz="1700" dirty="0"/>
          </a:p>
        </p:txBody>
      </p:sp>
      <p:sp>
        <p:nvSpPr>
          <p:cNvPr id="14" name="Text 12"/>
          <p:cNvSpPr/>
          <p:nvPr/>
        </p:nvSpPr>
        <p:spPr>
          <a:xfrm>
            <a:off x="4626864" y="2898648"/>
            <a:ext cx="297180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5000"/>
              </a:lnSpc>
              <a:buNone/>
            </a:pPr>
            <a:r>
              <a:rPr lang="en-US" sz="1300" dirty="0">
                <a:solidFill>
                  <a:srgbClr val="1E3A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Each person takes the lead in their own wellness.</a:t>
            </a:r>
            <a:endParaRPr lang="en-US" sz="1300" dirty="0"/>
          </a:p>
        </p:txBody>
      </p:sp>
      <p:sp>
        <p:nvSpPr>
          <p:cNvPr id="15" name="Shape 13"/>
          <p:cNvSpPr/>
          <p:nvPr/>
        </p:nvSpPr>
        <p:spPr>
          <a:xfrm>
            <a:off x="8119872" y="1783080"/>
            <a:ext cx="3520440" cy="1874520"/>
          </a:xfrm>
          <a:prstGeom prst="roundRect">
            <a:avLst>
              <a:gd name="adj" fmla="val 5366"/>
            </a:avLst>
          </a:prstGeom>
          <a:solidFill>
            <a:srgbClr val="FBF8F2"/>
          </a:solidFill>
          <a:ln w="9525">
            <a:solidFill>
              <a:srgbClr val="FFFFFF"/>
            </a:solidFill>
            <a:prstDash val="solid"/>
          </a:ln>
          <a:effectLst>
            <a:outerShdw blurRad="88900" dist="38100" dir="5400000" algn="bl" rotWithShape="0">
              <a:srgbClr val="6B5B3E">
                <a:alpha val="1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6" name="Shape 14"/>
          <p:cNvSpPr/>
          <p:nvPr/>
        </p:nvSpPr>
        <p:spPr>
          <a:xfrm>
            <a:off x="8394192" y="2075688"/>
            <a:ext cx="777240" cy="777240"/>
          </a:xfrm>
          <a:prstGeom prst="ellipse">
            <a:avLst/>
          </a:prstGeom>
          <a:solidFill>
            <a:srgbClr val="134E4C"/>
          </a:solidFill>
          <a:ln/>
          <a:effectLst>
            <a:outerShdw blurRad="63500" dist="25400" dir="5400000" algn="bl" rotWithShape="0">
              <a:srgbClr val="6B5B3E">
                <a:alpha val="2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7" name="Text 15"/>
          <p:cNvSpPr/>
          <p:nvPr/>
        </p:nvSpPr>
        <p:spPr>
          <a:xfrm>
            <a:off x="8394192" y="2075688"/>
            <a:ext cx="77724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</a:t>
            </a:r>
            <a:endParaRPr lang="en-US" sz="1800" dirty="0"/>
          </a:p>
        </p:txBody>
      </p:sp>
      <p:sp>
        <p:nvSpPr>
          <p:cNvPr id="18" name="Text 16"/>
          <p:cNvSpPr/>
          <p:nvPr/>
        </p:nvSpPr>
        <p:spPr>
          <a:xfrm>
            <a:off x="9308592" y="2057400"/>
            <a:ext cx="214884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95000"/>
              </a:lnSpc>
              <a:buNone/>
            </a:pPr>
            <a:r>
              <a:rPr lang="en-US" sz="1700" b="1" dirty="0">
                <a:solidFill>
                  <a:srgbClr val="134E4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Education</a:t>
            </a:r>
            <a:endParaRPr lang="en-US" sz="1700" dirty="0"/>
          </a:p>
        </p:txBody>
      </p:sp>
      <p:sp>
        <p:nvSpPr>
          <p:cNvPr id="19" name="Text 17"/>
          <p:cNvSpPr/>
          <p:nvPr/>
        </p:nvSpPr>
        <p:spPr>
          <a:xfrm>
            <a:off x="8412480" y="2898648"/>
            <a:ext cx="297180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5000"/>
              </a:lnSpc>
              <a:buNone/>
            </a:pPr>
            <a:r>
              <a:rPr lang="en-US" sz="1300" dirty="0">
                <a:solidFill>
                  <a:srgbClr val="1E3A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Learning about our experience helps us choose well.</a:t>
            </a:r>
            <a:endParaRPr lang="en-US" sz="1300" dirty="0"/>
          </a:p>
        </p:txBody>
      </p:sp>
      <p:sp>
        <p:nvSpPr>
          <p:cNvPr id="20" name="Shape 18"/>
          <p:cNvSpPr/>
          <p:nvPr/>
        </p:nvSpPr>
        <p:spPr>
          <a:xfrm>
            <a:off x="2441448" y="3931920"/>
            <a:ext cx="3520440" cy="1874520"/>
          </a:xfrm>
          <a:prstGeom prst="roundRect">
            <a:avLst>
              <a:gd name="adj" fmla="val 5366"/>
            </a:avLst>
          </a:prstGeom>
          <a:solidFill>
            <a:srgbClr val="FBF8F2"/>
          </a:solidFill>
          <a:ln w="9525">
            <a:solidFill>
              <a:srgbClr val="FFFFFF"/>
            </a:solidFill>
            <a:prstDash val="solid"/>
          </a:ln>
          <a:effectLst>
            <a:outerShdw blurRad="88900" dist="38100" dir="5400000" algn="bl" rotWithShape="0">
              <a:srgbClr val="6B5B3E">
                <a:alpha val="1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1" name="Shape 19"/>
          <p:cNvSpPr/>
          <p:nvPr/>
        </p:nvSpPr>
        <p:spPr>
          <a:xfrm>
            <a:off x="2715768" y="4224528"/>
            <a:ext cx="777240" cy="777240"/>
          </a:xfrm>
          <a:prstGeom prst="ellipse">
            <a:avLst/>
          </a:prstGeom>
          <a:solidFill>
            <a:srgbClr val="C15E41"/>
          </a:solidFill>
          <a:ln/>
          <a:effectLst>
            <a:outerShdw blurRad="63500" dist="25400" dir="5400000" algn="bl" rotWithShape="0">
              <a:srgbClr val="6B5B3E">
                <a:alpha val="2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2" name="Text 20"/>
          <p:cNvSpPr/>
          <p:nvPr/>
        </p:nvSpPr>
        <p:spPr>
          <a:xfrm>
            <a:off x="2715768" y="4224528"/>
            <a:ext cx="77724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</a:t>
            </a:r>
            <a:endParaRPr lang="en-US" sz="1800" dirty="0"/>
          </a:p>
        </p:txBody>
      </p:sp>
      <p:sp>
        <p:nvSpPr>
          <p:cNvPr id="23" name="Text 21"/>
          <p:cNvSpPr/>
          <p:nvPr/>
        </p:nvSpPr>
        <p:spPr>
          <a:xfrm>
            <a:off x="3630168" y="4206240"/>
            <a:ext cx="214884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95000"/>
              </a:lnSpc>
              <a:buNone/>
            </a:pPr>
            <a:r>
              <a:rPr lang="en-US" sz="1700" b="1" dirty="0">
                <a:solidFill>
                  <a:srgbClr val="C15E4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Self-Advocacy</a:t>
            </a:r>
            <a:endParaRPr lang="en-US" sz="1700" dirty="0"/>
          </a:p>
        </p:txBody>
      </p:sp>
      <p:sp>
        <p:nvSpPr>
          <p:cNvPr id="24" name="Text 22"/>
          <p:cNvSpPr/>
          <p:nvPr/>
        </p:nvSpPr>
        <p:spPr>
          <a:xfrm>
            <a:off x="2734056" y="5047488"/>
            <a:ext cx="297180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5000"/>
              </a:lnSpc>
              <a:buNone/>
            </a:pPr>
            <a:r>
              <a:rPr lang="en-US" sz="1300" dirty="0">
                <a:solidFill>
                  <a:srgbClr val="1E3A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Speaking up for what we need, want, and deserve.</a:t>
            </a:r>
            <a:endParaRPr lang="en-US" sz="1300" dirty="0"/>
          </a:p>
        </p:txBody>
      </p:sp>
      <p:sp>
        <p:nvSpPr>
          <p:cNvPr id="25" name="Shape 23"/>
          <p:cNvSpPr/>
          <p:nvPr/>
        </p:nvSpPr>
        <p:spPr>
          <a:xfrm>
            <a:off x="6227064" y="3931920"/>
            <a:ext cx="3520440" cy="1874520"/>
          </a:xfrm>
          <a:prstGeom prst="roundRect">
            <a:avLst>
              <a:gd name="adj" fmla="val 5366"/>
            </a:avLst>
          </a:prstGeom>
          <a:solidFill>
            <a:srgbClr val="FBF8F2"/>
          </a:solidFill>
          <a:ln w="9525">
            <a:solidFill>
              <a:srgbClr val="FFFFFF"/>
            </a:solidFill>
            <a:prstDash val="solid"/>
          </a:ln>
          <a:effectLst>
            <a:outerShdw blurRad="88900" dist="38100" dir="5400000" algn="bl" rotWithShape="0">
              <a:srgbClr val="6B5B3E">
                <a:alpha val="1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6" name="Shape 24"/>
          <p:cNvSpPr/>
          <p:nvPr/>
        </p:nvSpPr>
        <p:spPr>
          <a:xfrm>
            <a:off x="6501384" y="4224528"/>
            <a:ext cx="777240" cy="777240"/>
          </a:xfrm>
          <a:prstGeom prst="ellipse">
            <a:avLst/>
          </a:prstGeom>
          <a:solidFill>
            <a:srgbClr val="4FA39E"/>
          </a:solidFill>
          <a:ln/>
          <a:effectLst>
            <a:outerShdw blurRad="63500" dist="25400" dir="5400000" algn="bl" rotWithShape="0">
              <a:srgbClr val="6B5B3E">
                <a:alpha val="2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7" name="Text 25"/>
          <p:cNvSpPr/>
          <p:nvPr/>
        </p:nvSpPr>
        <p:spPr>
          <a:xfrm>
            <a:off x="6501384" y="4224528"/>
            <a:ext cx="77724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</a:t>
            </a:r>
            <a:endParaRPr lang="en-US" sz="1800" dirty="0"/>
          </a:p>
        </p:txBody>
      </p:sp>
      <p:sp>
        <p:nvSpPr>
          <p:cNvPr id="28" name="Text 26"/>
          <p:cNvSpPr/>
          <p:nvPr/>
        </p:nvSpPr>
        <p:spPr>
          <a:xfrm>
            <a:off x="7415784" y="4206240"/>
            <a:ext cx="214884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95000"/>
              </a:lnSpc>
              <a:buNone/>
            </a:pPr>
            <a:r>
              <a:rPr lang="en-US" sz="1700" b="1" dirty="0">
                <a:solidFill>
                  <a:srgbClr val="4FA39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Support</a:t>
            </a:r>
            <a:endParaRPr lang="en-US" sz="1700" dirty="0"/>
          </a:p>
        </p:txBody>
      </p:sp>
      <p:sp>
        <p:nvSpPr>
          <p:cNvPr id="29" name="Text 27"/>
          <p:cNvSpPr/>
          <p:nvPr/>
        </p:nvSpPr>
        <p:spPr>
          <a:xfrm>
            <a:off x="6519672" y="5047488"/>
            <a:ext cx="297180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5000"/>
              </a:lnSpc>
              <a:buNone/>
            </a:pPr>
            <a:r>
              <a:rPr lang="en-US" sz="1300" dirty="0">
                <a:solidFill>
                  <a:srgbClr val="1E3A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Giving and receiving support improves quality of life.</a:t>
            </a:r>
            <a:endParaRPr lang="en-US" sz="1300" dirty="0"/>
          </a:p>
        </p:txBody>
      </p:sp>
      <p:sp>
        <p:nvSpPr>
          <p:cNvPr id="30" name="Text 28"/>
          <p:cNvSpPr/>
          <p:nvPr/>
        </p:nvSpPr>
        <p:spPr>
          <a:xfrm>
            <a:off x="11430000" y="6355080"/>
            <a:ext cx="5486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100" dirty="0">
                <a:solidFill>
                  <a:srgbClr val="5C726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</a:t>
            </a:r>
            <a:endParaRPr lang="en-US" sz="1100" dirty="0"/>
          </a:p>
        </p:txBody>
      </p:sp>
      <p:sp>
        <p:nvSpPr>
          <p:cNvPr id="31" name="Text 29"/>
          <p:cNvSpPr/>
          <p:nvPr/>
        </p:nvSpPr>
        <p:spPr>
          <a:xfrm>
            <a:off x="548640" y="6355080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kern="0" spc="100" dirty="0">
                <a:solidFill>
                  <a:srgbClr val="5C726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WRAP  +  Harm Reduction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457200"/>
            <a:ext cx="146304" cy="731520"/>
          </a:xfrm>
          <a:prstGeom prst="rect">
            <a:avLst/>
          </a:prstGeom>
          <a:solidFill>
            <a:srgbClr val="DC7455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7315200" y="566928"/>
            <a:ext cx="4325112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200" b="1" kern="0" spc="200" dirty="0">
                <a:solidFill>
                  <a:srgbClr val="2E8B8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WRAP  ·  IN PRACTICE</a:t>
            </a:r>
            <a:endParaRPr lang="en-US" sz="1200" dirty="0"/>
          </a:p>
        </p:txBody>
      </p:sp>
      <p:sp>
        <p:nvSpPr>
          <p:cNvPr id="4" name="Text 0"/>
          <p:cNvSpPr>
            <a:spLocks noGrp="1"/>
          </p:cNvSpPr>
          <p:nvPr>
            <p:ph type="title" idx="100" hasCustomPrompt="1"/>
          </p:nvPr>
        </p:nvSpPr>
        <p:spPr>
          <a:xfrm>
            <a:off x="548640" y="384048"/>
            <a:ext cx="11091672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3000" b="1" dirty="0">
                <a:solidFill>
                  <a:srgbClr val="134E4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How WRAP works in a shelter</a:t>
            </a:r>
            <a:endParaRPr lang="en-US" sz="3000" dirty="0"/>
          </a:p>
        </p:txBody>
      </p:sp>
      <p:sp>
        <p:nvSpPr>
          <p:cNvPr id="5" name="Text 3"/>
          <p:cNvSpPr/>
          <p:nvPr/>
        </p:nvSpPr>
        <p:spPr>
          <a:xfrm>
            <a:off x="548640" y="1417320"/>
            <a:ext cx="110642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50" i="1" dirty="0">
                <a:solidFill>
                  <a:srgbClr val="5C726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Each person builds a personal plan from these parts — and staff can help them use it every day.</a:t>
            </a:r>
            <a:endParaRPr lang="en-US" sz="1450" dirty="0"/>
          </a:p>
        </p:txBody>
      </p:sp>
      <p:sp>
        <p:nvSpPr>
          <p:cNvPr id="6" name="Shape 4"/>
          <p:cNvSpPr/>
          <p:nvPr/>
        </p:nvSpPr>
        <p:spPr>
          <a:xfrm>
            <a:off x="548640" y="2148840"/>
            <a:ext cx="3566160" cy="1664208"/>
          </a:xfrm>
          <a:prstGeom prst="roundRect">
            <a:avLst>
              <a:gd name="adj" fmla="val 6044"/>
            </a:avLst>
          </a:prstGeom>
          <a:solidFill>
            <a:srgbClr val="FBF8F2"/>
          </a:solidFill>
          <a:ln w="9525">
            <a:solidFill>
              <a:srgbClr val="FFFFFF"/>
            </a:solidFill>
            <a:prstDash val="solid"/>
          </a:ln>
          <a:effectLst>
            <a:outerShdw blurRad="88900" dist="38100" dir="5400000" algn="bl" rotWithShape="0">
              <a:srgbClr val="6B5B3E">
                <a:alpha val="1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7" name="Shape 5"/>
          <p:cNvSpPr/>
          <p:nvPr/>
        </p:nvSpPr>
        <p:spPr>
          <a:xfrm>
            <a:off x="548640" y="2148840"/>
            <a:ext cx="118872" cy="1664208"/>
          </a:xfrm>
          <a:prstGeom prst="rect">
            <a:avLst/>
          </a:prstGeom>
          <a:solidFill>
            <a:srgbClr val="DC7455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868680" y="2286000"/>
            <a:ext cx="30632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50" b="1" dirty="0">
                <a:solidFill>
                  <a:srgbClr val="134E4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Wellness Toolbox</a:t>
            </a:r>
            <a:endParaRPr lang="en-US" sz="1550" dirty="0"/>
          </a:p>
        </p:txBody>
      </p:sp>
      <p:sp>
        <p:nvSpPr>
          <p:cNvPr id="9" name="Text 7"/>
          <p:cNvSpPr/>
          <p:nvPr/>
        </p:nvSpPr>
        <p:spPr>
          <a:xfrm>
            <a:off x="868680" y="2715768"/>
            <a:ext cx="301752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2000"/>
              </a:lnSpc>
              <a:buNone/>
            </a:pPr>
            <a:r>
              <a:rPr lang="en-US" sz="1250" dirty="0">
                <a:solidFill>
                  <a:srgbClr val="1E3A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personal list of simple things that keep me well — rest, connection, routine, a walk.</a:t>
            </a:r>
            <a:endParaRPr lang="en-US" sz="1250" dirty="0"/>
          </a:p>
        </p:txBody>
      </p:sp>
      <p:sp>
        <p:nvSpPr>
          <p:cNvPr id="10" name="Shape 8"/>
          <p:cNvSpPr/>
          <p:nvPr/>
        </p:nvSpPr>
        <p:spPr>
          <a:xfrm>
            <a:off x="4370832" y="2148840"/>
            <a:ext cx="3566160" cy="1664208"/>
          </a:xfrm>
          <a:prstGeom prst="roundRect">
            <a:avLst>
              <a:gd name="adj" fmla="val 6044"/>
            </a:avLst>
          </a:prstGeom>
          <a:solidFill>
            <a:srgbClr val="FBF8F2"/>
          </a:solidFill>
          <a:ln w="9525">
            <a:solidFill>
              <a:srgbClr val="FFFFFF"/>
            </a:solidFill>
            <a:prstDash val="solid"/>
          </a:ln>
          <a:effectLst>
            <a:outerShdw blurRad="88900" dist="38100" dir="5400000" algn="bl" rotWithShape="0">
              <a:srgbClr val="6B5B3E">
                <a:alpha val="1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1" name="Shape 9"/>
          <p:cNvSpPr/>
          <p:nvPr/>
        </p:nvSpPr>
        <p:spPr>
          <a:xfrm>
            <a:off x="4370832" y="2148840"/>
            <a:ext cx="118872" cy="1664208"/>
          </a:xfrm>
          <a:prstGeom prst="rect">
            <a:avLst/>
          </a:prstGeom>
          <a:solidFill>
            <a:srgbClr val="2E8B87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2" name="Text 10"/>
          <p:cNvSpPr/>
          <p:nvPr/>
        </p:nvSpPr>
        <p:spPr>
          <a:xfrm>
            <a:off x="4690872" y="2286000"/>
            <a:ext cx="30632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50" b="1" dirty="0">
                <a:solidFill>
                  <a:srgbClr val="134E4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Daily Maintenance</a:t>
            </a:r>
            <a:endParaRPr lang="en-US" sz="1550" dirty="0"/>
          </a:p>
        </p:txBody>
      </p:sp>
      <p:sp>
        <p:nvSpPr>
          <p:cNvPr id="13" name="Text 11"/>
          <p:cNvSpPr/>
          <p:nvPr/>
        </p:nvSpPr>
        <p:spPr>
          <a:xfrm>
            <a:off x="4690872" y="2715768"/>
            <a:ext cx="301752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2000"/>
              </a:lnSpc>
              <a:buNone/>
            </a:pPr>
            <a:r>
              <a:rPr lang="en-US" sz="1250" dirty="0">
                <a:solidFill>
                  <a:srgbClr val="1E3A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I do each day to stay grounded, and how I want to feel when I'm well.</a:t>
            </a:r>
            <a:endParaRPr lang="en-US" sz="1250" dirty="0"/>
          </a:p>
        </p:txBody>
      </p:sp>
      <p:sp>
        <p:nvSpPr>
          <p:cNvPr id="14" name="Shape 12"/>
          <p:cNvSpPr/>
          <p:nvPr/>
        </p:nvSpPr>
        <p:spPr>
          <a:xfrm>
            <a:off x="8193024" y="2148840"/>
            <a:ext cx="3566160" cy="1664208"/>
          </a:xfrm>
          <a:prstGeom prst="roundRect">
            <a:avLst>
              <a:gd name="adj" fmla="val 6044"/>
            </a:avLst>
          </a:prstGeom>
          <a:solidFill>
            <a:srgbClr val="FBF8F2"/>
          </a:solidFill>
          <a:ln w="9525">
            <a:solidFill>
              <a:srgbClr val="FFFFFF"/>
            </a:solidFill>
            <a:prstDash val="solid"/>
          </a:ln>
          <a:effectLst>
            <a:outerShdw blurRad="88900" dist="38100" dir="5400000" algn="bl" rotWithShape="0">
              <a:srgbClr val="6B5B3E">
                <a:alpha val="1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5" name="Shape 13"/>
          <p:cNvSpPr/>
          <p:nvPr/>
        </p:nvSpPr>
        <p:spPr>
          <a:xfrm>
            <a:off x="8193024" y="2148840"/>
            <a:ext cx="118872" cy="1664208"/>
          </a:xfrm>
          <a:prstGeom prst="rect">
            <a:avLst/>
          </a:prstGeom>
          <a:solidFill>
            <a:srgbClr val="134E4C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6" name="Text 14"/>
          <p:cNvSpPr/>
          <p:nvPr/>
        </p:nvSpPr>
        <p:spPr>
          <a:xfrm>
            <a:off x="8513064" y="2286000"/>
            <a:ext cx="30632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50" b="1" dirty="0">
                <a:solidFill>
                  <a:srgbClr val="134E4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Triggers</a:t>
            </a:r>
            <a:endParaRPr lang="en-US" sz="1550" dirty="0"/>
          </a:p>
        </p:txBody>
      </p:sp>
      <p:sp>
        <p:nvSpPr>
          <p:cNvPr id="17" name="Text 15"/>
          <p:cNvSpPr/>
          <p:nvPr/>
        </p:nvSpPr>
        <p:spPr>
          <a:xfrm>
            <a:off x="8513064" y="2715768"/>
            <a:ext cx="301752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2000"/>
              </a:lnSpc>
              <a:buNone/>
            </a:pPr>
            <a:r>
              <a:rPr lang="en-US" sz="1250" dirty="0">
                <a:solidFill>
                  <a:srgbClr val="1E3A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Outside events that can throw me off — and a plan to respond before they escalate.</a:t>
            </a:r>
            <a:endParaRPr lang="en-US" sz="1250" dirty="0"/>
          </a:p>
        </p:txBody>
      </p:sp>
      <p:sp>
        <p:nvSpPr>
          <p:cNvPr id="18" name="Shape 16"/>
          <p:cNvSpPr/>
          <p:nvPr/>
        </p:nvSpPr>
        <p:spPr>
          <a:xfrm>
            <a:off x="548640" y="4178808"/>
            <a:ext cx="3566160" cy="1664208"/>
          </a:xfrm>
          <a:prstGeom prst="roundRect">
            <a:avLst>
              <a:gd name="adj" fmla="val 6044"/>
            </a:avLst>
          </a:prstGeom>
          <a:solidFill>
            <a:srgbClr val="FBF8F2"/>
          </a:solidFill>
          <a:ln w="9525">
            <a:solidFill>
              <a:srgbClr val="FFFFFF"/>
            </a:solidFill>
            <a:prstDash val="solid"/>
          </a:ln>
          <a:effectLst>
            <a:outerShdw blurRad="88900" dist="38100" dir="5400000" algn="bl" rotWithShape="0">
              <a:srgbClr val="6B5B3E">
                <a:alpha val="1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9" name="Shape 17"/>
          <p:cNvSpPr/>
          <p:nvPr/>
        </p:nvSpPr>
        <p:spPr>
          <a:xfrm>
            <a:off x="548640" y="4178808"/>
            <a:ext cx="118872" cy="1664208"/>
          </a:xfrm>
          <a:prstGeom prst="rect">
            <a:avLst/>
          </a:prstGeom>
          <a:solidFill>
            <a:srgbClr val="C15E41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0" name="Text 18"/>
          <p:cNvSpPr/>
          <p:nvPr/>
        </p:nvSpPr>
        <p:spPr>
          <a:xfrm>
            <a:off x="868680" y="4315968"/>
            <a:ext cx="30632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50" b="1" dirty="0">
                <a:solidFill>
                  <a:srgbClr val="134E4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Early Warning Signs</a:t>
            </a:r>
            <a:endParaRPr lang="en-US" sz="1550" dirty="0"/>
          </a:p>
        </p:txBody>
      </p:sp>
      <p:sp>
        <p:nvSpPr>
          <p:cNvPr id="21" name="Text 19"/>
          <p:cNvSpPr/>
          <p:nvPr/>
        </p:nvSpPr>
        <p:spPr>
          <a:xfrm>
            <a:off x="868680" y="4745736"/>
            <a:ext cx="301752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2000"/>
              </a:lnSpc>
              <a:buNone/>
            </a:pPr>
            <a:r>
              <a:rPr lang="en-US" sz="1250" dirty="0">
                <a:solidFill>
                  <a:srgbClr val="1E3A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Small internal signals that things are shifting, caught early.</a:t>
            </a:r>
            <a:endParaRPr lang="en-US" sz="1250" dirty="0"/>
          </a:p>
        </p:txBody>
      </p:sp>
      <p:sp>
        <p:nvSpPr>
          <p:cNvPr id="22" name="Shape 20"/>
          <p:cNvSpPr/>
          <p:nvPr/>
        </p:nvSpPr>
        <p:spPr>
          <a:xfrm>
            <a:off x="4370832" y="4178808"/>
            <a:ext cx="3566160" cy="1664208"/>
          </a:xfrm>
          <a:prstGeom prst="roundRect">
            <a:avLst>
              <a:gd name="adj" fmla="val 6044"/>
            </a:avLst>
          </a:prstGeom>
          <a:solidFill>
            <a:srgbClr val="FBF8F2"/>
          </a:solidFill>
          <a:ln w="9525">
            <a:solidFill>
              <a:srgbClr val="FFFFFF"/>
            </a:solidFill>
            <a:prstDash val="solid"/>
          </a:ln>
          <a:effectLst>
            <a:outerShdw blurRad="88900" dist="38100" dir="5400000" algn="bl" rotWithShape="0">
              <a:srgbClr val="6B5B3E">
                <a:alpha val="1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3" name="Shape 21"/>
          <p:cNvSpPr/>
          <p:nvPr/>
        </p:nvSpPr>
        <p:spPr>
          <a:xfrm>
            <a:off x="4370832" y="4178808"/>
            <a:ext cx="118872" cy="1664208"/>
          </a:xfrm>
          <a:prstGeom prst="rect">
            <a:avLst/>
          </a:prstGeom>
          <a:solidFill>
            <a:srgbClr val="4FA39E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4" name="Text 22"/>
          <p:cNvSpPr/>
          <p:nvPr/>
        </p:nvSpPr>
        <p:spPr>
          <a:xfrm>
            <a:off x="4690872" y="4315968"/>
            <a:ext cx="30632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50" b="1" dirty="0">
                <a:solidFill>
                  <a:srgbClr val="134E4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When Things Break Down</a:t>
            </a:r>
            <a:endParaRPr lang="en-US" sz="1550" dirty="0"/>
          </a:p>
        </p:txBody>
      </p:sp>
      <p:sp>
        <p:nvSpPr>
          <p:cNvPr id="25" name="Text 23"/>
          <p:cNvSpPr/>
          <p:nvPr/>
        </p:nvSpPr>
        <p:spPr>
          <a:xfrm>
            <a:off x="4690872" y="4745736"/>
            <a:ext cx="301752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2000"/>
              </a:lnSpc>
              <a:buNone/>
            </a:pPr>
            <a:r>
              <a:rPr lang="en-US" sz="1250" dirty="0">
                <a:solidFill>
                  <a:srgbClr val="1E3A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Steps to take when it's getting hard, so a rough patch doesn't become a crisis.</a:t>
            </a:r>
            <a:endParaRPr lang="en-US" sz="1250" dirty="0"/>
          </a:p>
        </p:txBody>
      </p:sp>
      <p:sp>
        <p:nvSpPr>
          <p:cNvPr id="26" name="Shape 24"/>
          <p:cNvSpPr/>
          <p:nvPr/>
        </p:nvSpPr>
        <p:spPr>
          <a:xfrm>
            <a:off x="8193024" y="4178808"/>
            <a:ext cx="3566160" cy="1664208"/>
          </a:xfrm>
          <a:prstGeom prst="roundRect">
            <a:avLst>
              <a:gd name="adj" fmla="val 6044"/>
            </a:avLst>
          </a:prstGeom>
          <a:solidFill>
            <a:srgbClr val="FBF8F2"/>
          </a:solidFill>
          <a:ln w="9525">
            <a:solidFill>
              <a:srgbClr val="FFFFFF"/>
            </a:solidFill>
            <a:prstDash val="solid"/>
          </a:ln>
          <a:effectLst>
            <a:outerShdw blurRad="88900" dist="38100" dir="5400000" algn="bl" rotWithShape="0">
              <a:srgbClr val="6B5B3E">
                <a:alpha val="1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7" name="Shape 25"/>
          <p:cNvSpPr/>
          <p:nvPr/>
        </p:nvSpPr>
        <p:spPr>
          <a:xfrm>
            <a:off x="8193024" y="4178808"/>
            <a:ext cx="118872" cy="1664208"/>
          </a:xfrm>
          <a:prstGeom prst="rect">
            <a:avLst/>
          </a:prstGeom>
          <a:solidFill>
            <a:srgbClr val="DC7455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8" name="Text 26"/>
          <p:cNvSpPr/>
          <p:nvPr/>
        </p:nvSpPr>
        <p:spPr>
          <a:xfrm>
            <a:off x="8513064" y="4315968"/>
            <a:ext cx="30632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50" b="1" dirty="0">
                <a:solidFill>
                  <a:srgbClr val="134E4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Crisis &amp; Post-Crisis Plan</a:t>
            </a:r>
            <a:endParaRPr lang="en-US" sz="1550" dirty="0"/>
          </a:p>
        </p:txBody>
      </p:sp>
      <p:sp>
        <p:nvSpPr>
          <p:cNvPr id="29" name="Text 27"/>
          <p:cNvSpPr/>
          <p:nvPr/>
        </p:nvSpPr>
        <p:spPr>
          <a:xfrm>
            <a:off x="8513064" y="4745736"/>
            <a:ext cx="301752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2000"/>
              </a:lnSpc>
              <a:buNone/>
            </a:pPr>
            <a:r>
              <a:rPr lang="en-US" sz="1250" dirty="0">
                <a:solidFill>
                  <a:srgbClr val="1E3A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I want others to do, and how I get back on my feet afterward.</a:t>
            </a:r>
            <a:endParaRPr lang="en-US" sz="1250" dirty="0"/>
          </a:p>
        </p:txBody>
      </p:sp>
      <p:sp>
        <p:nvSpPr>
          <p:cNvPr id="30" name="Text 28"/>
          <p:cNvSpPr/>
          <p:nvPr/>
        </p:nvSpPr>
        <p:spPr>
          <a:xfrm>
            <a:off x="11430000" y="6355080"/>
            <a:ext cx="5486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100" dirty="0">
                <a:solidFill>
                  <a:srgbClr val="5C726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</a:t>
            </a:r>
            <a:endParaRPr lang="en-US" sz="1100" dirty="0"/>
          </a:p>
        </p:txBody>
      </p:sp>
      <p:sp>
        <p:nvSpPr>
          <p:cNvPr id="31" name="Text 29"/>
          <p:cNvSpPr/>
          <p:nvPr/>
        </p:nvSpPr>
        <p:spPr>
          <a:xfrm>
            <a:off x="548640" y="6355080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kern="0" spc="100" dirty="0">
                <a:solidFill>
                  <a:srgbClr val="5C726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WRAP  +  Harm Reduction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457200"/>
            <a:ext cx="146304" cy="731520"/>
          </a:xfrm>
          <a:prstGeom prst="rect">
            <a:avLst/>
          </a:prstGeom>
          <a:solidFill>
            <a:srgbClr val="DC7455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7315200" y="566928"/>
            <a:ext cx="4325112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200" b="1" kern="0" spc="200" dirty="0">
                <a:solidFill>
                  <a:srgbClr val="2E8B8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HARM REDUCTION  ·  FOUNDATIONS</a:t>
            </a:r>
            <a:endParaRPr lang="en-US" sz="1200" dirty="0"/>
          </a:p>
        </p:txBody>
      </p:sp>
      <p:sp>
        <p:nvSpPr>
          <p:cNvPr id="4" name="Text 0"/>
          <p:cNvSpPr>
            <a:spLocks noGrp="1"/>
          </p:cNvSpPr>
          <p:nvPr>
            <p:ph type="title" idx="100" hasCustomPrompt="1"/>
          </p:nvPr>
        </p:nvSpPr>
        <p:spPr>
          <a:xfrm>
            <a:off x="548640" y="384048"/>
            <a:ext cx="11091672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3000" b="1" dirty="0">
                <a:solidFill>
                  <a:srgbClr val="134E4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What is Harm Reduction?</a:t>
            </a:r>
            <a:endParaRPr lang="en-US" sz="3000" dirty="0"/>
          </a:p>
        </p:txBody>
      </p:sp>
      <p:sp>
        <p:nvSpPr>
          <p:cNvPr id="5" name="Shape 3"/>
          <p:cNvSpPr/>
          <p:nvPr/>
        </p:nvSpPr>
        <p:spPr>
          <a:xfrm>
            <a:off x="548640" y="1691640"/>
            <a:ext cx="5943600" cy="1874520"/>
          </a:xfrm>
          <a:prstGeom prst="roundRect">
            <a:avLst>
              <a:gd name="adj" fmla="val 5366"/>
            </a:avLst>
          </a:prstGeom>
          <a:solidFill>
            <a:srgbClr val="DC7455"/>
          </a:solidFill>
          <a:ln/>
          <a:effectLst>
            <a:outerShdw blurRad="88900" dist="38100" dir="5400000" algn="bl" rotWithShape="0">
              <a:srgbClr val="6B5B3E">
                <a:alpha val="1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914400" y="1874520"/>
            <a:ext cx="5257800" cy="1554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10000"/>
              </a:lnSpc>
              <a:buNone/>
            </a:pPr>
            <a:r>
              <a:rPr lang="en-US" sz="18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Practical strategies that reduce the negative consequences of drug use — and a movement for dignity and social justice.</a:t>
            </a:r>
            <a:endParaRPr lang="en-US" sz="1800" dirty="0"/>
          </a:p>
        </p:txBody>
      </p:sp>
      <p:sp>
        <p:nvSpPr>
          <p:cNvPr id="7" name="Text 5"/>
          <p:cNvSpPr/>
          <p:nvPr/>
        </p:nvSpPr>
        <p:spPr>
          <a:xfrm>
            <a:off x="685800" y="3794760"/>
            <a:ext cx="5715000" cy="21031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203200" indent="-203200">
              <a:lnSpc>
                <a:spcPct val="108000"/>
              </a:lnSpc>
              <a:spcAft>
                <a:spcPts val="1000"/>
              </a:spcAft>
              <a:buSzPct val="100000"/>
              <a:buChar char="•"/>
            </a:pPr>
            <a:r>
              <a:rPr lang="en-US" sz="1450" dirty="0">
                <a:solidFill>
                  <a:srgbClr val="1E3A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Meets people “where they are” — without requiring abstinence first.</a:t>
            </a:r>
            <a:endParaRPr lang="en-US" sz="1450" dirty="0"/>
          </a:p>
          <a:p>
            <a:pPr marL="203200" indent="-203200">
              <a:lnSpc>
                <a:spcPct val="108000"/>
              </a:lnSpc>
              <a:spcAft>
                <a:spcPts val="1000"/>
              </a:spcAft>
              <a:buSzPct val="100000"/>
              <a:buChar char="•"/>
            </a:pPr>
            <a:r>
              <a:rPr lang="en-US" sz="1450" dirty="0">
                <a:solidFill>
                  <a:srgbClr val="1E3A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Uses people-first language: a person is never an “addict” or a “user.”</a:t>
            </a:r>
            <a:endParaRPr lang="en-US" sz="1450" dirty="0"/>
          </a:p>
          <a:p>
            <a:pPr marL="203200" indent="-203200">
              <a:lnSpc>
                <a:spcPct val="108000"/>
              </a:lnSpc>
              <a:spcAft>
                <a:spcPts val="1000"/>
              </a:spcAft>
              <a:buSzPct val="100000"/>
              <a:buChar char="•"/>
            </a:pPr>
            <a:r>
              <a:rPr lang="en-US" sz="1450" dirty="0">
                <a:solidFill>
                  <a:srgbClr val="1E3A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Treats stigma as a barrier to care to be removed.</a:t>
            </a:r>
            <a:endParaRPr lang="en-US" sz="1450" dirty="0"/>
          </a:p>
        </p:txBody>
      </p:sp>
      <p:sp>
        <p:nvSpPr>
          <p:cNvPr id="8" name="Shape 6"/>
          <p:cNvSpPr/>
          <p:nvPr/>
        </p:nvSpPr>
        <p:spPr>
          <a:xfrm>
            <a:off x="6812280" y="1691640"/>
            <a:ext cx="4828032" cy="4251960"/>
          </a:xfrm>
          <a:prstGeom prst="roundRect">
            <a:avLst>
              <a:gd name="adj" fmla="val 2366"/>
            </a:avLst>
          </a:prstGeom>
          <a:solidFill>
            <a:srgbClr val="FBF8F2"/>
          </a:solidFill>
          <a:ln w="12700">
            <a:solidFill>
              <a:srgbClr val="E7D3AC"/>
            </a:solidFill>
            <a:prstDash val="solid"/>
          </a:ln>
          <a:effectLst>
            <a:outerShdw blurRad="88900" dist="38100" dir="5400000" algn="bl" rotWithShape="0">
              <a:srgbClr val="6B5B3E">
                <a:alpha val="1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9" name="Text 7"/>
          <p:cNvSpPr/>
          <p:nvPr/>
        </p:nvSpPr>
        <p:spPr>
          <a:xfrm>
            <a:off x="7086600" y="1920240"/>
            <a:ext cx="42976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kern="0" spc="150" dirty="0">
                <a:solidFill>
                  <a:srgbClr val="C15E4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SPECTRUM OF CHOICES</a:t>
            </a:r>
            <a:endParaRPr lang="en-US" sz="1300" dirty="0"/>
          </a:p>
        </p:txBody>
      </p:sp>
      <p:sp>
        <p:nvSpPr>
          <p:cNvPr id="10" name="Shape 8"/>
          <p:cNvSpPr/>
          <p:nvPr/>
        </p:nvSpPr>
        <p:spPr>
          <a:xfrm>
            <a:off x="7132320" y="2468880"/>
            <a:ext cx="457200" cy="457200"/>
          </a:xfrm>
          <a:prstGeom prst="ellipse">
            <a:avLst/>
          </a:prstGeom>
          <a:solidFill>
            <a:srgbClr val="DC7455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7132320" y="2459736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</a:t>
            </a:r>
            <a:endParaRPr lang="en-US" sz="1600" dirty="0"/>
          </a:p>
        </p:txBody>
      </p:sp>
      <p:sp>
        <p:nvSpPr>
          <p:cNvPr id="12" name="Text 10"/>
          <p:cNvSpPr/>
          <p:nvPr/>
        </p:nvSpPr>
        <p:spPr>
          <a:xfrm>
            <a:off x="7772400" y="2423160"/>
            <a:ext cx="3657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134E4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Safer use</a:t>
            </a:r>
            <a:endParaRPr lang="en-US" sz="1600" dirty="0"/>
          </a:p>
        </p:txBody>
      </p:sp>
      <p:sp>
        <p:nvSpPr>
          <p:cNvPr id="13" name="Text 11"/>
          <p:cNvSpPr/>
          <p:nvPr/>
        </p:nvSpPr>
        <p:spPr>
          <a:xfrm>
            <a:off x="7772400" y="2807208"/>
            <a:ext cx="3657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5C726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Reduce risk in the moment</a:t>
            </a:r>
            <a:endParaRPr lang="en-US" sz="1250" dirty="0"/>
          </a:p>
        </p:txBody>
      </p:sp>
      <p:sp>
        <p:nvSpPr>
          <p:cNvPr id="14" name="Shape 12"/>
          <p:cNvSpPr/>
          <p:nvPr/>
        </p:nvSpPr>
        <p:spPr>
          <a:xfrm>
            <a:off x="7342632" y="2953512"/>
            <a:ext cx="36576" cy="566928"/>
          </a:xfrm>
          <a:prstGeom prst="rect">
            <a:avLst/>
          </a:prstGeom>
          <a:solidFill>
            <a:srgbClr val="E7D3AC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5" name="Shape 13"/>
          <p:cNvSpPr/>
          <p:nvPr/>
        </p:nvSpPr>
        <p:spPr>
          <a:xfrm>
            <a:off x="7132320" y="3566160"/>
            <a:ext cx="457200" cy="457200"/>
          </a:xfrm>
          <a:prstGeom prst="ellipse">
            <a:avLst/>
          </a:prstGeom>
          <a:solidFill>
            <a:srgbClr val="4FA39E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6" name="Text 14"/>
          <p:cNvSpPr/>
          <p:nvPr/>
        </p:nvSpPr>
        <p:spPr>
          <a:xfrm>
            <a:off x="7132320" y="3557016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</a:t>
            </a:r>
            <a:endParaRPr lang="en-US" sz="1600" dirty="0"/>
          </a:p>
        </p:txBody>
      </p:sp>
      <p:sp>
        <p:nvSpPr>
          <p:cNvPr id="17" name="Text 15"/>
          <p:cNvSpPr/>
          <p:nvPr/>
        </p:nvSpPr>
        <p:spPr>
          <a:xfrm>
            <a:off x="7772400" y="3520440"/>
            <a:ext cx="3657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134E4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Managed use</a:t>
            </a:r>
            <a:endParaRPr lang="en-US" sz="1600" dirty="0"/>
          </a:p>
        </p:txBody>
      </p:sp>
      <p:sp>
        <p:nvSpPr>
          <p:cNvPr id="18" name="Text 16"/>
          <p:cNvSpPr/>
          <p:nvPr/>
        </p:nvSpPr>
        <p:spPr>
          <a:xfrm>
            <a:off x="7772400" y="3904488"/>
            <a:ext cx="3657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5C726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More control, more stability</a:t>
            </a:r>
            <a:endParaRPr lang="en-US" sz="1250" dirty="0"/>
          </a:p>
        </p:txBody>
      </p:sp>
      <p:sp>
        <p:nvSpPr>
          <p:cNvPr id="19" name="Shape 17"/>
          <p:cNvSpPr/>
          <p:nvPr/>
        </p:nvSpPr>
        <p:spPr>
          <a:xfrm>
            <a:off x="7342632" y="4050792"/>
            <a:ext cx="36576" cy="566928"/>
          </a:xfrm>
          <a:prstGeom prst="rect">
            <a:avLst/>
          </a:prstGeom>
          <a:solidFill>
            <a:srgbClr val="E7D3AC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0" name="Shape 18"/>
          <p:cNvSpPr/>
          <p:nvPr/>
        </p:nvSpPr>
        <p:spPr>
          <a:xfrm>
            <a:off x="7132320" y="4663440"/>
            <a:ext cx="457200" cy="457200"/>
          </a:xfrm>
          <a:prstGeom prst="ellipse">
            <a:avLst/>
          </a:prstGeom>
          <a:solidFill>
            <a:srgbClr val="134E4C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1" name="Text 19"/>
          <p:cNvSpPr/>
          <p:nvPr/>
        </p:nvSpPr>
        <p:spPr>
          <a:xfrm>
            <a:off x="7132320" y="4654296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</a:t>
            </a:r>
            <a:endParaRPr lang="en-US" sz="1600" dirty="0"/>
          </a:p>
        </p:txBody>
      </p:sp>
      <p:sp>
        <p:nvSpPr>
          <p:cNvPr id="22" name="Text 20"/>
          <p:cNvSpPr/>
          <p:nvPr/>
        </p:nvSpPr>
        <p:spPr>
          <a:xfrm>
            <a:off x="7772400" y="4617720"/>
            <a:ext cx="3657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134E4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Abstinence</a:t>
            </a:r>
            <a:endParaRPr lang="en-US" sz="1600" dirty="0"/>
          </a:p>
        </p:txBody>
      </p:sp>
      <p:sp>
        <p:nvSpPr>
          <p:cNvPr id="23" name="Text 21"/>
          <p:cNvSpPr/>
          <p:nvPr/>
        </p:nvSpPr>
        <p:spPr>
          <a:xfrm>
            <a:off x="7772400" y="5001768"/>
            <a:ext cx="3657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5C726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If and when the person chooses</a:t>
            </a:r>
            <a:endParaRPr lang="en-US" sz="1250" dirty="0"/>
          </a:p>
        </p:txBody>
      </p:sp>
      <p:sp>
        <p:nvSpPr>
          <p:cNvPr id="24" name="Text 22"/>
          <p:cNvSpPr/>
          <p:nvPr/>
        </p:nvSpPr>
        <p:spPr>
          <a:xfrm>
            <a:off x="11430000" y="6355080"/>
            <a:ext cx="5486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100" dirty="0">
                <a:solidFill>
                  <a:srgbClr val="5C726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</a:t>
            </a:r>
            <a:endParaRPr lang="en-US" sz="1100" dirty="0"/>
          </a:p>
        </p:txBody>
      </p:sp>
      <p:sp>
        <p:nvSpPr>
          <p:cNvPr id="25" name="Text 23"/>
          <p:cNvSpPr/>
          <p:nvPr/>
        </p:nvSpPr>
        <p:spPr>
          <a:xfrm>
            <a:off x="548640" y="6355080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kern="0" spc="100" dirty="0">
                <a:solidFill>
                  <a:srgbClr val="5C726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WRAP  +  Harm Reduction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457200"/>
            <a:ext cx="146304" cy="731520"/>
          </a:xfrm>
          <a:prstGeom prst="rect">
            <a:avLst/>
          </a:prstGeom>
          <a:solidFill>
            <a:srgbClr val="DC7455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7315200" y="566928"/>
            <a:ext cx="4325112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200" b="1" kern="0" spc="200" dirty="0">
                <a:solidFill>
                  <a:srgbClr val="2E8B8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HARM REDUCTION  ·  PRINCIPLES</a:t>
            </a:r>
            <a:endParaRPr lang="en-US" sz="1200" dirty="0"/>
          </a:p>
        </p:txBody>
      </p:sp>
      <p:sp>
        <p:nvSpPr>
          <p:cNvPr id="4" name="Text 0"/>
          <p:cNvSpPr>
            <a:spLocks noGrp="1"/>
          </p:cNvSpPr>
          <p:nvPr>
            <p:ph type="title" idx="100" hasCustomPrompt="1"/>
          </p:nvPr>
        </p:nvSpPr>
        <p:spPr>
          <a:xfrm>
            <a:off x="548640" y="384048"/>
            <a:ext cx="11091672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3000" b="1" dirty="0">
                <a:solidFill>
                  <a:srgbClr val="134E4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Core principles that guide the work</a:t>
            </a:r>
            <a:endParaRPr lang="en-US" sz="3000" dirty="0"/>
          </a:p>
        </p:txBody>
      </p:sp>
      <p:sp>
        <p:nvSpPr>
          <p:cNvPr id="5" name="Shape 3"/>
          <p:cNvSpPr/>
          <p:nvPr/>
        </p:nvSpPr>
        <p:spPr>
          <a:xfrm>
            <a:off x="548640" y="1965960"/>
            <a:ext cx="3566160" cy="1737360"/>
          </a:xfrm>
          <a:prstGeom prst="roundRect">
            <a:avLst>
              <a:gd name="adj" fmla="val 5789"/>
            </a:avLst>
          </a:prstGeom>
          <a:solidFill>
            <a:srgbClr val="FBF8F2"/>
          </a:solidFill>
          <a:ln w="9525">
            <a:solidFill>
              <a:srgbClr val="FFFFFF"/>
            </a:solidFill>
            <a:prstDash val="solid"/>
          </a:ln>
          <a:effectLst>
            <a:outerShdw blurRad="88900" dist="38100" dir="5400000" algn="bl" rotWithShape="0">
              <a:srgbClr val="6B5B3E">
                <a:alpha val="1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777240" y="2130552"/>
            <a:ext cx="10972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E7D3A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01</a:t>
            </a:r>
            <a:endParaRPr lang="en-US" sz="3000" dirty="0"/>
          </a:p>
        </p:txBody>
      </p:sp>
      <p:sp>
        <p:nvSpPr>
          <p:cNvPr id="7" name="Text 5"/>
          <p:cNvSpPr/>
          <p:nvPr/>
        </p:nvSpPr>
        <p:spPr>
          <a:xfrm>
            <a:off x="1783080" y="2148840"/>
            <a:ext cx="21945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95000"/>
              </a:lnSpc>
              <a:buNone/>
            </a:pPr>
            <a:r>
              <a:rPr lang="en-US" sz="1450" b="1" dirty="0">
                <a:solidFill>
                  <a:srgbClr val="C15E4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Accept, don't condemn</a:t>
            </a:r>
            <a:endParaRPr lang="en-US" sz="1450" dirty="0"/>
          </a:p>
        </p:txBody>
      </p:sp>
      <p:sp>
        <p:nvSpPr>
          <p:cNvPr id="8" name="Text 6"/>
          <p:cNvSpPr/>
          <p:nvPr/>
        </p:nvSpPr>
        <p:spPr>
          <a:xfrm>
            <a:off x="822960" y="2715768"/>
            <a:ext cx="3063240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2000"/>
              </a:lnSpc>
              <a:buNone/>
            </a:pPr>
            <a:r>
              <a:rPr lang="en-US" sz="1250" dirty="0">
                <a:solidFill>
                  <a:srgbClr val="1E3A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Drug use is part of our world; work to minimize harm rather than ignore or judge it.</a:t>
            </a:r>
            <a:endParaRPr lang="en-US" sz="1250" dirty="0"/>
          </a:p>
        </p:txBody>
      </p:sp>
      <p:sp>
        <p:nvSpPr>
          <p:cNvPr id="9" name="Shape 7"/>
          <p:cNvSpPr/>
          <p:nvPr/>
        </p:nvSpPr>
        <p:spPr>
          <a:xfrm>
            <a:off x="4370832" y="1965960"/>
            <a:ext cx="3566160" cy="1737360"/>
          </a:xfrm>
          <a:prstGeom prst="roundRect">
            <a:avLst>
              <a:gd name="adj" fmla="val 5789"/>
            </a:avLst>
          </a:prstGeom>
          <a:solidFill>
            <a:srgbClr val="FBF8F2"/>
          </a:solidFill>
          <a:ln w="9525">
            <a:solidFill>
              <a:srgbClr val="FFFFFF"/>
            </a:solidFill>
            <a:prstDash val="solid"/>
          </a:ln>
          <a:effectLst>
            <a:outerShdw blurRad="88900" dist="38100" dir="5400000" algn="bl" rotWithShape="0">
              <a:srgbClr val="6B5B3E">
                <a:alpha val="1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0" name="Text 8"/>
          <p:cNvSpPr/>
          <p:nvPr/>
        </p:nvSpPr>
        <p:spPr>
          <a:xfrm>
            <a:off x="4599432" y="2130552"/>
            <a:ext cx="10972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E7D3A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02</a:t>
            </a:r>
            <a:endParaRPr lang="en-US" sz="3000" dirty="0"/>
          </a:p>
        </p:txBody>
      </p:sp>
      <p:sp>
        <p:nvSpPr>
          <p:cNvPr id="11" name="Text 9"/>
          <p:cNvSpPr/>
          <p:nvPr/>
        </p:nvSpPr>
        <p:spPr>
          <a:xfrm>
            <a:off x="5605272" y="2148840"/>
            <a:ext cx="21945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95000"/>
              </a:lnSpc>
              <a:buNone/>
            </a:pPr>
            <a:r>
              <a:rPr lang="en-US" sz="1450" b="1" dirty="0">
                <a:solidFill>
                  <a:srgbClr val="C15E4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Dignity &amp; quality of life</a:t>
            </a:r>
            <a:endParaRPr lang="en-US" sz="1450" dirty="0"/>
          </a:p>
        </p:txBody>
      </p:sp>
      <p:sp>
        <p:nvSpPr>
          <p:cNvPr id="12" name="Text 10"/>
          <p:cNvSpPr/>
          <p:nvPr/>
        </p:nvSpPr>
        <p:spPr>
          <a:xfrm>
            <a:off x="4645152" y="2715768"/>
            <a:ext cx="3063240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2000"/>
              </a:lnSpc>
              <a:buNone/>
            </a:pPr>
            <a:r>
              <a:rPr lang="en-US" sz="1250" dirty="0">
                <a:solidFill>
                  <a:srgbClr val="1E3A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Well-being — not abstinence — is the measure of success.</a:t>
            </a:r>
            <a:endParaRPr lang="en-US" sz="1250" dirty="0"/>
          </a:p>
        </p:txBody>
      </p:sp>
      <p:sp>
        <p:nvSpPr>
          <p:cNvPr id="13" name="Shape 11"/>
          <p:cNvSpPr/>
          <p:nvPr/>
        </p:nvSpPr>
        <p:spPr>
          <a:xfrm>
            <a:off x="8193024" y="1965960"/>
            <a:ext cx="3566160" cy="1737360"/>
          </a:xfrm>
          <a:prstGeom prst="roundRect">
            <a:avLst>
              <a:gd name="adj" fmla="val 5789"/>
            </a:avLst>
          </a:prstGeom>
          <a:solidFill>
            <a:srgbClr val="FBF8F2"/>
          </a:solidFill>
          <a:ln w="9525">
            <a:solidFill>
              <a:srgbClr val="FFFFFF"/>
            </a:solidFill>
            <a:prstDash val="solid"/>
          </a:ln>
          <a:effectLst>
            <a:outerShdw blurRad="88900" dist="38100" dir="5400000" algn="bl" rotWithShape="0">
              <a:srgbClr val="6B5B3E">
                <a:alpha val="1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4" name="Text 12"/>
          <p:cNvSpPr/>
          <p:nvPr/>
        </p:nvSpPr>
        <p:spPr>
          <a:xfrm>
            <a:off x="8421624" y="2130552"/>
            <a:ext cx="10972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E7D3A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03</a:t>
            </a:r>
            <a:endParaRPr lang="en-US" sz="3000" dirty="0"/>
          </a:p>
        </p:txBody>
      </p:sp>
      <p:sp>
        <p:nvSpPr>
          <p:cNvPr id="15" name="Text 13"/>
          <p:cNvSpPr/>
          <p:nvPr/>
        </p:nvSpPr>
        <p:spPr>
          <a:xfrm>
            <a:off x="9427464" y="2148840"/>
            <a:ext cx="21945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95000"/>
              </a:lnSpc>
              <a:buNone/>
            </a:pPr>
            <a:r>
              <a:rPr lang="en-US" sz="1450" b="1" dirty="0">
                <a:solidFill>
                  <a:srgbClr val="C15E4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Voice of the participant</a:t>
            </a:r>
            <a:endParaRPr lang="en-US" sz="1450" dirty="0"/>
          </a:p>
        </p:txBody>
      </p:sp>
      <p:sp>
        <p:nvSpPr>
          <p:cNvPr id="16" name="Text 14"/>
          <p:cNvSpPr/>
          <p:nvPr/>
        </p:nvSpPr>
        <p:spPr>
          <a:xfrm>
            <a:off x="8467344" y="2715768"/>
            <a:ext cx="3063240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2000"/>
              </a:lnSpc>
              <a:buNone/>
            </a:pPr>
            <a:r>
              <a:rPr lang="en-US" sz="1250" dirty="0">
                <a:solidFill>
                  <a:srgbClr val="1E3A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People who use drugs help shape the programs meant to serve them.</a:t>
            </a:r>
            <a:endParaRPr lang="en-US" sz="1250" dirty="0"/>
          </a:p>
        </p:txBody>
      </p:sp>
      <p:sp>
        <p:nvSpPr>
          <p:cNvPr id="17" name="Shape 15"/>
          <p:cNvSpPr/>
          <p:nvPr/>
        </p:nvSpPr>
        <p:spPr>
          <a:xfrm>
            <a:off x="548640" y="4087368"/>
            <a:ext cx="3566160" cy="1737360"/>
          </a:xfrm>
          <a:prstGeom prst="roundRect">
            <a:avLst>
              <a:gd name="adj" fmla="val 5789"/>
            </a:avLst>
          </a:prstGeom>
          <a:solidFill>
            <a:srgbClr val="FBF8F2"/>
          </a:solidFill>
          <a:ln w="9525">
            <a:solidFill>
              <a:srgbClr val="FFFFFF"/>
            </a:solidFill>
            <a:prstDash val="solid"/>
          </a:ln>
          <a:effectLst>
            <a:outerShdw blurRad="88900" dist="38100" dir="5400000" algn="bl" rotWithShape="0">
              <a:srgbClr val="6B5B3E">
                <a:alpha val="1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8" name="Text 16"/>
          <p:cNvSpPr/>
          <p:nvPr/>
        </p:nvSpPr>
        <p:spPr>
          <a:xfrm>
            <a:off x="777240" y="4251960"/>
            <a:ext cx="10972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E7D3A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04</a:t>
            </a:r>
            <a:endParaRPr lang="en-US" sz="3000" dirty="0"/>
          </a:p>
        </p:txBody>
      </p:sp>
      <p:sp>
        <p:nvSpPr>
          <p:cNvPr id="19" name="Text 17"/>
          <p:cNvSpPr/>
          <p:nvPr/>
        </p:nvSpPr>
        <p:spPr>
          <a:xfrm>
            <a:off x="1783080" y="4270248"/>
            <a:ext cx="21945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95000"/>
              </a:lnSpc>
              <a:buNone/>
            </a:pPr>
            <a:r>
              <a:rPr lang="en-US" sz="1450" b="1" dirty="0">
                <a:solidFill>
                  <a:srgbClr val="C15E4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Non-judgmental care</a:t>
            </a:r>
            <a:endParaRPr lang="en-US" sz="1450" dirty="0"/>
          </a:p>
        </p:txBody>
      </p:sp>
      <p:sp>
        <p:nvSpPr>
          <p:cNvPr id="20" name="Text 18"/>
          <p:cNvSpPr/>
          <p:nvPr/>
        </p:nvSpPr>
        <p:spPr>
          <a:xfrm>
            <a:off x="822960" y="4837176"/>
            <a:ext cx="3063240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2000"/>
              </a:lnSpc>
              <a:buNone/>
            </a:pPr>
            <a:r>
              <a:rPr lang="en-US" sz="1250" dirty="0">
                <a:solidFill>
                  <a:srgbClr val="1E3A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Provide services and resources without moralizing or coercion.</a:t>
            </a:r>
            <a:endParaRPr lang="en-US" sz="1250" dirty="0"/>
          </a:p>
        </p:txBody>
      </p:sp>
      <p:sp>
        <p:nvSpPr>
          <p:cNvPr id="21" name="Shape 19"/>
          <p:cNvSpPr/>
          <p:nvPr/>
        </p:nvSpPr>
        <p:spPr>
          <a:xfrm>
            <a:off x="4370832" y="4087368"/>
            <a:ext cx="3566160" cy="1737360"/>
          </a:xfrm>
          <a:prstGeom prst="roundRect">
            <a:avLst>
              <a:gd name="adj" fmla="val 5789"/>
            </a:avLst>
          </a:prstGeom>
          <a:solidFill>
            <a:srgbClr val="FBF8F2"/>
          </a:solidFill>
          <a:ln w="9525">
            <a:solidFill>
              <a:srgbClr val="FFFFFF"/>
            </a:solidFill>
            <a:prstDash val="solid"/>
          </a:ln>
          <a:effectLst>
            <a:outerShdw blurRad="88900" dist="38100" dir="5400000" algn="bl" rotWithShape="0">
              <a:srgbClr val="6B5B3E">
                <a:alpha val="1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2" name="Text 20"/>
          <p:cNvSpPr/>
          <p:nvPr/>
        </p:nvSpPr>
        <p:spPr>
          <a:xfrm>
            <a:off x="4599432" y="4251960"/>
            <a:ext cx="10972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E7D3A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05</a:t>
            </a:r>
            <a:endParaRPr lang="en-US" sz="3000" dirty="0"/>
          </a:p>
        </p:txBody>
      </p:sp>
      <p:sp>
        <p:nvSpPr>
          <p:cNvPr id="23" name="Text 21"/>
          <p:cNvSpPr/>
          <p:nvPr/>
        </p:nvSpPr>
        <p:spPr>
          <a:xfrm>
            <a:off x="5605272" y="4270248"/>
            <a:ext cx="21945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95000"/>
              </a:lnSpc>
              <a:buNone/>
            </a:pPr>
            <a:r>
              <a:rPr lang="en-US" sz="1450" b="1" dirty="0">
                <a:solidFill>
                  <a:srgbClr val="C15E4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Address real conditions</a:t>
            </a:r>
            <a:endParaRPr lang="en-US" sz="1450" dirty="0"/>
          </a:p>
        </p:txBody>
      </p:sp>
      <p:sp>
        <p:nvSpPr>
          <p:cNvPr id="24" name="Text 22"/>
          <p:cNvSpPr/>
          <p:nvPr/>
        </p:nvSpPr>
        <p:spPr>
          <a:xfrm>
            <a:off x="4645152" y="4837176"/>
            <a:ext cx="3063240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2000"/>
              </a:lnSpc>
              <a:buNone/>
            </a:pPr>
            <a:r>
              <a:rPr lang="en-US" sz="1250" dirty="0">
                <a:solidFill>
                  <a:srgbClr val="1E3A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Poverty, trauma, racism, and isolation all shape risk and must be named.</a:t>
            </a:r>
            <a:endParaRPr lang="en-US" sz="1250" dirty="0"/>
          </a:p>
        </p:txBody>
      </p:sp>
      <p:sp>
        <p:nvSpPr>
          <p:cNvPr id="25" name="Shape 23"/>
          <p:cNvSpPr/>
          <p:nvPr/>
        </p:nvSpPr>
        <p:spPr>
          <a:xfrm>
            <a:off x="8193024" y="4087368"/>
            <a:ext cx="3566160" cy="1737360"/>
          </a:xfrm>
          <a:prstGeom prst="roundRect">
            <a:avLst>
              <a:gd name="adj" fmla="val 5789"/>
            </a:avLst>
          </a:prstGeom>
          <a:solidFill>
            <a:srgbClr val="FBF8F2"/>
          </a:solidFill>
          <a:ln w="9525">
            <a:solidFill>
              <a:srgbClr val="FFFFFF"/>
            </a:solidFill>
            <a:prstDash val="solid"/>
          </a:ln>
          <a:effectLst>
            <a:outerShdw blurRad="88900" dist="38100" dir="5400000" algn="bl" rotWithShape="0">
              <a:srgbClr val="6B5B3E">
                <a:alpha val="1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6" name="Text 24"/>
          <p:cNvSpPr/>
          <p:nvPr/>
        </p:nvSpPr>
        <p:spPr>
          <a:xfrm>
            <a:off x="8421624" y="4251960"/>
            <a:ext cx="10972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E7D3A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06</a:t>
            </a:r>
            <a:endParaRPr lang="en-US" sz="3000" dirty="0"/>
          </a:p>
        </p:txBody>
      </p:sp>
      <p:sp>
        <p:nvSpPr>
          <p:cNvPr id="27" name="Text 25"/>
          <p:cNvSpPr/>
          <p:nvPr/>
        </p:nvSpPr>
        <p:spPr>
          <a:xfrm>
            <a:off x="9427464" y="4270248"/>
            <a:ext cx="21945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95000"/>
              </a:lnSpc>
              <a:buNone/>
            </a:pPr>
            <a:r>
              <a:rPr lang="en-US" sz="1450" b="1" dirty="0">
                <a:solidFill>
                  <a:srgbClr val="C15E4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Not minimizing the harm</a:t>
            </a:r>
            <a:endParaRPr lang="en-US" sz="1450" dirty="0"/>
          </a:p>
        </p:txBody>
      </p:sp>
      <p:sp>
        <p:nvSpPr>
          <p:cNvPr id="28" name="Text 26"/>
          <p:cNvSpPr/>
          <p:nvPr/>
        </p:nvSpPr>
        <p:spPr>
          <a:xfrm>
            <a:off x="8467344" y="4837176"/>
            <a:ext cx="3063240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2000"/>
              </a:lnSpc>
              <a:buNone/>
            </a:pPr>
            <a:r>
              <a:rPr lang="en-US" sz="1250" dirty="0">
                <a:solidFill>
                  <a:srgbClr val="1E3A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We're honest that real danger and suffering can come with drug use.</a:t>
            </a:r>
            <a:endParaRPr lang="en-US" sz="1250" dirty="0"/>
          </a:p>
        </p:txBody>
      </p:sp>
      <p:sp>
        <p:nvSpPr>
          <p:cNvPr id="29" name="Text 27"/>
          <p:cNvSpPr/>
          <p:nvPr/>
        </p:nvSpPr>
        <p:spPr>
          <a:xfrm>
            <a:off x="11430000" y="6355080"/>
            <a:ext cx="5486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100" dirty="0">
                <a:solidFill>
                  <a:srgbClr val="5C726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</a:t>
            </a:r>
            <a:endParaRPr lang="en-US" sz="1100" dirty="0"/>
          </a:p>
        </p:txBody>
      </p:sp>
      <p:sp>
        <p:nvSpPr>
          <p:cNvPr id="30" name="Text 28"/>
          <p:cNvSpPr/>
          <p:nvPr/>
        </p:nvSpPr>
        <p:spPr>
          <a:xfrm>
            <a:off x="548640" y="6355080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kern="0" spc="100" dirty="0">
                <a:solidFill>
                  <a:srgbClr val="5C726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WRAP  +  Harm Reduction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457200"/>
            <a:ext cx="146304" cy="731520"/>
          </a:xfrm>
          <a:prstGeom prst="rect">
            <a:avLst/>
          </a:prstGeom>
          <a:solidFill>
            <a:srgbClr val="DC7455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7315200" y="566928"/>
            <a:ext cx="4325112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200" b="1" kern="0" spc="200" dirty="0">
                <a:solidFill>
                  <a:srgbClr val="2E8B8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HARM REDUCTION  ·  ON THE FLOOR</a:t>
            </a:r>
            <a:endParaRPr lang="en-US" sz="1200" dirty="0"/>
          </a:p>
        </p:txBody>
      </p:sp>
      <p:sp>
        <p:nvSpPr>
          <p:cNvPr id="4" name="Text 0"/>
          <p:cNvSpPr>
            <a:spLocks noGrp="1"/>
          </p:cNvSpPr>
          <p:nvPr>
            <p:ph type="title" idx="100" hasCustomPrompt="1"/>
          </p:nvPr>
        </p:nvSpPr>
        <p:spPr>
          <a:xfrm>
            <a:off x="548640" y="384048"/>
            <a:ext cx="11091672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3000" b="1" dirty="0">
                <a:solidFill>
                  <a:srgbClr val="134E4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Harm Reduction in shelter settings</a:t>
            </a:r>
            <a:endParaRPr lang="en-US" sz="3000" dirty="0"/>
          </a:p>
        </p:txBody>
      </p:sp>
      <p:sp>
        <p:nvSpPr>
          <p:cNvPr id="5" name="Shape 3"/>
          <p:cNvSpPr/>
          <p:nvPr/>
        </p:nvSpPr>
        <p:spPr>
          <a:xfrm>
            <a:off x="548640" y="1828800"/>
            <a:ext cx="3566160" cy="1591056"/>
          </a:xfrm>
          <a:prstGeom prst="roundRect">
            <a:avLst>
              <a:gd name="adj" fmla="val 6322"/>
            </a:avLst>
          </a:prstGeom>
          <a:solidFill>
            <a:srgbClr val="FBF8F2"/>
          </a:solidFill>
          <a:ln w="9525">
            <a:solidFill>
              <a:srgbClr val="FFFFFF"/>
            </a:solidFill>
            <a:prstDash val="solid"/>
          </a:ln>
          <a:effectLst>
            <a:outerShdw blurRad="88900" dist="38100" dir="5400000" algn="bl" rotWithShape="0">
              <a:srgbClr val="6B5B3E">
                <a:alpha val="1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6" name="Shape 4"/>
          <p:cNvSpPr/>
          <p:nvPr/>
        </p:nvSpPr>
        <p:spPr>
          <a:xfrm>
            <a:off x="804672" y="2084832"/>
            <a:ext cx="548640" cy="548640"/>
          </a:xfrm>
          <a:prstGeom prst="ellipse">
            <a:avLst/>
          </a:prstGeom>
          <a:solidFill>
            <a:srgbClr val="DC7455"/>
          </a:solidFill>
          <a:ln/>
          <a:effectLst>
            <a:outerShdw blurRad="63500" dist="25400" dir="5400000" algn="bl" rotWithShape="0">
              <a:srgbClr val="6B5B3E">
                <a:alpha val="2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804672" y="2084832"/>
            <a:ext cx="5486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</a:t>
            </a:r>
            <a:endParaRPr lang="en-US" sz="1800" dirty="0"/>
          </a:p>
        </p:txBody>
      </p:sp>
      <p:sp>
        <p:nvSpPr>
          <p:cNvPr id="8" name="Text 6"/>
          <p:cNvSpPr/>
          <p:nvPr/>
        </p:nvSpPr>
        <p:spPr>
          <a:xfrm>
            <a:off x="1508760" y="2029968"/>
            <a:ext cx="242316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95000"/>
              </a:lnSpc>
              <a:buNone/>
            </a:pPr>
            <a:r>
              <a:rPr lang="en-US" sz="1450" b="1" dirty="0">
                <a:solidFill>
                  <a:srgbClr val="134E4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Naloxone, ready &amp; trained</a:t>
            </a:r>
            <a:endParaRPr lang="en-US" sz="1450" dirty="0"/>
          </a:p>
        </p:txBody>
      </p:sp>
      <p:sp>
        <p:nvSpPr>
          <p:cNvPr id="9" name="Text 7"/>
          <p:cNvSpPr/>
          <p:nvPr/>
        </p:nvSpPr>
        <p:spPr>
          <a:xfrm>
            <a:off x="822960" y="2670048"/>
            <a:ext cx="30632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0000"/>
              </a:lnSpc>
              <a:buNone/>
            </a:pPr>
            <a:r>
              <a:rPr lang="en-US" sz="1250" dirty="0">
                <a:solidFill>
                  <a:srgbClr val="1E3A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Naloxone available to staff and residents, with training to use it.</a:t>
            </a:r>
            <a:endParaRPr lang="en-US" sz="1250" dirty="0"/>
          </a:p>
        </p:txBody>
      </p:sp>
      <p:sp>
        <p:nvSpPr>
          <p:cNvPr id="10" name="Shape 8"/>
          <p:cNvSpPr/>
          <p:nvPr/>
        </p:nvSpPr>
        <p:spPr>
          <a:xfrm>
            <a:off x="4370832" y="1828800"/>
            <a:ext cx="3566160" cy="1591056"/>
          </a:xfrm>
          <a:prstGeom prst="roundRect">
            <a:avLst>
              <a:gd name="adj" fmla="val 6322"/>
            </a:avLst>
          </a:prstGeom>
          <a:solidFill>
            <a:srgbClr val="FBF8F2"/>
          </a:solidFill>
          <a:ln w="9525">
            <a:solidFill>
              <a:srgbClr val="FFFFFF"/>
            </a:solidFill>
            <a:prstDash val="solid"/>
          </a:ln>
          <a:effectLst>
            <a:outerShdw blurRad="88900" dist="38100" dir="5400000" algn="bl" rotWithShape="0">
              <a:srgbClr val="6B5B3E">
                <a:alpha val="1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1" name="Shape 9"/>
          <p:cNvSpPr/>
          <p:nvPr/>
        </p:nvSpPr>
        <p:spPr>
          <a:xfrm>
            <a:off x="4626864" y="2084832"/>
            <a:ext cx="548640" cy="548640"/>
          </a:xfrm>
          <a:prstGeom prst="ellipse">
            <a:avLst/>
          </a:prstGeom>
          <a:solidFill>
            <a:srgbClr val="2E8B87"/>
          </a:solidFill>
          <a:ln/>
          <a:effectLst>
            <a:outerShdw blurRad="63500" dist="25400" dir="5400000" algn="bl" rotWithShape="0">
              <a:srgbClr val="6B5B3E">
                <a:alpha val="2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2" name="Text 10"/>
          <p:cNvSpPr/>
          <p:nvPr/>
        </p:nvSpPr>
        <p:spPr>
          <a:xfrm>
            <a:off x="4626864" y="2084832"/>
            <a:ext cx="5486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</a:t>
            </a:r>
            <a:endParaRPr lang="en-US" sz="1800" dirty="0"/>
          </a:p>
        </p:txBody>
      </p:sp>
      <p:sp>
        <p:nvSpPr>
          <p:cNvPr id="13" name="Text 11"/>
          <p:cNvSpPr/>
          <p:nvPr/>
        </p:nvSpPr>
        <p:spPr>
          <a:xfrm>
            <a:off x="5330952" y="2029968"/>
            <a:ext cx="242316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95000"/>
              </a:lnSpc>
              <a:buNone/>
            </a:pPr>
            <a:r>
              <a:rPr lang="en-US" sz="1450" b="1" dirty="0">
                <a:solidFill>
                  <a:srgbClr val="134E4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Overdose response plans</a:t>
            </a:r>
            <a:endParaRPr lang="en-US" sz="1450" dirty="0"/>
          </a:p>
        </p:txBody>
      </p:sp>
      <p:sp>
        <p:nvSpPr>
          <p:cNvPr id="14" name="Text 12"/>
          <p:cNvSpPr/>
          <p:nvPr/>
        </p:nvSpPr>
        <p:spPr>
          <a:xfrm>
            <a:off x="4645152" y="2670048"/>
            <a:ext cx="30632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0000"/>
              </a:lnSpc>
              <a:buNone/>
            </a:pPr>
            <a:r>
              <a:rPr lang="en-US" sz="1250" dirty="0">
                <a:solidFill>
                  <a:srgbClr val="1E3A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Bathroom check routines or reverse-motion detectors to catch overdoses fast.</a:t>
            </a:r>
            <a:endParaRPr lang="en-US" sz="1250" dirty="0"/>
          </a:p>
        </p:txBody>
      </p:sp>
      <p:sp>
        <p:nvSpPr>
          <p:cNvPr id="15" name="Shape 13"/>
          <p:cNvSpPr/>
          <p:nvPr/>
        </p:nvSpPr>
        <p:spPr>
          <a:xfrm>
            <a:off x="8193024" y="1828800"/>
            <a:ext cx="3566160" cy="1591056"/>
          </a:xfrm>
          <a:prstGeom prst="roundRect">
            <a:avLst>
              <a:gd name="adj" fmla="val 6322"/>
            </a:avLst>
          </a:prstGeom>
          <a:solidFill>
            <a:srgbClr val="FBF8F2"/>
          </a:solidFill>
          <a:ln w="9525">
            <a:solidFill>
              <a:srgbClr val="FFFFFF"/>
            </a:solidFill>
            <a:prstDash val="solid"/>
          </a:ln>
          <a:effectLst>
            <a:outerShdw blurRad="88900" dist="38100" dir="5400000" algn="bl" rotWithShape="0">
              <a:srgbClr val="6B5B3E">
                <a:alpha val="1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6" name="Shape 14"/>
          <p:cNvSpPr/>
          <p:nvPr/>
        </p:nvSpPr>
        <p:spPr>
          <a:xfrm>
            <a:off x="8449056" y="2084832"/>
            <a:ext cx="548640" cy="548640"/>
          </a:xfrm>
          <a:prstGeom prst="ellipse">
            <a:avLst/>
          </a:prstGeom>
          <a:solidFill>
            <a:srgbClr val="134E4C"/>
          </a:solidFill>
          <a:ln/>
          <a:effectLst>
            <a:outerShdw blurRad="63500" dist="25400" dir="5400000" algn="bl" rotWithShape="0">
              <a:srgbClr val="6B5B3E">
                <a:alpha val="2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7" name="Text 15"/>
          <p:cNvSpPr/>
          <p:nvPr/>
        </p:nvSpPr>
        <p:spPr>
          <a:xfrm>
            <a:off x="8449056" y="2084832"/>
            <a:ext cx="5486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</a:t>
            </a:r>
            <a:endParaRPr lang="en-US" sz="1800" dirty="0"/>
          </a:p>
        </p:txBody>
      </p:sp>
      <p:sp>
        <p:nvSpPr>
          <p:cNvPr id="18" name="Text 16"/>
          <p:cNvSpPr/>
          <p:nvPr/>
        </p:nvSpPr>
        <p:spPr>
          <a:xfrm>
            <a:off x="9153144" y="2029968"/>
            <a:ext cx="242316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95000"/>
              </a:lnSpc>
              <a:buNone/>
            </a:pPr>
            <a:r>
              <a:rPr lang="en-US" sz="1450" b="1" dirty="0">
                <a:solidFill>
                  <a:srgbClr val="134E4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Safer-use supplies</a:t>
            </a:r>
            <a:endParaRPr lang="en-US" sz="1450" dirty="0"/>
          </a:p>
        </p:txBody>
      </p:sp>
      <p:sp>
        <p:nvSpPr>
          <p:cNvPr id="19" name="Text 17"/>
          <p:cNvSpPr/>
          <p:nvPr/>
        </p:nvSpPr>
        <p:spPr>
          <a:xfrm>
            <a:off x="8467344" y="2670048"/>
            <a:ext cx="30632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0000"/>
              </a:lnSpc>
              <a:buNone/>
            </a:pPr>
            <a:r>
              <a:rPr lang="en-US" sz="1250" dirty="0">
                <a:solidFill>
                  <a:srgbClr val="1E3A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Clean equipment, fentanyl test strips, and safe-ingestion information.</a:t>
            </a:r>
            <a:endParaRPr lang="en-US" sz="1250" dirty="0"/>
          </a:p>
        </p:txBody>
      </p:sp>
      <p:sp>
        <p:nvSpPr>
          <p:cNvPr id="20" name="Shape 18"/>
          <p:cNvSpPr/>
          <p:nvPr/>
        </p:nvSpPr>
        <p:spPr>
          <a:xfrm>
            <a:off x="548640" y="3730752"/>
            <a:ext cx="3566160" cy="1591056"/>
          </a:xfrm>
          <a:prstGeom prst="roundRect">
            <a:avLst>
              <a:gd name="adj" fmla="val 6322"/>
            </a:avLst>
          </a:prstGeom>
          <a:solidFill>
            <a:srgbClr val="FBF8F2"/>
          </a:solidFill>
          <a:ln w="9525">
            <a:solidFill>
              <a:srgbClr val="FFFFFF"/>
            </a:solidFill>
            <a:prstDash val="solid"/>
          </a:ln>
          <a:effectLst>
            <a:outerShdw blurRad="88900" dist="38100" dir="5400000" algn="bl" rotWithShape="0">
              <a:srgbClr val="6B5B3E">
                <a:alpha val="1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1" name="Shape 19"/>
          <p:cNvSpPr/>
          <p:nvPr/>
        </p:nvSpPr>
        <p:spPr>
          <a:xfrm>
            <a:off x="804672" y="3986784"/>
            <a:ext cx="548640" cy="548640"/>
          </a:xfrm>
          <a:prstGeom prst="ellipse">
            <a:avLst/>
          </a:prstGeom>
          <a:solidFill>
            <a:srgbClr val="C15E41"/>
          </a:solidFill>
          <a:ln/>
          <a:effectLst>
            <a:outerShdw blurRad="63500" dist="25400" dir="5400000" algn="bl" rotWithShape="0">
              <a:srgbClr val="6B5B3E">
                <a:alpha val="2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2" name="Text 20"/>
          <p:cNvSpPr/>
          <p:nvPr/>
        </p:nvSpPr>
        <p:spPr>
          <a:xfrm>
            <a:off x="804672" y="3986784"/>
            <a:ext cx="5486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</a:t>
            </a:r>
            <a:endParaRPr lang="en-US" sz="1800" dirty="0"/>
          </a:p>
        </p:txBody>
      </p:sp>
      <p:sp>
        <p:nvSpPr>
          <p:cNvPr id="23" name="Text 21"/>
          <p:cNvSpPr/>
          <p:nvPr/>
        </p:nvSpPr>
        <p:spPr>
          <a:xfrm>
            <a:off x="1508760" y="3931920"/>
            <a:ext cx="242316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95000"/>
              </a:lnSpc>
              <a:buNone/>
            </a:pPr>
            <a:r>
              <a:rPr lang="en-US" sz="1450" b="1" dirty="0">
                <a:solidFill>
                  <a:srgbClr val="134E4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Wound &amp; basic first aid</a:t>
            </a:r>
            <a:endParaRPr lang="en-US" sz="1450" dirty="0"/>
          </a:p>
        </p:txBody>
      </p:sp>
      <p:sp>
        <p:nvSpPr>
          <p:cNvPr id="24" name="Text 22"/>
          <p:cNvSpPr/>
          <p:nvPr/>
        </p:nvSpPr>
        <p:spPr>
          <a:xfrm>
            <a:off x="822960" y="4572000"/>
            <a:ext cx="30632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0000"/>
              </a:lnSpc>
              <a:buNone/>
            </a:pPr>
            <a:r>
              <a:rPr lang="en-US" sz="1250" dirty="0">
                <a:solidFill>
                  <a:srgbClr val="1E3A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Supplies for skin and soft-tissue infections common with injection.</a:t>
            </a:r>
            <a:endParaRPr lang="en-US" sz="1250" dirty="0"/>
          </a:p>
        </p:txBody>
      </p:sp>
      <p:sp>
        <p:nvSpPr>
          <p:cNvPr id="25" name="Shape 23"/>
          <p:cNvSpPr/>
          <p:nvPr/>
        </p:nvSpPr>
        <p:spPr>
          <a:xfrm>
            <a:off x="4370832" y="3730752"/>
            <a:ext cx="3566160" cy="1591056"/>
          </a:xfrm>
          <a:prstGeom prst="roundRect">
            <a:avLst>
              <a:gd name="adj" fmla="val 6322"/>
            </a:avLst>
          </a:prstGeom>
          <a:solidFill>
            <a:srgbClr val="FBF8F2"/>
          </a:solidFill>
          <a:ln w="9525">
            <a:solidFill>
              <a:srgbClr val="FFFFFF"/>
            </a:solidFill>
            <a:prstDash val="solid"/>
          </a:ln>
          <a:effectLst>
            <a:outerShdw blurRad="88900" dist="38100" dir="5400000" algn="bl" rotWithShape="0">
              <a:srgbClr val="6B5B3E">
                <a:alpha val="1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6" name="Shape 24"/>
          <p:cNvSpPr/>
          <p:nvPr/>
        </p:nvSpPr>
        <p:spPr>
          <a:xfrm>
            <a:off x="4626864" y="3986784"/>
            <a:ext cx="548640" cy="548640"/>
          </a:xfrm>
          <a:prstGeom prst="ellipse">
            <a:avLst/>
          </a:prstGeom>
          <a:solidFill>
            <a:srgbClr val="4FA39E"/>
          </a:solidFill>
          <a:ln/>
          <a:effectLst>
            <a:outerShdw blurRad="63500" dist="25400" dir="5400000" algn="bl" rotWithShape="0">
              <a:srgbClr val="6B5B3E">
                <a:alpha val="2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7" name="Text 25"/>
          <p:cNvSpPr/>
          <p:nvPr/>
        </p:nvSpPr>
        <p:spPr>
          <a:xfrm>
            <a:off x="4626864" y="3986784"/>
            <a:ext cx="5486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</a:t>
            </a:r>
            <a:endParaRPr lang="en-US" sz="1800" dirty="0"/>
          </a:p>
        </p:txBody>
      </p:sp>
      <p:sp>
        <p:nvSpPr>
          <p:cNvPr id="28" name="Text 26"/>
          <p:cNvSpPr/>
          <p:nvPr/>
        </p:nvSpPr>
        <p:spPr>
          <a:xfrm>
            <a:off x="5330952" y="3931920"/>
            <a:ext cx="242316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95000"/>
              </a:lnSpc>
              <a:buNone/>
            </a:pPr>
            <a:r>
              <a:rPr lang="en-US" sz="1450" b="1" dirty="0">
                <a:solidFill>
                  <a:srgbClr val="134E4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Non-judgmental engagement</a:t>
            </a:r>
            <a:endParaRPr lang="en-US" sz="1450" dirty="0"/>
          </a:p>
        </p:txBody>
      </p:sp>
      <p:sp>
        <p:nvSpPr>
          <p:cNvPr id="29" name="Text 27"/>
          <p:cNvSpPr/>
          <p:nvPr/>
        </p:nvSpPr>
        <p:spPr>
          <a:xfrm>
            <a:off x="4645152" y="4572000"/>
            <a:ext cx="30632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0000"/>
              </a:lnSpc>
              <a:buNone/>
            </a:pPr>
            <a:r>
              <a:rPr lang="en-US" sz="1250" dirty="0">
                <a:solidFill>
                  <a:srgbClr val="1E3A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Low-barrier, welcoming contact that keeps people connected to care.</a:t>
            </a:r>
            <a:endParaRPr lang="en-US" sz="1250" dirty="0"/>
          </a:p>
        </p:txBody>
      </p:sp>
      <p:sp>
        <p:nvSpPr>
          <p:cNvPr id="30" name="Shape 28"/>
          <p:cNvSpPr/>
          <p:nvPr/>
        </p:nvSpPr>
        <p:spPr>
          <a:xfrm>
            <a:off x="8193024" y="3730752"/>
            <a:ext cx="3566160" cy="1591056"/>
          </a:xfrm>
          <a:prstGeom prst="roundRect">
            <a:avLst>
              <a:gd name="adj" fmla="val 6322"/>
            </a:avLst>
          </a:prstGeom>
          <a:solidFill>
            <a:srgbClr val="FBF8F2"/>
          </a:solidFill>
          <a:ln w="9525">
            <a:solidFill>
              <a:srgbClr val="FFFFFF"/>
            </a:solidFill>
            <a:prstDash val="solid"/>
          </a:ln>
          <a:effectLst>
            <a:outerShdw blurRad="88900" dist="38100" dir="5400000" algn="bl" rotWithShape="0">
              <a:srgbClr val="6B5B3E">
                <a:alpha val="1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31" name="Shape 29"/>
          <p:cNvSpPr/>
          <p:nvPr/>
        </p:nvSpPr>
        <p:spPr>
          <a:xfrm>
            <a:off x="8449056" y="3986784"/>
            <a:ext cx="548640" cy="548640"/>
          </a:xfrm>
          <a:prstGeom prst="ellipse">
            <a:avLst/>
          </a:prstGeom>
          <a:solidFill>
            <a:srgbClr val="DC7455"/>
          </a:solidFill>
          <a:ln/>
          <a:effectLst>
            <a:outerShdw blurRad="63500" dist="25400" dir="5400000" algn="bl" rotWithShape="0">
              <a:srgbClr val="6B5B3E">
                <a:alpha val="2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32" name="Text 30"/>
          <p:cNvSpPr/>
          <p:nvPr/>
        </p:nvSpPr>
        <p:spPr>
          <a:xfrm>
            <a:off x="8449056" y="3986784"/>
            <a:ext cx="5486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6</a:t>
            </a:r>
            <a:endParaRPr lang="en-US" sz="1800" dirty="0"/>
          </a:p>
        </p:txBody>
      </p:sp>
      <p:sp>
        <p:nvSpPr>
          <p:cNvPr id="33" name="Text 31"/>
          <p:cNvSpPr/>
          <p:nvPr/>
        </p:nvSpPr>
        <p:spPr>
          <a:xfrm>
            <a:off x="9153144" y="3931920"/>
            <a:ext cx="242316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95000"/>
              </a:lnSpc>
              <a:buNone/>
            </a:pPr>
            <a:r>
              <a:rPr lang="en-US" sz="1450" b="1" dirty="0">
                <a:solidFill>
                  <a:srgbClr val="134E4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Housing First mindset</a:t>
            </a:r>
            <a:endParaRPr lang="en-US" sz="1450" dirty="0"/>
          </a:p>
        </p:txBody>
      </p:sp>
      <p:sp>
        <p:nvSpPr>
          <p:cNvPr id="34" name="Text 32"/>
          <p:cNvSpPr/>
          <p:nvPr/>
        </p:nvSpPr>
        <p:spPr>
          <a:xfrm>
            <a:off x="8467344" y="4572000"/>
            <a:ext cx="30632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0000"/>
              </a:lnSpc>
              <a:buNone/>
            </a:pPr>
            <a:r>
              <a:rPr lang="en-US" sz="1250" dirty="0">
                <a:solidFill>
                  <a:srgbClr val="1E3A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Housing is a right — not a reward for abstinence; stability itself reduces harm.</a:t>
            </a:r>
            <a:endParaRPr lang="en-US" sz="1250" dirty="0"/>
          </a:p>
        </p:txBody>
      </p:sp>
      <p:sp>
        <p:nvSpPr>
          <p:cNvPr id="35" name="Text 33"/>
          <p:cNvSpPr/>
          <p:nvPr/>
        </p:nvSpPr>
        <p:spPr>
          <a:xfrm>
            <a:off x="548640" y="5989320"/>
            <a:ext cx="110642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50" b="1" dirty="0">
                <a:solidFill>
                  <a:srgbClr val="C15E4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Consistency matters:  </a:t>
            </a:r>
            <a:r>
              <a:rPr lang="en-US" sz="1350" dirty="0">
                <a:solidFill>
                  <a:srgbClr val="1E3A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when practices differ shelter-to-shelter, both staff and residents get confused. Aim for one clear, shared standard.</a:t>
            </a:r>
            <a:endParaRPr lang="en-US" sz="1350" dirty="0"/>
          </a:p>
        </p:txBody>
      </p:sp>
      <p:sp>
        <p:nvSpPr>
          <p:cNvPr id="36" name="Text 34"/>
          <p:cNvSpPr/>
          <p:nvPr/>
        </p:nvSpPr>
        <p:spPr>
          <a:xfrm>
            <a:off x="11430000" y="6355080"/>
            <a:ext cx="5486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100" dirty="0">
                <a:solidFill>
                  <a:srgbClr val="5C726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</a:t>
            </a:r>
            <a:endParaRPr lang="en-US" sz="1100" dirty="0"/>
          </a:p>
        </p:txBody>
      </p:sp>
      <p:sp>
        <p:nvSpPr>
          <p:cNvPr id="37" name="Text 35"/>
          <p:cNvSpPr/>
          <p:nvPr/>
        </p:nvSpPr>
        <p:spPr>
          <a:xfrm>
            <a:off x="548640" y="6355080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kern="0" spc="100" dirty="0">
                <a:solidFill>
                  <a:srgbClr val="5C726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WRAP  +  Harm Reduction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2771</Words>
  <Application>Microsoft Office PowerPoint</Application>
  <PresentationFormat>Widescreen</PresentationFormat>
  <Paragraphs>303</Paragraphs>
  <Slides>15</Slides>
  <Notes>15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9" baseType="lpstr">
      <vt:lpstr>Arial</vt:lpstr>
      <vt:lpstr>Calibri</vt:lpstr>
      <vt:lpstr>Georgia</vt:lpstr>
      <vt:lpstr>Office Theme</vt:lpstr>
      <vt:lpstr>Meeting People Where They Are</vt:lpstr>
      <vt:lpstr>The reality inside our shelters</vt:lpstr>
      <vt:lpstr>Two proven, people-centered approaches</vt:lpstr>
      <vt:lpstr>What is WRAP?</vt:lpstr>
      <vt:lpstr>The five key concepts of WRAP</vt:lpstr>
      <vt:lpstr>How WRAP works in a shelter</vt:lpstr>
      <vt:lpstr>What is Harm Reduction?</vt:lpstr>
      <vt:lpstr>Core principles that guide the work</vt:lpstr>
      <vt:lpstr>Harm Reduction in shelter settings</vt:lpstr>
      <vt:lpstr>Two frameworks, stronger together</vt:lpstr>
      <vt:lpstr>Benefits for residents</vt:lpstr>
      <vt:lpstr>Benefits for staff</vt:lpstr>
      <vt:lpstr>Benefits for the shelter</vt:lpstr>
      <vt:lpstr>Putting it into practice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WRAP of DC</dc:creator>
  <cp:lastModifiedBy>WRAP of DC</cp:lastModifiedBy>
  <cp:revision>1</cp:revision>
  <dcterms:created xsi:type="dcterms:W3CDTF">2026-07-02T17:41:12Z</dcterms:created>
  <dcterms:modified xsi:type="dcterms:W3CDTF">2026-07-02T17:51:55Z</dcterms:modified>
</cp:coreProperties>
</file>