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er Case Managers: Ensuring Continuous Support and Effective Follow-Up in Care" id="{7FD7ECD4-B308-47BA-8C7A-48CA29A67E9E}">
          <p14:sldIdLst>
            <p14:sldId id="2561"/>
            <p14:sldId id="2562"/>
          </p14:sldIdLst>
        </p14:section>
        <p14:section name="Role and Responsibilities of Peer Case Managers" id="{62B33CA4-FAC9-43C6-8845-BC0BD07A89BF}">
          <p14:sldIdLst>
            <p14:sldId id="2563"/>
            <p14:sldId id="2564"/>
            <p14:sldId id="2565"/>
            <p14:sldId id="2566"/>
          </p14:sldIdLst>
        </p14:section>
        <p14:section name="Continuous Support Strategies" id="{5C4B82B1-DB84-4A6D-A82C-F224B9F7020F}">
          <p14:sldIdLst>
            <p14:sldId id="2567"/>
            <p14:sldId id="2568"/>
            <p14:sldId id="2569"/>
            <p14:sldId id="2570"/>
          </p14:sldIdLst>
        </p14:section>
        <p14:section name="Effective Follow-Up Practices" id="{0F037571-57EC-49E6-A9D8-9A4F2D0AC887}">
          <p14:sldIdLst>
            <p14:sldId id="2571"/>
            <p14:sldId id="2572"/>
            <p14:sldId id="2573"/>
            <p14:sldId id="2574"/>
          </p14:sldIdLst>
        </p14:section>
        <p14:section name="Impact on Client Well-Being and Recovery" id="{C229EF7A-FDF4-471C-9BDE-CDB97497B235}">
          <p14:sldIdLst>
            <p14:sldId id="2575"/>
            <p14:sldId id="2576"/>
            <p14:sldId id="2577"/>
            <p14:sldId id="2578"/>
          </p14:sldIdLst>
        </p14:section>
        <p14:section name="Conclusion" id="{866F19CE-2B77-43A3-960F-68728E637D66}">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9" d="100"/>
          <a:sy n="59" d="100"/>
        </p:scale>
        <p:origin x="1098" y="28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ata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8DD58-5F45-4AF5-8CF5-13DF2685FD06}"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050FA1DD-803C-4C7A-BF11-D6D1768674F4}">
      <dgm:prSet/>
      <dgm:spPr/>
      <dgm:t>
        <a:bodyPr/>
        <a:lstStyle/>
        <a:p>
          <a:pPr>
            <a:lnSpc>
              <a:spcPct val="100000"/>
            </a:lnSpc>
            <a:defRPr b="1"/>
          </a:pPr>
          <a:r>
            <a:rPr lang="en-US"/>
            <a:t>Multidisciplinary Teamwork</a:t>
          </a:r>
        </a:p>
      </dgm:t>
    </dgm:pt>
    <dgm:pt modelId="{3DE14A0C-69C6-470E-9758-8CF96FA96073}" type="parTrans" cxnId="{1048A7AF-9211-4C76-B4E8-0968DFD40386}">
      <dgm:prSet/>
      <dgm:spPr/>
      <dgm:t>
        <a:bodyPr/>
        <a:lstStyle/>
        <a:p>
          <a:endParaRPr lang="en-US"/>
        </a:p>
      </dgm:t>
    </dgm:pt>
    <dgm:pt modelId="{FEFBC25C-7B64-4EFA-BC20-DC907CD11676}" type="sibTrans" cxnId="{1048A7AF-9211-4C76-B4E8-0968DFD40386}">
      <dgm:prSet/>
      <dgm:spPr/>
      <dgm:t>
        <a:bodyPr/>
        <a:lstStyle/>
        <a:p>
          <a:pPr>
            <a:lnSpc>
              <a:spcPct val="100000"/>
            </a:lnSpc>
            <a:defRPr b="1"/>
          </a:pPr>
          <a:endParaRPr lang="en-US"/>
        </a:p>
      </dgm:t>
    </dgm:pt>
    <dgm:pt modelId="{829E056E-ACDE-4997-8184-230CA3C6C412}">
      <dgm:prSet/>
      <dgm:spPr/>
      <dgm:t>
        <a:bodyPr/>
        <a:lstStyle/>
        <a:p>
          <a:pPr>
            <a:lnSpc>
              <a:spcPct val="100000"/>
            </a:lnSpc>
          </a:pPr>
          <a:r>
            <a:rPr lang="en-US"/>
            <a:t>Peer case managers collaborate with diverse healthcare professionals to coordinate effective care.</a:t>
          </a:r>
        </a:p>
      </dgm:t>
    </dgm:pt>
    <dgm:pt modelId="{2B1A4C18-7D60-4D3A-8F31-37611B1108D5}" type="parTrans" cxnId="{F06F8842-3048-49F3-BC80-58508942CEEA}">
      <dgm:prSet/>
      <dgm:spPr/>
      <dgm:t>
        <a:bodyPr/>
        <a:lstStyle/>
        <a:p>
          <a:endParaRPr lang="en-US"/>
        </a:p>
      </dgm:t>
    </dgm:pt>
    <dgm:pt modelId="{62701B3B-F91C-4279-AEB1-B2F8AFA2CB7C}" type="sibTrans" cxnId="{F06F8842-3048-49F3-BC80-58508942CEEA}">
      <dgm:prSet/>
      <dgm:spPr/>
      <dgm:t>
        <a:bodyPr/>
        <a:lstStyle/>
        <a:p>
          <a:endParaRPr lang="en-US"/>
        </a:p>
      </dgm:t>
    </dgm:pt>
    <dgm:pt modelId="{4850780C-06E2-4167-B70A-E7B1C0C537FE}">
      <dgm:prSet/>
      <dgm:spPr/>
      <dgm:t>
        <a:bodyPr/>
        <a:lstStyle/>
        <a:p>
          <a:pPr>
            <a:lnSpc>
              <a:spcPct val="100000"/>
            </a:lnSpc>
            <a:defRPr b="1"/>
          </a:pPr>
          <a:r>
            <a:rPr lang="en-US"/>
            <a:t>Personalized Care Plans</a:t>
          </a:r>
        </a:p>
      </dgm:t>
    </dgm:pt>
    <dgm:pt modelId="{17A4F7AD-E757-473D-BC54-7221F5433C55}" type="parTrans" cxnId="{1A84346E-4DC4-47EA-A640-9B6A47C5F2D8}">
      <dgm:prSet/>
      <dgm:spPr/>
      <dgm:t>
        <a:bodyPr/>
        <a:lstStyle/>
        <a:p>
          <a:endParaRPr lang="en-US"/>
        </a:p>
      </dgm:t>
    </dgm:pt>
    <dgm:pt modelId="{5333DB0E-E965-49DE-9D5A-85DC36FF2D62}" type="sibTrans" cxnId="{1A84346E-4DC4-47EA-A640-9B6A47C5F2D8}">
      <dgm:prSet/>
      <dgm:spPr/>
      <dgm:t>
        <a:bodyPr/>
        <a:lstStyle/>
        <a:p>
          <a:pPr>
            <a:lnSpc>
              <a:spcPct val="100000"/>
            </a:lnSpc>
            <a:defRPr b="1"/>
          </a:pPr>
          <a:endParaRPr lang="en-US"/>
        </a:p>
      </dgm:t>
    </dgm:pt>
    <dgm:pt modelId="{6EF30562-2632-4567-889B-0F422C61D8AA}">
      <dgm:prSet/>
      <dgm:spPr/>
      <dgm:t>
        <a:bodyPr/>
        <a:lstStyle/>
        <a:p>
          <a:pPr>
            <a:lnSpc>
              <a:spcPct val="100000"/>
            </a:lnSpc>
          </a:pPr>
          <a:r>
            <a:rPr lang="en-US"/>
            <a:t>Care plans are tailored to individual client needs through joint decision-making.</a:t>
          </a:r>
        </a:p>
      </dgm:t>
    </dgm:pt>
    <dgm:pt modelId="{50255992-F084-4FE2-80C0-E64D5E09A62C}" type="parTrans" cxnId="{CBADC88F-EC87-4F60-96C7-8270937E2414}">
      <dgm:prSet/>
      <dgm:spPr/>
      <dgm:t>
        <a:bodyPr/>
        <a:lstStyle/>
        <a:p>
          <a:endParaRPr lang="en-US"/>
        </a:p>
      </dgm:t>
    </dgm:pt>
    <dgm:pt modelId="{CCD94556-2DDE-474E-A3AE-7A82FF1CD5EA}" type="sibTrans" cxnId="{CBADC88F-EC87-4F60-96C7-8270937E2414}">
      <dgm:prSet/>
      <dgm:spPr/>
      <dgm:t>
        <a:bodyPr/>
        <a:lstStyle/>
        <a:p>
          <a:endParaRPr lang="en-US"/>
        </a:p>
      </dgm:t>
    </dgm:pt>
    <dgm:pt modelId="{8AD60E11-2071-4401-979D-5343423AF2D7}">
      <dgm:prSet/>
      <dgm:spPr/>
      <dgm:t>
        <a:bodyPr/>
        <a:lstStyle/>
        <a:p>
          <a:pPr>
            <a:lnSpc>
              <a:spcPct val="100000"/>
            </a:lnSpc>
            <a:defRPr b="1"/>
          </a:pPr>
          <a:r>
            <a:rPr lang="en-US"/>
            <a:t>Building Trust</a:t>
          </a:r>
        </a:p>
      </dgm:t>
    </dgm:pt>
    <dgm:pt modelId="{92756237-10D5-4750-B9A3-20C7042ACB98}" type="parTrans" cxnId="{083C8056-2645-4830-80B1-AA1082BA24B0}">
      <dgm:prSet/>
      <dgm:spPr/>
      <dgm:t>
        <a:bodyPr/>
        <a:lstStyle/>
        <a:p>
          <a:endParaRPr lang="en-US"/>
        </a:p>
      </dgm:t>
    </dgm:pt>
    <dgm:pt modelId="{912C4FFE-B8A5-434C-AA1D-8C409D711F4C}" type="sibTrans" cxnId="{083C8056-2645-4830-80B1-AA1082BA24B0}">
      <dgm:prSet/>
      <dgm:spPr/>
      <dgm:t>
        <a:bodyPr/>
        <a:lstStyle/>
        <a:p>
          <a:endParaRPr lang="en-US"/>
        </a:p>
      </dgm:t>
    </dgm:pt>
    <dgm:pt modelId="{FD8AEF29-EC79-4553-80F8-DFDADE630D60}">
      <dgm:prSet/>
      <dgm:spPr/>
      <dgm:t>
        <a:bodyPr/>
        <a:lstStyle/>
        <a:p>
          <a:pPr>
            <a:lnSpc>
              <a:spcPct val="100000"/>
            </a:lnSpc>
          </a:pPr>
          <a:r>
            <a:rPr lang="en-US"/>
            <a:t>Collaboration fosters trust and supports holistic, client-centered healthcare delivery.</a:t>
          </a:r>
        </a:p>
      </dgm:t>
    </dgm:pt>
    <dgm:pt modelId="{01167C2C-DCDA-4CD4-9959-9F2C2F98D830}" type="parTrans" cxnId="{2D59B88B-9522-451B-983A-79347A47C6DF}">
      <dgm:prSet/>
      <dgm:spPr/>
      <dgm:t>
        <a:bodyPr/>
        <a:lstStyle/>
        <a:p>
          <a:endParaRPr lang="en-US"/>
        </a:p>
      </dgm:t>
    </dgm:pt>
    <dgm:pt modelId="{33DBDEA4-5CB6-4E03-A9AE-128B0DF71E30}" type="sibTrans" cxnId="{2D59B88B-9522-451B-983A-79347A47C6DF}">
      <dgm:prSet/>
      <dgm:spPr/>
      <dgm:t>
        <a:bodyPr/>
        <a:lstStyle/>
        <a:p>
          <a:endParaRPr lang="en-US"/>
        </a:p>
      </dgm:t>
    </dgm:pt>
    <dgm:pt modelId="{194191C0-6556-4710-8B23-3BC667A99C18}" type="pres">
      <dgm:prSet presAssocID="{5468DD58-5F45-4AF5-8CF5-13DF2685FD06}" presName="Root" presStyleCnt="0">
        <dgm:presLayoutVars>
          <dgm:dir/>
          <dgm:resizeHandles val="exact"/>
        </dgm:presLayoutVars>
      </dgm:prSet>
      <dgm:spPr/>
    </dgm:pt>
    <dgm:pt modelId="{E394C749-3499-4C01-A9A2-623A4048C230}" type="pres">
      <dgm:prSet presAssocID="{050FA1DD-803C-4C7A-BF11-D6D1768674F4}" presName="Composite" presStyleCnt="0"/>
      <dgm:spPr/>
    </dgm:pt>
    <dgm:pt modelId="{2372F677-60FC-430E-A1DD-5CBEDEFE46A7}" type="pres">
      <dgm:prSet presAssocID="{050FA1DD-803C-4C7A-BF11-D6D1768674F4}"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7429" r="15819" b="-3"/>
          <a:stretch/>
        </a:blipFill>
      </dgm:spPr>
      <dgm:extLst>
        <a:ext uri="{E40237B7-FDA0-4F09-8148-C483321AD2D9}">
          <dgm14:cNvPr xmlns:dgm14="http://schemas.microsoft.com/office/drawing/2010/diagram" id="0" name="" descr="A small group of four medical students sit at a table together as they work together to present their assignment to their teacher who is seated in front of them and listening attentively.  The students are each wearing medical scrubs and lab coats and have various documents spread out on the table in front of them."/>
        </a:ext>
      </dgm:extLst>
    </dgm:pt>
    <dgm:pt modelId="{EEA76B84-7B3F-4FC6-9CC6-5B77159BBC1B}" type="pres">
      <dgm:prSet presAssocID="{050FA1DD-803C-4C7A-BF11-D6D1768674F4}" presName="Subtitle" presStyleLbl="revTx" presStyleIdx="0" presStyleCnt="6">
        <dgm:presLayoutVars>
          <dgm:chMax val="0"/>
          <dgm:bulletEnabled/>
        </dgm:presLayoutVars>
      </dgm:prSet>
      <dgm:spPr/>
    </dgm:pt>
    <dgm:pt modelId="{49017302-C300-4E74-9737-AF12F6A08A5A}" type="pres">
      <dgm:prSet presAssocID="{050FA1DD-803C-4C7A-BF11-D6D1768674F4}" presName="Description" presStyleLbl="revTx" presStyleIdx="1" presStyleCnt="6">
        <dgm:presLayoutVars>
          <dgm:bulletEnabled/>
        </dgm:presLayoutVars>
      </dgm:prSet>
      <dgm:spPr/>
    </dgm:pt>
    <dgm:pt modelId="{42FE879D-3C0D-4AE2-A11C-B18DEEBCEB4C}" type="pres">
      <dgm:prSet presAssocID="{FEFBC25C-7B64-4EFA-BC20-DC907CD11676}" presName="sibTrans" presStyleLbl="sibTrans2D1" presStyleIdx="0" presStyleCnt="0"/>
      <dgm:spPr/>
    </dgm:pt>
    <dgm:pt modelId="{2E4685ED-7281-40ED-B4DF-1114CCB7F655}" type="pres">
      <dgm:prSet presAssocID="{4850780C-06E2-4167-B70A-E7B1C0C537FE}" presName="Composite" presStyleCnt="0"/>
      <dgm:spPr/>
    </dgm:pt>
    <dgm:pt modelId="{B116FCA7-96A9-4DED-9C1E-E1A63EE7A6C3}" type="pres">
      <dgm:prSet presAssocID="{4850780C-06E2-4167-B70A-E7B1C0C537FE}"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6680" r="27571" b="1"/>
          <a:stretch/>
        </a:blipFill>
      </dgm:spPr>
      <dgm:extLst>
        <a:ext uri="{E40237B7-FDA0-4F09-8148-C483321AD2D9}">
          <dgm14:cNvPr xmlns:dgm14="http://schemas.microsoft.com/office/drawing/2010/diagram" id="0" name="" descr="doctor advises senior patient about prescription"/>
        </a:ext>
      </dgm:extLst>
    </dgm:pt>
    <dgm:pt modelId="{A786C394-E7AC-4DC4-8418-6AABC1771BAD}" type="pres">
      <dgm:prSet presAssocID="{4850780C-06E2-4167-B70A-E7B1C0C537FE}" presName="Subtitle" presStyleLbl="revTx" presStyleIdx="2" presStyleCnt="6">
        <dgm:presLayoutVars>
          <dgm:chMax val="0"/>
          <dgm:bulletEnabled/>
        </dgm:presLayoutVars>
      </dgm:prSet>
      <dgm:spPr/>
    </dgm:pt>
    <dgm:pt modelId="{E24FDEE7-DEE8-469A-BE23-9F0723FDACAE}" type="pres">
      <dgm:prSet presAssocID="{4850780C-06E2-4167-B70A-E7B1C0C537FE}" presName="Description" presStyleLbl="revTx" presStyleIdx="3" presStyleCnt="6">
        <dgm:presLayoutVars>
          <dgm:bulletEnabled/>
        </dgm:presLayoutVars>
      </dgm:prSet>
      <dgm:spPr/>
    </dgm:pt>
    <dgm:pt modelId="{C388E9C6-6518-44B2-8274-9953FBE7E094}" type="pres">
      <dgm:prSet presAssocID="{5333DB0E-E965-49DE-9D5A-85DC36FF2D62}" presName="sibTrans" presStyleLbl="sibTrans2D1" presStyleIdx="0" presStyleCnt="0"/>
      <dgm:spPr/>
    </dgm:pt>
    <dgm:pt modelId="{782678EE-75F4-4257-B223-7E79B82E13FB}" type="pres">
      <dgm:prSet presAssocID="{8AD60E11-2071-4401-979D-5343423AF2D7}" presName="Composite" presStyleCnt="0"/>
      <dgm:spPr/>
    </dgm:pt>
    <dgm:pt modelId="{1BCBE725-379B-4AFD-BEBD-985B5527D999}" type="pres">
      <dgm:prSet presAssocID="{8AD60E11-2071-4401-979D-5343423AF2D7}"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2467" r="20781" b="-3"/>
          <a:stretch/>
        </a:blipFill>
      </dgm:spPr>
      <dgm:extLst>
        <a:ext uri="{E40237B7-FDA0-4F09-8148-C483321AD2D9}">
          <dgm14:cNvPr xmlns:dgm14="http://schemas.microsoft.com/office/drawing/2010/diagram" id="0" name="" descr="Medical doctor attending to a female patient"/>
        </a:ext>
      </dgm:extLst>
    </dgm:pt>
    <dgm:pt modelId="{44965430-58CD-4362-ABFF-6A616B1601DD}" type="pres">
      <dgm:prSet presAssocID="{8AD60E11-2071-4401-979D-5343423AF2D7}" presName="Subtitle" presStyleLbl="revTx" presStyleIdx="4" presStyleCnt="6">
        <dgm:presLayoutVars>
          <dgm:chMax val="0"/>
          <dgm:bulletEnabled/>
        </dgm:presLayoutVars>
      </dgm:prSet>
      <dgm:spPr/>
    </dgm:pt>
    <dgm:pt modelId="{CA33D71E-ADA5-4F12-9A58-246DFDE32CA8}" type="pres">
      <dgm:prSet presAssocID="{8AD60E11-2071-4401-979D-5343423AF2D7}" presName="Description" presStyleLbl="revTx" presStyleIdx="5" presStyleCnt="6">
        <dgm:presLayoutVars>
          <dgm:bulletEnabled/>
        </dgm:presLayoutVars>
      </dgm:prSet>
      <dgm:spPr/>
    </dgm:pt>
  </dgm:ptLst>
  <dgm:cxnLst>
    <dgm:cxn modelId="{90F5E306-41F1-4208-8B58-725FFD52A576}" type="presOf" srcId="{5333DB0E-E965-49DE-9D5A-85DC36FF2D62}" destId="{C388E9C6-6518-44B2-8274-9953FBE7E094}" srcOrd="0" destOrd="0" presId="urn:microsoft.com/office/officeart/2024/3/layout/verticalVisualTextBlock1"/>
    <dgm:cxn modelId="{9E7EF30A-1FD9-4584-B79B-5137B87FD5E6}" type="presOf" srcId="{4850780C-06E2-4167-B70A-E7B1C0C537FE}" destId="{A786C394-E7AC-4DC4-8418-6AABC1771BAD}" srcOrd="0" destOrd="0" presId="urn:microsoft.com/office/officeart/2024/3/layout/verticalVisualTextBlock1"/>
    <dgm:cxn modelId="{F58E472B-BA43-418F-9DA2-C841A5E9E8F3}" type="presOf" srcId="{8AD60E11-2071-4401-979D-5343423AF2D7}" destId="{44965430-58CD-4362-ABFF-6A616B1601DD}" srcOrd="0" destOrd="0" presId="urn:microsoft.com/office/officeart/2024/3/layout/verticalVisualTextBlock1"/>
    <dgm:cxn modelId="{F06F8842-3048-49F3-BC80-58508942CEEA}" srcId="{050FA1DD-803C-4C7A-BF11-D6D1768674F4}" destId="{829E056E-ACDE-4997-8184-230CA3C6C412}" srcOrd="0" destOrd="0" parTransId="{2B1A4C18-7D60-4D3A-8F31-37611B1108D5}" sibTransId="{62701B3B-F91C-4279-AEB1-B2F8AFA2CB7C}"/>
    <dgm:cxn modelId="{1A84346E-4DC4-47EA-A640-9B6A47C5F2D8}" srcId="{5468DD58-5F45-4AF5-8CF5-13DF2685FD06}" destId="{4850780C-06E2-4167-B70A-E7B1C0C537FE}" srcOrd="1" destOrd="0" parTransId="{17A4F7AD-E757-473D-BC54-7221F5433C55}" sibTransId="{5333DB0E-E965-49DE-9D5A-85DC36FF2D62}"/>
    <dgm:cxn modelId="{8A9E076F-BF31-4821-AF0F-4A69F3E4594E}" type="presOf" srcId="{FD8AEF29-EC79-4553-80F8-DFDADE630D60}" destId="{CA33D71E-ADA5-4F12-9A58-246DFDE32CA8}" srcOrd="0" destOrd="0" presId="urn:microsoft.com/office/officeart/2024/3/layout/verticalVisualTextBlock1"/>
    <dgm:cxn modelId="{083C8056-2645-4830-80B1-AA1082BA24B0}" srcId="{5468DD58-5F45-4AF5-8CF5-13DF2685FD06}" destId="{8AD60E11-2071-4401-979D-5343423AF2D7}" srcOrd="2" destOrd="0" parTransId="{92756237-10D5-4750-B9A3-20C7042ACB98}" sibTransId="{912C4FFE-B8A5-434C-AA1D-8C409D711F4C}"/>
    <dgm:cxn modelId="{25241F87-7DA3-42E2-A9B3-C92A3F222F67}" type="presOf" srcId="{FEFBC25C-7B64-4EFA-BC20-DC907CD11676}" destId="{42FE879D-3C0D-4AE2-A11C-B18DEEBCEB4C}" srcOrd="0" destOrd="0" presId="urn:microsoft.com/office/officeart/2024/3/layout/verticalVisualTextBlock1"/>
    <dgm:cxn modelId="{2D59B88B-9522-451B-983A-79347A47C6DF}" srcId="{8AD60E11-2071-4401-979D-5343423AF2D7}" destId="{FD8AEF29-EC79-4553-80F8-DFDADE630D60}" srcOrd="0" destOrd="0" parTransId="{01167C2C-DCDA-4CD4-9959-9F2C2F98D830}" sibTransId="{33DBDEA4-5CB6-4E03-A9AE-128B0DF71E30}"/>
    <dgm:cxn modelId="{CBADC88F-EC87-4F60-96C7-8270937E2414}" srcId="{4850780C-06E2-4167-B70A-E7B1C0C537FE}" destId="{6EF30562-2632-4567-889B-0F422C61D8AA}" srcOrd="0" destOrd="0" parTransId="{50255992-F084-4FE2-80C0-E64D5E09A62C}" sibTransId="{CCD94556-2DDE-474E-A3AE-7A82FF1CD5EA}"/>
    <dgm:cxn modelId="{1048A7AF-9211-4C76-B4E8-0968DFD40386}" srcId="{5468DD58-5F45-4AF5-8CF5-13DF2685FD06}" destId="{050FA1DD-803C-4C7A-BF11-D6D1768674F4}" srcOrd="0" destOrd="0" parTransId="{3DE14A0C-69C6-470E-9758-8CF96FA96073}" sibTransId="{FEFBC25C-7B64-4EFA-BC20-DC907CD11676}"/>
    <dgm:cxn modelId="{281A90B0-B14F-4232-A97F-E557DF460F52}" type="presOf" srcId="{829E056E-ACDE-4997-8184-230CA3C6C412}" destId="{49017302-C300-4E74-9737-AF12F6A08A5A}" srcOrd="0" destOrd="0" presId="urn:microsoft.com/office/officeart/2024/3/layout/verticalVisualTextBlock1"/>
    <dgm:cxn modelId="{A4802AB4-1397-4BD7-B7E1-96B230154B93}" type="presOf" srcId="{6EF30562-2632-4567-889B-0F422C61D8AA}" destId="{E24FDEE7-DEE8-469A-BE23-9F0723FDACAE}" srcOrd="0" destOrd="0" presId="urn:microsoft.com/office/officeart/2024/3/layout/verticalVisualTextBlock1"/>
    <dgm:cxn modelId="{D1C8AEBE-73B7-4CC5-99AF-B9FD1BE7C28C}" type="presOf" srcId="{050FA1DD-803C-4C7A-BF11-D6D1768674F4}" destId="{EEA76B84-7B3F-4FC6-9CC6-5B77159BBC1B}" srcOrd="0" destOrd="0" presId="urn:microsoft.com/office/officeart/2024/3/layout/verticalVisualTextBlock1"/>
    <dgm:cxn modelId="{E242FFE0-4006-4B54-8C1F-7EAC97200B0A}" type="presOf" srcId="{5468DD58-5F45-4AF5-8CF5-13DF2685FD06}" destId="{194191C0-6556-4710-8B23-3BC667A99C18}" srcOrd="0" destOrd="0" presId="urn:microsoft.com/office/officeart/2024/3/layout/verticalVisualTextBlock1"/>
    <dgm:cxn modelId="{8100D6AC-0E41-4538-9E47-91F69A43CFEA}" type="presParOf" srcId="{194191C0-6556-4710-8B23-3BC667A99C18}" destId="{E394C749-3499-4C01-A9A2-623A4048C230}" srcOrd="0" destOrd="0" presId="urn:microsoft.com/office/officeart/2024/3/layout/verticalVisualTextBlock1"/>
    <dgm:cxn modelId="{C83BAE6F-5275-4C26-B311-A7F8903A38BB}" type="presParOf" srcId="{E394C749-3499-4C01-A9A2-623A4048C230}" destId="{2372F677-60FC-430E-A1DD-5CBEDEFE46A7}" srcOrd="0" destOrd="0" presId="urn:microsoft.com/office/officeart/2024/3/layout/verticalVisualTextBlock1"/>
    <dgm:cxn modelId="{846DEC00-DB00-44E5-AA49-747CAE6DB4C7}" type="presParOf" srcId="{E394C749-3499-4C01-A9A2-623A4048C230}" destId="{EEA76B84-7B3F-4FC6-9CC6-5B77159BBC1B}" srcOrd="1" destOrd="0" presId="urn:microsoft.com/office/officeart/2024/3/layout/verticalVisualTextBlock1"/>
    <dgm:cxn modelId="{F9239918-748E-4676-942D-C0BA05E360F0}" type="presParOf" srcId="{E394C749-3499-4C01-A9A2-623A4048C230}" destId="{49017302-C300-4E74-9737-AF12F6A08A5A}" srcOrd="2" destOrd="0" presId="urn:microsoft.com/office/officeart/2024/3/layout/verticalVisualTextBlock1"/>
    <dgm:cxn modelId="{D29DC6A0-CBB3-4D05-A9CC-A2F01572B148}" type="presParOf" srcId="{194191C0-6556-4710-8B23-3BC667A99C18}" destId="{42FE879D-3C0D-4AE2-A11C-B18DEEBCEB4C}" srcOrd="1" destOrd="0" presId="urn:microsoft.com/office/officeart/2024/3/layout/verticalVisualTextBlock1"/>
    <dgm:cxn modelId="{CDB3D28C-95AB-44A9-B58A-BFF298A43545}" type="presParOf" srcId="{194191C0-6556-4710-8B23-3BC667A99C18}" destId="{2E4685ED-7281-40ED-B4DF-1114CCB7F655}" srcOrd="2" destOrd="0" presId="urn:microsoft.com/office/officeart/2024/3/layout/verticalVisualTextBlock1"/>
    <dgm:cxn modelId="{8F02F5D1-34AA-47D6-895D-1E1D296B7358}" type="presParOf" srcId="{2E4685ED-7281-40ED-B4DF-1114CCB7F655}" destId="{B116FCA7-96A9-4DED-9C1E-E1A63EE7A6C3}" srcOrd="0" destOrd="0" presId="urn:microsoft.com/office/officeart/2024/3/layout/verticalVisualTextBlock1"/>
    <dgm:cxn modelId="{893E2585-C2C8-48AF-AE44-338B3077230F}" type="presParOf" srcId="{2E4685ED-7281-40ED-B4DF-1114CCB7F655}" destId="{A786C394-E7AC-4DC4-8418-6AABC1771BAD}" srcOrd="1" destOrd="0" presId="urn:microsoft.com/office/officeart/2024/3/layout/verticalVisualTextBlock1"/>
    <dgm:cxn modelId="{3067F518-A515-4995-BB71-44C50D3EE943}" type="presParOf" srcId="{2E4685ED-7281-40ED-B4DF-1114CCB7F655}" destId="{E24FDEE7-DEE8-469A-BE23-9F0723FDACAE}" srcOrd="2" destOrd="0" presId="urn:microsoft.com/office/officeart/2024/3/layout/verticalVisualTextBlock1"/>
    <dgm:cxn modelId="{895B1D23-45A6-4F39-9235-8C21148F7B0D}" type="presParOf" srcId="{194191C0-6556-4710-8B23-3BC667A99C18}" destId="{C388E9C6-6518-44B2-8274-9953FBE7E094}" srcOrd="3" destOrd="0" presId="urn:microsoft.com/office/officeart/2024/3/layout/verticalVisualTextBlock1"/>
    <dgm:cxn modelId="{36E67450-E4D1-4397-B51E-16BC7E2A4140}" type="presParOf" srcId="{194191C0-6556-4710-8B23-3BC667A99C18}" destId="{782678EE-75F4-4257-B223-7E79B82E13FB}" srcOrd="4" destOrd="0" presId="urn:microsoft.com/office/officeart/2024/3/layout/verticalVisualTextBlock1"/>
    <dgm:cxn modelId="{88885401-2FA9-4E0B-BD93-AFDFF4BE9B1D}" type="presParOf" srcId="{782678EE-75F4-4257-B223-7E79B82E13FB}" destId="{1BCBE725-379B-4AFD-BEBD-985B5527D999}" srcOrd="0" destOrd="0" presId="urn:microsoft.com/office/officeart/2024/3/layout/verticalVisualTextBlock1"/>
    <dgm:cxn modelId="{A77FE95D-5DCE-4D05-AFF3-53BF4B091F60}" type="presParOf" srcId="{782678EE-75F4-4257-B223-7E79B82E13FB}" destId="{44965430-58CD-4362-ABFF-6A616B1601DD}" srcOrd="1" destOrd="0" presId="urn:microsoft.com/office/officeart/2024/3/layout/verticalVisualTextBlock1"/>
    <dgm:cxn modelId="{1B399CA3-BF93-49AC-879C-D26C32BE9378}" type="presParOf" srcId="{782678EE-75F4-4257-B223-7E79B82E13FB}" destId="{CA33D71E-ADA5-4F12-9A58-246DFDE32CA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C65D5A-450E-4F69-A0CD-E31FA34DCD43}"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A1532A3E-A1ED-4B63-AFB7-3792F6371C20}">
      <dgm:prSet/>
      <dgm:spPr/>
      <dgm:t>
        <a:bodyPr/>
        <a:lstStyle/>
        <a:p>
          <a:pPr>
            <a:lnSpc>
              <a:spcPct val="100000"/>
            </a:lnSpc>
            <a:defRPr b="1"/>
          </a:pPr>
          <a:r>
            <a:rPr lang="en-US"/>
            <a:t>Building Trust with Empathy</a:t>
          </a:r>
        </a:p>
      </dgm:t>
    </dgm:pt>
    <dgm:pt modelId="{F2EC3B3E-3BEF-4F1A-A64E-EE9FFB204C14}" type="parTrans" cxnId="{E65938CF-2043-4251-8703-5C1042AE034C}">
      <dgm:prSet/>
      <dgm:spPr/>
      <dgm:t>
        <a:bodyPr/>
        <a:lstStyle/>
        <a:p>
          <a:endParaRPr lang="en-US"/>
        </a:p>
      </dgm:t>
    </dgm:pt>
    <dgm:pt modelId="{D041E3CC-8A08-4BE8-BC36-3C4FF4B9B669}" type="sibTrans" cxnId="{E65938CF-2043-4251-8703-5C1042AE034C}">
      <dgm:prSet/>
      <dgm:spPr/>
      <dgm:t>
        <a:bodyPr/>
        <a:lstStyle/>
        <a:p>
          <a:pPr>
            <a:lnSpc>
              <a:spcPct val="100000"/>
            </a:lnSpc>
            <a:defRPr b="1"/>
          </a:pPr>
          <a:endParaRPr lang="en-US"/>
        </a:p>
      </dgm:t>
    </dgm:pt>
    <dgm:pt modelId="{3241AC93-8B39-43A8-AB27-652C7D64A2E0}">
      <dgm:prSet/>
      <dgm:spPr/>
      <dgm:t>
        <a:bodyPr/>
        <a:lstStyle/>
        <a:p>
          <a:pPr>
            <a:lnSpc>
              <a:spcPct val="100000"/>
            </a:lnSpc>
          </a:pPr>
          <a:r>
            <a:rPr lang="en-US"/>
            <a:t>Empathy fosters understanding and creates a safe environment for open client communication.</a:t>
          </a:r>
        </a:p>
      </dgm:t>
    </dgm:pt>
    <dgm:pt modelId="{38BBF821-F642-4B20-B04D-E76224CB8530}" type="parTrans" cxnId="{971336D0-C739-4288-881D-1FBC71091BB2}">
      <dgm:prSet/>
      <dgm:spPr/>
      <dgm:t>
        <a:bodyPr/>
        <a:lstStyle/>
        <a:p>
          <a:endParaRPr lang="en-US"/>
        </a:p>
      </dgm:t>
    </dgm:pt>
    <dgm:pt modelId="{4FEB8A85-08FF-47EB-B9BC-FCF915E0EC15}" type="sibTrans" cxnId="{971336D0-C739-4288-881D-1FBC71091BB2}">
      <dgm:prSet/>
      <dgm:spPr/>
      <dgm:t>
        <a:bodyPr/>
        <a:lstStyle/>
        <a:p>
          <a:endParaRPr lang="en-US"/>
        </a:p>
      </dgm:t>
    </dgm:pt>
    <dgm:pt modelId="{BD526555-DF89-4F3C-8CF3-645ED57D533D}">
      <dgm:prSet/>
      <dgm:spPr/>
      <dgm:t>
        <a:bodyPr/>
        <a:lstStyle/>
        <a:p>
          <a:pPr>
            <a:lnSpc>
              <a:spcPct val="100000"/>
            </a:lnSpc>
            <a:defRPr b="1"/>
          </a:pPr>
          <a:r>
            <a:rPr lang="en-US"/>
            <a:t>Shared Experiences</a:t>
          </a:r>
        </a:p>
      </dgm:t>
    </dgm:pt>
    <dgm:pt modelId="{BCBC27B3-E967-4C9E-BCCC-340BC1BDBD0C}" type="parTrans" cxnId="{F54306F1-4442-4929-8A96-721AE7534971}">
      <dgm:prSet/>
      <dgm:spPr/>
      <dgm:t>
        <a:bodyPr/>
        <a:lstStyle/>
        <a:p>
          <a:endParaRPr lang="en-US"/>
        </a:p>
      </dgm:t>
    </dgm:pt>
    <dgm:pt modelId="{FA343397-A641-4BE9-8FA8-B29F1CE941A1}" type="sibTrans" cxnId="{F54306F1-4442-4929-8A96-721AE7534971}">
      <dgm:prSet/>
      <dgm:spPr/>
      <dgm:t>
        <a:bodyPr/>
        <a:lstStyle/>
        <a:p>
          <a:pPr>
            <a:lnSpc>
              <a:spcPct val="100000"/>
            </a:lnSpc>
            <a:defRPr b="1"/>
          </a:pPr>
          <a:endParaRPr lang="en-US"/>
        </a:p>
      </dgm:t>
    </dgm:pt>
    <dgm:pt modelId="{F65E0F1F-2A0D-4DF2-9DC7-9082162ED280}">
      <dgm:prSet/>
      <dgm:spPr/>
      <dgm:t>
        <a:bodyPr/>
        <a:lstStyle/>
        <a:p>
          <a:pPr>
            <a:lnSpc>
              <a:spcPct val="100000"/>
            </a:lnSpc>
          </a:pPr>
          <a:r>
            <a:rPr lang="en-US"/>
            <a:t>Shared experiences strengthen bonds and enhance mutual trust between clients and providers.</a:t>
          </a:r>
        </a:p>
      </dgm:t>
    </dgm:pt>
    <dgm:pt modelId="{859A37CE-08EE-454F-944C-8BD8A97BA565}" type="parTrans" cxnId="{1CD4F63A-B07A-4E5E-B59C-2DF79B3CF8E7}">
      <dgm:prSet/>
      <dgm:spPr/>
      <dgm:t>
        <a:bodyPr/>
        <a:lstStyle/>
        <a:p>
          <a:endParaRPr lang="en-US"/>
        </a:p>
      </dgm:t>
    </dgm:pt>
    <dgm:pt modelId="{2B01B205-8CED-4826-848E-48A096474B69}" type="sibTrans" cxnId="{1CD4F63A-B07A-4E5E-B59C-2DF79B3CF8E7}">
      <dgm:prSet/>
      <dgm:spPr/>
      <dgm:t>
        <a:bodyPr/>
        <a:lstStyle/>
        <a:p>
          <a:endParaRPr lang="en-US"/>
        </a:p>
      </dgm:t>
    </dgm:pt>
    <dgm:pt modelId="{0CAE8CF9-8F9C-4685-9639-2A7A927DAF6A}">
      <dgm:prSet/>
      <dgm:spPr/>
      <dgm:t>
        <a:bodyPr/>
        <a:lstStyle/>
        <a:p>
          <a:pPr>
            <a:lnSpc>
              <a:spcPct val="100000"/>
            </a:lnSpc>
            <a:defRPr b="1"/>
          </a:pPr>
          <a:r>
            <a:rPr lang="en-US"/>
            <a:t>Strong Relationships Foundation</a:t>
          </a:r>
        </a:p>
      </dgm:t>
    </dgm:pt>
    <dgm:pt modelId="{BD84E876-9532-424C-B652-D11983363C39}" type="parTrans" cxnId="{4A98772D-AC20-46A3-BD77-56221D63B733}">
      <dgm:prSet/>
      <dgm:spPr/>
      <dgm:t>
        <a:bodyPr/>
        <a:lstStyle/>
        <a:p>
          <a:endParaRPr lang="en-US"/>
        </a:p>
      </dgm:t>
    </dgm:pt>
    <dgm:pt modelId="{8108AC21-B1E9-4C18-92B6-03968C998D1D}" type="sibTrans" cxnId="{4A98772D-AC20-46A3-BD77-56221D63B733}">
      <dgm:prSet/>
      <dgm:spPr/>
      <dgm:t>
        <a:bodyPr/>
        <a:lstStyle/>
        <a:p>
          <a:endParaRPr lang="en-US"/>
        </a:p>
      </dgm:t>
    </dgm:pt>
    <dgm:pt modelId="{DF01F788-1BA3-417B-A8D7-A585E8861149}">
      <dgm:prSet/>
      <dgm:spPr/>
      <dgm:t>
        <a:bodyPr/>
        <a:lstStyle/>
        <a:p>
          <a:pPr>
            <a:lnSpc>
              <a:spcPct val="100000"/>
            </a:lnSpc>
          </a:pPr>
          <a:r>
            <a:rPr lang="en-US"/>
            <a:t>Strong relationships enable ongoing support and contribute to positive health and wellbeing outcomes.</a:t>
          </a:r>
        </a:p>
      </dgm:t>
    </dgm:pt>
    <dgm:pt modelId="{0D60DF89-B0ED-4347-9BF9-52AAFD8B5E55}" type="parTrans" cxnId="{61A04144-672D-43BF-B5C7-7D7173E88875}">
      <dgm:prSet/>
      <dgm:spPr/>
      <dgm:t>
        <a:bodyPr/>
        <a:lstStyle/>
        <a:p>
          <a:endParaRPr lang="en-US"/>
        </a:p>
      </dgm:t>
    </dgm:pt>
    <dgm:pt modelId="{A0B61C84-4BC0-42FA-BEA8-94D79D34DB49}" type="sibTrans" cxnId="{61A04144-672D-43BF-B5C7-7D7173E88875}">
      <dgm:prSet/>
      <dgm:spPr/>
      <dgm:t>
        <a:bodyPr/>
        <a:lstStyle/>
        <a:p>
          <a:endParaRPr lang="en-US"/>
        </a:p>
      </dgm:t>
    </dgm:pt>
    <dgm:pt modelId="{D207D286-15D6-4C70-B0EF-94F257ED68E1}" type="pres">
      <dgm:prSet presAssocID="{37C65D5A-450E-4F69-A0CD-E31FA34DCD43}" presName="Root" presStyleCnt="0">
        <dgm:presLayoutVars>
          <dgm:dir/>
          <dgm:resizeHandles val="exact"/>
        </dgm:presLayoutVars>
      </dgm:prSet>
      <dgm:spPr/>
    </dgm:pt>
    <dgm:pt modelId="{51EDEDC1-759B-4393-80BB-EB8363171140}" type="pres">
      <dgm:prSet presAssocID="{A1532A3E-A1ED-4B63-AFB7-3792F6371C20}" presName="Composite" presStyleCnt="0"/>
      <dgm:spPr/>
    </dgm:pt>
    <dgm:pt modelId="{23604013-6E37-4325-81E6-C5DFE24F6DF4}" type="pres">
      <dgm:prSet presAssocID="{A1532A3E-A1ED-4B63-AFB7-3792F6371C20}"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1775" r="11473" b="-3"/>
          <a:stretch/>
        </a:blipFill>
      </dgm:spPr>
      <dgm:extLst>
        <a:ext uri="{E40237B7-FDA0-4F09-8148-C483321AD2D9}">
          <dgm14:cNvPr xmlns:dgm14="http://schemas.microsoft.com/office/drawing/2010/diagram" id="0" name="" descr="Shot of a couple having a disagreement at a cafe"/>
        </a:ext>
      </dgm:extLst>
    </dgm:pt>
    <dgm:pt modelId="{83072303-4A3F-4CC4-83FE-67379FAD9208}" type="pres">
      <dgm:prSet presAssocID="{A1532A3E-A1ED-4B63-AFB7-3792F6371C20}" presName="Subtitle" presStyleLbl="revTx" presStyleIdx="0" presStyleCnt="6">
        <dgm:presLayoutVars>
          <dgm:chMax val="0"/>
          <dgm:bulletEnabled/>
        </dgm:presLayoutVars>
      </dgm:prSet>
      <dgm:spPr/>
    </dgm:pt>
    <dgm:pt modelId="{1396E677-C494-40A0-A1AF-A21F0141B1A6}" type="pres">
      <dgm:prSet presAssocID="{A1532A3E-A1ED-4B63-AFB7-3792F6371C20}" presName="Description" presStyleLbl="revTx" presStyleIdx="1" presStyleCnt="6">
        <dgm:presLayoutVars>
          <dgm:bulletEnabled/>
        </dgm:presLayoutVars>
      </dgm:prSet>
      <dgm:spPr/>
    </dgm:pt>
    <dgm:pt modelId="{C2C96FB7-281D-4C2B-9AAB-B9FF56E03653}" type="pres">
      <dgm:prSet presAssocID="{D041E3CC-8A08-4BE8-BC36-3C4FF4B9B669}" presName="sibTrans" presStyleLbl="sibTrans2D1" presStyleIdx="0" presStyleCnt="0"/>
      <dgm:spPr/>
    </dgm:pt>
    <dgm:pt modelId="{32E0B151-8BB1-4E5E-B8CA-66D4382DA208}" type="pres">
      <dgm:prSet presAssocID="{BD526555-DF89-4F3C-8CF3-645ED57D533D}" presName="Composite" presStyleCnt="0"/>
      <dgm:spPr/>
    </dgm:pt>
    <dgm:pt modelId="{C8CB17A3-683C-4B6D-9505-AA30B2E546A3}" type="pres">
      <dgm:prSet presAssocID="{BD526555-DF89-4F3C-8CF3-645ED57D533D}"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t="507" r="-7" b="30738"/>
          <a:stretch/>
        </a:blipFill>
      </dgm:spPr>
      <dgm:extLst>
        <a:ext uri="{E40237B7-FDA0-4F09-8148-C483321AD2D9}">
          <dgm14:cNvPr xmlns:dgm14="http://schemas.microsoft.com/office/drawing/2010/diagram" id="0" name="" descr="Three university student women talking and smiling while seated"/>
        </a:ext>
      </dgm:extLst>
    </dgm:pt>
    <dgm:pt modelId="{83768C1C-201A-4153-8042-45D2CD1710C5}" type="pres">
      <dgm:prSet presAssocID="{BD526555-DF89-4F3C-8CF3-645ED57D533D}" presName="Subtitle" presStyleLbl="revTx" presStyleIdx="2" presStyleCnt="6">
        <dgm:presLayoutVars>
          <dgm:chMax val="0"/>
          <dgm:bulletEnabled/>
        </dgm:presLayoutVars>
      </dgm:prSet>
      <dgm:spPr/>
    </dgm:pt>
    <dgm:pt modelId="{ECE228E5-BBB8-429A-AFC8-095CD35EAE0B}" type="pres">
      <dgm:prSet presAssocID="{BD526555-DF89-4F3C-8CF3-645ED57D533D}" presName="Description" presStyleLbl="revTx" presStyleIdx="3" presStyleCnt="6">
        <dgm:presLayoutVars>
          <dgm:bulletEnabled/>
        </dgm:presLayoutVars>
      </dgm:prSet>
      <dgm:spPr/>
    </dgm:pt>
    <dgm:pt modelId="{8A9A658F-7F1D-415D-AE29-7024DDAE5D6D}" type="pres">
      <dgm:prSet presAssocID="{FA343397-A641-4BE9-8FA8-B29F1CE941A1}" presName="sibTrans" presStyleLbl="sibTrans2D1" presStyleIdx="0" presStyleCnt="0"/>
      <dgm:spPr/>
    </dgm:pt>
    <dgm:pt modelId="{662DA233-0642-4A96-B047-F738F412CCEF}" type="pres">
      <dgm:prSet presAssocID="{0CAE8CF9-8F9C-4685-9639-2A7A927DAF6A}" presName="Composite" presStyleCnt="0"/>
      <dgm:spPr/>
    </dgm:pt>
    <dgm:pt modelId="{75B5C066-01E5-4ADE-BB90-DEBF0F589DC1}" type="pres">
      <dgm:prSet presAssocID="{0CAE8CF9-8F9C-4685-9639-2A7A927DAF6A}"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4499" r="15253" b="3"/>
          <a:stretch/>
        </a:blipFill>
      </dgm:spPr>
      <dgm:extLst>
        <a:ext uri="{E40237B7-FDA0-4F09-8148-C483321AD2D9}">
          <dgm14:cNvPr xmlns:dgm14="http://schemas.microsoft.com/office/drawing/2010/diagram" id="0" name="" descr="Smiling healthcare professional"/>
        </a:ext>
      </dgm:extLst>
    </dgm:pt>
    <dgm:pt modelId="{FBF52135-CB69-41D7-A86B-8860DB267249}" type="pres">
      <dgm:prSet presAssocID="{0CAE8CF9-8F9C-4685-9639-2A7A927DAF6A}" presName="Subtitle" presStyleLbl="revTx" presStyleIdx="4" presStyleCnt="6">
        <dgm:presLayoutVars>
          <dgm:chMax val="0"/>
          <dgm:bulletEnabled/>
        </dgm:presLayoutVars>
      </dgm:prSet>
      <dgm:spPr/>
    </dgm:pt>
    <dgm:pt modelId="{72C97D12-A5D3-4FEC-9601-E6372F3B03FF}" type="pres">
      <dgm:prSet presAssocID="{0CAE8CF9-8F9C-4685-9639-2A7A927DAF6A}" presName="Description" presStyleLbl="revTx" presStyleIdx="5" presStyleCnt="6">
        <dgm:presLayoutVars>
          <dgm:bulletEnabled/>
        </dgm:presLayoutVars>
      </dgm:prSet>
      <dgm:spPr/>
    </dgm:pt>
  </dgm:ptLst>
  <dgm:cxnLst>
    <dgm:cxn modelId="{A181EA20-373B-4393-816D-50C5D8E8A2D8}" type="presOf" srcId="{FA343397-A641-4BE9-8FA8-B29F1CE941A1}" destId="{8A9A658F-7F1D-415D-AE29-7024DDAE5D6D}" srcOrd="0" destOrd="0" presId="urn:microsoft.com/office/officeart/2024/3/layout/verticalVisualTextBlock1"/>
    <dgm:cxn modelId="{24BE6824-9E6C-4F1C-9EE1-E1FD2B4F7625}" type="presOf" srcId="{0CAE8CF9-8F9C-4685-9639-2A7A927DAF6A}" destId="{FBF52135-CB69-41D7-A86B-8860DB267249}" srcOrd="0" destOrd="0" presId="urn:microsoft.com/office/officeart/2024/3/layout/verticalVisualTextBlock1"/>
    <dgm:cxn modelId="{CFBEFE24-826F-4DA0-9E56-340C5CEAF438}" type="presOf" srcId="{3241AC93-8B39-43A8-AB27-652C7D64A2E0}" destId="{1396E677-C494-40A0-A1AF-A21F0141B1A6}" srcOrd="0" destOrd="0" presId="urn:microsoft.com/office/officeart/2024/3/layout/verticalVisualTextBlock1"/>
    <dgm:cxn modelId="{4A98772D-AC20-46A3-BD77-56221D63B733}" srcId="{37C65D5A-450E-4F69-A0CD-E31FA34DCD43}" destId="{0CAE8CF9-8F9C-4685-9639-2A7A927DAF6A}" srcOrd="2" destOrd="0" parTransId="{BD84E876-9532-424C-B652-D11983363C39}" sibTransId="{8108AC21-B1E9-4C18-92B6-03968C998D1D}"/>
    <dgm:cxn modelId="{1CD4F63A-B07A-4E5E-B59C-2DF79B3CF8E7}" srcId="{BD526555-DF89-4F3C-8CF3-645ED57D533D}" destId="{F65E0F1F-2A0D-4DF2-9DC7-9082162ED280}" srcOrd="0" destOrd="0" parTransId="{859A37CE-08EE-454F-944C-8BD8A97BA565}" sibTransId="{2B01B205-8CED-4826-848E-48A096474B69}"/>
    <dgm:cxn modelId="{61A04144-672D-43BF-B5C7-7D7173E88875}" srcId="{0CAE8CF9-8F9C-4685-9639-2A7A927DAF6A}" destId="{DF01F788-1BA3-417B-A8D7-A585E8861149}" srcOrd="0" destOrd="0" parTransId="{0D60DF89-B0ED-4347-9BF9-52AAFD8B5E55}" sibTransId="{A0B61C84-4BC0-42FA-BEA8-94D79D34DB49}"/>
    <dgm:cxn modelId="{1CBB9E68-F261-4334-B947-28B54204D54F}" type="presOf" srcId="{BD526555-DF89-4F3C-8CF3-645ED57D533D}" destId="{83768C1C-201A-4153-8042-45D2CD1710C5}" srcOrd="0" destOrd="0" presId="urn:microsoft.com/office/officeart/2024/3/layout/verticalVisualTextBlock1"/>
    <dgm:cxn modelId="{3577F184-7281-4C92-B0DF-D0FD7A46C885}" type="presOf" srcId="{DF01F788-1BA3-417B-A8D7-A585E8861149}" destId="{72C97D12-A5D3-4FEC-9601-E6372F3B03FF}" srcOrd="0" destOrd="0" presId="urn:microsoft.com/office/officeart/2024/3/layout/verticalVisualTextBlock1"/>
    <dgm:cxn modelId="{D65D5794-9C9C-41A9-9BDE-915E4E31D551}" type="presOf" srcId="{A1532A3E-A1ED-4B63-AFB7-3792F6371C20}" destId="{83072303-4A3F-4CC4-83FE-67379FAD9208}" srcOrd="0" destOrd="0" presId="urn:microsoft.com/office/officeart/2024/3/layout/verticalVisualTextBlock1"/>
    <dgm:cxn modelId="{8B591EA8-AAC5-4708-BF9B-3709CBDF3914}" type="presOf" srcId="{F65E0F1F-2A0D-4DF2-9DC7-9082162ED280}" destId="{ECE228E5-BBB8-429A-AFC8-095CD35EAE0B}" srcOrd="0" destOrd="0" presId="urn:microsoft.com/office/officeart/2024/3/layout/verticalVisualTextBlock1"/>
    <dgm:cxn modelId="{D00BC2C0-D162-4082-8E28-AF5EF087C881}" type="presOf" srcId="{D041E3CC-8A08-4BE8-BC36-3C4FF4B9B669}" destId="{C2C96FB7-281D-4C2B-9AAB-B9FF56E03653}" srcOrd="0" destOrd="0" presId="urn:microsoft.com/office/officeart/2024/3/layout/verticalVisualTextBlock1"/>
    <dgm:cxn modelId="{7DAFBFC7-9FB9-4838-BC02-E7DE14E512A4}" type="presOf" srcId="{37C65D5A-450E-4F69-A0CD-E31FA34DCD43}" destId="{D207D286-15D6-4C70-B0EF-94F257ED68E1}" srcOrd="0" destOrd="0" presId="urn:microsoft.com/office/officeart/2024/3/layout/verticalVisualTextBlock1"/>
    <dgm:cxn modelId="{E65938CF-2043-4251-8703-5C1042AE034C}" srcId="{37C65D5A-450E-4F69-A0CD-E31FA34DCD43}" destId="{A1532A3E-A1ED-4B63-AFB7-3792F6371C20}" srcOrd="0" destOrd="0" parTransId="{F2EC3B3E-3BEF-4F1A-A64E-EE9FFB204C14}" sibTransId="{D041E3CC-8A08-4BE8-BC36-3C4FF4B9B669}"/>
    <dgm:cxn modelId="{971336D0-C739-4288-881D-1FBC71091BB2}" srcId="{A1532A3E-A1ED-4B63-AFB7-3792F6371C20}" destId="{3241AC93-8B39-43A8-AB27-652C7D64A2E0}" srcOrd="0" destOrd="0" parTransId="{38BBF821-F642-4B20-B04D-E76224CB8530}" sibTransId="{4FEB8A85-08FF-47EB-B9BC-FCF915E0EC15}"/>
    <dgm:cxn modelId="{F54306F1-4442-4929-8A96-721AE7534971}" srcId="{37C65D5A-450E-4F69-A0CD-E31FA34DCD43}" destId="{BD526555-DF89-4F3C-8CF3-645ED57D533D}" srcOrd="1" destOrd="0" parTransId="{BCBC27B3-E967-4C9E-BCCC-340BC1BDBD0C}" sibTransId="{FA343397-A641-4BE9-8FA8-B29F1CE941A1}"/>
    <dgm:cxn modelId="{1CFC1580-A2AD-448A-A2A9-7BEB7FE8CDAB}" type="presParOf" srcId="{D207D286-15D6-4C70-B0EF-94F257ED68E1}" destId="{51EDEDC1-759B-4393-80BB-EB8363171140}" srcOrd="0" destOrd="0" presId="urn:microsoft.com/office/officeart/2024/3/layout/verticalVisualTextBlock1"/>
    <dgm:cxn modelId="{B6DEAD93-7AE2-4B68-A655-99247D461AAC}" type="presParOf" srcId="{51EDEDC1-759B-4393-80BB-EB8363171140}" destId="{23604013-6E37-4325-81E6-C5DFE24F6DF4}" srcOrd="0" destOrd="0" presId="urn:microsoft.com/office/officeart/2024/3/layout/verticalVisualTextBlock1"/>
    <dgm:cxn modelId="{13F39C53-D843-4293-AF59-68DDB17EC601}" type="presParOf" srcId="{51EDEDC1-759B-4393-80BB-EB8363171140}" destId="{83072303-4A3F-4CC4-83FE-67379FAD9208}" srcOrd="1" destOrd="0" presId="urn:microsoft.com/office/officeart/2024/3/layout/verticalVisualTextBlock1"/>
    <dgm:cxn modelId="{F077DDB1-B0FC-47B5-B690-1382650E123F}" type="presParOf" srcId="{51EDEDC1-759B-4393-80BB-EB8363171140}" destId="{1396E677-C494-40A0-A1AF-A21F0141B1A6}" srcOrd="2" destOrd="0" presId="urn:microsoft.com/office/officeart/2024/3/layout/verticalVisualTextBlock1"/>
    <dgm:cxn modelId="{AEC8AD96-99B5-402A-969B-7F82219A3F0C}" type="presParOf" srcId="{D207D286-15D6-4C70-B0EF-94F257ED68E1}" destId="{C2C96FB7-281D-4C2B-9AAB-B9FF56E03653}" srcOrd="1" destOrd="0" presId="urn:microsoft.com/office/officeart/2024/3/layout/verticalVisualTextBlock1"/>
    <dgm:cxn modelId="{36516A25-E39E-4A54-AF06-D35D9FA658B1}" type="presParOf" srcId="{D207D286-15D6-4C70-B0EF-94F257ED68E1}" destId="{32E0B151-8BB1-4E5E-B8CA-66D4382DA208}" srcOrd="2" destOrd="0" presId="urn:microsoft.com/office/officeart/2024/3/layout/verticalVisualTextBlock1"/>
    <dgm:cxn modelId="{673D4B67-7930-4BA5-AC52-76A701F2F25C}" type="presParOf" srcId="{32E0B151-8BB1-4E5E-B8CA-66D4382DA208}" destId="{C8CB17A3-683C-4B6D-9505-AA30B2E546A3}" srcOrd="0" destOrd="0" presId="urn:microsoft.com/office/officeart/2024/3/layout/verticalVisualTextBlock1"/>
    <dgm:cxn modelId="{F37FE064-7466-434B-9703-4DC6492ED4DE}" type="presParOf" srcId="{32E0B151-8BB1-4E5E-B8CA-66D4382DA208}" destId="{83768C1C-201A-4153-8042-45D2CD1710C5}" srcOrd="1" destOrd="0" presId="urn:microsoft.com/office/officeart/2024/3/layout/verticalVisualTextBlock1"/>
    <dgm:cxn modelId="{95D569AA-D2B0-4CB8-9976-0DE57E7894E6}" type="presParOf" srcId="{32E0B151-8BB1-4E5E-B8CA-66D4382DA208}" destId="{ECE228E5-BBB8-429A-AFC8-095CD35EAE0B}" srcOrd="2" destOrd="0" presId="urn:microsoft.com/office/officeart/2024/3/layout/verticalVisualTextBlock1"/>
    <dgm:cxn modelId="{845B8446-EA79-449C-BDA7-1C6E34C0B9C7}" type="presParOf" srcId="{D207D286-15D6-4C70-B0EF-94F257ED68E1}" destId="{8A9A658F-7F1D-415D-AE29-7024DDAE5D6D}" srcOrd="3" destOrd="0" presId="urn:microsoft.com/office/officeart/2024/3/layout/verticalVisualTextBlock1"/>
    <dgm:cxn modelId="{7B918540-F866-4D4F-9CF5-35A7C5EEFCF8}" type="presParOf" srcId="{D207D286-15D6-4C70-B0EF-94F257ED68E1}" destId="{662DA233-0642-4A96-B047-F738F412CCEF}" srcOrd="4" destOrd="0" presId="urn:microsoft.com/office/officeart/2024/3/layout/verticalVisualTextBlock1"/>
    <dgm:cxn modelId="{E229467A-E3BC-4673-8392-9B748E9839D7}" type="presParOf" srcId="{662DA233-0642-4A96-B047-F738F412CCEF}" destId="{75B5C066-01E5-4ADE-BB90-DEBF0F589DC1}" srcOrd="0" destOrd="0" presId="urn:microsoft.com/office/officeart/2024/3/layout/verticalVisualTextBlock1"/>
    <dgm:cxn modelId="{FA62832D-A4D8-432E-AB33-62EA7D828363}" type="presParOf" srcId="{662DA233-0642-4A96-B047-F738F412CCEF}" destId="{FBF52135-CB69-41D7-A86B-8860DB267249}" srcOrd="1" destOrd="0" presId="urn:microsoft.com/office/officeart/2024/3/layout/verticalVisualTextBlock1"/>
    <dgm:cxn modelId="{2A9306B9-E0DD-4AD4-B333-E8968123557B}" type="presParOf" srcId="{662DA233-0642-4A96-B047-F738F412CCEF}" destId="{72C97D12-A5D3-4FEC-9601-E6372F3B03FF}"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84DF0D-527F-40A5-96A3-E668C6800D42}"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E104F380-57EC-458A-AB6F-4CB8596C4130}">
      <dgm:prSet/>
      <dgm:spPr/>
      <dgm:t>
        <a:bodyPr/>
        <a:lstStyle/>
        <a:p>
          <a:pPr>
            <a:lnSpc>
              <a:spcPct val="100000"/>
            </a:lnSpc>
            <a:defRPr b="1"/>
          </a:pPr>
          <a:r>
            <a:rPr lang="en-US"/>
            <a:t>Phone Calls for Support</a:t>
          </a:r>
        </a:p>
      </dgm:t>
    </dgm:pt>
    <dgm:pt modelId="{FE474E42-391C-4CCD-B623-87A1847F5567}" type="parTrans" cxnId="{E3564CDD-22CC-47B8-87CF-90123ECB534F}">
      <dgm:prSet/>
      <dgm:spPr/>
      <dgm:t>
        <a:bodyPr/>
        <a:lstStyle/>
        <a:p>
          <a:endParaRPr lang="en-US"/>
        </a:p>
      </dgm:t>
    </dgm:pt>
    <dgm:pt modelId="{9C71D7B1-B927-406A-96AA-809590A18F75}" type="sibTrans" cxnId="{E3564CDD-22CC-47B8-87CF-90123ECB534F}">
      <dgm:prSet/>
      <dgm:spPr/>
      <dgm:t>
        <a:bodyPr/>
        <a:lstStyle/>
        <a:p>
          <a:pPr>
            <a:lnSpc>
              <a:spcPct val="100000"/>
            </a:lnSpc>
            <a:defRPr b="1"/>
          </a:pPr>
          <a:endParaRPr lang="en-US"/>
        </a:p>
      </dgm:t>
    </dgm:pt>
    <dgm:pt modelId="{CBD7B758-82E7-4A4A-AAF1-21F79D17C23F}">
      <dgm:prSet/>
      <dgm:spPr/>
      <dgm:t>
        <a:bodyPr/>
        <a:lstStyle/>
        <a:p>
          <a:pPr>
            <a:lnSpc>
              <a:spcPct val="100000"/>
            </a:lnSpc>
          </a:pPr>
          <a:r>
            <a:rPr lang="en-US"/>
            <a:t>Phone calls provide a direct and personal way to check in with clients regularly and offer real-time support.</a:t>
          </a:r>
        </a:p>
      </dgm:t>
    </dgm:pt>
    <dgm:pt modelId="{73469548-C7E2-4F8C-9101-6A8B6C77F31B}" type="parTrans" cxnId="{DE90EB34-B544-4F73-A973-5B0967AFDD28}">
      <dgm:prSet/>
      <dgm:spPr/>
      <dgm:t>
        <a:bodyPr/>
        <a:lstStyle/>
        <a:p>
          <a:endParaRPr lang="en-US"/>
        </a:p>
      </dgm:t>
    </dgm:pt>
    <dgm:pt modelId="{FBD9BFA8-2774-4E26-BDDA-54FB84813216}" type="sibTrans" cxnId="{DE90EB34-B544-4F73-A973-5B0967AFDD28}">
      <dgm:prSet/>
      <dgm:spPr/>
      <dgm:t>
        <a:bodyPr/>
        <a:lstStyle/>
        <a:p>
          <a:endParaRPr lang="en-US"/>
        </a:p>
      </dgm:t>
    </dgm:pt>
    <dgm:pt modelId="{A049D202-2F56-431F-8C49-6749147E3481}">
      <dgm:prSet/>
      <dgm:spPr/>
      <dgm:t>
        <a:bodyPr/>
        <a:lstStyle/>
        <a:p>
          <a:pPr>
            <a:lnSpc>
              <a:spcPct val="100000"/>
            </a:lnSpc>
            <a:defRPr b="1"/>
          </a:pPr>
          <a:r>
            <a:rPr lang="en-US"/>
            <a:t>Text Message Check-Ins</a:t>
          </a:r>
        </a:p>
      </dgm:t>
    </dgm:pt>
    <dgm:pt modelId="{057CD29E-CEF2-4B73-AE37-415B768BF4CD}" type="parTrans" cxnId="{D7A3989E-F67D-413A-A21E-29B4E7CE9B8B}">
      <dgm:prSet/>
      <dgm:spPr/>
      <dgm:t>
        <a:bodyPr/>
        <a:lstStyle/>
        <a:p>
          <a:endParaRPr lang="en-US"/>
        </a:p>
      </dgm:t>
    </dgm:pt>
    <dgm:pt modelId="{8D705E1B-900B-4C5A-AD20-B72BC2F7E61C}" type="sibTrans" cxnId="{D7A3989E-F67D-413A-A21E-29B4E7CE9B8B}">
      <dgm:prSet/>
      <dgm:spPr/>
      <dgm:t>
        <a:bodyPr/>
        <a:lstStyle/>
        <a:p>
          <a:pPr>
            <a:lnSpc>
              <a:spcPct val="100000"/>
            </a:lnSpc>
            <a:defRPr b="1"/>
          </a:pPr>
          <a:endParaRPr lang="en-US"/>
        </a:p>
      </dgm:t>
    </dgm:pt>
    <dgm:pt modelId="{3B3D1323-F95D-41E6-B825-72BD41EDBB35}">
      <dgm:prSet/>
      <dgm:spPr/>
      <dgm:t>
        <a:bodyPr/>
        <a:lstStyle/>
        <a:p>
          <a:pPr>
            <a:lnSpc>
              <a:spcPct val="100000"/>
            </a:lnSpc>
          </a:pPr>
          <a:r>
            <a:rPr lang="en-US"/>
            <a:t>Text messages facilitate quick and convenient client check-ins, helping maintain engagement between meetings.</a:t>
          </a:r>
        </a:p>
      </dgm:t>
    </dgm:pt>
    <dgm:pt modelId="{1ABE8F68-F202-41A1-B109-D2B664830A47}" type="parTrans" cxnId="{CEA4EBDB-0335-481D-9D9F-38FDC11C96F0}">
      <dgm:prSet/>
      <dgm:spPr/>
      <dgm:t>
        <a:bodyPr/>
        <a:lstStyle/>
        <a:p>
          <a:endParaRPr lang="en-US"/>
        </a:p>
      </dgm:t>
    </dgm:pt>
    <dgm:pt modelId="{8080A53B-E35A-42DA-AF46-B9707C329386}" type="sibTrans" cxnId="{CEA4EBDB-0335-481D-9D9F-38FDC11C96F0}">
      <dgm:prSet/>
      <dgm:spPr/>
      <dgm:t>
        <a:bodyPr/>
        <a:lstStyle/>
        <a:p>
          <a:endParaRPr lang="en-US"/>
        </a:p>
      </dgm:t>
    </dgm:pt>
    <dgm:pt modelId="{F9E5044B-36B4-49FB-A85E-3AD90CA8D0CB}">
      <dgm:prSet/>
      <dgm:spPr/>
      <dgm:t>
        <a:bodyPr/>
        <a:lstStyle/>
        <a:p>
          <a:pPr>
            <a:lnSpc>
              <a:spcPct val="100000"/>
            </a:lnSpc>
            <a:defRPr b="1"/>
          </a:pPr>
          <a:r>
            <a:rPr lang="en-US"/>
            <a:t>Digital Platforms Usage</a:t>
          </a:r>
        </a:p>
      </dgm:t>
    </dgm:pt>
    <dgm:pt modelId="{3FC9224B-A389-4228-87B9-2103982F9A5C}" type="parTrans" cxnId="{BE90B451-B582-4790-B685-F1F683F41C2A}">
      <dgm:prSet/>
      <dgm:spPr/>
      <dgm:t>
        <a:bodyPr/>
        <a:lstStyle/>
        <a:p>
          <a:endParaRPr lang="en-US"/>
        </a:p>
      </dgm:t>
    </dgm:pt>
    <dgm:pt modelId="{B4B71929-6AF4-4E71-9342-EA0D12606B61}" type="sibTrans" cxnId="{BE90B451-B582-4790-B685-F1F683F41C2A}">
      <dgm:prSet/>
      <dgm:spPr/>
      <dgm:t>
        <a:bodyPr/>
        <a:lstStyle/>
        <a:p>
          <a:endParaRPr lang="en-US"/>
        </a:p>
      </dgm:t>
    </dgm:pt>
    <dgm:pt modelId="{8D95A214-7614-4FB0-B92E-4E0BA1CDAEA8}">
      <dgm:prSet/>
      <dgm:spPr/>
      <dgm:t>
        <a:bodyPr/>
        <a:lstStyle/>
        <a:p>
          <a:pPr>
            <a:lnSpc>
              <a:spcPct val="100000"/>
            </a:lnSpc>
          </a:pPr>
          <a:r>
            <a:rPr lang="en-US"/>
            <a:t>Using digital platforms enables seamless scheduling and messaging, supporting continuous client communication.</a:t>
          </a:r>
        </a:p>
      </dgm:t>
    </dgm:pt>
    <dgm:pt modelId="{65E803E2-21BC-43BE-BF25-A747309E1175}" type="parTrans" cxnId="{2DF0FE91-616F-4E87-A41A-7E28FC9053F4}">
      <dgm:prSet/>
      <dgm:spPr/>
      <dgm:t>
        <a:bodyPr/>
        <a:lstStyle/>
        <a:p>
          <a:endParaRPr lang="en-US"/>
        </a:p>
      </dgm:t>
    </dgm:pt>
    <dgm:pt modelId="{7EC10244-2448-41A8-8EC2-AC8D72008229}" type="sibTrans" cxnId="{2DF0FE91-616F-4E87-A41A-7E28FC9053F4}">
      <dgm:prSet/>
      <dgm:spPr/>
      <dgm:t>
        <a:bodyPr/>
        <a:lstStyle/>
        <a:p>
          <a:endParaRPr lang="en-US"/>
        </a:p>
      </dgm:t>
    </dgm:pt>
    <dgm:pt modelId="{FFBB60CD-9B2A-469E-BF76-DB157D2E262E}" type="pres">
      <dgm:prSet presAssocID="{6184DF0D-527F-40A5-96A3-E668C6800D42}" presName="Root" presStyleCnt="0">
        <dgm:presLayoutVars>
          <dgm:dir/>
          <dgm:resizeHandles val="exact"/>
        </dgm:presLayoutVars>
      </dgm:prSet>
      <dgm:spPr/>
    </dgm:pt>
    <dgm:pt modelId="{F57397EA-AF7C-44E2-9967-E3DE17E743E9}" type="pres">
      <dgm:prSet presAssocID="{E104F380-57EC-458A-AB6F-4CB8596C4130}" presName="Composite" presStyleCnt="0"/>
      <dgm:spPr/>
    </dgm:pt>
    <dgm:pt modelId="{BE9F18FF-1CC8-4DF9-BD16-6C087D990402}" type="pres">
      <dgm:prSet presAssocID="{E104F380-57EC-458A-AB6F-4CB8596C4130}"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t="7375" r="3" b="26127"/>
          <a:stretch/>
        </a:blipFill>
      </dgm:spPr>
      <dgm:extLst>
        <a:ext uri="{E40237B7-FDA0-4F09-8148-C483321AD2D9}">
          <dgm14:cNvPr xmlns:dgm14="http://schemas.microsoft.com/office/drawing/2010/diagram" id="0" name="" descr="Young businessman in headphones speaks on microphone"/>
        </a:ext>
      </dgm:extLst>
    </dgm:pt>
    <dgm:pt modelId="{5298333B-D0A6-4BE1-8380-4D8B4905740F}" type="pres">
      <dgm:prSet presAssocID="{E104F380-57EC-458A-AB6F-4CB8596C4130}" presName="Subtitle" presStyleLbl="revTx" presStyleIdx="0" presStyleCnt="6">
        <dgm:presLayoutVars>
          <dgm:chMax val="0"/>
          <dgm:bulletEnabled/>
        </dgm:presLayoutVars>
      </dgm:prSet>
      <dgm:spPr/>
    </dgm:pt>
    <dgm:pt modelId="{87BE3B44-3272-465F-A790-B1AB114C37FC}" type="pres">
      <dgm:prSet presAssocID="{E104F380-57EC-458A-AB6F-4CB8596C4130}" presName="Description" presStyleLbl="revTx" presStyleIdx="1" presStyleCnt="6">
        <dgm:presLayoutVars>
          <dgm:bulletEnabled/>
        </dgm:presLayoutVars>
      </dgm:prSet>
      <dgm:spPr/>
    </dgm:pt>
    <dgm:pt modelId="{AE6BADC6-3E05-4FFC-9765-5925A6A610BF}" type="pres">
      <dgm:prSet presAssocID="{9C71D7B1-B927-406A-96AA-809590A18F75}" presName="sibTrans" presStyleLbl="sibTrans2D1" presStyleIdx="0" presStyleCnt="0"/>
      <dgm:spPr/>
    </dgm:pt>
    <dgm:pt modelId="{907F0196-2819-42CA-B5F9-C640246DCE9F}" type="pres">
      <dgm:prSet presAssocID="{A049D202-2F56-431F-8C49-6749147E3481}" presName="Composite" presStyleCnt="0"/>
      <dgm:spPr/>
    </dgm:pt>
    <dgm:pt modelId="{662F7BDC-E453-44EF-9BEF-B52CECBC0B56}" type="pres">
      <dgm:prSet presAssocID="{A049D202-2F56-431F-8C49-6749147E3481}"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6141" r="17108" b="-3"/>
          <a:stretch/>
        </a:blipFill>
      </dgm:spPr>
      <dgm:extLst>
        <a:ext uri="{E40237B7-FDA0-4F09-8148-C483321AD2D9}">
          <dgm14:cNvPr xmlns:dgm14="http://schemas.microsoft.com/office/drawing/2010/diagram" id="0" name="" descr="Smart phone with message icon"/>
        </a:ext>
      </dgm:extLst>
    </dgm:pt>
    <dgm:pt modelId="{96924253-7CD6-4A7B-8E6D-8ED4780695BB}" type="pres">
      <dgm:prSet presAssocID="{A049D202-2F56-431F-8C49-6749147E3481}" presName="Subtitle" presStyleLbl="revTx" presStyleIdx="2" presStyleCnt="6">
        <dgm:presLayoutVars>
          <dgm:chMax val="0"/>
          <dgm:bulletEnabled/>
        </dgm:presLayoutVars>
      </dgm:prSet>
      <dgm:spPr/>
    </dgm:pt>
    <dgm:pt modelId="{C65080DE-6B9A-4161-9F27-9B260E05EE38}" type="pres">
      <dgm:prSet presAssocID="{A049D202-2F56-431F-8C49-6749147E3481}" presName="Description" presStyleLbl="revTx" presStyleIdx="3" presStyleCnt="6">
        <dgm:presLayoutVars>
          <dgm:bulletEnabled/>
        </dgm:presLayoutVars>
      </dgm:prSet>
      <dgm:spPr/>
    </dgm:pt>
    <dgm:pt modelId="{F09CD1C8-52A3-4AEC-B1AB-C240E8B295AE}" type="pres">
      <dgm:prSet presAssocID="{8D705E1B-900B-4C5A-AD20-B72BC2F7E61C}" presName="sibTrans" presStyleLbl="sibTrans2D1" presStyleIdx="0" presStyleCnt="0"/>
      <dgm:spPr/>
    </dgm:pt>
    <dgm:pt modelId="{681908AF-2745-486A-B50D-121287A9434C}" type="pres">
      <dgm:prSet presAssocID="{F9E5044B-36B4-49FB-A85E-3AD90CA8D0CB}" presName="Composite" presStyleCnt="0"/>
      <dgm:spPr/>
    </dgm:pt>
    <dgm:pt modelId="{6C658080-D47D-4ACF-8056-96ADACDABBCD}" type="pres">
      <dgm:prSet presAssocID="{F9E5044B-36B4-49FB-A85E-3AD90CA8D0CB}"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7203" r="17795" b="-2"/>
          <a:stretch/>
        </a:blipFill>
      </dgm:spPr>
      <dgm:extLst>
        <a:ext uri="{E40237B7-FDA0-4F09-8148-C483321AD2D9}">
          <dgm14:cNvPr xmlns:dgm14="http://schemas.microsoft.com/office/drawing/2010/diagram" id="0" name="" descr="Globe with app icons on Laptop"/>
        </a:ext>
      </dgm:extLst>
    </dgm:pt>
    <dgm:pt modelId="{756EDF27-DDEE-4895-9838-AE829DBB14F4}" type="pres">
      <dgm:prSet presAssocID="{F9E5044B-36B4-49FB-A85E-3AD90CA8D0CB}" presName="Subtitle" presStyleLbl="revTx" presStyleIdx="4" presStyleCnt="6">
        <dgm:presLayoutVars>
          <dgm:chMax val="0"/>
          <dgm:bulletEnabled/>
        </dgm:presLayoutVars>
      </dgm:prSet>
      <dgm:spPr/>
    </dgm:pt>
    <dgm:pt modelId="{F762C341-E434-4367-A592-2CA29EF2A05F}" type="pres">
      <dgm:prSet presAssocID="{F9E5044B-36B4-49FB-A85E-3AD90CA8D0CB}" presName="Description" presStyleLbl="revTx" presStyleIdx="5" presStyleCnt="6">
        <dgm:presLayoutVars>
          <dgm:bulletEnabled/>
        </dgm:presLayoutVars>
      </dgm:prSet>
      <dgm:spPr/>
    </dgm:pt>
  </dgm:ptLst>
  <dgm:cxnLst>
    <dgm:cxn modelId="{56F6BB27-07B3-438A-9863-3DEC22DF6FF1}" type="presOf" srcId="{E104F380-57EC-458A-AB6F-4CB8596C4130}" destId="{5298333B-D0A6-4BE1-8380-4D8B4905740F}" srcOrd="0" destOrd="0" presId="urn:microsoft.com/office/officeart/2024/3/layout/verticalVisualTextBlock1"/>
    <dgm:cxn modelId="{73C2DC27-4A80-4254-97F8-5CE849E76374}" type="presOf" srcId="{8D705E1B-900B-4C5A-AD20-B72BC2F7E61C}" destId="{F09CD1C8-52A3-4AEC-B1AB-C240E8B295AE}" srcOrd="0" destOrd="0" presId="urn:microsoft.com/office/officeart/2024/3/layout/verticalVisualTextBlock1"/>
    <dgm:cxn modelId="{E714042F-27F9-4343-9FA0-5E940ACC091B}" type="presOf" srcId="{9C71D7B1-B927-406A-96AA-809590A18F75}" destId="{AE6BADC6-3E05-4FFC-9765-5925A6A610BF}" srcOrd="0" destOrd="0" presId="urn:microsoft.com/office/officeart/2024/3/layout/verticalVisualTextBlock1"/>
    <dgm:cxn modelId="{DE90EB34-B544-4F73-A973-5B0967AFDD28}" srcId="{E104F380-57EC-458A-AB6F-4CB8596C4130}" destId="{CBD7B758-82E7-4A4A-AAF1-21F79D17C23F}" srcOrd="0" destOrd="0" parTransId="{73469548-C7E2-4F8C-9101-6A8B6C77F31B}" sibTransId="{FBD9BFA8-2774-4E26-BDDA-54FB84813216}"/>
    <dgm:cxn modelId="{D4E47E62-5D2D-461E-B8E7-93EFBB3B7B3E}" type="presOf" srcId="{8D95A214-7614-4FB0-B92E-4E0BA1CDAEA8}" destId="{F762C341-E434-4367-A592-2CA29EF2A05F}" srcOrd="0" destOrd="0" presId="urn:microsoft.com/office/officeart/2024/3/layout/verticalVisualTextBlock1"/>
    <dgm:cxn modelId="{3A798B42-51FB-43CD-8310-19A1CF2F1E92}" type="presOf" srcId="{F9E5044B-36B4-49FB-A85E-3AD90CA8D0CB}" destId="{756EDF27-DDEE-4895-9838-AE829DBB14F4}" srcOrd="0" destOrd="0" presId="urn:microsoft.com/office/officeart/2024/3/layout/verticalVisualTextBlock1"/>
    <dgm:cxn modelId="{BE90B451-B582-4790-B685-F1F683F41C2A}" srcId="{6184DF0D-527F-40A5-96A3-E668C6800D42}" destId="{F9E5044B-36B4-49FB-A85E-3AD90CA8D0CB}" srcOrd="2" destOrd="0" parTransId="{3FC9224B-A389-4228-87B9-2103982F9A5C}" sibTransId="{B4B71929-6AF4-4E71-9342-EA0D12606B61}"/>
    <dgm:cxn modelId="{2DF0FE91-616F-4E87-A41A-7E28FC9053F4}" srcId="{F9E5044B-36B4-49FB-A85E-3AD90CA8D0CB}" destId="{8D95A214-7614-4FB0-B92E-4E0BA1CDAEA8}" srcOrd="0" destOrd="0" parTransId="{65E803E2-21BC-43BE-BF25-A747309E1175}" sibTransId="{7EC10244-2448-41A8-8EC2-AC8D72008229}"/>
    <dgm:cxn modelId="{D7A3989E-F67D-413A-A21E-29B4E7CE9B8B}" srcId="{6184DF0D-527F-40A5-96A3-E668C6800D42}" destId="{A049D202-2F56-431F-8C49-6749147E3481}" srcOrd="1" destOrd="0" parTransId="{057CD29E-CEF2-4B73-AE37-415B768BF4CD}" sibTransId="{8D705E1B-900B-4C5A-AD20-B72BC2F7E61C}"/>
    <dgm:cxn modelId="{185774AC-8520-4C37-81B6-A324BFE8E04A}" type="presOf" srcId="{3B3D1323-F95D-41E6-B825-72BD41EDBB35}" destId="{C65080DE-6B9A-4161-9F27-9B260E05EE38}" srcOrd="0" destOrd="0" presId="urn:microsoft.com/office/officeart/2024/3/layout/verticalVisualTextBlock1"/>
    <dgm:cxn modelId="{944DB2BA-C0F5-42AA-BA6D-365CF8BEFC3F}" type="presOf" srcId="{6184DF0D-527F-40A5-96A3-E668C6800D42}" destId="{FFBB60CD-9B2A-469E-BF76-DB157D2E262E}" srcOrd="0" destOrd="0" presId="urn:microsoft.com/office/officeart/2024/3/layout/verticalVisualTextBlock1"/>
    <dgm:cxn modelId="{CEA4EBDB-0335-481D-9D9F-38FDC11C96F0}" srcId="{A049D202-2F56-431F-8C49-6749147E3481}" destId="{3B3D1323-F95D-41E6-B825-72BD41EDBB35}" srcOrd="0" destOrd="0" parTransId="{1ABE8F68-F202-41A1-B109-D2B664830A47}" sibTransId="{8080A53B-E35A-42DA-AF46-B9707C329386}"/>
    <dgm:cxn modelId="{E3564CDD-22CC-47B8-87CF-90123ECB534F}" srcId="{6184DF0D-527F-40A5-96A3-E668C6800D42}" destId="{E104F380-57EC-458A-AB6F-4CB8596C4130}" srcOrd="0" destOrd="0" parTransId="{FE474E42-391C-4CCD-B623-87A1847F5567}" sibTransId="{9C71D7B1-B927-406A-96AA-809590A18F75}"/>
    <dgm:cxn modelId="{F3053EE6-81B3-4721-A558-AFFBAC698BF0}" type="presOf" srcId="{CBD7B758-82E7-4A4A-AAF1-21F79D17C23F}" destId="{87BE3B44-3272-465F-A790-B1AB114C37FC}" srcOrd="0" destOrd="0" presId="urn:microsoft.com/office/officeart/2024/3/layout/verticalVisualTextBlock1"/>
    <dgm:cxn modelId="{12DB85F2-1096-4A63-BE19-5AE4F02FDE4B}" type="presOf" srcId="{A049D202-2F56-431F-8C49-6749147E3481}" destId="{96924253-7CD6-4A7B-8E6D-8ED4780695BB}" srcOrd="0" destOrd="0" presId="urn:microsoft.com/office/officeart/2024/3/layout/verticalVisualTextBlock1"/>
    <dgm:cxn modelId="{EDB37A42-CBA7-4412-A7EA-1C6BC5656DAF}" type="presParOf" srcId="{FFBB60CD-9B2A-469E-BF76-DB157D2E262E}" destId="{F57397EA-AF7C-44E2-9967-E3DE17E743E9}" srcOrd="0" destOrd="0" presId="urn:microsoft.com/office/officeart/2024/3/layout/verticalVisualTextBlock1"/>
    <dgm:cxn modelId="{D7B2ABA8-AC34-4D51-915B-7AC484027B8E}" type="presParOf" srcId="{F57397EA-AF7C-44E2-9967-E3DE17E743E9}" destId="{BE9F18FF-1CC8-4DF9-BD16-6C087D990402}" srcOrd="0" destOrd="0" presId="urn:microsoft.com/office/officeart/2024/3/layout/verticalVisualTextBlock1"/>
    <dgm:cxn modelId="{174F2710-B1C6-4E8F-A2C5-4BAF7EDBF8FA}" type="presParOf" srcId="{F57397EA-AF7C-44E2-9967-E3DE17E743E9}" destId="{5298333B-D0A6-4BE1-8380-4D8B4905740F}" srcOrd="1" destOrd="0" presId="urn:microsoft.com/office/officeart/2024/3/layout/verticalVisualTextBlock1"/>
    <dgm:cxn modelId="{1DE3EF95-52DA-4DCA-816C-08A410857B3A}" type="presParOf" srcId="{F57397EA-AF7C-44E2-9967-E3DE17E743E9}" destId="{87BE3B44-3272-465F-A790-B1AB114C37FC}" srcOrd="2" destOrd="0" presId="urn:microsoft.com/office/officeart/2024/3/layout/verticalVisualTextBlock1"/>
    <dgm:cxn modelId="{E6882AE6-8BEC-4662-B422-C07B54A36F6D}" type="presParOf" srcId="{FFBB60CD-9B2A-469E-BF76-DB157D2E262E}" destId="{AE6BADC6-3E05-4FFC-9765-5925A6A610BF}" srcOrd="1" destOrd="0" presId="urn:microsoft.com/office/officeart/2024/3/layout/verticalVisualTextBlock1"/>
    <dgm:cxn modelId="{45B7CFDB-F281-4C19-8AE9-EDC0890D18CC}" type="presParOf" srcId="{FFBB60CD-9B2A-469E-BF76-DB157D2E262E}" destId="{907F0196-2819-42CA-B5F9-C640246DCE9F}" srcOrd="2" destOrd="0" presId="urn:microsoft.com/office/officeart/2024/3/layout/verticalVisualTextBlock1"/>
    <dgm:cxn modelId="{F991D7E3-6C37-4B6B-8A5C-F2E07FE51E4C}" type="presParOf" srcId="{907F0196-2819-42CA-B5F9-C640246DCE9F}" destId="{662F7BDC-E453-44EF-9BEF-B52CECBC0B56}" srcOrd="0" destOrd="0" presId="urn:microsoft.com/office/officeart/2024/3/layout/verticalVisualTextBlock1"/>
    <dgm:cxn modelId="{98967A7A-8E81-4EB7-BFB1-D251C5280795}" type="presParOf" srcId="{907F0196-2819-42CA-B5F9-C640246DCE9F}" destId="{96924253-7CD6-4A7B-8E6D-8ED4780695BB}" srcOrd="1" destOrd="0" presId="urn:microsoft.com/office/officeart/2024/3/layout/verticalVisualTextBlock1"/>
    <dgm:cxn modelId="{C0944B91-E07E-4D78-9ECF-304044F4A3AC}" type="presParOf" srcId="{907F0196-2819-42CA-B5F9-C640246DCE9F}" destId="{C65080DE-6B9A-4161-9F27-9B260E05EE38}" srcOrd="2" destOrd="0" presId="urn:microsoft.com/office/officeart/2024/3/layout/verticalVisualTextBlock1"/>
    <dgm:cxn modelId="{72D23BF7-38ED-4EE3-901F-CC1E51CF0E81}" type="presParOf" srcId="{FFBB60CD-9B2A-469E-BF76-DB157D2E262E}" destId="{F09CD1C8-52A3-4AEC-B1AB-C240E8B295AE}" srcOrd="3" destOrd="0" presId="urn:microsoft.com/office/officeart/2024/3/layout/verticalVisualTextBlock1"/>
    <dgm:cxn modelId="{A8CAEDFD-29A1-40E0-807B-B6E7DC380A44}" type="presParOf" srcId="{FFBB60CD-9B2A-469E-BF76-DB157D2E262E}" destId="{681908AF-2745-486A-B50D-121287A9434C}" srcOrd="4" destOrd="0" presId="urn:microsoft.com/office/officeart/2024/3/layout/verticalVisualTextBlock1"/>
    <dgm:cxn modelId="{45F33D1C-249A-492D-8ECF-7FB970D46F3F}" type="presParOf" srcId="{681908AF-2745-486A-B50D-121287A9434C}" destId="{6C658080-D47D-4ACF-8056-96ADACDABBCD}" srcOrd="0" destOrd="0" presId="urn:microsoft.com/office/officeart/2024/3/layout/verticalVisualTextBlock1"/>
    <dgm:cxn modelId="{654BF8B0-D00A-4E04-B7D9-FB491FB68368}" type="presParOf" srcId="{681908AF-2745-486A-B50D-121287A9434C}" destId="{756EDF27-DDEE-4895-9838-AE829DBB14F4}" srcOrd="1" destOrd="0" presId="urn:microsoft.com/office/officeart/2024/3/layout/verticalVisualTextBlock1"/>
    <dgm:cxn modelId="{4E1B917D-87A8-40E7-9FAC-A3352E92A7C3}" type="presParOf" srcId="{681908AF-2745-486A-B50D-121287A9434C}" destId="{F762C341-E434-4367-A592-2CA29EF2A05F}"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337C2E-3A73-4E35-961C-E7A7D3DA34C6}"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9002D9BC-E2DD-4C88-92E3-F2A99BAA59F9}">
      <dgm:prSet/>
      <dgm:spPr/>
      <dgm:t>
        <a:bodyPr/>
        <a:lstStyle/>
        <a:p>
          <a:pPr>
            <a:lnSpc>
              <a:spcPct val="100000"/>
            </a:lnSpc>
            <a:defRPr b="1"/>
          </a:pPr>
          <a:r>
            <a:rPr lang="en-US"/>
            <a:t>Role of Peer Case Managers</a:t>
          </a:r>
        </a:p>
      </dgm:t>
    </dgm:pt>
    <dgm:pt modelId="{8D548439-2595-4E45-82F5-FF1F408FB1C1}" type="parTrans" cxnId="{DB9B33E0-91C3-41B8-B535-C82F5D758734}">
      <dgm:prSet/>
      <dgm:spPr/>
      <dgm:t>
        <a:bodyPr/>
        <a:lstStyle/>
        <a:p>
          <a:endParaRPr lang="en-US"/>
        </a:p>
      </dgm:t>
    </dgm:pt>
    <dgm:pt modelId="{0ED731EF-07C3-4584-BADE-3E7FC37798CE}" type="sibTrans" cxnId="{DB9B33E0-91C3-41B8-B535-C82F5D758734}">
      <dgm:prSet/>
      <dgm:spPr/>
      <dgm:t>
        <a:bodyPr/>
        <a:lstStyle/>
        <a:p>
          <a:pPr>
            <a:lnSpc>
              <a:spcPct val="100000"/>
            </a:lnSpc>
            <a:defRPr b="1"/>
          </a:pPr>
          <a:endParaRPr lang="en-US"/>
        </a:p>
      </dgm:t>
    </dgm:pt>
    <dgm:pt modelId="{AFAA3082-72C4-4A8D-AAC7-58F50F1CDEFE}">
      <dgm:prSet/>
      <dgm:spPr/>
      <dgm:t>
        <a:bodyPr/>
        <a:lstStyle/>
        <a:p>
          <a:pPr>
            <a:lnSpc>
              <a:spcPct val="100000"/>
            </a:lnSpc>
          </a:pPr>
          <a:r>
            <a:rPr lang="en-US"/>
            <a:t>Peer case managers provide essential continuous support, ensuring clients receive consistent care throughout recovery.</a:t>
          </a:r>
        </a:p>
      </dgm:t>
    </dgm:pt>
    <dgm:pt modelId="{88A0D226-C779-4295-98DD-6321FB9E3D95}" type="parTrans" cxnId="{C6FA3294-A09D-40A7-A003-4569F5D2F96A}">
      <dgm:prSet/>
      <dgm:spPr/>
      <dgm:t>
        <a:bodyPr/>
        <a:lstStyle/>
        <a:p>
          <a:endParaRPr lang="en-US"/>
        </a:p>
      </dgm:t>
    </dgm:pt>
    <dgm:pt modelId="{A654C56B-BFC5-4BA9-9DEB-2D5BDF2D6CE1}" type="sibTrans" cxnId="{C6FA3294-A09D-40A7-A003-4569F5D2F96A}">
      <dgm:prSet/>
      <dgm:spPr/>
      <dgm:t>
        <a:bodyPr/>
        <a:lstStyle/>
        <a:p>
          <a:endParaRPr lang="en-US"/>
        </a:p>
      </dgm:t>
    </dgm:pt>
    <dgm:pt modelId="{834871C4-FF2A-41F5-84C9-D933661654EC}">
      <dgm:prSet/>
      <dgm:spPr/>
      <dgm:t>
        <a:bodyPr/>
        <a:lstStyle/>
        <a:p>
          <a:pPr>
            <a:lnSpc>
              <a:spcPct val="100000"/>
            </a:lnSpc>
            <a:defRPr b="1"/>
          </a:pPr>
          <a:r>
            <a:rPr lang="en-US"/>
            <a:t>Unique Perspective</a:t>
          </a:r>
        </a:p>
      </dgm:t>
    </dgm:pt>
    <dgm:pt modelId="{ED3AAEFA-42D7-4E11-B43C-B3370A806F89}" type="parTrans" cxnId="{9F4AA195-397C-4A08-9043-474CC45107B1}">
      <dgm:prSet/>
      <dgm:spPr/>
      <dgm:t>
        <a:bodyPr/>
        <a:lstStyle/>
        <a:p>
          <a:endParaRPr lang="en-US"/>
        </a:p>
      </dgm:t>
    </dgm:pt>
    <dgm:pt modelId="{F26C5B18-912E-41AB-913D-1F455402C748}" type="sibTrans" cxnId="{9F4AA195-397C-4A08-9043-474CC45107B1}">
      <dgm:prSet/>
      <dgm:spPr/>
      <dgm:t>
        <a:bodyPr/>
        <a:lstStyle/>
        <a:p>
          <a:pPr>
            <a:lnSpc>
              <a:spcPct val="100000"/>
            </a:lnSpc>
            <a:defRPr b="1"/>
          </a:pPr>
          <a:endParaRPr lang="en-US"/>
        </a:p>
      </dgm:t>
    </dgm:pt>
    <dgm:pt modelId="{4DF9A54E-96E6-4B15-BD7E-D4F1F3BB929B}">
      <dgm:prSet/>
      <dgm:spPr/>
      <dgm:t>
        <a:bodyPr/>
        <a:lstStyle/>
        <a:p>
          <a:pPr>
            <a:lnSpc>
              <a:spcPct val="100000"/>
            </a:lnSpc>
          </a:pPr>
          <a:r>
            <a:rPr lang="en-US"/>
            <a:t>Their lived experience brings unique insights that improve client engagement and trust.</a:t>
          </a:r>
        </a:p>
      </dgm:t>
    </dgm:pt>
    <dgm:pt modelId="{1D505F36-A1F6-496B-BD67-90CC8E611526}" type="parTrans" cxnId="{D8C78E92-9738-45E2-AF14-0A3EBDF1193B}">
      <dgm:prSet/>
      <dgm:spPr/>
      <dgm:t>
        <a:bodyPr/>
        <a:lstStyle/>
        <a:p>
          <a:endParaRPr lang="en-US"/>
        </a:p>
      </dgm:t>
    </dgm:pt>
    <dgm:pt modelId="{C6C6A16D-ABA7-4D88-9BF0-1537FE470BFF}" type="sibTrans" cxnId="{D8C78E92-9738-45E2-AF14-0A3EBDF1193B}">
      <dgm:prSet/>
      <dgm:spPr/>
      <dgm:t>
        <a:bodyPr/>
        <a:lstStyle/>
        <a:p>
          <a:endParaRPr lang="en-US"/>
        </a:p>
      </dgm:t>
    </dgm:pt>
    <dgm:pt modelId="{48A96B3E-36F5-4C07-AF75-22CAFD7DF533}">
      <dgm:prSet/>
      <dgm:spPr/>
      <dgm:t>
        <a:bodyPr/>
        <a:lstStyle/>
        <a:p>
          <a:pPr>
            <a:lnSpc>
              <a:spcPct val="100000"/>
            </a:lnSpc>
            <a:defRPr b="1"/>
          </a:pPr>
          <a:r>
            <a:rPr lang="en-US"/>
            <a:t>Improved Client Outcomes</a:t>
          </a:r>
        </a:p>
      </dgm:t>
    </dgm:pt>
    <dgm:pt modelId="{6357CD43-CE64-4C6D-B789-14EE95FAF0B6}" type="parTrans" cxnId="{A63319C4-DB14-48CB-90DD-7E38F129D04D}">
      <dgm:prSet/>
      <dgm:spPr/>
      <dgm:t>
        <a:bodyPr/>
        <a:lstStyle/>
        <a:p>
          <a:endParaRPr lang="en-US"/>
        </a:p>
      </dgm:t>
    </dgm:pt>
    <dgm:pt modelId="{5A80DDCC-F40D-42E3-9FF4-A1CA74BDA95D}" type="sibTrans" cxnId="{A63319C4-DB14-48CB-90DD-7E38F129D04D}">
      <dgm:prSet/>
      <dgm:spPr/>
      <dgm:t>
        <a:bodyPr/>
        <a:lstStyle/>
        <a:p>
          <a:endParaRPr lang="en-US"/>
        </a:p>
      </dgm:t>
    </dgm:pt>
    <dgm:pt modelId="{60CBBD57-0FE2-4105-9969-2E2922A28BE3}">
      <dgm:prSet/>
      <dgm:spPr/>
      <dgm:t>
        <a:bodyPr/>
        <a:lstStyle/>
        <a:p>
          <a:pPr>
            <a:lnSpc>
              <a:spcPct val="100000"/>
            </a:lnSpc>
          </a:pPr>
          <a:r>
            <a:rPr lang="en-US"/>
            <a:t>Dedicated follow-up by peer case managers promotes better health outcomes and long-term recovery.</a:t>
          </a:r>
        </a:p>
      </dgm:t>
    </dgm:pt>
    <dgm:pt modelId="{0F3F70B8-626C-44E0-B0D8-B5627E9A08A4}" type="parTrans" cxnId="{54DF5807-928E-4F78-A00F-F68DA637CC20}">
      <dgm:prSet/>
      <dgm:spPr/>
      <dgm:t>
        <a:bodyPr/>
        <a:lstStyle/>
        <a:p>
          <a:endParaRPr lang="en-US"/>
        </a:p>
      </dgm:t>
    </dgm:pt>
    <dgm:pt modelId="{4CFB040B-43F5-4F68-86F8-B028D63B65A6}" type="sibTrans" cxnId="{54DF5807-928E-4F78-A00F-F68DA637CC20}">
      <dgm:prSet/>
      <dgm:spPr/>
      <dgm:t>
        <a:bodyPr/>
        <a:lstStyle/>
        <a:p>
          <a:endParaRPr lang="en-US"/>
        </a:p>
      </dgm:t>
    </dgm:pt>
    <dgm:pt modelId="{57632CA4-AC07-46EF-8380-2FB453745864}" type="pres">
      <dgm:prSet presAssocID="{3C337C2E-3A73-4E35-961C-E7A7D3DA34C6}" presName="Name0" presStyleCnt="0">
        <dgm:presLayoutVars>
          <dgm:dir/>
          <dgm:resizeHandles val="exact"/>
        </dgm:presLayoutVars>
      </dgm:prSet>
      <dgm:spPr/>
    </dgm:pt>
    <dgm:pt modelId="{CCC3B38A-5788-4B24-BBDB-818904DEBE3D}" type="pres">
      <dgm:prSet presAssocID="{9002D9BC-E2DD-4C88-92E3-F2A99BAA59F9}" presName="compNode" presStyleCnt="0"/>
      <dgm:spPr/>
    </dgm:pt>
    <dgm:pt modelId="{F41C82CF-AA2D-4A92-9333-839DA95FFA9D}" type="pres">
      <dgm:prSet presAssocID="{9002D9BC-E2DD-4C88-92E3-F2A99BAA59F9}" presName="pictRect" presStyleLbl="revTx" presStyleIdx="0" presStyleCnt="6">
        <dgm:presLayoutVars>
          <dgm:chMax val="0"/>
          <dgm:bulletEnabled/>
        </dgm:presLayoutVars>
      </dgm:prSet>
      <dgm:spPr/>
    </dgm:pt>
    <dgm:pt modelId="{18755DAA-4307-434A-BE46-CBF210961FB4}" type="pres">
      <dgm:prSet presAssocID="{9002D9BC-E2DD-4C88-92E3-F2A99BAA59F9}" presName="textRect" presStyleLbl="revTx" presStyleIdx="1" presStyleCnt="6">
        <dgm:presLayoutVars>
          <dgm:bulletEnabled/>
        </dgm:presLayoutVars>
      </dgm:prSet>
      <dgm:spPr/>
    </dgm:pt>
    <dgm:pt modelId="{0EB8EF4E-E5E9-42CB-9632-6CAEE632A42C}" type="pres">
      <dgm:prSet presAssocID="{0ED731EF-07C3-4584-BADE-3E7FC37798CE}" presName="sibTrans" presStyleLbl="sibTrans2D1" presStyleIdx="0" presStyleCnt="0"/>
      <dgm:spPr/>
    </dgm:pt>
    <dgm:pt modelId="{565FAA8D-50CA-4DF5-B481-F9680C08702A}" type="pres">
      <dgm:prSet presAssocID="{834871C4-FF2A-41F5-84C9-D933661654EC}" presName="compNode" presStyleCnt="0"/>
      <dgm:spPr/>
    </dgm:pt>
    <dgm:pt modelId="{118A814B-FF07-423E-8A73-D6E42DB8A857}" type="pres">
      <dgm:prSet presAssocID="{834871C4-FF2A-41F5-84C9-D933661654EC}" presName="pictRect" presStyleLbl="revTx" presStyleIdx="2" presStyleCnt="6">
        <dgm:presLayoutVars>
          <dgm:chMax val="0"/>
          <dgm:bulletEnabled/>
        </dgm:presLayoutVars>
      </dgm:prSet>
      <dgm:spPr/>
    </dgm:pt>
    <dgm:pt modelId="{B47B418A-CA6E-44F4-9752-BF5930BAF45C}" type="pres">
      <dgm:prSet presAssocID="{834871C4-FF2A-41F5-84C9-D933661654EC}" presName="textRect" presStyleLbl="revTx" presStyleIdx="3" presStyleCnt="6">
        <dgm:presLayoutVars>
          <dgm:bulletEnabled/>
        </dgm:presLayoutVars>
      </dgm:prSet>
      <dgm:spPr/>
    </dgm:pt>
    <dgm:pt modelId="{9BF1F521-6E5D-423D-9CD6-61FB208B9D93}" type="pres">
      <dgm:prSet presAssocID="{F26C5B18-912E-41AB-913D-1F455402C748}" presName="sibTrans" presStyleLbl="sibTrans2D1" presStyleIdx="0" presStyleCnt="0"/>
      <dgm:spPr/>
    </dgm:pt>
    <dgm:pt modelId="{E97AE0D1-EF9D-4806-8DBC-588C1B8773C2}" type="pres">
      <dgm:prSet presAssocID="{48A96B3E-36F5-4C07-AF75-22CAFD7DF533}" presName="compNode" presStyleCnt="0"/>
      <dgm:spPr/>
    </dgm:pt>
    <dgm:pt modelId="{F66E179D-4271-4CC5-ABF1-609F71ECB8BB}" type="pres">
      <dgm:prSet presAssocID="{48A96B3E-36F5-4C07-AF75-22CAFD7DF533}" presName="pictRect" presStyleLbl="revTx" presStyleIdx="4" presStyleCnt="6">
        <dgm:presLayoutVars>
          <dgm:chMax val="0"/>
          <dgm:bulletEnabled/>
        </dgm:presLayoutVars>
      </dgm:prSet>
      <dgm:spPr/>
    </dgm:pt>
    <dgm:pt modelId="{C8C421DB-3A40-4A90-BBAF-EAE268457270}" type="pres">
      <dgm:prSet presAssocID="{48A96B3E-36F5-4C07-AF75-22CAFD7DF533}" presName="textRect" presStyleLbl="revTx" presStyleIdx="5" presStyleCnt="6">
        <dgm:presLayoutVars>
          <dgm:bulletEnabled/>
        </dgm:presLayoutVars>
      </dgm:prSet>
      <dgm:spPr/>
    </dgm:pt>
  </dgm:ptLst>
  <dgm:cxnLst>
    <dgm:cxn modelId="{54DF5807-928E-4F78-A00F-F68DA637CC20}" srcId="{48A96B3E-36F5-4C07-AF75-22CAFD7DF533}" destId="{60CBBD57-0FE2-4105-9969-2E2922A28BE3}" srcOrd="0" destOrd="0" parTransId="{0F3F70B8-626C-44E0-B0D8-B5627E9A08A4}" sibTransId="{4CFB040B-43F5-4F68-86F8-B028D63B65A6}"/>
    <dgm:cxn modelId="{94297D5F-349B-499C-91E9-B177BFF1588A}" type="presOf" srcId="{3C337C2E-3A73-4E35-961C-E7A7D3DA34C6}" destId="{57632CA4-AC07-46EF-8380-2FB453745864}" srcOrd="0" destOrd="0" presId="urn:microsoft.com/office/officeart/2024/3/layout/hArchList1"/>
    <dgm:cxn modelId="{4F96E54D-1B0F-49E5-B7FA-35829648AA97}" type="presOf" srcId="{834871C4-FF2A-41F5-84C9-D933661654EC}" destId="{118A814B-FF07-423E-8A73-D6E42DB8A857}" srcOrd="0" destOrd="0" presId="urn:microsoft.com/office/officeart/2024/3/layout/hArchList1"/>
    <dgm:cxn modelId="{BD2E7658-B719-44C2-875C-7D146B7EB287}" type="presOf" srcId="{60CBBD57-0FE2-4105-9969-2E2922A28BE3}" destId="{C8C421DB-3A40-4A90-BBAF-EAE268457270}" srcOrd="0" destOrd="0" presId="urn:microsoft.com/office/officeart/2024/3/layout/hArchList1"/>
    <dgm:cxn modelId="{60BA1485-9161-4F0F-89EC-48BC942F2E78}" type="presOf" srcId="{9002D9BC-E2DD-4C88-92E3-F2A99BAA59F9}" destId="{F41C82CF-AA2D-4A92-9333-839DA95FFA9D}" srcOrd="0" destOrd="0" presId="urn:microsoft.com/office/officeart/2024/3/layout/hArchList1"/>
    <dgm:cxn modelId="{D8C78E92-9738-45E2-AF14-0A3EBDF1193B}" srcId="{834871C4-FF2A-41F5-84C9-D933661654EC}" destId="{4DF9A54E-96E6-4B15-BD7E-D4F1F3BB929B}" srcOrd="0" destOrd="0" parTransId="{1D505F36-A1F6-496B-BD67-90CC8E611526}" sibTransId="{C6C6A16D-ABA7-4D88-9BF0-1537FE470BFF}"/>
    <dgm:cxn modelId="{C6FA3294-A09D-40A7-A003-4569F5D2F96A}" srcId="{9002D9BC-E2DD-4C88-92E3-F2A99BAA59F9}" destId="{AFAA3082-72C4-4A8D-AAC7-58F50F1CDEFE}" srcOrd="0" destOrd="0" parTransId="{88A0D226-C779-4295-98DD-6321FB9E3D95}" sibTransId="{A654C56B-BFC5-4BA9-9DEB-2D5BDF2D6CE1}"/>
    <dgm:cxn modelId="{9F4AA195-397C-4A08-9043-474CC45107B1}" srcId="{3C337C2E-3A73-4E35-961C-E7A7D3DA34C6}" destId="{834871C4-FF2A-41F5-84C9-D933661654EC}" srcOrd="1" destOrd="0" parTransId="{ED3AAEFA-42D7-4E11-B43C-B3370A806F89}" sibTransId="{F26C5B18-912E-41AB-913D-1F455402C748}"/>
    <dgm:cxn modelId="{DA6FCBC2-2E99-4C99-864B-CCCC55A34BD1}" type="presOf" srcId="{0ED731EF-07C3-4584-BADE-3E7FC37798CE}" destId="{0EB8EF4E-E5E9-42CB-9632-6CAEE632A42C}" srcOrd="0" destOrd="0" presId="urn:microsoft.com/office/officeart/2024/3/layout/hArchList1"/>
    <dgm:cxn modelId="{A63319C4-DB14-48CB-90DD-7E38F129D04D}" srcId="{3C337C2E-3A73-4E35-961C-E7A7D3DA34C6}" destId="{48A96B3E-36F5-4C07-AF75-22CAFD7DF533}" srcOrd="2" destOrd="0" parTransId="{6357CD43-CE64-4C6D-B789-14EE95FAF0B6}" sibTransId="{5A80DDCC-F40D-42E3-9FF4-A1CA74BDA95D}"/>
    <dgm:cxn modelId="{F59345DF-2BE5-4272-9B10-3F1878937FF2}" type="presOf" srcId="{AFAA3082-72C4-4A8D-AAC7-58F50F1CDEFE}" destId="{18755DAA-4307-434A-BE46-CBF210961FB4}" srcOrd="0" destOrd="0" presId="urn:microsoft.com/office/officeart/2024/3/layout/hArchList1"/>
    <dgm:cxn modelId="{DB9B33E0-91C3-41B8-B535-C82F5D758734}" srcId="{3C337C2E-3A73-4E35-961C-E7A7D3DA34C6}" destId="{9002D9BC-E2DD-4C88-92E3-F2A99BAA59F9}" srcOrd="0" destOrd="0" parTransId="{8D548439-2595-4E45-82F5-FF1F408FB1C1}" sibTransId="{0ED731EF-07C3-4584-BADE-3E7FC37798CE}"/>
    <dgm:cxn modelId="{FC4B74E2-CBB9-4DAF-B1C2-7B2EEA8ED462}" type="presOf" srcId="{4DF9A54E-96E6-4B15-BD7E-D4F1F3BB929B}" destId="{B47B418A-CA6E-44F4-9752-BF5930BAF45C}" srcOrd="0" destOrd="0" presId="urn:microsoft.com/office/officeart/2024/3/layout/hArchList1"/>
    <dgm:cxn modelId="{DCCF61E7-99B3-4B8F-981B-0BCBED376291}" type="presOf" srcId="{48A96B3E-36F5-4C07-AF75-22CAFD7DF533}" destId="{F66E179D-4271-4CC5-ABF1-609F71ECB8BB}" srcOrd="0" destOrd="0" presId="urn:microsoft.com/office/officeart/2024/3/layout/hArchList1"/>
    <dgm:cxn modelId="{57670AF8-04B4-4415-BD45-77D0AA8A7749}" type="presOf" srcId="{F26C5B18-912E-41AB-913D-1F455402C748}" destId="{9BF1F521-6E5D-423D-9CD6-61FB208B9D93}" srcOrd="0" destOrd="0" presId="urn:microsoft.com/office/officeart/2024/3/layout/hArchList1"/>
    <dgm:cxn modelId="{3D6E96F9-B5D8-45A1-BB99-537A97948FB6}" type="presParOf" srcId="{57632CA4-AC07-46EF-8380-2FB453745864}" destId="{CCC3B38A-5788-4B24-BBDB-818904DEBE3D}" srcOrd="0" destOrd="0" presId="urn:microsoft.com/office/officeart/2024/3/layout/hArchList1"/>
    <dgm:cxn modelId="{F36CC6C9-5382-4870-AF2F-B0103130F3D7}" type="presParOf" srcId="{CCC3B38A-5788-4B24-BBDB-818904DEBE3D}" destId="{F41C82CF-AA2D-4A92-9333-839DA95FFA9D}" srcOrd="0" destOrd="0" presId="urn:microsoft.com/office/officeart/2024/3/layout/hArchList1"/>
    <dgm:cxn modelId="{A276C921-208B-42BB-9A3B-CADEFFB0C964}" type="presParOf" srcId="{CCC3B38A-5788-4B24-BBDB-818904DEBE3D}" destId="{18755DAA-4307-434A-BE46-CBF210961FB4}" srcOrd="1" destOrd="0" presId="urn:microsoft.com/office/officeart/2024/3/layout/hArchList1"/>
    <dgm:cxn modelId="{DE42323F-514A-404C-82F1-49E98CDA536C}" type="presParOf" srcId="{57632CA4-AC07-46EF-8380-2FB453745864}" destId="{0EB8EF4E-E5E9-42CB-9632-6CAEE632A42C}" srcOrd="1" destOrd="0" presId="urn:microsoft.com/office/officeart/2024/3/layout/hArchList1"/>
    <dgm:cxn modelId="{5C9618DA-A1E8-475A-BD18-8063C54D0BE5}" type="presParOf" srcId="{57632CA4-AC07-46EF-8380-2FB453745864}" destId="{565FAA8D-50CA-4DF5-B481-F9680C08702A}" srcOrd="2" destOrd="0" presId="urn:microsoft.com/office/officeart/2024/3/layout/hArchList1"/>
    <dgm:cxn modelId="{E6A0D299-887E-49EB-999D-476CBF64EAD7}" type="presParOf" srcId="{565FAA8D-50CA-4DF5-B481-F9680C08702A}" destId="{118A814B-FF07-423E-8A73-D6E42DB8A857}" srcOrd="0" destOrd="0" presId="urn:microsoft.com/office/officeart/2024/3/layout/hArchList1"/>
    <dgm:cxn modelId="{5A610031-6A33-450F-9F46-0259B5013451}" type="presParOf" srcId="{565FAA8D-50CA-4DF5-B481-F9680C08702A}" destId="{B47B418A-CA6E-44F4-9752-BF5930BAF45C}" srcOrd="1" destOrd="0" presId="urn:microsoft.com/office/officeart/2024/3/layout/hArchList1"/>
    <dgm:cxn modelId="{7F454809-9AC7-4E7C-8DDB-13DA071AB442}" type="presParOf" srcId="{57632CA4-AC07-46EF-8380-2FB453745864}" destId="{9BF1F521-6E5D-423D-9CD6-61FB208B9D93}" srcOrd="3" destOrd="0" presId="urn:microsoft.com/office/officeart/2024/3/layout/hArchList1"/>
    <dgm:cxn modelId="{347B49C0-A5EE-435A-B07E-A86D41B2E52B}" type="presParOf" srcId="{57632CA4-AC07-46EF-8380-2FB453745864}" destId="{E97AE0D1-EF9D-4806-8DBC-588C1B8773C2}" srcOrd="4" destOrd="0" presId="urn:microsoft.com/office/officeart/2024/3/layout/hArchList1"/>
    <dgm:cxn modelId="{CC18785F-DE5C-48BE-9E12-57B8DE65001C}" type="presParOf" srcId="{E97AE0D1-EF9D-4806-8DBC-588C1B8773C2}" destId="{F66E179D-4271-4CC5-ABF1-609F71ECB8BB}" srcOrd="0" destOrd="0" presId="urn:microsoft.com/office/officeart/2024/3/layout/hArchList1"/>
    <dgm:cxn modelId="{F72A3391-EE86-4A6A-AE2D-85C69EC09475}" type="presParOf" srcId="{E97AE0D1-EF9D-4806-8DBC-588C1B8773C2}" destId="{C8C421DB-3A40-4A90-BBAF-EAE268457270}"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2F677-60FC-430E-A1DD-5CBEDEFE46A7}">
      <dsp:nvSpPr>
        <dsp:cNvPr id="0" name=""/>
        <dsp:cNvSpPr/>
      </dsp:nvSpPr>
      <dsp:spPr>
        <a:xfrm>
          <a:off x="0" y="0"/>
          <a:ext cx="1961433" cy="196143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7429" r="15819" b="-3"/>
          <a:stretch/>
        </a:blipFill>
        <a:ln>
          <a:noFill/>
        </a:ln>
        <a:effectLst/>
      </dsp:spPr>
      <dsp:style>
        <a:lnRef idx="0">
          <a:scrgbClr r="0" g="0" b="0"/>
        </a:lnRef>
        <a:fillRef idx="3">
          <a:scrgbClr r="0" g="0" b="0"/>
        </a:fillRef>
        <a:effectRef idx="2">
          <a:scrgbClr r="0" g="0" b="0"/>
        </a:effectRef>
        <a:fontRef idx="minor">
          <a:schemeClr val="lt1"/>
        </a:fontRef>
      </dsp:style>
    </dsp:sp>
    <dsp:sp modelId="{EEA76B84-7B3F-4FC6-9CC6-5B77159BBC1B}">
      <dsp:nvSpPr>
        <dsp:cNvPr id="0" name=""/>
        <dsp:cNvSpPr/>
      </dsp:nvSpPr>
      <dsp:spPr>
        <a:xfrm>
          <a:off x="2141433" y="0"/>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Multidisciplinary Teamwork</a:t>
          </a:r>
        </a:p>
      </dsp:txBody>
      <dsp:txXfrm>
        <a:off x="2141433" y="0"/>
        <a:ext cx="9782775" cy="428453"/>
      </dsp:txXfrm>
    </dsp:sp>
    <dsp:sp modelId="{49017302-C300-4E74-9737-AF12F6A08A5A}">
      <dsp:nvSpPr>
        <dsp:cNvPr id="0" name=""/>
        <dsp:cNvSpPr/>
      </dsp:nvSpPr>
      <dsp:spPr>
        <a:xfrm>
          <a:off x="2141433" y="428453"/>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collaborate with diverse healthcare professionals to coordinate effective care.</a:t>
          </a:r>
        </a:p>
      </dsp:txBody>
      <dsp:txXfrm>
        <a:off x="2141433" y="428453"/>
        <a:ext cx="9782775" cy="1532980"/>
      </dsp:txXfrm>
    </dsp:sp>
    <dsp:sp modelId="{B116FCA7-96A9-4DED-9C1E-E1A63EE7A6C3}">
      <dsp:nvSpPr>
        <dsp:cNvPr id="0" name=""/>
        <dsp:cNvSpPr/>
      </dsp:nvSpPr>
      <dsp:spPr>
        <a:xfrm>
          <a:off x="0" y="2118348"/>
          <a:ext cx="1961433" cy="196143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6680" r="27571" b="1"/>
          <a:stretch/>
        </a:blipFill>
        <a:ln>
          <a:noFill/>
        </a:ln>
        <a:effectLst/>
      </dsp:spPr>
      <dsp:style>
        <a:lnRef idx="0">
          <a:scrgbClr r="0" g="0" b="0"/>
        </a:lnRef>
        <a:fillRef idx="3">
          <a:scrgbClr r="0" g="0" b="0"/>
        </a:fillRef>
        <a:effectRef idx="2">
          <a:scrgbClr r="0" g="0" b="0"/>
        </a:effectRef>
        <a:fontRef idx="minor">
          <a:schemeClr val="lt1"/>
        </a:fontRef>
      </dsp:style>
    </dsp:sp>
    <dsp:sp modelId="{A786C394-E7AC-4DC4-8418-6AABC1771BAD}">
      <dsp:nvSpPr>
        <dsp:cNvPr id="0" name=""/>
        <dsp:cNvSpPr/>
      </dsp:nvSpPr>
      <dsp:spPr>
        <a:xfrm>
          <a:off x="2141433" y="2118348"/>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Personalized Care Plans</a:t>
          </a:r>
        </a:p>
      </dsp:txBody>
      <dsp:txXfrm>
        <a:off x="2141433" y="2118348"/>
        <a:ext cx="9782775" cy="428453"/>
      </dsp:txXfrm>
    </dsp:sp>
    <dsp:sp modelId="{E24FDEE7-DEE8-469A-BE23-9F0723FDACAE}">
      <dsp:nvSpPr>
        <dsp:cNvPr id="0" name=""/>
        <dsp:cNvSpPr/>
      </dsp:nvSpPr>
      <dsp:spPr>
        <a:xfrm>
          <a:off x="2141433" y="2546802"/>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Care plans are tailored to individual client needs through joint decision-making.</a:t>
          </a:r>
        </a:p>
      </dsp:txBody>
      <dsp:txXfrm>
        <a:off x="2141433" y="2546802"/>
        <a:ext cx="9782775" cy="1532980"/>
      </dsp:txXfrm>
    </dsp:sp>
    <dsp:sp modelId="{1BCBE725-379B-4AFD-BEBD-985B5527D999}">
      <dsp:nvSpPr>
        <dsp:cNvPr id="0" name=""/>
        <dsp:cNvSpPr/>
      </dsp:nvSpPr>
      <dsp:spPr>
        <a:xfrm>
          <a:off x="0" y="4236697"/>
          <a:ext cx="1961433" cy="196143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2467" r="20781" b="-3"/>
          <a:stretch/>
        </a:blipFill>
        <a:ln>
          <a:noFill/>
        </a:ln>
        <a:effectLst/>
      </dsp:spPr>
      <dsp:style>
        <a:lnRef idx="0">
          <a:scrgbClr r="0" g="0" b="0"/>
        </a:lnRef>
        <a:fillRef idx="3">
          <a:scrgbClr r="0" g="0" b="0"/>
        </a:fillRef>
        <a:effectRef idx="2">
          <a:scrgbClr r="0" g="0" b="0"/>
        </a:effectRef>
        <a:fontRef idx="minor">
          <a:schemeClr val="lt1"/>
        </a:fontRef>
      </dsp:style>
    </dsp:sp>
    <dsp:sp modelId="{44965430-58CD-4362-ABFF-6A616B1601DD}">
      <dsp:nvSpPr>
        <dsp:cNvPr id="0" name=""/>
        <dsp:cNvSpPr/>
      </dsp:nvSpPr>
      <dsp:spPr>
        <a:xfrm>
          <a:off x="2141433" y="4236697"/>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Building Trust</a:t>
          </a:r>
        </a:p>
      </dsp:txBody>
      <dsp:txXfrm>
        <a:off x="2141433" y="4236697"/>
        <a:ext cx="9782775" cy="428453"/>
      </dsp:txXfrm>
    </dsp:sp>
    <dsp:sp modelId="{CA33D71E-ADA5-4F12-9A58-246DFDE32CA8}">
      <dsp:nvSpPr>
        <dsp:cNvPr id="0" name=""/>
        <dsp:cNvSpPr/>
      </dsp:nvSpPr>
      <dsp:spPr>
        <a:xfrm>
          <a:off x="2141433" y="4665151"/>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Collaboration fosters trust and supports holistic, client-centered healthcare delivery.</a:t>
          </a:r>
        </a:p>
      </dsp:txBody>
      <dsp:txXfrm>
        <a:off x="2141433" y="4665151"/>
        <a:ext cx="9782775" cy="15329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04013-6E37-4325-81E6-C5DFE24F6DF4}">
      <dsp:nvSpPr>
        <dsp:cNvPr id="0" name=""/>
        <dsp:cNvSpPr/>
      </dsp:nvSpPr>
      <dsp:spPr>
        <a:xfrm>
          <a:off x="0" y="0"/>
          <a:ext cx="1961433" cy="196143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1775" r="11473" b="-3"/>
          <a:stretch/>
        </a:blipFill>
        <a:ln>
          <a:noFill/>
        </a:ln>
        <a:effectLst/>
      </dsp:spPr>
      <dsp:style>
        <a:lnRef idx="0">
          <a:scrgbClr r="0" g="0" b="0"/>
        </a:lnRef>
        <a:fillRef idx="3">
          <a:scrgbClr r="0" g="0" b="0"/>
        </a:fillRef>
        <a:effectRef idx="2">
          <a:scrgbClr r="0" g="0" b="0"/>
        </a:effectRef>
        <a:fontRef idx="minor">
          <a:schemeClr val="lt1"/>
        </a:fontRef>
      </dsp:style>
    </dsp:sp>
    <dsp:sp modelId="{83072303-4A3F-4CC4-83FE-67379FAD9208}">
      <dsp:nvSpPr>
        <dsp:cNvPr id="0" name=""/>
        <dsp:cNvSpPr/>
      </dsp:nvSpPr>
      <dsp:spPr>
        <a:xfrm>
          <a:off x="2141433" y="0"/>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Building Trust with Empathy</a:t>
          </a:r>
        </a:p>
      </dsp:txBody>
      <dsp:txXfrm>
        <a:off x="2141433" y="0"/>
        <a:ext cx="9782775" cy="428453"/>
      </dsp:txXfrm>
    </dsp:sp>
    <dsp:sp modelId="{1396E677-C494-40A0-A1AF-A21F0141B1A6}">
      <dsp:nvSpPr>
        <dsp:cNvPr id="0" name=""/>
        <dsp:cNvSpPr/>
      </dsp:nvSpPr>
      <dsp:spPr>
        <a:xfrm>
          <a:off x="2141433" y="428453"/>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Empathy fosters understanding and creates a safe environment for open client communication.</a:t>
          </a:r>
        </a:p>
      </dsp:txBody>
      <dsp:txXfrm>
        <a:off x="2141433" y="428453"/>
        <a:ext cx="9782775" cy="1532980"/>
      </dsp:txXfrm>
    </dsp:sp>
    <dsp:sp modelId="{C8CB17A3-683C-4B6D-9505-AA30B2E546A3}">
      <dsp:nvSpPr>
        <dsp:cNvPr id="0" name=""/>
        <dsp:cNvSpPr/>
      </dsp:nvSpPr>
      <dsp:spPr>
        <a:xfrm>
          <a:off x="0" y="2118348"/>
          <a:ext cx="1961433" cy="196143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t="507" r="-7" b="30738"/>
          <a:stretch/>
        </a:blipFill>
        <a:ln>
          <a:noFill/>
        </a:ln>
        <a:effectLst/>
      </dsp:spPr>
      <dsp:style>
        <a:lnRef idx="0">
          <a:scrgbClr r="0" g="0" b="0"/>
        </a:lnRef>
        <a:fillRef idx="3">
          <a:scrgbClr r="0" g="0" b="0"/>
        </a:fillRef>
        <a:effectRef idx="2">
          <a:scrgbClr r="0" g="0" b="0"/>
        </a:effectRef>
        <a:fontRef idx="minor">
          <a:schemeClr val="lt1"/>
        </a:fontRef>
      </dsp:style>
    </dsp:sp>
    <dsp:sp modelId="{83768C1C-201A-4153-8042-45D2CD1710C5}">
      <dsp:nvSpPr>
        <dsp:cNvPr id="0" name=""/>
        <dsp:cNvSpPr/>
      </dsp:nvSpPr>
      <dsp:spPr>
        <a:xfrm>
          <a:off x="2141433" y="2118348"/>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Shared Experiences</a:t>
          </a:r>
        </a:p>
      </dsp:txBody>
      <dsp:txXfrm>
        <a:off x="2141433" y="2118348"/>
        <a:ext cx="9782775" cy="428453"/>
      </dsp:txXfrm>
    </dsp:sp>
    <dsp:sp modelId="{ECE228E5-BBB8-429A-AFC8-095CD35EAE0B}">
      <dsp:nvSpPr>
        <dsp:cNvPr id="0" name=""/>
        <dsp:cNvSpPr/>
      </dsp:nvSpPr>
      <dsp:spPr>
        <a:xfrm>
          <a:off x="2141433" y="2546802"/>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Shared experiences strengthen bonds and enhance mutual trust between clients and providers.</a:t>
          </a:r>
        </a:p>
      </dsp:txBody>
      <dsp:txXfrm>
        <a:off x="2141433" y="2546802"/>
        <a:ext cx="9782775" cy="1532980"/>
      </dsp:txXfrm>
    </dsp:sp>
    <dsp:sp modelId="{75B5C066-01E5-4ADE-BB90-DEBF0F589DC1}">
      <dsp:nvSpPr>
        <dsp:cNvPr id="0" name=""/>
        <dsp:cNvSpPr/>
      </dsp:nvSpPr>
      <dsp:spPr>
        <a:xfrm>
          <a:off x="0" y="4236697"/>
          <a:ext cx="1961433" cy="196143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4499" r="15253" b="3"/>
          <a:stretch/>
        </a:blipFill>
        <a:ln>
          <a:noFill/>
        </a:ln>
        <a:effectLst/>
      </dsp:spPr>
      <dsp:style>
        <a:lnRef idx="0">
          <a:scrgbClr r="0" g="0" b="0"/>
        </a:lnRef>
        <a:fillRef idx="3">
          <a:scrgbClr r="0" g="0" b="0"/>
        </a:fillRef>
        <a:effectRef idx="2">
          <a:scrgbClr r="0" g="0" b="0"/>
        </a:effectRef>
        <a:fontRef idx="minor">
          <a:schemeClr val="lt1"/>
        </a:fontRef>
      </dsp:style>
    </dsp:sp>
    <dsp:sp modelId="{FBF52135-CB69-41D7-A86B-8860DB267249}">
      <dsp:nvSpPr>
        <dsp:cNvPr id="0" name=""/>
        <dsp:cNvSpPr/>
      </dsp:nvSpPr>
      <dsp:spPr>
        <a:xfrm>
          <a:off x="2141433" y="4236697"/>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Strong Relationships Foundation</a:t>
          </a:r>
        </a:p>
      </dsp:txBody>
      <dsp:txXfrm>
        <a:off x="2141433" y="4236697"/>
        <a:ext cx="9782775" cy="428453"/>
      </dsp:txXfrm>
    </dsp:sp>
    <dsp:sp modelId="{72C97D12-A5D3-4FEC-9601-E6372F3B03FF}">
      <dsp:nvSpPr>
        <dsp:cNvPr id="0" name=""/>
        <dsp:cNvSpPr/>
      </dsp:nvSpPr>
      <dsp:spPr>
        <a:xfrm>
          <a:off x="2141433" y="4665151"/>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Strong relationships enable ongoing support and contribute to positive health and wellbeing outcomes.</a:t>
          </a:r>
        </a:p>
      </dsp:txBody>
      <dsp:txXfrm>
        <a:off x="2141433" y="4665151"/>
        <a:ext cx="9782775" cy="15329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F18FF-1CC8-4DF9-BD16-6C087D990402}">
      <dsp:nvSpPr>
        <dsp:cNvPr id="0" name=""/>
        <dsp:cNvSpPr/>
      </dsp:nvSpPr>
      <dsp:spPr>
        <a:xfrm>
          <a:off x="0" y="0"/>
          <a:ext cx="1961433" cy="1961433"/>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t="7375" r="3" b="26127"/>
          <a:stretch/>
        </a:blipFill>
        <a:ln>
          <a:noFill/>
        </a:ln>
        <a:effectLst/>
      </dsp:spPr>
      <dsp:style>
        <a:lnRef idx="0">
          <a:scrgbClr r="0" g="0" b="0"/>
        </a:lnRef>
        <a:fillRef idx="3">
          <a:scrgbClr r="0" g="0" b="0"/>
        </a:fillRef>
        <a:effectRef idx="2">
          <a:scrgbClr r="0" g="0" b="0"/>
        </a:effectRef>
        <a:fontRef idx="minor">
          <a:schemeClr val="lt1"/>
        </a:fontRef>
      </dsp:style>
    </dsp:sp>
    <dsp:sp modelId="{5298333B-D0A6-4BE1-8380-4D8B4905740F}">
      <dsp:nvSpPr>
        <dsp:cNvPr id="0" name=""/>
        <dsp:cNvSpPr/>
      </dsp:nvSpPr>
      <dsp:spPr>
        <a:xfrm>
          <a:off x="2141433" y="0"/>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Phone Calls for Support</a:t>
          </a:r>
        </a:p>
      </dsp:txBody>
      <dsp:txXfrm>
        <a:off x="2141433" y="0"/>
        <a:ext cx="9782775" cy="428453"/>
      </dsp:txXfrm>
    </dsp:sp>
    <dsp:sp modelId="{87BE3B44-3272-465F-A790-B1AB114C37FC}">
      <dsp:nvSpPr>
        <dsp:cNvPr id="0" name=""/>
        <dsp:cNvSpPr/>
      </dsp:nvSpPr>
      <dsp:spPr>
        <a:xfrm>
          <a:off x="2141433" y="428453"/>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Phone calls provide a direct and personal way to check in with clients regularly and offer real-time support.</a:t>
          </a:r>
        </a:p>
      </dsp:txBody>
      <dsp:txXfrm>
        <a:off x="2141433" y="428453"/>
        <a:ext cx="9782775" cy="1532980"/>
      </dsp:txXfrm>
    </dsp:sp>
    <dsp:sp modelId="{662F7BDC-E453-44EF-9BEF-B52CECBC0B56}">
      <dsp:nvSpPr>
        <dsp:cNvPr id="0" name=""/>
        <dsp:cNvSpPr/>
      </dsp:nvSpPr>
      <dsp:spPr>
        <a:xfrm>
          <a:off x="0" y="2118348"/>
          <a:ext cx="1961433" cy="1961433"/>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6141" r="17108" b="-3"/>
          <a:stretch/>
        </a:blipFill>
        <a:ln>
          <a:noFill/>
        </a:ln>
        <a:effectLst/>
      </dsp:spPr>
      <dsp:style>
        <a:lnRef idx="0">
          <a:scrgbClr r="0" g="0" b="0"/>
        </a:lnRef>
        <a:fillRef idx="3">
          <a:scrgbClr r="0" g="0" b="0"/>
        </a:fillRef>
        <a:effectRef idx="2">
          <a:scrgbClr r="0" g="0" b="0"/>
        </a:effectRef>
        <a:fontRef idx="minor">
          <a:schemeClr val="lt1"/>
        </a:fontRef>
      </dsp:style>
    </dsp:sp>
    <dsp:sp modelId="{96924253-7CD6-4A7B-8E6D-8ED4780695BB}">
      <dsp:nvSpPr>
        <dsp:cNvPr id="0" name=""/>
        <dsp:cNvSpPr/>
      </dsp:nvSpPr>
      <dsp:spPr>
        <a:xfrm>
          <a:off x="2141433" y="2118348"/>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Text Message Check-Ins</a:t>
          </a:r>
        </a:p>
      </dsp:txBody>
      <dsp:txXfrm>
        <a:off x="2141433" y="2118348"/>
        <a:ext cx="9782775" cy="428453"/>
      </dsp:txXfrm>
    </dsp:sp>
    <dsp:sp modelId="{C65080DE-6B9A-4161-9F27-9B260E05EE38}">
      <dsp:nvSpPr>
        <dsp:cNvPr id="0" name=""/>
        <dsp:cNvSpPr/>
      </dsp:nvSpPr>
      <dsp:spPr>
        <a:xfrm>
          <a:off x="2141433" y="2546802"/>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Text messages facilitate quick and convenient client check-ins, helping maintain engagement between meetings.</a:t>
          </a:r>
        </a:p>
      </dsp:txBody>
      <dsp:txXfrm>
        <a:off x="2141433" y="2546802"/>
        <a:ext cx="9782775" cy="1532980"/>
      </dsp:txXfrm>
    </dsp:sp>
    <dsp:sp modelId="{6C658080-D47D-4ACF-8056-96ADACDABBCD}">
      <dsp:nvSpPr>
        <dsp:cNvPr id="0" name=""/>
        <dsp:cNvSpPr/>
      </dsp:nvSpPr>
      <dsp:spPr>
        <a:xfrm>
          <a:off x="0" y="4236697"/>
          <a:ext cx="1961433" cy="1961433"/>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7203" r="17795" b="-2"/>
          <a:stretch/>
        </a:blipFill>
        <a:ln>
          <a:noFill/>
        </a:ln>
        <a:effectLst/>
      </dsp:spPr>
      <dsp:style>
        <a:lnRef idx="0">
          <a:scrgbClr r="0" g="0" b="0"/>
        </a:lnRef>
        <a:fillRef idx="3">
          <a:scrgbClr r="0" g="0" b="0"/>
        </a:fillRef>
        <a:effectRef idx="2">
          <a:scrgbClr r="0" g="0" b="0"/>
        </a:effectRef>
        <a:fontRef idx="minor">
          <a:schemeClr val="lt1"/>
        </a:fontRef>
      </dsp:style>
    </dsp:sp>
    <dsp:sp modelId="{756EDF27-DDEE-4895-9838-AE829DBB14F4}">
      <dsp:nvSpPr>
        <dsp:cNvPr id="0" name=""/>
        <dsp:cNvSpPr/>
      </dsp:nvSpPr>
      <dsp:spPr>
        <a:xfrm>
          <a:off x="2141433" y="4236697"/>
          <a:ext cx="9782775" cy="428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Digital Platforms Usage</a:t>
          </a:r>
        </a:p>
      </dsp:txBody>
      <dsp:txXfrm>
        <a:off x="2141433" y="4236697"/>
        <a:ext cx="9782775" cy="428453"/>
      </dsp:txXfrm>
    </dsp:sp>
    <dsp:sp modelId="{F762C341-E434-4367-A592-2CA29EF2A05F}">
      <dsp:nvSpPr>
        <dsp:cNvPr id="0" name=""/>
        <dsp:cNvSpPr/>
      </dsp:nvSpPr>
      <dsp:spPr>
        <a:xfrm>
          <a:off x="2141433" y="4665151"/>
          <a:ext cx="9782775" cy="1532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Using digital platforms enables seamless scheduling and messaging, supporting continuous client communication.</a:t>
          </a:r>
        </a:p>
      </dsp:txBody>
      <dsp:txXfrm>
        <a:off x="2141433" y="4665151"/>
        <a:ext cx="9782775" cy="15329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C82CF-AA2D-4A92-9333-839DA95FFA9D}">
      <dsp:nvSpPr>
        <dsp:cNvPr id="0" name=""/>
        <dsp:cNvSpPr/>
      </dsp:nvSpPr>
      <dsp:spPr>
        <a:xfrm>
          <a:off x="0" y="0"/>
          <a:ext cx="2303145" cy="62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Role of Peer Case Managers</a:t>
          </a:r>
        </a:p>
      </dsp:txBody>
      <dsp:txXfrm>
        <a:off x="0" y="0"/>
        <a:ext cx="2303145" cy="624349"/>
      </dsp:txXfrm>
    </dsp:sp>
    <dsp:sp modelId="{18755DAA-4307-434A-BE46-CBF210961FB4}">
      <dsp:nvSpPr>
        <dsp:cNvPr id="0" name=""/>
        <dsp:cNvSpPr/>
      </dsp:nvSpPr>
      <dsp:spPr>
        <a:xfrm>
          <a:off x="0" y="624349"/>
          <a:ext cx="2303145" cy="1606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provide essential continuous support, ensuring clients receive consistent care throughout recovery.</a:t>
          </a:r>
        </a:p>
      </dsp:txBody>
      <dsp:txXfrm>
        <a:off x="0" y="624349"/>
        <a:ext cx="2303145" cy="1606786"/>
      </dsp:txXfrm>
    </dsp:sp>
    <dsp:sp modelId="{118A814B-FF07-423E-8A73-D6E42DB8A857}">
      <dsp:nvSpPr>
        <dsp:cNvPr id="0" name=""/>
        <dsp:cNvSpPr/>
      </dsp:nvSpPr>
      <dsp:spPr>
        <a:xfrm>
          <a:off x="2533459" y="0"/>
          <a:ext cx="2303145" cy="62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Unique Perspective</a:t>
          </a:r>
        </a:p>
      </dsp:txBody>
      <dsp:txXfrm>
        <a:off x="2533459" y="0"/>
        <a:ext cx="2303145" cy="624349"/>
      </dsp:txXfrm>
    </dsp:sp>
    <dsp:sp modelId="{B47B418A-CA6E-44F4-9752-BF5930BAF45C}">
      <dsp:nvSpPr>
        <dsp:cNvPr id="0" name=""/>
        <dsp:cNvSpPr/>
      </dsp:nvSpPr>
      <dsp:spPr>
        <a:xfrm>
          <a:off x="2533459" y="624349"/>
          <a:ext cx="2303145" cy="1606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Their lived experience brings unique insights that improve client engagement and trust.</a:t>
          </a:r>
        </a:p>
      </dsp:txBody>
      <dsp:txXfrm>
        <a:off x="2533459" y="624349"/>
        <a:ext cx="2303145" cy="1606786"/>
      </dsp:txXfrm>
    </dsp:sp>
    <dsp:sp modelId="{F66E179D-4271-4CC5-ABF1-609F71ECB8BB}">
      <dsp:nvSpPr>
        <dsp:cNvPr id="0" name=""/>
        <dsp:cNvSpPr/>
      </dsp:nvSpPr>
      <dsp:spPr>
        <a:xfrm>
          <a:off x="5066919" y="0"/>
          <a:ext cx="2303145" cy="624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Improved Client Outcomes</a:t>
          </a:r>
        </a:p>
      </dsp:txBody>
      <dsp:txXfrm>
        <a:off x="5066919" y="0"/>
        <a:ext cx="2303145" cy="624349"/>
      </dsp:txXfrm>
    </dsp:sp>
    <dsp:sp modelId="{C8C421DB-3A40-4A90-BBAF-EAE268457270}">
      <dsp:nvSpPr>
        <dsp:cNvPr id="0" name=""/>
        <dsp:cNvSpPr/>
      </dsp:nvSpPr>
      <dsp:spPr>
        <a:xfrm>
          <a:off x="5066919" y="624349"/>
          <a:ext cx="2303145" cy="16067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Dedicated follow-up by peer case managers promotes better health outcomes and long-term recovery.</a:t>
          </a:r>
        </a:p>
      </dsp:txBody>
      <dsp:txXfrm>
        <a:off x="5066919" y="624349"/>
        <a:ext cx="2303145" cy="1606786"/>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BBC038-ECE0-453B-969A-8DCA0FC8B7B0}"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86EF9E-A7B5-4FC6-B89A-639EAF8A4256}" type="slidenum">
              <a:rPr lang="en-US" smtClean="0"/>
              <a:t>‹#›</a:t>
            </a:fld>
            <a:endParaRPr lang="en-US"/>
          </a:p>
        </p:txBody>
      </p:sp>
    </p:spTree>
    <p:extLst>
      <p:ext uri="{BB962C8B-B14F-4D97-AF65-F5344CB8AC3E}">
        <p14:creationId xmlns:p14="http://schemas.microsoft.com/office/powerpoint/2010/main" val="3634490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explores the vital role of peer case managers in healthcare. We will examine their responsibilities, strategies for providing continuous support, effective follow-up practices, and their impact on client well-being and recovery.
</a:t>
            </a:r>
          </a:p>
        </p:txBody>
      </p:sp>
      <p:sp>
        <p:nvSpPr>
          <p:cNvPr id="4" name="Slide Number Placeholder 3"/>
          <p:cNvSpPr>
            <a:spLocks noGrp="1"/>
          </p:cNvSpPr>
          <p:nvPr>
            <p:ph type="sldNum" sz="quarter" idx="5"/>
          </p:nvPr>
        </p:nvSpPr>
        <p:spPr/>
        <p:txBody>
          <a:bodyPr/>
          <a:lstStyle/>
          <a:p>
            <a:fld id="{B852DD34-AB35-4F5A-BCFF-13097DDBBB1D}" type="slidenum">
              <a:rPr lang="en-US" smtClean="0"/>
              <a:t>1</a:t>
            </a:fld>
            <a:endParaRPr lang="en-US"/>
          </a:p>
        </p:txBody>
      </p:sp>
    </p:spTree>
    <p:extLst>
      <p:ext uri="{BB962C8B-B14F-4D97-AF65-F5344CB8AC3E}">
        <p14:creationId xmlns:p14="http://schemas.microsoft.com/office/powerpoint/2010/main" val="385376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cover the role and responsibilities of peer case managers, explore continuous support strategies, review effective follow-up practices, and discuss the positive impacts these professionals have on client health and recovery outcomes.</a:t>
            </a:r>
          </a:p>
        </p:txBody>
      </p:sp>
      <p:sp>
        <p:nvSpPr>
          <p:cNvPr id="4" name="Slide Number Placeholder 3"/>
          <p:cNvSpPr>
            <a:spLocks noGrp="1"/>
          </p:cNvSpPr>
          <p:nvPr>
            <p:ph type="sldNum" sz="quarter" idx="5"/>
          </p:nvPr>
        </p:nvSpPr>
        <p:spPr/>
        <p:txBody>
          <a:bodyPr/>
          <a:lstStyle/>
          <a:p>
            <a:fld id="{B852DD34-AB35-4F5A-BCFF-13097DDBBB1D}" type="slidenum">
              <a:rPr lang="en-US" smtClean="0"/>
              <a:t>2</a:t>
            </a:fld>
            <a:endParaRPr lang="en-US"/>
          </a:p>
        </p:txBody>
      </p:sp>
    </p:spTree>
    <p:extLst>
      <p:ext uri="{BB962C8B-B14F-4D97-AF65-F5344CB8AC3E}">
        <p14:creationId xmlns:p14="http://schemas.microsoft.com/office/powerpoint/2010/main" val="837437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serve as bridges between clients and care teams, leveraging their lived experience to provide empathetic and practical support. Their collaboration with clients and healthcare providers is essential for effective care delivery.</a:t>
            </a:r>
          </a:p>
        </p:txBody>
      </p:sp>
      <p:sp>
        <p:nvSpPr>
          <p:cNvPr id="4" name="Slide Number Placeholder 3"/>
          <p:cNvSpPr>
            <a:spLocks noGrp="1"/>
          </p:cNvSpPr>
          <p:nvPr>
            <p:ph type="sldNum" sz="quarter" idx="5"/>
          </p:nvPr>
        </p:nvSpPr>
        <p:spPr/>
        <p:txBody>
          <a:bodyPr/>
          <a:lstStyle/>
          <a:p>
            <a:fld id="{B852DD34-AB35-4F5A-BCFF-13097DDBBB1D}" type="slidenum">
              <a:rPr lang="en-US" smtClean="0"/>
              <a:t>3</a:t>
            </a:fld>
            <a:endParaRPr lang="en-US"/>
          </a:p>
        </p:txBody>
      </p:sp>
    </p:spTree>
    <p:extLst>
      <p:ext uri="{BB962C8B-B14F-4D97-AF65-F5344CB8AC3E}">
        <p14:creationId xmlns:p14="http://schemas.microsoft.com/office/powerpoint/2010/main" val="3850755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are individuals with lived experience who provide support, advocacy, and guidance to clients. Their core functions include outreach, engagement, care coordination, and facilitating access to community resources.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4</a:t>
            </a:fld>
            <a:endParaRPr lang="en-US"/>
          </a:p>
        </p:txBody>
      </p:sp>
    </p:spTree>
    <p:extLst>
      <p:ext uri="{BB962C8B-B14F-4D97-AF65-F5344CB8AC3E}">
        <p14:creationId xmlns:p14="http://schemas.microsoft.com/office/powerpoint/2010/main" val="1899888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Effective peer case managers typically have personal experience with recovery or managing health conditions. Training and certification programs help ensure they possess the skills needed to support clients professionally and compassionately.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5</a:t>
            </a:fld>
            <a:endParaRPr lang="en-US"/>
          </a:p>
        </p:txBody>
      </p:sp>
    </p:spTree>
    <p:extLst>
      <p:ext uri="{BB962C8B-B14F-4D97-AF65-F5344CB8AC3E}">
        <p14:creationId xmlns:p14="http://schemas.microsoft.com/office/powerpoint/2010/main" val="3935389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work closely with multidisciplinary care teams and clients to develop personalized care plans. Their collaboration fosters trust and promotes holistic, client-centered care.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6</a:t>
            </a:fld>
            <a:endParaRPr lang="en-US"/>
          </a:p>
        </p:txBody>
      </p:sp>
    </p:spTree>
    <p:extLst>
      <p:ext uri="{BB962C8B-B14F-4D97-AF65-F5344CB8AC3E}">
        <p14:creationId xmlns:p14="http://schemas.microsoft.com/office/powerpoint/2010/main" val="1267186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Providing continuous support is key to client success. Peer case managers employ strategies that build strong relationships and offer consistent emotional and practical assistance to clients.</a:t>
            </a:r>
          </a:p>
        </p:txBody>
      </p:sp>
      <p:sp>
        <p:nvSpPr>
          <p:cNvPr id="4" name="Slide Number Placeholder 3"/>
          <p:cNvSpPr>
            <a:spLocks noGrp="1"/>
          </p:cNvSpPr>
          <p:nvPr>
            <p:ph type="sldNum" sz="quarter" idx="5"/>
          </p:nvPr>
        </p:nvSpPr>
        <p:spPr/>
        <p:txBody>
          <a:bodyPr/>
          <a:lstStyle/>
          <a:p>
            <a:fld id="{B852DD34-AB35-4F5A-BCFF-13097DDBBB1D}" type="slidenum">
              <a:rPr lang="en-US" smtClean="0"/>
              <a:t>7</a:t>
            </a:fld>
            <a:endParaRPr lang="en-US"/>
          </a:p>
        </p:txBody>
      </p:sp>
    </p:spTree>
    <p:extLst>
      <p:ext uri="{BB962C8B-B14F-4D97-AF65-F5344CB8AC3E}">
        <p14:creationId xmlns:p14="http://schemas.microsoft.com/office/powerpoint/2010/main" val="2321216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Building trust through empathy and shared experiences encourages clients to engage openly. Strong relationships provide a foundation for ongoing support and positive health outcomes.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8</a:t>
            </a:fld>
            <a:endParaRPr lang="en-US"/>
          </a:p>
        </p:txBody>
      </p:sp>
    </p:spTree>
    <p:extLst>
      <p:ext uri="{BB962C8B-B14F-4D97-AF65-F5344CB8AC3E}">
        <p14:creationId xmlns:p14="http://schemas.microsoft.com/office/powerpoint/2010/main" val="3637139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offer emotional support, encouragement, and practical help such as appointment reminders, transportation assistance, and connecting clients to community resources.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9</a:t>
            </a:fld>
            <a:endParaRPr lang="en-US"/>
          </a:p>
        </p:txBody>
      </p:sp>
    </p:spTree>
    <p:extLst>
      <p:ext uri="{BB962C8B-B14F-4D97-AF65-F5344CB8AC3E}">
        <p14:creationId xmlns:p14="http://schemas.microsoft.com/office/powerpoint/2010/main" val="2933934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They help clients overcome challenges such as stigma, financial difficulties, or lack of information by identifying barriers and linking clients to appropriate services and resources.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10</a:t>
            </a:fld>
            <a:endParaRPr lang="en-US"/>
          </a:p>
        </p:txBody>
      </p:sp>
    </p:spTree>
    <p:extLst>
      <p:ext uri="{BB962C8B-B14F-4D97-AF65-F5344CB8AC3E}">
        <p14:creationId xmlns:p14="http://schemas.microsoft.com/office/powerpoint/2010/main" val="2119103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Regular follow-up ensures clients remain engaged and their care plans are responsive to evolving needs. Peer case managers utilize various tools and methods to maintain ongoing communication and monitor progress.</a:t>
            </a:r>
          </a:p>
        </p:txBody>
      </p:sp>
      <p:sp>
        <p:nvSpPr>
          <p:cNvPr id="4" name="Slide Number Placeholder 3"/>
          <p:cNvSpPr>
            <a:spLocks noGrp="1"/>
          </p:cNvSpPr>
          <p:nvPr>
            <p:ph type="sldNum" sz="quarter" idx="5"/>
          </p:nvPr>
        </p:nvSpPr>
        <p:spPr/>
        <p:txBody>
          <a:bodyPr/>
          <a:lstStyle/>
          <a:p>
            <a:fld id="{B852DD34-AB35-4F5A-BCFF-13097DDBBB1D}" type="slidenum">
              <a:rPr lang="en-US" smtClean="0"/>
              <a:t>11</a:t>
            </a:fld>
            <a:endParaRPr lang="en-US"/>
          </a:p>
        </p:txBody>
      </p:sp>
    </p:spTree>
    <p:extLst>
      <p:ext uri="{BB962C8B-B14F-4D97-AF65-F5344CB8AC3E}">
        <p14:creationId xmlns:p14="http://schemas.microsoft.com/office/powerpoint/2010/main" val="4091347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Tracking progress through consistent monitoring allows peer case managers to evaluate the effectiveness of interventions and adjust support to better meet client goals.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12</a:t>
            </a:fld>
            <a:endParaRPr lang="en-US"/>
          </a:p>
        </p:txBody>
      </p:sp>
    </p:spTree>
    <p:extLst>
      <p:ext uri="{BB962C8B-B14F-4D97-AF65-F5344CB8AC3E}">
        <p14:creationId xmlns:p14="http://schemas.microsoft.com/office/powerpoint/2010/main" val="2738557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Utilizing phone calls, text messages, and digital platforms facilitates timely check-ins, ensuring clients feel supported even between in-person meetings.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13</a:t>
            </a:fld>
            <a:endParaRPr lang="en-US"/>
          </a:p>
        </p:txBody>
      </p:sp>
    </p:spTree>
    <p:extLst>
      <p:ext uri="{BB962C8B-B14F-4D97-AF65-F5344CB8AC3E}">
        <p14:creationId xmlns:p14="http://schemas.microsoft.com/office/powerpoint/2010/main" val="467779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Feedback from clients is essential for tailoring care plans. Peer case managers advocate for clients’ needs and preferences to improve care effectiveness and satisfaction.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14</a:t>
            </a:fld>
            <a:endParaRPr lang="en-US"/>
          </a:p>
        </p:txBody>
      </p:sp>
    </p:spTree>
    <p:extLst>
      <p:ext uri="{BB962C8B-B14F-4D97-AF65-F5344CB8AC3E}">
        <p14:creationId xmlns:p14="http://schemas.microsoft.com/office/powerpoint/2010/main" val="478047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contribute significantly to improved client engagement, reduced relapse and hospitalization rates, and the empowerment of clients in managing their own health.</a:t>
            </a:r>
          </a:p>
        </p:txBody>
      </p:sp>
      <p:sp>
        <p:nvSpPr>
          <p:cNvPr id="4" name="Slide Number Placeholder 3"/>
          <p:cNvSpPr>
            <a:spLocks noGrp="1"/>
          </p:cNvSpPr>
          <p:nvPr>
            <p:ph type="sldNum" sz="quarter" idx="5"/>
          </p:nvPr>
        </p:nvSpPr>
        <p:spPr/>
        <p:txBody>
          <a:bodyPr/>
          <a:lstStyle/>
          <a:p>
            <a:fld id="{B852DD34-AB35-4F5A-BCFF-13097DDBBB1D}" type="slidenum">
              <a:rPr lang="en-US" smtClean="0"/>
              <a:t>15</a:t>
            </a:fld>
            <a:endParaRPr lang="en-US"/>
          </a:p>
        </p:txBody>
      </p:sp>
    </p:spTree>
    <p:extLst>
      <p:ext uri="{BB962C8B-B14F-4D97-AF65-F5344CB8AC3E}">
        <p14:creationId xmlns:p14="http://schemas.microsoft.com/office/powerpoint/2010/main" val="2503866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Clients supported by peer case managers tend to stay engaged with their care plans longer, resulting in better health outcomes and sustained recovery.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16</a:t>
            </a:fld>
            <a:endParaRPr lang="en-US"/>
          </a:p>
        </p:txBody>
      </p:sp>
    </p:spTree>
    <p:extLst>
      <p:ext uri="{BB962C8B-B14F-4D97-AF65-F5344CB8AC3E}">
        <p14:creationId xmlns:p14="http://schemas.microsoft.com/office/powerpoint/2010/main" val="3768595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Continuous support and follow-up help prevent setbacks by addressing issues early, reducing the likelihood of relapse and unnecessary hospitalizations.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17</a:t>
            </a:fld>
            <a:endParaRPr lang="en-US"/>
          </a:p>
        </p:txBody>
      </p:sp>
    </p:spTree>
    <p:extLst>
      <p:ext uri="{BB962C8B-B14F-4D97-AF65-F5344CB8AC3E}">
        <p14:creationId xmlns:p14="http://schemas.microsoft.com/office/powerpoint/2010/main" val="1781518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By modeling lived experience and providing encouragement, peer case managers empower clients to take an active role in their care and advocate for themselves effectively.
Image source: Microsoft 365 content library
</a:t>
            </a:r>
          </a:p>
        </p:txBody>
      </p:sp>
      <p:sp>
        <p:nvSpPr>
          <p:cNvPr id="4" name="Slide Number Placeholder 3"/>
          <p:cNvSpPr>
            <a:spLocks noGrp="1"/>
          </p:cNvSpPr>
          <p:nvPr>
            <p:ph type="sldNum" sz="quarter" idx="5"/>
          </p:nvPr>
        </p:nvSpPr>
        <p:spPr/>
        <p:txBody>
          <a:bodyPr/>
          <a:lstStyle/>
          <a:p>
            <a:fld id="{B852DD34-AB35-4F5A-BCFF-13097DDBBB1D}" type="slidenum">
              <a:rPr lang="en-US" smtClean="0"/>
              <a:t>18</a:t>
            </a:fld>
            <a:endParaRPr lang="en-US"/>
          </a:p>
        </p:txBody>
      </p:sp>
    </p:spTree>
    <p:extLst>
      <p:ext uri="{BB962C8B-B14F-4D97-AF65-F5344CB8AC3E}">
        <p14:creationId xmlns:p14="http://schemas.microsoft.com/office/powerpoint/2010/main" val="422902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play a critical role in healthcare by providing continuous support and effective follow-up. Their unique perspective and dedication foster improved client outcomes and promote long-term recovery.</a:t>
            </a:r>
          </a:p>
        </p:txBody>
      </p:sp>
      <p:sp>
        <p:nvSpPr>
          <p:cNvPr id="4" name="Slide Number Placeholder 3"/>
          <p:cNvSpPr>
            <a:spLocks noGrp="1"/>
          </p:cNvSpPr>
          <p:nvPr>
            <p:ph type="sldNum" sz="quarter" idx="5"/>
          </p:nvPr>
        </p:nvSpPr>
        <p:spPr/>
        <p:txBody>
          <a:bodyPr/>
          <a:lstStyle/>
          <a:p>
            <a:fld id="{B852DD34-AB35-4F5A-BCFF-13097DDBBB1D}" type="slidenum">
              <a:rPr lang="en-US" smtClean="0"/>
              <a:t>19</a:t>
            </a:fld>
            <a:endParaRPr lang="en-US"/>
          </a:p>
        </p:txBody>
      </p:sp>
    </p:spTree>
    <p:extLst>
      <p:ext uri="{BB962C8B-B14F-4D97-AF65-F5344CB8AC3E}">
        <p14:creationId xmlns:p14="http://schemas.microsoft.com/office/powerpoint/2010/main" val="1213420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9317736" cy="4453128"/>
          </a:xfrm>
        </p:spPr>
        <p:txBody>
          <a:bodyPr anchor="t">
            <a:normAutofit/>
          </a:bodyPr>
          <a:lstStyle>
            <a:lvl1pPr algn="l">
              <a:defRPr sz="9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CF91071A-A69E-4756-A27D-7C7C5F9F32BB}"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653478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4427554"/>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0D1C923-C708-4EAA-A92A-FF81A8F7DA0D}"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701485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anchor="t">
            <a:normAutofit/>
          </a:bodyPr>
          <a:lstStyle>
            <a:lvl1pPr algn="l">
              <a:defRPr sz="125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93208"/>
            <a:ext cx="5669280" cy="1161288"/>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761AAA3-5155-4231-8EEA-4F6426D8887B}"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56489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t">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F9A648C8-0436-6FAF-8B52-BA15EFB5F90C}"/>
              </a:ext>
            </a:extLst>
          </p:cNvPr>
          <p:cNvSpPr>
            <a:spLocks noGrp="1"/>
          </p:cNvSpPr>
          <p:nvPr>
            <p:ph type="pic" sz="quarter" idx="13"/>
          </p:nvPr>
        </p:nvSpPr>
        <p:spPr>
          <a:xfrm>
            <a:off x="342901" y="343038"/>
            <a:ext cx="11506200" cy="4792766"/>
          </a:xfrm>
          <a:custGeom>
            <a:avLst/>
            <a:gdLst>
              <a:gd name="connsiteX0" fmla="*/ 292023 w 11506200"/>
              <a:gd name="connsiteY0" fmla="*/ 0 h 4792766"/>
              <a:gd name="connsiteX1" fmla="*/ 11214177 w 11506200"/>
              <a:gd name="connsiteY1" fmla="*/ 0 h 4792766"/>
              <a:gd name="connsiteX2" fmla="*/ 11506200 w 11506200"/>
              <a:gd name="connsiteY2" fmla="*/ 292023 h 4792766"/>
              <a:gd name="connsiteX3" fmla="*/ 11506200 w 11506200"/>
              <a:gd name="connsiteY3" fmla="*/ 4500743 h 4792766"/>
              <a:gd name="connsiteX4" fmla="*/ 11214177 w 11506200"/>
              <a:gd name="connsiteY4" fmla="*/ 4792766 h 4792766"/>
              <a:gd name="connsiteX5" fmla="*/ 292023 w 11506200"/>
              <a:gd name="connsiteY5" fmla="*/ 4792766 h 4792766"/>
              <a:gd name="connsiteX6" fmla="*/ 0 w 11506200"/>
              <a:gd name="connsiteY6" fmla="*/ 4500743 h 4792766"/>
              <a:gd name="connsiteX7" fmla="*/ 0 w 11506200"/>
              <a:gd name="connsiteY7" fmla="*/ 292023 h 4792766"/>
              <a:gd name="connsiteX8" fmla="*/ 292023 w 11506200"/>
              <a:gd name="connsiteY8" fmla="*/ 0 h 47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6200" h="4792766">
                <a:moveTo>
                  <a:pt x="292023" y="0"/>
                </a:moveTo>
                <a:lnTo>
                  <a:pt x="11214177" y="0"/>
                </a:lnTo>
                <a:cubicBezTo>
                  <a:pt x="11375457" y="0"/>
                  <a:pt x="11506200" y="130743"/>
                  <a:pt x="11506200" y="292023"/>
                </a:cubicBezTo>
                <a:lnTo>
                  <a:pt x="11506200" y="4500743"/>
                </a:lnTo>
                <a:cubicBezTo>
                  <a:pt x="11506200" y="4662023"/>
                  <a:pt x="11375457" y="4792766"/>
                  <a:pt x="11214177" y="4792766"/>
                </a:cubicBezTo>
                <a:lnTo>
                  <a:pt x="292023" y="4792766"/>
                </a:lnTo>
                <a:cubicBezTo>
                  <a:pt x="130743" y="4792766"/>
                  <a:pt x="0" y="4662023"/>
                  <a:pt x="0" y="4500743"/>
                </a:cubicBezTo>
                <a:lnTo>
                  <a:pt x="0" y="292023"/>
                </a:lnTo>
                <a:cubicBezTo>
                  <a:pt x="0" y="130743"/>
                  <a:pt x="130743" y="0"/>
                  <a:pt x="292023" y="0"/>
                </a:cubicBezTo>
                <a:close/>
              </a:path>
            </a:pathLst>
          </a:custGeom>
          <a:blipFill>
            <a:blip r:embed="rId2"/>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A94E042F-6826-4E41-A6B0-8BF606E4151E}"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856195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p:nvPr>
        </p:nvSpPr>
        <p:spPr>
          <a:xfrm>
            <a:off x="5591348"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srcRect/>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3E408205-B154-4943-AEBC-86E16421E5DB}"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00312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D144122-2A67-493C-895E-2682608B0F6A}"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
        <p:nvSpPr>
          <p:cNvPr id="11" name="Picture Placeholder 6">
            <a:extLst>
              <a:ext uri="{FF2B5EF4-FFF2-40B4-BE49-F238E27FC236}">
                <a16:creationId xmlns:a16="http://schemas.microsoft.com/office/drawing/2014/main" id="{8F28510C-0939-D915-FCC8-7D8AD4475782}"/>
              </a:ext>
            </a:extLst>
          </p:cNvPr>
          <p:cNvSpPr>
            <a:spLocks noGrp="1"/>
          </p:cNvSpPr>
          <p:nvPr>
            <p:ph type="pic" sz="quarter" idx="13"/>
          </p:nvPr>
        </p:nvSpPr>
        <p:spPr>
          <a:xfrm>
            <a:off x="6517247" y="342900"/>
            <a:ext cx="5334000" cy="6172200"/>
          </a:xfrm>
          <a:custGeom>
            <a:avLst/>
            <a:gdLst>
              <a:gd name="connsiteX0" fmla="*/ 305905 w 5334000"/>
              <a:gd name="connsiteY0" fmla="*/ 0 h 6172200"/>
              <a:gd name="connsiteX1" fmla="*/ 5028095 w 5334000"/>
              <a:gd name="connsiteY1" fmla="*/ 0 h 6172200"/>
              <a:gd name="connsiteX2" fmla="*/ 5334000 w 5334000"/>
              <a:gd name="connsiteY2" fmla="*/ 305905 h 6172200"/>
              <a:gd name="connsiteX3" fmla="*/ 5334000 w 5334000"/>
              <a:gd name="connsiteY3" fmla="*/ 5866295 h 6172200"/>
              <a:gd name="connsiteX4" fmla="*/ 5028095 w 5334000"/>
              <a:gd name="connsiteY4" fmla="*/ 6172200 h 6172200"/>
              <a:gd name="connsiteX5" fmla="*/ 305905 w 5334000"/>
              <a:gd name="connsiteY5" fmla="*/ 6172200 h 6172200"/>
              <a:gd name="connsiteX6" fmla="*/ 0 w 5334000"/>
              <a:gd name="connsiteY6" fmla="*/ 5866295 h 6172200"/>
              <a:gd name="connsiteX7" fmla="*/ 0 w 5334000"/>
              <a:gd name="connsiteY7" fmla="*/ 305905 h 6172200"/>
              <a:gd name="connsiteX8" fmla="*/ 305905 w 53340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6172200">
                <a:moveTo>
                  <a:pt x="305905" y="0"/>
                </a:moveTo>
                <a:lnTo>
                  <a:pt x="5028095" y="0"/>
                </a:lnTo>
                <a:cubicBezTo>
                  <a:pt x="5197042" y="0"/>
                  <a:pt x="5334000" y="136958"/>
                  <a:pt x="5334000" y="305905"/>
                </a:cubicBezTo>
                <a:lnTo>
                  <a:pt x="5334000" y="5866295"/>
                </a:lnTo>
                <a:cubicBezTo>
                  <a:pt x="5334000" y="6035242"/>
                  <a:pt x="5197042" y="6172200"/>
                  <a:pt x="5028095" y="6172200"/>
                </a:cubicBezTo>
                <a:lnTo>
                  <a:pt x="305905" y="6172200"/>
                </a:lnTo>
                <a:cubicBezTo>
                  <a:pt x="136958" y="6172200"/>
                  <a:pt x="0" y="6035242"/>
                  <a:pt x="0" y="5866295"/>
                </a:cubicBezTo>
                <a:lnTo>
                  <a:pt x="0" y="305905"/>
                </a:lnTo>
                <a:cubicBezTo>
                  <a:pt x="0" y="136958"/>
                  <a:pt x="136958" y="0"/>
                  <a:pt x="305905" y="0"/>
                </a:cubicBezTo>
                <a:close/>
              </a:path>
            </a:pathLst>
          </a:custGeom>
          <a:blipFill>
            <a:blip r:embed="rId2"/>
            <a:stretch>
              <a:fillRect/>
            </a:stretch>
          </a:blipFill>
        </p:spPr>
        <p:txBody>
          <a:bodyPr wrap="square">
            <a:noAutofit/>
          </a:bodyPr>
          <a:lstStyle/>
          <a:p>
            <a:endParaRPr lang="en-US" dirty="0"/>
          </a:p>
        </p:txBody>
      </p:sp>
    </p:spTree>
    <p:extLst>
      <p:ext uri="{BB962C8B-B14F-4D97-AF65-F5344CB8AC3E}">
        <p14:creationId xmlns:p14="http://schemas.microsoft.com/office/powerpoint/2010/main" val="21719076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p:nvPr>
        </p:nvSpPr>
        <p:spPr>
          <a:xfrm>
            <a:off x="347472"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a:blip r:embed="rId2"/>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486A74E5-A9C0-4E5C-851E-13F6D920EA1A}"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742956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userDrawn="1"/>
        </p:nvSpPr>
        <p:spPr>
          <a:xfrm>
            <a:off x="0" y="0"/>
            <a:ext cx="12192000" cy="6858000"/>
          </a:xfrm>
          <a:prstGeom prst="rect">
            <a:avLst/>
          </a:prstGeom>
          <a:solidFill>
            <a:schemeClr val="bg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7FDC7299-89AC-DB5B-B75E-E02A0040A62D}"/>
              </a:ext>
            </a:extLst>
          </p:cNvPr>
          <p:cNvSpPr>
            <a:spLocks noGrp="1"/>
          </p:cNvSpPr>
          <p:nvPr>
            <p:ph type="body" idx="1"/>
          </p:nvPr>
        </p:nvSpPr>
        <p:spPr>
          <a:xfrm>
            <a:off x="429768" y="429768"/>
            <a:ext cx="7772400" cy="786384"/>
          </a:xfrm>
        </p:spPr>
        <p:txBody>
          <a:bodyPr>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2"/>
                </a:solidFill>
              </a:defRPr>
            </a:lvl1pPr>
          </a:lstStyle>
          <a:p>
            <a:fld id="{3188DBF3-F598-4A31-8E9B-511F7F0D5E47}" type="datetime1">
              <a:rPr lang="en-US" smtClean="0"/>
              <a:t>12/19/2025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2"/>
                </a:solidFill>
              </a:defRPr>
            </a:lvl1pPr>
          </a:lstStyle>
          <a:p>
            <a:fld id="{84145AC3-CC88-4C8A-A6CE-8D44921B6A23}" type="slidenum">
              <a:rPr lang="en-US" smtClean="0"/>
              <a:pPr/>
              <a:t>‹#›</a:t>
            </a:fld>
            <a:endParaRPr lang="en-US" dirty="0"/>
          </a:p>
        </p:txBody>
      </p:sp>
    </p:spTree>
    <p:extLst>
      <p:ext uri="{BB962C8B-B14F-4D97-AF65-F5344CB8AC3E}">
        <p14:creationId xmlns:p14="http://schemas.microsoft.com/office/powerpoint/2010/main" val="319524155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7FDC7299-89AC-DB5B-B75E-E02A0040A62D}"/>
              </a:ext>
            </a:extLst>
          </p:cNvPr>
          <p:cNvSpPr>
            <a:spLocks noGrp="1"/>
          </p:cNvSpPr>
          <p:nvPr>
            <p:ph type="body" idx="1"/>
          </p:nvPr>
        </p:nvSpPr>
        <p:spPr>
          <a:xfrm>
            <a:off x="429768" y="429768"/>
            <a:ext cx="7772400" cy="786384"/>
          </a:xfrm>
        </p:spPr>
        <p:txBody>
          <a:bodyPr>
            <a:norm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3188DBF3-F598-4A31-8E9B-511F7F0D5E47}" type="datetime1">
              <a:rPr lang="en-US" smtClean="0"/>
              <a:pPr/>
              <a:t>12/19/2025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dirty="0"/>
          </a:p>
        </p:txBody>
      </p:sp>
    </p:spTree>
    <p:extLst>
      <p:ext uri="{BB962C8B-B14F-4D97-AF65-F5344CB8AC3E}">
        <p14:creationId xmlns:p14="http://schemas.microsoft.com/office/powerpoint/2010/main" val="161097908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4420FBA-2DD9-4488-808B-852669FDC9B7}"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6433693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644383" y="1012952"/>
            <a:ext cx="4023360" cy="1636776"/>
          </a:xfrm>
        </p:spPr>
        <p:txBody>
          <a:bodyPr anchor="b">
            <a:normAutofit/>
          </a:bodyPr>
          <a:lstStyle>
            <a:lvl1pPr>
              <a:defRPr sz="4800"/>
            </a:lvl1pPr>
          </a:lstStyle>
          <a:p>
            <a:r>
              <a:rPr lang="en-US"/>
              <a:t>Click to edit Master title style</a:t>
            </a:r>
          </a:p>
        </p:txBody>
      </p:sp>
      <p:sp>
        <p:nvSpPr>
          <p:cNvPr id="10" name="Picture Placeholder 7">
            <a:extLst>
              <a:ext uri="{FF2B5EF4-FFF2-40B4-BE49-F238E27FC236}">
                <a16:creationId xmlns:a16="http://schemas.microsoft.com/office/drawing/2014/main" id="{BA22E09C-1954-DBFC-E669-2449D22D2D2E}"/>
              </a:ext>
            </a:extLst>
          </p:cNvPr>
          <p:cNvSpPr>
            <a:spLocks noGrp="1"/>
          </p:cNvSpPr>
          <p:nvPr>
            <p:ph type="pic" sz="quarter" idx="14"/>
          </p:nvPr>
        </p:nvSpPr>
        <p:spPr>
          <a:xfrm>
            <a:off x="342901" y="345109"/>
            <a:ext cx="6714969" cy="6163508"/>
          </a:xfrm>
          <a:custGeom>
            <a:avLst/>
            <a:gdLst>
              <a:gd name="connsiteX0" fmla="*/ 312551 w 6714969"/>
              <a:gd name="connsiteY0" fmla="*/ 0 h 6163508"/>
              <a:gd name="connsiteX1" fmla="*/ 6402418 w 6714969"/>
              <a:gd name="connsiteY1" fmla="*/ 0 h 6163508"/>
              <a:gd name="connsiteX2" fmla="*/ 6714969 w 6714969"/>
              <a:gd name="connsiteY2" fmla="*/ 312551 h 6163508"/>
              <a:gd name="connsiteX3" fmla="*/ 6714969 w 6714969"/>
              <a:gd name="connsiteY3" fmla="*/ 5850957 h 6163508"/>
              <a:gd name="connsiteX4" fmla="*/ 6402418 w 6714969"/>
              <a:gd name="connsiteY4" fmla="*/ 6163508 h 6163508"/>
              <a:gd name="connsiteX5" fmla="*/ 312551 w 6714969"/>
              <a:gd name="connsiteY5" fmla="*/ 6163508 h 6163508"/>
              <a:gd name="connsiteX6" fmla="*/ 0 w 6714969"/>
              <a:gd name="connsiteY6" fmla="*/ 5850957 h 6163508"/>
              <a:gd name="connsiteX7" fmla="*/ 0 w 6714969"/>
              <a:gd name="connsiteY7" fmla="*/ 312551 h 6163508"/>
              <a:gd name="connsiteX8" fmla="*/ 312551 w 6714969"/>
              <a:gd name="connsiteY8" fmla="*/ 0 h 616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4969" h="6163508">
                <a:moveTo>
                  <a:pt x="312551" y="0"/>
                </a:moveTo>
                <a:lnTo>
                  <a:pt x="6402418" y="0"/>
                </a:lnTo>
                <a:cubicBezTo>
                  <a:pt x="6575035" y="0"/>
                  <a:pt x="6714969" y="139934"/>
                  <a:pt x="6714969" y="312551"/>
                </a:cubicBezTo>
                <a:lnTo>
                  <a:pt x="6714969" y="5850957"/>
                </a:lnTo>
                <a:cubicBezTo>
                  <a:pt x="6714969" y="6023574"/>
                  <a:pt x="6575035" y="6163508"/>
                  <a:pt x="6402418" y="6163508"/>
                </a:cubicBezTo>
                <a:lnTo>
                  <a:pt x="312551" y="6163508"/>
                </a:lnTo>
                <a:cubicBezTo>
                  <a:pt x="139934" y="6163508"/>
                  <a:pt x="0" y="6023574"/>
                  <a:pt x="0" y="5850957"/>
                </a:cubicBezTo>
                <a:lnTo>
                  <a:pt x="0" y="312551"/>
                </a:lnTo>
                <a:cubicBezTo>
                  <a:pt x="0" y="139934"/>
                  <a:pt x="139934" y="0"/>
                  <a:pt x="312551" y="0"/>
                </a:cubicBezTo>
                <a:close/>
              </a:path>
            </a:pathLst>
          </a:custGeom>
          <a:blipFill>
            <a:blip r:embed="rId2"/>
            <a:stretch>
              <a:fillRect/>
            </a:stretch>
          </a:blipFill>
        </p:spPr>
        <p:txBody>
          <a:bodyPr wrap="square">
            <a:noAutofit/>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644384" y="2896616"/>
            <a:ext cx="4023360" cy="3364992"/>
          </a:xfrm>
        </p:spPr>
        <p:txBody>
          <a:bodyPr vert="horz" lIns="91440" tIns="45720" rIns="91440" bIns="45720" rtlCol="0">
            <a:normAutofit/>
          </a:bodyPr>
          <a:lstStyle>
            <a:lvl1pPr marL="342900" indent="-3429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4420FBA-2DD9-4488-808B-852669FDC9B7}"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4103715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239D5A0-3316-4C32-929A-0D0DB97D10BB}"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5472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FBBADD7-305F-4EB9-8736-D791FAF7A4D4}"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9147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80"/>
            <a:ext cx="11328845" cy="740664"/>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9768" y="1380744"/>
            <a:ext cx="11328844" cy="49011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649238A-C249-43B5-82BC-D29F8CAE992A}"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2276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97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4546182-1DDF-4ACE-B05D-D855179AB21D}"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12517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879F24-F3CA-4AD0-8BF8-AB0BBB30EE08}"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57946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4342EAA-E00A-40E8-8E99-2669E0367007}"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1817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4032504"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422392" y="640080"/>
            <a:ext cx="597103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4035030-C135-4A24-944D-06B773D2F2E6}"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91985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25696" y="640080"/>
            <a:ext cx="7159752"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AA5E6FB-0D10-49C4-88DE-98215C666BA1}"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475737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F226A48-373B-47E6-1E90-9892366CC9F0}"/>
              </a:ext>
            </a:extLst>
          </p:cNvPr>
          <p:cNvSpPr>
            <a:spLocks noGrp="1"/>
          </p:cNvSpPr>
          <p:nvPr>
            <p:ph type="pic" sz="quarter" idx="13"/>
          </p:nvPr>
        </p:nvSpPr>
        <p:spPr>
          <a:xfrm>
            <a:off x="342900" y="342900"/>
            <a:ext cx="4501152" cy="6172200"/>
          </a:xfrm>
          <a:custGeom>
            <a:avLst/>
            <a:gdLst>
              <a:gd name="connsiteX0" fmla="*/ 332635 w 4501152"/>
              <a:gd name="connsiteY0" fmla="*/ 0 h 6172200"/>
              <a:gd name="connsiteX1" fmla="*/ 4168517 w 4501152"/>
              <a:gd name="connsiteY1" fmla="*/ 0 h 6172200"/>
              <a:gd name="connsiteX2" fmla="*/ 4501152 w 4501152"/>
              <a:gd name="connsiteY2" fmla="*/ 331423 h 6172200"/>
              <a:gd name="connsiteX3" fmla="*/ 4501152 w 4501152"/>
              <a:gd name="connsiteY3" fmla="*/ 5840778 h 6172200"/>
              <a:gd name="connsiteX4" fmla="*/ 4168517 w 4501152"/>
              <a:gd name="connsiteY4" fmla="*/ 6172200 h 6172200"/>
              <a:gd name="connsiteX5" fmla="*/ 332635 w 4501152"/>
              <a:gd name="connsiteY5" fmla="*/ 6172200 h 6172200"/>
              <a:gd name="connsiteX6" fmla="*/ 0 w 4501152"/>
              <a:gd name="connsiteY6" fmla="*/ 5840778 h 6172200"/>
              <a:gd name="connsiteX7" fmla="*/ 0 w 4501152"/>
              <a:gd name="connsiteY7" fmla="*/ 331423 h 6172200"/>
              <a:gd name="connsiteX8" fmla="*/ 332635 w 4501152"/>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152" h="6172200">
                <a:moveTo>
                  <a:pt x="332635" y="0"/>
                </a:moveTo>
                <a:lnTo>
                  <a:pt x="4168517" y="0"/>
                </a:lnTo>
                <a:cubicBezTo>
                  <a:pt x="4352226" y="0"/>
                  <a:pt x="4501152" y="148383"/>
                  <a:pt x="4501152" y="331423"/>
                </a:cubicBezTo>
                <a:lnTo>
                  <a:pt x="4501152" y="5840778"/>
                </a:lnTo>
                <a:cubicBezTo>
                  <a:pt x="4501152" y="6023817"/>
                  <a:pt x="4352226" y="6172200"/>
                  <a:pt x="4168517" y="6172200"/>
                </a:cubicBezTo>
                <a:lnTo>
                  <a:pt x="332635" y="6172200"/>
                </a:lnTo>
                <a:cubicBezTo>
                  <a:pt x="148926" y="6172200"/>
                  <a:pt x="0" y="6023817"/>
                  <a:pt x="0" y="5840778"/>
                </a:cubicBezTo>
                <a:lnTo>
                  <a:pt x="0" y="331423"/>
                </a:lnTo>
                <a:cubicBezTo>
                  <a:pt x="0" y="148383"/>
                  <a:pt x="148926" y="0"/>
                  <a:pt x="332635"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242880F-92D7-4796-B72D-6CF83054BAF5}"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1721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523749-65BA-43BD-B2BF-FF5A4C96AE14}" type="datetime1">
              <a:rPr lang="en-US" smtClean="0"/>
              <a:t>12/19/2025</a:t>
            </a:fld>
            <a:endParaRPr lang="en-US" dirty="0"/>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p:nvPr>
        </p:nvSpPr>
        <p:spPr>
          <a:xfrm>
            <a:off x="7353304" y="352327"/>
            <a:ext cx="4495799" cy="61722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00609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9539F8C7-DD74-7177-C2DA-02533B6576FD}"/>
              </a:ext>
            </a:extLst>
          </p:cNvPr>
          <p:cNvSpPr>
            <a:spLocks noGrp="1"/>
          </p:cNvSpPr>
          <p:nvPr>
            <p:ph type="pic" sz="quarter" idx="13"/>
          </p:nvPr>
        </p:nvSpPr>
        <p:spPr>
          <a:xfrm>
            <a:off x="339373"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561C12A-E1D5-4BE9-85D9-F221F70F493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98651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7BBDBE6-5750-4902-BDAA-20F546DD8AD7}" type="datetime1">
              <a:rPr lang="en-US" smtClean="0"/>
              <a:t>12/19/2025</a:t>
            </a:fld>
            <a:endParaRPr lang="en-US" dirty="0"/>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p:nvPr>
        </p:nvSpPr>
        <p:spPr>
          <a:xfrm>
            <a:off x="8046768"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2427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1C4331-C33F-4DC1-AB74-C520A718CE2B}"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28054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91A4764-83A9-4A81-9507-BED109D81520}" type="datetime1">
              <a:rPr lang="en-US" smtClean="0"/>
              <a:t>12/19/2025</a:t>
            </a:fld>
            <a:endParaRPr lang="en-US" dirty="0"/>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12478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9B2C6C9-D30C-4946-92A4-454A5FC69685}"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6634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D479CC6-BB04-42D6-AB0C-BAA184663D94}" type="datetime1">
              <a:rPr lang="en-US" smtClean="0"/>
              <a:t>12/19/2025</a:t>
            </a:fld>
            <a:endParaRPr lang="en-US" dirty="0"/>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137758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B3D66E4-8050-49E4-B8D2-06214BFB7C0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91426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4502843" y="342901"/>
            <a:ext cx="7346257"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AEA2F-0823-4BD6-88F7-6D0D98F52C9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917822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6092A99-204A-46CE-8F70-09D6B2D34877}"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98169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111854"/>
            <a:ext cx="3739279" cy="1389888"/>
          </a:xfrm>
        </p:spPr>
        <p:txBody>
          <a:bodyPr anchor="t">
            <a:normAutofit/>
          </a:bodyPr>
          <a:lstStyle>
            <a:lvl1pPr>
              <a:defRPr sz="3200"/>
            </a:lvl1pPr>
          </a:lstStyle>
          <a:p>
            <a:r>
              <a:rPr lang="en-US"/>
              <a:t>Click to edit Master title style</a:t>
            </a:r>
          </a:p>
        </p:txBody>
      </p:sp>
      <p:sp>
        <p:nvSpPr>
          <p:cNvPr id="19" name="Picture Placeholder 17">
            <a:extLst>
              <a:ext uri="{FF2B5EF4-FFF2-40B4-BE49-F238E27FC236}">
                <a16:creationId xmlns:a16="http://schemas.microsoft.com/office/drawing/2014/main" id="{D5837EDE-723C-6CF6-EB95-3AEDA1F07E9E}"/>
              </a:ext>
            </a:extLst>
          </p:cNvPr>
          <p:cNvSpPr>
            <a:spLocks noGrp="1"/>
          </p:cNvSpPr>
          <p:nvPr>
            <p:ph type="pic" sz="quarter" idx="15"/>
          </p:nvPr>
        </p:nvSpPr>
        <p:spPr>
          <a:xfrm>
            <a:off x="339373" y="320043"/>
            <a:ext cx="11509730" cy="4404825"/>
          </a:xfrm>
          <a:custGeom>
            <a:avLst/>
            <a:gdLst>
              <a:gd name="connsiteX0" fmla="*/ 299132 w 11509730"/>
              <a:gd name="connsiteY0" fmla="*/ 0 h 4404825"/>
              <a:gd name="connsiteX1" fmla="*/ 11210598 w 11509730"/>
              <a:gd name="connsiteY1" fmla="*/ 0 h 4404825"/>
              <a:gd name="connsiteX2" fmla="*/ 11509730 w 11509730"/>
              <a:gd name="connsiteY2" fmla="*/ 299132 h 4404825"/>
              <a:gd name="connsiteX3" fmla="*/ 11509730 w 11509730"/>
              <a:gd name="connsiteY3" fmla="*/ 4105693 h 4404825"/>
              <a:gd name="connsiteX4" fmla="*/ 11210598 w 11509730"/>
              <a:gd name="connsiteY4" fmla="*/ 4404825 h 4404825"/>
              <a:gd name="connsiteX5" fmla="*/ 299132 w 11509730"/>
              <a:gd name="connsiteY5" fmla="*/ 4404825 h 4404825"/>
              <a:gd name="connsiteX6" fmla="*/ 0 w 11509730"/>
              <a:gd name="connsiteY6" fmla="*/ 4105693 h 4404825"/>
              <a:gd name="connsiteX7" fmla="*/ 0 w 11509730"/>
              <a:gd name="connsiteY7" fmla="*/ 299132 h 4404825"/>
              <a:gd name="connsiteX8" fmla="*/ 299132 w 11509730"/>
              <a:gd name="connsiteY8" fmla="*/ 0 h 44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4404825">
                <a:moveTo>
                  <a:pt x="299132" y="0"/>
                </a:moveTo>
                <a:lnTo>
                  <a:pt x="11210598" y="0"/>
                </a:lnTo>
                <a:cubicBezTo>
                  <a:pt x="11375804" y="0"/>
                  <a:pt x="11509730" y="133926"/>
                  <a:pt x="11509730" y="299132"/>
                </a:cubicBezTo>
                <a:lnTo>
                  <a:pt x="11509730" y="4105693"/>
                </a:lnTo>
                <a:cubicBezTo>
                  <a:pt x="11509730" y="4270899"/>
                  <a:pt x="11375804" y="4404825"/>
                  <a:pt x="11210598" y="4404825"/>
                </a:cubicBezTo>
                <a:lnTo>
                  <a:pt x="299132" y="4404825"/>
                </a:lnTo>
                <a:cubicBezTo>
                  <a:pt x="133926" y="4404825"/>
                  <a:pt x="0" y="4270899"/>
                  <a:pt x="0" y="4105693"/>
                </a:cubicBezTo>
                <a:lnTo>
                  <a:pt x="0" y="299132"/>
                </a:lnTo>
                <a:cubicBezTo>
                  <a:pt x="0" y="133926"/>
                  <a:pt x="133926" y="0"/>
                  <a:pt x="299132"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749EA3-15DE-451B-A24B-ACC8EA0B6D09}" type="datetime1">
              <a:rPr lang="en-US" smtClean="0"/>
              <a:t>12/19/2025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51928" y="5111854"/>
            <a:ext cx="6400800" cy="1389888"/>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277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1BCE7E7D-ED4A-B625-6CB8-4D71682F63D4}"/>
              </a:ext>
            </a:extLst>
          </p:cNvPr>
          <p:cNvSpPr>
            <a:spLocks noGrp="1"/>
          </p:cNvSpPr>
          <p:nvPr>
            <p:ph type="pic" sz="quarter" idx="13"/>
          </p:nvPr>
        </p:nvSpPr>
        <p:spPr>
          <a:xfrm>
            <a:off x="339373" y="320042"/>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F1343DB-FCC0-4D52-80F2-173D55390D61}" type="datetime1">
              <a:rPr lang="en-US" smtClean="0"/>
              <a:t>12/19/2025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81406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86A25225-80A2-7139-2A81-39CA926639FF}"/>
              </a:ext>
            </a:extLst>
          </p:cNvPr>
          <p:cNvSpPr>
            <a:spLocks noGrp="1"/>
          </p:cNvSpPr>
          <p:nvPr>
            <p:ph type="pic" sz="quarter" idx="13"/>
          </p:nvPr>
        </p:nvSpPr>
        <p:spPr>
          <a:xfrm>
            <a:off x="339373" y="3067414"/>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19672"/>
            <a:ext cx="3494314" cy="338328"/>
          </a:xfrm>
        </p:spPr>
        <p:txBody>
          <a:bodyPr/>
          <a:lstStyle/>
          <a:p>
            <a:fld id="{457C7506-9AD1-49AD-BE44-C83E35401EAD}" type="datetime1">
              <a:rPr lang="en-US" smtClean="0"/>
              <a:t>12/19/2025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6519672"/>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6519672"/>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467464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40080"/>
            <a:ext cx="11155680" cy="970463"/>
          </a:xfrm>
        </p:spPr>
        <p:txBody>
          <a:bodyPr anchor="ctr"/>
          <a:lstStyle/>
          <a:p>
            <a:r>
              <a:rPr lang="en-US"/>
              <a:t>Click to edit Master title style</a:t>
            </a:r>
          </a:p>
        </p:txBody>
      </p:sp>
      <p:sp>
        <p:nvSpPr>
          <p:cNvPr id="10" name="Picture Placeholder 9">
            <a:extLst>
              <a:ext uri="{FF2B5EF4-FFF2-40B4-BE49-F238E27FC236}">
                <a16:creationId xmlns:a16="http://schemas.microsoft.com/office/drawing/2014/main" id="{45F6FDB5-F783-3538-287C-754C11C30975}"/>
              </a:ext>
            </a:extLst>
          </p:cNvPr>
          <p:cNvSpPr>
            <a:spLocks noGrp="1"/>
          </p:cNvSpPr>
          <p:nvPr>
            <p:ph type="pic" sz="quarter" idx="13"/>
          </p:nvPr>
        </p:nvSpPr>
        <p:spPr>
          <a:xfrm>
            <a:off x="429768" y="1828800"/>
            <a:ext cx="6176399" cy="4425696"/>
          </a:xfrm>
          <a:custGeom>
            <a:avLst/>
            <a:gdLst>
              <a:gd name="connsiteX0" fmla="*/ 325421 w 6450717"/>
              <a:gd name="connsiteY0" fmla="*/ 0 h 4425696"/>
              <a:gd name="connsiteX1" fmla="*/ 6125296 w 6450717"/>
              <a:gd name="connsiteY1" fmla="*/ 0 h 4425696"/>
              <a:gd name="connsiteX2" fmla="*/ 6450717 w 6450717"/>
              <a:gd name="connsiteY2" fmla="*/ 325421 h 4425696"/>
              <a:gd name="connsiteX3" fmla="*/ 6450717 w 6450717"/>
              <a:gd name="connsiteY3" fmla="*/ 4100275 h 4425696"/>
              <a:gd name="connsiteX4" fmla="*/ 6125296 w 6450717"/>
              <a:gd name="connsiteY4" fmla="*/ 4425696 h 4425696"/>
              <a:gd name="connsiteX5" fmla="*/ 325421 w 6450717"/>
              <a:gd name="connsiteY5" fmla="*/ 4425696 h 4425696"/>
              <a:gd name="connsiteX6" fmla="*/ 0 w 6450717"/>
              <a:gd name="connsiteY6" fmla="*/ 4100275 h 4425696"/>
              <a:gd name="connsiteX7" fmla="*/ 0 w 6450717"/>
              <a:gd name="connsiteY7" fmla="*/ 325421 h 4425696"/>
              <a:gd name="connsiteX8" fmla="*/ 325421 w 6450717"/>
              <a:gd name="connsiteY8" fmla="*/ 0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50717" h="4425696">
                <a:moveTo>
                  <a:pt x="325421" y="0"/>
                </a:moveTo>
                <a:lnTo>
                  <a:pt x="6125296" y="0"/>
                </a:lnTo>
                <a:cubicBezTo>
                  <a:pt x="6305021" y="0"/>
                  <a:pt x="6450717" y="145696"/>
                  <a:pt x="6450717" y="325421"/>
                </a:cubicBezTo>
                <a:lnTo>
                  <a:pt x="6450717" y="4100275"/>
                </a:lnTo>
                <a:cubicBezTo>
                  <a:pt x="6450717" y="4280000"/>
                  <a:pt x="6305021" y="4425696"/>
                  <a:pt x="6125296" y="4425696"/>
                </a:cubicBezTo>
                <a:lnTo>
                  <a:pt x="325421" y="4425696"/>
                </a:lnTo>
                <a:cubicBezTo>
                  <a:pt x="145696" y="4425696"/>
                  <a:pt x="0" y="4280000"/>
                  <a:pt x="0" y="4100275"/>
                </a:cubicBezTo>
                <a:lnTo>
                  <a:pt x="0" y="325421"/>
                </a:lnTo>
                <a:cubicBezTo>
                  <a:pt x="0" y="145696"/>
                  <a:pt x="145696" y="0"/>
                  <a:pt x="325421"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87768" y="1828800"/>
            <a:ext cx="4297680"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F94BF2A-D949-4DFB-9912-9D6234B797F2}"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07879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9" name="Picture Placeholder 8">
            <a:extLst>
              <a:ext uri="{FF2B5EF4-FFF2-40B4-BE49-F238E27FC236}">
                <a16:creationId xmlns:a16="http://schemas.microsoft.com/office/drawing/2014/main" id="{F5F2F272-6D18-7E06-3E9A-D10C5C502195}"/>
              </a:ext>
            </a:extLst>
          </p:cNvPr>
          <p:cNvSpPr>
            <a:spLocks noGrp="1"/>
          </p:cNvSpPr>
          <p:nvPr>
            <p:ph type="pic" sz="quarter" idx="13"/>
          </p:nvPr>
        </p:nvSpPr>
        <p:spPr>
          <a:xfrm>
            <a:off x="510075" y="2293496"/>
            <a:ext cx="4775158" cy="4039043"/>
          </a:xfrm>
          <a:custGeom>
            <a:avLst/>
            <a:gdLst>
              <a:gd name="connsiteX0" fmla="*/ 305917 w 4855463"/>
              <a:gd name="connsiteY0" fmla="*/ 0 h 4039043"/>
              <a:gd name="connsiteX1" fmla="*/ 4549547 w 4855463"/>
              <a:gd name="connsiteY1" fmla="*/ 0 h 4039043"/>
              <a:gd name="connsiteX2" fmla="*/ 4849249 w 4855463"/>
              <a:gd name="connsiteY2" fmla="*/ 244264 h 4039043"/>
              <a:gd name="connsiteX3" fmla="*/ 4855463 w 4855463"/>
              <a:gd name="connsiteY3" fmla="*/ 305907 h 4039043"/>
              <a:gd name="connsiteX4" fmla="*/ 4855463 w 4855463"/>
              <a:gd name="connsiteY4" fmla="*/ 3733136 h 4039043"/>
              <a:gd name="connsiteX5" fmla="*/ 4849249 w 4855463"/>
              <a:gd name="connsiteY5" fmla="*/ 3794779 h 4039043"/>
              <a:gd name="connsiteX6" fmla="*/ 4549547 w 4855463"/>
              <a:gd name="connsiteY6" fmla="*/ 4039043 h 4039043"/>
              <a:gd name="connsiteX7" fmla="*/ 305917 w 4855463"/>
              <a:gd name="connsiteY7" fmla="*/ 4039043 h 4039043"/>
              <a:gd name="connsiteX8" fmla="*/ 0 w 4855463"/>
              <a:gd name="connsiteY8" fmla="*/ 3733126 h 4039043"/>
              <a:gd name="connsiteX9" fmla="*/ 0 w 4855463"/>
              <a:gd name="connsiteY9" fmla="*/ 305917 h 4039043"/>
              <a:gd name="connsiteX10" fmla="*/ 305917 w 4855463"/>
              <a:gd name="connsiteY10" fmla="*/ 0 h 403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463" h="4039043">
                <a:moveTo>
                  <a:pt x="305917" y="0"/>
                </a:moveTo>
                <a:lnTo>
                  <a:pt x="4549547" y="0"/>
                </a:lnTo>
                <a:cubicBezTo>
                  <a:pt x="4697381" y="0"/>
                  <a:pt x="4820723" y="104863"/>
                  <a:pt x="4849249" y="244264"/>
                </a:cubicBezTo>
                <a:lnTo>
                  <a:pt x="4855463" y="305907"/>
                </a:lnTo>
                <a:lnTo>
                  <a:pt x="4855463" y="3733136"/>
                </a:lnTo>
                <a:lnTo>
                  <a:pt x="4849249" y="3794779"/>
                </a:lnTo>
                <a:cubicBezTo>
                  <a:pt x="4820723" y="3934180"/>
                  <a:pt x="4697381" y="4039043"/>
                  <a:pt x="4549547" y="4039043"/>
                </a:cubicBezTo>
                <a:lnTo>
                  <a:pt x="305917" y="4039043"/>
                </a:lnTo>
                <a:cubicBezTo>
                  <a:pt x="136964" y="4039043"/>
                  <a:pt x="0" y="3902079"/>
                  <a:pt x="0" y="3733126"/>
                </a:cubicBezTo>
                <a:lnTo>
                  <a:pt x="0" y="305917"/>
                </a:lnTo>
                <a:cubicBezTo>
                  <a:pt x="0" y="136964"/>
                  <a:pt x="136964" y="0"/>
                  <a:pt x="305917"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563594C-FF61-4FB6-A5E4-597CB7D69CB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988145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2" name="Picture Placeholder 11">
            <a:extLst>
              <a:ext uri="{FF2B5EF4-FFF2-40B4-BE49-F238E27FC236}">
                <a16:creationId xmlns:a16="http://schemas.microsoft.com/office/drawing/2014/main" id="{14639E5C-EF58-65A1-C364-F58DE761581C}"/>
              </a:ext>
            </a:extLst>
          </p:cNvPr>
          <p:cNvSpPr>
            <a:spLocks noGrp="1"/>
          </p:cNvSpPr>
          <p:nvPr>
            <p:ph type="pic" sz="quarter" idx="13"/>
          </p:nvPr>
        </p:nvSpPr>
        <p:spPr>
          <a:xfrm>
            <a:off x="510075" y="2293494"/>
            <a:ext cx="3666744" cy="4039044"/>
          </a:xfrm>
          <a:custGeom>
            <a:avLst/>
            <a:gdLst>
              <a:gd name="connsiteX0" fmla="*/ 292716 w 3666744"/>
              <a:gd name="connsiteY0" fmla="*/ 0 h 4039044"/>
              <a:gd name="connsiteX1" fmla="*/ 3374028 w 3666744"/>
              <a:gd name="connsiteY1" fmla="*/ 0 h 4039044"/>
              <a:gd name="connsiteX2" fmla="*/ 3666744 w 3666744"/>
              <a:gd name="connsiteY2" fmla="*/ 292716 h 4039044"/>
              <a:gd name="connsiteX3" fmla="*/ 3666744 w 3666744"/>
              <a:gd name="connsiteY3" fmla="*/ 3746328 h 4039044"/>
              <a:gd name="connsiteX4" fmla="*/ 3374028 w 3666744"/>
              <a:gd name="connsiteY4" fmla="*/ 4039044 h 4039044"/>
              <a:gd name="connsiteX5" fmla="*/ 292716 w 3666744"/>
              <a:gd name="connsiteY5" fmla="*/ 4039044 h 4039044"/>
              <a:gd name="connsiteX6" fmla="*/ 0 w 3666744"/>
              <a:gd name="connsiteY6" fmla="*/ 3746328 h 4039044"/>
              <a:gd name="connsiteX7" fmla="*/ 0 w 3666744"/>
              <a:gd name="connsiteY7" fmla="*/ 292716 h 4039044"/>
              <a:gd name="connsiteX8" fmla="*/ 292716 w 3666744"/>
              <a:gd name="connsiteY8" fmla="*/ 0 h 403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744" h="4039044">
                <a:moveTo>
                  <a:pt x="292716" y="0"/>
                </a:moveTo>
                <a:lnTo>
                  <a:pt x="3374028" y="0"/>
                </a:lnTo>
                <a:cubicBezTo>
                  <a:pt x="3535691" y="0"/>
                  <a:pt x="3666744" y="131053"/>
                  <a:pt x="3666744" y="292716"/>
                </a:cubicBezTo>
                <a:lnTo>
                  <a:pt x="3666744" y="3746328"/>
                </a:lnTo>
                <a:cubicBezTo>
                  <a:pt x="3666744" y="3907991"/>
                  <a:pt x="3535691" y="4039044"/>
                  <a:pt x="3374028" y="4039044"/>
                </a:cubicBezTo>
                <a:lnTo>
                  <a:pt x="292716" y="4039044"/>
                </a:lnTo>
                <a:cubicBezTo>
                  <a:pt x="131053" y="4039044"/>
                  <a:pt x="0" y="3907991"/>
                  <a:pt x="0" y="3746328"/>
                </a:cubicBezTo>
                <a:lnTo>
                  <a:pt x="0" y="292716"/>
                </a:lnTo>
                <a:cubicBezTo>
                  <a:pt x="0" y="131053"/>
                  <a:pt x="131053" y="0"/>
                  <a:pt x="29271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9D205C6-AA77-4A66-BB27-EE68DDD0D19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190288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g Number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782804"/>
            <a:ext cx="11201400" cy="4206240"/>
          </a:xfrm>
        </p:spPr>
        <p:txBody>
          <a:bodyPr>
            <a:normAutofit/>
          </a:bodyPr>
          <a:lstStyle>
            <a:lvl1pPr algn="ctr">
              <a:defRPr sz="27800">
                <a:solidFill>
                  <a:schemeClr val="tx2">
                    <a:lumMod val="90000"/>
                    <a:lumOff val="10000"/>
                  </a:schemeClr>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64F05DF3-EEC7-45DF-A943-3E12702079E5}"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93775" y="4989044"/>
            <a:ext cx="11201399" cy="1225296"/>
          </a:xfrm>
        </p:spPr>
        <p:txBody>
          <a:bodyPr>
            <a:normAutofit/>
          </a:bodyPr>
          <a:lstStyle>
            <a:lvl1pPr marL="0" indent="0" algn="ctr">
              <a:buNone/>
              <a:defRPr sz="2400">
                <a:solidFill>
                  <a:schemeClr val="tx2">
                    <a:lumMod val="90000"/>
                    <a:lumOff val="10000"/>
                  </a:schemeClr>
                </a:solidFill>
              </a:defRPr>
            </a:lvl1pPr>
            <a:lvl2pPr marL="228600" indent="0" algn="ctr">
              <a:buNone/>
              <a:defRPr sz="2000">
                <a:solidFill>
                  <a:schemeClr val="tx2">
                    <a:lumMod val="90000"/>
                    <a:lumOff val="10000"/>
                  </a:schemeClr>
                </a:solidFill>
              </a:defRPr>
            </a:lvl2pPr>
            <a:lvl3pPr marL="457200" indent="0" algn="ctr">
              <a:buNone/>
              <a:defRPr sz="1800">
                <a:solidFill>
                  <a:schemeClr val="tx2">
                    <a:lumMod val="90000"/>
                    <a:lumOff val="10000"/>
                  </a:schemeClr>
                </a:solidFill>
              </a:defRPr>
            </a:lvl3pPr>
            <a:lvl4pPr marL="685800" indent="0" algn="ctr">
              <a:buNone/>
              <a:defRPr sz="1600">
                <a:solidFill>
                  <a:schemeClr val="tx2">
                    <a:lumMod val="90000"/>
                    <a:lumOff val="10000"/>
                  </a:schemeClr>
                </a:solidFill>
              </a:defRPr>
            </a:lvl4pPr>
            <a:lvl5pPr marL="914400" indent="0" algn="ctr">
              <a:buNone/>
              <a:defRPr sz="1400">
                <a:solidFill>
                  <a:schemeClr val="tx2">
                    <a:lumMod val="90000"/>
                    <a:lumOff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4672679"/>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7828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4F39EAFF-A363-4554-A2A5-F61FABD0CE04}"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93776" y="4989044"/>
            <a:ext cx="11201400" cy="1225296"/>
          </a:xfrm>
        </p:spPr>
        <p:txBody>
          <a:bodyPr>
            <a:normAutofit/>
          </a:bodyPr>
          <a:lstStyle>
            <a:lvl1pPr marL="0" indent="0" algn="ctr">
              <a:buNone/>
              <a:defRPr sz="2800"/>
            </a:lvl1pPr>
            <a:lvl2pPr marL="228600" indent="0" algn="ctr">
              <a:buNone/>
              <a:defRPr sz="2400"/>
            </a:lvl2pPr>
            <a:lvl3pPr marL="457200" indent="0" algn="ctr">
              <a:buNone/>
              <a:defRPr sz="2000"/>
            </a:lvl3pPr>
            <a:lvl4pPr marL="685800" indent="0" algn="ctr">
              <a:buNone/>
              <a:defRPr sz="1800"/>
            </a:lvl4pPr>
            <a:lvl5pPr marL="914400" indent="0" algn="ctr">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064465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29768" y="603504"/>
            <a:ext cx="11201400" cy="4206240"/>
          </a:xfrm>
        </p:spPr>
        <p:txBody>
          <a:bodyPr>
            <a:normAutofit/>
          </a:bodyPr>
          <a:lstStyle>
            <a:lvl1pPr algn="l">
              <a:defRPr sz="27800">
                <a:solidFill>
                  <a:schemeClr val="tx2">
                    <a:lumMod val="90000"/>
                    <a:lumOff val="10000"/>
                  </a:schemeClr>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90F47950-0717-4110-9557-F08D8A545BF8}"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29768" y="4809744"/>
            <a:ext cx="5897880" cy="1353312"/>
          </a:xfrm>
        </p:spPr>
        <p:txBody>
          <a:bodyPr>
            <a:normAutofit/>
          </a:bodyPr>
          <a:lstStyle>
            <a:lvl1pPr marL="0" indent="0" algn="l">
              <a:buNone/>
              <a:defRPr sz="2800">
                <a:solidFill>
                  <a:schemeClr val="tx2">
                    <a:lumMod val="90000"/>
                    <a:lumOff val="10000"/>
                  </a:schemeClr>
                </a:solidFill>
              </a:defRPr>
            </a:lvl1pPr>
            <a:lvl2pPr marL="228600" indent="0" algn="l">
              <a:buNone/>
              <a:defRPr sz="2400">
                <a:solidFill>
                  <a:schemeClr val="tx2">
                    <a:lumMod val="90000"/>
                    <a:lumOff val="10000"/>
                  </a:schemeClr>
                </a:solidFill>
              </a:defRPr>
            </a:lvl2pPr>
            <a:lvl3pPr marL="457200" indent="0" algn="l">
              <a:buNone/>
              <a:defRPr sz="2000">
                <a:solidFill>
                  <a:schemeClr val="tx2">
                    <a:lumMod val="90000"/>
                    <a:lumOff val="10000"/>
                  </a:schemeClr>
                </a:solidFill>
              </a:defRPr>
            </a:lvl3pPr>
            <a:lvl4pPr marL="685800" indent="0" algn="l">
              <a:buNone/>
              <a:defRPr sz="1800">
                <a:solidFill>
                  <a:schemeClr val="tx2">
                    <a:lumMod val="90000"/>
                    <a:lumOff val="10000"/>
                  </a:schemeClr>
                </a:solidFill>
              </a:defRPr>
            </a:lvl4pPr>
            <a:lvl5pPr marL="914400" indent="0" algn="l">
              <a:buNone/>
              <a:defRPr sz="1600">
                <a:solidFill>
                  <a:schemeClr val="tx2">
                    <a:lumMod val="90000"/>
                    <a:lumOff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345643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B911F94A-833D-4D19-8ACB-52DAEF08569A}"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6477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823376"/>
            <a:ext cx="9198864" cy="2875175"/>
          </a:xfrm>
        </p:spPr>
        <p:txBody>
          <a:bodyPr anchor="ctr">
            <a:normAutofit/>
          </a:bodyPr>
          <a:lstStyle>
            <a:lvl1pPr>
              <a:defRPr sz="440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350C3A70-5484-4418-A739-7B973E09E7E8}"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276088"/>
            <a:ext cx="9198864" cy="466344"/>
          </a:xfrm>
        </p:spPr>
        <p:txBody>
          <a:bodyPr>
            <a:normAutofit/>
          </a:bodyPr>
          <a:lstStyle>
            <a:lvl1pPr marL="0" indent="0">
              <a:buNone/>
              <a:defRPr sz="2200" b="1">
                <a:solidFill>
                  <a:schemeClr val="tx2">
                    <a:lumMod val="75000"/>
                    <a:lumOff val="25000"/>
                  </a:schemeClr>
                </a:solidFill>
              </a:defRPr>
            </a:lvl1pPr>
            <a:lvl2pPr marL="228600" indent="0">
              <a:buNone/>
              <a:defRPr sz="2000" b="1">
                <a:solidFill>
                  <a:schemeClr val="tx2">
                    <a:lumMod val="75000"/>
                    <a:lumOff val="25000"/>
                  </a:schemeClr>
                </a:solidFill>
              </a:defRPr>
            </a:lvl2pPr>
            <a:lvl3pPr marL="457200" indent="0">
              <a:buNone/>
              <a:defRPr sz="1800" b="1">
                <a:solidFill>
                  <a:schemeClr val="tx2">
                    <a:lumMod val="75000"/>
                    <a:lumOff val="25000"/>
                  </a:schemeClr>
                </a:solidFill>
              </a:defRPr>
            </a:lvl3pPr>
            <a:lvl4pPr marL="685800" indent="0">
              <a:buNone/>
              <a:defRPr sz="1600" b="1">
                <a:solidFill>
                  <a:schemeClr val="tx2">
                    <a:lumMod val="75000"/>
                    <a:lumOff val="25000"/>
                  </a:schemeClr>
                </a:solidFill>
              </a:defRPr>
            </a:lvl4pPr>
            <a:lvl5pPr marL="914400" indent="0">
              <a:buNone/>
              <a:defRPr sz="1400" b="1">
                <a:solidFill>
                  <a:schemeClr val="tx2">
                    <a:lumMod val="75000"/>
                    <a:lumOff val="25000"/>
                  </a:schemeClr>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5718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4A9563B-AAD5-FEB6-A529-82D8BF95E524}"/>
              </a:ext>
            </a:extLst>
          </p:cNvPr>
          <p:cNvSpPr/>
          <p:nvPr userDrawn="1"/>
        </p:nvSpPr>
        <p:spPr>
          <a:xfrm>
            <a:off x="806386" y="760151"/>
            <a:ext cx="10579222" cy="5337698"/>
          </a:xfrm>
          <a:prstGeom prst="roundRect">
            <a:avLst>
              <a:gd name="adj" fmla="val 609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655064" y="2092751"/>
            <a:ext cx="8695944" cy="2128102"/>
          </a:xfrm>
        </p:spPr>
        <p:txBody>
          <a:bodyPr anchor="ctr">
            <a:normAutofit/>
          </a:bodyPr>
          <a:lstStyle>
            <a:lvl1pPr>
              <a:lnSpc>
                <a:spcPct val="100000"/>
              </a:lnSpc>
              <a:defRPr sz="380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23A9960C-742D-4508-821A-E36FD033CDBF}"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655064" y="5120640"/>
            <a:ext cx="8695944" cy="621792"/>
          </a:xfrm>
        </p:spPr>
        <p:txBody>
          <a:bodyPr vert="horz" lIns="91440" tIns="45720" rIns="91440" bIns="45720" rtlCol="0" anchor="ctr">
            <a:normAutofit/>
          </a:bodyPr>
          <a:lstStyle>
            <a:lvl1pPr marL="0" indent="0">
              <a:buNone/>
              <a:defRPr lang="en-US" b="1" dirty="0"/>
            </a:lvl1pPr>
            <a:lvl2pPr marL="228600" indent="0">
              <a:buNone/>
              <a:defRPr lang="en-US" b="1" dirty="0"/>
            </a:lvl2pPr>
            <a:lvl3pPr marL="457200" indent="0">
              <a:buNone/>
              <a:defRPr lang="en-US" b="1" dirty="0"/>
            </a:lvl3pPr>
            <a:lvl4pPr marL="685800" indent="0">
              <a:buNone/>
              <a:defRPr lang="en-US" b="1" dirty="0"/>
            </a:lvl4pPr>
            <a:lvl5pPr marL="914400" indent="0">
              <a:buNone/>
              <a:defRPr lang="en-US" b="1"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36922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Quot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29768" y="438912"/>
            <a:ext cx="9619488" cy="4526280"/>
          </a:xfrm>
        </p:spPr>
        <p:txBody>
          <a:bodyPr anchor="ctr">
            <a:normAutofit/>
          </a:bodyPr>
          <a:lstStyle>
            <a:lvl1pPr algn="l">
              <a:lnSpc>
                <a:spcPct val="100000"/>
              </a:lnSpc>
              <a:defRPr sz="4800">
                <a:solidFill>
                  <a:schemeClr val="tx1"/>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b">
            <a:normAutofit/>
          </a:bodyPr>
          <a:lstStyle>
            <a:lvl1pPr marL="0" indent="0" algn="l">
              <a:buNone/>
              <a:defRPr sz="1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7E0D0A5-9A76-413F-B8E0-5A45841D7E46}"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610902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29768" y="1179576"/>
            <a:ext cx="9317736" cy="3785616"/>
          </a:xfrm>
        </p:spPr>
        <p:txBody>
          <a:bodyPr anchor="b">
            <a:normAutofit/>
          </a:bodyPr>
          <a:lstStyle>
            <a:lvl1pPr algn="l">
              <a:lnSpc>
                <a:spcPct val="100000"/>
              </a:lnSpc>
              <a:defRPr sz="4800">
                <a:solidFill>
                  <a:schemeClr val="tx1"/>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ct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D0AF003-CBE1-47D7-BB91-14D8E3A57039}"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320382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30213" y="2020825"/>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381750" y="2020824"/>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8FEEC48-96C8-40C8-BC32-68BFC261013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39076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430213" y="2020888"/>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7079F91-8FDB-4AB3-84FB-6B8E68AF702B}" type="datetime1">
              <a:rPr lang="en-US" smtClean="0"/>
              <a:t>12/19/2025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474069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0061D436-D43A-4662-BADB-33E2F793B997}" type="datetime1">
              <a:rPr lang="en-US" smtClean="0"/>
              <a:t>12/19/2025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83364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1DC9DBE-31FF-4D71-B719-92EBAC3193CE}" type="datetime1">
              <a:rPr lang="en-US" smtClean="0"/>
              <a:t>12/19/2025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15910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62F576B-5432-44C5-AE72-B8C78722FE99}" type="datetime1">
              <a:rPr lang="en-US" smtClean="0"/>
              <a:t>12/19/2025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230681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p:nvPr>
        </p:nvSpPr>
        <p:spPr>
          <a:xfrm>
            <a:off x="5063319" y="342901"/>
            <a:ext cx="6785782" cy="6172198"/>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a:blip r:embed="rId2"/>
            <a:stretch>
              <a:fillRect/>
            </a:stretch>
          </a:blip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4366CE1-0051-42BD-BBD3-CB4EC65FC51D}" type="datetime1">
              <a:rPr lang="en-US" smtClean="0"/>
              <a:t>12/19/2025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805399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Autofit/>
          </a:bodyPr>
          <a:lstStyle>
            <a:lvl1pPr>
              <a:defRPr sz="8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D404B75-5BA7-423E-A6AE-B3781CB72AA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1067728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7370064"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7370064" cy="22311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FC1F7B-2472-4057-932A-A13696216B5F}"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3613016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519672"/>
            <a:ext cx="2843784" cy="338328"/>
          </a:xfrm>
          <a:prstGeom prst="rect">
            <a:avLst/>
          </a:prstGeom>
        </p:spPr>
        <p:txBody>
          <a:bodyPr vert="horz" lIns="91440" tIns="45720" rIns="91440" bIns="45720" rtlCol="0" anchor="ctr"/>
          <a:lstStyle>
            <a:lvl1pPr algn="l">
              <a:defRPr sz="800">
                <a:solidFill>
                  <a:schemeClr val="tx1"/>
                </a:solidFill>
              </a:defRPr>
            </a:lvl1pPr>
          </a:lstStyle>
          <a:p>
            <a:fld id="{8A7B9ABC-2BDA-432C-8D53-84813DB6E36F}" type="datetime1">
              <a:rPr lang="en-US" smtClean="0"/>
              <a:t>12/19/2025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60536" y="6519672"/>
            <a:ext cx="2642616" cy="338328"/>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75720" y="6519672"/>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27067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5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1BBE-2E0C-38AB-FD6D-421A3ABDE2F7}"/>
              </a:ext>
            </a:extLst>
          </p:cNvPr>
          <p:cNvSpPr>
            <a:spLocks noGrp="1"/>
          </p:cNvSpPr>
          <p:nvPr>
            <p:ph type="ctrTitle"/>
          </p:nvPr>
        </p:nvSpPr>
        <p:spPr>
          <a:xfrm>
            <a:off x="429768" y="438912"/>
            <a:ext cx="9317736" cy="4453128"/>
          </a:xfrm>
        </p:spPr>
        <p:txBody>
          <a:bodyPr anchor="t">
            <a:normAutofit/>
          </a:bodyPr>
          <a:lstStyle/>
          <a:p>
            <a:r>
              <a:rPr lang="en-US" sz="6700" dirty="0"/>
              <a:t>Peer Case Managers: Ensuring Continuous Support and Effective Follow-Up in Care</a:t>
            </a:r>
          </a:p>
        </p:txBody>
      </p:sp>
      <p:sp>
        <p:nvSpPr>
          <p:cNvPr id="3" name="Subtitle 2">
            <a:extLst>
              <a:ext uri="{FF2B5EF4-FFF2-40B4-BE49-F238E27FC236}">
                <a16:creationId xmlns:a16="http://schemas.microsoft.com/office/drawing/2014/main" id="{558EDF9E-0DDD-0E0F-CCE8-0D1D6D662BB3}"/>
              </a:ext>
            </a:extLst>
          </p:cNvPr>
          <p:cNvSpPr>
            <a:spLocks noGrp="1"/>
          </p:cNvSpPr>
          <p:nvPr>
            <p:ph type="subTitle" idx="1"/>
          </p:nvPr>
        </p:nvSpPr>
        <p:spPr>
          <a:xfrm>
            <a:off x="429768" y="4965192"/>
            <a:ext cx="5431536" cy="1289304"/>
          </a:xfrm>
        </p:spPr>
        <p:txBody>
          <a:bodyPr anchor="b">
            <a:normAutofit/>
          </a:bodyPr>
          <a:lstStyle/>
          <a:p>
            <a:r>
              <a:rPr lang="en-US"/>
              <a:t>Exploring roles and strategies in healthcare support</a:t>
            </a:r>
          </a:p>
        </p:txBody>
      </p:sp>
    </p:spTree>
    <p:extLst>
      <p:ext uri="{BB962C8B-B14F-4D97-AF65-F5344CB8AC3E}">
        <p14:creationId xmlns:p14="http://schemas.microsoft.com/office/powerpoint/2010/main" val="632971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42"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64AB9-A590-BF18-E499-156D916441EA}"/>
              </a:ext>
            </a:extLst>
          </p:cNvPr>
          <p:cNvSpPr>
            <a:spLocks noGrp="1"/>
          </p:cNvSpPr>
          <p:nvPr>
            <p:ph type="title"/>
          </p:nvPr>
        </p:nvSpPr>
        <p:spPr>
          <a:xfrm>
            <a:off x="429768" y="411480"/>
            <a:ext cx="11045952" cy="1828800"/>
          </a:xfrm>
        </p:spPr>
        <p:txBody>
          <a:bodyPr anchor="t">
            <a:normAutofit/>
          </a:bodyPr>
          <a:lstStyle/>
          <a:p>
            <a:r>
              <a:rPr lang="en-US"/>
              <a:t>Meeting Program</a:t>
            </a:r>
          </a:p>
        </p:txBody>
      </p:sp>
      <p:sp>
        <p:nvSpPr>
          <p:cNvPr id="3" name="Content Placeholder 2">
            <a:extLst>
              <a:ext uri="{FF2B5EF4-FFF2-40B4-BE49-F238E27FC236}">
                <a16:creationId xmlns:a16="http://schemas.microsoft.com/office/drawing/2014/main" id="{85FEEDBF-F429-C337-E317-FB4C52F51303}"/>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272784" y="2423160"/>
            <a:ext cx="5202936" cy="3858768"/>
          </a:xfrm>
        </p:spPr>
        <p:txBody>
          <a:bodyPr>
            <a:normAutofit/>
          </a:bodyPr>
          <a:lstStyle/>
          <a:p>
            <a:pPr>
              <a:buFont typeface="Arial" panose="020B0604020202020204" pitchFamily="34" charset="0"/>
              <a:buChar char="•"/>
            </a:pPr>
            <a:r>
              <a:t>Role and Responsibilities of Peer Case Managers</a:t>
            </a:r>
          </a:p>
          <a:p>
            <a:pPr>
              <a:buFont typeface="Arial" panose="020B0604020202020204" pitchFamily="34" charset="0"/>
              <a:buChar char="•"/>
            </a:pPr>
            <a:r>
              <a:t>Continuous Support Strategies</a:t>
            </a:r>
          </a:p>
          <a:p>
            <a:pPr>
              <a:buFont typeface="Arial" panose="020B0604020202020204" pitchFamily="34" charset="0"/>
              <a:buChar char="•"/>
            </a:pPr>
            <a:r>
              <a:t>Effective Follow-Up Practices</a:t>
            </a:r>
          </a:p>
          <a:p>
            <a:pPr>
              <a:buFont typeface="Arial" panose="020B0604020202020204" pitchFamily="34" charset="0"/>
              <a:buChar char="•"/>
            </a:pPr>
            <a:r>
              <a:t>Impact on Client Well-Being and Recovery</a:t>
            </a:r>
            <a:endParaRPr lang="en-US"/>
          </a:p>
        </p:txBody>
      </p:sp>
    </p:spTree>
    <p:extLst>
      <p:ext uri="{BB962C8B-B14F-4D97-AF65-F5344CB8AC3E}">
        <p14:creationId xmlns:p14="http://schemas.microsoft.com/office/powerpoint/2010/main" val="1908521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4C56-C5AF-AAC1-A89E-A451257D548A}"/>
              </a:ext>
            </a:extLst>
          </p:cNvPr>
          <p:cNvSpPr>
            <a:spLocks noGrp="1"/>
          </p:cNvSpPr>
          <p:nvPr>
            <p:ph type="title"/>
          </p:nvPr>
        </p:nvSpPr>
        <p:spPr>
          <a:xfrm>
            <a:off x="429768" y="1810512"/>
            <a:ext cx="7772400" cy="4562856"/>
          </a:xfrm>
        </p:spPr>
        <p:txBody>
          <a:bodyPr anchor="b">
            <a:normAutofit/>
          </a:bodyPr>
          <a:lstStyle/>
          <a:p>
            <a:r>
              <a:rPr lang="en-US"/>
              <a:t>Role and Responsibilities of Peer Case Managers</a:t>
            </a:r>
          </a:p>
        </p:txBody>
      </p:sp>
      <p:sp>
        <p:nvSpPr>
          <p:cNvPr id="7" name="Text Placeholder 2">
            <a:extLst>
              <a:ext uri="{FF2B5EF4-FFF2-40B4-BE49-F238E27FC236}">
                <a16:creationId xmlns:a16="http://schemas.microsoft.com/office/drawing/2014/main" id="{D5C4BE25-A9EF-BAE9-86A2-2474912A9F3E}"/>
              </a:ext>
            </a:extLst>
          </p:cNvPr>
          <p:cNvSpPr>
            <a:spLocks noGrp="1"/>
          </p:cNvSpPr>
          <p:nvPr>
            <p:ph type="body" idx="1"/>
          </p:nvPr>
        </p:nvSpPr>
        <p:spPr>
          <a:xfrm>
            <a:off x="429768" y="429768"/>
            <a:ext cx="7772400" cy="786384"/>
          </a:xfrm>
        </p:spPr>
        <p:txBody>
          <a:bodyPr/>
          <a:lstStyle/>
          <a:p>
            <a:endParaRPr lang="en-US"/>
          </a:p>
        </p:txBody>
      </p:sp>
    </p:spTree>
    <p:extLst>
      <p:ext uri="{BB962C8B-B14F-4D97-AF65-F5344CB8AC3E}">
        <p14:creationId xmlns:p14="http://schemas.microsoft.com/office/powerpoint/2010/main" val="1680012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D430-7099-1965-BB79-80AEA37CF41E}"/>
              </a:ext>
            </a:extLst>
          </p:cNvPr>
          <p:cNvSpPr>
            <a:spLocks noGrp="1"/>
          </p:cNvSpPr>
          <p:nvPr>
            <p:ph type="title"/>
          </p:nvPr>
        </p:nvSpPr>
        <p:spPr>
          <a:xfrm>
            <a:off x="429768" y="548639"/>
            <a:ext cx="4855464" cy="1453896"/>
          </a:xfrm>
        </p:spPr>
        <p:txBody>
          <a:bodyPr vert="horz" lIns="91440" tIns="45720" rIns="91440" bIns="45720" rtlCol="0" anchor="t">
            <a:normAutofit/>
          </a:bodyPr>
          <a:lstStyle/>
          <a:p>
            <a:r>
              <a:rPr lang="en-US" b="0" kern="1200">
                <a:latin typeface="+mj-lt"/>
                <a:ea typeface="+mj-ea"/>
                <a:cs typeface="+mj-cs"/>
              </a:rPr>
              <a:t>Definition and Core Functions of Peer Case Managers</a:t>
            </a:r>
          </a:p>
        </p:txBody>
      </p:sp>
      <p:pic>
        <p:nvPicPr>
          <p:cNvPr id="4" name="Content Placeholder 3" descr="The special bond of friendship and togetherness between a mother and her son. The players are playing with cards that were produced in 1983.">
            <a:extLst>
              <a:ext uri="{FF2B5EF4-FFF2-40B4-BE49-F238E27FC236}">
                <a16:creationId xmlns:a16="http://schemas.microsoft.com/office/drawing/2014/main" id="{B3F72D2B-5AA8-423C-B956-9336A8B4BDDD}"/>
              </a:ext>
            </a:extLst>
          </p:cNvPr>
          <p:cNvPicPr>
            <a:picLocks noGrp="1" noChangeAspect="1"/>
          </p:cNvPicPr>
          <p:nvPr>
            <p:ph type="pic" sz="quarter" idx="13"/>
          </p:nvPr>
        </p:nvPicPr>
        <p:blipFill>
          <a:blip r:embed="rId3"/>
          <a:srcRect l="21084" r="3" b="3"/>
          <a:stretch>
            <a:fillRect/>
          </a:stretch>
        </p:blipFill>
        <p:spPr>
          <a:xfrm>
            <a:off x="510075" y="2293496"/>
            <a:ext cx="4775158" cy="4039043"/>
          </a:xfrm>
        </p:spPr>
      </p:pic>
      <p:sp>
        <p:nvSpPr>
          <p:cNvPr id="5" name="TextBox 4">
            <a:extLst>
              <a:ext uri="{FF2B5EF4-FFF2-40B4-BE49-F238E27FC236}">
                <a16:creationId xmlns:a16="http://schemas.microsoft.com/office/drawing/2014/main" id="{FF7D4EC1-9137-4087-896C-31148AE31BB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549275"/>
            <a:ext cx="5585925" cy="5783263"/>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Lived Experience Support</a:t>
            </a:r>
          </a:p>
          <a:p>
            <a:pPr marL="0" lvl="1" indent="0">
              <a:spcBef>
                <a:spcPts val="1000"/>
              </a:spcBef>
              <a:spcAft>
                <a:spcPts val="600"/>
              </a:spcAft>
              <a:buFont typeface="Arial" panose="020B0604020202020204" pitchFamily="34" charset="0"/>
              <a:buNone/>
            </a:pPr>
            <a:r>
              <a:rPr lang="en-US" sz="1400"/>
              <a:t>Peer case managers use their lived experience to offer empathetic support and guidance to clients.</a:t>
            </a:r>
          </a:p>
          <a:p>
            <a:pPr marL="0" indent="0">
              <a:spcBef>
                <a:spcPts val="2500"/>
              </a:spcBef>
              <a:spcAft>
                <a:spcPts val="600"/>
              </a:spcAft>
              <a:buFont typeface="Arial" panose="020B0604020202020204" pitchFamily="34" charset="0"/>
              <a:buNone/>
            </a:pPr>
            <a:r>
              <a:rPr lang="en-US" sz="1400" b="1"/>
              <a:t>Outreach and Engagement</a:t>
            </a:r>
          </a:p>
          <a:p>
            <a:pPr marL="0" lvl="1" indent="0">
              <a:spcBef>
                <a:spcPts val="1000"/>
              </a:spcBef>
              <a:spcAft>
                <a:spcPts val="600"/>
              </a:spcAft>
              <a:buFont typeface="Arial" panose="020B0604020202020204" pitchFamily="34" charset="0"/>
              <a:buNone/>
            </a:pPr>
            <a:r>
              <a:rPr lang="en-US" sz="1400"/>
              <a:t>They actively reach out and engage clients to build trust and foster positive relationships.</a:t>
            </a:r>
          </a:p>
          <a:p>
            <a:pPr marL="0" indent="0">
              <a:spcBef>
                <a:spcPts val="2500"/>
              </a:spcBef>
              <a:spcAft>
                <a:spcPts val="600"/>
              </a:spcAft>
              <a:buFont typeface="Arial" panose="020B0604020202020204" pitchFamily="34" charset="0"/>
              <a:buNone/>
            </a:pPr>
            <a:r>
              <a:rPr lang="en-US" sz="1400" b="1"/>
              <a:t>Care Coordination</a:t>
            </a:r>
          </a:p>
          <a:p>
            <a:pPr marL="0" lvl="1" indent="0">
              <a:spcBef>
                <a:spcPts val="1000"/>
              </a:spcBef>
              <a:spcAft>
                <a:spcPts val="600"/>
              </a:spcAft>
              <a:buFont typeface="Arial" panose="020B0604020202020204" pitchFamily="34" charset="0"/>
              <a:buNone/>
            </a:pPr>
            <a:r>
              <a:rPr lang="en-US" sz="1400"/>
              <a:t>Peer case managers coordinate care by connecting clients with needed services and resources.</a:t>
            </a:r>
          </a:p>
          <a:p>
            <a:pPr marL="0" indent="0">
              <a:spcBef>
                <a:spcPts val="2500"/>
              </a:spcBef>
              <a:spcAft>
                <a:spcPts val="600"/>
              </a:spcAft>
              <a:buFont typeface="Arial" panose="020B0604020202020204" pitchFamily="34" charset="0"/>
              <a:buNone/>
            </a:pPr>
            <a:r>
              <a:rPr lang="en-US" sz="1400" b="1"/>
              <a:t>Access to Resources</a:t>
            </a:r>
          </a:p>
          <a:p>
            <a:pPr marL="0" lvl="1" indent="0">
              <a:spcBef>
                <a:spcPts val="1000"/>
              </a:spcBef>
              <a:spcAft>
                <a:spcPts val="600"/>
              </a:spcAft>
              <a:buFont typeface="Arial" panose="020B0604020202020204" pitchFamily="34" charset="0"/>
              <a:buNone/>
            </a:pPr>
            <a:r>
              <a:rPr lang="en-US" sz="1400"/>
              <a:t>They facilitate access to community resources to help clients meet their needs and goals.</a:t>
            </a:r>
          </a:p>
        </p:txBody>
      </p:sp>
    </p:spTree>
    <p:extLst>
      <p:ext uri="{BB962C8B-B14F-4D97-AF65-F5344CB8AC3E}">
        <p14:creationId xmlns:p14="http://schemas.microsoft.com/office/powerpoint/2010/main" val="11621510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B32D-1917-5B70-ACC0-D70856FD0498}"/>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a:latin typeface="+mj-lt"/>
                <a:ea typeface="+mj-ea"/>
                <a:cs typeface="+mj-cs"/>
              </a:rPr>
              <a:t>Qualifications and Lived Experience Requirements</a:t>
            </a:r>
          </a:p>
        </p:txBody>
      </p:sp>
      <p:sp>
        <p:nvSpPr>
          <p:cNvPr id="5" name="TextBox 4">
            <a:extLst>
              <a:ext uri="{FF2B5EF4-FFF2-40B4-BE49-F238E27FC236}">
                <a16:creationId xmlns:a16="http://schemas.microsoft.com/office/drawing/2014/main" id="{6673A77F-2CF7-4874-BAAC-86B2F24F869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Personal Lived Experience</a:t>
            </a:r>
          </a:p>
          <a:p>
            <a:pPr marL="0" lvl="1" indent="0">
              <a:spcBef>
                <a:spcPts val="1000"/>
              </a:spcBef>
              <a:spcAft>
                <a:spcPts val="600"/>
              </a:spcAft>
              <a:buFont typeface="Arial" panose="020B0604020202020204" pitchFamily="34" charset="0"/>
              <a:buNone/>
            </a:pPr>
            <a:r>
              <a:rPr lang="en-US" sz="1400"/>
              <a:t>Peer case managers often have personal experience managing health conditions or recovery, providing authentic understanding.</a:t>
            </a:r>
          </a:p>
          <a:p>
            <a:pPr marL="0" indent="0">
              <a:spcBef>
                <a:spcPts val="2500"/>
              </a:spcBef>
              <a:spcAft>
                <a:spcPts val="600"/>
              </a:spcAft>
              <a:buFont typeface="Arial" panose="020B0604020202020204" pitchFamily="34" charset="0"/>
              <a:buNone/>
            </a:pPr>
            <a:r>
              <a:rPr lang="en-US" sz="1400" b="1"/>
              <a:t>Training and Certification</a:t>
            </a:r>
          </a:p>
          <a:p>
            <a:pPr marL="0" lvl="1" indent="0">
              <a:spcBef>
                <a:spcPts val="1000"/>
              </a:spcBef>
              <a:spcAft>
                <a:spcPts val="600"/>
              </a:spcAft>
              <a:buFont typeface="Arial" panose="020B0604020202020204" pitchFamily="34" charset="0"/>
              <a:buNone/>
            </a:pPr>
            <a:r>
              <a:rPr lang="en-US" sz="1400"/>
              <a:t>Formal training and certification ensure peer case managers develop necessary professional skills and compassion.</a:t>
            </a:r>
          </a:p>
        </p:txBody>
      </p:sp>
      <p:pic>
        <p:nvPicPr>
          <p:cNvPr id="4" name="Content Placeholder 3" descr="Young people at their place of work">
            <a:extLst>
              <a:ext uri="{FF2B5EF4-FFF2-40B4-BE49-F238E27FC236}">
                <a16:creationId xmlns:a16="http://schemas.microsoft.com/office/drawing/2014/main" id="{3F6E67B4-A490-4803-BB8A-B48E5C334FB9}"/>
              </a:ext>
            </a:extLst>
          </p:cNvPr>
          <p:cNvPicPr>
            <a:picLocks noGrp="1" noChangeAspect="1"/>
          </p:cNvPicPr>
          <p:nvPr>
            <p:ph type="pic" sz="quarter" idx="13"/>
          </p:nvPr>
        </p:nvPicPr>
        <p:blipFill>
          <a:blip r:embed="rId3"/>
          <a:srcRect l="12107" r="21800" b="-2"/>
          <a:stretch>
            <a:fillRect/>
          </a:stretch>
        </p:blipFill>
        <p:spPr>
          <a:xfrm>
            <a:off x="5737594" y="342900"/>
            <a:ext cx="6111507" cy="6172338"/>
          </a:xfrm>
        </p:spPr>
      </p:pic>
    </p:spTree>
    <p:extLst>
      <p:ext uri="{BB962C8B-B14F-4D97-AF65-F5344CB8AC3E}">
        <p14:creationId xmlns:p14="http://schemas.microsoft.com/office/powerpoint/2010/main" val="2531274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70384-E700-EFD4-7FAC-B8175EA172E4}"/>
              </a:ext>
            </a:extLst>
          </p:cNvPr>
          <p:cNvSpPr>
            <a:spLocks noGrp="1"/>
          </p:cNvSpPr>
          <p:nvPr>
            <p:ph type="title"/>
          </p:nvPr>
        </p:nvSpPr>
        <p:spPr/>
        <p:txBody>
          <a:bodyPr>
            <a:normAutofit/>
          </a:bodyPr>
          <a:lstStyle/>
          <a:p>
            <a:r>
              <a:rPr lang="en-US" sz="4200"/>
              <a:t>Collaboration with Care Teams and Clients</a:t>
            </a:r>
          </a:p>
        </p:txBody>
      </p:sp>
      <p:graphicFrame>
        <p:nvGraphicFramePr>
          <p:cNvPr id="4" name="Content Placeholder 4">
            <a:extLst>
              <a:ext uri="{FF2B5EF4-FFF2-40B4-BE49-F238E27FC236}">
                <a16:creationId xmlns:a16="http://schemas.microsoft.com/office/drawing/2014/main" id="{1EE7E8A4-E9E9-41BD-B690-6FFCD2176E43}"/>
              </a:ext>
            </a:extLst>
          </p:cNvPr>
          <p:cNvGraphicFramePr>
            <a:graphicFrameLocks noGrp="1"/>
          </p:cNvGraphicFramePr>
          <p:nvPr>
            <p:ph idx="1"/>
            <p:extLst>
              <p:ext uri="{D42A27DB-BD31-4B8C-83A1-F6EECF244321}">
                <p14:modId xmlns:p14="http://schemas.microsoft.com/office/powerpoint/2010/main" val="374698671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37159" y="329450"/>
          <a:ext cx="11924209" cy="619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23163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21414-0D6E-E7F2-BFAC-E41E8726CB57}"/>
              </a:ext>
            </a:extLst>
          </p:cNvPr>
          <p:cNvSpPr>
            <a:spLocks noGrp="1"/>
          </p:cNvSpPr>
          <p:nvPr>
            <p:ph type="title"/>
          </p:nvPr>
        </p:nvSpPr>
        <p:spPr>
          <a:xfrm>
            <a:off x="429768" y="1810512"/>
            <a:ext cx="7772400" cy="4562856"/>
          </a:xfrm>
        </p:spPr>
        <p:txBody>
          <a:bodyPr anchor="b">
            <a:normAutofit/>
          </a:bodyPr>
          <a:lstStyle/>
          <a:p>
            <a:r>
              <a:rPr lang="en-US"/>
              <a:t>Continuous Support Strategies</a:t>
            </a:r>
          </a:p>
        </p:txBody>
      </p:sp>
      <p:sp>
        <p:nvSpPr>
          <p:cNvPr id="7" name="Text Placeholder 2">
            <a:extLst>
              <a:ext uri="{FF2B5EF4-FFF2-40B4-BE49-F238E27FC236}">
                <a16:creationId xmlns:a16="http://schemas.microsoft.com/office/drawing/2014/main" id="{CBFEE0AA-3C90-046B-8C94-73B77B7D96D5}"/>
              </a:ext>
            </a:extLst>
          </p:cNvPr>
          <p:cNvSpPr>
            <a:spLocks noGrp="1"/>
          </p:cNvSpPr>
          <p:nvPr>
            <p:ph type="body" idx="1"/>
          </p:nvPr>
        </p:nvSpPr>
        <p:spPr>
          <a:xfrm>
            <a:off x="429768" y="429768"/>
            <a:ext cx="7772400" cy="786384"/>
          </a:xfrm>
        </p:spPr>
        <p:txBody>
          <a:bodyPr/>
          <a:lstStyle/>
          <a:p>
            <a:endParaRPr lang="en-US"/>
          </a:p>
        </p:txBody>
      </p:sp>
    </p:spTree>
    <p:extLst>
      <p:ext uri="{BB962C8B-B14F-4D97-AF65-F5344CB8AC3E}">
        <p14:creationId xmlns:p14="http://schemas.microsoft.com/office/powerpoint/2010/main" val="4089658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AE936-563E-B43B-4694-5A6FF523B044}"/>
              </a:ext>
            </a:extLst>
          </p:cNvPr>
          <p:cNvSpPr>
            <a:spLocks noGrp="1"/>
          </p:cNvSpPr>
          <p:nvPr>
            <p:ph type="title"/>
          </p:nvPr>
        </p:nvSpPr>
        <p:spPr/>
        <p:txBody>
          <a:bodyPr>
            <a:normAutofit/>
          </a:bodyPr>
          <a:lstStyle/>
          <a:p>
            <a:r>
              <a:rPr lang="en-US" sz="4200"/>
              <a:t>Establishing Trust and Building Relationships</a:t>
            </a:r>
          </a:p>
        </p:txBody>
      </p:sp>
      <p:graphicFrame>
        <p:nvGraphicFramePr>
          <p:cNvPr id="4" name="Content Placeholder 4">
            <a:extLst>
              <a:ext uri="{FF2B5EF4-FFF2-40B4-BE49-F238E27FC236}">
                <a16:creationId xmlns:a16="http://schemas.microsoft.com/office/drawing/2014/main" id="{B36308EB-5F74-4845-BB5F-3CF399B5055F}"/>
              </a:ext>
            </a:extLst>
          </p:cNvPr>
          <p:cNvGraphicFramePr>
            <a:graphicFrameLocks noGrp="1"/>
          </p:cNvGraphicFramePr>
          <p:nvPr>
            <p:ph idx="1"/>
            <p:extLst>
              <p:ext uri="{D42A27DB-BD31-4B8C-83A1-F6EECF244321}">
                <p14:modId xmlns:p14="http://schemas.microsoft.com/office/powerpoint/2010/main" val="24633017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37159" y="329450"/>
          <a:ext cx="11924209" cy="619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781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69ED-6A19-3D1B-2AB8-C9C9BFF1501A}"/>
              </a:ext>
            </a:extLst>
          </p:cNvPr>
          <p:cNvSpPr>
            <a:spLocks noGrp="1"/>
          </p:cNvSpPr>
          <p:nvPr>
            <p:ph type="title"/>
          </p:nvPr>
        </p:nvSpPr>
        <p:spPr>
          <a:xfrm>
            <a:off x="429768" y="548639"/>
            <a:ext cx="4855464" cy="1453896"/>
          </a:xfrm>
        </p:spPr>
        <p:txBody>
          <a:bodyPr vert="horz" lIns="91440" tIns="45720" rIns="91440" bIns="45720" rtlCol="0" anchor="t">
            <a:normAutofit/>
          </a:bodyPr>
          <a:lstStyle/>
          <a:p>
            <a:r>
              <a:rPr lang="en-US" b="0" kern="1200">
                <a:latin typeface="+mj-lt"/>
                <a:ea typeface="+mj-ea"/>
                <a:cs typeface="+mj-cs"/>
              </a:rPr>
              <a:t>Providing Emotional and Practical Assistance</a:t>
            </a:r>
          </a:p>
        </p:txBody>
      </p:sp>
      <p:pic>
        <p:nvPicPr>
          <p:cNvPr id="4" name="Content Placeholder 3" descr="Family time among other appointments">
            <a:extLst>
              <a:ext uri="{FF2B5EF4-FFF2-40B4-BE49-F238E27FC236}">
                <a16:creationId xmlns:a16="http://schemas.microsoft.com/office/drawing/2014/main" id="{FB9D02EF-69AA-499B-9D90-D01DA26042FD}"/>
              </a:ext>
            </a:extLst>
          </p:cNvPr>
          <p:cNvPicPr>
            <a:picLocks noGrp="1" noChangeAspect="1"/>
          </p:cNvPicPr>
          <p:nvPr>
            <p:ph type="pic" sz="quarter" idx="13"/>
          </p:nvPr>
        </p:nvPicPr>
        <p:blipFill>
          <a:blip r:embed="rId3"/>
          <a:srcRect l="17726" r="3361" b="3"/>
          <a:stretch>
            <a:fillRect/>
          </a:stretch>
        </p:blipFill>
        <p:spPr>
          <a:xfrm>
            <a:off x="510075" y="2293496"/>
            <a:ext cx="4775158" cy="4039043"/>
          </a:xfrm>
        </p:spPr>
      </p:pic>
      <p:sp>
        <p:nvSpPr>
          <p:cNvPr id="5" name="TextBox 4">
            <a:extLst>
              <a:ext uri="{FF2B5EF4-FFF2-40B4-BE49-F238E27FC236}">
                <a16:creationId xmlns:a16="http://schemas.microsoft.com/office/drawing/2014/main" id="{425B1B78-B8A2-4A98-9448-0C9B08580C1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0" y="549275"/>
            <a:ext cx="5585925" cy="5783263"/>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Emotional Support</a:t>
            </a:r>
          </a:p>
          <a:p>
            <a:pPr marL="0" lvl="1" indent="0">
              <a:spcBef>
                <a:spcPts val="1000"/>
              </a:spcBef>
              <a:spcAft>
                <a:spcPts val="600"/>
              </a:spcAft>
              <a:buFont typeface="Arial" panose="020B0604020202020204" pitchFamily="34" charset="0"/>
              <a:buNone/>
            </a:pPr>
            <a:r>
              <a:rPr lang="en-US" sz="1400"/>
              <a:t>Peer case managers provide emotional support and encouragement to help clients cope with challenges.</a:t>
            </a:r>
          </a:p>
          <a:p>
            <a:pPr marL="0" indent="0">
              <a:spcBef>
                <a:spcPts val="2500"/>
              </a:spcBef>
              <a:spcAft>
                <a:spcPts val="600"/>
              </a:spcAft>
              <a:buFont typeface="Arial" panose="020B0604020202020204" pitchFamily="34" charset="0"/>
              <a:buNone/>
            </a:pPr>
            <a:r>
              <a:rPr lang="en-US" sz="1400" b="1"/>
              <a:t>Appointment Reminders</a:t>
            </a:r>
          </a:p>
          <a:p>
            <a:pPr marL="0" lvl="1" indent="0">
              <a:spcBef>
                <a:spcPts val="1000"/>
              </a:spcBef>
              <a:spcAft>
                <a:spcPts val="600"/>
              </a:spcAft>
              <a:buFont typeface="Arial" panose="020B0604020202020204" pitchFamily="34" charset="0"/>
              <a:buNone/>
            </a:pPr>
            <a:r>
              <a:rPr lang="en-US" sz="1400"/>
              <a:t>Providing timely appointment reminders helps clients stay on track with their healthcare schedules.</a:t>
            </a:r>
          </a:p>
          <a:p>
            <a:pPr marL="0" indent="0">
              <a:spcBef>
                <a:spcPts val="2500"/>
              </a:spcBef>
              <a:spcAft>
                <a:spcPts val="600"/>
              </a:spcAft>
              <a:buFont typeface="Arial" panose="020B0604020202020204" pitchFamily="34" charset="0"/>
              <a:buNone/>
            </a:pPr>
            <a:r>
              <a:rPr lang="en-US" sz="1400" b="1"/>
              <a:t>Transportation Assistance</a:t>
            </a:r>
          </a:p>
          <a:p>
            <a:pPr marL="0" lvl="1" indent="0">
              <a:spcBef>
                <a:spcPts val="1000"/>
              </a:spcBef>
              <a:spcAft>
                <a:spcPts val="600"/>
              </a:spcAft>
              <a:buFont typeface="Arial" panose="020B0604020202020204" pitchFamily="34" charset="0"/>
              <a:buNone/>
            </a:pPr>
            <a:r>
              <a:rPr lang="en-US" sz="1400"/>
              <a:t>Assisting clients with transportation ensures they can access necessary services and appointments.</a:t>
            </a:r>
          </a:p>
          <a:p>
            <a:pPr marL="0" indent="0">
              <a:spcBef>
                <a:spcPts val="2500"/>
              </a:spcBef>
              <a:spcAft>
                <a:spcPts val="600"/>
              </a:spcAft>
              <a:buFont typeface="Arial" panose="020B0604020202020204" pitchFamily="34" charset="0"/>
              <a:buNone/>
            </a:pPr>
            <a:r>
              <a:rPr lang="en-US" sz="1400" b="1"/>
              <a:t>Connecting to Community Resources</a:t>
            </a:r>
          </a:p>
          <a:p>
            <a:pPr marL="0" lvl="1" indent="0">
              <a:spcBef>
                <a:spcPts val="1000"/>
              </a:spcBef>
              <a:spcAft>
                <a:spcPts val="600"/>
              </a:spcAft>
              <a:buFont typeface="Arial" panose="020B0604020202020204" pitchFamily="34" charset="0"/>
              <a:buNone/>
            </a:pPr>
            <a:r>
              <a:rPr lang="en-US" sz="1400"/>
              <a:t>Peer case managers connect clients with community resources for additional support and services.</a:t>
            </a:r>
          </a:p>
        </p:txBody>
      </p:sp>
    </p:spTree>
    <p:extLst>
      <p:ext uri="{BB962C8B-B14F-4D97-AF65-F5344CB8AC3E}">
        <p14:creationId xmlns:p14="http://schemas.microsoft.com/office/powerpoint/2010/main" val="2457701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C5591-0A22-B6FA-1236-88C44290908D}"/>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a:latin typeface="+mj-lt"/>
                <a:ea typeface="+mj-ea"/>
                <a:cs typeface="+mj-cs"/>
              </a:rPr>
              <a:t>Addressing Barriers to Care and Navigating Resources</a:t>
            </a:r>
          </a:p>
        </p:txBody>
      </p:sp>
      <p:sp>
        <p:nvSpPr>
          <p:cNvPr id="5" name="TextBox 4">
            <a:extLst>
              <a:ext uri="{FF2B5EF4-FFF2-40B4-BE49-F238E27FC236}">
                <a16:creationId xmlns:a16="http://schemas.microsoft.com/office/drawing/2014/main" id="{378BAA64-BD6A-4C94-A3C9-068A5C866F1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Identifying Barriers</a:t>
            </a:r>
          </a:p>
          <a:p>
            <a:pPr marL="0" lvl="1" indent="0">
              <a:spcBef>
                <a:spcPts val="1000"/>
              </a:spcBef>
              <a:spcAft>
                <a:spcPts val="600"/>
              </a:spcAft>
              <a:buFont typeface="Arial" panose="020B0604020202020204" pitchFamily="34" charset="0"/>
              <a:buNone/>
            </a:pPr>
            <a:r>
              <a:rPr lang="en-US" sz="1400"/>
              <a:t>Professionals identify challenges like stigma, financial issues, or information gaps that hinder client care.</a:t>
            </a:r>
          </a:p>
          <a:p>
            <a:pPr marL="0" indent="0">
              <a:spcBef>
                <a:spcPts val="2500"/>
              </a:spcBef>
              <a:spcAft>
                <a:spcPts val="600"/>
              </a:spcAft>
              <a:buFont typeface="Arial" panose="020B0604020202020204" pitchFamily="34" charset="0"/>
              <a:buNone/>
            </a:pPr>
            <a:r>
              <a:rPr lang="en-US" sz="1400" b="1"/>
              <a:t>Linking to Services</a:t>
            </a:r>
          </a:p>
          <a:p>
            <a:pPr marL="0" lvl="1" indent="0">
              <a:spcBef>
                <a:spcPts val="1000"/>
              </a:spcBef>
              <a:spcAft>
                <a:spcPts val="600"/>
              </a:spcAft>
              <a:buFont typeface="Arial" panose="020B0604020202020204" pitchFamily="34" charset="0"/>
              <a:buNone/>
            </a:pPr>
            <a:r>
              <a:rPr lang="en-US" sz="1400"/>
              <a:t>Clients are connected to appropriate resources and services to address their specific needs effectively.</a:t>
            </a:r>
          </a:p>
          <a:p>
            <a:pPr marL="0" indent="0">
              <a:spcBef>
                <a:spcPts val="2500"/>
              </a:spcBef>
              <a:spcAft>
                <a:spcPts val="600"/>
              </a:spcAft>
              <a:buFont typeface="Arial" panose="020B0604020202020204" pitchFamily="34" charset="0"/>
              <a:buNone/>
            </a:pPr>
            <a:r>
              <a:rPr lang="en-US" sz="1400" b="1"/>
              <a:t>Overcoming Challenges</a:t>
            </a:r>
          </a:p>
          <a:p>
            <a:pPr marL="0" lvl="1" indent="0">
              <a:spcBef>
                <a:spcPts val="1000"/>
              </a:spcBef>
              <a:spcAft>
                <a:spcPts val="600"/>
              </a:spcAft>
              <a:buFont typeface="Arial" panose="020B0604020202020204" pitchFamily="34" charset="0"/>
              <a:buNone/>
            </a:pPr>
            <a:r>
              <a:rPr lang="en-US" sz="1400"/>
              <a:t>Efforts focus on overcoming stigma and financial difficulties to improve client access to care.</a:t>
            </a:r>
          </a:p>
        </p:txBody>
      </p:sp>
      <p:pic>
        <p:nvPicPr>
          <p:cNvPr id="4" name="Content Placeholder 3" descr="Happy African American couple painting walls in their new house.">
            <a:extLst>
              <a:ext uri="{FF2B5EF4-FFF2-40B4-BE49-F238E27FC236}">
                <a16:creationId xmlns:a16="http://schemas.microsoft.com/office/drawing/2014/main" id="{95E22859-EAB2-4770-8AD0-E870B8E0EE6D}"/>
              </a:ext>
            </a:extLst>
          </p:cNvPr>
          <p:cNvPicPr>
            <a:picLocks noGrp="1" noChangeAspect="1"/>
          </p:cNvPicPr>
          <p:nvPr>
            <p:ph type="pic" sz="quarter" idx="13"/>
          </p:nvPr>
        </p:nvPicPr>
        <p:blipFill>
          <a:blip r:embed="rId3"/>
          <a:srcRect r="33907" b="-2"/>
          <a:stretch>
            <a:fillRect/>
          </a:stretch>
        </p:blipFill>
        <p:spPr>
          <a:xfrm>
            <a:off x="5737594" y="342900"/>
            <a:ext cx="6111507" cy="6172338"/>
          </a:xfrm>
        </p:spPr>
      </p:pic>
    </p:spTree>
    <p:extLst>
      <p:ext uri="{BB962C8B-B14F-4D97-AF65-F5344CB8AC3E}">
        <p14:creationId xmlns:p14="http://schemas.microsoft.com/office/powerpoint/2010/main" val="420664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05102-B99B-53BE-41DC-576227EA0318}"/>
              </a:ext>
            </a:extLst>
          </p:cNvPr>
          <p:cNvSpPr>
            <a:spLocks noGrp="1"/>
          </p:cNvSpPr>
          <p:nvPr>
            <p:ph type="title"/>
          </p:nvPr>
        </p:nvSpPr>
        <p:spPr>
          <a:xfrm>
            <a:off x="429768" y="1810512"/>
            <a:ext cx="7772400" cy="4562856"/>
          </a:xfrm>
        </p:spPr>
        <p:txBody>
          <a:bodyPr anchor="b">
            <a:normAutofit/>
          </a:bodyPr>
          <a:lstStyle/>
          <a:p>
            <a:r>
              <a:rPr lang="en-US"/>
              <a:t>Effective Follow-Up Practices</a:t>
            </a:r>
          </a:p>
        </p:txBody>
      </p:sp>
      <p:sp>
        <p:nvSpPr>
          <p:cNvPr id="7" name="Text Placeholder 2">
            <a:extLst>
              <a:ext uri="{FF2B5EF4-FFF2-40B4-BE49-F238E27FC236}">
                <a16:creationId xmlns:a16="http://schemas.microsoft.com/office/drawing/2014/main" id="{AED47F8C-1A0B-7BD9-56C7-CA9F25CD5747}"/>
              </a:ext>
            </a:extLst>
          </p:cNvPr>
          <p:cNvSpPr>
            <a:spLocks noGrp="1"/>
          </p:cNvSpPr>
          <p:nvPr>
            <p:ph type="body" idx="1"/>
          </p:nvPr>
        </p:nvSpPr>
        <p:spPr>
          <a:xfrm>
            <a:off x="429768" y="429768"/>
            <a:ext cx="7772400" cy="786384"/>
          </a:xfrm>
        </p:spPr>
        <p:txBody>
          <a:bodyPr/>
          <a:lstStyle/>
          <a:p>
            <a:endParaRPr lang="en-US"/>
          </a:p>
        </p:txBody>
      </p:sp>
    </p:spTree>
    <p:extLst>
      <p:ext uri="{BB962C8B-B14F-4D97-AF65-F5344CB8AC3E}">
        <p14:creationId xmlns:p14="http://schemas.microsoft.com/office/powerpoint/2010/main" val="2170683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3DED-0CF8-4B89-105D-8EE0E3507D40}"/>
              </a:ext>
            </a:extLst>
          </p:cNvPr>
          <p:cNvSpPr>
            <a:spLocks noGrp="1"/>
          </p:cNvSpPr>
          <p:nvPr>
            <p:ph type="title"/>
          </p:nvPr>
        </p:nvSpPr>
        <p:spPr>
          <a:xfrm>
            <a:off x="7196328" y="601755"/>
            <a:ext cx="4389120" cy="1527048"/>
          </a:xfrm>
        </p:spPr>
        <p:txBody>
          <a:bodyPr vert="horz" lIns="91440" tIns="45720" rIns="91440" bIns="45720" rtlCol="0" anchor="b">
            <a:normAutofit/>
          </a:bodyPr>
          <a:lstStyle/>
          <a:p>
            <a:r>
              <a:rPr lang="en-US" b="0" kern="1200">
                <a:latin typeface="+mj-lt"/>
                <a:ea typeface="+mj-ea"/>
                <a:cs typeface="+mj-cs"/>
              </a:rPr>
              <a:t>Tracking Client Progress and Outcomes</a:t>
            </a:r>
          </a:p>
        </p:txBody>
      </p:sp>
      <p:pic>
        <p:nvPicPr>
          <p:cNvPr id="4" name="Content Placeholder 3" descr="Preparing my presentation">
            <a:extLst>
              <a:ext uri="{FF2B5EF4-FFF2-40B4-BE49-F238E27FC236}">
                <a16:creationId xmlns:a16="http://schemas.microsoft.com/office/drawing/2014/main" id="{454C2EDB-5C99-4719-8C8B-AFEF1FF7CFD1}"/>
              </a:ext>
            </a:extLst>
          </p:cNvPr>
          <p:cNvPicPr>
            <a:picLocks noGrp="1" noChangeAspect="1"/>
          </p:cNvPicPr>
          <p:nvPr>
            <p:ph type="pic" sz="quarter" idx="13"/>
          </p:nvPr>
        </p:nvPicPr>
        <p:blipFill>
          <a:blip r:embed="rId3"/>
          <a:srcRect l="8496" r="24929"/>
          <a:stretch>
            <a:fillRect/>
          </a:stretch>
        </p:blipFill>
        <p:spPr>
          <a:xfrm>
            <a:off x="341522" y="342902"/>
            <a:ext cx="6249778" cy="6172343"/>
          </a:xfrm>
        </p:spPr>
      </p:pic>
      <p:sp>
        <p:nvSpPr>
          <p:cNvPr id="5" name="TextBox 4">
            <a:extLst>
              <a:ext uri="{FF2B5EF4-FFF2-40B4-BE49-F238E27FC236}">
                <a16:creationId xmlns:a16="http://schemas.microsoft.com/office/drawing/2014/main" id="{E3276123-29BD-4641-8B8B-92D3860EDBB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96328" y="2276856"/>
            <a:ext cx="438912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Consistent Progress Monitoring</a:t>
            </a:r>
          </a:p>
          <a:p>
            <a:pPr marL="0" lvl="1" indent="0">
              <a:spcBef>
                <a:spcPts val="1000"/>
              </a:spcBef>
              <a:spcAft>
                <a:spcPts val="600"/>
              </a:spcAft>
              <a:buFont typeface="Arial" panose="020B0604020202020204" pitchFamily="34" charset="0"/>
              <a:buNone/>
            </a:pPr>
            <a:r>
              <a:rPr lang="en-US" sz="1400"/>
              <a:t>Regular monitoring helps track client progress effectively and ensures timely intervention adjustments.</a:t>
            </a:r>
          </a:p>
          <a:p>
            <a:pPr marL="0" indent="0">
              <a:spcBef>
                <a:spcPts val="2500"/>
              </a:spcBef>
              <a:spcAft>
                <a:spcPts val="600"/>
              </a:spcAft>
              <a:buFont typeface="Arial" panose="020B0604020202020204" pitchFamily="34" charset="0"/>
              <a:buNone/>
            </a:pPr>
            <a:r>
              <a:rPr lang="en-US" sz="1400" b="1"/>
              <a:t>Evaluating Intervention Effectiveness</a:t>
            </a:r>
          </a:p>
          <a:p>
            <a:pPr marL="0" lvl="1" indent="0">
              <a:spcBef>
                <a:spcPts val="1000"/>
              </a:spcBef>
              <a:spcAft>
                <a:spcPts val="600"/>
              </a:spcAft>
              <a:buFont typeface="Arial" panose="020B0604020202020204" pitchFamily="34" charset="0"/>
              <a:buNone/>
            </a:pPr>
            <a:r>
              <a:rPr lang="en-US" sz="1400"/>
              <a:t>Evaluating outcomes allows managers to understand what interventions work best for clients.</a:t>
            </a:r>
          </a:p>
          <a:p>
            <a:pPr marL="0" indent="0">
              <a:spcBef>
                <a:spcPts val="2500"/>
              </a:spcBef>
              <a:spcAft>
                <a:spcPts val="600"/>
              </a:spcAft>
              <a:buFont typeface="Arial" panose="020B0604020202020204" pitchFamily="34" charset="0"/>
              <a:buNone/>
            </a:pPr>
            <a:r>
              <a:rPr lang="en-US" sz="1400" b="1"/>
              <a:t>Adjusting Support Strategies</a:t>
            </a:r>
          </a:p>
          <a:p>
            <a:pPr marL="0" lvl="1" indent="0">
              <a:spcBef>
                <a:spcPts val="1000"/>
              </a:spcBef>
              <a:spcAft>
                <a:spcPts val="600"/>
              </a:spcAft>
              <a:buFont typeface="Arial" panose="020B0604020202020204" pitchFamily="34" charset="0"/>
              <a:buNone/>
            </a:pPr>
            <a:r>
              <a:rPr lang="en-US" sz="1400"/>
              <a:t>Based on monitoring data, support is tailored to better meet individual client goals.</a:t>
            </a:r>
          </a:p>
        </p:txBody>
      </p:sp>
    </p:spTree>
    <p:extLst>
      <p:ext uri="{BB962C8B-B14F-4D97-AF65-F5344CB8AC3E}">
        <p14:creationId xmlns:p14="http://schemas.microsoft.com/office/powerpoint/2010/main" val="3063635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9F70B-8FAB-810D-2E51-339EF0E0917E}"/>
              </a:ext>
            </a:extLst>
          </p:cNvPr>
          <p:cNvSpPr>
            <a:spLocks noGrp="1"/>
          </p:cNvSpPr>
          <p:nvPr>
            <p:ph type="title"/>
          </p:nvPr>
        </p:nvSpPr>
        <p:spPr/>
        <p:txBody>
          <a:bodyPr>
            <a:normAutofit/>
          </a:bodyPr>
          <a:lstStyle/>
          <a:p>
            <a:r>
              <a:rPr lang="en-US" sz="4200"/>
              <a:t>Using Technology for Regular Check-Ins</a:t>
            </a:r>
          </a:p>
        </p:txBody>
      </p:sp>
      <p:graphicFrame>
        <p:nvGraphicFramePr>
          <p:cNvPr id="4" name="Content Placeholder 4">
            <a:extLst>
              <a:ext uri="{FF2B5EF4-FFF2-40B4-BE49-F238E27FC236}">
                <a16:creationId xmlns:a16="http://schemas.microsoft.com/office/drawing/2014/main" id="{E7FB8A20-9E94-4310-B72B-A8999B0A508E}"/>
              </a:ext>
            </a:extLst>
          </p:cNvPr>
          <p:cNvGraphicFramePr>
            <a:graphicFrameLocks noGrp="1"/>
          </p:cNvGraphicFramePr>
          <p:nvPr>
            <p:ph idx="1"/>
            <p:extLst>
              <p:ext uri="{D42A27DB-BD31-4B8C-83A1-F6EECF244321}">
                <p14:modId xmlns:p14="http://schemas.microsoft.com/office/powerpoint/2010/main" val="130711760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37159" y="329450"/>
          <a:ext cx="11924209" cy="619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880635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35CA7-E437-ACB4-C702-FD129096214B}"/>
              </a:ext>
            </a:extLst>
          </p:cNvPr>
          <p:cNvSpPr>
            <a:spLocks noGrp="1"/>
          </p:cNvSpPr>
          <p:nvPr>
            <p:ph type="title"/>
          </p:nvPr>
        </p:nvSpPr>
        <p:spPr>
          <a:xfrm>
            <a:off x="429768" y="640080"/>
            <a:ext cx="11155680" cy="970463"/>
          </a:xfrm>
        </p:spPr>
        <p:txBody>
          <a:bodyPr vert="horz" lIns="91440" tIns="45720" rIns="91440" bIns="45720" rtlCol="0" anchor="ctr">
            <a:normAutofit/>
          </a:bodyPr>
          <a:lstStyle/>
          <a:p>
            <a:r>
              <a:rPr lang="en-US" b="0" kern="1200">
                <a:latin typeface="+mj-lt"/>
                <a:ea typeface="+mj-ea"/>
                <a:cs typeface="+mj-cs"/>
              </a:rPr>
              <a:t>Adjusting Care Plans Based on Client Feedback</a:t>
            </a:r>
          </a:p>
        </p:txBody>
      </p:sp>
      <p:pic>
        <p:nvPicPr>
          <p:cNvPr id="4" name="Content Placeholder 3" descr="Doctor and medical interns at the hospital. Dicussion about health. Medical and health care concept.">
            <a:extLst>
              <a:ext uri="{FF2B5EF4-FFF2-40B4-BE49-F238E27FC236}">
                <a16:creationId xmlns:a16="http://schemas.microsoft.com/office/drawing/2014/main" id="{B7E67107-8925-43B5-8CE9-D43BE578E4ED}"/>
              </a:ext>
            </a:extLst>
          </p:cNvPr>
          <p:cNvPicPr>
            <a:picLocks noGrp="1" noChangeAspect="1"/>
          </p:cNvPicPr>
          <p:nvPr>
            <p:ph type="pic" sz="quarter" idx="13"/>
          </p:nvPr>
        </p:nvPicPr>
        <p:blipFill>
          <a:blip r:embed="rId3"/>
          <a:srcRect r="6847" b="2"/>
          <a:stretch>
            <a:fillRect/>
          </a:stretch>
        </p:blipFill>
        <p:spPr>
          <a:xfrm>
            <a:off x="429768" y="1828800"/>
            <a:ext cx="6176399" cy="4425696"/>
          </a:xfrm>
        </p:spPr>
      </p:pic>
      <p:sp>
        <p:nvSpPr>
          <p:cNvPr id="5" name="TextBox 4">
            <a:extLst>
              <a:ext uri="{FF2B5EF4-FFF2-40B4-BE49-F238E27FC236}">
                <a16:creationId xmlns:a16="http://schemas.microsoft.com/office/drawing/2014/main" id="{9992C21E-BDCC-4DEC-8D17-60787A374D0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87768" y="1828800"/>
            <a:ext cx="4297680" cy="4428871"/>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Importance of Client Feedback</a:t>
            </a:r>
          </a:p>
          <a:p>
            <a:pPr marL="0" lvl="1" indent="0">
              <a:spcBef>
                <a:spcPts val="1000"/>
              </a:spcBef>
              <a:spcAft>
                <a:spcPts val="600"/>
              </a:spcAft>
              <a:buFont typeface="Arial" panose="020B0604020202020204" pitchFamily="34" charset="0"/>
              <a:buNone/>
            </a:pPr>
            <a:r>
              <a:rPr lang="en-US" sz="1400"/>
              <a:t>Client feedback guides the customization of care plans to better meet individual needs and preferences.</a:t>
            </a:r>
          </a:p>
          <a:p>
            <a:pPr marL="0" indent="0">
              <a:spcBef>
                <a:spcPts val="2500"/>
              </a:spcBef>
              <a:spcAft>
                <a:spcPts val="600"/>
              </a:spcAft>
              <a:buFont typeface="Arial" panose="020B0604020202020204" pitchFamily="34" charset="0"/>
              <a:buNone/>
            </a:pPr>
            <a:r>
              <a:rPr lang="en-US" sz="1400" b="1"/>
              <a:t>Role of Peer Case Managers</a:t>
            </a:r>
          </a:p>
          <a:p>
            <a:pPr marL="0" lvl="1" indent="0">
              <a:spcBef>
                <a:spcPts val="1000"/>
              </a:spcBef>
              <a:spcAft>
                <a:spcPts val="600"/>
              </a:spcAft>
              <a:buFont typeface="Arial" panose="020B0604020202020204" pitchFamily="34" charset="0"/>
              <a:buNone/>
            </a:pPr>
            <a:r>
              <a:rPr lang="en-US" sz="1400"/>
              <a:t>Peer case managers advocate for clients to ensure care plans reflect their unique needs and improve satisfaction.</a:t>
            </a:r>
          </a:p>
        </p:txBody>
      </p:sp>
    </p:spTree>
    <p:extLst>
      <p:ext uri="{BB962C8B-B14F-4D97-AF65-F5344CB8AC3E}">
        <p14:creationId xmlns:p14="http://schemas.microsoft.com/office/powerpoint/2010/main" val="3263729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CB1FB-EFE7-4870-6F1F-B9307AB89B94}"/>
              </a:ext>
            </a:extLst>
          </p:cNvPr>
          <p:cNvSpPr>
            <a:spLocks noGrp="1"/>
          </p:cNvSpPr>
          <p:nvPr>
            <p:ph type="title"/>
          </p:nvPr>
        </p:nvSpPr>
        <p:spPr>
          <a:xfrm>
            <a:off x="429768" y="1810512"/>
            <a:ext cx="7772400" cy="4562856"/>
          </a:xfrm>
        </p:spPr>
        <p:txBody>
          <a:bodyPr anchor="b">
            <a:normAutofit/>
          </a:bodyPr>
          <a:lstStyle/>
          <a:p>
            <a:r>
              <a:rPr lang="en-US"/>
              <a:t>Impact on Client Well-Being and Recovery</a:t>
            </a:r>
          </a:p>
        </p:txBody>
      </p:sp>
      <p:sp>
        <p:nvSpPr>
          <p:cNvPr id="7" name="Text Placeholder 2">
            <a:extLst>
              <a:ext uri="{FF2B5EF4-FFF2-40B4-BE49-F238E27FC236}">
                <a16:creationId xmlns:a16="http://schemas.microsoft.com/office/drawing/2014/main" id="{A04C991C-EE3F-C4C4-7BF7-1DB8F915C4E8}"/>
              </a:ext>
            </a:extLst>
          </p:cNvPr>
          <p:cNvSpPr>
            <a:spLocks noGrp="1"/>
          </p:cNvSpPr>
          <p:nvPr>
            <p:ph type="body" idx="1"/>
          </p:nvPr>
        </p:nvSpPr>
        <p:spPr>
          <a:xfrm>
            <a:off x="429768" y="429768"/>
            <a:ext cx="7772400" cy="786384"/>
          </a:xfrm>
        </p:spPr>
        <p:txBody>
          <a:bodyPr/>
          <a:lstStyle/>
          <a:p>
            <a:endParaRPr lang="en-US"/>
          </a:p>
        </p:txBody>
      </p:sp>
    </p:spTree>
    <p:extLst>
      <p:ext uri="{BB962C8B-B14F-4D97-AF65-F5344CB8AC3E}">
        <p14:creationId xmlns:p14="http://schemas.microsoft.com/office/powerpoint/2010/main" val="2764377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BA39-C578-C142-A685-F089D71248B3}"/>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a:latin typeface="+mj-lt"/>
                <a:ea typeface="+mj-ea"/>
                <a:cs typeface="+mj-cs"/>
              </a:rPr>
              <a:t>Improved Engagement and Retention in Services</a:t>
            </a:r>
          </a:p>
        </p:txBody>
      </p:sp>
      <p:sp>
        <p:nvSpPr>
          <p:cNvPr id="5" name="TextBox 4">
            <a:extLst>
              <a:ext uri="{FF2B5EF4-FFF2-40B4-BE49-F238E27FC236}">
                <a16:creationId xmlns:a16="http://schemas.microsoft.com/office/drawing/2014/main" id="{B2B4FE01-A30B-404B-853A-1B8C59E5094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Peer Support Impact</a:t>
            </a:r>
          </a:p>
          <a:p>
            <a:pPr marL="0" lvl="1" indent="0">
              <a:spcBef>
                <a:spcPts val="1000"/>
              </a:spcBef>
              <a:spcAft>
                <a:spcPts val="600"/>
              </a:spcAft>
              <a:buFont typeface="Arial" panose="020B0604020202020204" pitchFamily="34" charset="0"/>
              <a:buNone/>
            </a:pPr>
            <a:r>
              <a:rPr lang="en-US" sz="1400"/>
              <a:t>Peer case managers enhance client engagement by providing relatable support and encouragement.</a:t>
            </a:r>
          </a:p>
          <a:p>
            <a:pPr marL="0" indent="0">
              <a:spcBef>
                <a:spcPts val="2500"/>
              </a:spcBef>
              <a:spcAft>
                <a:spcPts val="600"/>
              </a:spcAft>
              <a:buFont typeface="Arial" panose="020B0604020202020204" pitchFamily="34" charset="0"/>
              <a:buNone/>
            </a:pPr>
            <a:r>
              <a:rPr lang="en-US" sz="1400" b="1"/>
              <a:t>Sustained Client Engagement</a:t>
            </a:r>
          </a:p>
          <a:p>
            <a:pPr marL="0" lvl="1" indent="0">
              <a:spcBef>
                <a:spcPts val="1000"/>
              </a:spcBef>
              <a:spcAft>
                <a:spcPts val="600"/>
              </a:spcAft>
              <a:buFont typeface="Arial" panose="020B0604020202020204" pitchFamily="34" charset="0"/>
              <a:buNone/>
            </a:pPr>
            <a:r>
              <a:rPr lang="en-US" sz="1400"/>
              <a:t>Clients stay connected with their care plans longer when supported by peers, improving adherence.</a:t>
            </a:r>
          </a:p>
          <a:p>
            <a:pPr marL="0" indent="0">
              <a:spcBef>
                <a:spcPts val="2500"/>
              </a:spcBef>
              <a:spcAft>
                <a:spcPts val="600"/>
              </a:spcAft>
              <a:buFont typeface="Arial" panose="020B0604020202020204" pitchFamily="34" charset="0"/>
              <a:buNone/>
            </a:pPr>
            <a:r>
              <a:rPr lang="en-US" sz="1400" b="1"/>
              <a:t>Better Health Outcomes</a:t>
            </a:r>
          </a:p>
          <a:p>
            <a:pPr marL="0" lvl="1" indent="0">
              <a:spcBef>
                <a:spcPts val="1000"/>
              </a:spcBef>
              <a:spcAft>
                <a:spcPts val="600"/>
              </a:spcAft>
              <a:buFont typeface="Arial" panose="020B0604020202020204" pitchFamily="34" charset="0"/>
              <a:buNone/>
            </a:pPr>
            <a:r>
              <a:rPr lang="en-US" sz="1400"/>
              <a:t>Increased engagement leads to improved health outcomes and sustained recovery for clients.</a:t>
            </a:r>
          </a:p>
        </p:txBody>
      </p:sp>
      <p:pic>
        <p:nvPicPr>
          <p:cNvPr id="4" name="Content Placeholder 3" descr="Healthcare And Medicine, Medical Exam, Health, Heart, Medical Research">
            <a:extLst>
              <a:ext uri="{FF2B5EF4-FFF2-40B4-BE49-F238E27FC236}">
                <a16:creationId xmlns:a16="http://schemas.microsoft.com/office/drawing/2014/main" id="{F1A48BCD-94EA-4B0A-A049-DEED96608022}"/>
              </a:ext>
            </a:extLst>
          </p:cNvPr>
          <p:cNvPicPr>
            <a:picLocks noGrp="1" noChangeAspect="1"/>
          </p:cNvPicPr>
          <p:nvPr>
            <p:ph type="pic" sz="quarter" idx="13"/>
          </p:nvPr>
        </p:nvPicPr>
        <p:blipFill>
          <a:blip r:embed="rId3"/>
          <a:srcRect l="665" r="40174" b="1"/>
          <a:stretch>
            <a:fillRect/>
          </a:stretch>
        </p:blipFill>
        <p:spPr>
          <a:xfrm>
            <a:off x="5737594" y="342900"/>
            <a:ext cx="6111507" cy="6172338"/>
          </a:xfrm>
        </p:spPr>
      </p:pic>
    </p:spTree>
    <p:extLst>
      <p:ext uri="{BB962C8B-B14F-4D97-AF65-F5344CB8AC3E}">
        <p14:creationId xmlns:p14="http://schemas.microsoft.com/office/powerpoint/2010/main" val="18893571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5E6C-241B-CB23-6229-328A8FEC7427}"/>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a:latin typeface="+mj-lt"/>
                <a:ea typeface="+mj-ea"/>
                <a:cs typeface="+mj-cs"/>
              </a:rPr>
              <a:t>Reduction in Relapse and Hospitalization Rates</a:t>
            </a:r>
          </a:p>
        </p:txBody>
      </p:sp>
      <p:sp>
        <p:nvSpPr>
          <p:cNvPr id="5" name="TextBox 4">
            <a:extLst>
              <a:ext uri="{FF2B5EF4-FFF2-40B4-BE49-F238E27FC236}">
                <a16:creationId xmlns:a16="http://schemas.microsoft.com/office/drawing/2014/main" id="{65C68D76-6E57-4CF3-B59A-489DB9FB370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Continuous Support Importance</a:t>
            </a:r>
          </a:p>
          <a:p>
            <a:pPr marL="0" lvl="1" indent="0">
              <a:spcBef>
                <a:spcPts val="1000"/>
              </a:spcBef>
              <a:spcAft>
                <a:spcPts val="600"/>
              </a:spcAft>
              <a:buFont typeface="Arial" panose="020B0604020202020204" pitchFamily="34" charset="0"/>
              <a:buNone/>
            </a:pPr>
            <a:r>
              <a:rPr lang="en-US" sz="1400"/>
              <a:t>Ongoing support helps identify and manage issues early, preventing setbacks before they escalate.</a:t>
            </a:r>
          </a:p>
          <a:p>
            <a:pPr marL="0" indent="0">
              <a:spcBef>
                <a:spcPts val="2500"/>
              </a:spcBef>
              <a:spcAft>
                <a:spcPts val="600"/>
              </a:spcAft>
              <a:buFont typeface="Arial" panose="020B0604020202020204" pitchFamily="34" charset="0"/>
              <a:buNone/>
            </a:pPr>
            <a:r>
              <a:rPr lang="en-US" sz="1400" b="1"/>
              <a:t>Early Issue Detection</a:t>
            </a:r>
          </a:p>
          <a:p>
            <a:pPr marL="0" lvl="1" indent="0">
              <a:spcBef>
                <a:spcPts val="1000"/>
              </a:spcBef>
              <a:spcAft>
                <a:spcPts val="600"/>
              </a:spcAft>
              <a:buFont typeface="Arial" panose="020B0604020202020204" pitchFamily="34" charset="0"/>
              <a:buNone/>
            </a:pPr>
            <a:r>
              <a:rPr lang="en-US" sz="1400"/>
              <a:t>Timely follow-ups enable quick intervention, reducing chances of relapse and hospital stays.</a:t>
            </a:r>
          </a:p>
        </p:txBody>
      </p:sp>
      <p:pic>
        <p:nvPicPr>
          <p:cNvPr id="4" name="Content Placeholder 3" descr="Latino doctor by profession, average age 30, dressed in a medical gown, attends to a patient in his office">
            <a:extLst>
              <a:ext uri="{FF2B5EF4-FFF2-40B4-BE49-F238E27FC236}">
                <a16:creationId xmlns:a16="http://schemas.microsoft.com/office/drawing/2014/main" id="{5622EE5F-738F-485E-BE87-75FAF4909626}"/>
              </a:ext>
            </a:extLst>
          </p:cNvPr>
          <p:cNvPicPr>
            <a:picLocks noGrp="1" noChangeAspect="1"/>
          </p:cNvPicPr>
          <p:nvPr>
            <p:ph type="pic" sz="quarter" idx="13"/>
          </p:nvPr>
        </p:nvPicPr>
        <p:blipFill>
          <a:blip r:embed="rId3"/>
          <a:srcRect l="30828" r="3079" b="-2"/>
          <a:stretch>
            <a:fillRect/>
          </a:stretch>
        </p:blipFill>
        <p:spPr>
          <a:xfrm>
            <a:off x="5737594" y="342900"/>
            <a:ext cx="6111507" cy="6172338"/>
          </a:xfrm>
        </p:spPr>
      </p:pic>
    </p:spTree>
    <p:extLst>
      <p:ext uri="{BB962C8B-B14F-4D97-AF65-F5344CB8AC3E}">
        <p14:creationId xmlns:p14="http://schemas.microsoft.com/office/powerpoint/2010/main" val="2457746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C96E-252C-2310-15ED-EF3D25F3D5CC}"/>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a:latin typeface="+mj-lt"/>
                <a:ea typeface="+mj-ea"/>
                <a:cs typeface="+mj-cs"/>
              </a:rPr>
              <a:t>Empowerment and Self-Advocacy Among Clients</a:t>
            </a:r>
          </a:p>
        </p:txBody>
      </p:sp>
      <p:sp>
        <p:nvSpPr>
          <p:cNvPr id="5" name="TextBox 4">
            <a:extLst>
              <a:ext uri="{FF2B5EF4-FFF2-40B4-BE49-F238E27FC236}">
                <a16:creationId xmlns:a16="http://schemas.microsoft.com/office/drawing/2014/main" id="{360BFB3F-C576-4513-B3C1-9CC8188E5B1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Modeling Lived Experience</a:t>
            </a:r>
          </a:p>
          <a:p>
            <a:pPr marL="0" lvl="1" indent="0">
              <a:spcBef>
                <a:spcPts val="1000"/>
              </a:spcBef>
              <a:spcAft>
                <a:spcPts val="600"/>
              </a:spcAft>
              <a:buFont typeface="Arial" panose="020B0604020202020204" pitchFamily="34" charset="0"/>
              <a:buNone/>
            </a:pPr>
            <a:r>
              <a:rPr lang="en-US" sz="1400"/>
              <a:t>Peer case managers share their own experiences to inspire and guide clients in their healthcare journey.</a:t>
            </a:r>
          </a:p>
          <a:p>
            <a:pPr marL="0" indent="0">
              <a:spcBef>
                <a:spcPts val="2500"/>
              </a:spcBef>
              <a:spcAft>
                <a:spcPts val="600"/>
              </a:spcAft>
              <a:buFont typeface="Arial" panose="020B0604020202020204" pitchFamily="34" charset="0"/>
              <a:buNone/>
            </a:pPr>
            <a:r>
              <a:rPr lang="en-US" sz="1400" b="1"/>
              <a:t>Encouragement for Active Role</a:t>
            </a:r>
          </a:p>
          <a:p>
            <a:pPr marL="0" lvl="1" indent="0">
              <a:spcBef>
                <a:spcPts val="1000"/>
              </a:spcBef>
              <a:spcAft>
                <a:spcPts val="600"/>
              </a:spcAft>
              <a:buFont typeface="Arial" panose="020B0604020202020204" pitchFamily="34" charset="0"/>
              <a:buNone/>
            </a:pPr>
            <a:r>
              <a:rPr lang="en-US" sz="1400"/>
              <a:t>Encouragement helps clients actively participate in their care decisions and build confidence.</a:t>
            </a:r>
          </a:p>
          <a:p>
            <a:pPr marL="0" indent="0">
              <a:spcBef>
                <a:spcPts val="2500"/>
              </a:spcBef>
              <a:spcAft>
                <a:spcPts val="600"/>
              </a:spcAft>
              <a:buFont typeface="Arial" panose="020B0604020202020204" pitchFamily="34" charset="0"/>
              <a:buNone/>
            </a:pPr>
            <a:r>
              <a:rPr lang="en-US" sz="1400" b="1"/>
              <a:t>Effective Self-Advocacy</a:t>
            </a:r>
          </a:p>
          <a:p>
            <a:pPr marL="0" lvl="1" indent="0">
              <a:spcBef>
                <a:spcPts val="1000"/>
              </a:spcBef>
              <a:spcAft>
                <a:spcPts val="600"/>
              </a:spcAft>
              <a:buFont typeface="Arial" panose="020B0604020202020204" pitchFamily="34" charset="0"/>
              <a:buNone/>
            </a:pPr>
            <a:r>
              <a:rPr lang="en-US" sz="1400"/>
              <a:t>Clients learn skills to advocate for their needs and communicate effectively with healthcare providers.</a:t>
            </a:r>
          </a:p>
        </p:txBody>
      </p:sp>
      <p:pic>
        <p:nvPicPr>
          <p:cNvPr id="4" name="Content Placeholder 3" descr="Business team around the word of 'connect'.">
            <a:extLst>
              <a:ext uri="{FF2B5EF4-FFF2-40B4-BE49-F238E27FC236}">
                <a16:creationId xmlns:a16="http://schemas.microsoft.com/office/drawing/2014/main" id="{4B92B41E-C631-46FB-9712-7685D6BC751D}"/>
              </a:ext>
            </a:extLst>
          </p:cNvPr>
          <p:cNvPicPr>
            <a:picLocks noGrp="1" noChangeAspect="1"/>
          </p:cNvPicPr>
          <p:nvPr>
            <p:ph type="pic" sz="quarter" idx="13"/>
          </p:nvPr>
        </p:nvPicPr>
        <p:blipFill>
          <a:blip r:embed="rId3"/>
          <a:srcRect t="20506" r="2" b="3749"/>
          <a:stretch>
            <a:fillRect/>
          </a:stretch>
        </p:blipFill>
        <p:spPr>
          <a:xfrm>
            <a:off x="5737594" y="342900"/>
            <a:ext cx="6111507" cy="6172338"/>
          </a:xfrm>
        </p:spPr>
      </p:pic>
    </p:spTree>
    <p:extLst>
      <p:ext uri="{BB962C8B-B14F-4D97-AF65-F5344CB8AC3E}">
        <p14:creationId xmlns:p14="http://schemas.microsoft.com/office/powerpoint/2010/main" val="2086916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3368-DC3A-E29A-6E39-965E1D4CE307}"/>
              </a:ext>
            </a:extLst>
          </p:cNvPr>
          <p:cNvSpPr>
            <a:spLocks noGrp="1"/>
          </p:cNvSpPr>
          <p:nvPr>
            <p:ph type="title"/>
          </p:nvPr>
        </p:nvSpPr>
        <p:spPr>
          <a:xfrm>
            <a:off x="429768" y="1627318"/>
            <a:ext cx="7370064" cy="1842020"/>
          </a:xfrm>
        </p:spPr>
        <p:txBody>
          <a:bodyPr anchor="b">
            <a:normAutofit/>
          </a:bodyPr>
          <a:lstStyle/>
          <a:p>
            <a:r>
              <a:rPr lang="en-US"/>
              <a:t>Conclusion</a:t>
            </a:r>
          </a:p>
        </p:txBody>
      </p:sp>
      <p:graphicFrame>
        <p:nvGraphicFramePr>
          <p:cNvPr id="7" name="Content Placeholder 2">
            <a:extLst>
              <a:ext uri="{FF2B5EF4-FFF2-40B4-BE49-F238E27FC236}">
                <a16:creationId xmlns:a16="http://schemas.microsoft.com/office/drawing/2014/main" id="{0F79B9FA-14D8-2B5D-7514-79B5B939DCF5}"/>
              </a:ext>
            </a:extLst>
          </p:cNvPr>
          <p:cNvGraphicFramePr>
            <a:graphicFrameLocks noGrp="1"/>
          </p:cNvGraphicFramePr>
          <p:nvPr>
            <p:ph sz="quarter" idx="14"/>
            <p:extLst>
              <p:ext uri="{D42A27DB-BD31-4B8C-83A1-F6EECF244321}">
                <p14:modId xmlns:p14="http://schemas.microsoft.com/office/powerpoint/2010/main" val="166835438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29768" y="3622673"/>
          <a:ext cx="7370064" cy="22311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9527464"/>
      </p:ext>
    </p:extLst>
  </p:cSld>
  <p:clrMapOvr>
    <a:masterClrMapping/>
  </p:clrMapOvr>
  <p:transition>
    <p:fade/>
  </p:transition>
</p:sld>
</file>

<file path=ppt/theme/theme1.xml><?xml version="1.0" encoding="utf-8"?>
<a:theme xmlns:a="http://schemas.openxmlformats.org/drawingml/2006/main" name="DuneVTI">
  <a:themeElements>
    <a:clrScheme name="Dune Palett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_win32_DN_v2" id="{97A7A9A4-5677-45E2-BAC9-3A76DA18A86D}" vid="{E1353FFA-7ECE-4894-957E-EAB589AB12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1551</Words>
  <Application>Microsoft Office PowerPoint</Application>
  <PresentationFormat>Widescreen</PresentationFormat>
  <Paragraphs>138</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Neue Haas Grotesk Text Pro</vt:lpstr>
      <vt:lpstr>DuneVTI</vt:lpstr>
      <vt:lpstr>Peer Case Managers: Ensuring Continuous Support and Effective Follow-Up in Care</vt:lpstr>
      <vt:lpstr>Meeting Program</vt:lpstr>
      <vt:lpstr>Role and Responsibilities of Peer Case Managers</vt:lpstr>
      <vt:lpstr>Definition and Core Functions of Peer Case Managers</vt:lpstr>
      <vt:lpstr>Qualifications and Lived Experience Requirements</vt:lpstr>
      <vt:lpstr>Collaboration with Care Teams and Clients</vt:lpstr>
      <vt:lpstr>Continuous Support Strategies</vt:lpstr>
      <vt:lpstr>Establishing Trust and Building Relationships</vt:lpstr>
      <vt:lpstr>Providing Emotional and Practical Assistance</vt:lpstr>
      <vt:lpstr>Addressing Barriers to Care and Navigating Resources</vt:lpstr>
      <vt:lpstr>Effective Follow-Up Practices</vt:lpstr>
      <vt:lpstr>Tracking Client Progress and Outcomes</vt:lpstr>
      <vt:lpstr>Using Technology for Regular Check-Ins</vt:lpstr>
      <vt:lpstr>Adjusting Care Plans Based on Client Feedback</vt:lpstr>
      <vt:lpstr>Impact on Client Well-Being and Recovery</vt:lpstr>
      <vt:lpstr>Improved Engagement and Retention in Services</vt:lpstr>
      <vt:lpstr>Reduction in Relapse and Hospitalization Rates</vt:lpstr>
      <vt:lpstr>Empowerment and Self-Advocacy Among Clients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2025-12-19T14:37:31Z</dcterms:created>
  <dcterms:modified xsi:type="dcterms:W3CDTF">2025-12-19T14:46:27Z</dcterms:modified>
</cp:coreProperties>
</file>