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3"/>
  </p:notesMasterIdLst>
  <p:sldIdLst>
    <p:sldId id="256" r:id="rId2"/>
    <p:sldId id="257" r:id="rId3"/>
    <p:sldId id="258" r:id="rId4"/>
    <p:sldId id="306" r:id="rId5"/>
    <p:sldId id="259" r:id="rId6"/>
    <p:sldId id="305" r:id="rId7"/>
    <p:sldId id="260" r:id="rId8"/>
    <p:sldId id="304" r:id="rId9"/>
    <p:sldId id="261" r:id="rId10"/>
    <p:sldId id="303" r:id="rId11"/>
    <p:sldId id="262" r:id="rId12"/>
    <p:sldId id="302" r:id="rId13"/>
    <p:sldId id="263" r:id="rId14"/>
    <p:sldId id="301" r:id="rId15"/>
    <p:sldId id="264" r:id="rId16"/>
    <p:sldId id="300" r:id="rId17"/>
    <p:sldId id="265" r:id="rId18"/>
    <p:sldId id="266" r:id="rId19"/>
    <p:sldId id="299" r:id="rId20"/>
    <p:sldId id="267" r:id="rId21"/>
    <p:sldId id="298" r:id="rId22"/>
    <p:sldId id="268" r:id="rId23"/>
    <p:sldId id="297" r:id="rId24"/>
    <p:sldId id="269" r:id="rId25"/>
    <p:sldId id="296" r:id="rId26"/>
    <p:sldId id="270" r:id="rId27"/>
    <p:sldId id="295" r:id="rId28"/>
    <p:sldId id="271" r:id="rId29"/>
    <p:sldId id="294" r:id="rId30"/>
    <p:sldId id="272" r:id="rId31"/>
    <p:sldId id="273" r:id="rId32"/>
    <p:sldId id="293" r:id="rId33"/>
    <p:sldId id="274" r:id="rId34"/>
    <p:sldId id="292" r:id="rId35"/>
    <p:sldId id="275" r:id="rId36"/>
    <p:sldId id="291" r:id="rId37"/>
    <p:sldId id="276" r:id="rId38"/>
    <p:sldId id="290" r:id="rId39"/>
    <p:sldId id="277" r:id="rId40"/>
    <p:sldId id="289" r:id="rId41"/>
    <p:sldId id="278" r:id="rId42"/>
    <p:sldId id="288" r:id="rId43"/>
    <p:sldId id="279" r:id="rId44"/>
    <p:sldId id="287" r:id="rId45"/>
    <p:sldId id="280" r:id="rId46"/>
    <p:sldId id="281" r:id="rId47"/>
    <p:sldId id="282" r:id="rId48"/>
    <p:sldId id="283" r:id="rId49"/>
    <p:sldId id="285" r:id="rId50"/>
    <p:sldId id="286" r:id="rId51"/>
    <p:sldId id="284" r:id="rId5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89" d="100"/>
          <a:sy n="89" d="100"/>
        </p:scale>
        <p:origin x="78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3194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 2: The Wellness Toolbox</a:t>
            </a:r>
          </a:p>
          <a:p>
            <a:endParaRPr lang="en-US"/>
          </a:p>
          <a:p>
            <a:r>
              <a:rPr lang="en-US" dirty="0"/>
              <a:t>This session is where things get personal! We spent time building your Wellness Toolbox — your own collection of go-to strategies for feeling good.</a:t>
            </a:r>
          </a:p>
          <a:p>
            <a:endParaRPr lang="en-US"/>
          </a:p>
          <a:p>
            <a:r>
              <a:rPr lang="en-US" dirty="0"/>
              <a:t>Here's what to remember:</a:t>
            </a:r>
          </a:p>
          <a:p>
            <a:endParaRPr lang="en-US"/>
          </a:p>
          <a:p>
            <a:r>
              <a:rPr lang="en-US" dirty="0"/>
              <a:t>- Your Wellness Toolbox is simply a list of things that help you feel well or feel better when you're struggling. Think of it like a menu of options you can choose from any time you need a boost.</a:t>
            </a:r>
          </a:p>
          <a:p>
            <a:endParaRPr lang="en-US"/>
          </a:p>
          <a:p>
            <a:r>
              <a:rPr lang="en-US" dirty="0"/>
              <a:t>- There are no wrong answers here. Your toolbox might include things like going for a walk, calling a friend, listening to music, journaling, taking a bath, cooking a favorite meal, spending time outdoors, or anything else that works for you.</a:t>
            </a:r>
          </a:p>
          <a:p>
            <a:endParaRPr lang="en-US"/>
          </a:p>
          <a:p>
            <a:r>
              <a:rPr lang="en-US" dirty="0"/>
              <a:t>- Nobody else gets to decide what belongs in your toolbox — it's yours. What helps one person might not help another, and that's perfectly fine.</a:t>
            </a:r>
          </a:p>
          <a:p>
            <a:endParaRPr lang="en-US"/>
          </a:p>
          <a:p>
            <a:r>
              <a:rPr lang="en-US" dirty="0"/>
              <a:t>- Your toolbox isn't set in stone. You can add new tools, remove ones that aren't working, and keep adjusting as you learn more about yourself.</a:t>
            </a:r>
          </a:p>
          <a:p>
            <a:endParaRPr lang="en-US"/>
          </a:p>
          <a:p>
            <a:r>
              <a:rPr lang="en-US" dirty="0"/>
              <a:t>- This is the foundation for everything that comes next in WRAP. Every action plan you create will pull from your Wellness Toolbox, so the more tools you have, the more options you'll have when you need them.</a:t>
            </a:r>
          </a:p>
          <a:p>
            <a:endParaRPr lang="en-US"/>
          </a:p>
          <a:p>
            <a:r>
              <a:rPr lang="en-US" dirty="0"/>
              <a:t>The next six questions are about the Wellness Toolbox. Think back to what you added to yours!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A list of personal skills and strategies for maintaining wellness</a:t>
            </a:r>
          </a:p>
          <a:p>
            <a:endParaRPr lang="en-US"/>
          </a:p>
          <a:p>
            <a:r>
              <a:rPr lang="en-US" dirty="0"/>
              <a:t>Your Wellness Toolbox is basically your personal collection of "things that help." It's not a medical kit or a treatment plan — it's a list of activities, habits, and strategies that you've found (or want to try) to keep yourself feeling good. Think of it as your wellness menu that you can pull from anytime.</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Your Wellness Toolbox is all about what works for you — not just what a professional recommends. Sure, some tools might come from a therapist or doctor, but plenty of others come from your own experience. Maybe petting your dog helps you calm down, or maybe baking bread lifts your mood. If it works for you, it belongs in your toolbox.</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Exercise and physical activity</a:t>
            </a:r>
          </a:p>
          <a:p>
            <a:endParaRPr lang="en-US"/>
          </a:p>
          <a:p>
            <a:r>
              <a:rPr lang="en-US" dirty="0"/>
              <a:t>Moving your body is a great example of a Wellness Toolbox item. But remember, your toolbox can include all kinds of things — listening to your favorite playlist, journaling, calling a friend, going outside, drawing, meditating, reading, or even just taking a few deep breaths. The best tools are the ones you'll actually use.</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Every person's toolbox looks different, and that's the whole point! Your life, your experiences, and your preferences are unique to you. What helps your neighbor relax might stress you out, and vice versa. WRAP encourages you to explore and discover what genuinely makes a difference for you.</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All sections of the WRAP plan</a:t>
            </a:r>
          </a:p>
          <a:p>
            <a:endParaRPr lang="en-US"/>
          </a:p>
          <a:p>
            <a:r>
              <a:rPr lang="en-US" dirty="0"/>
              <a:t>Your Wellness Toolbox isn't just for one part of WRAP — it's the resource you'll come back to again and again. Whether you're building your daily routine, responding to a tough situation, dealing with warning signs, or even planning for a crisis, you'll draw from your toolbox each time. That's why it's so important to make it as full as possible.</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The Wellness Toolbox is one of the very first things you create in WRAP, and for good reason. It's the master list that feeds into everything else. By starting here, you make sure you have plenty of strategies ready to go when you build your Daily Maintenance Plan and all the other sections that follow.</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 3: Daily Maintenance Plan</a:t>
            </a:r>
          </a:p>
          <a:p>
            <a:endParaRPr lang="en-US"/>
          </a:p>
          <a:p>
            <a:r>
              <a:rPr lang="en-US" dirty="0"/>
              <a:t>This is where WRAP really comes to life! In this session, you started building a daily plan to help you stay well.</a:t>
            </a:r>
          </a:p>
          <a:p>
            <a:endParaRPr lang="en-US"/>
          </a:p>
          <a:p>
            <a:r>
              <a:rPr lang="en-US" dirty="0"/>
              <a:t>Here's what we worked on:</a:t>
            </a:r>
          </a:p>
          <a:p>
            <a:endParaRPr lang="en-US"/>
          </a:p>
          <a:p>
            <a:r>
              <a:rPr lang="en-US" dirty="0"/>
              <a:t>- The Daily Maintenance Plan has three simple parts:</a:t>
            </a:r>
          </a:p>
          <a:p>
            <a:r>
              <a:rPr lang="en-US" dirty="0"/>
              <a:t>  1. What I'm like when I'm well — How do you look, feel, and act on a good day? This is your personal picture of wellness, and it helps you notice when something starts to shift.</a:t>
            </a:r>
          </a:p>
          <a:p>
            <a:r>
              <a:rPr lang="en-US" dirty="0"/>
              <a:t>  2. Things I need to do every day — The basics that keep you feeling good, like getting enough sleep, eating well, moving your body, taking any medications, or connecting with someone you care about.</a:t>
            </a:r>
          </a:p>
          <a:p>
            <a:r>
              <a:rPr lang="en-US" dirty="0"/>
              <a:t>  3. Things I might need to do — Stuff that doesn't happen every day but still matters, like scheduling an appointment, paying a bill, doing laundry, or reaching out to a friend you haven't talked to in a while.</a:t>
            </a:r>
          </a:p>
          <a:p>
            <a:endParaRPr lang="en-US"/>
          </a:p>
          <a:p>
            <a:r>
              <a:rPr lang="en-US" dirty="0"/>
              <a:t>- This plan covers all parts of your life — not just physical health. Your emotional, social, and even spiritual well-being all matter.</a:t>
            </a:r>
          </a:p>
          <a:p>
            <a:endParaRPr lang="en-US"/>
          </a:p>
          <a:p>
            <a:r>
              <a:rPr lang="en-US" dirty="0"/>
              <a:t>- Knowing what "well" looks like for you is really powerful. It makes it much easier to notice early on when something feels off.</a:t>
            </a:r>
          </a:p>
          <a:p>
            <a:endParaRPr lang="en-US"/>
          </a:p>
          <a:p>
            <a:r>
              <a:rPr lang="en-US" dirty="0"/>
              <a:t>- Your plan will change over time, and that's a good thing! As your life evolves, your plan should evolve with it.</a:t>
            </a:r>
          </a:p>
          <a:p>
            <a:endParaRPr lang="en-US"/>
          </a:p>
          <a:p>
            <a:r>
              <a:rPr lang="en-US" dirty="0"/>
              <a:t>The last seven questions cover the Daily Maintenance Plan. Think about the plan you started creating for yourself!</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A description of what you're like when you feel well</a:t>
            </a:r>
          </a:p>
          <a:p>
            <a:endParaRPr lang="en-US"/>
          </a:p>
          <a:p>
            <a:r>
              <a:rPr lang="en-US" dirty="0"/>
              <a:t>The Daily Maintenance Plan starts by asking you to paint a picture of yourself on a good day. How do you feel? What do you do? How do you treat people? This "well" snapshot becomes your personal compass — when things start to feel different, you'll recognize it sooner because you know what your baseline looks like.</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The second part of your plan is all about those everyday essentials — the things that keep you feeling steady. These are your non-negotiables: eating well, sleeping enough, getting some movement, staying connected to people, or whatever daily habits help you stay on track. When you do these consistently, you build a strong foundation for everything else.</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 1: Introduction to WRAP &amp; the 5 Key Recovery Concepts</a:t>
            </a:r>
          </a:p>
          <a:p>
            <a:endParaRPr lang="en-US"/>
          </a:p>
          <a:p>
            <a:r>
              <a:rPr lang="en-US" dirty="0"/>
              <a:t>Welcome! This first session is all about getting to know WRAP and understanding the big ideas behind it.</a:t>
            </a:r>
          </a:p>
          <a:p>
            <a:endParaRPr lang="en-US"/>
          </a:p>
          <a:p>
            <a:r>
              <a:rPr lang="en-US" dirty="0"/>
              <a:t>Here's what we covered:</a:t>
            </a:r>
          </a:p>
          <a:p>
            <a:endParaRPr lang="en-US"/>
          </a:p>
          <a:p>
            <a:r>
              <a:rPr lang="en-US" dirty="0"/>
              <a:t>- WRAP stands for Wellness Recovery Action Plan. It's a simple, powerful way to take charge of your own well-being — created by people who've been through tough times themselves.</a:t>
            </a:r>
          </a:p>
          <a:p>
            <a:endParaRPr lang="en-US"/>
          </a:p>
          <a:p>
            <a:r>
              <a:rPr lang="en-US" dirty="0"/>
              <a:t>- We talked about the 5 ideas at the heart of recovery:</a:t>
            </a:r>
          </a:p>
          <a:p>
            <a:r>
              <a:rPr lang="en-US" dirty="0"/>
              <a:t>  1. Hope — You can feel better, and things can change for the good.</a:t>
            </a:r>
          </a:p>
          <a:p>
            <a:r>
              <a:rPr lang="en-US" dirty="0"/>
              <a:t>  2. Personal Responsibility — You're the one who knows yourself best, and you get to steer your own path.</a:t>
            </a:r>
          </a:p>
          <a:p>
            <a:r>
              <a:rPr lang="en-US" dirty="0"/>
              <a:t>  3. Education — The more you learn about what helps you, the stronger you become.</a:t>
            </a:r>
          </a:p>
          <a:p>
            <a:r>
              <a:rPr lang="en-US" dirty="0"/>
              <a:t>  4. Self-Advocacy — It's okay to speak up for what you need.</a:t>
            </a:r>
          </a:p>
          <a:p>
            <a:r>
              <a:rPr lang="en-US" dirty="0"/>
              <a:t>  5. Support — You don't have to do this alone. Having people in your corner makes a real difference.</a:t>
            </a:r>
          </a:p>
          <a:p>
            <a:endParaRPr lang="en-US"/>
          </a:p>
          <a:p>
            <a:r>
              <a:rPr lang="en-US" dirty="0"/>
              <a:t>- Recovery looks different for everyone, and that's completely okay. There's no one "right" way to do it.</a:t>
            </a:r>
          </a:p>
          <a:p>
            <a:endParaRPr lang="en-US"/>
          </a:p>
          <a:p>
            <a:r>
              <a:rPr lang="en-US" dirty="0"/>
              <a:t>- WRAP isn't just for mental health — people use it for all kinds of life challenges, from managing stress to navigating big life changes.</a:t>
            </a:r>
          </a:p>
          <a:p>
            <a:endParaRPr lang="en-US"/>
          </a:p>
          <a:p>
            <a:r>
              <a:rPr lang="en-US" dirty="0"/>
              <a:t>The next seven questions will check in on what you remember from this session. Don't worry about getting everything perfect — this is about learning!</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Things you might need to do on any given day</a:t>
            </a:r>
          </a:p>
          <a:p>
            <a:endParaRPr lang="en-US"/>
          </a:p>
          <a:p>
            <a:r>
              <a:rPr lang="en-US" dirty="0"/>
              <a:t>Besides daily essentials, your plan also includes things that pop up from time to time — like grocery shopping, cleaning, making a phone call, or scheduling an appointment. These aren't daily tasks, but taking care of them when they come up keeps life from piling up and becoming overwhelming.</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Your Daily Maintenance Plan covers way more than just physical health. It's about your whole self — how you feel emotionally, how connected you are to people, what gives your life meaning, and what keeps your mind engaged. A good plan touches on all these areas, because they all work together to keep you feeling well.</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Recognize your baseline of wellness</a:t>
            </a:r>
          </a:p>
          <a:p>
            <a:endParaRPr lang="en-US"/>
          </a:p>
          <a:p>
            <a:r>
              <a:rPr lang="en-US" dirty="0"/>
              <a:t>Knowing what "well" looks like for you is like having a personal early warning system. When you can clearly describe your good days — your energy, your mood, how you interact with people — you're much better at noticing when something starts to shift. And the earlier you notice, the sooner you can pull out your Wellness Toolbox and take action.</a:t>
            </a:r>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Three</a:t>
            </a:r>
          </a:p>
          <a:p>
            <a:endParaRPr lang="en-US"/>
          </a:p>
          <a:p>
            <a:r>
              <a:rPr lang="en-US" dirty="0"/>
              <a:t>The Daily Maintenance Plan has three parts: (1) what you're like when you're well, (2) things you need to do every single day, and (3) things you might need to do on any given day. Together, these three parts give you a clear, practical roadmap for staying well day to day.</a:t>
            </a:r>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Your plan is a living document — it's meant to grow and change with you. As you try new things, learn what works, or go through life changes, you'll naturally want to update your plan. Checking in on it regularly keeps it fresh and relevant, so it's always ready to support you when you need it.</a:t>
            </a:r>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A. Mary-Ellen Copeland</a:t>
            </a:r>
          </a:p>
          <a:p>
            <a:endParaRPr lang="en-US"/>
          </a:p>
          <a:p>
            <a:r>
              <a:rPr lang="en-US" dirty="0"/>
              <a:t>Mary-Ellen Copeland created WRAP back in 1997. She knew firsthand what it was like to face mental health challenges, and she worked alongside many others in recovery to build a tool that actually helps in everyday life. Since then, millions of people around the world have used WRAP to take charge of their well-being.</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Yes! WRAP is officially recognized as an evidence-based practice, which means research has shown it really works. It's endorsed by SAMHSA (a major U.S. health agency) as an effective way to help people feel better and stay well over time.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Diagnosis</a:t>
            </a:r>
          </a:p>
          <a:p>
            <a:endParaRPr lang="en-US"/>
          </a:p>
          <a:p>
            <a:r>
              <a:rPr lang="en-US" dirty="0"/>
              <a:t>The five key concepts are Hope, Personal Responsibility, Education, Self-Advocacy, and Support. You'll notice "Diagnosis" isn't on that list — and that's intentional. WRAP is about focusing on wellness and what you can do, not on labels or diagnoses. Anyone can benefit from WRAP, no matter what they're going through.</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Self-Advocacy is absolutely one of the five key concepts. It simply means feeling confident enough to speak up about what you need — whether that's with a doctor, a family member, a boss, or anyone else. You have the right to make informed choices about your own life and care.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Believing that recovery and wellness are possible</a:t>
            </a:r>
          </a:p>
          <a:p>
            <a:endParaRPr lang="en-US"/>
          </a:p>
          <a:p>
            <a:r>
              <a:rPr lang="en-US" dirty="0"/>
              <a:t>Hope is really the starting point for everything in WRAP. It's the belief that things can get better — that you can feel well and live a life you enjoy. When you hold onto hope, it gives you the energy and motivation to try new things and keep going, even on tough days.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Taking ownership of your own wellness journey</a:t>
            </a:r>
          </a:p>
          <a:p>
            <a:endParaRPr lang="en-US"/>
          </a:p>
          <a:p>
            <a:r>
              <a:rPr lang="en-US" dirty="0"/>
              <a:t>Personal Responsibility is about recognizing that you know yourself better than anyone else. It doesn't mean you have to do everything on your own or that anything is your "fault." It means being willing to take steps — big or small — toward feeling better, and making choices that support your well-being.</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WRAP started in the mental health world, but people quickly discovered it works for so much more. Whether you're dealing with stress, a health condition, a big life transition, or just want to build better daily habits, WRAP gives you a framework to plan and take action. It's for anyone who wants to feel more in control of their life.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6400800" y="-1371600"/>
            <a:ext cx="4114800" cy="4114800"/>
          </a:xfrm>
          <a:prstGeom prst="ellipse">
            <a:avLst/>
          </a:prstGeom>
          <a:solidFill>
            <a:srgbClr val="8B3A2F">
              <a:alpha val="60000"/>
            </a:srgbClr>
          </a:solidFill>
          <a:ln/>
        </p:spPr>
        <p:txBody>
          <a:bodyPr/>
          <a:lstStyle/>
          <a:p>
            <a:endParaRPr lang="en-US"/>
          </a:p>
        </p:txBody>
      </p:sp>
      <p:sp>
        <p:nvSpPr>
          <p:cNvPr id="3" name="Shape 1"/>
          <p:cNvSpPr/>
          <p:nvPr/>
        </p:nvSpPr>
        <p:spPr>
          <a:xfrm>
            <a:off x="-731520" y="3474720"/>
            <a:ext cx="2743200" cy="2743200"/>
          </a:xfrm>
          <a:prstGeom prst="ellipse">
            <a:avLst/>
          </a:prstGeom>
          <a:solidFill>
            <a:srgbClr val="8B3A2F">
              <a:alpha val="60000"/>
            </a:srgbClr>
          </a:solidFill>
          <a:ln/>
        </p:spPr>
        <p:txBody>
          <a:bodyPr/>
          <a:lstStyle/>
          <a:p>
            <a:endParaRPr lang="en-US"/>
          </a:p>
        </p:txBody>
      </p:sp>
      <p:sp>
        <p:nvSpPr>
          <p:cNvPr id="4" name="Text 2"/>
          <p:cNvSpPr/>
          <p:nvPr/>
        </p:nvSpPr>
        <p:spPr>
          <a:xfrm>
            <a:off x="731520" y="1097280"/>
            <a:ext cx="7680960" cy="91440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WRAP Seminar I</a:t>
            </a:r>
            <a:endParaRPr lang="en-US" sz="4400" dirty="0"/>
          </a:p>
        </p:txBody>
      </p:sp>
      <p:sp>
        <p:nvSpPr>
          <p:cNvPr id="5" name="Text 3"/>
          <p:cNvSpPr/>
          <p:nvPr/>
        </p:nvSpPr>
        <p:spPr>
          <a:xfrm>
            <a:off x="731520" y="2011680"/>
            <a:ext cx="7680960" cy="731520"/>
          </a:xfrm>
          <a:prstGeom prst="rect">
            <a:avLst/>
          </a:prstGeom>
          <a:noFill/>
          <a:ln/>
        </p:spPr>
        <p:txBody>
          <a:bodyPr wrap="square" lIns="0" tIns="0" rIns="0" bIns="0" rtlCol="0" anchor="ctr"/>
          <a:lstStyle/>
          <a:p>
            <a:pPr marL="0" indent="0">
              <a:buNone/>
            </a:pPr>
            <a:r>
              <a:rPr lang="en-US" sz="3200" dirty="0">
                <a:solidFill>
                  <a:srgbClr val="FFFFFF"/>
                </a:solidFill>
                <a:latin typeface="Georgia" pitchFamily="34" charset="0"/>
                <a:ea typeface="Georgia" pitchFamily="34" charset="-122"/>
                <a:cs typeface="Georgia" pitchFamily="34" charset="-120"/>
              </a:rPr>
              <a:t>Knowledge Quiz</a:t>
            </a:r>
            <a:endParaRPr lang="en-US" sz="3200" dirty="0"/>
          </a:p>
        </p:txBody>
      </p:sp>
      <p:sp>
        <p:nvSpPr>
          <p:cNvPr id="6" name="Text 4"/>
          <p:cNvSpPr/>
          <p:nvPr/>
        </p:nvSpPr>
        <p:spPr>
          <a:xfrm>
            <a:off x="731520" y="3017520"/>
            <a:ext cx="7680960" cy="457200"/>
          </a:xfrm>
          <a:prstGeom prst="rect">
            <a:avLst/>
          </a:prstGeom>
          <a:noFill/>
          <a:ln/>
        </p:spPr>
        <p:txBody>
          <a:bodyPr wrap="square" lIns="0" tIns="0" rIns="0" bIns="0" rtlCol="0" anchor="ctr"/>
          <a:lstStyle/>
          <a:p>
            <a:pPr marL="0" indent="0">
              <a:buNone/>
            </a:pPr>
            <a:r>
              <a:rPr lang="en-US" sz="1600" b="1" dirty="0">
                <a:solidFill>
                  <a:srgbClr val="E7E8D1"/>
                </a:solidFill>
                <a:latin typeface="Calibri" pitchFamily="34" charset="0"/>
                <a:ea typeface="Calibri" pitchFamily="34" charset="-122"/>
                <a:cs typeface="Calibri" pitchFamily="34" charset="-120"/>
              </a:rPr>
              <a:t>Sessions 1–3  •  20 Questions</a:t>
            </a:r>
            <a:endParaRPr lang="en-US" sz="1600" dirty="0"/>
          </a:p>
        </p:txBody>
      </p:sp>
      <p:sp>
        <p:nvSpPr>
          <p:cNvPr id="7" name="Shape 5"/>
          <p:cNvSpPr/>
          <p:nvPr/>
        </p:nvSpPr>
        <p:spPr>
          <a:xfrm>
            <a:off x="731520" y="3931920"/>
            <a:ext cx="5029200" cy="36576"/>
          </a:xfrm>
          <a:prstGeom prst="rect">
            <a:avLst/>
          </a:prstGeom>
          <a:solidFill>
            <a:srgbClr val="E7E8D1"/>
          </a:solidFill>
          <a:ln/>
        </p:spPr>
        <p:txBody>
          <a:bodyPr/>
          <a:lstStyle/>
          <a:p>
            <a:endParaRPr lang="en-US"/>
          </a:p>
        </p:txBody>
      </p:sp>
      <p:sp>
        <p:nvSpPr>
          <p:cNvPr id="8" name="Text 6"/>
          <p:cNvSpPr/>
          <p:nvPr/>
        </p:nvSpPr>
        <p:spPr>
          <a:xfrm>
            <a:off x="731520" y="4114800"/>
            <a:ext cx="7680960" cy="457200"/>
          </a:xfrm>
          <a:prstGeom prst="rect">
            <a:avLst/>
          </a:prstGeom>
          <a:noFill/>
          <a:ln/>
        </p:spPr>
        <p:txBody>
          <a:bodyPr wrap="square" lIns="0" tIns="0" rIns="0" bIns="0" rtlCol="0" anchor="ctr"/>
          <a:lstStyle/>
          <a:p>
            <a:pPr marL="0" indent="0">
              <a:buNone/>
            </a:pPr>
            <a:r>
              <a:rPr lang="en-US" sz="1400" i="1" dirty="0">
                <a:solidFill>
                  <a:srgbClr val="E7E8D1"/>
                </a:solidFill>
                <a:latin typeface="Calibri" pitchFamily="34" charset="0"/>
                <a:ea typeface="Calibri" pitchFamily="34" charset="-122"/>
                <a:cs typeface="Calibri" pitchFamily="34" charset="-120"/>
              </a:rPr>
              <a:t>Wellness Recovery Action Plan</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Q4</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4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Self-Advocacy is one of the 5 Key Recovery Concepts in WRAP.</a:t>
            </a:r>
            <a:endParaRPr lang="en-US" sz="2200"/>
          </a:p>
        </p:txBody>
      </p:sp>
      <p:sp>
        <p:nvSpPr>
          <p:cNvPr id="7" name="Shape 5"/>
          <p:cNvSpPr/>
          <p:nvPr/>
        </p:nvSpPr>
        <p:spPr>
          <a:xfrm>
            <a:off x="100584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237744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Self-Advocacy is absolutely one of the five key concepts.</a:t>
            </a:r>
            <a:endParaRPr lang="en-US" sz="1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Q5</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5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What does the 'Hope' recovery concept emphasize?</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Following a strict treatment plan</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Believing that recovery and wellness are possible</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Relying solely on professional support</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Avoiding all stressful situations</a:t>
            </a:r>
            <a:endParaRPr lang="en-US" sz="1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Q5</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5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What does the 'Hope' recovery concept emphasize?</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Following a strict treatment plan</a:t>
            </a:r>
            <a:endParaRPr lang="en-US" sz="1500"/>
          </a:p>
        </p:txBody>
      </p:sp>
      <p:sp>
        <p:nvSpPr>
          <p:cNvPr id="11" name="Shape 9"/>
          <p:cNvSpPr/>
          <p:nvPr/>
        </p:nvSpPr>
        <p:spPr>
          <a:xfrm>
            <a:off x="4846320" y="228600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4A7C59"/>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Believing that recovery and wellness are possible</a:t>
            </a:r>
            <a:endParaRPr lang="en-US" sz="1500"/>
          </a:p>
        </p:txBody>
      </p:sp>
      <p:sp>
        <p:nvSpPr>
          <p:cNvPr id="15" name="Shape 13"/>
          <p:cNvSpPr/>
          <p:nvPr/>
        </p:nvSpPr>
        <p:spPr>
          <a:xfrm>
            <a:off x="64008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9E9A9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Relying solely on professional support</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Avoiding all stressful situations</a:t>
            </a:r>
            <a:endParaRPr lang="en-US" sz="1500"/>
          </a:p>
        </p:txBody>
      </p:sp>
      <p:sp>
        <p:nvSpPr>
          <p:cNvPr id="23" name="Checkmark 23"/>
          <p:cNvSpPr/>
          <p:nvPr/>
        </p:nvSpPr>
        <p:spPr>
          <a:xfrm>
            <a:off x="8106000" y="2628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Hope is really the starting point for everything in WRAP. It's the belief that things can get better — that you can feel well and live a life you enjoy.</a:t>
            </a:r>
            <a:endParaRPr lang="en-US" sz="1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Q6</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6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'Personal Responsibility' in WRAP means:</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Being responsible for other people's recovery</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Following your doctor's orders without question</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Taking ownership of your own wellness journey</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Avoiding all personal challenges</a:t>
            </a:r>
            <a:endParaRPr lang="en-US" sz="1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Q6</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6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'Personal Responsibility' in WRAP means:</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Being responsible for other people's recovery</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Following your doctor's orders without question</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Taking ownership of your own wellness journey</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Avoiding all personal challenges</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Personal Responsibility is about recognizing that you know yourself better than anyone else.</a:t>
            </a:r>
            <a:endParaRPr lang="en-US" sz="12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Q7</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7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WRAP can only be used for mental health challenges.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Q7</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7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WRAP can only be used for mental health challenges.</a:t>
            </a:r>
            <a:endParaRPr lang="en-US" sz="2200"/>
          </a:p>
        </p:txBody>
      </p:sp>
      <p:sp>
        <p:nvSpPr>
          <p:cNvPr id="7" name="Shape 5"/>
          <p:cNvSpPr/>
          <p:nvPr/>
        </p:nvSpPr>
        <p:spPr>
          <a:xfrm>
            <a:off x="100584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630936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WRAP started in the mental health world, but people quickly discovered it works for so much more.</a:t>
            </a:r>
            <a:endParaRPr lang="en-US" sz="1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A7BEAE"/>
          </a:solidFill>
          <a:ln/>
        </p:spPr>
        <p:txBody>
          <a:bodyPr/>
          <a:lstStyle/>
          <a:p>
            <a:endParaRPr lang="en-US"/>
          </a:p>
        </p:txBody>
      </p:sp>
      <p:sp>
        <p:nvSpPr>
          <p:cNvPr id="3" name="Text 1"/>
          <p:cNvSpPr/>
          <p:nvPr/>
        </p:nvSpPr>
        <p:spPr>
          <a:xfrm>
            <a:off x="640080" y="1188720"/>
            <a:ext cx="3474720" cy="457200"/>
          </a:xfrm>
          <a:prstGeom prst="rect">
            <a:avLst/>
          </a:prstGeom>
          <a:noFill/>
          <a:ln/>
        </p:spPr>
        <p:txBody>
          <a:bodyPr wrap="square" lIns="0" tIns="0" rIns="0" bIns="0" rtlCol="0" anchor="ctr"/>
          <a:lstStyle/>
          <a:p>
            <a:pPr marL="0" indent="0">
              <a:buNone/>
            </a:pPr>
            <a:r>
              <a:rPr lang="en-US" sz="1800" b="1" dirty="0">
                <a:solidFill>
                  <a:srgbClr val="3D2B1F"/>
                </a:solidFill>
                <a:latin typeface="Calibri" pitchFamily="34" charset="0"/>
                <a:ea typeface="Calibri" pitchFamily="34" charset="-122"/>
                <a:cs typeface="Calibri" pitchFamily="34" charset="-120"/>
              </a:rPr>
              <a:t>Session 2</a:t>
            </a:r>
            <a:endParaRPr lang="en-US" sz="1800" dirty="0"/>
          </a:p>
        </p:txBody>
      </p:sp>
      <p:sp>
        <p:nvSpPr>
          <p:cNvPr id="4" name="Text 2"/>
          <p:cNvSpPr/>
          <p:nvPr/>
        </p:nvSpPr>
        <p:spPr>
          <a:xfrm>
            <a:off x="640080" y="1737360"/>
            <a:ext cx="3474720" cy="1463040"/>
          </a:xfrm>
          <a:prstGeom prst="rect">
            <a:avLst/>
          </a:prstGeom>
          <a:noFill/>
          <a:ln/>
        </p:spPr>
        <p:txBody>
          <a:bodyPr wrap="square" lIns="0" tIns="0" rIns="0" bIns="0" rtlCol="0" anchor="ctr"/>
          <a:lstStyle/>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The Wellness Toolbox</a:t>
            </a:r>
            <a:endParaRPr lang="en-US" sz="2400" dirty="0"/>
          </a:p>
        </p:txBody>
      </p:sp>
      <p:sp>
        <p:nvSpPr>
          <p:cNvPr id="5" name="Text 3"/>
          <p:cNvSpPr/>
          <p:nvPr/>
        </p:nvSpPr>
        <p:spPr>
          <a:xfrm>
            <a:off x="640080" y="3474720"/>
            <a:ext cx="3474720" cy="457200"/>
          </a:xfrm>
          <a:prstGeom prst="rect">
            <a:avLst/>
          </a:prstGeom>
          <a:noFill/>
          <a:ln/>
        </p:spPr>
        <p:txBody>
          <a:bodyPr wrap="square" lIns="0" tIns="0" rIns="0" bIns="0" rtlCol="0" anchor="ctr"/>
          <a:lstStyle/>
          <a:p>
            <a:pPr marL="0" indent="0">
              <a:buNone/>
            </a:pPr>
            <a:r>
              <a:rPr lang="en-US" sz="1400" dirty="0">
                <a:solidFill>
                  <a:srgbClr val="3D2B1F"/>
                </a:solidFill>
                <a:latin typeface="Calibri" pitchFamily="34" charset="0"/>
                <a:ea typeface="Calibri" pitchFamily="34" charset="-122"/>
                <a:cs typeface="Calibri" pitchFamily="34" charset="-120"/>
              </a:rPr>
              <a:t>Questions 8–13</a:t>
            </a:r>
            <a:endParaRPr lang="en-US" sz="1400" dirty="0"/>
          </a:p>
        </p:txBody>
      </p:sp>
      <p:pic>
        <p:nvPicPr>
          <p:cNvPr id="6" name="Image 0" descr="preencoded.png"/>
          <p:cNvPicPr>
            <a:picLocks noChangeAspect="1"/>
          </p:cNvPicPr>
          <p:nvPr/>
        </p:nvPicPr>
        <p:blipFill>
          <a:blip r:embed="rId3"/>
          <a:stretch>
            <a:fillRect/>
          </a:stretch>
        </p:blipFill>
        <p:spPr>
          <a:xfrm>
            <a:off x="5943600" y="1645920"/>
            <a:ext cx="1645920" cy="1645920"/>
          </a:xfrm>
          <a:prstGeom prst="rect">
            <a:avLst/>
          </a:prstGeom>
        </p:spPr>
      </p:pic>
      <p:sp>
        <p:nvSpPr>
          <p:cNvPr id="7" name="Shape 4"/>
          <p:cNvSpPr/>
          <p:nvPr/>
        </p:nvSpPr>
        <p:spPr>
          <a:xfrm>
            <a:off x="6858000" y="3200400"/>
            <a:ext cx="2743200" cy="2743200"/>
          </a:xfrm>
          <a:prstGeom prst="ellipse">
            <a:avLst/>
          </a:prstGeom>
          <a:solidFill>
            <a:srgbClr val="E7E8D1">
              <a:alpha val="50000"/>
            </a:srgbClr>
          </a:solidFill>
          <a:ln/>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Q8</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8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What is the Wellness Toolbox?</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physical box of medical supplies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prescribed set of medications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list of personal skills and strategies for maintaining wellness</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professional treatment plan created by a therapist</a:t>
            </a:r>
            <a:endParaRPr lang="en-US"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Q8</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8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What is the Wellness Toolbox?</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physical box of medical supplies</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prescribed set of medications</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list of personal skills and strategies for maintaining wellness</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professional treatment plan created by a therapist</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Your Wellness Toolbox is basically your personal collection of &amp;quot;things that help.&amp;quot; It's not a medical kit or a treatment plan — it's a list of activities, habits, and strategies that you've...</a:t>
            </a:r>
            <a:endParaRPr lang="en-US" sz="1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A7BEAE"/>
          </a:solidFill>
          <a:ln/>
        </p:spPr>
        <p:txBody>
          <a:bodyPr/>
          <a:lstStyle/>
          <a:p>
            <a:endParaRPr lang="en-US"/>
          </a:p>
        </p:txBody>
      </p:sp>
      <p:sp>
        <p:nvSpPr>
          <p:cNvPr id="3" name="Text 1"/>
          <p:cNvSpPr/>
          <p:nvPr/>
        </p:nvSpPr>
        <p:spPr>
          <a:xfrm>
            <a:off x="640080" y="1188720"/>
            <a:ext cx="3474720" cy="457200"/>
          </a:xfrm>
          <a:prstGeom prst="rect">
            <a:avLst/>
          </a:prstGeom>
          <a:noFill/>
          <a:ln/>
        </p:spPr>
        <p:txBody>
          <a:bodyPr wrap="square" lIns="0" tIns="0" rIns="0" bIns="0" rtlCol="0" anchor="ctr"/>
          <a:lstStyle/>
          <a:p>
            <a:pPr marL="0" indent="0">
              <a:buNone/>
            </a:pPr>
            <a:r>
              <a:rPr lang="en-US" sz="1800" b="1" dirty="0">
                <a:solidFill>
                  <a:srgbClr val="3D2B1F"/>
                </a:solidFill>
                <a:latin typeface="Calibri" pitchFamily="34" charset="0"/>
                <a:ea typeface="Calibri" pitchFamily="34" charset="-122"/>
                <a:cs typeface="Calibri" pitchFamily="34" charset="-120"/>
              </a:rPr>
              <a:t>Session 1</a:t>
            </a:r>
            <a:endParaRPr lang="en-US" sz="1800" dirty="0"/>
          </a:p>
        </p:txBody>
      </p:sp>
      <p:sp>
        <p:nvSpPr>
          <p:cNvPr id="4" name="Text 2"/>
          <p:cNvSpPr/>
          <p:nvPr/>
        </p:nvSpPr>
        <p:spPr>
          <a:xfrm>
            <a:off x="640080" y="1737360"/>
            <a:ext cx="3474720" cy="1463040"/>
          </a:xfrm>
          <a:prstGeom prst="rect">
            <a:avLst/>
          </a:prstGeom>
          <a:noFill/>
          <a:ln/>
        </p:spPr>
        <p:txBody>
          <a:bodyPr wrap="square" lIns="0" tIns="0" rIns="0" bIns="0" rtlCol="0" anchor="ctr"/>
          <a:lstStyle/>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Introduction to WRAP &amp;</a:t>
            </a:r>
            <a:endParaRPr lang="en-US" sz="2400" dirty="0"/>
          </a:p>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the 5 Key Recovery Concepts</a:t>
            </a:r>
            <a:endParaRPr lang="en-US" sz="2400" dirty="0"/>
          </a:p>
        </p:txBody>
      </p:sp>
      <p:sp>
        <p:nvSpPr>
          <p:cNvPr id="5" name="Text 3"/>
          <p:cNvSpPr/>
          <p:nvPr/>
        </p:nvSpPr>
        <p:spPr>
          <a:xfrm>
            <a:off x="640080" y="3474720"/>
            <a:ext cx="3474720" cy="457200"/>
          </a:xfrm>
          <a:prstGeom prst="rect">
            <a:avLst/>
          </a:prstGeom>
          <a:noFill/>
          <a:ln/>
        </p:spPr>
        <p:txBody>
          <a:bodyPr wrap="square" lIns="0" tIns="0" rIns="0" bIns="0" rtlCol="0" anchor="ctr"/>
          <a:lstStyle/>
          <a:p>
            <a:pPr marL="0" indent="0">
              <a:buNone/>
            </a:pPr>
            <a:r>
              <a:rPr lang="en-US" sz="1400" dirty="0">
                <a:solidFill>
                  <a:srgbClr val="3D2B1F"/>
                </a:solidFill>
                <a:latin typeface="Calibri" pitchFamily="34" charset="0"/>
                <a:ea typeface="Calibri" pitchFamily="34" charset="-122"/>
                <a:cs typeface="Calibri" pitchFamily="34" charset="-120"/>
              </a:rPr>
              <a:t>Questions 1–7</a:t>
            </a:r>
            <a:endParaRPr lang="en-US" sz="1400" dirty="0"/>
          </a:p>
        </p:txBody>
      </p:sp>
      <p:pic>
        <p:nvPicPr>
          <p:cNvPr id="6" name="Image 0" descr="preencoded.png"/>
          <p:cNvPicPr>
            <a:picLocks noChangeAspect="1"/>
          </p:cNvPicPr>
          <p:nvPr/>
        </p:nvPicPr>
        <p:blipFill>
          <a:blip r:embed="rId3"/>
          <a:stretch>
            <a:fillRect/>
          </a:stretch>
        </p:blipFill>
        <p:spPr>
          <a:xfrm>
            <a:off x="5943600" y="1645920"/>
            <a:ext cx="1645920" cy="1645920"/>
          </a:xfrm>
          <a:prstGeom prst="rect">
            <a:avLst/>
          </a:prstGeom>
        </p:spPr>
      </p:pic>
      <p:sp>
        <p:nvSpPr>
          <p:cNvPr id="7" name="Shape 4"/>
          <p:cNvSpPr/>
          <p:nvPr/>
        </p:nvSpPr>
        <p:spPr>
          <a:xfrm>
            <a:off x="6858000" y="3200400"/>
            <a:ext cx="2743200" cy="2743200"/>
          </a:xfrm>
          <a:prstGeom prst="ellipse">
            <a:avLst/>
          </a:prstGeom>
          <a:solidFill>
            <a:srgbClr val="E7E8D1">
              <a:alpha val="50000"/>
            </a:srgbClr>
          </a:solidFill>
          <a:ln/>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Q9</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9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Wellness Toolbox should only include strategies recommended by professionals.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Q9</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9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Wellness Toolbox should only include strategies recommended by professionals.</a:t>
            </a:r>
            <a:endParaRPr lang="en-US" sz="2200"/>
          </a:p>
        </p:txBody>
      </p:sp>
      <p:sp>
        <p:nvSpPr>
          <p:cNvPr id="7" name="Shape 5"/>
          <p:cNvSpPr/>
          <p:nvPr/>
        </p:nvSpPr>
        <p:spPr>
          <a:xfrm>
            <a:off x="100584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630936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Your Wellness Toolbox is all about what works for you — not just what a professional recommends.</a:t>
            </a:r>
            <a:endParaRPr lang="en-US" sz="12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Q10</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10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Which is an example of a Wellness Toolbox item?</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Ignoring difficult feelings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Isolating from everyone</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Exercise and physical activity</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Avoiding all responsibilities</a:t>
            </a:r>
            <a:endParaRPr lang="en-US" sz="15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Q10</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10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Which is an example of a Wellness Toolbox item?</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Ignoring difficult feelings</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Isolating from everyone</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Exercise and physical activity</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Avoiding all responsibilities</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Moving your body is a great example of a Wellness Toolbox item.</a:t>
            </a:r>
            <a:endParaRPr lang="en-US" sz="12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Q11</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11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Each person's Wellness Toolbox is unique and personalized.</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Q11</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11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Each person's Wellness Toolbox is unique and personalized.</a:t>
            </a:r>
            <a:endParaRPr lang="en-US" sz="2200"/>
          </a:p>
        </p:txBody>
      </p:sp>
      <p:sp>
        <p:nvSpPr>
          <p:cNvPr id="7" name="Shape 5"/>
          <p:cNvSpPr/>
          <p:nvPr/>
        </p:nvSpPr>
        <p:spPr>
          <a:xfrm>
            <a:off x="100584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237744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Every person's toolbox looks different, and that's the whole point! Your life, your experiences, and your preferences are unique to you.</a:t>
            </a:r>
            <a:endParaRPr lang="en-US" sz="12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1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Q12</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12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Wellness Toolbox is used throughout which parts of WRAP?</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Only the Daily Maintenance Plan</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Only during a crisis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All sections of the WRAP plan</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Only when feeling unwell</a:t>
            </a:r>
            <a:endParaRPr lang="en-US" sz="15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1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Q12</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12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Wellness Toolbox is used throughout which parts of WRAP?</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Only the Daily Maintenance Plan</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Only during a crisis</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All sections of the WRAP plan</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Only when feeling unwell</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Your Wellness Toolbox isn't just for one part of WRAP — it's the resource you'll come back to again and again.</a:t>
            </a:r>
            <a:endParaRPr lang="en-US" sz="12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1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Q13</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13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Wellness Toolbox is developed before creating the other sections of WRAP.</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1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Q13</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13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Wellness Toolbox is developed before creating the other sections of WRAP.</a:t>
            </a:r>
            <a:endParaRPr lang="en-US" sz="2200"/>
          </a:p>
        </p:txBody>
      </p:sp>
      <p:sp>
        <p:nvSpPr>
          <p:cNvPr id="7" name="Shape 5"/>
          <p:cNvSpPr/>
          <p:nvPr/>
        </p:nvSpPr>
        <p:spPr>
          <a:xfrm>
            <a:off x="100584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237744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The Wellness Toolbox is one of the very first things you create in WRAP, and for good reason. It's the master list that feeds into everything else.</a:t>
            </a:r>
            <a:endParaRPr lang="en-US" sz="1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Who developed the Wellness Recovery Action Plan (WRAP)?</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Mary-Ellen Copeland</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Aaron Beck</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Carl Rogers</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Virginia Satir</a:t>
            </a:r>
            <a:endParaRPr lang="en-US" sz="15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1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A7BEAE"/>
          </a:solidFill>
          <a:ln/>
        </p:spPr>
        <p:txBody>
          <a:bodyPr/>
          <a:lstStyle/>
          <a:p>
            <a:endParaRPr lang="en-US"/>
          </a:p>
        </p:txBody>
      </p:sp>
      <p:sp>
        <p:nvSpPr>
          <p:cNvPr id="3" name="Text 1"/>
          <p:cNvSpPr/>
          <p:nvPr/>
        </p:nvSpPr>
        <p:spPr>
          <a:xfrm>
            <a:off x="640080" y="1188720"/>
            <a:ext cx="3474720" cy="457200"/>
          </a:xfrm>
          <a:prstGeom prst="rect">
            <a:avLst/>
          </a:prstGeom>
          <a:noFill/>
          <a:ln/>
        </p:spPr>
        <p:txBody>
          <a:bodyPr wrap="square" lIns="0" tIns="0" rIns="0" bIns="0" rtlCol="0" anchor="ctr"/>
          <a:lstStyle/>
          <a:p>
            <a:pPr marL="0" indent="0">
              <a:buNone/>
            </a:pPr>
            <a:r>
              <a:rPr lang="en-US" sz="1800" b="1" dirty="0">
                <a:solidFill>
                  <a:srgbClr val="3D2B1F"/>
                </a:solidFill>
                <a:latin typeface="Calibri" pitchFamily="34" charset="0"/>
                <a:ea typeface="Calibri" pitchFamily="34" charset="-122"/>
                <a:cs typeface="Calibri" pitchFamily="34" charset="-120"/>
              </a:rPr>
              <a:t>Session 3</a:t>
            </a:r>
            <a:endParaRPr lang="en-US" sz="1800" dirty="0"/>
          </a:p>
        </p:txBody>
      </p:sp>
      <p:sp>
        <p:nvSpPr>
          <p:cNvPr id="4" name="Text 2"/>
          <p:cNvSpPr/>
          <p:nvPr/>
        </p:nvSpPr>
        <p:spPr>
          <a:xfrm>
            <a:off x="640080" y="1737360"/>
            <a:ext cx="3474720" cy="1463040"/>
          </a:xfrm>
          <a:prstGeom prst="rect">
            <a:avLst/>
          </a:prstGeom>
          <a:noFill/>
          <a:ln/>
        </p:spPr>
        <p:txBody>
          <a:bodyPr wrap="square" lIns="0" tIns="0" rIns="0" bIns="0" rtlCol="0" anchor="ctr"/>
          <a:lstStyle/>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Daily Maintenance Plan</a:t>
            </a:r>
            <a:endParaRPr lang="en-US" sz="2400" dirty="0"/>
          </a:p>
        </p:txBody>
      </p:sp>
      <p:sp>
        <p:nvSpPr>
          <p:cNvPr id="5" name="Text 3"/>
          <p:cNvSpPr/>
          <p:nvPr/>
        </p:nvSpPr>
        <p:spPr>
          <a:xfrm>
            <a:off x="640080" y="3474720"/>
            <a:ext cx="3474720" cy="457200"/>
          </a:xfrm>
          <a:prstGeom prst="rect">
            <a:avLst/>
          </a:prstGeom>
          <a:noFill/>
          <a:ln/>
        </p:spPr>
        <p:txBody>
          <a:bodyPr wrap="square" lIns="0" tIns="0" rIns="0" bIns="0" rtlCol="0" anchor="ctr"/>
          <a:lstStyle/>
          <a:p>
            <a:pPr marL="0" indent="0">
              <a:buNone/>
            </a:pPr>
            <a:r>
              <a:rPr lang="en-US" sz="1400" dirty="0">
                <a:solidFill>
                  <a:srgbClr val="3D2B1F"/>
                </a:solidFill>
                <a:latin typeface="Calibri" pitchFamily="34" charset="0"/>
                <a:ea typeface="Calibri" pitchFamily="34" charset="-122"/>
                <a:cs typeface="Calibri" pitchFamily="34" charset="-120"/>
              </a:rPr>
              <a:t>Questions 14–20</a:t>
            </a:r>
            <a:endParaRPr lang="en-US" sz="1400" dirty="0"/>
          </a:p>
        </p:txBody>
      </p:sp>
      <p:pic>
        <p:nvPicPr>
          <p:cNvPr id="6" name="Image 0" descr="preencoded.png"/>
          <p:cNvPicPr>
            <a:picLocks noChangeAspect="1"/>
          </p:cNvPicPr>
          <p:nvPr/>
        </p:nvPicPr>
        <p:blipFill>
          <a:blip r:embed="rId3"/>
          <a:stretch>
            <a:fillRect/>
          </a:stretch>
        </p:blipFill>
        <p:spPr>
          <a:xfrm>
            <a:off x="5943600" y="1645920"/>
            <a:ext cx="1645920" cy="1645920"/>
          </a:xfrm>
          <a:prstGeom prst="rect">
            <a:avLst/>
          </a:prstGeom>
        </p:spPr>
      </p:pic>
      <p:sp>
        <p:nvSpPr>
          <p:cNvPr id="7" name="Shape 4"/>
          <p:cNvSpPr/>
          <p:nvPr/>
        </p:nvSpPr>
        <p:spPr>
          <a:xfrm>
            <a:off x="6858000" y="3200400"/>
            <a:ext cx="2743200" cy="2743200"/>
          </a:xfrm>
          <a:prstGeom prst="ellipse">
            <a:avLst/>
          </a:prstGeom>
          <a:solidFill>
            <a:srgbClr val="E7E8D1">
              <a:alpha val="50000"/>
            </a:srgbClr>
          </a:solidFill>
          <a:ln/>
        </p:spPr>
        <p:txBody>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1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Q14</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14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What is the first part of the Daily Maintenance Plan?</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list of medications to take</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Emergency contact numbers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description of what you're like when you feel well</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list of your personal triggers</a:t>
            </a:r>
            <a:endParaRPr lang="en-US" sz="15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1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Q14</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3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14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What is the first part of the Daily Maintenance Plan?</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list of medications to take</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Emergency contact numbers</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description of what you're like when you feel well</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list of your personal triggers</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The Daily Maintenance Plan starts by asking you to paint a picture of yourself on a good day. How do you feel?</a:t>
            </a:r>
            <a:endParaRPr lang="en-US" sz="12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1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Q15</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15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Daily Maintenance Plan includes things you need to do every day to maintain wellness.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1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Q15</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3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15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Daily Maintenance Plan includes things you need to do every day to maintain wellness.</a:t>
            </a:r>
            <a:endParaRPr lang="en-US" sz="2200"/>
          </a:p>
        </p:txBody>
      </p:sp>
      <p:sp>
        <p:nvSpPr>
          <p:cNvPr id="7" name="Shape 5"/>
          <p:cNvSpPr/>
          <p:nvPr/>
        </p:nvSpPr>
        <p:spPr>
          <a:xfrm>
            <a:off x="100584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237744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The second part of your plan is all about those everyday essentials — the things that keep you feeling steady.</a:t>
            </a:r>
            <a:endParaRPr lang="en-US" sz="12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2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Q16</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16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Which is a component of the Daily Maintenance Plan?</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Crisis intervention steps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Professional treatment protocols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Things you might need to do on any given day</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Medication dosage schedules</a:t>
            </a:r>
            <a:endParaRPr lang="en-US" sz="15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2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Q16</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3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16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Which is a component of the Daily Maintenance Plan?</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Crisis intervention steps</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Professional treatment protocols</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Things you might need to do on any given day</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Medication dosage schedules</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Besides daily essentials, your plan also includes things that pop up from time to time — like grocery shopping, cleaning, making a phone call, or scheduling an appointment.</a:t>
            </a:r>
            <a:endParaRPr lang="en-US" sz="12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2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Q17</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17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Daily Maintenance Plan only focuses on physical health activities.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2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Q17</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3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17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Daily Maintenance Plan only focuses on physical health activities.</a:t>
            </a:r>
            <a:endParaRPr lang="en-US" sz="2200"/>
          </a:p>
        </p:txBody>
      </p:sp>
      <p:sp>
        <p:nvSpPr>
          <p:cNvPr id="7" name="Shape 5"/>
          <p:cNvSpPr/>
          <p:nvPr/>
        </p:nvSpPr>
        <p:spPr>
          <a:xfrm>
            <a:off x="100584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630936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Your Daily Maintenance Plan covers way more than just physical health.</a:t>
            </a:r>
            <a:endParaRPr lang="en-US" sz="12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2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Q18</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18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'What I'm like when I'm well' section helps you:</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Compare yourself to others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Diagnose your condition</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Recognize your baseline of wellness</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Plan for emergencies</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Who developed the Wellness Recovery Action Plan (WRAP)?</a:t>
            </a:r>
            <a:endParaRPr lang="en-US" sz="2200"/>
          </a:p>
        </p:txBody>
      </p:sp>
      <p:sp>
        <p:nvSpPr>
          <p:cNvPr id="7" name="Shape 5"/>
          <p:cNvSpPr/>
          <p:nvPr/>
        </p:nvSpPr>
        <p:spPr>
          <a:xfrm>
            <a:off x="640080" y="228600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4A7C59"/>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Mary-Ellen Copeland</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Aaron Beck</a:t>
            </a:r>
            <a:endParaRPr lang="en-US" sz="1500"/>
          </a:p>
        </p:txBody>
      </p:sp>
      <p:sp>
        <p:nvSpPr>
          <p:cNvPr id="15" name="Shape 13"/>
          <p:cNvSpPr/>
          <p:nvPr/>
        </p:nvSpPr>
        <p:spPr>
          <a:xfrm>
            <a:off x="64008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9E9A9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Carl Rogers</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Virginia Satir</a:t>
            </a:r>
            <a:endParaRPr lang="en-US" sz="1500"/>
          </a:p>
        </p:txBody>
      </p:sp>
      <p:sp>
        <p:nvSpPr>
          <p:cNvPr id="23" name="Checkmark 23"/>
          <p:cNvSpPr/>
          <p:nvPr/>
        </p:nvSpPr>
        <p:spPr>
          <a:xfrm>
            <a:off x="3900000" y="2628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Mary-Ellen Copeland created WRAP back in 1997.</a:t>
            </a:r>
            <a:endParaRPr lang="en-US" sz="12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2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Q18</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3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18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'What I'm like when I'm well' section helps you:</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Compare yourself to others</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Diagnose your condition</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Recognize your baseline of wellness</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Plan for emergencies</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Knowing what &amp;quot;well&amp;quot; looks like for you is like having a personal early warning system.</a:t>
            </a:r>
            <a:endParaRPr lang="en-US" sz="12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2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Q19</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19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How many parts does the Daily Maintenance Plan have?</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Two</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Three</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Four</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Five</a:t>
            </a:r>
            <a:endParaRPr lang="en-US" sz="15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2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Q19</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3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19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How many parts does the Daily Maintenance Plan have?</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Two</a:t>
            </a:r>
            <a:endParaRPr lang="en-US" sz="1500"/>
          </a:p>
        </p:txBody>
      </p:sp>
      <p:sp>
        <p:nvSpPr>
          <p:cNvPr id="11" name="Shape 9"/>
          <p:cNvSpPr/>
          <p:nvPr/>
        </p:nvSpPr>
        <p:spPr>
          <a:xfrm>
            <a:off x="4846320" y="228600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4A7C59"/>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Three</a:t>
            </a:r>
            <a:endParaRPr lang="en-US" sz="1500"/>
          </a:p>
        </p:txBody>
      </p:sp>
      <p:sp>
        <p:nvSpPr>
          <p:cNvPr id="15" name="Shape 13"/>
          <p:cNvSpPr/>
          <p:nvPr/>
        </p:nvSpPr>
        <p:spPr>
          <a:xfrm>
            <a:off x="64008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9E9A9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Four</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Five</a:t>
            </a:r>
            <a:endParaRPr lang="en-US" sz="1500"/>
          </a:p>
        </p:txBody>
      </p:sp>
      <p:sp>
        <p:nvSpPr>
          <p:cNvPr id="23" name="Checkmark 23"/>
          <p:cNvSpPr/>
          <p:nvPr/>
        </p:nvSpPr>
        <p:spPr>
          <a:xfrm>
            <a:off x="8106000" y="2628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The Daily Maintenance Plan has three parts: (1) what you're like when you're well, (2) things you need to do every single day, and (3) things you might need to do on any given day.</a:t>
            </a:r>
            <a:endParaRPr lang="en-US" sz="12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2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Q20</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20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Daily Maintenance Plan is a one-time activity that never needs updating.</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2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Q20</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3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20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Daily Maintenance Plan is a one-time activity that never needs updating.</a:t>
            </a:r>
            <a:endParaRPr lang="en-US" sz="2200"/>
          </a:p>
        </p:txBody>
      </p:sp>
      <p:sp>
        <p:nvSpPr>
          <p:cNvPr id="7" name="Shape 5"/>
          <p:cNvSpPr/>
          <p:nvPr/>
        </p:nvSpPr>
        <p:spPr>
          <a:xfrm>
            <a:off x="100584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630936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Your plan is a living document — it's meant to grow and change with you. As you try new things, learn what works, or go through life changes, you'll naturally want to update your plan.</a:t>
            </a:r>
            <a:endParaRPr lang="en-US" sz="12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25">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5943600" y="-914400"/>
            <a:ext cx="4572000" cy="4572000"/>
          </a:xfrm>
          <a:prstGeom prst="ellipse">
            <a:avLst/>
          </a:prstGeom>
          <a:solidFill>
            <a:srgbClr val="8B3A2F">
              <a:alpha val="60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3931920" y="1097280"/>
            <a:ext cx="1280160" cy="1280160"/>
          </a:xfrm>
          <a:prstGeom prst="rect">
            <a:avLst/>
          </a:prstGeom>
        </p:spPr>
      </p:pic>
      <p:sp>
        <p:nvSpPr>
          <p:cNvPr id="4" name="Text 1"/>
          <p:cNvSpPr/>
          <p:nvPr/>
        </p:nvSpPr>
        <p:spPr>
          <a:xfrm>
            <a:off x="731520" y="2468880"/>
            <a:ext cx="7680960" cy="91440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Answer Key</a:t>
            </a:r>
            <a:endParaRPr lang="en-US" sz="4000" dirty="0"/>
          </a:p>
        </p:txBody>
      </p:sp>
      <p:sp>
        <p:nvSpPr>
          <p:cNvPr id="5" name="Text 2"/>
          <p:cNvSpPr/>
          <p:nvPr/>
        </p:nvSpPr>
        <p:spPr>
          <a:xfrm>
            <a:off x="731520" y="3383280"/>
            <a:ext cx="7680960" cy="457200"/>
          </a:xfrm>
          <a:prstGeom prst="rect">
            <a:avLst/>
          </a:prstGeom>
          <a:noFill/>
          <a:ln/>
        </p:spPr>
        <p:txBody>
          <a:bodyPr wrap="square" lIns="0" tIns="0" rIns="0" bIns="0" rtlCol="0" anchor="ctr"/>
          <a:lstStyle/>
          <a:p>
            <a:pPr marL="0" indent="0" algn="ctr">
              <a:buNone/>
            </a:pPr>
            <a:r>
              <a:rPr lang="en-US" sz="1600" dirty="0">
                <a:solidFill>
                  <a:srgbClr val="FFFFFF"/>
                </a:solidFill>
                <a:latin typeface="Calibri" pitchFamily="34" charset="0"/>
                <a:ea typeface="Calibri" pitchFamily="34" charset="-122"/>
                <a:cs typeface="Calibri" pitchFamily="34" charset="-120"/>
              </a:rPr>
              <a:t>Check your responses against the correct answers below</a:t>
            </a:r>
            <a:endParaRPr lang="en-US" sz="16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2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A7BEAE"/>
          </a:solidFill>
          <a:ln/>
        </p:spPr>
        <p:txBody>
          <a:bodyPr/>
          <a:lstStyle/>
          <a:p>
            <a:endParaRPr lang="en-US"/>
          </a:p>
        </p:txBody>
      </p:sp>
      <p:sp>
        <p:nvSpPr>
          <p:cNvPr id="3" name="Text 1"/>
          <p:cNvSpPr/>
          <p:nvPr/>
        </p:nvSpPr>
        <p:spPr>
          <a:xfrm>
            <a:off x="640080" y="73152"/>
            <a:ext cx="7863840" cy="493776"/>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Session 1: Introduction &amp; Key Recovery Concepts</a:t>
            </a:r>
            <a:endParaRPr lang="en-US" sz="1800" dirty="0"/>
          </a:p>
        </p:txBody>
      </p:sp>
      <p:sp>
        <p:nvSpPr>
          <p:cNvPr id="4" name="Shape 2"/>
          <p:cNvSpPr/>
          <p:nvPr/>
        </p:nvSpPr>
        <p:spPr>
          <a:xfrm>
            <a:off x="457200" y="914400"/>
            <a:ext cx="8229600" cy="519249"/>
          </a:xfrm>
          <a:prstGeom prst="rect">
            <a:avLst/>
          </a:prstGeom>
          <a:solidFill>
            <a:srgbClr val="E7E8D1"/>
          </a:solidFill>
          <a:ln/>
        </p:spPr>
        <p:txBody>
          <a:bodyPr/>
          <a:lstStyle/>
          <a:p>
            <a:endParaRPr lang="en-US"/>
          </a:p>
        </p:txBody>
      </p:sp>
      <p:sp>
        <p:nvSpPr>
          <p:cNvPr id="5" name="Text 3"/>
          <p:cNvSpPr/>
          <p:nvPr/>
        </p:nvSpPr>
        <p:spPr>
          <a:xfrm>
            <a:off x="548640" y="914400"/>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a:t>
            </a:r>
            <a:endParaRPr lang="en-US" sz="1300" dirty="0"/>
          </a:p>
        </p:txBody>
      </p:sp>
      <p:sp>
        <p:nvSpPr>
          <p:cNvPr id="6" name="Text 4"/>
          <p:cNvSpPr/>
          <p:nvPr/>
        </p:nvSpPr>
        <p:spPr>
          <a:xfrm>
            <a:off x="1005840" y="914400"/>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Who developed the Wellness Recovery Action Plan (WRAP)?</a:t>
            </a:r>
            <a:endParaRPr lang="en-US" sz="1000" dirty="0"/>
          </a:p>
        </p:txBody>
      </p:sp>
      <p:sp>
        <p:nvSpPr>
          <p:cNvPr id="7" name="Text 5"/>
          <p:cNvSpPr/>
          <p:nvPr/>
        </p:nvSpPr>
        <p:spPr>
          <a:xfrm>
            <a:off x="6583680" y="914400"/>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A. Mary-Ellen Copeland</a:t>
            </a:r>
            <a:endParaRPr lang="en-US" sz="1100" dirty="0"/>
          </a:p>
        </p:txBody>
      </p:sp>
      <p:sp>
        <p:nvSpPr>
          <p:cNvPr id="8" name="Text 6"/>
          <p:cNvSpPr/>
          <p:nvPr/>
        </p:nvSpPr>
        <p:spPr>
          <a:xfrm>
            <a:off x="548640" y="1486989"/>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Q2.</a:t>
            </a:r>
            <a:endParaRPr lang="en-US" sz="1300" dirty="0"/>
          </a:p>
        </p:txBody>
      </p:sp>
      <p:sp>
        <p:nvSpPr>
          <p:cNvPr id="9" name="Text 7"/>
          <p:cNvSpPr/>
          <p:nvPr/>
        </p:nvSpPr>
        <p:spPr>
          <a:xfrm>
            <a:off x="1005840" y="1486989"/>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WRAP is an evidence-based practice recognized by SAMHSA.</a:t>
            </a:r>
            <a:endParaRPr lang="en-US" sz="1000" dirty="0"/>
          </a:p>
        </p:txBody>
      </p:sp>
      <p:sp>
        <p:nvSpPr>
          <p:cNvPr id="10" name="Text 8"/>
          <p:cNvSpPr/>
          <p:nvPr/>
        </p:nvSpPr>
        <p:spPr>
          <a:xfrm>
            <a:off x="6583680" y="1486989"/>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True</a:t>
            </a:r>
            <a:endParaRPr lang="en-US" sz="1100" dirty="0"/>
          </a:p>
        </p:txBody>
      </p:sp>
      <p:sp>
        <p:nvSpPr>
          <p:cNvPr id="11" name="Shape 9"/>
          <p:cNvSpPr/>
          <p:nvPr/>
        </p:nvSpPr>
        <p:spPr>
          <a:xfrm>
            <a:off x="457200" y="2059577"/>
            <a:ext cx="8229600" cy="519249"/>
          </a:xfrm>
          <a:prstGeom prst="rect">
            <a:avLst/>
          </a:prstGeom>
          <a:solidFill>
            <a:srgbClr val="E7E8D1"/>
          </a:solidFill>
          <a:ln/>
        </p:spPr>
        <p:txBody>
          <a:bodyPr/>
          <a:lstStyle/>
          <a:p>
            <a:endParaRPr lang="en-US"/>
          </a:p>
        </p:txBody>
      </p:sp>
      <p:sp>
        <p:nvSpPr>
          <p:cNvPr id="12" name="Text 10"/>
          <p:cNvSpPr/>
          <p:nvPr/>
        </p:nvSpPr>
        <p:spPr>
          <a:xfrm>
            <a:off x="548640" y="2059577"/>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Q3.</a:t>
            </a:r>
            <a:endParaRPr lang="en-US" sz="1300" dirty="0"/>
          </a:p>
        </p:txBody>
      </p:sp>
      <p:sp>
        <p:nvSpPr>
          <p:cNvPr id="13" name="Text 11"/>
          <p:cNvSpPr/>
          <p:nvPr/>
        </p:nvSpPr>
        <p:spPr>
          <a:xfrm>
            <a:off x="1005840" y="2059577"/>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Which of the following is NOT one of the 5 Key Recovery Concepts?</a:t>
            </a:r>
            <a:endParaRPr lang="en-US" sz="1000" dirty="0"/>
          </a:p>
        </p:txBody>
      </p:sp>
      <p:sp>
        <p:nvSpPr>
          <p:cNvPr id="14" name="Text 12"/>
          <p:cNvSpPr/>
          <p:nvPr/>
        </p:nvSpPr>
        <p:spPr>
          <a:xfrm>
            <a:off x="6583680" y="2059577"/>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B. Diagnosis</a:t>
            </a:r>
            <a:endParaRPr lang="en-US" sz="1100" dirty="0"/>
          </a:p>
        </p:txBody>
      </p:sp>
      <p:sp>
        <p:nvSpPr>
          <p:cNvPr id="15" name="Text 13"/>
          <p:cNvSpPr/>
          <p:nvPr/>
        </p:nvSpPr>
        <p:spPr>
          <a:xfrm>
            <a:off x="548640" y="2632166"/>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Q4.</a:t>
            </a:r>
            <a:endParaRPr lang="en-US" sz="1300" dirty="0"/>
          </a:p>
        </p:txBody>
      </p:sp>
      <p:sp>
        <p:nvSpPr>
          <p:cNvPr id="16" name="Text 14"/>
          <p:cNvSpPr/>
          <p:nvPr/>
        </p:nvSpPr>
        <p:spPr>
          <a:xfrm>
            <a:off x="1005840" y="2632166"/>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Self-Advocacy is one of the 5 Key Recovery Concepts in WRAP.</a:t>
            </a:r>
            <a:endParaRPr lang="en-US" sz="1000" dirty="0"/>
          </a:p>
        </p:txBody>
      </p:sp>
      <p:sp>
        <p:nvSpPr>
          <p:cNvPr id="17" name="Text 15"/>
          <p:cNvSpPr/>
          <p:nvPr/>
        </p:nvSpPr>
        <p:spPr>
          <a:xfrm>
            <a:off x="6583680" y="2632166"/>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True</a:t>
            </a:r>
            <a:endParaRPr lang="en-US" sz="1100" dirty="0"/>
          </a:p>
        </p:txBody>
      </p:sp>
      <p:sp>
        <p:nvSpPr>
          <p:cNvPr id="18" name="Shape 16"/>
          <p:cNvSpPr/>
          <p:nvPr/>
        </p:nvSpPr>
        <p:spPr>
          <a:xfrm>
            <a:off x="457200" y="3204754"/>
            <a:ext cx="8229600" cy="519249"/>
          </a:xfrm>
          <a:prstGeom prst="rect">
            <a:avLst/>
          </a:prstGeom>
          <a:solidFill>
            <a:srgbClr val="E7E8D1"/>
          </a:solidFill>
          <a:ln/>
        </p:spPr>
        <p:txBody>
          <a:bodyPr/>
          <a:lstStyle/>
          <a:p>
            <a:endParaRPr lang="en-US"/>
          </a:p>
        </p:txBody>
      </p:sp>
      <p:sp>
        <p:nvSpPr>
          <p:cNvPr id="19" name="Text 17"/>
          <p:cNvSpPr/>
          <p:nvPr/>
        </p:nvSpPr>
        <p:spPr>
          <a:xfrm>
            <a:off x="548640" y="3204754"/>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Q5.</a:t>
            </a:r>
            <a:endParaRPr lang="en-US" sz="1300" dirty="0"/>
          </a:p>
        </p:txBody>
      </p:sp>
      <p:sp>
        <p:nvSpPr>
          <p:cNvPr id="20" name="Text 18"/>
          <p:cNvSpPr/>
          <p:nvPr/>
        </p:nvSpPr>
        <p:spPr>
          <a:xfrm>
            <a:off x="1005840" y="3204754"/>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What does the 'Hope' recovery concept emphasize?</a:t>
            </a:r>
            <a:endParaRPr lang="en-US" sz="1000" dirty="0"/>
          </a:p>
        </p:txBody>
      </p:sp>
      <p:sp>
        <p:nvSpPr>
          <p:cNvPr id="21" name="Text 19"/>
          <p:cNvSpPr/>
          <p:nvPr/>
        </p:nvSpPr>
        <p:spPr>
          <a:xfrm>
            <a:off x="6583680" y="3204754"/>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B. Believing that recovery and wellness are possible</a:t>
            </a:r>
            <a:endParaRPr lang="en-US" sz="1100" dirty="0"/>
          </a:p>
        </p:txBody>
      </p:sp>
      <p:sp>
        <p:nvSpPr>
          <p:cNvPr id="22" name="Text 20"/>
          <p:cNvSpPr/>
          <p:nvPr/>
        </p:nvSpPr>
        <p:spPr>
          <a:xfrm>
            <a:off x="548640" y="3777343"/>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Q6.</a:t>
            </a:r>
            <a:endParaRPr lang="en-US" sz="1300" dirty="0"/>
          </a:p>
        </p:txBody>
      </p:sp>
      <p:sp>
        <p:nvSpPr>
          <p:cNvPr id="23" name="Text 21"/>
          <p:cNvSpPr/>
          <p:nvPr/>
        </p:nvSpPr>
        <p:spPr>
          <a:xfrm>
            <a:off x="1005840" y="3777343"/>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'Personal Responsibility' in WRAP means:</a:t>
            </a:r>
            <a:endParaRPr lang="en-US" sz="1000" dirty="0"/>
          </a:p>
        </p:txBody>
      </p:sp>
      <p:sp>
        <p:nvSpPr>
          <p:cNvPr id="24" name="Text 22"/>
          <p:cNvSpPr/>
          <p:nvPr/>
        </p:nvSpPr>
        <p:spPr>
          <a:xfrm>
            <a:off x="6583680" y="3777343"/>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Taking ownership of your own wellness journey</a:t>
            </a:r>
            <a:endParaRPr lang="en-US" sz="1100" dirty="0"/>
          </a:p>
        </p:txBody>
      </p:sp>
      <p:sp>
        <p:nvSpPr>
          <p:cNvPr id="25" name="Shape 23"/>
          <p:cNvSpPr/>
          <p:nvPr/>
        </p:nvSpPr>
        <p:spPr>
          <a:xfrm>
            <a:off x="457200" y="4349931"/>
            <a:ext cx="8229600" cy="519249"/>
          </a:xfrm>
          <a:prstGeom prst="rect">
            <a:avLst/>
          </a:prstGeom>
          <a:solidFill>
            <a:srgbClr val="E7E8D1"/>
          </a:solidFill>
          <a:ln/>
        </p:spPr>
        <p:txBody>
          <a:bodyPr/>
          <a:lstStyle/>
          <a:p>
            <a:endParaRPr lang="en-US"/>
          </a:p>
        </p:txBody>
      </p:sp>
      <p:sp>
        <p:nvSpPr>
          <p:cNvPr id="26" name="Text 24"/>
          <p:cNvSpPr/>
          <p:nvPr/>
        </p:nvSpPr>
        <p:spPr>
          <a:xfrm>
            <a:off x="548640" y="4349931"/>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Q7.</a:t>
            </a:r>
            <a:endParaRPr lang="en-US" sz="1300" dirty="0"/>
          </a:p>
        </p:txBody>
      </p:sp>
      <p:sp>
        <p:nvSpPr>
          <p:cNvPr id="27" name="Text 25"/>
          <p:cNvSpPr/>
          <p:nvPr/>
        </p:nvSpPr>
        <p:spPr>
          <a:xfrm>
            <a:off x="1005840" y="4349931"/>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WRAP can only be used for mental health challenges.</a:t>
            </a:r>
            <a:endParaRPr lang="en-US" sz="1000" dirty="0"/>
          </a:p>
        </p:txBody>
      </p:sp>
      <p:sp>
        <p:nvSpPr>
          <p:cNvPr id="28" name="Text 26"/>
          <p:cNvSpPr/>
          <p:nvPr/>
        </p:nvSpPr>
        <p:spPr>
          <a:xfrm>
            <a:off x="6583680" y="4349931"/>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False</a:t>
            </a:r>
            <a:endParaRPr lang="en-US" sz="11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2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A7BEAE"/>
          </a:solidFill>
          <a:ln/>
        </p:spPr>
        <p:txBody>
          <a:bodyPr/>
          <a:lstStyle/>
          <a:p>
            <a:endParaRPr lang="en-US"/>
          </a:p>
        </p:txBody>
      </p:sp>
      <p:sp>
        <p:nvSpPr>
          <p:cNvPr id="3" name="Text 1"/>
          <p:cNvSpPr/>
          <p:nvPr/>
        </p:nvSpPr>
        <p:spPr>
          <a:xfrm>
            <a:off x="640080" y="73152"/>
            <a:ext cx="7863840" cy="493776"/>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Session 2: The Wellness Toolbox</a:t>
            </a:r>
            <a:endParaRPr lang="en-US" sz="1800" dirty="0"/>
          </a:p>
        </p:txBody>
      </p:sp>
      <p:sp>
        <p:nvSpPr>
          <p:cNvPr id="4" name="Shape 2"/>
          <p:cNvSpPr/>
          <p:nvPr/>
        </p:nvSpPr>
        <p:spPr>
          <a:xfrm>
            <a:off x="457200" y="914400"/>
            <a:ext cx="8229600" cy="548640"/>
          </a:xfrm>
          <a:prstGeom prst="rect">
            <a:avLst/>
          </a:prstGeom>
          <a:solidFill>
            <a:srgbClr val="E7E8D1"/>
          </a:solidFill>
          <a:ln/>
        </p:spPr>
        <p:txBody>
          <a:bodyPr/>
          <a:lstStyle/>
          <a:p>
            <a:endParaRPr lang="en-US"/>
          </a:p>
        </p:txBody>
      </p:sp>
      <p:sp>
        <p:nvSpPr>
          <p:cNvPr id="5" name="Text 3"/>
          <p:cNvSpPr/>
          <p:nvPr/>
        </p:nvSpPr>
        <p:spPr>
          <a:xfrm>
            <a:off x="548640" y="914400"/>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Q8.</a:t>
            </a:r>
            <a:endParaRPr lang="en-US" sz="1300" dirty="0"/>
          </a:p>
        </p:txBody>
      </p:sp>
      <p:sp>
        <p:nvSpPr>
          <p:cNvPr id="6" name="Text 4"/>
          <p:cNvSpPr/>
          <p:nvPr/>
        </p:nvSpPr>
        <p:spPr>
          <a:xfrm>
            <a:off x="1005840" y="914400"/>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What is the Wellness Toolbox?</a:t>
            </a:r>
            <a:endParaRPr lang="en-US" sz="1000" dirty="0"/>
          </a:p>
        </p:txBody>
      </p:sp>
      <p:sp>
        <p:nvSpPr>
          <p:cNvPr id="7" name="Text 5"/>
          <p:cNvSpPr/>
          <p:nvPr/>
        </p:nvSpPr>
        <p:spPr>
          <a:xfrm>
            <a:off x="6583680" y="914400"/>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A list of personal skills and strategies for maintaining wellness</a:t>
            </a:r>
            <a:endParaRPr lang="en-US" sz="1100" dirty="0"/>
          </a:p>
        </p:txBody>
      </p:sp>
      <p:sp>
        <p:nvSpPr>
          <p:cNvPr id="8" name="Text 6"/>
          <p:cNvSpPr/>
          <p:nvPr/>
        </p:nvSpPr>
        <p:spPr>
          <a:xfrm>
            <a:off x="548640" y="1595628"/>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Q9.</a:t>
            </a:r>
            <a:endParaRPr lang="en-US" sz="1300" dirty="0"/>
          </a:p>
        </p:txBody>
      </p:sp>
      <p:sp>
        <p:nvSpPr>
          <p:cNvPr id="9" name="Text 7"/>
          <p:cNvSpPr/>
          <p:nvPr/>
        </p:nvSpPr>
        <p:spPr>
          <a:xfrm>
            <a:off x="1005840" y="1595628"/>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Wellness Toolbox should only include strategies recommended by professionals.</a:t>
            </a:r>
            <a:endParaRPr lang="en-US" sz="1000" dirty="0"/>
          </a:p>
        </p:txBody>
      </p:sp>
      <p:sp>
        <p:nvSpPr>
          <p:cNvPr id="10" name="Text 8"/>
          <p:cNvSpPr/>
          <p:nvPr/>
        </p:nvSpPr>
        <p:spPr>
          <a:xfrm>
            <a:off x="6583680" y="1595628"/>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False</a:t>
            </a:r>
            <a:endParaRPr lang="en-US" sz="1100" dirty="0"/>
          </a:p>
        </p:txBody>
      </p:sp>
      <p:sp>
        <p:nvSpPr>
          <p:cNvPr id="11" name="Shape 9"/>
          <p:cNvSpPr/>
          <p:nvPr/>
        </p:nvSpPr>
        <p:spPr>
          <a:xfrm>
            <a:off x="457200" y="2276856"/>
            <a:ext cx="8229600" cy="548640"/>
          </a:xfrm>
          <a:prstGeom prst="rect">
            <a:avLst/>
          </a:prstGeom>
          <a:solidFill>
            <a:srgbClr val="E7E8D1"/>
          </a:solidFill>
          <a:ln/>
        </p:spPr>
        <p:txBody>
          <a:bodyPr/>
          <a:lstStyle/>
          <a:p>
            <a:endParaRPr lang="en-US"/>
          </a:p>
        </p:txBody>
      </p:sp>
      <p:sp>
        <p:nvSpPr>
          <p:cNvPr id="12" name="Text 10"/>
          <p:cNvSpPr/>
          <p:nvPr/>
        </p:nvSpPr>
        <p:spPr>
          <a:xfrm>
            <a:off x="548640" y="2276856"/>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Q10.</a:t>
            </a:r>
            <a:endParaRPr lang="en-US" sz="1300" dirty="0"/>
          </a:p>
        </p:txBody>
      </p:sp>
      <p:sp>
        <p:nvSpPr>
          <p:cNvPr id="13" name="Text 11"/>
          <p:cNvSpPr/>
          <p:nvPr/>
        </p:nvSpPr>
        <p:spPr>
          <a:xfrm>
            <a:off x="1005840" y="2276856"/>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Which is an example of a Wellness Toolbox item?</a:t>
            </a:r>
            <a:endParaRPr lang="en-US" sz="1000" dirty="0"/>
          </a:p>
        </p:txBody>
      </p:sp>
      <p:sp>
        <p:nvSpPr>
          <p:cNvPr id="14" name="Text 12"/>
          <p:cNvSpPr/>
          <p:nvPr/>
        </p:nvSpPr>
        <p:spPr>
          <a:xfrm>
            <a:off x="6583680" y="2276856"/>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Exercise and physical activity</a:t>
            </a:r>
            <a:endParaRPr lang="en-US" sz="1100" dirty="0"/>
          </a:p>
        </p:txBody>
      </p:sp>
      <p:sp>
        <p:nvSpPr>
          <p:cNvPr id="15" name="Text 13"/>
          <p:cNvSpPr/>
          <p:nvPr/>
        </p:nvSpPr>
        <p:spPr>
          <a:xfrm>
            <a:off x="548640" y="2958084"/>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Q11.</a:t>
            </a:r>
            <a:endParaRPr lang="en-US" sz="1300" dirty="0"/>
          </a:p>
        </p:txBody>
      </p:sp>
      <p:sp>
        <p:nvSpPr>
          <p:cNvPr id="16" name="Text 14"/>
          <p:cNvSpPr/>
          <p:nvPr/>
        </p:nvSpPr>
        <p:spPr>
          <a:xfrm>
            <a:off x="1005840" y="2958084"/>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Each person's Wellness Toolbox is unique and personalized.</a:t>
            </a:r>
            <a:endParaRPr lang="en-US" sz="1000" dirty="0"/>
          </a:p>
        </p:txBody>
      </p:sp>
      <p:sp>
        <p:nvSpPr>
          <p:cNvPr id="17" name="Text 15"/>
          <p:cNvSpPr/>
          <p:nvPr/>
        </p:nvSpPr>
        <p:spPr>
          <a:xfrm>
            <a:off x="6583680" y="2958084"/>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True</a:t>
            </a:r>
            <a:endParaRPr lang="en-US" sz="1100" dirty="0"/>
          </a:p>
        </p:txBody>
      </p:sp>
      <p:sp>
        <p:nvSpPr>
          <p:cNvPr id="18" name="Shape 16"/>
          <p:cNvSpPr/>
          <p:nvPr/>
        </p:nvSpPr>
        <p:spPr>
          <a:xfrm>
            <a:off x="457200" y="3639312"/>
            <a:ext cx="8229600" cy="548640"/>
          </a:xfrm>
          <a:prstGeom prst="rect">
            <a:avLst/>
          </a:prstGeom>
          <a:solidFill>
            <a:srgbClr val="E7E8D1"/>
          </a:solidFill>
          <a:ln/>
        </p:spPr>
        <p:txBody>
          <a:bodyPr/>
          <a:lstStyle/>
          <a:p>
            <a:endParaRPr lang="en-US"/>
          </a:p>
        </p:txBody>
      </p:sp>
      <p:sp>
        <p:nvSpPr>
          <p:cNvPr id="19" name="Text 17"/>
          <p:cNvSpPr/>
          <p:nvPr/>
        </p:nvSpPr>
        <p:spPr>
          <a:xfrm>
            <a:off x="548640" y="3639312"/>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Q12.</a:t>
            </a:r>
            <a:endParaRPr lang="en-US" sz="1300" dirty="0"/>
          </a:p>
        </p:txBody>
      </p:sp>
      <p:sp>
        <p:nvSpPr>
          <p:cNvPr id="20" name="Text 18"/>
          <p:cNvSpPr/>
          <p:nvPr/>
        </p:nvSpPr>
        <p:spPr>
          <a:xfrm>
            <a:off x="1005840" y="3639312"/>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Wellness Toolbox is used throughout which parts of WRAP?</a:t>
            </a:r>
            <a:endParaRPr lang="en-US" sz="1000" dirty="0"/>
          </a:p>
        </p:txBody>
      </p:sp>
      <p:sp>
        <p:nvSpPr>
          <p:cNvPr id="21" name="Text 19"/>
          <p:cNvSpPr/>
          <p:nvPr/>
        </p:nvSpPr>
        <p:spPr>
          <a:xfrm>
            <a:off x="6583680" y="3639312"/>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All sections of the WRAP plan</a:t>
            </a:r>
            <a:endParaRPr lang="en-US" sz="1100" dirty="0"/>
          </a:p>
        </p:txBody>
      </p:sp>
      <p:sp>
        <p:nvSpPr>
          <p:cNvPr id="22" name="Text 20"/>
          <p:cNvSpPr/>
          <p:nvPr/>
        </p:nvSpPr>
        <p:spPr>
          <a:xfrm>
            <a:off x="548640" y="4320540"/>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Q13.</a:t>
            </a:r>
            <a:endParaRPr lang="en-US" sz="1300" dirty="0"/>
          </a:p>
        </p:txBody>
      </p:sp>
      <p:sp>
        <p:nvSpPr>
          <p:cNvPr id="23" name="Text 21"/>
          <p:cNvSpPr/>
          <p:nvPr/>
        </p:nvSpPr>
        <p:spPr>
          <a:xfrm>
            <a:off x="1005840" y="4320540"/>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Wellness Toolbox is developed before creating the other sections of WRAP.</a:t>
            </a:r>
            <a:endParaRPr lang="en-US" sz="1000" dirty="0"/>
          </a:p>
        </p:txBody>
      </p:sp>
      <p:sp>
        <p:nvSpPr>
          <p:cNvPr id="24" name="Text 22"/>
          <p:cNvSpPr/>
          <p:nvPr/>
        </p:nvSpPr>
        <p:spPr>
          <a:xfrm>
            <a:off x="6583680" y="4320540"/>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True</a:t>
            </a:r>
            <a:endParaRPr lang="en-US" sz="11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2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A7BEAE"/>
          </a:solidFill>
          <a:ln/>
        </p:spPr>
        <p:txBody>
          <a:bodyPr/>
          <a:lstStyle/>
          <a:p>
            <a:endParaRPr lang="en-US"/>
          </a:p>
        </p:txBody>
      </p:sp>
      <p:sp>
        <p:nvSpPr>
          <p:cNvPr id="3" name="Text 1"/>
          <p:cNvSpPr/>
          <p:nvPr/>
        </p:nvSpPr>
        <p:spPr>
          <a:xfrm>
            <a:off x="640080" y="73152"/>
            <a:ext cx="7863840" cy="493776"/>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Session 3: Daily Maintenance Plan</a:t>
            </a:r>
            <a:endParaRPr lang="en-US" sz="1800" dirty="0"/>
          </a:p>
        </p:txBody>
      </p:sp>
      <p:sp>
        <p:nvSpPr>
          <p:cNvPr id="4" name="Shape 2"/>
          <p:cNvSpPr/>
          <p:nvPr/>
        </p:nvSpPr>
        <p:spPr>
          <a:xfrm>
            <a:off x="457200" y="914400"/>
            <a:ext cx="8229600" cy="519249"/>
          </a:xfrm>
          <a:prstGeom prst="rect">
            <a:avLst/>
          </a:prstGeom>
          <a:solidFill>
            <a:srgbClr val="E7E8D1"/>
          </a:solidFill>
          <a:ln/>
        </p:spPr>
        <p:txBody>
          <a:bodyPr/>
          <a:lstStyle/>
          <a:p>
            <a:endParaRPr lang="en-US"/>
          </a:p>
        </p:txBody>
      </p:sp>
      <p:sp>
        <p:nvSpPr>
          <p:cNvPr id="5" name="Text 3"/>
          <p:cNvSpPr/>
          <p:nvPr/>
        </p:nvSpPr>
        <p:spPr>
          <a:xfrm>
            <a:off x="548640" y="914400"/>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Q14.</a:t>
            </a:r>
            <a:endParaRPr lang="en-US" sz="1300" dirty="0"/>
          </a:p>
        </p:txBody>
      </p:sp>
      <p:sp>
        <p:nvSpPr>
          <p:cNvPr id="6" name="Text 4"/>
          <p:cNvSpPr/>
          <p:nvPr/>
        </p:nvSpPr>
        <p:spPr>
          <a:xfrm>
            <a:off x="1005840" y="914400"/>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What is the first part of the Daily Maintenance Plan?</a:t>
            </a:r>
            <a:endParaRPr lang="en-US" sz="1000" dirty="0"/>
          </a:p>
        </p:txBody>
      </p:sp>
      <p:sp>
        <p:nvSpPr>
          <p:cNvPr id="7" name="Text 5"/>
          <p:cNvSpPr/>
          <p:nvPr/>
        </p:nvSpPr>
        <p:spPr>
          <a:xfrm>
            <a:off x="6583680" y="914400"/>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A description of what you're like when you feel well</a:t>
            </a:r>
            <a:endParaRPr lang="en-US" sz="1100" dirty="0"/>
          </a:p>
        </p:txBody>
      </p:sp>
      <p:sp>
        <p:nvSpPr>
          <p:cNvPr id="8" name="Text 6"/>
          <p:cNvSpPr/>
          <p:nvPr/>
        </p:nvSpPr>
        <p:spPr>
          <a:xfrm>
            <a:off x="548640" y="1486989"/>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Q15.</a:t>
            </a:r>
            <a:endParaRPr lang="en-US" sz="1300" dirty="0"/>
          </a:p>
        </p:txBody>
      </p:sp>
      <p:sp>
        <p:nvSpPr>
          <p:cNvPr id="9" name="Text 7"/>
          <p:cNvSpPr/>
          <p:nvPr/>
        </p:nvSpPr>
        <p:spPr>
          <a:xfrm>
            <a:off x="1005840" y="1486989"/>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Daily Maintenance Plan includes things you need to do every day to maintain wellness.</a:t>
            </a:r>
            <a:endParaRPr lang="en-US" sz="1000" dirty="0"/>
          </a:p>
        </p:txBody>
      </p:sp>
      <p:sp>
        <p:nvSpPr>
          <p:cNvPr id="10" name="Text 8"/>
          <p:cNvSpPr/>
          <p:nvPr/>
        </p:nvSpPr>
        <p:spPr>
          <a:xfrm>
            <a:off x="6583680" y="1486989"/>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True</a:t>
            </a:r>
            <a:endParaRPr lang="en-US" sz="1100" dirty="0"/>
          </a:p>
        </p:txBody>
      </p:sp>
      <p:sp>
        <p:nvSpPr>
          <p:cNvPr id="11" name="Shape 9"/>
          <p:cNvSpPr/>
          <p:nvPr/>
        </p:nvSpPr>
        <p:spPr>
          <a:xfrm>
            <a:off x="457200" y="2059577"/>
            <a:ext cx="8229600" cy="519249"/>
          </a:xfrm>
          <a:prstGeom prst="rect">
            <a:avLst/>
          </a:prstGeom>
          <a:solidFill>
            <a:srgbClr val="E7E8D1"/>
          </a:solidFill>
          <a:ln/>
        </p:spPr>
        <p:txBody>
          <a:bodyPr/>
          <a:lstStyle/>
          <a:p>
            <a:endParaRPr lang="en-US"/>
          </a:p>
        </p:txBody>
      </p:sp>
      <p:sp>
        <p:nvSpPr>
          <p:cNvPr id="12" name="Text 10"/>
          <p:cNvSpPr/>
          <p:nvPr/>
        </p:nvSpPr>
        <p:spPr>
          <a:xfrm>
            <a:off x="548640" y="2059577"/>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Q16.</a:t>
            </a:r>
            <a:endParaRPr lang="en-US" sz="1300" dirty="0"/>
          </a:p>
        </p:txBody>
      </p:sp>
      <p:sp>
        <p:nvSpPr>
          <p:cNvPr id="13" name="Text 11"/>
          <p:cNvSpPr/>
          <p:nvPr/>
        </p:nvSpPr>
        <p:spPr>
          <a:xfrm>
            <a:off x="1005840" y="2059577"/>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Which is a component of the Daily Maintenance Plan?</a:t>
            </a:r>
            <a:endParaRPr lang="en-US" sz="1000" dirty="0"/>
          </a:p>
        </p:txBody>
      </p:sp>
      <p:sp>
        <p:nvSpPr>
          <p:cNvPr id="14" name="Text 12"/>
          <p:cNvSpPr/>
          <p:nvPr/>
        </p:nvSpPr>
        <p:spPr>
          <a:xfrm>
            <a:off x="6583680" y="2059577"/>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Things you might need to do on any given day</a:t>
            </a:r>
            <a:endParaRPr lang="en-US" sz="1100" dirty="0"/>
          </a:p>
        </p:txBody>
      </p:sp>
      <p:sp>
        <p:nvSpPr>
          <p:cNvPr id="15" name="Text 13"/>
          <p:cNvSpPr/>
          <p:nvPr/>
        </p:nvSpPr>
        <p:spPr>
          <a:xfrm>
            <a:off x="548640" y="2632166"/>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Q17.</a:t>
            </a:r>
            <a:endParaRPr lang="en-US" sz="1300" dirty="0"/>
          </a:p>
        </p:txBody>
      </p:sp>
      <p:sp>
        <p:nvSpPr>
          <p:cNvPr id="16" name="Text 14"/>
          <p:cNvSpPr/>
          <p:nvPr/>
        </p:nvSpPr>
        <p:spPr>
          <a:xfrm>
            <a:off x="1005840" y="2632166"/>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Daily Maintenance Plan only focuses on physical health activities.</a:t>
            </a:r>
            <a:endParaRPr lang="en-US" sz="1000" dirty="0"/>
          </a:p>
        </p:txBody>
      </p:sp>
      <p:sp>
        <p:nvSpPr>
          <p:cNvPr id="17" name="Text 15"/>
          <p:cNvSpPr/>
          <p:nvPr/>
        </p:nvSpPr>
        <p:spPr>
          <a:xfrm>
            <a:off x="6583680" y="2632166"/>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False</a:t>
            </a:r>
            <a:endParaRPr lang="en-US" sz="1100" dirty="0"/>
          </a:p>
        </p:txBody>
      </p:sp>
      <p:sp>
        <p:nvSpPr>
          <p:cNvPr id="18" name="Shape 16"/>
          <p:cNvSpPr/>
          <p:nvPr/>
        </p:nvSpPr>
        <p:spPr>
          <a:xfrm>
            <a:off x="457200" y="3204754"/>
            <a:ext cx="8229600" cy="519249"/>
          </a:xfrm>
          <a:prstGeom prst="rect">
            <a:avLst/>
          </a:prstGeom>
          <a:solidFill>
            <a:srgbClr val="E7E8D1"/>
          </a:solidFill>
          <a:ln/>
        </p:spPr>
        <p:txBody>
          <a:bodyPr/>
          <a:lstStyle/>
          <a:p>
            <a:endParaRPr lang="en-US"/>
          </a:p>
        </p:txBody>
      </p:sp>
      <p:sp>
        <p:nvSpPr>
          <p:cNvPr id="19" name="Text 17"/>
          <p:cNvSpPr/>
          <p:nvPr/>
        </p:nvSpPr>
        <p:spPr>
          <a:xfrm>
            <a:off x="548640" y="3204754"/>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Q18.</a:t>
            </a:r>
            <a:endParaRPr lang="en-US" sz="1300" dirty="0"/>
          </a:p>
        </p:txBody>
      </p:sp>
      <p:sp>
        <p:nvSpPr>
          <p:cNvPr id="20" name="Text 18"/>
          <p:cNvSpPr/>
          <p:nvPr/>
        </p:nvSpPr>
        <p:spPr>
          <a:xfrm>
            <a:off x="1005840" y="3204754"/>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'What I'm like when I'm well' section helps you:</a:t>
            </a:r>
            <a:endParaRPr lang="en-US" sz="1000" dirty="0"/>
          </a:p>
        </p:txBody>
      </p:sp>
      <p:sp>
        <p:nvSpPr>
          <p:cNvPr id="21" name="Text 19"/>
          <p:cNvSpPr/>
          <p:nvPr/>
        </p:nvSpPr>
        <p:spPr>
          <a:xfrm>
            <a:off x="6583680" y="3204754"/>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Recognize your baseline of wellness</a:t>
            </a:r>
            <a:endParaRPr lang="en-US" sz="1100" dirty="0"/>
          </a:p>
        </p:txBody>
      </p:sp>
      <p:sp>
        <p:nvSpPr>
          <p:cNvPr id="22" name="Text 20"/>
          <p:cNvSpPr/>
          <p:nvPr/>
        </p:nvSpPr>
        <p:spPr>
          <a:xfrm>
            <a:off x="548640" y="3777343"/>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Q19.</a:t>
            </a:r>
            <a:endParaRPr lang="en-US" sz="1300" dirty="0"/>
          </a:p>
        </p:txBody>
      </p:sp>
      <p:sp>
        <p:nvSpPr>
          <p:cNvPr id="23" name="Text 21"/>
          <p:cNvSpPr/>
          <p:nvPr/>
        </p:nvSpPr>
        <p:spPr>
          <a:xfrm>
            <a:off x="1005840" y="3777343"/>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How many parts does the Daily Maintenance Plan have?</a:t>
            </a:r>
            <a:endParaRPr lang="en-US" sz="1000" dirty="0"/>
          </a:p>
        </p:txBody>
      </p:sp>
      <p:sp>
        <p:nvSpPr>
          <p:cNvPr id="24" name="Text 22"/>
          <p:cNvSpPr/>
          <p:nvPr/>
        </p:nvSpPr>
        <p:spPr>
          <a:xfrm>
            <a:off x="6583680" y="3777343"/>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B. Three</a:t>
            </a:r>
            <a:endParaRPr lang="en-US" sz="1100" dirty="0"/>
          </a:p>
        </p:txBody>
      </p:sp>
      <p:sp>
        <p:nvSpPr>
          <p:cNvPr id="25" name="Shape 23"/>
          <p:cNvSpPr/>
          <p:nvPr/>
        </p:nvSpPr>
        <p:spPr>
          <a:xfrm>
            <a:off x="457200" y="4349931"/>
            <a:ext cx="8229600" cy="519249"/>
          </a:xfrm>
          <a:prstGeom prst="rect">
            <a:avLst/>
          </a:prstGeom>
          <a:solidFill>
            <a:srgbClr val="E7E8D1"/>
          </a:solidFill>
          <a:ln/>
        </p:spPr>
        <p:txBody>
          <a:bodyPr/>
          <a:lstStyle/>
          <a:p>
            <a:endParaRPr lang="en-US"/>
          </a:p>
        </p:txBody>
      </p:sp>
      <p:sp>
        <p:nvSpPr>
          <p:cNvPr id="26" name="Text 24"/>
          <p:cNvSpPr/>
          <p:nvPr/>
        </p:nvSpPr>
        <p:spPr>
          <a:xfrm>
            <a:off x="548640" y="4349931"/>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Q20.</a:t>
            </a:r>
            <a:endParaRPr lang="en-US" sz="1300" dirty="0"/>
          </a:p>
        </p:txBody>
      </p:sp>
      <p:sp>
        <p:nvSpPr>
          <p:cNvPr id="27" name="Text 25"/>
          <p:cNvSpPr/>
          <p:nvPr/>
        </p:nvSpPr>
        <p:spPr>
          <a:xfrm>
            <a:off x="1005840" y="4349931"/>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Daily Maintenance Plan is a one-time activity that never needs updating.</a:t>
            </a:r>
            <a:endParaRPr lang="en-US" sz="1000" dirty="0"/>
          </a:p>
        </p:txBody>
      </p:sp>
      <p:sp>
        <p:nvSpPr>
          <p:cNvPr id="28" name="Text 26"/>
          <p:cNvSpPr/>
          <p:nvPr/>
        </p:nvSpPr>
        <p:spPr>
          <a:xfrm>
            <a:off x="6583680" y="4349931"/>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False</a:t>
            </a:r>
            <a:endParaRPr lang="en-US" sz="11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core Tally">
    <p:bg>
      <p:bgPr>
        <a:solidFill>
          <a:srgbClr val="F5F0E8"/>
        </a:solidFill>
        <a:effectLst/>
      </p:bgPr>
    </p:bg>
    <p:spTree>
      <p:nvGrpSpPr>
        <p:cNvPr id="1" name=""/>
        <p:cNvGrpSpPr/>
        <p:nvPr/>
      </p:nvGrpSpPr>
      <p:grpSpPr>
        <a:xfrm>
          <a:off x="0" y="0"/>
          <a:ext cx="0" cy="0"/>
          <a:chOff x="0" y="0"/>
          <a:chExt cx="0" cy="0"/>
        </a:xfrm>
      </p:grpSpPr>
      <p:sp>
        <p:nvSpPr>
          <p:cNvPr id="2" name="Header Bar"/>
          <p:cNvSpPr/>
          <p:nvPr/>
        </p:nvSpPr>
        <p:spPr>
          <a:xfrm>
            <a:off x="0" y="0"/>
            <a:ext cx="9144000" cy="640080"/>
          </a:xfrm>
          <a:prstGeom prst="rect">
            <a:avLst/>
          </a:prstGeom>
          <a:solidFill>
            <a:srgbClr val="B85042"/>
          </a:solidFill>
          <a:ln/>
        </p:spPr>
        <p:txBody>
          <a:bodyPr/>
          <a:lstStyle/>
          <a:p>
            <a:endParaRPr lang="en-US"/>
          </a:p>
        </p:txBody>
      </p:sp>
      <p:sp>
        <p:nvSpPr>
          <p:cNvPr id="3" name="Header Text"/>
          <p:cNvSpPr/>
          <p:nvPr/>
        </p:nvSpPr>
        <p:spPr>
          <a:xfrm>
            <a:off x="640080" y="73152"/>
            <a:ext cx="7863840" cy="493776"/>
          </a:xfrm>
          <a:prstGeom prst="rect">
            <a:avLst/>
          </a:prstGeom>
          <a:noFill/>
          <a:ln/>
        </p:spPr>
        <p:txBody>
          <a:bodyPr wrap="square" lIns="0" tIns="0" rIns="0" bIns="0" rtlCol="0" anchor="ctr"/>
          <a:lstStyle/>
          <a:p>
            <a:pPr marL="0" indent="0">
              <a:buNone/>
            </a:pPr>
            <a:r>
              <a:rPr lang="en-US" sz="2200" b="1">
                <a:solidFill>
                  <a:srgbClr val="FFFFFF"/>
                </a:solidFill>
                <a:latin typeface="Georgia" pitchFamily="34" charset="0"/>
              </a:rPr>
              <a:t>Score Yourself</a:t>
            </a:r>
          </a:p>
        </p:txBody>
      </p:sp>
      <p:sp>
        <p:nvSpPr>
          <p:cNvPr id="4" name="Instructions"/>
          <p:cNvSpPr/>
          <p:nvPr/>
        </p:nvSpPr>
        <p:spPr>
          <a:xfrm>
            <a:off x="640080" y="822960"/>
            <a:ext cx="7863840" cy="457200"/>
          </a:xfrm>
          <a:prstGeom prst="rect">
            <a:avLst/>
          </a:prstGeom>
          <a:noFill/>
          <a:ln/>
        </p:spPr>
        <p:txBody>
          <a:bodyPr wrap="square" lIns="0" tIns="0" rIns="0" bIns="0" rtlCol="0" anchor="t"/>
          <a:lstStyle/>
          <a:p>
            <a:pPr marL="0" indent="0">
              <a:buNone/>
            </a:pPr>
            <a:r>
              <a:rPr lang="en-US" sz="1300">
                <a:solidFill>
                  <a:srgbClr val="7A6459"/>
                </a:solidFill>
                <a:latin typeface="Calibri" pitchFamily="34" charset="0"/>
              </a:rPr>
              <a:t>Compare your answers to the answer key. Give yourself 1 point for each correct answer, then add up your totals below.</a:t>
            </a:r>
          </a:p>
        </p:txBody>
      </p:sp>
      <p:sp>
        <p:nvSpPr>
          <p:cNvPr id="5" name="Card 1 BG"/>
          <p:cNvSpPr/>
          <p:nvPr/>
        </p:nvSpPr>
        <p:spPr>
          <a:xfrm>
            <a:off x="457200" y="1371600"/>
            <a:ext cx="2560320" cy="2468880"/>
          </a:xfrm>
          <a:prstGeom prst="roundRect">
            <a:avLst>
              <a:gd name="adj" fmla="val 5000"/>
            </a:avLst>
          </a:prstGeom>
          <a:solidFill>
            <a:srgbClr val="A7BEAE"/>
          </a:solidFill>
          <a:ln/>
        </p:spPr>
        <p:txBody>
          <a:bodyPr/>
          <a:lstStyle/>
          <a:p>
            <a:endParaRPr lang="en-US"/>
          </a:p>
        </p:txBody>
      </p:sp>
      <p:sp>
        <p:nvSpPr>
          <p:cNvPr id="6" name="Card 1 Title"/>
          <p:cNvSpPr/>
          <p:nvPr/>
        </p:nvSpPr>
        <p:spPr>
          <a:xfrm>
            <a:off x="548640" y="1463040"/>
            <a:ext cx="2377440" cy="365760"/>
          </a:xfrm>
          <a:prstGeom prst="rect">
            <a:avLst/>
          </a:prstGeom>
          <a:noFill/>
          <a:ln/>
        </p:spPr>
        <p:txBody>
          <a:bodyPr wrap="square" lIns="0" tIns="0" rIns="0" bIns="0" rtlCol="0" anchor="ctr"/>
          <a:lstStyle/>
          <a:p>
            <a:pPr marL="0" indent="0">
              <a:buNone/>
            </a:pPr>
            <a:r>
              <a:rPr lang="en-US" sz="1400" b="1">
                <a:solidFill>
                  <a:srgbClr val="3D2B1F"/>
                </a:solidFill>
                <a:latin typeface="Georgia" pitchFamily="34" charset="0"/>
              </a:rPr>
              <a:t>Session 1</a:t>
            </a:r>
          </a:p>
          <a:p>
            <a:pPr marL="0" indent="0">
              <a:buNone/>
            </a:pPr>
            <a:r>
              <a:rPr lang="en-US" sz="1000">
                <a:solidFill>
                  <a:srgbClr val="3D2B1F"/>
                </a:solidFill>
                <a:latin typeface="Calibri" pitchFamily="34" charset="0"/>
              </a:rPr>
              <a:t>Key Recovery Concepts</a:t>
            </a:r>
          </a:p>
        </p:txBody>
      </p:sp>
      <p:sp>
        <p:nvSpPr>
          <p:cNvPr id="7" name="Card 1 Questions"/>
          <p:cNvSpPr/>
          <p:nvPr/>
        </p:nvSpPr>
        <p:spPr>
          <a:xfrm>
            <a:off x="548640" y="1920240"/>
            <a:ext cx="2377440" cy="365760"/>
          </a:xfrm>
          <a:prstGeom prst="rect">
            <a:avLst/>
          </a:prstGeom>
          <a:noFill/>
          <a:ln/>
        </p:spPr>
        <p:txBody>
          <a:bodyPr wrap="square" lIns="0" tIns="0" rIns="0" bIns="0" rtlCol="0" anchor="t"/>
          <a:lstStyle/>
          <a:p>
            <a:pPr marL="0" indent="0">
              <a:buNone/>
            </a:pPr>
            <a:r>
              <a:rPr lang="en-US" sz="1100">
                <a:solidFill>
                  <a:srgbClr val="FFFFFF"/>
                </a:solidFill>
                <a:latin typeface="Calibri" pitchFamily="34" charset="0"/>
              </a:rPr>
              <a:t>Questions 1–7</a:t>
            </a:r>
          </a:p>
        </p:txBody>
      </p:sp>
      <p:sp>
        <p:nvSpPr>
          <p:cNvPr id="8" name="Score Box 1"/>
          <p:cNvSpPr/>
          <p:nvPr/>
        </p:nvSpPr>
        <p:spPr>
          <a:xfrm>
            <a:off x="640080" y="2377440"/>
            <a:ext cx="2194560" cy="1280160"/>
          </a:xfrm>
          <a:prstGeom prst="roundRect">
            <a:avLst>
              <a:gd name="adj" fmla="val 5000"/>
            </a:avLst>
          </a:prstGeom>
          <a:solidFill>
            <a:srgbClr val="FFFFFF"/>
          </a:solidFill>
          <a:ln/>
        </p:spPr>
        <p:txBody>
          <a:bodyPr wrap="square" lIns="91440" tIns="45720" rIns="91440" bIns="45720" rtlCol="0" anchor="ctr"/>
          <a:lstStyle/>
          <a:p>
            <a:pPr algn="ctr"/>
            <a:r>
              <a:rPr lang="en-US" sz="1400">
                <a:solidFill>
                  <a:srgbClr val="7A6459"/>
                </a:solidFill>
                <a:latin typeface="Calibri" pitchFamily="34" charset="0"/>
              </a:rPr>
              <a:t>___  / 7</a:t>
            </a:r>
          </a:p>
        </p:txBody>
      </p:sp>
      <p:sp>
        <p:nvSpPr>
          <p:cNvPr id="9" name="Card 2 BG"/>
          <p:cNvSpPr/>
          <p:nvPr/>
        </p:nvSpPr>
        <p:spPr>
          <a:xfrm>
            <a:off x="3291840" y="1371600"/>
            <a:ext cx="2560320" cy="2468880"/>
          </a:xfrm>
          <a:prstGeom prst="roundRect">
            <a:avLst>
              <a:gd name="adj" fmla="val 5000"/>
            </a:avLst>
          </a:prstGeom>
          <a:solidFill>
            <a:srgbClr val="E7E8D1"/>
          </a:solidFill>
          <a:ln/>
        </p:spPr>
        <p:txBody>
          <a:bodyPr/>
          <a:lstStyle/>
          <a:p>
            <a:endParaRPr lang="en-US"/>
          </a:p>
        </p:txBody>
      </p:sp>
      <p:sp>
        <p:nvSpPr>
          <p:cNvPr id="10" name="Card 2 Title"/>
          <p:cNvSpPr/>
          <p:nvPr/>
        </p:nvSpPr>
        <p:spPr>
          <a:xfrm>
            <a:off x="3383280" y="1463040"/>
            <a:ext cx="2377440" cy="365760"/>
          </a:xfrm>
          <a:prstGeom prst="rect">
            <a:avLst/>
          </a:prstGeom>
          <a:noFill/>
          <a:ln/>
        </p:spPr>
        <p:txBody>
          <a:bodyPr wrap="square" lIns="0" tIns="0" rIns="0" bIns="0" rtlCol="0" anchor="ctr"/>
          <a:lstStyle/>
          <a:p>
            <a:pPr marL="0" indent="0">
              <a:buNone/>
            </a:pPr>
            <a:r>
              <a:rPr lang="en-US" sz="1400" b="1">
                <a:solidFill>
                  <a:srgbClr val="3D2B1F"/>
                </a:solidFill>
                <a:latin typeface="Georgia" pitchFamily="34" charset="0"/>
              </a:rPr>
              <a:t>Session 2</a:t>
            </a:r>
          </a:p>
          <a:p>
            <a:pPr marL="0" indent="0">
              <a:buNone/>
            </a:pPr>
            <a:r>
              <a:rPr lang="en-US" sz="1000">
                <a:solidFill>
                  <a:srgbClr val="3D2B1F"/>
                </a:solidFill>
                <a:latin typeface="Calibri" pitchFamily="34" charset="0"/>
              </a:rPr>
              <a:t>The Wellness Toolbox</a:t>
            </a:r>
          </a:p>
        </p:txBody>
      </p:sp>
      <p:sp>
        <p:nvSpPr>
          <p:cNvPr id="11" name="Card 2 Questions"/>
          <p:cNvSpPr/>
          <p:nvPr/>
        </p:nvSpPr>
        <p:spPr>
          <a:xfrm>
            <a:off x="3383280" y="1920240"/>
            <a:ext cx="2377440" cy="365760"/>
          </a:xfrm>
          <a:prstGeom prst="rect">
            <a:avLst/>
          </a:prstGeom>
          <a:noFill/>
          <a:ln/>
        </p:spPr>
        <p:txBody>
          <a:bodyPr wrap="square" lIns="0" tIns="0" rIns="0" bIns="0" rtlCol="0" anchor="t"/>
          <a:lstStyle/>
          <a:p>
            <a:pPr marL="0" indent="0">
              <a:buNone/>
            </a:pPr>
            <a:r>
              <a:rPr lang="en-US" sz="1100">
                <a:solidFill>
                  <a:srgbClr val="7A6459"/>
                </a:solidFill>
                <a:latin typeface="Calibri" pitchFamily="34" charset="0"/>
              </a:rPr>
              <a:t>Questions 8–13</a:t>
            </a:r>
          </a:p>
        </p:txBody>
      </p:sp>
      <p:sp>
        <p:nvSpPr>
          <p:cNvPr id="12" name="Score Box 2"/>
          <p:cNvSpPr/>
          <p:nvPr/>
        </p:nvSpPr>
        <p:spPr>
          <a:xfrm>
            <a:off x="3474720" y="2377440"/>
            <a:ext cx="2194560" cy="1280160"/>
          </a:xfrm>
          <a:prstGeom prst="roundRect">
            <a:avLst>
              <a:gd name="adj" fmla="val 5000"/>
            </a:avLst>
          </a:prstGeom>
          <a:solidFill>
            <a:srgbClr val="FFFFFF"/>
          </a:solidFill>
          <a:ln/>
        </p:spPr>
        <p:txBody>
          <a:bodyPr wrap="square" lIns="91440" tIns="45720" rIns="91440" bIns="45720" rtlCol="0" anchor="ctr"/>
          <a:lstStyle/>
          <a:p>
            <a:pPr algn="ctr"/>
            <a:r>
              <a:rPr lang="en-US" sz="1400">
                <a:solidFill>
                  <a:srgbClr val="7A6459"/>
                </a:solidFill>
                <a:latin typeface="Calibri" pitchFamily="34" charset="0"/>
              </a:rPr>
              <a:t>___  / 6</a:t>
            </a:r>
          </a:p>
        </p:txBody>
      </p:sp>
      <p:sp>
        <p:nvSpPr>
          <p:cNvPr id="13" name="Card 3 BG"/>
          <p:cNvSpPr/>
          <p:nvPr/>
        </p:nvSpPr>
        <p:spPr>
          <a:xfrm>
            <a:off x="6126480" y="1371600"/>
            <a:ext cx="2560320" cy="2468880"/>
          </a:xfrm>
          <a:prstGeom prst="roundRect">
            <a:avLst>
              <a:gd name="adj" fmla="val 5000"/>
            </a:avLst>
          </a:prstGeom>
          <a:solidFill>
            <a:srgbClr val="A7BEAE"/>
          </a:solidFill>
          <a:ln/>
        </p:spPr>
        <p:txBody>
          <a:bodyPr/>
          <a:lstStyle/>
          <a:p>
            <a:endParaRPr lang="en-US"/>
          </a:p>
        </p:txBody>
      </p:sp>
      <p:sp>
        <p:nvSpPr>
          <p:cNvPr id="14" name="Card 3 Title"/>
          <p:cNvSpPr/>
          <p:nvPr/>
        </p:nvSpPr>
        <p:spPr>
          <a:xfrm>
            <a:off x="6217920" y="1463040"/>
            <a:ext cx="2377440" cy="365760"/>
          </a:xfrm>
          <a:prstGeom prst="rect">
            <a:avLst/>
          </a:prstGeom>
          <a:noFill/>
          <a:ln/>
        </p:spPr>
        <p:txBody>
          <a:bodyPr wrap="square" lIns="0" tIns="0" rIns="0" bIns="0" rtlCol="0" anchor="ctr"/>
          <a:lstStyle/>
          <a:p>
            <a:pPr marL="0" indent="0">
              <a:buNone/>
            </a:pPr>
            <a:r>
              <a:rPr lang="en-US" sz="1400" b="1">
                <a:solidFill>
                  <a:srgbClr val="3D2B1F"/>
                </a:solidFill>
                <a:latin typeface="Georgia" pitchFamily="34" charset="0"/>
              </a:rPr>
              <a:t>Session 3</a:t>
            </a:r>
          </a:p>
          <a:p>
            <a:pPr marL="0" indent="0">
              <a:buNone/>
            </a:pPr>
            <a:r>
              <a:rPr lang="en-US" sz="1000">
                <a:solidFill>
                  <a:srgbClr val="3D2B1F"/>
                </a:solidFill>
                <a:latin typeface="Calibri" pitchFamily="34" charset="0"/>
              </a:rPr>
              <a:t>Daily Maintenance Plan</a:t>
            </a:r>
          </a:p>
        </p:txBody>
      </p:sp>
      <p:sp>
        <p:nvSpPr>
          <p:cNvPr id="15" name="Card 3 Questions"/>
          <p:cNvSpPr/>
          <p:nvPr/>
        </p:nvSpPr>
        <p:spPr>
          <a:xfrm>
            <a:off x="6217920" y="1920240"/>
            <a:ext cx="2377440" cy="365760"/>
          </a:xfrm>
          <a:prstGeom prst="rect">
            <a:avLst/>
          </a:prstGeom>
          <a:noFill/>
          <a:ln/>
        </p:spPr>
        <p:txBody>
          <a:bodyPr wrap="square" lIns="0" tIns="0" rIns="0" bIns="0" rtlCol="0" anchor="t"/>
          <a:lstStyle/>
          <a:p>
            <a:pPr marL="0" indent="0">
              <a:buNone/>
            </a:pPr>
            <a:r>
              <a:rPr lang="en-US" sz="1100">
                <a:solidFill>
                  <a:srgbClr val="FFFFFF"/>
                </a:solidFill>
                <a:latin typeface="Calibri" pitchFamily="34" charset="0"/>
              </a:rPr>
              <a:t>Questions 14–20</a:t>
            </a:r>
          </a:p>
        </p:txBody>
      </p:sp>
      <p:sp>
        <p:nvSpPr>
          <p:cNvPr id="16" name="Score Box 3"/>
          <p:cNvSpPr/>
          <p:nvPr/>
        </p:nvSpPr>
        <p:spPr>
          <a:xfrm>
            <a:off x="6309360" y="2377440"/>
            <a:ext cx="2194560" cy="1280160"/>
          </a:xfrm>
          <a:prstGeom prst="roundRect">
            <a:avLst>
              <a:gd name="adj" fmla="val 5000"/>
            </a:avLst>
          </a:prstGeom>
          <a:solidFill>
            <a:srgbClr val="FFFFFF"/>
          </a:solidFill>
          <a:ln/>
        </p:spPr>
        <p:txBody>
          <a:bodyPr wrap="square" lIns="91440" tIns="45720" rIns="91440" bIns="45720" rtlCol="0" anchor="ctr"/>
          <a:lstStyle/>
          <a:p>
            <a:pPr algn="ctr"/>
            <a:r>
              <a:rPr lang="en-US" sz="1400">
                <a:solidFill>
                  <a:srgbClr val="7A6459"/>
                </a:solidFill>
                <a:latin typeface="Calibri" pitchFamily="34" charset="0"/>
              </a:rPr>
              <a:t>___  / 7</a:t>
            </a:r>
          </a:p>
        </p:txBody>
      </p:sp>
      <p:sp>
        <p:nvSpPr>
          <p:cNvPr id="17" name="Total BG"/>
          <p:cNvSpPr/>
          <p:nvPr/>
        </p:nvSpPr>
        <p:spPr>
          <a:xfrm>
            <a:off x="2286000" y="4114800"/>
            <a:ext cx="4572000" cy="822960"/>
          </a:xfrm>
          <a:prstGeom prst="roundRect">
            <a:avLst>
              <a:gd name="adj" fmla="val 8000"/>
            </a:avLst>
          </a:prstGeom>
          <a:solidFill>
            <a:srgbClr val="B85042"/>
          </a:solidFill>
          <a:ln/>
        </p:spPr>
        <p:txBody>
          <a:bodyPr wrap="square" lIns="91440" tIns="45720" rIns="91440" bIns="45720" rtlCol="0" anchor="ctr"/>
          <a:lstStyle/>
          <a:p>
            <a:pPr algn="ctr"/>
            <a:r>
              <a:rPr lang="en-US" sz="2000" b="1">
                <a:solidFill>
                  <a:srgbClr val="FFFFFF"/>
                </a:solidFill>
                <a:latin typeface="Georgia" pitchFamily="34" charset="0"/>
              </a:rPr>
              <a:t>Total Score:   ___  / 20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Q2</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2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WRAP is an evidence-based practice recognized by SAMHSA.</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core Guide">
    <p:bg>
      <p:bgPr>
        <a:solidFill>
          <a:srgbClr val="F5F0E8"/>
        </a:solidFill>
        <a:effectLst/>
      </p:bgPr>
    </p:bg>
    <p:spTree>
      <p:nvGrpSpPr>
        <p:cNvPr id="1" name=""/>
        <p:cNvGrpSpPr/>
        <p:nvPr/>
      </p:nvGrpSpPr>
      <p:grpSpPr>
        <a:xfrm>
          <a:off x="0" y="0"/>
          <a:ext cx="0" cy="0"/>
          <a:chOff x="0" y="0"/>
          <a:chExt cx="0" cy="0"/>
        </a:xfrm>
      </p:grpSpPr>
      <p:sp>
        <p:nvSpPr>
          <p:cNvPr id="2" name="Header Bar"/>
          <p:cNvSpPr/>
          <p:nvPr/>
        </p:nvSpPr>
        <p:spPr>
          <a:xfrm>
            <a:off x="0" y="0"/>
            <a:ext cx="9144000" cy="640080"/>
          </a:xfrm>
          <a:prstGeom prst="rect">
            <a:avLst/>
          </a:prstGeom>
          <a:solidFill>
            <a:srgbClr val="B85042"/>
          </a:solidFill>
          <a:ln/>
        </p:spPr>
        <p:txBody>
          <a:bodyPr/>
          <a:lstStyle/>
          <a:p>
            <a:endParaRPr lang="en-US"/>
          </a:p>
        </p:txBody>
      </p:sp>
      <p:sp>
        <p:nvSpPr>
          <p:cNvPr id="3" name="Header Text"/>
          <p:cNvSpPr/>
          <p:nvPr/>
        </p:nvSpPr>
        <p:spPr>
          <a:xfrm>
            <a:off x="640080" y="73152"/>
            <a:ext cx="7863840" cy="493776"/>
          </a:xfrm>
          <a:prstGeom prst="rect">
            <a:avLst/>
          </a:prstGeom>
          <a:noFill/>
          <a:ln/>
        </p:spPr>
        <p:txBody>
          <a:bodyPr wrap="square" lIns="0" tIns="0" rIns="0" bIns="0" rtlCol="0" anchor="ctr"/>
          <a:lstStyle/>
          <a:p>
            <a:pPr marL="0" indent="0">
              <a:buNone/>
            </a:pPr>
            <a:r>
              <a:rPr lang="en-US" sz="2200" b="1">
                <a:solidFill>
                  <a:srgbClr val="FFFFFF"/>
                </a:solidFill>
                <a:latin typeface="Georgia" pitchFamily="34" charset="0"/>
              </a:rPr>
              <a:t>What Your Score Means</a:t>
            </a:r>
          </a:p>
        </p:txBody>
      </p:sp>
      <p:sp>
        <p:nvSpPr>
          <p:cNvPr id="4" name="Row1 BG"/>
          <p:cNvSpPr/>
          <p:nvPr/>
        </p:nvSpPr>
        <p:spPr>
          <a:xfrm>
            <a:off x="457200" y="868680"/>
            <a:ext cx="8229600" cy="914400"/>
          </a:xfrm>
          <a:prstGeom prst="roundRect">
            <a:avLst>
              <a:gd name="adj" fmla="val 5000"/>
            </a:avLst>
          </a:prstGeom>
          <a:solidFill>
            <a:srgbClr val="A7BEAE"/>
          </a:solidFill>
          <a:ln/>
        </p:spPr>
        <p:txBody>
          <a:bodyPr/>
          <a:lstStyle/>
          <a:p>
            <a:endParaRPr lang="en-US"/>
          </a:p>
        </p:txBody>
      </p:sp>
      <p:sp>
        <p:nvSpPr>
          <p:cNvPr id="5" name="Row1 Score"/>
          <p:cNvSpPr/>
          <p:nvPr/>
        </p:nvSpPr>
        <p:spPr>
          <a:xfrm>
            <a:off x="548640" y="868680"/>
            <a:ext cx="1554480" cy="914400"/>
          </a:xfrm>
          <a:prstGeom prst="rect">
            <a:avLst/>
          </a:prstGeom>
          <a:noFill/>
          <a:ln/>
        </p:spPr>
        <p:txBody>
          <a:bodyPr wrap="square" lIns="0" tIns="0" rIns="0" bIns="0" rtlCol="0" anchor="ctr"/>
          <a:lstStyle/>
          <a:p>
            <a:pPr marL="0" indent="0">
              <a:buNone/>
            </a:pPr>
            <a:r>
              <a:rPr lang="en-US" sz="2800" b="1">
                <a:solidFill>
                  <a:srgbClr val="FFFFFF"/>
                </a:solidFill>
                <a:latin typeface="Georgia" pitchFamily="34" charset="0"/>
              </a:rPr>
              <a:t>18–20</a:t>
            </a:r>
          </a:p>
        </p:txBody>
      </p:sp>
      <p:sp>
        <p:nvSpPr>
          <p:cNvPr id="6" name="Row1 Text"/>
          <p:cNvSpPr/>
          <p:nvPr/>
        </p:nvSpPr>
        <p:spPr>
          <a:xfrm>
            <a:off x="2194560" y="86868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WRAP Champion</a:t>
            </a:r>
          </a:p>
          <a:p>
            <a:pPr marL="0" indent="0">
              <a:buNone/>
            </a:pPr>
            <a:r>
              <a:rPr lang="en-US" sz="1200">
                <a:solidFill>
                  <a:srgbClr val="3D2B1F"/>
                </a:solidFill>
                <a:latin typeface="Calibri" pitchFamily="34" charset="0"/>
              </a:rPr>
              <a:t>You have a strong grasp of WRAP fundamentals. You’re ready to start building and using your own plan with confidence.</a:t>
            </a:r>
          </a:p>
        </p:txBody>
      </p:sp>
      <p:sp>
        <p:nvSpPr>
          <p:cNvPr id="7" name="Row2 BG"/>
          <p:cNvSpPr/>
          <p:nvPr/>
        </p:nvSpPr>
        <p:spPr>
          <a:xfrm>
            <a:off x="457200" y="1920240"/>
            <a:ext cx="8229600" cy="914400"/>
          </a:xfrm>
          <a:prstGeom prst="roundRect">
            <a:avLst>
              <a:gd name="adj" fmla="val 5000"/>
            </a:avLst>
          </a:prstGeom>
          <a:solidFill>
            <a:srgbClr val="E7E8D1"/>
          </a:solidFill>
          <a:ln/>
        </p:spPr>
        <p:txBody>
          <a:bodyPr/>
          <a:lstStyle/>
          <a:p>
            <a:endParaRPr lang="en-US"/>
          </a:p>
        </p:txBody>
      </p:sp>
      <p:sp>
        <p:nvSpPr>
          <p:cNvPr id="8" name="Row2 Score"/>
          <p:cNvSpPr/>
          <p:nvPr/>
        </p:nvSpPr>
        <p:spPr>
          <a:xfrm>
            <a:off x="548640" y="1920240"/>
            <a:ext cx="1554480" cy="914400"/>
          </a:xfrm>
          <a:prstGeom prst="rect">
            <a:avLst/>
          </a:prstGeom>
          <a:noFill/>
          <a:ln/>
        </p:spPr>
        <p:txBody>
          <a:bodyPr wrap="square" lIns="0" tIns="0" rIns="0" bIns="0" rtlCol="0" anchor="ctr"/>
          <a:lstStyle/>
          <a:p>
            <a:pPr marL="0" indent="0">
              <a:buNone/>
            </a:pPr>
            <a:r>
              <a:rPr lang="en-US" sz="2800" b="1">
                <a:solidFill>
                  <a:srgbClr val="B85042"/>
                </a:solidFill>
                <a:latin typeface="Georgia" pitchFamily="34" charset="0"/>
              </a:rPr>
              <a:t>14–17</a:t>
            </a:r>
          </a:p>
        </p:txBody>
      </p:sp>
      <p:sp>
        <p:nvSpPr>
          <p:cNvPr id="9" name="Row2 Text"/>
          <p:cNvSpPr/>
          <p:nvPr/>
        </p:nvSpPr>
        <p:spPr>
          <a:xfrm>
            <a:off x="2194560" y="192024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On Solid Ground</a:t>
            </a:r>
          </a:p>
          <a:p>
            <a:pPr marL="0" indent="0">
              <a:buNone/>
            </a:pPr>
            <a:r>
              <a:rPr lang="en-US" sz="1200">
                <a:solidFill>
                  <a:srgbClr val="3D2B1F"/>
                </a:solidFill>
                <a:latin typeface="Calibri" pitchFamily="34" charset="0"/>
              </a:rPr>
              <a:t>You’ve picked up most of the key ideas. Review the questions you missed — the answer explanations will help fill in any gaps.</a:t>
            </a:r>
          </a:p>
        </p:txBody>
      </p:sp>
      <p:sp>
        <p:nvSpPr>
          <p:cNvPr id="10" name="Row3 BG"/>
          <p:cNvSpPr/>
          <p:nvPr/>
        </p:nvSpPr>
        <p:spPr>
          <a:xfrm>
            <a:off x="457200" y="2971800"/>
            <a:ext cx="8229600" cy="914400"/>
          </a:xfrm>
          <a:prstGeom prst="roundRect">
            <a:avLst>
              <a:gd name="adj" fmla="val 5000"/>
            </a:avLst>
          </a:prstGeom>
          <a:solidFill>
            <a:srgbClr val="A7BEAE"/>
          </a:solidFill>
          <a:ln/>
        </p:spPr>
        <p:txBody>
          <a:bodyPr/>
          <a:lstStyle/>
          <a:p>
            <a:endParaRPr lang="en-US"/>
          </a:p>
        </p:txBody>
      </p:sp>
      <p:sp>
        <p:nvSpPr>
          <p:cNvPr id="11" name="Row3 Score"/>
          <p:cNvSpPr/>
          <p:nvPr/>
        </p:nvSpPr>
        <p:spPr>
          <a:xfrm>
            <a:off x="548640" y="2971800"/>
            <a:ext cx="1554480" cy="914400"/>
          </a:xfrm>
          <a:prstGeom prst="rect">
            <a:avLst/>
          </a:prstGeom>
          <a:noFill/>
          <a:ln/>
        </p:spPr>
        <p:txBody>
          <a:bodyPr wrap="square" lIns="0" tIns="0" rIns="0" bIns="0" rtlCol="0" anchor="ctr"/>
          <a:lstStyle/>
          <a:p>
            <a:pPr marL="0" indent="0">
              <a:buNone/>
            </a:pPr>
            <a:r>
              <a:rPr lang="en-US" sz="2800" b="1">
                <a:solidFill>
                  <a:srgbClr val="FFFFFF"/>
                </a:solidFill>
                <a:latin typeface="Georgia" pitchFamily="34" charset="0"/>
              </a:rPr>
              <a:t>10–13</a:t>
            </a:r>
          </a:p>
        </p:txBody>
      </p:sp>
      <p:sp>
        <p:nvSpPr>
          <p:cNvPr id="12" name="Row3 Text"/>
          <p:cNvSpPr/>
          <p:nvPr/>
        </p:nvSpPr>
        <p:spPr>
          <a:xfrm>
            <a:off x="2194560" y="297180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Getting There</a:t>
            </a:r>
          </a:p>
          <a:p>
            <a:pPr marL="0" indent="0">
              <a:buNone/>
            </a:pPr>
            <a:r>
              <a:rPr lang="en-US" sz="1200">
                <a:solidFill>
                  <a:srgbClr val="3D2B1F"/>
                </a:solidFill>
                <a:latin typeface="Calibri" pitchFamily="34" charset="0"/>
              </a:rPr>
              <a:t>You’re building a good foundation. Check which session you scored lowest in and revisit those topics — it’ll click quickly.</a:t>
            </a:r>
          </a:p>
        </p:txBody>
      </p:sp>
      <p:sp>
        <p:nvSpPr>
          <p:cNvPr id="13" name="Row4 BG"/>
          <p:cNvSpPr/>
          <p:nvPr/>
        </p:nvSpPr>
        <p:spPr>
          <a:xfrm>
            <a:off x="457200" y="4023360"/>
            <a:ext cx="8229600" cy="914400"/>
          </a:xfrm>
          <a:prstGeom prst="roundRect">
            <a:avLst>
              <a:gd name="adj" fmla="val 5000"/>
            </a:avLst>
          </a:prstGeom>
          <a:solidFill>
            <a:srgbClr val="E7E8D1"/>
          </a:solidFill>
          <a:ln/>
        </p:spPr>
        <p:txBody>
          <a:bodyPr/>
          <a:lstStyle/>
          <a:p>
            <a:endParaRPr lang="en-US"/>
          </a:p>
        </p:txBody>
      </p:sp>
      <p:sp>
        <p:nvSpPr>
          <p:cNvPr id="14" name="Row4 Score"/>
          <p:cNvSpPr/>
          <p:nvPr/>
        </p:nvSpPr>
        <p:spPr>
          <a:xfrm>
            <a:off x="548640" y="4023360"/>
            <a:ext cx="1554480" cy="914400"/>
          </a:xfrm>
          <a:prstGeom prst="rect">
            <a:avLst/>
          </a:prstGeom>
          <a:noFill/>
          <a:ln/>
        </p:spPr>
        <p:txBody>
          <a:bodyPr wrap="square" lIns="0" tIns="0" rIns="0" bIns="0" rtlCol="0" anchor="ctr"/>
          <a:lstStyle/>
          <a:p>
            <a:pPr marL="0" indent="0">
              <a:buNone/>
            </a:pPr>
            <a:r>
              <a:rPr lang="en-US" sz="2800" b="1">
                <a:solidFill>
                  <a:srgbClr val="B85042"/>
                </a:solidFill>
                <a:latin typeface="Georgia" pitchFamily="34" charset="0"/>
              </a:rPr>
              <a:t>0–9</a:t>
            </a:r>
          </a:p>
        </p:txBody>
      </p:sp>
      <p:sp>
        <p:nvSpPr>
          <p:cNvPr id="15" name="Row4 Text"/>
          <p:cNvSpPr/>
          <p:nvPr/>
        </p:nvSpPr>
        <p:spPr>
          <a:xfrm>
            <a:off x="2194560" y="402336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Just Getting Started</a:t>
            </a:r>
          </a:p>
          <a:p>
            <a:pPr marL="0" indent="0">
              <a:buNone/>
            </a:pPr>
            <a:r>
              <a:rPr lang="en-US" sz="1200">
                <a:solidFill>
                  <a:srgbClr val="3D2B1F"/>
                </a:solidFill>
                <a:latin typeface="Calibri" pitchFamily="34" charset="0"/>
              </a:rPr>
              <a:t>No worries — this is a learning tool, not a test! Read through the answer explanations and revisit the session materials. You’ll get it.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29">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1371600" y="2743200"/>
            <a:ext cx="3657600" cy="3657600"/>
          </a:xfrm>
          <a:prstGeom prst="ellipse">
            <a:avLst/>
          </a:prstGeom>
          <a:solidFill>
            <a:srgbClr val="8B3A2F">
              <a:alpha val="60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3931920" y="731520"/>
            <a:ext cx="1280160" cy="1280160"/>
          </a:xfrm>
          <a:prstGeom prst="rect">
            <a:avLst/>
          </a:prstGeom>
        </p:spPr>
      </p:pic>
      <p:sp>
        <p:nvSpPr>
          <p:cNvPr id="4" name="Text 1"/>
          <p:cNvSpPr/>
          <p:nvPr/>
        </p:nvSpPr>
        <p:spPr>
          <a:xfrm>
            <a:off x="731520" y="2103120"/>
            <a:ext cx="7680960" cy="82296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Great Work!</a:t>
            </a:r>
            <a:endParaRPr lang="en-US" sz="4000" dirty="0"/>
          </a:p>
        </p:txBody>
      </p:sp>
      <p:sp>
        <p:nvSpPr>
          <p:cNvPr id="5" name="Text 2"/>
          <p:cNvSpPr/>
          <p:nvPr/>
        </p:nvSpPr>
        <p:spPr>
          <a:xfrm>
            <a:off x="1371600" y="3017520"/>
            <a:ext cx="6400800" cy="1097280"/>
          </a:xfrm>
          <a:prstGeom prst="rect">
            <a:avLst/>
          </a:prstGeom>
          <a:noFill/>
          <a:ln/>
        </p:spPr>
        <p:txBody>
          <a:bodyPr wrap="square" lIns="0" tIns="0" rIns="0" bIns="0" rtlCol="0" anchor="ctr"/>
          <a:lstStyle/>
          <a:p>
            <a:pPr marL="0" indent="0" algn="ctr">
              <a:lnSpc>
                <a:spcPct val="130000"/>
              </a:lnSpc>
              <a:buNone/>
            </a:pPr>
            <a:r>
              <a:rPr lang="en-US" sz="1600" dirty="0">
                <a:solidFill>
                  <a:srgbClr val="FFFFFF"/>
                </a:solidFill>
                <a:latin typeface="Calibri" pitchFamily="34" charset="0"/>
                <a:ea typeface="Calibri" pitchFamily="34" charset="-122"/>
                <a:cs typeface="Calibri" pitchFamily="34" charset="-120"/>
              </a:rPr>
              <a:t>Remember: Recovery is a journey, not a destination.</a:t>
            </a:r>
            <a:endParaRPr lang="en-US" sz="1600" dirty="0"/>
          </a:p>
          <a:p>
            <a:pPr marL="0" indent="0" algn="ctr">
              <a:lnSpc>
                <a:spcPct val="130000"/>
              </a:lnSpc>
              <a:buNone/>
            </a:pPr>
            <a:r>
              <a:rPr lang="en-US" sz="1600" dirty="0">
                <a:solidFill>
                  <a:srgbClr val="FFFFFF"/>
                </a:solidFill>
                <a:latin typeface="Calibri" pitchFamily="34" charset="0"/>
                <a:ea typeface="Calibri" pitchFamily="34" charset="-122"/>
                <a:cs typeface="Calibri" pitchFamily="34" charset="-120"/>
              </a:rPr>
              <a:t>Keep building your WRAP and using your Wellness Toolbox every day.</a:t>
            </a:r>
            <a:endParaRPr lang="en-US" sz="1600" dirty="0"/>
          </a:p>
        </p:txBody>
      </p:sp>
      <p:pic>
        <p:nvPicPr>
          <p:cNvPr id="6" name="Image 1" descr="preencoded.png"/>
          <p:cNvPicPr>
            <a:picLocks noChangeAspect="1"/>
          </p:cNvPicPr>
          <p:nvPr/>
        </p:nvPicPr>
        <p:blipFill>
          <a:blip r:embed="rId4"/>
          <a:stretch>
            <a:fillRect/>
          </a:stretch>
        </p:blipFill>
        <p:spPr>
          <a:xfrm>
            <a:off x="4206240" y="4297680"/>
            <a:ext cx="548640" cy="54864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Q2</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2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WRAP is an evidence-based practice recognized by SAMHSA.</a:t>
            </a:r>
            <a:endParaRPr lang="en-US" sz="2200"/>
          </a:p>
        </p:txBody>
      </p:sp>
      <p:sp>
        <p:nvSpPr>
          <p:cNvPr id="7" name="Shape 5"/>
          <p:cNvSpPr/>
          <p:nvPr/>
        </p:nvSpPr>
        <p:spPr>
          <a:xfrm>
            <a:off x="100584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237744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Yes! WRAP is officially recognized as an evidence-based practice, which means research has shown it really works.</a:t>
            </a:r>
            <a:endParaRPr lang="en-US"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Q3</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3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Which of the following is NOT one of the 5 Key Recovery Concepts?</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Hope</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Diagnosis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Education</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Support</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Q3</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3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Which of the following is NOT one of the 5 Key Recovery Concepts?</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Hope</a:t>
            </a:r>
            <a:endParaRPr lang="en-US" sz="1500"/>
          </a:p>
        </p:txBody>
      </p:sp>
      <p:sp>
        <p:nvSpPr>
          <p:cNvPr id="11" name="Shape 9"/>
          <p:cNvSpPr/>
          <p:nvPr/>
        </p:nvSpPr>
        <p:spPr>
          <a:xfrm>
            <a:off x="4846320" y="228600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4A7C59"/>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Diagnosis</a:t>
            </a:r>
            <a:endParaRPr lang="en-US" sz="1500"/>
          </a:p>
        </p:txBody>
      </p:sp>
      <p:sp>
        <p:nvSpPr>
          <p:cNvPr id="15" name="Shape 13"/>
          <p:cNvSpPr/>
          <p:nvPr/>
        </p:nvSpPr>
        <p:spPr>
          <a:xfrm>
            <a:off x="64008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9E9A9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Education</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Support</a:t>
            </a:r>
            <a:endParaRPr lang="en-US" sz="1500"/>
          </a:p>
        </p:txBody>
      </p:sp>
      <p:sp>
        <p:nvSpPr>
          <p:cNvPr id="23" name="Checkmark 23"/>
          <p:cNvSpPr/>
          <p:nvPr/>
        </p:nvSpPr>
        <p:spPr>
          <a:xfrm>
            <a:off x="8106000" y="2628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The five key concepts are Hope, Personal Responsibility, Education, Self-Advocacy, and Support. You'll notice &amp;quot;Diagnosis&amp;quot; isn't on that list — and that's intentional.</a:t>
            </a:r>
            <a:endParaRPr lang="en-US" sz="1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Q4</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4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Self-Advocacy is one of the 5 Key Recovery Concepts in WRAP.</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TotalTime>
  <Words>4592</Words>
  <Application>Microsoft Office PowerPoint</Application>
  <PresentationFormat>On-screen Show (16:9)</PresentationFormat>
  <Paragraphs>666</Paragraphs>
  <Slides>51</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2</cp:revision>
  <dcterms:created xsi:type="dcterms:W3CDTF">2026-05-17T22:27:01Z</dcterms:created>
  <dcterms:modified xsi:type="dcterms:W3CDTF">2026-05-22T20:20:11Z</dcterms:modified>
</cp:coreProperties>
</file>