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66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Today we'll explore the Wellness Recovery Action Plan — known as WRAP — and how it integrates with trauma-informed care principles. WRAP is a self-designed prevention and wellness process developed by Mary Ellen Copeland. This session is designed for staff and educators who want to bring WRAP into their organizations.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 what we've covered today. WRAP is a powerful, evidence-based tool for personal wellness that aligns naturally with trauma-informed care. The key is that it's person-directed — every individual creates their own plan. For next steps, consider exploring WRAP facilitator training through the Copeland Center. Start small with a pilot group, gather feedback, and expand from there. Thank you for your time and commitment to trauma-informed practice.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stands for Wellness Recovery Action Plan. It was developed by Mary Ellen Copeland in the late 1990s based on research with people who had experienced mental health difficulties. The key principle is that each person is the expert on their own wellness. WRAP is peer-facilitated, meaning it's led by people with lived experience. It is widely recognized as an evidence-based practice.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key concepts are the philosophical foundation of WRAP. Hope is the starting point — without believing recovery is possible, people cannot begin the journey. Personal responsibility means each person is in charge of their own plan. Education empowers informed choices. Self-advocacy ensures individual needs are met. Support acknowledges that recovery happens in community.</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naturally aligns with SAMHSA's six trauma-informed care principles. Both frameworks emphasize safety, peer support, and empowerment. WRAP's structure ensures individuals have choice and control, which is essential for people who have experienced trauma. The peer-facilitated model builds trust and transparency organically.</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has six sequential components that progressively address wellness from everyday maintenance to crisis situations. The first three components focus on prevention and early intervention. The last three address escalating situations and recovery after crisis. Each person fills out each section with their own personalized strategies and support contacts.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Daily Maintenance Plan is the foundation of WRAP. Participants start by describing themselves when they feel well — this serves as a personal baseline. Then they list daily wellness tools such as getting enough sleep, eating well, exercising, or spending time in nature. Optional tools are for as-needed activities. Personal reminders help maintain perspective during difficult moments.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Triggers are external events or situations that could make someone feel worse. In trauma-informed settings, common triggers include anniversary dates, conflicts, or sensory reminders. Early warning signs are internal signals — subtle changes in thoughts, feelings, or behaviors that suggest wellness is declining. Each person identifies their own unique triggers and warning signs, along with specific action plans for responding to each.</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Crisis Plan is written in advance when the person is feeling well, so it can guide supporters during times when the person may not be able to make decisions for themselves. It includes who to contact, preferences for treatment, and what responsibilities need to be handled. The Post-Crisis Plan helps individuals re-engage with their wellness routine after a crisis has resolved. Both are living documents that should be updated regularly.</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WRAP requires organizational commitment. Start by identifying staff who have lived experience and can become certified WRAP facilitators. Leadership support is critical for sustained funding and integration. Create physical spaces that feel safe and welcoming. Adapt content and language for the specific populations you serve — whether it's veterans, youth, people in recovery, or others. Track outcomes to demonstrate effectiveness and make ongoing improvements.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00000">
              <a:alpha val="55000"/>
            </a:srgbClr>
          </a:solidFill>
          <a:ln/>
        </p:spPr>
        <p:txBody>
          <a:bodyPr/>
          <a:lstStyle/>
          <a:p>
            <a:endParaRPr lang="en-US"/>
          </a:p>
        </p:txBody>
      </p:sp>
      <p:sp>
        <p:nvSpPr>
          <p:cNvPr id="3" name="Shape 1"/>
          <p:cNvSpPr/>
          <p:nvPr/>
        </p:nvSpPr>
        <p:spPr>
          <a:xfrm>
            <a:off x="731520" y="1463040"/>
            <a:ext cx="1371600" cy="54864"/>
          </a:xfrm>
          <a:prstGeom prst="rect">
            <a:avLst/>
          </a:prstGeom>
          <a:solidFill>
            <a:srgbClr val="C8A951"/>
          </a:solidFill>
          <a:ln/>
        </p:spPr>
        <p:txBody>
          <a:bodyPr/>
          <a:lstStyle/>
          <a:p>
            <a:endParaRPr lang="en-US"/>
          </a:p>
        </p:txBody>
      </p:sp>
      <p:sp>
        <p:nvSpPr>
          <p:cNvPr id="4" name="Text 2"/>
          <p:cNvSpPr/>
          <p:nvPr/>
        </p:nvSpPr>
        <p:spPr>
          <a:xfrm>
            <a:off x="731520" y="1645920"/>
            <a:ext cx="7680960" cy="1645920"/>
          </a:xfrm>
          <a:prstGeom prst="rect">
            <a:avLst/>
          </a:prstGeom>
          <a:noFill/>
          <a:ln/>
        </p:spPr>
        <p:txBody>
          <a:bodyPr wrap="square" lIns="0" tIns="0" rIns="0" bIns="0" rtlCol="0" anchor="ctr"/>
          <a:lstStyle/>
          <a:p>
            <a:pPr marL="0" indent="0">
              <a:lnSpc>
                <a:spcPct val="110000"/>
              </a:lnSpc>
              <a:buNone/>
            </a:pPr>
            <a:r>
              <a:rPr lang="en-US" sz="4000" b="1" dirty="0">
                <a:solidFill>
                  <a:srgbClr val="FFFFFF"/>
                </a:solidFill>
                <a:latin typeface="Georgia" pitchFamily="34" charset="0"/>
                <a:ea typeface="Georgia" pitchFamily="34" charset="-122"/>
                <a:cs typeface="Georgia" pitchFamily="34" charset="-120"/>
              </a:rPr>
              <a:t>Wellness Recovery</a:t>
            </a:r>
            <a:endParaRPr lang="en-US" sz="4000" dirty="0"/>
          </a:p>
          <a:p>
            <a:pPr marL="0" indent="0">
              <a:lnSpc>
                <a:spcPct val="110000"/>
              </a:lnSpc>
              <a:buNone/>
            </a:pPr>
            <a:r>
              <a:rPr lang="en-US" sz="4000" b="1" dirty="0">
                <a:solidFill>
                  <a:srgbClr val="FFFFFF"/>
                </a:solidFill>
                <a:latin typeface="Georgia" pitchFamily="34" charset="0"/>
                <a:ea typeface="Georgia" pitchFamily="34" charset="-122"/>
                <a:cs typeface="Georgia" pitchFamily="34" charset="-120"/>
              </a:rPr>
              <a:t>Action Plan (WRAP)</a:t>
            </a:r>
            <a:endParaRPr lang="en-US" sz="4000" dirty="0"/>
          </a:p>
        </p:txBody>
      </p:sp>
      <p:sp>
        <p:nvSpPr>
          <p:cNvPr id="5" name="Text 3"/>
          <p:cNvSpPr/>
          <p:nvPr/>
        </p:nvSpPr>
        <p:spPr>
          <a:xfrm>
            <a:off x="731520" y="3291840"/>
            <a:ext cx="7680960" cy="548640"/>
          </a:xfrm>
          <a:prstGeom prst="rect">
            <a:avLst/>
          </a:prstGeom>
          <a:noFill/>
          <a:ln/>
        </p:spPr>
        <p:txBody>
          <a:bodyPr wrap="square" lIns="0" tIns="0" rIns="0" bIns="0" rtlCol="0" anchor="ctr"/>
          <a:lstStyle/>
          <a:p>
            <a:pPr marL="0" indent="0">
              <a:buNone/>
            </a:pPr>
            <a:r>
              <a:rPr lang="en-US" sz="2200" i="1" dirty="0">
                <a:solidFill>
                  <a:srgbClr val="E8D5A0"/>
                </a:solidFill>
                <a:latin typeface="Calibri" pitchFamily="34" charset="0"/>
                <a:ea typeface="Calibri" pitchFamily="34" charset="-122"/>
                <a:cs typeface="Calibri" pitchFamily="34" charset="-120"/>
              </a:rPr>
              <a:t>for Trauma-Informed Care</a:t>
            </a:r>
            <a:endParaRPr lang="en-US" sz="2200" dirty="0"/>
          </a:p>
        </p:txBody>
      </p:sp>
      <p:sp>
        <p:nvSpPr>
          <p:cNvPr id="6" name="Text 4"/>
          <p:cNvSpPr/>
          <p:nvPr/>
        </p:nvSpPr>
        <p:spPr>
          <a:xfrm>
            <a:off x="731520" y="4023360"/>
            <a:ext cx="7680960" cy="457200"/>
          </a:xfrm>
          <a:prstGeom prst="rect">
            <a:avLst/>
          </a:prstGeom>
          <a:noFill/>
          <a:ln/>
        </p:spPr>
        <p:txBody>
          <a:bodyPr wrap="square" lIns="0" tIns="0" rIns="0" bIns="0" rtlCol="0" anchor="ctr"/>
          <a:lstStyle/>
          <a:p>
            <a:pPr marL="0" indent="0">
              <a:buNone/>
            </a:pPr>
            <a:r>
              <a:rPr lang="en-US" sz="1400" dirty="0">
                <a:solidFill>
                  <a:srgbClr val="DDDDDD"/>
                </a:solidFill>
                <a:latin typeface="Calibri" pitchFamily="34" charset="0"/>
                <a:ea typeface="Calibri" pitchFamily="34" charset="-122"/>
                <a:cs typeface="Calibri" pitchFamily="34" charset="-120"/>
              </a:rPr>
              <a:t>Building Resilience Through Person-Centered Recovery</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3D2B1F"/>
        </a:solidFill>
        <a:effectLst/>
      </p:bgPr>
    </p:bg>
    <p:spTree>
      <p:nvGrpSpPr>
        <p:cNvPr id="1" name=""/>
        <p:cNvGrpSpPr/>
        <p:nvPr/>
      </p:nvGrpSpPr>
      <p:grpSpPr>
        <a:xfrm>
          <a:off x="0" y="0"/>
          <a:ext cx="0" cy="0"/>
          <a:chOff x="0" y="0"/>
          <a:chExt cx="0" cy="0"/>
        </a:xfrm>
      </p:grpSpPr>
      <p:pic>
        <p:nvPicPr>
          <p:cNvPr id="2" name="Image 0" descr="/agent/turn2/workspace/images/soft-watercolor-illustration-of-a-blooming-lotus-f_2026-05-28T16-34-16_image_DAS_0.jpg"/>
          <p:cNvPicPr>
            <a:picLocks noChangeAspect="1"/>
          </p:cNvPicPr>
          <p:nvPr/>
        </p:nvPicPr>
        <p:blipFill>
          <a:blip r:embed="rId3">
            <a:alphaModFix amt="15000"/>
          </a:blip>
          <a:srcRect t="7813" b="7813"/>
          <a:stretch/>
        </p:blipFill>
        <p:spPr>
          <a:xfrm>
            <a:off x="0" y="0"/>
            <a:ext cx="9144000" cy="5143500"/>
          </a:xfrm>
          <a:prstGeom prst="rect">
            <a:avLst/>
          </a:prstGeom>
        </p:spPr>
      </p:pic>
      <p:sp>
        <p:nvSpPr>
          <p:cNvPr id="3" name="Text 0"/>
          <p:cNvSpPr/>
          <p:nvPr/>
        </p:nvSpPr>
        <p:spPr>
          <a:xfrm>
            <a:off x="731520" y="365760"/>
            <a:ext cx="7680960" cy="731520"/>
          </a:xfrm>
          <a:prstGeom prst="rect">
            <a:avLst/>
          </a:prstGeom>
          <a:noFill/>
          <a:ln/>
        </p:spPr>
        <p:txBody>
          <a:bodyPr wrap="square" lIns="0" tIns="0" rIns="0" bIns="0" rtlCol="0" anchor="ctr"/>
          <a:lstStyle/>
          <a:p>
            <a:pPr marL="0" indent="0">
              <a:buNone/>
            </a:pPr>
            <a:r>
              <a:rPr lang="en-US" sz="3600" b="1" dirty="0">
                <a:solidFill>
                  <a:srgbClr val="C8A951"/>
                </a:solidFill>
                <a:latin typeface="Georgia" pitchFamily="34" charset="0"/>
                <a:ea typeface="Georgia" pitchFamily="34" charset="-122"/>
                <a:cs typeface="Georgia" pitchFamily="34" charset="-120"/>
              </a:rPr>
              <a:t>Key Takeaways &amp; Next Steps</a:t>
            </a:r>
            <a:endParaRPr lang="en-US" sz="3600" dirty="0"/>
          </a:p>
        </p:txBody>
      </p:sp>
      <p:sp>
        <p:nvSpPr>
          <p:cNvPr id="4" name="Shape 1"/>
          <p:cNvSpPr/>
          <p:nvPr/>
        </p:nvSpPr>
        <p:spPr>
          <a:xfrm>
            <a:off x="731520" y="1325880"/>
            <a:ext cx="274320" cy="274320"/>
          </a:xfrm>
          <a:prstGeom prst="ellipse">
            <a:avLst/>
          </a:prstGeom>
          <a:solidFill>
            <a:srgbClr val="C8A951"/>
          </a:solidFill>
          <a:ln/>
        </p:spPr>
        <p:txBody>
          <a:bodyPr/>
          <a:lstStyle/>
          <a:p>
            <a:endParaRPr lang="en-US"/>
          </a:p>
        </p:txBody>
      </p:sp>
      <p:sp>
        <p:nvSpPr>
          <p:cNvPr id="5" name="Text 2"/>
          <p:cNvSpPr/>
          <p:nvPr/>
        </p:nvSpPr>
        <p:spPr>
          <a:xfrm>
            <a:off x="1234440" y="1280160"/>
            <a:ext cx="7315200" cy="64008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WRAP empowers individuals to take charge of their own wellness through a structured, person-centered process</a:t>
            </a:r>
            <a:endParaRPr lang="en-US" sz="1300" dirty="0"/>
          </a:p>
        </p:txBody>
      </p:sp>
      <p:sp>
        <p:nvSpPr>
          <p:cNvPr id="6" name="Shape 3"/>
          <p:cNvSpPr/>
          <p:nvPr/>
        </p:nvSpPr>
        <p:spPr>
          <a:xfrm>
            <a:off x="731520" y="2039112"/>
            <a:ext cx="274320" cy="274320"/>
          </a:xfrm>
          <a:prstGeom prst="ellipse">
            <a:avLst/>
          </a:prstGeom>
          <a:solidFill>
            <a:srgbClr val="C8A951"/>
          </a:solidFill>
          <a:ln/>
        </p:spPr>
        <p:txBody>
          <a:bodyPr/>
          <a:lstStyle/>
          <a:p>
            <a:endParaRPr lang="en-US"/>
          </a:p>
        </p:txBody>
      </p:sp>
      <p:sp>
        <p:nvSpPr>
          <p:cNvPr id="7" name="Text 4"/>
          <p:cNvSpPr/>
          <p:nvPr/>
        </p:nvSpPr>
        <p:spPr>
          <a:xfrm>
            <a:off x="1234440" y="1993392"/>
            <a:ext cx="7315200" cy="64008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Its alignment with trauma-informed care principles makes it an ideal framework for organizations serving trauma-affected populations</a:t>
            </a:r>
            <a:endParaRPr lang="en-US" sz="1300" dirty="0"/>
          </a:p>
        </p:txBody>
      </p:sp>
      <p:sp>
        <p:nvSpPr>
          <p:cNvPr id="8" name="Shape 5"/>
          <p:cNvSpPr/>
          <p:nvPr/>
        </p:nvSpPr>
        <p:spPr>
          <a:xfrm>
            <a:off x="731520" y="2752344"/>
            <a:ext cx="274320" cy="274320"/>
          </a:xfrm>
          <a:prstGeom prst="ellipse">
            <a:avLst/>
          </a:prstGeom>
          <a:solidFill>
            <a:srgbClr val="C8A951"/>
          </a:solidFill>
          <a:ln/>
        </p:spPr>
        <p:txBody>
          <a:bodyPr/>
          <a:lstStyle/>
          <a:p>
            <a:endParaRPr lang="en-US"/>
          </a:p>
        </p:txBody>
      </p:sp>
      <p:sp>
        <p:nvSpPr>
          <p:cNvPr id="9" name="Text 6"/>
          <p:cNvSpPr/>
          <p:nvPr/>
        </p:nvSpPr>
        <p:spPr>
          <a:xfrm>
            <a:off x="1234440" y="2706624"/>
            <a:ext cx="7315200" cy="64008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Successful implementation requires trained peer facilitators, organizational commitment, and safe spaces</a:t>
            </a:r>
            <a:endParaRPr lang="en-US" sz="1300" dirty="0"/>
          </a:p>
        </p:txBody>
      </p:sp>
      <p:sp>
        <p:nvSpPr>
          <p:cNvPr id="10" name="Shape 7"/>
          <p:cNvSpPr/>
          <p:nvPr/>
        </p:nvSpPr>
        <p:spPr>
          <a:xfrm>
            <a:off x="731520" y="3465576"/>
            <a:ext cx="274320" cy="274320"/>
          </a:xfrm>
          <a:prstGeom prst="ellipse">
            <a:avLst/>
          </a:prstGeom>
          <a:solidFill>
            <a:srgbClr val="C8A951"/>
          </a:solidFill>
          <a:ln/>
        </p:spPr>
        <p:txBody>
          <a:bodyPr/>
          <a:lstStyle/>
          <a:p>
            <a:endParaRPr lang="en-US"/>
          </a:p>
        </p:txBody>
      </p:sp>
      <p:sp>
        <p:nvSpPr>
          <p:cNvPr id="11" name="Text 8"/>
          <p:cNvSpPr/>
          <p:nvPr/>
        </p:nvSpPr>
        <p:spPr>
          <a:xfrm>
            <a:off x="1234440" y="3419856"/>
            <a:ext cx="7315200" cy="64008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WRAP is a living document — it grows and changes as participants deepen their understanding of their own wellness</a:t>
            </a:r>
            <a:endParaRPr lang="en-US" sz="1300" dirty="0"/>
          </a:p>
        </p:txBody>
      </p:sp>
      <p:sp>
        <p:nvSpPr>
          <p:cNvPr id="12" name="Shape 9"/>
          <p:cNvSpPr/>
          <p:nvPr/>
        </p:nvSpPr>
        <p:spPr>
          <a:xfrm>
            <a:off x="731520" y="4297680"/>
            <a:ext cx="7680960" cy="594360"/>
          </a:xfrm>
          <a:prstGeom prst="rect">
            <a:avLst/>
          </a:prstGeom>
          <a:solidFill>
            <a:srgbClr val="C8A951">
              <a:alpha val="80000"/>
            </a:srgbClr>
          </a:solidFill>
          <a:ln/>
        </p:spPr>
        <p:txBody>
          <a:bodyPr/>
          <a:lstStyle/>
          <a:p>
            <a:endParaRPr lang="en-US"/>
          </a:p>
        </p:txBody>
      </p:sp>
      <p:sp>
        <p:nvSpPr>
          <p:cNvPr id="13" name="Text 10"/>
          <p:cNvSpPr/>
          <p:nvPr/>
        </p:nvSpPr>
        <p:spPr>
          <a:xfrm>
            <a:off x="914400" y="4297680"/>
            <a:ext cx="7315200" cy="594360"/>
          </a:xfrm>
          <a:prstGeom prst="rect">
            <a:avLst/>
          </a:prstGeom>
          <a:noFill/>
          <a:ln/>
        </p:spPr>
        <p:txBody>
          <a:bodyPr wrap="square" lIns="0" tIns="0" rIns="0" bIns="0" rtlCol="0" anchor="ctr"/>
          <a:lstStyle/>
          <a:p>
            <a:pPr marL="0" indent="0" algn="ctr">
              <a:buNone/>
            </a:pPr>
            <a:r>
              <a:rPr lang="en-US" sz="1300" i="1" dirty="0">
                <a:solidFill>
                  <a:srgbClr val="FFFFFF"/>
                </a:solidFill>
                <a:latin typeface="Calibri" pitchFamily="34" charset="0"/>
                <a:ea typeface="Calibri" pitchFamily="34" charset="-122"/>
                <a:cs typeface="Calibri" pitchFamily="34" charset="-120"/>
              </a:rPr>
              <a:t>Ready to bring WRAP to your organization? Explore training at wrapandrecoverybooks.com</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8F0"/>
        </a:solidFill>
        <a:effectLst/>
      </p:bgPr>
    </p:bg>
    <p:spTree>
      <p:nvGrpSpPr>
        <p:cNvPr id="1" name=""/>
        <p:cNvGrpSpPr/>
        <p:nvPr/>
      </p:nvGrpSpPr>
      <p:grpSpPr>
        <a:xfrm>
          <a:off x="0" y="0"/>
          <a:ext cx="0" cy="0"/>
          <a:chOff x="0" y="0"/>
          <a:chExt cx="0" cy="0"/>
        </a:xfrm>
      </p:grpSpPr>
      <p:sp>
        <p:nvSpPr>
          <p:cNvPr id="2" name="Text 0"/>
          <p:cNvSpPr/>
          <p:nvPr/>
        </p:nvSpPr>
        <p:spPr>
          <a:xfrm>
            <a:off x="731520" y="365760"/>
            <a:ext cx="7680960" cy="731520"/>
          </a:xfrm>
          <a:prstGeom prst="rect">
            <a:avLst/>
          </a:prstGeom>
          <a:noFill/>
          <a:ln/>
        </p:spPr>
        <p:txBody>
          <a:bodyPr wrap="square" lIns="0" tIns="0" rIns="0" bIns="0" rtlCol="0" anchor="ctr"/>
          <a:lstStyle/>
          <a:p>
            <a:pPr marL="0" indent="0">
              <a:buNone/>
            </a:pPr>
            <a:r>
              <a:rPr lang="en-US" sz="3600" b="1" dirty="0">
                <a:solidFill>
                  <a:srgbClr val="B85042"/>
                </a:solidFill>
                <a:latin typeface="Georgia" pitchFamily="34" charset="0"/>
                <a:ea typeface="Georgia" pitchFamily="34" charset="-122"/>
                <a:cs typeface="Georgia" pitchFamily="34" charset="-120"/>
              </a:rPr>
              <a:t>What Is WRAP?</a:t>
            </a:r>
            <a:endParaRPr lang="en-US" sz="3600" dirty="0"/>
          </a:p>
        </p:txBody>
      </p:sp>
      <p:pic>
        <p:nvPicPr>
          <p:cNvPr id="3" name="Image 0" descr="/agent/turn2/workspace/images/soft-watercolor-illustration-of-a-blooming-lotus-f_2026-05-28T16-34-16_image_DAS_0.jpg"/>
          <p:cNvPicPr>
            <a:picLocks noChangeAspect="1"/>
          </p:cNvPicPr>
          <p:nvPr/>
        </p:nvPicPr>
        <p:blipFill>
          <a:blip r:embed="rId3"/>
          <a:srcRect l="14762" r="14762"/>
          <a:stretch/>
        </p:blipFill>
        <p:spPr>
          <a:xfrm>
            <a:off x="5303520" y="1371600"/>
            <a:ext cx="3383280" cy="3200400"/>
          </a:xfrm>
          <a:prstGeom prst="rect">
            <a:avLst/>
          </a:prstGeom>
        </p:spPr>
      </p:pic>
      <p:sp>
        <p:nvSpPr>
          <p:cNvPr id="4" name="Shape 1"/>
          <p:cNvSpPr/>
          <p:nvPr/>
        </p:nvSpPr>
        <p:spPr>
          <a:xfrm>
            <a:off x="731520" y="1280160"/>
            <a:ext cx="4206240" cy="91440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5" name="Text 2"/>
          <p:cNvSpPr/>
          <p:nvPr/>
        </p:nvSpPr>
        <p:spPr>
          <a:xfrm>
            <a:off x="914400" y="1371600"/>
            <a:ext cx="3840480" cy="320040"/>
          </a:xfrm>
          <a:prstGeom prst="rect">
            <a:avLst/>
          </a:prstGeom>
          <a:noFill/>
          <a:ln/>
        </p:spPr>
        <p:txBody>
          <a:bodyPr wrap="square" lIns="0" tIns="0" rIns="0" bIns="0" rtlCol="0" anchor="ctr"/>
          <a:lstStyle/>
          <a:p>
            <a:pPr marL="0" indent="0">
              <a:buNone/>
            </a:pPr>
            <a:r>
              <a:rPr lang="en-US" sz="1500" b="1" dirty="0">
                <a:solidFill>
                  <a:srgbClr val="B85042"/>
                </a:solidFill>
                <a:latin typeface="Georgia" pitchFamily="34" charset="0"/>
                <a:ea typeface="Georgia" pitchFamily="34" charset="-122"/>
                <a:cs typeface="Georgia" pitchFamily="34" charset="-120"/>
              </a:rPr>
              <a:t>Evidence-Based</a:t>
            </a:r>
            <a:endParaRPr lang="en-US" sz="1500" dirty="0"/>
          </a:p>
        </p:txBody>
      </p:sp>
      <p:sp>
        <p:nvSpPr>
          <p:cNvPr id="6" name="Text 3"/>
          <p:cNvSpPr/>
          <p:nvPr/>
        </p:nvSpPr>
        <p:spPr>
          <a:xfrm>
            <a:off x="914400" y="1691640"/>
            <a:ext cx="384048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Developed by Mary Ellen Copeland, Ph.D., through rigorous research with people who live with mental health challenges</a:t>
            </a:r>
            <a:endParaRPr lang="en-US" sz="1100" dirty="0"/>
          </a:p>
        </p:txBody>
      </p:sp>
      <p:sp>
        <p:nvSpPr>
          <p:cNvPr id="7" name="Shape 4"/>
          <p:cNvSpPr/>
          <p:nvPr/>
        </p:nvSpPr>
        <p:spPr>
          <a:xfrm>
            <a:off x="731520" y="2468880"/>
            <a:ext cx="4206240" cy="91440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8" name="Text 5"/>
          <p:cNvSpPr/>
          <p:nvPr/>
        </p:nvSpPr>
        <p:spPr>
          <a:xfrm>
            <a:off x="914400" y="2560320"/>
            <a:ext cx="3840480" cy="320040"/>
          </a:xfrm>
          <a:prstGeom prst="rect">
            <a:avLst/>
          </a:prstGeom>
          <a:noFill/>
          <a:ln/>
        </p:spPr>
        <p:txBody>
          <a:bodyPr wrap="square" lIns="0" tIns="0" rIns="0" bIns="0" rtlCol="0" anchor="ctr"/>
          <a:lstStyle/>
          <a:p>
            <a:pPr marL="0" indent="0">
              <a:buNone/>
            </a:pPr>
            <a:r>
              <a:rPr lang="en-US" sz="1500" b="1" dirty="0">
                <a:solidFill>
                  <a:srgbClr val="B85042"/>
                </a:solidFill>
                <a:latin typeface="Georgia" pitchFamily="34" charset="0"/>
                <a:ea typeface="Georgia" pitchFamily="34" charset="-122"/>
                <a:cs typeface="Georgia" pitchFamily="34" charset="-120"/>
              </a:rPr>
              <a:t>Self-Designed</a:t>
            </a:r>
            <a:endParaRPr lang="en-US" sz="1500" dirty="0"/>
          </a:p>
        </p:txBody>
      </p:sp>
      <p:sp>
        <p:nvSpPr>
          <p:cNvPr id="9" name="Text 6"/>
          <p:cNvSpPr/>
          <p:nvPr/>
        </p:nvSpPr>
        <p:spPr>
          <a:xfrm>
            <a:off x="914400" y="2880360"/>
            <a:ext cx="384048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Each person creates their own individualized plan using wellness tools that work for them</a:t>
            </a:r>
            <a:endParaRPr lang="en-US" sz="1100" dirty="0"/>
          </a:p>
        </p:txBody>
      </p:sp>
      <p:sp>
        <p:nvSpPr>
          <p:cNvPr id="10" name="Shape 7"/>
          <p:cNvSpPr/>
          <p:nvPr/>
        </p:nvSpPr>
        <p:spPr>
          <a:xfrm>
            <a:off x="731520" y="3657600"/>
            <a:ext cx="4206240" cy="91440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1" name="Text 8"/>
          <p:cNvSpPr/>
          <p:nvPr/>
        </p:nvSpPr>
        <p:spPr>
          <a:xfrm>
            <a:off x="914400" y="3749040"/>
            <a:ext cx="3840480" cy="320040"/>
          </a:xfrm>
          <a:prstGeom prst="rect">
            <a:avLst/>
          </a:prstGeom>
          <a:noFill/>
          <a:ln/>
        </p:spPr>
        <p:txBody>
          <a:bodyPr wrap="square" lIns="0" tIns="0" rIns="0" bIns="0" rtlCol="0" anchor="ctr"/>
          <a:lstStyle/>
          <a:p>
            <a:pPr marL="0" indent="0">
              <a:buNone/>
            </a:pPr>
            <a:r>
              <a:rPr lang="en-US" sz="1500" b="1" dirty="0">
                <a:solidFill>
                  <a:srgbClr val="B85042"/>
                </a:solidFill>
                <a:latin typeface="Georgia" pitchFamily="34" charset="0"/>
                <a:ea typeface="Georgia" pitchFamily="34" charset="-122"/>
                <a:cs typeface="Georgia" pitchFamily="34" charset="-120"/>
              </a:rPr>
              <a:t>Peer-Supported</a:t>
            </a:r>
            <a:endParaRPr lang="en-US" sz="1500" dirty="0"/>
          </a:p>
        </p:txBody>
      </p:sp>
      <p:sp>
        <p:nvSpPr>
          <p:cNvPr id="12" name="Text 9"/>
          <p:cNvSpPr/>
          <p:nvPr/>
        </p:nvSpPr>
        <p:spPr>
          <a:xfrm>
            <a:off x="914400" y="4069080"/>
            <a:ext cx="384048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Facilitated in group settings by trained peers who have their own lived experience of recovery</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DF2E9"/>
        </a:solidFill>
        <a:effectLst/>
      </p:bgPr>
    </p:bg>
    <p:spTree>
      <p:nvGrpSpPr>
        <p:cNvPr id="1" name=""/>
        <p:cNvGrpSpPr/>
        <p:nvPr/>
      </p:nvGrpSpPr>
      <p:grpSpPr>
        <a:xfrm>
          <a:off x="0" y="0"/>
          <a:ext cx="0" cy="0"/>
          <a:chOff x="0" y="0"/>
          <a:chExt cx="0" cy="0"/>
        </a:xfrm>
      </p:grpSpPr>
      <p:sp>
        <p:nvSpPr>
          <p:cNvPr id="2" name="Text 0"/>
          <p:cNvSpPr/>
          <p:nvPr/>
        </p:nvSpPr>
        <p:spPr>
          <a:xfrm>
            <a:off x="731520" y="365760"/>
            <a:ext cx="7680960" cy="731520"/>
          </a:xfrm>
          <a:prstGeom prst="rect">
            <a:avLst/>
          </a:prstGeom>
          <a:noFill/>
          <a:ln/>
        </p:spPr>
        <p:txBody>
          <a:bodyPr wrap="square" lIns="0" tIns="0" rIns="0" bIns="0" rtlCol="0" anchor="ctr"/>
          <a:lstStyle/>
          <a:p>
            <a:pPr marL="0" indent="0">
              <a:buNone/>
            </a:pPr>
            <a:r>
              <a:rPr lang="en-US" sz="3600" b="1" dirty="0">
                <a:solidFill>
                  <a:srgbClr val="3D2B1F"/>
                </a:solidFill>
                <a:latin typeface="Georgia" pitchFamily="34" charset="0"/>
                <a:ea typeface="Georgia" pitchFamily="34" charset="-122"/>
                <a:cs typeface="Georgia" pitchFamily="34" charset="-120"/>
              </a:rPr>
              <a:t>Five Key Concepts of WRAP</a:t>
            </a:r>
            <a:endParaRPr lang="en-US" sz="3600" dirty="0"/>
          </a:p>
        </p:txBody>
      </p:sp>
      <p:sp>
        <p:nvSpPr>
          <p:cNvPr id="3" name="Shape 1"/>
          <p:cNvSpPr/>
          <p:nvPr/>
        </p:nvSpPr>
        <p:spPr>
          <a:xfrm>
            <a:off x="1188720" y="1371600"/>
            <a:ext cx="640080" cy="640080"/>
          </a:xfrm>
          <a:prstGeom prst="ellipse">
            <a:avLst/>
          </a:prstGeom>
          <a:solidFill>
            <a:srgbClr val="B85042"/>
          </a:solidFill>
          <a:ln/>
        </p:spPr>
        <p:txBody>
          <a:bodyPr/>
          <a:lstStyle/>
          <a:p>
            <a:endParaRPr lang="en-US"/>
          </a:p>
        </p:txBody>
      </p:sp>
      <p:sp>
        <p:nvSpPr>
          <p:cNvPr id="4" name="Text 2"/>
          <p:cNvSpPr/>
          <p:nvPr/>
        </p:nvSpPr>
        <p:spPr>
          <a:xfrm>
            <a:off x="1188720" y="1371600"/>
            <a:ext cx="640080" cy="640080"/>
          </a:xfrm>
          <a:prstGeom prst="rect">
            <a:avLst/>
          </a:prstGeom>
          <a:noFill/>
          <a:ln/>
        </p:spPr>
        <p:txBody>
          <a:bodyPr wrap="square" lIns="0" tIns="0" rIns="0" bIns="0"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1</a:t>
            </a:r>
            <a:endParaRPr lang="en-US" sz="2200" dirty="0"/>
          </a:p>
        </p:txBody>
      </p:sp>
      <p:sp>
        <p:nvSpPr>
          <p:cNvPr id="5" name="Text 3"/>
          <p:cNvSpPr/>
          <p:nvPr/>
        </p:nvSpPr>
        <p:spPr>
          <a:xfrm>
            <a:off x="731520" y="2194560"/>
            <a:ext cx="1554480" cy="457200"/>
          </a:xfrm>
          <a:prstGeom prst="rect">
            <a:avLst/>
          </a:prstGeom>
          <a:noFill/>
          <a:ln/>
        </p:spPr>
        <p:txBody>
          <a:bodyPr wrap="square" lIns="0" tIns="0" rIns="0" bIns="0" rtlCol="0" anchor="ctr"/>
          <a:lstStyle/>
          <a:p>
            <a:pPr marL="0" indent="0" algn="ctr">
              <a:buNone/>
            </a:pPr>
            <a:r>
              <a:rPr lang="en-US" sz="1400" b="1" dirty="0">
                <a:solidFill>
                  <a:srgbClr val="B85042"/>
                </a:solidFill>
                <a:latin typeface="Georgia" pitchFamily="34" charset="0"/>
                <a:ea typeface="Georgia" pitchFamily="34" charset="-122"/>
                <a:cs typeface="Georgia" pitchFamily="34" charset="-120"/>
              </a:rPr>
              <a:t>Hope</a:t>
            </a:r>
            <a:endParaRPr lang="en-US" sz="1400" dirty="0"/>
          </a:p>
        </p:txBody>
      </p:sp>
      <p:sp>
        <p:nvSpPr>
          <p:cNvPr id="6" name="Text 4"/>
          <p:cNvSpPr/>
          <p:nvPr/>
        </p:nvSpPr>
        <p:spPr>
          <a:xfrm>
            <a:off x="731520" y="2651760"/>
            <a:ext cx="1554480" cy="731520"/>
          </a:xfrm>
          <a:prstGeom prst="rect">
            <a:avLst/>
          </a:prstGeom>
          <a:noFill/>
          <a:ln/>
        </p:spPr>
        <p:txBody>
          <a:bodyPr wrap="square" lIns="0" tIns="0" rIns="0" bIns="0" rtlCol="0" anchor="ctr"/>
          <a:lstStyle/>
          <a:p>
            <a:pPr marL="0" indent="0" algn="ctr">
              <a:buNone/>
            </a:pPr>
            <a:r>
              <a:rPr lang="en-US" sz="1100" dirty="0">
                <a:solidFill>
                  <a:srgbClr val="5D4037"/>
                </a:solidFill>
                <a:latin typeface="Calibri" pitchFamily="34" charset="0"/>
                <a:ea typeface="Calibri" pitchFamily="34" charset="-122"/>
                <a:cs typeface="Calibri" pitchFamily="34" charset="-120"/>
              </a:rPr>
              <a:t>Believing recovery is possible and attainable</a:t>
            </a:r>
            <a:endParaRPr lang="en-US" sz="1100" dirty="0"/>
          </a:p>
        </p:txBody>
      </p:sp>
      <p:sp>
        <p:nvSpPr>
          <p:cNvPr id="7" name="Shape 5"/>
          <p:cNvSpPr/>
          <p:nvPr/>
        </p:nvSpPr>
        <p:spPr>
          <a:xfrm>
            <a:off x="2834640" y="1371600"/>
            <a:ext cx="640080" cy="640080"/>
          </a:xfrm>
          <a:prstGeom prst="ellipse">
            <a:avLst/>
          </a:prstGeom>
          <a:solidFill>
            <a:srgbClr val="B85042"/>
          </a:solidFill>
          <a:ln/>
        </p:spPr>
        <p:txBody>
          <a:bodyPr/>
          <a:lstStyle/>
          <a:p>
            <a:endParaRPr lang="en-US"/>
          </a:p>
        </p:txBody>
      </p:sp>
      <p:sp>
        <p:nvSpPr>
          <p:cNvPr id="8" name="Text 6"/>
          <p:cNvSpPr/>
          <p:nvPr/>
        </p:nvSpPr>
        <p:spPr>
          <a:xfrm>
            <a:off x="2834640" y="1371600"/>
            <a:ext cx="640080" cy="640080"/>
          </a:xfrm>
          <a:prstGeom prst="rect">
            <a:avLst/>
          </a:prstGeom>
          <a:noFill/>
          <a:ln/>
        </p:spPr>
        <p:txBody>
          <a:bodyPr wrap="square" lIns="0" tIns="0" rIns="0" bIns="0"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2</a:t>
            </a:r>
            <a:endParaRPr lang="en-US" sz="2200" dirty="0"/>
          </a:p>
        </p:txBody>
      </p:sp>
      <p:sp>
        <p:nvSpPr>
          <p:cNvPr id="9" name="Text 7"/>
          <p:cNvSpPr/>
          <p:nvPr/>
        </p:nvSpPr>
        <p:spPr>
          <a:xfrm>
            <a:off x="2377440" y="2194560"/>
            <a:ext cx="1554480" cy="457200"/>
          </a:xfrm>
          <a:prstGeom prst="rect">
            <a:avLst/>
          </a:prstGeom>
          <a:noFill/>
          <a:ln/>
        </p:spPr>
        <p:txBody>
          <a:bodyPr wrap="square" lIns="0" tIns="0" rIns="0" bIns="0" rtlCol="0" anchor="ctr"/>
          <a:lstStyle/>
          <a:p>
            <a:pPr marL="0" indent="0" algn="ctr">
              <a:buNone/>
            </a:pPr>
            <a:r>
              <a:rPr lang="en-US" sz="1400" b="1" dirty="0">
                <a:solidFill>
                  <a:srgbClr val="B85042"/>
                </a:solidFill>
                <a:latin typeface="Georgia" pitchFamily="34" charset="0"/>
                <a:ea typeface="Georgia" pitchFamily="34" charset="-122"/>
                <a:cs typeface="Georgia" pitchFamily="34" charset="-120"/>
              </a:rPr>
              <a:t>Personal Responsibility</a:t>
            </a:r>
            <a:endParaRPr lang="en-US" sz="1400" dirty="0"/>
          </a:p>
        </p:txBody>
      </p:sp>
      <p:sp>
        <p:nvSpPr>
          <p:cNvPr id="10" name="Text 8"/>
          <p:cNvSpPr/>
          <p:nvPr/>
        </p:nvSpPr>
        <p:spPr>
          <a:xfrm>
            <a:off x="2377440" y="2651760"/>
            <a:ext cx="1554480" cy="731520"/>
          </a:xfrm>
          <a:prstGeom prst="rect">
            <a:avLst/>
          </a:prstGeom>
          <a:noFill/>
          <a:ln/>
        </p:spPr>
        <p:txBody>
          <a:bodyPr wrap="square" lIns="0" tIns="0" rIns="0" bIns="0" rtlCol="0" anchor="ctr"/>
          <a:lstStyle/>
          <a:p>
            <a:pPr marL="0" indent="0" algn="ctr">
              <a:buNone/>
            </a:pPr>
            <a:r>
              <a:rPr lang="en-US" sz="1100" dirty="0">
                <a:solidFill>
                  <a:srgbClr val="5D4037"/>
                </a:solidFill>
                <a:latin typeface="Calibri" pitchFamily="34" charset="0"/>
                <a:ea typeface="Calibri" pitchFamily="34" charset="-122"/>
                <a:cs typeface="Calibri" pitchFamily="34" charset="-120"/>
              </a:rPr>
              <a:t>Taking ownership of your own wellness journey</a:t>
            </a:r>
            <a:endParaRPr lang="en-US" sz="1100" dirty="0"/>
          </a:p>
        </p:txBody>
      </p:sp>
      <p:sp>
        <p:nvSpPr>
          <p:cNvPr id="11" name="Shape 9"/>
          <p:cNvSpPr/>
          <p:nvPr/>
        </p:nvSpPr>
        <p:spPr>
          <a:xfrm>
            <a:off x="4480560" y="1371600"/>
            <a:ext cx="640080" cy="640080"/>
          </a:xfrm>
          <a:prstGeom prst="ellipse">
            <a:avLst/>
          </a:prstGeom>
          <a:solidFill>
            <a:srgbClr val="B85042"/>
          </a:solidFill>
          <a:ln/>
        </p:spPr>
        <p:txBody>
          <a:bodyPr/>
          <a:lstStyle/>
          <a:p>
            <a:endParaRPr lang="en-US"/>
          </a:p>
        </p:txBody>
      </p:sp>
      <p:sp>
        <p:nvSpPr>
          <p:cNvPr id="12" name="Text 10"/>
          <p:cNvSpPr/>
          <p:nvPr/>
        </p:nvSpPr>
        <p:spPr>
          <a:xfrm>
            <a:off x="4480560" y="1371600"/>
            <a:ext cx="640080" cy="640080"/>
          </a:xfrm>
          <a:prstGeom prst="rect">
            <a:avLst/>
          </a:prstGeom>
          <a:noFill/>
          <a:ln/>
        </p:spPr>
        <p:txBody>
          <a:bodyPr wrap="square" lIns="0" tIns="0" rIns="0" bIns="0"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3</a:t>
            </a:r>
            <a:endParaRPr lang="en-US" sz="2200" dirty="0"/>
          </a:p>
        </p:txBody>
      </p:sp>
      <p:sp>
        <p:nvSpPr>
          <p:cNvPr id="13" name="Text 11"/>
          <p:cNvSpPr/>
          <p:nvPr/>
        </p:nvSpPr>
        <p:spPr>
          <a:xfrm>
            <a:off x="4023360" y="2194560"/>
            <a:ext cx="1554480" cy="457200"/>
          </a:xfrm>
          <a:prstGeom prst="rect">
            <a:avLst/>
          </a:prstGeom>
          <a:noFill/>
          <a:ln/>
        </p:spPr>
        <p:txBody>
          <a:bodyPr wrap="square" lIns="0" tIns="0" rIns="0" bIns="0" rtlCol="0" anchor="ctr"/>
          <a:lstStyle/>
          <a:p>
            <a:pPr marL="0" indent="0" algn="ctr">
              <a:buNone/>
            </a:pPr>
            <a:r>
              <a:rPr lang="en-US" sz="1400" b="1" dirty="0">
                <a:solidFill>
                  <a:srgbClr val="B85042"/>
                </a:solidFill>
                <a:latin typeface="Georgia" pitchFamily="34" charset="0"/>
                <a:ea typeface="Georgia" pitchFamily="34" charset="-122"/>
                <a:cs typeface="Georgia" pitchFamily="34" charset="-120"/>
              </a:rPr>
              <a:t>Education</a:t>
            </a:r>
            <a:endParaRPr lang="en-US" sz="1400" dirty="0"/>
          </a:p>
        </p:txBody>
      </p:sp>
      <p:sp>
        <p:nvSpPr>
          <p:cNvPr id="14" name="Text 12"/>
          <p:cNvSpPr/>
          <p:nvPr/>
        </p:nvSpPr>
        <p:spPr>
          <a:xfrm>
            <a:off x="4023360" y="2651760"/>
            <a:ext cx="1554480" cy="731520"/>
          </a:xfrm>
          <a:prstGeom prst="rect">
            <a:avLst/>
          </a:prstGeom>
          <a:noFill/>
          <a:ln/>
        </p:spPr>
        <p:txBody>
          <a:bodyPr wrap="square" lIns="0" tIns="0" rIns="0" bIns="0" rtlCol="0" anchor="ctr"/>
          <a:lstStyle/>
          <a:p>
            <a:pPr marL="0" indent="0" algn="ctr">
              <a:buNone/>
            </a:pPr>
            <a:r>
              <a:rPr lang="en-US" sz="1100" dirty="0">
                <a:solidFill>
                  <a:srgbClr val="5D4037"/>
                </a:solidFill>
                <a:latin typeface="Calibri" pitchFamily="34" charset="0"/>
                <a:ea typeface="Calibri" pitchFamily="34" charset="-122"/>
                <a:cs typeface="Calibri" pitchFamily="34" charset="-120"/>
              </a:rPr>
              <a:t>Learning about yourself and available resources</a:t>
            </a:r>
            <a:endParaRPr lang="en-US" sz="1100" dirty="0"/>
          </a:p>
        </p:txBody>
      </p:sp>
      <p:sp>
        <p:nvSpPr>
          <p:cNvPr id="15" name="Shape 13"/>
          <p:cNvSpPr/>
          <p:nvPr/>
        </p:nvSpPr>
        <p:spPr>
          <a:xfrm>
            <a:off x="6126480" y="1371600"/>
            <a:ext cx="640080" cy="640080"/>
          </a:xfrm>
          <a:prstGeom prst="ellipse">
            <a:avLst/>
          </a:prstGeom>
          <a:solidFill>
            <a:srgbClr val="B85042"/>
          </a:solidFill>
          <a:ln/>
        </p:spPr>
        <p:txBody>
          <a:bodyPr/>
          <a:lstStyle/>
          <a:p>
            <a:endParaRPr lang="en-US"/>
          </a:p>
        </p:txBody>
      </p:sp>
      <p:sp>
        <p:nvSpPr>
          <p:cNvPr id="16" name="Text 14"/>
          <p:cNvSpPr/>
          <p:nvPr/>
        </p:nvSpPr>
        <p:spPr>
          <a:xfrm>
            <a:off x="6126480" y="1371600"/>
            <a:ext cx="640080" cy="640080"/>
          </a:xfrm>
          <a:prstGeom prst="rect">
            <a:avLst/>
          </a:prstGeom>
          <a:noFill/>
          <a:ln/>
        </p:spPr>
        <p:txBody>
          <a:bodyPr wrap="square" lIns="0" tIns="0" rIns="0" bIns="0"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4</a:t>
            </a:r>
            <a:endParaRPr lang="en-US" sz="2200" dirty="0"/>
          </a:p>
        </p:txBody>
      </p:sp>
      <p:sp>
        <p:nvSpPr>
          <p:cNvPr id="17" name="Text 15"/>
          <p:cNvSpPr/>
          <p:nvPr/>
        </p:nvSpPr>
        <p:spPr>
          <a:xfrm>
            <a:off x="5669280" y="2194560"/>
            <a:ext cx="1554480" cy="457200"/>
          </a:xfrm>
          <a:prstGeom prst="rect">
            <a:avLst/>
          </a:prstGeom>
          <a:noFill/>
          <a:ln/>
        </p:spPr>
        <p:txBody>
          <a:bodyPr wrap="square" lIns="0" tIns="0" rIns="0" bIns="0" rtlCol="0" anchor="ctr"/>
          <a:lstStyle/>
          <a:p>
            <a:pPr marL="0" indent="0" algn="ctr">
              <a:buNone/>
            </a:pPr>
            <a:r>
              <a:rPr lang="en-US" sz="1400" b="1" dirty="0">
                <a:solidFill>
                  <a:srgbClr val="B85042"/>
                </a:solidFill>
                <a:latin typeface="Georgia" pitchFamily="34" charset="0"/>
                <a:ea typeface="Georgia" pitchFamily="34" charset="-122"/>
                <a:cs typeface="Georgia" pitchFamily="34" charset="-120"/>
              </a:rPr>
              <a:t>Self-Advocacy</a:t>
            </a:r>
            <a:endParaRPr lang="en-US" sz="1400" dirty="0"/>
          </a:p>
        </p:txBody>
      </p:sp>
      <p:sp>
        <p:nvSpPr>
          <p:cNvPr id="18" name="Text 16"/>
          <p:cNvSpPr/>
          <p:nvPr/>
        </p:nvSpPr>
        <p:spPr>
          <a:xfrm>
            <a:off x="5669280" y="2651760"/>
            <a:ext cx="1554480" cy="731520"/>
          </a:xfrm>
          <a:prstGeom prst="rect">
            <a:avLst/>
          </a:prstGeom>
          <a:noFill/>
          <a:ln/>
        </p:spPr>
        <p:txBody>
          <a:bodyPr wrap="square" lIns="0" tIns="0" rIns="0" bIns="0" rtlCol="0" anchor="ctr"/>
          <a:lstStyle/>
          <a:p>
            <a:pPr marL="0" indent="0" algn="ctr">
              <a:buNone/>
            </a:pPr>
            <a:r>
              <a:rPr lang="en-US" sz="1100" dirty="0">
                <a:solidFill>
                  <a:srgbClr val="5D4037"/>
                </a:solidFill>
                <a:latin typeface="Calibri" pitchFamily="34" charset="0"/>
                <a:ea typeface="Calibri" pitchFamily="34" charset="-122"/>
                <a:cs typeface="Calibri" pitchFamily="34" charset="-120"/>
              </a:rPr>
              <a:t>Speaking up for what you need and want</a:t>
            </a:r>
            <a:endParaRPr lang="en-US" sz="1100" dirty="0"/>
          </a:p>
        </p:txBody>
      </p:sp>
      <p:sp>
        <p:nvSpPr>
          <p:cNvPr id="19" name="Shape 17"/>
          <p:cNvSpPr/>
          <p:nvPr/>
        </p:nvSpPr>
        <p:spPr>
          <a:xfrm>
            <a:off x="7772400" y="1371600"/>
            <a:ext cx="640080" cy="640080"/>
          </a:xfrm>
          <a:prstGeom prst="ellipse">
            <a:avLst/>
          </a:prstGeom>
          <a:solidFill>
            <a:srgbClr val="B85042"/>
          </a:solidFill>
          <a:ln/>
        </p:spPr>
        <p:txBody>
          <a:bodyPr/>
          <a:lstStyle/>
          <a:p>
            <a:endParaRPr lang="en-US"/>
          </a:p>
        </p:txBody>
      </p:sp>
      <p:sp>
        <p:nvSpPr>
          <p:cNvPr id="20" name="Text 18"/>
          <p:cNvSpPr/>
          <p:nvPr/>
        </p:nvSpPr>
        <p:spPr>
          <a:xfrm>
            <a:off x="7772400" y="1371600"/>
            <a:ext cx="640080" cy="640080"/>
          </a:xfrm>
          <a:prstGeom prst="rect">
            <a:avLst/>
          </a:prstGeom>
          <a:noFill/>
          <a:ln/>
        </p:spPr>
        <p:txBody>
          <a:bodyPr wrap="square" lIns="0" tIns="0" rIns="0" bIns="0"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5</a:t>
            </a:r>
            <a:endParaRPr lang="en-US" sz="2200" dirty="0"/>
          </a:p>
        </p:txBody>
      </p:sp>
      <p:sp>
        <p:nvSpPr>
          <p:cNvPr id="21" name="Text 19"/>
          <p:cNvSpPr/>
          <p:nvPr/>
        </p:nvSpPr>
        <p:spPr>
          <a:xfrm>
            <a:off x="7315200" y="2194560"/>
            <a:ext cx="1554480" cy="457200"/>
          </a:xfrm>
          <a:prstGeom prst="rect">
            <a:avLst/>
          </a:prstGeom>
          <a:noFill/>
          <a:ln/>
        </p:spPr>
        <p:txBody>
          <a:bodyPr wrap="square" lIns="0" tIns="0" rIns="0" bIns="0" rtlCol="0" anchor="ctr"/>
          <a:lstStyle/>
          <a:p>
            <a:pPr marL="0" indent="0" algn="ctr">
              <a:buNone/>
            </a:pPr>
            <a:r>
              <a:rPr lang="en-US" sz="1400" b="1" dirty="0">
                <a:solidFill>
                  <a:srgbClr val="B85042"/>
                </a:solidFill>
                <a:latin typeface="Georgia" pitchFamily="34" charset="0"/>
                <a:ea typeface="Georgia" pitchFamily="34" charset="-122"/>
                <a:cs typeface="Georgia" pitchFamily="34" charset="-120"/>
              </a:rPr>
              <a:t>Support</a:t>
            </a:r>
            <a:endParaRPr lang="en-US" sz="1400" dirty="0"/>
          </a:p>
        </p:txBody>
      </p:sp>
      <p:sp>
        <p:nvSpPr>
          <p:cNvPr id="22" name="Text 20"/>
          <p:cNvSpPr/>
          <p:nvPr/>
        </p:nvSpPr>
        <p:spPr>
          <a:xfrm>
            <a:off x="7315200" y="2651760"/>
            <a:ext cx="1554480" cy="731520"/>
          </a:xfrm>
          <a:prstGeom prst="rect">
            <a:avLst/>
          </a:prstGeom>
          <a:noFill/>
          <a:ln/>
        </p:spPr>
        <p:txBody>
          <a:bodyPr wrap="square" lIns="0" tIns="0" rIns="0" bIns="0" rtlCol="0" anchor="ctr"/>
          <a:lstStyle/>
          <a:p>
            <a:pPr marL="0" indent="0" algn="ctr">
              <a:buNone/>
            </a:pPr>
            <a:r>
              <a:rPr lang="en-US" sz="1100" dirty="0">
                <a:solidFill>
                  <a:srgbClr val="5D4037"/>
                </a:solidFill>
                <a:latin typeface="Calibri" pitchFamily="34" charset="0"/>
                <a:ea typeface="Calibri" pitchFamily="34" charset="-122"/>
                <a:cs typeface="Calibri" pitchFamily="34" charset="-120"/>
              </a:rPr>
              <a:t>Building connections with people who encourage growth</a:t>
            </a:r>
            <a:endParaRPr lang="en-US" sz="1100" dirty="0"/>
          </a:p>
        </p:txBody>
      </p:sp>
      <p:sp>
        <p:nvSpPr>
          <p:cNvPr id="23" name="Shape 21"/>
          <p:cNvSpPr/>
          <p:nvPr/>
        </p:nvSpPr>
        <p:spPr>
          <a:xfrm>
            <a:off x="0" y="3840480"/>
            <a:ext cx="9144000" cy="1303020"/>
          </a:xfrm>
          <a:prstGeom prst="rect">
            <a:avLst/>
          </a:prstGeom>
          <a:solidFill>
            <a:srgbClr val="B85042">
              <a:alpha val="90000"/>
            </a:srgbClr>
          </a:solidFill>
          <a:ln/>
        </p:spPr>
        <p:txBody>
          <a:bodyPr/>
          <a:lstStyle/>
          <a:p>
            <a:endParaRPr lang="en-US"/>
          </a:p>
        </p:txBody>
      </p:sp>
      <p:sp>
        <p:nvSpPr>
          <p:cNvPr id="24" name="Text 22"/>
          <p:cNvSpPr/>
          <p:nvPr/>
        </p:nvSpPr>
        <p:spPr>
          <a:xfrm>
            <a:off x="731520" y="4023360"/>
            <a:ext cx="7680960" cy="731520"/>
          </a:xfrm>
          <a:prstGeom prst="rect">
            <a:avLst/>
          </a:prstGeom>
          <a:noFill/>
          <a:ln/>
        </p:spPr>
        <p:txBody>
          <a:bodyPr wrap="square" lIns="0" tIns="0" rIns="0" bIns="0" rtlCol="0" anchor="ctr"/>
          <a:lstStyle/>
          <a:p>
            <a:pPr marL="0" indent="0" algn="ctr">
              <a:buNone/>
            </a:pPr>
            <a:r>
              <a:rPr lang="en-US" sz="1400" i="1" dirty="0">
                <a:solidFill>
                  <a:srgbClr val="3D2B1F"/>
                </a:solidFill>
                <a:latin typeface="Calibri" pitchFamily="34" charset="0"/>
                <a:ea typeface="Calibri" pitchFamily="34" charset="-122"/>
                <a:cs typeface="Calibri" pitchFamily="34" charset="-120"/>
              </a:rPr>
              <a:t>These five concepts form the ethical foundation of WRAP and guide every aspect of the process.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8F0"/>
        </a:solidFill>
        <a:effectLst/>
      </p:bgPr>
    </p:bg>
    <p:spTree>
      <p:nvGrpSpPr>
        <p:cNvPr id="1" name=""/>
        <p:cNvGrpSpPr/>
        <p:nvPr/>
      </p:nvGrpSpPr>
      <p:grpSpPr>
        <a:xfrm>
          <a:off x="0" y="0"/>
          <a:ext cx="0" cy="0"/>
          <a:chOff x="0" y="0"/>
          <a:chExt cx="0" cy="0"/>
        </a:xfrm>
      </p:grpSpPr>
      <p:sp>
        <p:nvSpPr>
          <p:cNvPr id="2" name="Text 0"/>
          <p:cNvSpPr/>
          <p:nvPr/>
        </p:nvSpPr>
        <p:spPr>
          <a:xfrm>
            <a:off x="731520" y="365760"/>
            <a:ext cx="7680960" cy="731520"/>
          </a:xfrm>
          <a:prstGeom prst="rect">
            <a:avLst/>
          </a:prstGeom>
          <a:noFill/>
          <a:ln/>
        </p:spPr>
        <p:txBody>
          <a:bodyPr wrap="square" lIns="0" tIns="0" rIns="0" bIns="0" rtlCol="0" anchor="ctr"/>
          <a:lstStyle/>
          <a:p>
            <a:pPr marL="0" indent="0">
              <a:buNone/>
            </a:pPr>
            <a:r>
              <a:rPr lang="en-US" sz="3400" b="1" dirty="0">
                <a:solidFill>
                  <a:srgbClr val="B85042"/>
                </a:solidFill>
                <a:latin typeface="Georgia" pitchFamily="34" charset="0"/>
                <a:ea typeface="Georgia" pitchFamily="34" charset="-122"/>
                <a:cs typeface="Georgia" pitchFamily="34" charset="-120"/>
              </a:rPr>
              <a:t>WRAP Meets Trauma-Informed Care</a:t>
            </a:r>
            <a:endParaRPr lang="en-US" sz="3400" dirty="0"/>
          </a:p>
        </p:txBody>
      </p:sp>
      <p:sp>
        <p:nvSpPr>
          <p:cNvPr id="3" name="Shape 1"/>
          <p:cNvSpPr/>
          <p:nvPr/>
        </p:nvSpPr>
        <p:spPr>
          <a:xfrm>
            <a:off x="731520" y="1280160"/>
            <a:ext cx="3657600" cy="3291840"/>
          </a:xfrm>
          <a:prstGeom prst="rect">
            <a:avLst/>
          </a:prstGeom>
          <a:solidFill>
            <a:srgbClr val="B85042"/>
          </a:solidFill>
          <a:ln/>
          <a:effectLst>
            <a:outerShdw blurRad="76200" dist="25400" dir="8100000" algn="bl" rotWithShape="0">
              <a:srgbClr val="000000">
                <a:alpha val="10000"/>
              </a:srgbClr>
            </a:outerShdw>
          </a:effectLst>
        </p:spPr>
        <p:txBody>
          <a:bodyPr/>
          <a:lstStyle/>
          <a:p>
            <a:endParaRPr lang="en-US"/>
          </a:p>
        </p:txBody>
      </p:sp>
      <p:sp>
        <p:nvSpPr>
          <p:cNvPr id="4" name="Text 2"/>
          <p:cNvSpPr/>
          <p:nvPr/>
        </p:nvSpPr>
        <p:spPr>
          <a:xfrm>
            <a:off x="914400" y="1417320"/>
            <a:ext cx="3291840" cy="640080"/>
          </a:xfrm>
          <a:prstGeom prst="rect">
            <a:avLst/>
          </a:prstGeom>
          <a:noFill/>
          <a:ln/>
        </p:spPr>
        <p:txBody>
          <a:bodyPr wrap="square" lIns="0" tIns="0" rIns="0" bIns="0"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Trauma-Informed</a:t>
            </a:r>
            <a:endParaRPr lang="en-US" sz="1600" dirty="0"/>
          </a:p>
          <a:p>
            <a:pPr marL="0" indent="0">
              <a:buNone/>
            </a:pPr>
            <a:r>
              <a:rPr lang="en-US" sz="1600" b="1" dirty="0">
                <a:solidFill>
                  <a:srgbClr val="FFFFFF"/>
                </a:solidFill>
                <a:latin typeface="Georgia" pitchFamily="34" charset="0"/>
                <a:ea typeface="Georgia" pitchFamily="34" charset="-122"/>
                <a:cs typeface="Georgia" pitchFamily="34" charset="-120"/>
              </a:rPr>
              <a:t>Care Principles</a:t>
            </a:r>
            <a:endParaRPr lang="en-US" sz="1600" dirty="0"/>
          </a:p>
        </p:txBody>
      </p:sp>
      <p:sp>
        <p:nvSpPr>
          <p:cNvPr id="5" name="Text 3"/>
          <p:cNvSpPr/>
          <p:nvPr/>
        </p:nvSpPr>
        <p:spPr>
          <a:xfrm>
            <a:off x="914400" y="2148840"/>
            <a:ext cx="3291840" cy="2194560"/>
          </a:xfrm>
          <a:prstGeom prst="rect">
            <a:avLst/>
          </a:prstGeom>
          <a:noFill/>
          <a:ln/>
        </p:spPr>
        <p:txBody>
          <a:bodyPr wrap="square" lIns="0" tIns="0" rIns="0" bIns="0" rtlCol="0" anchor="ctr"/>
          <a:lstStyle/>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Safety</a:t>
            </a:r>
            <a:endParaRPr lang="en-US" sz="1300" dirty="0"/>
          </a:p>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Trustworthiness &amp; Transparency</a:t>
            </a:r>
            <a:endParaRPr lang="en-US" sz="1300" dirty="0"/>
          </a:p>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Peer Support</a:t>
            </a:r>
            <a:endParaRPr lang="en-US" sz="1300" dirty="0"/>
          </a:p>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Collaboration &amp; Mutuality</a:t>
            </a:r>
            <a:endParaRPr lang="en-US" sz="1300" dirty="0"/>
          </a:p>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Empowerment &amp; Choice</a:t>
            </a:r>
            <a:endParaRPr lang="en-US" sz="1300" dirty="0"/>
          </a:p>
          <a:p>
            <a:pPr marL="342900" indent="-342900">
              <a:buSzPct val="100000"/>
              <a:buChar char="•"/>
            </a:pPr>
            <a:r>
              <a:rPr lang="en-US" sz="1300" dirty="0">
                <a:solidFill>
                  <a:srgbClr val="FFFFFF"/>
                </a:solidFill>
                <a:latin typeface="Calibri" pitchFamily="34" charset="0"/>
                <a:ea typeface="Calibri" pitchFamily="34" charset="-122"/>
                <a:cs typeface="Calibri" pitchFamily="34" charset="-120"/>
              </a:rPr>
              <a:t>Cultural Responsiveness</a:t>
            </a:r>
            <a:endParaRPr lang="en-US" sz="1300" dirty="0"/>
          </a:p>
        </p:txBody>
      </p:sp>
      <p:sp>
        <p:nvSpPr>
          <p:cNvPr id="6" name="Shape 4"/>
          <p:cNvSpPr/>
          <p:nvPr/>
        </p:nvSpPr>
        <p:spPr>
          <a:xfrm>
            <a:off x="4754880" y="1280160"/>
            <a:ext cx="3657600" cy="32918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7" name="Text 5"/>
          <p:cNvSpPr/>
          <p:nvPr/>
        </p:nvSpPr>
        <p:spPr>
          <a:xfrm>
            <a:off x="4937760" y="1417320"/>
            <a:ext cx="3291840" cy="457200"/>
          </a:xfrm>
          <a:prstGeom prst="rect">
            <a:avLst/>
          </a:prstGeom>
          <a:noFill/>
          <a:ln/>
        </p:spPr>
        <p:txBody>
          <a:bodyPr wrap="square" lIns="0" tIns="0" rIns="0" bIns="0" rtlCol="0" anchor="ctr"/>
          <a:lstStyle/>
          <a:p>
            <a:pPr marL="0" indent="0">
              <a:buNone/>
            </a:pPr>
            <a:r>
              <a:rPr lang="en-US" sz="1600" b="1" dirty="0">
                <a:solidFill>
                  <a:srgbClr val="B85042"/>
                </a:solidFill>
                <a:latin typeface="Georgia" pitchFamily="34" charset="0"/>
                <a:ea typeface="Georgia" pitchFamily="34" charset="-122"/>
                <a:cs typeface="Georgia" pitchFamily="34" charset="-120"/>
              </a:rPr>
              <a:t>How WRAP Aligns</a:t>
            </a:r>
            <a:endParaRPr lang="en-US" sz="1600" dirty="0"/>
          </a:p>
        </p:txBody>
      </p:sp>
      <p:sp>
        <p:nvSpPr>
          <p:cNvPr id="8" name="Text 6"/>
          <p:cNvSpPr/>
          <p:nvPr/>
        </p:nvSpPr>
        <p:spPr>
          <a:xfrm>
            <a:off x="4937760" y="1965960"/>
            <a:ext cx="3291840" cy="2377440"/>
          </a:xfrm>
          <a:prstGeom prst="rect">
            <a:avLst/>
          </a:prstGeom>
          <a:noFill/>
          <a:ln/>
        </p:spPr>
        <p:txBody>
          <a:bodyPr wrap="square" lIns="0" tIns="0" rIns="0" bIns="0" rtlCol="0" anchor="ctr"/>
          <a:lstStyle/>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Creates emotionally safe spaces</a:t>
            </a:r>
            <a:endParaRPr lang="en-US" sz="1300" dirty="0"/>
          </a:p>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Builds trust through peer facilitation</a:t>
            </a:r>
            <a:endParaRPr lang="en-US" sz="1300" dirty="0"/>
          </a:p>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Centers lived experience</a:t>
            </a:r>
            <a:endParaRPr lang="en-US" sz="1300" dirty="0"/>
          </a:p>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Shared decision-making in groups</a:t>
            </a:r>
            <a:endParaRPr lang="en-US" sz="1300" dirty="0"/>
          </a:p>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Person directs their own plan</a:t>
            </a:r>
            <a:endParaRPr lang="en-US" sz="1300" dirty="0"/>
          </a:p>
          <a:p>
            <a:pPr marL="342900" indent="-342900">
              <a:buSzPct val="100000"/>
              <a:buChar char="•"/>
            </a:pPr>
            <a:r>
              <a:rPr lang="en-US" sz="1300" dirty="0">
                <a:solidFill>
                  <a:srgbClr val="5D4037"/>
                </a:solidFill>
                <a:latin typeface="Calibri" pitchFamily="34" charset="0"/>
                <a:ea typeface="Calibri" pitchFamily="34" charset="-122"/>
                <a:cs typeface="Calibri" pitchFamily="34" charset="-120"/>
              </a:rPr>
              <a:t>Adapts to diverse backgrounds</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E5D3"/>
        </a:solidFill>
        <a:effectLst/>
      </p:bgPr>
    </p:bg>
    <p:spTree>
      <p:nvGrpSpPr>
        <p:cNvPr id="1" name=""/>
        <p:cNvGrpSpPr/>
        <p:nvPr/>
      </p:nvGrpSpPr>
      <p:grpSpPr>
        <a:xfrm>
          <a:off x="0" y="0"/>
          <a:ext cx="0" cy="0"/>
          <a:chOff x="0" y="0"/>
          <a:chExt cx="0" cy="0"/>
        </a:xfrm>
      </p:grpSpPr>
      <p:sp>
        <p:nvSpPr>
          <p:cNvPr id="2" name="Text 0"/>
          <p:cNvSpPr/>
          <p:nvPr/>
        </p:nvSpPr>
        <p:spPr>
          <a:xfrm>
            <a:off x="731520" y="274320"/>
            <a:ext cx="7680960" cy="640080"/>
          </a:xfrm>
          <a:prstGeom prst="rect">
            <a:avLst/>
          </a:prstGeom>
          <a:noFill/>
          <a:ln/>
        </p:spPr>
        <p:txBody>
          <a:bodyPr wrap="square" lIns="0" tIns="0" rIns="0" bIns="0" rtlCol="0" anchor="ctr"/>
          <a:lstStyle/>
          <a:p>
            <a:pPr marL="0" indent="0">
              <a:buNone/>
            </a:pPr>
            <a:r>
              <a:rPr lang="en-US" sz="3400" b="1" dirty="0">
                <a:solidFill>
                  <a:srgbClr val="3D2B1F"/>
                </a:solidFill>
                <a:latin typeface="Georgia" pitchFamily="34" charset="0"/>
                <a:ea typeface="Georgia" pitchFamily="34" charset="-122"/>
                <a:cs typeface="Georgia" pitchFamily="34" charset="-120"/>
              </a:rPr>
              <a:t>The Six Components of WRAP</a:t>
            </a:r>
            <a:endParaRPr lang="en-US" sz="3400" dirty="0"/>
          </a:p>
        </p:txBody>
      </p:sp>
      <p:sp>
        <p:nvSpPr>
          <p:cNvPr id="3" name="Shape 1"/>
          <p:cNvSpPr/>
          <p:nvPr/>
        </p:nvSpPr>
        <p:spPr>
          <a:xfrm>
            <a:off x="731520" y="109728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4" name="Shape 2"/>
          <p:cNvSpPr/>
          <p:nvPr/>
        </p:nvSpPr>
        <p:spPr>
          <a:xfrm>
            <a:off x="868680" y="1234440"/>
            <a:ext cx="502920" cy="502920"/>
          </a:xfrm>
          <a:prstGeom prst="ellipse">
            <a:avLst/>
          </a:prstGeom>
          <a:solidFill>
            <a:srgbClr val="C8A951"/>
          </a:solidFill>
          <a:ln/>
        </p:spPr>
        <p:txBody>
          <a:bodyPr/>
          <a:lstStyle/>
          <a:p>
            <a:endParaRPr lang="en-US"/>
          </a:p>
        </p:txBody>
      </p:sp>
      <p:sp>
        <p:nvSpPr>
          <p:cNvPr id="5" name="Text 3"/>
          <p:cNvSpPr/>
          <p:nvPr/>
        </p:nvSpPr>
        <p:spPr>
          <a:xfrm>
            <a:off x="868680" y="123444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01</a:t>
            </a:r>
            <a:endParaRPr lang="en-US" sz="1400" dirty="0"/>
          </a:p>
        </p:txBody>
      </p:sp>
      <p:sp>
        <p:nvSpPr>
          <p:cNvPr id="6" name="Text 4"/>
          <p:cNvSpPr/>
          <p:nvPr/>
        </p:nvSpPr>
        <p:spPr>
          <a:xfrm>
            <a:off x="1508760" y="123444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Daily Maintenance Plan</a:t>
            </a:r>
            <a:endParaRPr lang="en-US" sz="1200" dirty="0"/>
          </a:p>
        </p:txBody>
      </p:sp>
      <p:sp>
        <p:nvSpPr>
          <p:cNvPr id="7" name="Text 5"/>
          <p:cNvSpPr/>
          <p:nvPr/>
        </p:nvSpPr>
        <p:spPr>
          <a:xfrm>
            <a:off x="868680" y="187452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What you do every day to stay well</a:t>
            </a:r>
            <a:endParaRPr lang="en-US" sz="1100" dirty="0"/>
          </a:p>
        </p:txBody>
      </p:sp>
      <p:sp>
        <p:nvSpPr>
          <p:cNvPr id="8" name="Shape 6"/>
          <p:cNvSpPr/>
          <p:nvPr/>
        </p:nvSpPr>
        <p:spPr>
          <a:xfrm>
            <a:off x="3383280" y="109728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9" name="Shape 7"/>
          <p:cNvSpPr/>
          <p:nvPr/>
        </p:nvSpPr>
        <p:spPr>
          <a:xfrm>
            <a:off x="3520440" y="1234440"/>
            <a:ext cx="502920" cy="502920"/>
          </a:xfrm>
          <a:prstGeom prst="ellipse">
            <a:avLst/>
          </a:prstGeom>
          <a:solidFill>
            <a:srgbClr val="C8A951"/>
          </a:solidFill>
          <a:ln/>
        </p:spPr>
        <p:txBody>
          <a:bodyPr/>
          <a:lstStyle/>
          <a:p>
            <a:endParaRPr lang="en-US"/>
          </a:p>
        </p:txBody>
      </p:sp>
      <p:sp>
        <p:nvSpPr>
          <p:cNvPr id="10" name="Text 8"/>
          <p:cNvSpPr/>
          <p:nvPr/>
        </p:nvSpPr>
        <p:spPr>
          <a:xfrm>
            <a:off x="3520440" y="123444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02</a:t>
            </a:r>
            <a:endParaRPr lang="en-US" sz="1400" dirty="0"/>
          </a:p>
        </p:txBody>
      </p:sp>
      <p:sp>
        <p:nvSpPr>
          <p:cNvPr id="11" name="Text 9"/>
          <p:cNvSpPr/>
          <p:nvPr/>
        </p:nvSpPr>
        <p:spPr>
          <a:xfrm>
            <a:off x="4160520" y="123444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Triggers</a:t>
            </a:r>
            <a:endParaRPr lang="en-US" sz="1200" dirty="0"/>
          </a:p>
        </p:txBody>
      </p:sp>
      <p:sp>
        <p:nvSpPr>
          <p:cNvPr id="12" name="Text 10"/>
          <p:cNvSpPr/>
          <p:nvPr/>
        </p:nvSpPr>
        <p:spPr>
          <a:xfrm>
            <a:off x="3520440" y="187452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External events that may cause distress</a:t>
            </a:r>
            <a:endParaRPr lang="en-US" sz="1100" dirty="0"/>
          </a:p>
        </p:txBody>
      </p:sp>
      <p:sp>
        <p:nvSpPr>
          <p:cNvPr id="13" name="Shape 11"/>
          <p:cNvSpPr/>
          <p:nvPr/>
        </p:nvSpPr>
        <p:spPr>
          <a:xfrm>
            <a:off x="6035040" y="109728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4" name="Shape 12"/>
          <p:cNvSpPr/>
          <p:nvPr/>
        </p:nvSpPr>
        <p:spPr>
          <a:xfrm>
            <a:off x="6172200" y="1234440"/>
            <a:ext cx="502920" cy="502920"/>
          </a:xfrm>
          <a:prstGeom prst="ellipse">
            <a:avLst/>
          </a:prstGeom>
          <a:solidFill>
            <a:srgbClr val="C8A951"/>
          </a:solidFill>
          <a:ln/>
        </p:spPr>
        <p:txBody>
          <a:bodyPr/>
          <a:lstStyle/>
          <a:p>
            <a:endParaRPr lang="en-US"/>
          </a:p>
        </p:txBody>
      </p:sp>
      <p:sp>
        <p:nvSpPr>
          <p:cNvPr id="15" name="Text 13"/>
          <p:cNvSpPr/>
          <p:nvPr/>
        </p:nvSpPr>
        <p:spPr>
          <a:xfrm>
            <a:off x="6172200" y="123444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03</a:t>
            </a:r>
            <a:endParaRPr lang="en-US" sz="1400" dirty="0"/>
          </a:p>
        </p:txBody>
      </p:sp>
      <p:sp>
        <p:nvSpPr>
          <p:cNvPr id="16" name="Text 14"/>
          <p:cNvSpPr/>
          <p:nvPr/>
        </p:nvSpPr>
        <p:spPr>
          <a:xfrm>
            <a:off x="6812280" y="123444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Early Warning Signs</a:t>
            </a:r>
            <a:endParaRPr lang="en-US" sz="1200" dirty="0"/>
          </a:p>
        </p:txBody>
      </p:sp>
      <p:sp>
        <p:nvSpPr>
          <p:cNvPr id="17" name="Text 15"/>
          <p:cNvSpPr/>
          <p:nvPr/>
        </p:nvSpPr>
        <p:spPr>
          <a:xfrm>
            <a:off x="6172200" y="187452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Subtle internal signals that something is off</a:t>
            </a:r>
            <a:endParaRPr lang="en-US" sz="1100" dirty="0"/>
          </a:p>
        </p:txBody>
      </p:sp>
      <p:sp>
        <p:nvSpPr>
          <p:cNvPr id="18" name="Shape 16"/>
          <p:cNvSpPr/>
          <p:nvPr/>
        </p:nvSpPr>
        <p:spPr>
          <a:xfrm>
            <a:off x="731520" y="301752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9" name="Shape 17"/>
          <p:cNvSpPr/>
          <p:nvPr/>
        </p:nvSpPr>
        <p:spPr>
          <a:xfrm>
            <a:off x="868680" y="3154680"/>
            <a:ext cx="502920" cy="502920"/>
          </a:xfrm>
          <a:prstGeom prst="ellipse">
            <a:avLst/>
          </a:prstGeom>
          <a:solidFill>
            <a:srgbClr val="C8A951"/>
          </a:solidFill>
          <a:ln/>
        </p:spPr>
        <p:txBody>
          <a:bodyPr/>
          <a:lstStyle/>
          <a:p>
            <a:endParaRPr lang="en-US"/>
          </a:p>
        </p:txBody>
      </p:sp>
      <p:sp>
        <p:nvSpPr>
          <p:cNvPr id="20" name="Text 18"/>
          <p:cNvSpPr/>
          <p:nvPr/>
        </p:nvSpPr>
        <p:spPr>
          <a:xfrm>
            <a:off x="868680" y="315468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04</a:t>
            </a:r>
            <a:endParaRPr lang="en-US" sz="1400" dirty="0"/>
          </a:p>
        </p:txBody>
      </p:sp>
      <p:sp>
        <p:nvSpPr>
          <p:cNvPr id="21" name="Text 19"/>
          <p:cNvSpPr/>
          <p:nvPr/>
        </p:nvSpPr>
        <p:spPr>
          <a:xfrm>
            <a:off x="1508760" y="315468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When Things Are</a:t>
            </a:r>
            <a:endParaRPr lang="en-US" sz="1200" dirty="0"/>
          </a:p>
          <a:p>
            <a:pPr marL="0" indent="0">
              <a:buNone/>
            </a:pPr>
            <a:r>
              <a:rPr lang="en-US" sz="1200" b="1" dirty="0">
                <a:solidFill>
                  <a:srgbClr val="B85042"/>
                </a:solidFill>
                <a:latin typeface="Georgia" pitchFamily="34" charset="0"/>
                <a:ea typeface="Georgia" pitchFamily="34" charset="-122"/>
                <a:cs typeface="Georgia" pitchFamily="34" charset="-120"/>
              </a:rPr>
              <a:t>Breaking Down</a:t>
            </a:r>
            <a:endParaRPr lang="en-US" sz="1200" dirty="0"/>
          </a:p>
        </p:txBody>
      </p:sp>
      <p:sp>
        <p:nvSpPr>
          <p:cNvPr id="22" name="Text 20"/>
          <p:cNvSpPr/>
          <p:nvPr/>
        </p:nvSpPr>
        <p:spPr>
          <a:xfrm>
            <a:off x="868680" y="379476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Symptoms that require immediate action</a:t>
            </a:r>
            <a:endParaRPr lang="en-US" sz="1100" dirty="0"/>
          </a:p>
        </p:txBody>
      </p:sp>
      <p:sp>
        <p:nvSpPr>
          <p:cNvPr id="23" name="Shape 21"/>
          <p:cNvSpPr/>
          <p:nvPr/>
        </p:nvSpPr>
        <p:spPr>
          <a:xfrm>
            <a:off x="3383280" y="301752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4" name="Shape 22"/>
          <p:cNvSpPr/>
          <p:nvPr/>
        </p:nvSpPr>
        <p:spPr>
          <a:xfrm>
            <a:off x="3520440" y="3154680"/>
            <a:ext cx="502920" cy="502920"/>
          </a:xfrm>
          <a:prstGeom prst="ellipse">
            <a:avLst/>
          </a:prstGeom>
          <a:solidFill>
            <a:srgbClr val="C8A951"/>
          </a:solidFill>
          <a:ln/>
        </p:spPr>
        <p:txBody>
          <a:bodyPr/>
          <a:lstStyle/>
          <a:p>
            <a:endParaRPr lang="en-US"/>
          </a:p>
        </p:txBody>
      </p:sp>
      <p:sp>
        <p:nvSpPr>
          <p:cNvPr id="25" name="Text 23"/>
          <p:cNvSpPr/>
          <p:nvPr/>
        </p:nvSpPr>
        <p:spPr>
          <a:xfrm>
            <a:off x="3520440" y="315468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05</a:t>
            </a:r>
            <a:endParaRPr lang="en-US" sz="1400" dirty="0"/>
          </a:p>
        </p:txBody>
      </p:sp>
      <p:sp>
        <p:nvSpPr>
          <p:cNvPr id="26" name="Text 24"/>
          <p:cNvSpPr/>
          <p:nvPr/>
        </p:nvSpPr>
        <p:spPr>
          <a:xfrm>
            <a:off x="4160520" y="315468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Crisis Plan</a:t>
            </a:r>
            <a:endParaRPr lang="en-US" sz="1200" dirty="0"/>
          </a:p>
        </p:txBody>
      </p:sp>
      <p:sp>
        <p:nvSpPr>
          <p:cNvPr id="27" name="Text 25"/>
          <p:cNvSpPr/>
          <p:nvPr/>
        </p:nvSpPr>
        <p:spPr>
          <a:xfrm>
            <a:off x="3520440" y="379476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Pre-determined instructions for severe episodes</a:t>
            </a:r>
            <a:endParaRPr lang="en-US" sz="1100" dirty="0"/>
          </a:p>
        </p:txBody>
      </p:sp>
      <p:sp>
        <p:nvSpPr>
          <p:cNvPr id="28" name="Shape 26"/>
          <p:cNvSpPr/>
          <p:nvPr/>
        </p:nvSpPr>
        <p:spPr>
          <a:xfrm>
            <a:off x="6035040" y="3017520"/>
            <a:ext cx="2377440" cy="16916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9" name="Shape 27"/>
          <p:cNvSpPr/>
          <p:nvPr/>
        </p:nvSpPr>
        <p:spPr>
          <a:xfrm>
            <a:off x="6172200" y="3154680"/>
            <a:ext cx="502920" cy="502920"/>
          </a:xfrm>
          <a:prstGeom prst="ellipse">
            <a:avLst/>
          </a:prstGeom>
          <a:solidFill>
            <a:srgbClr val="C8A951"/>
          </a:solidFill>
          <a:ln/>
        </p:spPr>
        <p:txBody>
          <a:bodyPr/>
          <a:lstStyle/>
          <a:p>
            <a:endParaRPr lang="en-US"/>
          </a:p>
        </p:txBody>
      </p:sp>
      <p:sp>
        <p:nvSpPr>
          <p:cNvPr id="30" name="Text 28"/>
          <p:cNvSpPr/>
          <p:nvPr/>
        </p:nvSpPr>
        <p:spPr>
          <a:xfrm>
            <a:off x="6172200" y="3154680"/>
            <a:ext cx="50292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06</a:t>
            </a:r>
            <a:endParaRPr lang="en-US" sz="1400" dirty="0"/>
          </a:p>
        </p:txBody>
      </p:sp>
      <p:sp>
        <p:nvSpPr>
          <p:cNvPr id="31" name="Text 29"/>
          <p:cNvSpPr/>
          <p:nvPr/>
        </p:nvSpPr>
        <p:spPr>
          <a:xfrm>
            <a:off x="6812280" y="3154680"/>
            <a:ext cx="1417320" cy="502920"/>
          </a:xfrm>
          <a:prstGeom prst="rect">
            <a:avLst/>
          </a:prstGeom>
          <a:noFill/>
          <a:ln/>
        </p:spPr>
        <p:txBody>
          <a:bodyPr wrap="square" lIns="0" tIns="0" rIns="0" bIns="0" rtlCol="0" anchor="ctr"/>
          <a:lstStyle/>
          <a:p>
            <a:pPr marL="0" indent="0">
              <a:buNone/>
            </a:pPr>
            <a:r>
              <a:rPr lang="en-US" sz="1200" b="1" dirty="0">
                <a:solidFill>
                  <a:srgbClr val="B85042"/>
                </a:solidFill>
                <a:latin typeface="Georgia" pitchFamily="34" charset="0"/>
                <a:ea typeface="Georgia" pitchFamily="34" charset="-122"/>
                <a:cs typeface="Georgia" pitchFamily="34" charset="-120"/>
              </a:rPr>
              <a:t>Post-Crisis Plan</a:t>
            </a:r>
            <a:endParaRPr lang="en-US" sz="1200" dirty="0"/>
          </a:p>
        </p:txBody>
      </p:sp>
      <p:sp>
        <p:nvSpPr>
          <p:cNvPr id="32" name="Text 30"/>
          <p:cNvSpPr/>
          <p:nvPr/>
        </p:nvSpPr>
        <p:spPr>
          <a:xfrm>
            <a:off x="6172200" y="3794760"/>
            <a:ext cx="2103120" cy="73152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Steps for returning to wellness after a crisis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8F0"/>
        </a:solidFill>
        <a:effectLst/>
      </p:bgPr>
    </p:bg>
    <p:spTree>
      <p:nvGrpSpPr>
        <p:cNvPr id="1" name=""/>
        <p:cNvGrpSpPr/>
        <p:nvPr/>
      </p:nvGrpSpPr>
      <p:grpSpPr>
        <a:xfrm>
          <a:off x="0" y="0"/>
          <a:ext cx="0" cy="0"/>
          <a:chOff x="0" y="0"/>
          <a:chExt cx="0" cy="0"/>
        </a:xfrm>
      </p:grpSpPr>
      <p:pic>
        <p:nvPicPr>
          <p:cNvPr id="2" name="Image 0" descr="/agent/turn2/workspace/images/soft-watercolor-illustration-of-a-winding-path-thr_2026-05-28T16-34-22_image_DAS_0.jpg"/>
          <p:cNvPicPr>
            <a:picLocks noChangeAspect="1"/>
          </p:cNvPicPr>
          <p:nvPr/>
        </p:nvPicPr>
        <p:blipFill>
          <a:blip r:embed="rId3"/>
          <a:srcRect l="27481" r="27481"/>
          <a:stretch/>
        </p:blipFill>
        <p:spPr>
          <a:xfrm>
            <a:off x="0" y="0"/>
            <a:ext cx="3474720" cy="5143500"/>
          </a:xfrm>
          <a:prstGeom prst="rect">
            <a:avLst/>
          </a:prstGeom>
        </p:spPr>
      </p:pic>
      <p:sp>
        <p:nvSpPr>
          <p:cNvPr id="3" name="Shape 0"/>
          <p:cNvSpPr/>
          <p:nvPr/>
        </p:nvSpPr>
        <p:spPr>
          <a:xfrm>
            <a:off x="2926080" y="0"/>
            <a:ext cx="731520" cy="5143500"/>
          </a:xfrm>
          <a:prstGeom prst="rect">
            <a:avLst/>
          </a:prstGeom>
          <a:solidFill>
            <a:srgbClr val="FFF8F0">
              <a:alpha val="80000"/>
            </a:srgbClr>
          </a:solidFill>
          <a:ln/>
        </p:spPr>
        <p:txBody>
          <a:bodyPr/>
          <a:lstStyle/>
          <a:p>
            <a:endParaRPr lang="en-US"/>
          </a:p>
        </p:txBody>
      </p:sp>
      <p:sp>
        <p:nvSpPr>
          <p:cNvPr id="4" name="Text 1"/>
          <p:cNvSpPr/>
          <p:nvPr/>
        </p:nvSpPr>
        <p:spPr>
          <a:xfrm>
            <a:off x="3840480" y="274320"/>
            <a:ext cx="4846320" cy="914400"/>
          </a:xfrm>
          <a:prstGeom prst="rect">
            <a:avLst/>
          </a:prstGeom>
          <a:noFill/>
          <a:ln/>
        </p:spPr>
        <p:txBody>
          <a:bodyPr wrap="square" lIns="0" tIns="0" rIns="0" bIns="0" rtlCol="0" anchor="ctr"/>
          <a:lstStyle/>
          <a:p>
            <a:pPr marL="0" indent="0">
              <a:buNone/>
            </a:pPr>
            <a:r>
              <a:rPr lang="en-US" sz="3000" b="1" dirty="0">
                <a:solidFill>
                  <a:srgbClr val="B85042"/>
                </a:solidFill>
                <a:latin typeface="Georgia" pitchFamily="34" charset="0"/>
                <a:ea typeface="Georgia" pitchFamily="34" charset="-122"/>
                <a:cs typeface="Georgia" pitchFamily="34" charset="-120"/>
              </a:rPr>
              <a:t>Developing a Daily</a:t>
            </a:r>
            <a:endParaRPr lang="en-US" sz="3000" dirty="0"/>
          </a:p>
          <a:p>
            <a:pPr marL="0" indent="0">
              <a:buNone/>
            </a:pPr>
            <a:r>
              <a:rPr lang="en-US" sz="3000" b="1" dirty="0">
                <a:solidFill>
                  <a:srgbClr val="B85042"/>
                </a:solidFill>
                <a:latin typeface="Georgia" pitchFamily="34" charset="0"/>
                <a:ea typeface="Georgia" pitchFamily="34" charset="-122"/>
                <a:cs typeface="Georgia" pitchFamily="34" charset="-120"/>
              </a:rPr>
              <a:t>Maintenance Plan</a:t>
            </a:r>
            <a:endParaRPr lang="en-US" sz="3000" dirty="0"/>
          </a:p>
        </p:txBody>
      </p:sp>
      <p:sp>
        <p:nvSpPr>
          <p:cNvPr id="5" name="Shape 2"/>
          <p:cNvSpPr/>
          <p:nvPr/>
        </p:nvSpPr>
        <p:spPr>
          <a:xfrm>
            <a:off x="3840480" y="1417320"/>
            <a:ext cx="274320" cy="274320"/>
          </a:xfrm>
          <a:prstGeom prst="ellipse">
            <a:avLst/>
          </a:prstGeom>
          <a:solidFill>
            <a:srgbClr val="C8A951"/>
          </a:solidFill>
          <a:ln/>
        </p:spPr>
        <p:txBody>
          <a:bodyPr/>
          <a:lstStyle/>
          <a:p>
            <a:endParaRPr lang="en-US"/>
          </a:p>
        </p:txBody>
      </p:sp>
      <p:sp>
        <p:nvSpPr>
          <p:cNvPr id="6" name="Text 3"/>
          <p:cNvSpPr/>
          <p:nvPr/>
        </p:nvSpPr>
        <p:spPr>
          <a:xfrm>
            <a:off x="4297680" y="1371600"/>
            <a:ext cx="438912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Describe Yourself When Well</a:t>
            </a:r>
            <a:endParaRPr lang="en-US" sz="1400" dirty="0"/>
          </a:p>
        </p:txBody>
      </p:sp>
      <p:sp>
        <p:nvSpPr>
          <p:cNvPr id="7" name="Text 4"/>
          <p:cNvSpPr/>
          <p:nvPr/>
        </p:nvSpPr>
        <p:spPr>
          <a:xfrm>
            <a:off x="4297680" y="1719072"/>
            <a:ext cx="438912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Identify how you feel, think, and behave on your best days</a:t>
            </a:r>
            <a:endParaRPr lang="en-US" sz="1100" dirty="0"/>
          </a:p>
        </p:txBody>
      </p:sp>
      <p:sp>
        <p:nvSpPr>
          <p:cNvPr id="8" name="Shape 5"/>
          <p:cNvSpPr/>
          <p:nvPr/>
        </p:nvSpPr>
        <p:spPr>
          <a:xfrm>
            <a:off x="3840480" y="2331720"/>
            <a:ext cx="274320" cy="274320"/>
          </a:xfrm>
          <a:prstGeom prst="ellipse">
            <a:avLst/>
          </a:prstGeom>
          <a:solidFill>
            <a:srgbClr val="C8A951"/>
          </a:solidFill>
          <a:ln/>
        </p:spPr>
        <p:txBody>
          <a:bodyPr/>
          <a:lstStyle/>
          <a:p>
            <a:endParaRPr lang="en-US"/>
          </a:p>
        </p:txBody>
      </p:sp>
      <p:sp>
        <p:nvSpPr>
          <p:cNvPr id="9" name="Text 6"/>
          <p:cNvSpPr/>
          <p:nvPr/>
        </p:nvSpPr>
        <p:spPr>
          <a:xfrm>
            <a:off x="4297680" y="2286000"/>
            <a:ext cx="438912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Daily Wellness Tools</a:t>
            </a:r>
            <a:endParaRPr lang="en-US" sz="1400" dirty="0"/>
          </a:p>
        </p:txBody>
      </p:sp>
      <p:sp>
        <p:nvSpPr>
          <p:cNvPr id="10" name="Text 7"/>
          <p:cNvSpPr/>
          <p:nvPr/>
        </p:nvSpPr>
        <p:spPr>
          <a:xfrm>
            <a:off x="4297680" y="2633472"/>
            <a:ext cx="438912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List activities you do each day to maintain wellness (exercise, journaling, connecting with others)</a:t>
            </a:r>
            <a:endParaRPr lang="en-US" sz="1100" dirty="0"/>
          </a:p>
        </p:txBody>
      </p:sp>
      <p:sp>
        <p:nvSpPr>
          <p:cNvPr id="11" name="Shape 8"/>
          <p:cNvSpPr/>
          <p:nvPr/>
        </p:nvSpPr>
        <p:spPr>
          <a:xfrm>
            <a:off x="3840480" y="3246120"/>
            <a:ext cx="274320" cy="274320"/>
          </a:xfrm>
          <a:prstGeom prst="ellipse">
            <a:avLst/>
          </a:prstGeom>
          <a:solidFill>
            <a:srgbClr val="C8A951"/>
          </a:solidFill>
          <a:ln/>
        </p:spPr>
        <p:txBody>
          <a:bodyPr/>
          <a:lstStyle/>
          <a:p>
            <a:endParaRPr lang="en-US"/>
          </a:p>
        </p:txBody>
      </p:sp>
      <p:sp>
        <p:nvSpPr>
          <p:cNvPr id="12" name="Text 9"/>
          <p:cNvSpPr/>
          <p:nvPr/>
        </p:nvSpPr>
        <p:spPr>
          <a:xfrm>
            <a:off x="4297680" y="3200400"/>
            <a:ext cx="438912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Optional Wellness Tools</a:t>
            </a:r>
            <a:endParaRPr lang="en-US" sz="1400" dirty="0"/>
          </a:p>
        </p:txBody>
      </p:sp>
      <p:sp>
        <p:nvSpPr>
          <p:cNvPr id="13" name="Text 10"/>
          <p:cNvSpPr/>
          <p:nvPr/>
        </p:nvSpPr>
        <p:spPr>
          <a:xfrm>
            <a:off x="4297680" y="3547872"/>
            <a:ext cx="438912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Things you might need to do on certain days but not every day</a:t>
            </a:r>
            <a:endParaRPr lang="en-US" sz="1100" dirty="0"/>
          </a:p>
        </p:txBody>
      </p:sp>
      <p:sp>
        <p:nvSpPr>
          <p:cNvPr id="14" name="Shape 11"/>
          <p:cNvSpPr/>
          <p:nvPr/>
        </p:nvSpPr>
        <p:spPr>
          <a:xfrm>
            <a:off x="3840480" y="4160520"/>
            <a:ext cx="274320" cy="274320"/>
          </a:xfrm>
          <a:prstGeom prst="ellipse">
            <a:avLst/>
          </a:prstGeom>
          <a:solidFill>
            <a:srgbClr val="C8A951"/>
          </a:solidFill>
          <a:ln/>
        </p:spPr>
        <p:txBody>
          <a:bodyPr/>
          <a:lstStyle/>
          <a:p>
            <a:endParaRPr lang="en-US"/>
          </a:p>
        </p:txBody>
      </p:sp>
      <p:sp>
        <p:nvSpPr>
          <p:cNvPr id="15" name="Text 12"/>
          <p:cNvSpPr/>
          <p:nvPr/>
        </p:nvSpPr>
        <p:spPr>
          <a:xfrm>
            <a:off x="4297680" y="4114800"/>
            <a:ext cx="438912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Personal Reminders</a:t>
            </a:r>
            <a:endParaRPr lang="en-US" sz="1400" dirty="0"/>
          </a:p>
        </p:txBody>
      </p:sp>
      <p:sp>
        <p:nvSpPr>
          <p:cNvPr id="16" name="Text 13"/>
          <p:cNvSpPr/>
          <p:nvPr/>
        </p:nvSpPr>
        <p:spPr>
          <a:xfrm>
            <a:off x="4297680" y="4462272"/>
            <a:ext cx="4389120" cy="45720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Affirmations, values, and motivational statements to keep you grounded</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DF2E9"/>
        </a:solidFill>
        <a:effectLst/>
      </p:bgPr>
    </p:bg>
    <p:spTree>
      <p:nvGrpSpPr>
        <p:cNvPr id="1" name=""/>
        <p:cNvGrpSpPr/>
        <p:nvPr/>
      </p:nvGrpSpPr>
      <p:grpSpPr>
        <a:xfrm>
          <a:off x="0" y="0"/>
          <a:ext cx="0" cy="0"/>
          <a:chOff x="0" y="0"/>
          <a:chExt cx="0" cy="0"/>
        </a:xfrm>
      </p:grpSpPr>
      <p:sp>
        <p:nvSpPr>
          <p:cNvPr id="2" name="Text 0"/>
          <p:cNvSpPr/>
          <p:nvPr/>
        </p:nvSpPr>
        <p:spPr>
          <a:xfrm>
            <a:off x="731520" y="274320"/>
            <a:ext cx="7680960" cy="914400"/>
          </a:xfrm>
          <a:prstGeom prst="rect">
            <a:avLst/>
          </a:prstGeom>
          <a:noFill/>
          <a:ln/>
        </p:spPr>
        <p:txBody>
          <a:bodyPr wrap="square" lIns="0" tIns="0" rIns="0" bIns="0" rtlCol="0" anchor="ctr"/>
          <a:lstStyle/>
          <a:p>
            <a:pPr marL="0" indent="0">
              <a:buNone/>
            </a:pPr>
            <a:r>
              <a:rPr lang="en-US" sz="3200" b="1" dirty="0">
                <a:solidFill>
                  <a:srgbClr val="3D2B1F"/>
                </a:solidFill>
                <a:latin typeface="Georgia" pitchFamily="34" charset="0"/>
                <a:ea typeface="Georgia" pitchFamily="34" charset="-122"/>
                <a:cs typeface="Georgia" pitchFamily="34" charset="-120"/>
              </a:rPr>
              <a:t>Identifying Triggers &amp;</a:t>
            </a:r>
            <a:endParaRPr lang="en-US" sz="3200" dirty="0"/>
          </a:p>
          <a:p>
            <a:pPr marL="0" indent="0">
              <a:buNone/>
            </a:pPr>
            <a:r>
              <a:rPr lang="en-US" sz="3200" b="1" dirty="0">
                <a:solidFill>
                  <a:srgbClr val="3D2B1F"/>
                </a:solidFill>
                <a:latin typeface="Georgia" pitchFamily="34" charset="0"/>
                <a:ea typeface="Georgia" pitchFamily="34" charset="-122"/>
                <a:cs typeface="Georgia" pitchFamily="34" charset="-120"/>
              </a:rPr>
              <a:t>Early Warning Signs</a:t>
            </a:r>
            <a:endParaRPr lang="en-US" sz="3200" dirty="0"/>
          </a:p>
        </p:txBody>
      </p:sp>
      <p:sp>
        <p:nvSpPr>
          <p:cNvPr id="3" name="Shape 1"/>
          <p:cNvSpPr/>
          <p:nvPr/>
        </p:nvSpPr>
        <p:spPr>
          <a:xfrm>
            <a:off x="731520" y="1371600"/>
            <a:ext cx="3657600" cy="320040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4" name="Shape 2"/>
          <p:cNvSpPr/>
          <p:nvPr/>
        </p:nvSpPr>
        <p:spPr>
          <a:xfrm>
            <a:off x="731520" y="1371600"/>
            <a:ext cx="3657600" cy="502920"/>
          </a:xfrm>
          <a:prstGeom prst="rect">
            <a:avLst/>
          </a:prstGeom>
          <a:solidFill>
            <a:srgbClr val="B85042"/>
          </a:solidFill>
          <a:ln/>
        </p:spPr>
        <p:txBody>
          <a:bodyPr/>
          <a:lstStyle/>
          <a:p>
            <a:endParaRPr lang="en-US"/>
          </a:p>
        </p:txBody>
      </p:sp>
      <p:sp>
        <p:nvSpPr>
          <p:cNvPr id="5" name="Text 3"/>
          <p:cNvSpPr/>
          <p:nvPr/>
        </p:nvSpPr>
        <p:spPr>
          <a:xfrm>
            <a:off x="731520" y="1371600"/>
            <a:ext cx="365760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Triggers</a:t>
            </a:r>
            <a:endParaRPr lang="en-US" sz="1600" dirty="0"/>
          </a:p>
        </p:txBody>
      </p:sp>
      <p:sp>
        <p:nvSpPr>
          <p:cNvPr id="6" name="Text 4"/>
          <p:cNvSpPr/>
          <p:nvPr/>
        </p:nvSpPr>
        <p:spPr>
          <a:xfrm>
            <a:off x="914400" y="2011680"/>
            <a:ext cx="3291840" cy="2286000"/>
          </a:xfrm>
          <a:prstGeom prst="rect">
            <a:avLst/>
          </a:prstGeom>
          <a:noFill/>
          <a:ln/>
        </p:spPr>
        <p:txBody>
          <a:bodyPr wrap="square" lIns="0" tIns="0" rIns="0" bIns="0" rtlCol="0" anchor="ctr"/>
          <a:lstStyle/>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Anniversaries of traumatic events</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Conflict with coworkers or family</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Financial stressors</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Sensory reminders (sounds, smells)</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Feeling overwhelmed at work</a:t>
            </a:r>
            <a:endParaRPr lang="en-US" sz="1200" dirty="0"/>
          </a:p>
        </p:txBody>
      </p:sp>
      <p:sp>
        <p:nvSpPr>
          <p:cNvPr id="7" name="Shape 5"/>
          <p:cNvSpPr/>
          <p:nvPr/>
        </p:nvSpPr>
        <p:spPr>
          <a:xfrm>
            <a:off x="4754880" y="1371600"/>
            <a:ext cx="3657600" cy="320040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8" name="Shape 6"/>
          <p:cNvSpPr/>
          <p:nvPr/>
        </p:nvSpPr>
        <p:spPr>
          <a:xfrm>
            <a:off x="4754880" y="1371600"/>
            <a:ext cx="3657600" cy="502920"/>
          </a:xfrm>
          <a:prstGeom prst="rect">
            <a:avLst/>
          </a:prstGeom>
          <a:solidFill>
            <a:srgbClr val="C8A951"/>
          </a:solidFill>
          <a:ln/>
        </p:spPr>
        <p:txBody>
          <a:bodyPr/>
          <a:lstStyle/>
          <a:p>
            <a:endParaRPr lang="en-US"/>
          </a:p>
        </p:txBody>
      </p:sp>
      <p:sp>
        <p:nvSpPr>
          <p:cNvPr id="9" name="Text 7"/>
          <p:cNvSpPr/>
          <p:nvPr/>
        </p:nvSpPr>
        <p:spPr>
          <a:xfrm>
            <a:off x="4754880" y="1371600"/>
            <a:ext cx="3657600" cy="50292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Early Warning Signs</a:t>
            </a:r>
            <a:endParaRPr lang="en-US" sz="1600" dirty="0"/>
          </a:p>
        </p:txBody>
      </p:sp>
      <p:sp>
        <p:nvSpPr>
          <p:cNvPr id="10" name="Text 8"/>
          <p:cNvSpPr/>
          <p:nvPr/>
        </p:nvSpPr>
        <p:spPr>
          <a:xfrm>
            <a:off x="4937760" y="2011680"/>
            <a:ext cx="3291840" cy="2286000"/>
          </a:xfrm>
          <a:prstGeom prst="rect">
            <a:avLst/>
          </a:prstGeom>
          <a:noFill/>
          <a:ln/>
        </p:spPr>
        <p:txBody>
          <a:bodyPr wrap="square" lIns="0" tIns="0" rIns="0" bIns="0" rtlCol="0" anchor="ctr"/>
          <a:lstStyle/>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Changes in sleep patterns</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Withdrawal from activities</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Increased irritability or anxiety</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Difficulty concentrating</a:t>
            </a:r>
            <a:endParaRPr lang="en-US" sz="1200" dirty="0"/>
          </a:p>
          <a:p>
            <a:pPr marL="342900" indent="-342900">
              <a:buSzPct val="100000"/>
              <a:buChar char="•"/>
            </a:pPr>
            <a:r>
              <a:rPr lang="en-US" sz="1200" dirty="0">
                <a:solidFill>
                  <a:srgbClr val="5D4037"/>
                </a:solidFill>
                <a:latin typeface="Calibri" pitchFamily="34" charset="0"/>
                <a:ea typeface="Calibri" pitchFamily="34" charset="-122"/>
                <a:cs typeface="Calibri" pitchFamily="34" charset="-120"/>
              </a:rPr>
              <a:t>Negative self-talk increasing</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B85042"/>
        </a:solidFill>
        <a:effectLst/>
      </p:bgPr>
    </p:bg>
    <p:spTree>
      <p:nvGrpSpPr>
        <p:cNvPr id="1" name=""/>
        <p:cNvGrpSpPr/>
        <p:nvPr/>
      </p:nvGrpSpPr>
      <p:grpSpPr>
        <a:xfrm>
          <a:off x="0" y="0"/>
          <a:ext cx="0" cy="0"/>
          <a:chOff x="0" y="0"/>
          <a:chExt cx="0" cy="0"/>
        </a:xfrm>
      </p:grpSpPr>
      <p:sp>
        <p:nvSpPr>
          <p:cNvPr id="2" name="Text 0"/>
          <p:cNvSpPr/>
          <p:nvPr/>
        </p:nvSpPr>
        <p:spPr>
          <a:xfrm>
            <a:off x="731520" y="274320"/>
            <a:ext cx="7680960" cy="91440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Crisis Planning &amp;</a:t>
            </a:r>
            <a:endParaRPr lang="en-US" sz="3400" dirty="0"/>
          </a:p>
          <a:p>
            <a:pPr marL="0" indent="0">
              <a:buNone/>
            </a:pPr>
            <a:r>
              <a:rPr lang="en-US" sz="3400" b="1" dirty="0">
                <a:solidFill>
                  <a:srgbClr val="FFFFFF"/>
                </a:solidFill>
                <a:latin typeface="Georgia" pitchFamily="34" charset="0"/>
                <a:ea typeface="Georgia" pitchFamily="34" charset="-122"/>
                <a:cs typeface="Georgia" pitchFamily="34" charset="-120"/>
              </a:rPr>
              <a:t>Post-Crisis Recovery</a:t>
            </a:r>
            <a:endParaRPr lang="en-US" sz="3400" dirty="0"/>
          </a:p>
        </p:txBody>
      </p:sp>
      <p:sp>
        <p:nvSpPr>
          <p:cNvPr id="3" name="Shape 1"/>
          <p:cNvSpPr/>
          <p:nvPr/>
        </p:nvSpPr>
        <p:spPr>
          <a:xfrm>
            <a:off x="731520" y="1371600"/>
            <a:ext cx="3657600" cy="3200400"/>
          </a:xfrm>
          <a:prstGeom prst="rect">
            <a:avLst/>
          </a:prstGeom>
          <a:solidFill>
            <a:srgbClr val="000000">
              <a:alpha val="50000"/>
            </a:srgbClr>
          </a:solidFill>
          <a:ln/>
        </p:spPr>
        <p:txBody>
          <a:bodyPr/>
          <a:lstStyle/>
          <a:p>
            <a:endParaRPr lang="en-US"/>
          </a:p>
        </p:txBody>
      </p:sp>
      <p:sp>
        <p:nvSpPr>
          <p:cNvPr id="4" name="Text 2"/>
          <p:cNvSpPr/>
          <p:nvPr/>
        </p:nvSpPr>
        <p:spPr>
          <a:xfrm>
            <a:off x="914400" y="1463040"/>
            <a:ext cx="3291840" cy="457200"/>
          </a:xfrm>
          <a:prstGeom prst="rect">
            <a:avLst/>
          </a:prstGeom>
          <a:noFill/>
          <a:ln/>
        </p:spPr>
        <p:txBody>
          <a:bodyPr wrap="square" lIns="0" tIns="0" rIns="0" bIns="0" rtlCol="0" anchor="ctr"/>
          <a:lstStyle/>
          <a:p>
            <a:pPr marL="0" indent="0">
              <a:buNone/>
            </a:pPr>
            <a:r>
              <a:rPr lang="en-US" sz="1800" b="1" dirty="0">
                <a:solidFill>
                  <a:srgbClr val="C8A951"/>
                </a:solidFill>
                <a:latin typeface="Georgia" pitchFamily="34" charset="0"/>
                <a:ea typeface="Georgia" pitchFamily="34" charset="-122"/>
                <a:cs typeface="Georgia" pitchFamily="34" charset="-120"/>
              </a:rPr>
              <a:t>Crisis Plan</a:t>
            </a:r>
            <a:endParaRPr lang="en-US" sz="1800" dirty="0"/>
          </a:p>
        </p:txBody>
      </p:sp>
      <p:sp>
        <p:nvSpPr>
          <p:cNvPr id="5" name="Text 3"/>
          <p:cNvSpPr/>
          <p:nvPr/>
        </p:nvSpPr>
        <p:spPr>
          <a:xfrm>
            <a:off x="914400" y="2011680"/>
            <a:ext cx="3291840" cy="2286000"/>
          </a:xfrm>
          <a:prstGeom prst="rect">
            <a:avLst/>
          </a:prstGeom>
          <a:noFill/>
          <a:ln/>
        </p:spPr>
        <p:txBody>
          <a:bodyPr wrap="square" lIns="0" tIns="0" rIns="0" bIns="0" rtlCol="0" anchor="ctr"/>
          <a:lstStyle/>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Signs others can recognize when you need help</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Designated supporters and their contact information</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Preferred medications and healthcare providers</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Treatments you find acceptable or unacceptable</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Instructions for daily responsibilities</a:t>
            </a:r>
            <a:endParaRPr lang="en-US" sz="1300" dirty="0"/>
          </a:p>
        </p:txBody>
      </p:sp>
      <p:sp>
        <p:nvSpPr>
          <p:cNvPr id="6" name="Shape 4"/>
          <p:cNvSpPr/>
          <p:nvPr/>
        </p:nvSpPr>
        <p:spPr>
          <a:xfrm>
            <a:off x="4754880" y="1371600"/>
            <a:ext cx="3657600" cy="3200400"/>
          </a:xfrm>
          <a:prstGeom prst="rect">
            <a:avLst/>
          </a:prstGeom>
          <a:solidFill>
            <a:srgbClr val="000000">
              <a:alpha val="50000"/>
            </a:srgbClr>
          </a:solidFill>
          <a:ln/>
        </p:spPr>
        <p:txBody>
          <a:bodyPr/>
          <a:lstStyle/>
          <a:p>
            <a:endParaRPr lang="en-US"/>
          </a:p>
        </p:txBody>
      </p:sp>
      <p:sp>
        <p:nvSpPr>
          <p:cNvPr id="7" name="Text 5"/>
          <p:cNvSpPr/>
          <p:nvPr/>
        </p:nvSpPr>
        <p:spPr>
          <a:xfrm>
            <a:off x="4937760" y="1463040"/>
            <a:ext cx="3291840" cy="457200"/>
          </a:xfrm>
          <a:prstGeom prst="rect">
            <a:avLst/>
          </a:prstGeom>
          <a:noFill/>
          <a:ln/>
        </p:spPr>
        <p:txBody>
          <a:bodyPr wrap="square" lIns="0" tIns="0" rIns="0" bIns="0" rtlCol="0" anchor="ctr"/>
          <a:lstStyle/>
          <a:p>
            <a:pPr marL="0" indent="0">
              <a:buNone/>
            </a:pPr>
            <a:r>
              <a:rPr lang="en-US" sz="1800" b="1" dirty="0">
                <a:solidFill>
                  <a:srgbClr val="C8A951"/>
                </a:solidFill>
                <a:latin typeface="Georgia" pitchFamily="34" charset="0"/>
                <a:ea typeface="Georgia" pitchFamily="34" charset="-122"/>
                <a:cs typeface="Georgia" pitchFamily="34" charset="-120"/>
              </a:rPr>
              <a:t>Post-Crisis Plan</a:t>
            </a:r>
            <a:endParaRPr lang="en-US" sz="1800" dirty="0"/>
          </a:p>
        </p:txBody>
      </p:sp>
      <p:sp>
        <p:nvSpPr>
          <p:cNvPr id="8" name="Text 6"/>
          <p:cNvSpPr/>
          <p:nvPr/>
        </p:nvSpPr>
        <p:spPr>
          <a:xfrm>
            <a:off x="4937760" y="2011680"/>
            <a:ext cx="3291840" cy="2286000"/>
          </a:xfrm>
          <a:prstGeom prst="rect">
            <a:avLst/>
          </a:prstGeom>
          <a:noFill/>
          <a:ln/>
        </p:spPr>
        <p:txBody>
          <a:bodyPr wrap="square" lIns="0" tIns="0" rIns="0" bIns="0" rtlCol="0" anchor="ctr"/>
          <a:lstStyle/>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Recognizing when the crisis has passed</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Gradually resuming daily responsibilities</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Reconnecting with support networks</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Adjusting the WRAP plan based on lessons learned</a:t>
            </a:r>
            <a:endParaRPr lang="en-US" sz="1300" dirty="0"/>
          </a:p>
          <a:p>
            <a:pPr marL="342900" indent="-342900">
              <a:spcAft>
                <a:spcPts val="600"/>
              </a:spcAft>
              <a:buSzPct val="100000"/>
              <a:buChar char="•"/>
            </a:pPr>
            <a:r>
              <a:rPr lang="en-US" sz="1300" dirty="0">
                <a:solidFill>
                  <a:srgbClr val="FFFFFF"/>
                </a:solidFill>
                <a:latin typeface="Calibri" pitchFamily="34" charset="0"/>
                <a:ea typeface="Calibri" pitchFamily="34" charset="-122"/>
                <a:cs typeface="Calibri" pitchFamily="34" charset="-120"/>
              </a:rPr>
              <a:t>Practicing self-compassion during recovery</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8F0"/>
        </a:solidFill>
        <a:effectLst/>
      </p:bgPr>
    </p:bg>
    <p:spTree>
      <p:nvGrpSpPr>
        <p:cNvPr id="1" name=""/>
        <p:cNvGrpSpPr/>
        <p:nvPr/>
      </p:nvGrpSpPr>
      <p:grpSpPr>
        <a:xfrm>
          <a:off x="0" y="0"/>
          <a:ext cx="0" cy="0"/>
          <a:chOff x="0" y="0"/>
          <a:chExt cx="0" cy="0"/>
        </a:xfrm>
      </p:grpSpPr>
      <p:pic>
        <p:nvPicPr>
          <p:cNvPr id="2" name="Image 0" descr="/agent/turn2/workspace/images/abstract-watercolor-art-of-interconnected-circles-_2026-05-28T16-34-22_image_DAS_0.jpg"/>
          <p:cNvPicPr>
            <a:picLocks noChangeAspect="1"/>
          </p:cNvPicPr>
          <p:nvPr/>
        </p:nvPicPr>
        <p:blipFill>
          <a:blip r:embed="rId3"/>
          <a:srcRect l="23333" r="23333"/>
          <a:stretch/>
        </p:blipFill>
        <p:spPr>
          <a:xfrm>
            <a:off x="5029200" y="0"/>
            <a:ext cx="4114800" cy="5143500"/>
          </a:xfrm>
          <a:prstGeom prst="rect">
            <a:avLst/>
          </a:prstGeom>
        </p:spPr>
      </p:pic>
      <p:sp>
        <p:nvSpPr>
          <p:cNvPr id="3" name="Shape 0"/>
          <p:cNvSpPr/>
          <p:nvPr/>
        </p:nvSpPr>
        <p:spPr>
          <a:xfrm>
            <a:off x="5029200" y="0"/>
            <a:ext cx="4114800" cy="5143500"/>
          </a:xfrm>
          <a:prstGeom prst="rect">
            <a:avLst/>
          </a:prstGeom>
          <a:solidFill>
            <a:srgbClr val="FFF8F0">
              <a:alpha val="60000"/>
            </a:srgbClr>
          </a:solidFill>
          <a:ln/>
        </p:spPr>
        <p:txBody>
          <a:bodyPr/>
          <a:lstStyle/>
          <a:p>
            <a:endParaRPr lang="en-US"/>
          </a:p>
        </p:txBody>
      </p:sp>
      <p:sp>
        <p:nvSpPr>
          <p:cNvPr id="4" name="Text 1"/>
          <p:cNvSpPr/>
          <p:nvPr/>
        </p:nvSpPr>
        <p:spPr>
          <a:xfrm>
            <a:off x="731520" y="274320"/>
            <a:ext cx="4572000" cy="914400"/>
          </a:xfrm>
          <a:prstGeom prst="rect">
            <a:avLst/>
          </a:prstGeom>
          <a:noFill/>
          <a:ln/>
        </p:spPr>
        <p:txBody>
          <a:bodyPr wrap="square" lIns="0" tIns="0" rIns="0" bIns="0" rtlCol="0" anchor="ctr"/>
          <a:lstStyle/>
          <a:p>
            <a:pPr marL="0" indent="0">
              <a:buNone/>
            </a:pPr>
            <a:r>
              <a:rPr lang="en-US" sz="3000" b="1" dirty="0">
                <a:solidFill>
                  <a:srgbClr val="B85042"/>
                </a:solidFill>
                <a:latin typeface="Georgia" pitchFamily="34" charset="0"/>
                <a:ea typeface="Georgia" pitchFamily="34" charset="-122"/>
                <a:cs typeface="Georgia" pitchFamily="34" charset="-120"/>
              </a:rPr>
              <a:t>Implementing WRAP</a:t>
            </a:r>
            <a:endParaRPr lang="en-US" sz="3000" dirty="0"/>
          </a:p>
          <a:p>
            <a:pPr marL="0" indent="0">
              <a:buNone/>
            </a:pPr>
            <a:r>
              <a:rPr lang="en-US" sz="3000" b="1" dirty="0">
                <a:solidFill>
                  <a:srgbClr val="B85042"/>
                </a:solidFill>
                <a:latin typeface="Georgia" pitchFamily="34" charset="0"/>
                <a:ea typeface="Georgia" pitchFamily="34" charset="-122"/>
                <a:cs typeface="Georgia" pitchFamily="34" charset="-120"/>
              </a:rPr>
              <a:t>in Your Organization</a:t>
            </a:r>
            <a:endParaRPr lang="en-US" sz="3000" dirty="0"/>
          </a:p>
        </p:txBody>
      </p:sp>
      <p:sp>
        <p:nvSpPr>
          <p:cNvPr id="5" name="Shape 2"/>
          <p:cNvSpPr/>
          <p:nvPr/>
        </p:nvSpPr>
        <p:spPr>
          <a:xfrm>
            <a:off x="731520" y="1417320"/>
            <a:ext cx="320040" cy="320040"/>
          </a:xfrm>
          <a:prstGeom prst="ellipse">
            <a:avLst/>
          </a:prstGeom>
          <a:solidFill>
            <a:srgbClr val="C8A951"/>
          </a:solidFill>
          <a:ln/>
        </p:spPr>
        <p:txBody>
          <a:bodyPr/>
          <a:lstStyle/>
          <a:p>
            <a:endParaRPr lang="en-US"/>
          </a:p>
        </p:txBody>
      </p:sp>
      <p:sp>
        <p:nvSpPr>
          <p:cNvPr id="6" name="Text 3"/>
          <p:cNvSpPr/>
          <p:nvPr/>
        </p:nvSpPr>
        <p:spPr>
          <a:xfrm>
            <a:off x="731520" y="1417320"/>
            <a:ext cx="32004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1</a:t>
            </a:r>
            <a:endParaRPr lang="en-US" sz="1300" dirty="0"/>
          </a:p>
        </p:txBody>
      </p:sp>
      <p:sp>
        <p:nvSpPr>
          <p:cNvPr id="7" name="Text 4"/>
          <p:cNvSpPr/>
          <p:nvPr/>
        </p:nvSpPr>
        <p:spPr>
          <a:xfrm>
            <a:off x="1234440" y="1371600"/>
            <a:ext cx="365760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Train Facilitators</a:t>
            </a:r>
            <a:endParaRPr lang="en-US" sz="1400" dirty="0"/>
          </a:p>
        </p:txBody>
      </p:sp>
      <p:sp>
        <p:nvSpPr>
          <p:cNvPr id="8" name="Text 5"/>
          <p:cNvSpPr/>
          <p:nvPr/>
        </p:nvSpPr>
        <p:spPr>
          <a:xfrm>
            <a:off x="1234440" y="1691640"/>
            <a:ext cx="3657600" cy="36576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Invest in certified WRAP facilitator training for staff with lived experience</a:t>
            </a:r>
            <a:endParaRPr lang="en-US" sz="1100" dirty="0"/>
          </a:p>
        </p:txBody>
      </p:sp>
      <p:sp>
        <p:nvSpPr>
          <p:cNvPr id="9" name="Shape 6"/>
          <p:cNvSpPr/>
          <p:nvPr/>
        </p:nvSpPr>
        <p:spPr>
          <a:xfrm>
            <a:off x="731520" y="2148840"/>
            <a:ext cx="320040" cy="320040"/>
          </a:xfrm>
          <a:prstGeom prst="ellipse">
            <a:avLst/>
          </a:prstGeom>
          <a:solidFill>
            <a:srgbClr val="C8A951"/>
          </a:solidFill>
          <a:ln/>
        </p:spPr>
        <p:txBody>
          <a:bodyPr/>
          <a:lstStyle/>
          <a:p>
            <a:endParaRPr lang="en-US"/>
          </a:p>
        </p:txBody>
      </p:sp>
      <p:sp>
        <p:nvSpPr>
          <p:cNvPr id="10" name="Text 7"/>
          <p:cNvSpPr/>
          <p:nvPr/>
        </p:nvSpPr>
        <p:spPr>
          <a:xfrm>
            <a:off x="731520" y="2148840"/>
            <a:ext cx="32004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2</a:t>
            </a:r>
            <a:endParaRPr lang="en-US" sz="1300" dirty="0"/>
          </a:p>
        </p:txBody>
      </p:sp>
      <p:sp>
        <p:nvSpPr>
          <p:cNvPr id="11" name="Text 8"/>
          <p:cNvSpPr/>
          <p:nvPr/>
        </p:nvSpPr>
        <p:spPr>
          <a:xfrm>
            <a:off x="1234440" y="2103120"/>
            <a:ext cx="365760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Secure Leadership Buy-In</a:t>
            </a:r>
            <a:endParaRPr lang="en-US" sz="1400" dirty="0"/>
          </a:p>
        </p:txBody>
      </p:sp>
      <p:sp>
        <p:nvSpPr>
          <p:cNvPr id="12" name="Text 9"/>
          <p:cNvSpPr/>
          <p:nvPr/>
        </p:nvSpPr>
        <p:spPr>
          <a:xfrm>
            <a:off x="1234440" y="2423160"/>
            <a:ext cx="3657600" cy="36576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Align WRAP goals with organizational mission and trauma-informed values</a:t>
            </a:r>
            <a:endParaRPr lang="en-US" sz="1100" dirty="0"/>
          </a:p>
        </p:txBody>
      </p:sp>
      <p:sp>
        <p:nvSpPr>
          <p:cNvPr id="13" name="Shape 10"/>
          <p:cNvSpPr/>
          <p:nvPr/>
        </p:nvSpPr>
        <p:spPr>
          <a:xfrm>
            <a:off x="731520" y="2880360"/>
            <a:ext cx="320040" cy="320040"/>
          </a:xfrm>
          <a:prstGeom prst="ellipse">
            <a:avLst/>
          </a:prstGeom>
          <a:solidFill>
            <a:srgbClr val="C8A951"/>
          </a:solidFill>
          <a:ln/>
        </p:spPr>
        <p:txBody>
          <a:bodyPr/>
          <a:lstStyle/>
          <a:p>
            <a:endParaRPr lang="en-US"/>
          </a:p>
        </p:txBody>
      </p:sp>
      <p:sp>
        <p:nvSpPr>
          <p:cNvPr id="14" name="Text 11"/>
          <p:cNvSpPr/>
          <p:nvPr/>
        </p:nvSpPr>
        <p:spPr>
          <a:xfrm>
            <a:off x="731520" y="2880360"/>
            <a:ext cx="32004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3</a:t>
            </a:r>
            <a:endParaRPr lang="en-US" sz="1300" dirty="0"/>
          </a:p>
        </p:txBody>
      </p:sp>
      <p:sp>
        <p:nvSpPr>
          <p:cNvPr id="15" name="Text 12"/>
          <p:cNvSpPr/>
          <p:nvPr/>
        </p:nvSpPr>
        <p:spPr>
          <a:xfrm>
            <a:off x="1234440" y="2834640"/>
            <a:ext cx="365760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Create Safe Spaces</a:t>
            </a:r>
            <a:endParaRPr lang="en-US" sz="1400" dirty="0"/>
          </a:p>
        </p:txBody>
      </p:sp>
      <p:sp>
        <p:nvSpPr>
          <p:cNvPr id="16" name="Text 13"/>
          <p:cNvSpPr/>
          <p:nvPr/>
        </p:nvSpPr>
        <p:spPr>
          <a:xfrm>
            <a:off x="1234440" y="3154680"/>
            <a:ext cx="3657600" cy="36576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Designate welcoming environments for WRAP groups to meet regularly</a:t>
            </a:r>
            <a:endParaRPr lang="en-US" sz="1100" dirty="0"/>
          </a:p>
        </p:txBody>
      </p:sp>
      <p:sp>
        <p:nvSpPr>
          <p:cNvPr id="17" name="Shape 14"/>
          <p:cNvSpPr/>
          <p:nvPr/>
        </p:nvSpPr>
        <p:spPr>
          <a:xfrm>
            <a:off x="731520" y="3611880"/>
            <a:ext cx="320040" cy="320040"/>
          </a:xfrm>
          <a:prstGeom prst="ellipse">
            <a:avLst/>
          </a:prstGeom>
          <a:solidFill>
            <a:srgbClr val="C8A951"/>
          </a:solidFill>
          <a:ln/>
        </p:spPr>
        <p:txBody>
          <a:bodyPr/>
          <a:lstStyle/>
          <a:p>
            <a:endParaRPr lang="en-US"/>
          </a:p>
        </p:txBody>
      </p:sp>
      <p:sp>
        <p:nvSpPr>
          <p:cNvPr id="18" name="Text 15"/>
          <p:cNvSpPr/>
          <p:nvPr/>
        </p:nvSpPr>
        <p:spPr>
          <a:xfrm>
            <a:off x="731520" y="3611880"/>
            <a:ext cx="32004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4</a:t>
            </a:r>
            <a:endParaRPr lang="en-US" sz="1300" dirty="0"/>
          </a:p>
        </p:txBody>
      </p:sp>
      <p:sp>
        <p:nvSpPr>
          <p:cNvPr id="19" name="Text 16"/>
          <p:cNvSpPr/>
          <p:nvPr/>
        </p:nvSpPr>
        <p:spPr>
          <a:xfrm>
            <a:off x="1234440" y="3566160"/>
            <a:ext cx="365760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Adapt for Your Population</a:t>
            </a:r>
            <a:endParaRPr lang="en-US" sz="1400" dirty="0"/>
          </a:p>
        </p:txBody>
      </p:sp>
      <p:sp>
        <p:nvSpPr>
          <p:cNvPr id="20" name="Text 17"/>
          <p:cNvSpPr/>
          <p:nvPr/>
        </p:nvSpPr>
        <p:spPr>
          <a:xfrm>
            <a:off x="1234440" y="3886200"/>
            <a:ext cx="3657600" cy="36576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Customize language and examples for the communities you serve</a:t>
            </a:r>
            <a:endParaRPr lang="en-US" sz="1100" dirty="0"/>
          </a:p>
        </p:txBody>
      </p:sp>
      <p:sp>
        <p:nvSpPr>
          <p:cNvPr id="21" name="Shape 18"/>
          <p:cNvSpPr/>
          <p:nvPr/>
        </p:nvSpPr>
        <p:spPr>
          <a:xfrm>
            <a:off x="731520" y="4343400"/>
            <a:ext cx="320040" cy="320040"/>
          </a:xfrm>
          <a:prstGeom prst="ellipse">
            <a:avLst/>
          </a:prstGeom>
          <a:solidFill>
            <a:srgbClr val="C8A951"/>
          </a:solidFill>
          <a:ln/>
        </p:spPr>
        <p:txBody>
          <a:bodyPr/>
          <a:lstStyle/>
          <a:p>
            <a:endParaRPr lang="en-US"/>
          </a:p>
        </p:txBody>
      </p:sp>
      <p:sp>
        <p:nvSpPr>
          <p:cNvPr id="22" name="Text 19"/>
          <p:cNvSpPr/>
          <p:nvPr/>
        </p:nvSpPr>
        <p:spPr>
          <a:xfrm>
            <a:off x="731520" y="4343400"/>
            <a:ext cx="320040" cy="320040"/>
          </a:xfrm>
          <a:prstGeom prst="rect">
            <a:avLst/>
          </a:prstGeom>
          <a:noFill/>
          <a:ln/>
        </p:spPr>
        <p:txBody>
          <a:bodyPr wrap="square" lIns="0" tIns="0" rIns="0" bIns="0"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5</a:t>
            </a:r>
            <a:endParaRPr lang="en-US" sz="1300" dirty="0"/>
          </a:p>
        </p:txBody>
      </p:sp>
      <p:sp>
        <p:nvSpPr>
          <p:cNvPr id="23" name="Text 20"/>
          <p:cNvSpPr/>
          <p:nvPr/>
        </p:nvSpPr>
        <p:spPr>
          <a:xfrm>
            <a:off x="1234440" y="4297680"/>
            <a:ext cx="3657600" cy="320040"/>
          </a:xfrm>
          <a:prstGeom prst="rect">
            <a:avLst/>
          </a:prstGeom>
          <a:noFill/>
          <a:ln/>
        </p:spPr>
        <p:txBody>
          <a:bodyPr wrap="square" lIns="0" tIns="0" rIns="0" bIns="0" rtlCol="0" anchor="ctr"/>
          <a:lstStyle/>
          <a:p>
            <a:pPr marL="0" indent="0">
              <a:buNone/>
            </a:pPr>
            <a:r>
              <a:rPr lang="en-US" sz="1400" b="1" dirty="0">
                <a:solidFill>
                  <a:srgbClr val="3D2B1F"/>
                </a:solidFill>
                <a:latin typeface="Georgia" pitchFamily="34" charset="0"/>
                <a:ea typeface="Georgia" pitchFamily="34" charset="-122"/>
                <a:cs typeface="Georgia" pitchFamily="34" charset="-120"/>
              </a:rPr>
              <a:t>Measure Outcomes</a:t>
            </a:r>
            <a:endParaRPr lang="en-US" sz="1400" dirty="0"/>
          </a:p>
        </p:txBody>
      </p:sp>
      <p:sp>
        <p:nvSpPr>
          <p:cNvPr id="24" name="Text 21"/>
          <p:cNvSpPr/>
          <p:nvPr/>
        </p:nvSpPr>
        <p:spPr>
          <a:xfrm>
            <a:off x="1234440" y="4617720"/>
            <a:ext cx="3657600" cy="365760"/>
          </a:xfrm>
          <a:prstGeom prst="rect">
            <a:avLst/>
          </a:prstGeom>
          <a:noFill/>
          <a:ln/>
        </p:spPr>
        <p:txBody>
          <a:bodyPr wrap="square" lIns="0" tIns="0" rIns="0" bIns="0" rtlCol="0" anchor="ctr"/>
          <a:lstStyle/>
          <a:p>
            <a:pPr marL="0" indent="0">
              <a:buNone/>
            </a:pPr>
            <a:r>
              <a:rPr lang="en-US" sz="1100" dirty="0">
                <a:solidFill>
                  <a:srgbClr val="5D4037"/>
                </a:solidFill>
                <a:latin typeface="Calibri" pitchFamily="34" charset="0"/>
                <a:ea typeface="Calibri" pitchFamily="34" charset="-122"/>
                <a:cs typeface="Calibri" pitchFamily="34" charset="-120"/>
              </a:rPr>
              <a:t>Track wellness indicators and gather participant feedback for continuous improvement</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1259</Words>
  <Application>Microsoft Office PowerPoint</Application>
  <PresentationFormat>On-screen Show (16:9)</PresentationFormat>
  <Paragraphs>145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2026-05-28T16:39:30Z</dcterms:created>
  <dcterms:modified xsi:type="dcterms:W3CDTF">2026-05-28T19:44:59Z</dcterms:modified>
</cp:coreProperties>
</file>