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Welcome — tonight we connect a recovery tool, WRAP, with the Seventh Step.
• WRAP is not a replacement for the Steps; it is a practical structure that supports them.
• Ask the room: what does humility look like on an ordinary Tuesday?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Restate the Step in everyday language before adding any new tool.
• Emphasize humility as right-sized, not self-punishing.
• Name the gap: willingness without structure fades by mid-afternoon.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Define WRAP simply: a self-written plan for staying well.
• Stress ownership — a plan someone else writes for you is not a WRAP.
• Preventive focus mirrors the Step Seven idea of catching defects early.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Walk the five keys quickly — one sentence each.
• Point out the overlap: personal responsibility and support are already Step language.
• Self-advocacy is humble asking practiced horizontally, with people.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Six sections — name them, do not over-explain each.
• Sections 3 and 4 are where Step Seven work becomes concrete.
• Encourage starting with the Wellness Toolbox; it is the easiest entry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This is the heart of the talk — the crosswalk between Step and plan.
• Each Step action gets a written home somewhere in the WRAP.
• WRAP does not do the spiritual work; it keeps the work visible.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Frame benefits in the first person — what changes for me.
• Key line: a returning defect is data, not failure.
• Continuity between meetings is usually the most relatable benefit.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Use one defect the whole room recognizes.
• Note how vague "resentment" becomes three observable behaviors.
• Invite members to substitute their own defect for this exercise.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Close with action — people leave with one concrete task.
• The Wellness Toolbox is the lowest-barrier starting point.
• Remind the group: WRAP supports the Steps, it does not replace sponsorship or fellowship.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1027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85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-2011680"/>
            <a:ext cx="5943600" cy="5943600"/>
          </a:xfrm>
          <a:prstGeom prst="roundRect">
            <a:avLst>
              <a:gd name="adj" fmla="val 7692"/>
            </a:avLst>
          </a:prstGeom>
          <a:solidFill>
            <a:srgbClr val="A64A3C"/>
          </a:solidFill>
          <a:ln w="12700">
            <a:solidFill>
              <a:srgbClr val="A64A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8778240" y="4480560"/>
            <a:ext cx="4754880" cy="4754880"/>
          </a:xfrm>
          <a:prstGeom prst="roundRect">
            <a:avLst>
              <a:gd name="adj" fmla="val 9615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22960" y="18288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COMPANION FOR STEP SEVEN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822960" y="2286000"/>
            <a:ext cx="9601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Humility in Practice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822960" y="3291840"/>
            <a:ext cx="8595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600"/>
              </a:lnSpc>
              <a:buNone/>
            </a:pPr>
            <a:r>
              <a:rPr lang="en-US" sz="18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Wellness Recovery Action Plan (WRAP) supports the daily work of the Seventh Step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48463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E7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recovery group members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10241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Seventh Step in Plain Terms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1920240"/>
            <a:ext cx="5760720" cy="41148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51560" y="2240280"/>
            <a:ext cx="5120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"Humbly asked Him to remove our shortcomings."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51560" y="3291840"/>
            <a:ext cx="512064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Humility is not self-criticism. It is an honest, right-sized view of ourselves.</a:t>
            </a:r>
            <a:endParaRPr lang="en-US" sz="15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Asking is an ongoing practice, not a single event.</a:t>
            </a:r>
            <a:endParaRPr lang="en-US" sz="15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Shortcomings show up in daily behavior — irritability, avoidance, control, isolation.</a:t>
            </a:r>
            <a:endParaRPr lang="en-US" sz="15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Willingness must be renewed each morning.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858000" y="1920240"/>
            <a:ext cx="4572000" cy="4114800"/>
          </a:xfrm>
          <a:prstGeom prst="roundRect">
            <a:avLst>
              <a:gd name="adj" fmla="val 2667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223760" y="228600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F3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gap most of us feel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223760" y="2834640"/>
            <a:ext cx="384048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2F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know what we want removed. What we often lack is a concrete, written way to notice shortcomings early and respond before they run the day.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223760" y="4937760"/>
            <a:ext cx="3840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is exactly the gap WRAP fills.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TOOL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10241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WRAP Is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1828800"/>
            <a:ext cx="10698480" cy="1188720"/>
          </a:xfrm>
          <a:prstGeom prst="roundRect">
            <a:avLst>
              <a:gd name="adj" fmla="val 9231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97280" y="2011680"/>
            <a:ext cx="99669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600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personal, self-written wellness plan — developed by Mary Ellen Copeland — that names what keeps you well, what warns you that you are slipping, and what you will do about it.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31520" y="3383280"/>
            <a:ext cx="2514600" cy="2560320"/>
          </a:xfrm>
          <a:prstGeom prst="roundRect">
            <a:avLst>
              <a:gd name="adj" fmla="val 4364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87552" y="361188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987552" y="41148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33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write it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87552" y="4526280"/>
            <a:ext cx="2011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4A45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one assigns it. It is your language, your triggers, your remedies.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474720" y="3383280"/>
            <a:ext cx="2514600" cy="2560320"/>
          </a:xfrm>
          <a:prstGeom prst="roundRect">
            <a:avLst>
              <a:gd name="adj" fmla="val 4364"/>
            </a:avLst>
          </a:prstGeom>
          <a:solidFill>
            <a:srgbClr val="F7F4EC"/>
          </a:solidFill>
          <a:ln w="12700">
            <a:solidFill>
              <a:srgbClr val="F7F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730752" y="361188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3730752" y="41148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33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is behavioral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730752" y="4526280"/>
            <a:ext cx="2011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4A45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Concrete actions, not abstractions — "call my sponsor before 8pm."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217920" y="3383280"/>
            <a:ext cx="2514600" cy="2560320"/>
          </a:xfrm>
          <a:prstGeom prst="roundRect">
            <a:avLst>
              <a:gd name="adj" fmla="val 4364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73952" y="361188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73952" y="41148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33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is preventive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73952" y="4526280"/>
            <a:ext cx="2011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4A45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Catches warning signs early, while choice is still easy.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8961120" y="3383280"/>
            <a:ext cx="2514600" cy="2560320"/>
          </a:xfrm>
          <a:prstGeom prst="roundRect">
            <a:avLst>
              <a:gd name="adj" fmla="val 4364"/>
            </a:avLst>
          </a:prstGeom>
          <a:solidFill>
            <a:srgbClr val="F7F4EC"/>
          </a:solidFill>
          <a:ln w="12700">
            <a:solidFill>
              <a:srgbClr val="F7F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217152" y="361188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9217152" y="41148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33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is revisable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217152" y="4526280"/>
            <a:ext cx="2011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4A45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as you learn more about yourself in recovery.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85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FIVE KEY CONCEPTS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WRAP’s Foundation Mirrors Step Work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1938528" cy="4023360"/>
          </a:xfrm>
          <a:prstGeom prst="roundRect">
            <a:avLst>
              <a:gd name="adj" fmla="val 5660"/>
            </a:avLst>
          </a:prstGeom>
          <a:solidFill>
            <a:srgbClr val="F4EDE3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932688" y="2240280"/>
            <a:ext cx="1554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Hope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32688" y="3017520"/>
            <a:ext cx="1554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b="1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Others have recovered; so can I.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32688" y="4114800"/>
            <a:ext cx="15544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5A54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Underwrites the belief that shortcomings can be lifted.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889504" y="2011680"/>
            <a:ext cx="1938528" cy="4023360"/>
          </a:xfrm>
          <a:prstGeom prst="roundRect">
            <a:avLst>
              <a:gd name="adj" fmla="val 5660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3090672" y="2240280"/>
            <a:ext cx="1554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Personal Responsibility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090672" y="3017520"/>
            <a:ext cx="1554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b="1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recovery is mine to tend.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090672" y="4114800"/>
            <a:ext cx="15544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5A54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Seven asks, then acts — both are required.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47488" y="2011680"/>
            <a:ext cx="1938528" cy="4023360"/>
          </a:xfrm>
          <a:prstGeom prst="roundRect">
            <a:avLst>
              <a:gd name="adj" fmla="val 5660"/>
            </a:avLst>
          </a:prstGeom>
          <a:solidFill>
            <a:srgbClr val="F4EDE3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5248656" y="2240280"/>
            <a:ext cx="1554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Education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248656" y="3017520"/>
            <a:ext cx="1554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b="1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how I actually work.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248656" y="4114800"/>
            <a:ext cx="15544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5A54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Turns vague defects into named, observable patterns.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205472" y="2011680"/>
            <a:ext cx="1938528" cy="4023360"/>
          </a:xfrm>
          <a:prstGeom prst="roundRect">
            <a:avLst>
              <a:gd name="adj" fmla="val 5660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7406640" y="2240280"/>
            <a:ext cx="1554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Self-Advocacy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406640" y="3017520"/>
            <a:ext cx="1554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b="1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clearly for what I need.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406640" y="4114800"/>
            <a:ext cx="15544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5A54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Humble asking, practiced with people as well as with God.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363456" y="2011680"/>
            <a:ext cx="1938528" cy="4023360"/>
          </a:xfrm>
          <a:prstGeom prst="roundRect">
            <a:avLst>
              <a:gd name="adj" fmla="val 5660"/>
            </a:avLst>
          </a:prstGeom>
          <a:solidFill>
            <a:srgbClr val="F4EDE3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9564624" y="2240280"/>
            <a:ext cx="1554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Support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564624" y="3017520"/>
            <a:ext cx="1554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b="1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Recovery happens in relationship.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564624" y="4114800"/>
            <a:ext cx="15544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5A54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Sponsor, home group, and WRAP supporters overlap.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10241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Six Sections of a WRAP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1965960"/>
            <a:ext cx="3383280" cy="1874520"/>
          </a:xfrm>
          <a:prstGeom prst="roundRect">
            <a:avLst>
              <a:gd name="adj" fmla="val 5854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87552" y="2221992"/>
            <a:ext cx="457200" cy="457200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87552" y="2267712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572768" y="2221992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33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Wellness Toolbox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005840" y="2834640"/>
            <a:ext cx="2834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45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list of things that help: prayer, meeting, walk, call, sleep, service.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43400" y="1965960"/>
            <a:ext cx="3383280" cy="1874520"/>
          </a:xfrm>
          <a:prstGeom prst="roundRect">
            <a:avLst>
              <a:gd name="adj" fmla="val 5854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599432" y="2221992"/>
            <a:ext cx="457200" cy="457200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99432" y="2267712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184648" y="2221992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33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Daily Maintenance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617720" y="2834640"/>
            <a:ext cx="2834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45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 do every day to stay well — and how I want to feel when I am well.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955280" y="1965960"/>
            <a:ext cx="3383280" cy="1874520"/>
          </a:xfrm>
          <a:prstGeom prst="roundRect">
            <a:avLst>
              <a:gd name="adj" fmla="val 5854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211312" y="2221992"/>
            <a:ext cx="457200" cy="457200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211312" y="2267712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796528" y="2221992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33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Triggers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229600" y="2834640"/>
            <a:ext cx="2834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45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events that provoke old behavior, plus my planned response.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31520" y="4023360"/>
            <a:ext cx="3383280" cy="1874520"/>
          </a:xfrm>
          <a:prstGeom prst="roundRect">
            <a:avLst>
              <a:gd name="adj" fmla="val 5854"/>
            </a:avLst>
          </a:prstGeom>
          <a:solidFill>
            <a:srgbClr val="F7F4EC"/>
          </a:solidFill>
          <a:ln w="12700">
            <a:solidFill>
              <a:srgbClr val="F7F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987552" y="4279392"/>
            <a:ext cx="457200" cy="457200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87552" y="4325112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572768" y="4279392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33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Early Warning Signs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005840" y="4892040"/>
            <a:ext cx="2834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45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Subtle internal shifts — resentment, secrecy, skipping meetings.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4343400" y="4023360"/>
            <a:ext cx="3383280" cy="1874520"/>
          </a:xfrm>
          <a:prstGeom prst="roundRect">
            <a:avLst>
              <a:gd name="adj" fmla="val 5854"/>
            </a:avLst>
          </a:prstGeom>
          <a:solidFill>
            <a:srgbClr val="F7F4EC"/>
          </a:solidFill>
          <a:ln w="12700">
            <a:solidFill>
              <a:srgbClr val="F7F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599432" y="4279392"/>
            <a:ext cx="457200" cy="457200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599432" y="4325112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5184648" y="4279392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33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Things Break Down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4617720" y="4892040"/>
            <a:ext cx="2834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45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steps for when I am struggling but still able to act.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7955280" y="4023360"/>
            <a:ext cx="3383280" cy="1874520"/>
          </a:xfrm>
          <a:prstGeom prst="roundRect">
            <a:avLst>
              <a:gd name="adj" fmla="val 5854"/>
            </a:avLst>
          </a:prstGeom>
          <a:solidFill>
            <a:srgbClr val="F7F4EC"/>
          </a:solidFill>
          <a:ln w="12700">
            <a:solidFill>
              <a:srgbClr val="F7F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8211312" y="4279392"/>
            <a:ext cx="457200" cy="457200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211312" y="4325112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8796528" y="4279392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33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Crisis &amp; Post-Crisis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8229600" y="4892040"/>
            <a:ext cx="2834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45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decides, who to call, and how I return to daily life afterward.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10241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WRAP Meets Step Seven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1874520"/>
            <a:ext cx="10698480" cy="502920"/>
          </a:xfrm>
          <a:prstGeom prst="roundRect">
            <a:avLst>
              <a:gd name="adj" fmla="val 18182"/>
            </a:avLst>
          </a:prstGeom>
          <a:solidFill>
            <a:srgbClr val="6E2E24"/>
          </a:solidFill>
          <a:ln w="12700">
            <a:solidFill>
              <a:srgbClr val="6E2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05840" y="1920240"/>
            <a:ext cx="4754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Seven work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0" y="1920240"/>
            <a:ext cx="4754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WRAP section that carries it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31520" y="2606040"/>
            <a:ext cx="1069848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05840" y="265176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a shortcoming honestly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0" y="265176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E2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Warning Signs — written in observable behavior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31520" y="3355848"/>
            <a:ext cx="10698480" cy="640080"/>
          </a:xfrm>
          <a:prstGeom prst="roundRect">
            <a:avLst>
              <a:gd name="adj" fmla="val 11429"/>
            </a:avLst>
          </a:prstGeom>
          <a:solidFill>
            <a:srgbClr val="F7F4EC"/>
          </a:solidFill>
          <a:ln w="12700">
            <a:solidFill>
              <a:srgbClr val="F7F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05840" y="3401568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Asking for its removal daily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00800" y="3401568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E2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Maintenance — morning prayer and inventory as a listed action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31520" y="4105656"/>
            <a:ext cx="1069848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005840" y="4151376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Acting as if the defect were lifted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00800" y="4151376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E2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Wellness Toolbox — a chosen action replaces the old reflex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31520" y="4855464"/>
            <a:ext cx="10698480" cy="640080"/>
          </a:xfrm>
          <a:prstGeom prst="roundRect">
            <a:avLst>
              <a:gd name="adj" fmla="val 11429"/>
            </a:avLst>
          </a:prstGeom>
          <a:solidFill>
            <a:srgbClr val="F7F4EC"/>
          </a:solidFill>
          <a:ln w="12700">
            <a:solidFill>
              <a:srgbClr val="F7F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005840" y="4901184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Noticing the defect returning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00800" y="4901184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E2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Triggers — the situation is named in advance, with a response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31520" y="5605272"/>
            <a:ext cx="1069848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005840" y="5650992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help before harm is done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400800" y="5650992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E2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Things Break Down — sponsor called at a pre-set threshold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10241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the Individual Actually Gains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1920240"/>
            <a:ext cx="5212080" cy="1234440"/>
          </a:xfrm>
          <a:prstGeom prst="roundRect">
            <a:avLst>
              <a:gd name="adj" fmla="val 7407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51560" y="20574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Earlier self-honesty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51560" y="2468880"/>
            <a:ext cx="4572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4A45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Warning signs written in advance are harder to rationalize away in the moment.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2200" y="1920240"/>
            <a:ext cx="5212080" cy="1234440"/>
          </a:xfrm>
          <a:prstGeom prst="roundRect">
            <a:avLst>
              <a:gd name="adj" fmla="val 7407"/>
            </a:avLst>
          </a:prstGeom>
          <a:solidFill>
            <a:srgbClr val="F7F4EC"/>
          </a:solidFill>
          <a:ln w="12700">
            <a:solidFill>
              <a:srgbClr val="F7F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92240" y="20574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Humility that is practical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468880"/>
            <a:ext cx="4572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4A45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Asking for help becomes a listed step rather than a last resort.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31520" y="3337560"/>
            <a:ext cx="5212080" cy="1234440"/>
          </a:xfrm>
          <a:prstGeom prst="roundRect">
            <a:avLst>
              <a:gd name="adj" fmla="val 7407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51560" y="34747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Less shame, more data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51560" y="3886200"/>
            <a:ext cx="4572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4A45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returning defect becomes information to act on, not evidence of failure.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72200" y="3337560"/>
            <a:ext cx="5212080" cy="1234440"/>
          </a:xfrm>
          <a:prstGeom prst="roundRect">
            <a:avLst>
              <a:gd name="adj" fmla="val 7407"/>
            </a:avLst>
          </a:prstGeom>
          <a:solidFill>
            <a:srgbClr val="F7F4EC"/>
          </a:solidFill>
          <a:ln w="12700">
            <a:solidFill>
              <a:srgbClr val="F7F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92240" y="34747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Continuity between meetings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492240" y="3886200"/>
            <a:ext cx="4572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4A45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plan carries the Step into the hours when no one is watching.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31520" y="4754880"/>
            <a:ext cx="5212080" cy="1234440"/>
          </a:xfrm>
          <a:prstGeom prst="roundRect">
            <a:avLst>
              <a:gd name="adj" fmla="val 7407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051560" y="48920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Clearer asks of supporters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051560" y="5303520"/>
            <a:ext cx="4572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4A45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 and home group know exactly what help looks like for you.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172200" y="4754880"/>
            <a:ext cx="5212080" cy="1234440"/>
          </a:xfrm>
          <a:prstGeom prst="roundRect">
            <a:avLst>
              <a:gd name="adj" fmla="val 7407"/>
            </a:avLst>
          </a:prstGeom>
          <a:solidFill>
            <a:srgbClr val="F7F4EC"/>
          </a:solidFill>
          <a:ln w="12700">
            <a:solidFill>
              <a:srgbClr val="F7F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492240" y="48920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Measurable progress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92240" y="5303520"/>
            <a:ext cx="4572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4A45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Reviewing the plan shows which shortcomings are genuinely easing.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7BE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F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F3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Shortcoming: Resentment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1920240"/>
            <a:ext cx="3383280" cy="4114800"/>
          </a:xfrm>
          <a:prstGeom prst="roundRect">
            <a:avLst>
              <a:gd name="adj" fmla="val 3243"/>
            </a:avLst>
          </a:prstGeom>
          <a:solidFill>
            <a:srgbClr val="F7F4EC"/>
          </a:solidFill>
          <a:ln w="12700">
            <a:solidFill>
              <a:srgbClr val="F7F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24128" y="219456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Early Warning Signs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24128" y="2834640"/>
            <a:ext cx="28346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Rehearsing arguments in my head</a:t>
            </a:r>
            <a:endParaRPr lang="en-US" sz="1350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Checking their social media</a:t>
            </a:r>
            <a:endParaRPr lang="en-US" sz="1350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Going quiet with my sponsor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43400" y="1920240"/>
            <a:ext cx="3383280" cy="4114800"/>
          </a:xfrm>
          <a:prstGeom prst="roundRect">
            <a:avLst>
              <a:gd name="adj" fmla="val 3243"/>
            </a:avLst>
          </a:prstGeom>
          <a:solidFill>
            <a:srgbClr val="F7F4EC"/>
          </a:solidFill>
          <a:ln w="12700">
            <a:solidFill>
              <a:srgbClr val="F7F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636008" y="219456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Triggers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636008" y="2834640"/>
            <a:ext cx="28346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dismissive email at work</a:t>
            </a:r>
            <a:endParaRPr lang="en-US" sz="1350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phone calls after 9pm</a:t>
            </a:r>
            <a:endParaRPr lang="en-US" sz="1350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33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Being interrupted in a meeting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955280" y="1920240"/>
            <a:ext cx="3383280" cy="4114800"/>
          </a:xfrm>
          <a:prstGeom prst="roundRect">
            <a:avLst>
              <a:gd name="adj" fmla="val 3243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47888" y="219456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My Planned Response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247888" y="2834640"/>
            <a:ext cx="28346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resentment down, then pray the Seventh Step prayer</a:t>
            </a:r>
            <a:endParaRPr lang="en-US" sz="1350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sponsor before I reply</a:t>
            </a:r>
            <a:endParaRPr lang="en-US" sz="1350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Ten-minute walk, then re-read my Step Four notes on this pattern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6E2E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1463040"/>
            <a:ext cx="5486400" cy="5486400"/>
          </a:xfrm>
          <a:prstGeom prst="roundRect">
            <a:avLst>
              <a:gd name="adj" fmla="val 8333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685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THIS WEEK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31520" y="1051560"/>
            <a:ext cx="7315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Begin Small, Write It Down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731520" y="2148840"/>
            <a:ext cx="6949440" cy="694944"/>
          </a:xfrm>
          <a:prstGeom prst="roundRect">
            <a:avLst>
              <a:gd name="adj" fmla="val 10526"/>
            </a:avLst>
          </a:prstGeom>
          <a:solidFill>
            <a:srgbClr val="7E382C"/>
          </a:solidFill>
          <a:ln w="12700">
            <a:solidFill>
              <a:srgbClr val="7E38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05840" y="2203704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7E8D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926080" y="2203704"/>
            <a:ext cx="4572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ten things in your Wellness Toolbox. Nothing is too small.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731520" y="2953512"/>
            <a:ext cx="6949440" cy="694944"/>
          </a:xfrm>
          <a:prstGeom prst="roundRect">
            <a:avLst>
              <a:gd name="adj" fmla="val 10526"/>
            </a:avLst>
          </a:prstGeom>
          <a:solidFill>
            <a:srgbClr val="7E382C"/>
          </a:solidFill>
          <a:ln w="12700">
            <a:solidFill>
              <a:srgbClr val="7E38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05840" y="3008376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7E8D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926080" y="3008376"/>
            <a:ext cx="4572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one shortcoming and three early warning signs for it.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731520" y="3758184"/>
            <a:ext cx="6949440" cy="694944"/>
          </a:xfrm>
          <a:prstGeom prst="roundRect">
            <a:avLst>
              <a:gd name="adj" fmla="val 10526"/>
            </a:avLst>
          </a:prstGeom>
          <a:solidFill>
            <a:srgbClr val="7E382C"/>
          </a:solidFill>
          <a:ln w="12700">
            <a:solidFill>
              <a:srgbClr val="7E38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05840" y="3813048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7E8D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your sponsor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926080" y="3813048"/>
            <a:ext cx="4572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 on the call-before threshold and write it in the plan.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731520" y="4562856"/>
            <a:ext cx="6949440" cy="694944"/>
          </a:xfrm>
          <a:prstGeom prst="roundRect">
            <a:avLst>
              <a:gd name="adj" fmla="val 10526"/>
            </a:avLst>
          </a:prstGeom>
          <a:solidFill>
            <a:srgbClr val="7E382C"/>
          </a:solidFill>
          <a:ln w="12700">
            <a:solidFill>
              <a:srgbClr val="7E38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05840" y="461772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7E8D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Each morning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926080" y="4617720"/>
            <a:ext cx="4572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Daily Maintenance alongside the Seventh Step prayer.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731520" y="5367528"/>
            <a:ext cx="6949440" cy="694944"/>
          </a:xfrm>
          <a:prstGeom prst="roundRect">
            <a:avLst>
              <a:gd name="adj" fmla="val 10526"/>
            </a:avLst>
          </a:prstGeom>
          <a:solidFill>
            <a:srgbClr val="7E382C"/>
          </a:solidFill>
          <a:ln w="12700">
            <a:solidFill>
              <a:srgbClr val="7E38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005840" y="5422392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7E8D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Monthly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926080" y="5422392"/>
            <a:ext cx="4572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and revise — the plan should change as you do.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8412480" y="4572000"/>
            <a:ext cx="31089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600"/>
              </a:lnSpc>
              <a:buNone/>
            </a:pPr>
            <a:r>
              <a:rPr lang="en-US" sz="17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“We ask, and then we act as if the answer were already on its way.”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1206</Words>
  <Application>Microsoft Office PowerPoint</Application>
  <PresentationFormat>Widescreen</PresentationFormat>
  <Paragraphs>139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WRAP of DC</dc:creator>
  <cp:lastModifiedBy>WRAP of DC</cp:lastModifiedBy>
  <cp:revision>1</cp:revision>
  <dcterms:created xsi:type="dcterms:W3CDTF">2026-09-27T19:31:06Z</dcterms:created>
  <dcterms:modified xsi:type="dcterms:W3CDTF">2026-09-27T19:42:39Z</dcterms:modified>
</cp:coreProperties>
</file>