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0" d="100"/>
          <a:sy n="60" d="100"/>
        </p:scale>
        <p:origin x="660" y="5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6/15/2026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This short guide explains how the Wellness Recovery Action Plan (WRAP) can support people staying in a low-barrier shelter's Isolation and Quarantine (ISAQ) site. It is written for residents and the peer supporters who walk alongside them. The message is simple and hopeful: even in a hard, temporary situation, you can take small steps to stay well — and WRAP gives you the tools.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Peer support is the engine of WRAP. The model relies on facilitators and supporters who have their own lived experience of recovery, working with participants as equals — mutual respect rather than top-down expertise. For a resident in isolation, a peer can be a lifeline: a familiar, non-judgmental presence who listens, helps them begin a plan at their own pace, and gently reinforces hope. Peer supporters: this is where you make the biggest difference.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Getting started with WRAP is meant to be easy and pressure-free. Encourage residents to begin small: choose one wellness tool and try it today, ask a peer supporter to help start a simple plan, and build it up a little at a time, in whatever way feels right. There is no wrong way to do WRAP. The closing thought to leave residents with: every situation in life is temporary, and WRAP is a tool you can carry with you to stay well — during the ISAQ stay and long after.</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stands for Wellness Recovery Action Plan. It was created in 1997 by people living with their own mental health challenges, and it is now used worldwide. The key idea: you are the expert on yourself. WRAP helps you gather simple, safe, and often free tools, then put them into a plan you control — so you can stay well day to day and have a plan ready for harder moments.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ISAQ stays are usually short — often 14 days or less — but they can be stressful. Residents are isolated, away from their usual routines, and sometimes disconnected from the people and providers who support them. That disruption can heighten anxiety and make it harder to cope. WRAP is a good fit for exactly this moment: it gives structure, keeps wellness tools close, and prepares a response for tougher times before they arrive.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heart of WRAP and why it works so well in a shelter setting. WRAP is completely voluntary — you are never required to make a plan or to share it. It is strengths-based: it focuses on who you are and what helps you, not on diagnoses or readiness criteria. And you stay in control of every part. That sense of ownership and dignity is exactly what can feel missing during an isolation stay.</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key concepts sit at the center of WRAP. Hope — believing things can get better. Personal responsibility — taking small actions for your own wellness. Education — learning about yourself and your experiences. Self-advocacy — asking for what you need. And support — both giving and receiving it. In ISAQ, these concepts are anchors: they remind residents that this stay is temporary and that they still have agency, voice, and connection.</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wellness toolbox is the foundation of WRAP — a personal list of things that help you stay well or feel better. The point is that these tools are simple, safe, and accessible, which matters in an isolation room where options are limited. Breathing, stretching, journaling, music, a phone call to a supporter, rest, and water are all things a resident can do right where they are. Residents pick the tools that work for them and use them to build the plans that follow.</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full WRAP is built from six connected parts. The daily plan keeps you steady. The triggers section names outside stressors and your responses. Early warning signs help you notice trouble before it grows. The 'when things are breaking down' section is for harder days. The crisis plan tells supporters how to help if you can't direct things yourself. And the post-crisis plan helps you recover gently. Together they give a resident a map for the whole emotional range of an isolation stay.</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Day to day, WRAP delivers four things that residents tell us matter most in isolation. Structure — a routine that makes long quiet days feel manageable. Calm — comfort tools ready to ease anxiety in the moment. Confidence — a real sense that you can influence how you feel. And connection — both a reason and a concrete way to reach out for support. These benefits are practical and immediate, not abstract.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is not just a nice idea — it works. In 2010 it was designated an evidence-based practice by SAMHSA, the U.S. Substance Abuse and Mental Health Services Administration. Randomized controlled trials of the facilitated WRAP peer group model found that, compared with others, participants had reduced psychiatric symptoms — especially depression and anxiety — plus increased hopefulness, quality of life, recovery, empowerment, and self-advocacy, sustained at eight-month follow-up. These are the kinds of gains that help residents move through an ISAQ stay and beyond.</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6641794"/>
      </p:ext>
    </p:extLst>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D2B24"/>
        </a:solidFill>
        <a:effectLst/>
      </p:bgPr>
    </p:bg>
    <p:spTree>
      <p:nvGrpSpPr>
        <p:cNvPr id="1" name=""/>
        <p:cNvGrpSpPr/>
        <p:nvPr/>
      </p:nvGrpSpPr>
      <p:grpSpPr>
        <a:xfrm>
          <a:off x="0" y="0"/>
          <a:ext cx="0" cy="0"/>
          <a:chOff x="0" y="0"/>
          <a:chExt cx="0" cy="0"/>
        </a:xfrm>
      </p:grpSpPr>
      <p:sp>
        <p:nvSpPr>
          <p:cNvPr id="2" name="Shape 0"/>
          <p:cNvSpPr/>
          <p:nvPr/>
        </p:nvSpPr>
        <p:spPr>
          <a:xfrm>
            <a:off x="5989320" y="2057400"/>
            <a:ext cx="2926080" cy="2926080"/>
          </a:xfrm>
          <a:prstGeom prst="ellipse">
            <a:avLst/>
          </a:prstGeom>
          <a:solidFill>
            <a:srgbClr val="4A2C2A"/>
          </a:solidFill>
          <a:ln/>
        </p:spPr>
        <p:txBody>
          <a:bodyPr/>
          <a:lstStyle/>
          <a:p>
            <a:endParaRPr lang="en-US"/>
          </a:p>
        </p:txBody>
      </p:sp>
      <p:sp>
        <p:nvSpPr>
          <p:cNvPr id="3" name="Shape 1"/>
          <p:cNvSpPr/>
          <p:nvPr/>
        </p:nvSpPr>
        <p:spPr>
          <a:xfrm>
            <a:off x="6903720" y="2971800"/>
            <a:ext cx="2103120" cy="2103120"/>
          </a:xfrm>
          <a:prstGeom prst="ellipse">
            <a:avLst/>
          </a:prstGeom>
          <a:solidFill>
            <a:srgbClr val="F1A73E"/>
          </a:solidFill>
          <a:ln/>
        </p:spPr>
        <p:txBody>
          <a:bodyPr/>
          <a:lstStyle/>
          <a:p>
            <a:endParaRPr lang="en-US"/>
          </a:p>
        </p:txBody>
      </p:sp>
      <p:sp>
        <p:nvSpPr>
          <p:cNvPr id="4" name="Shape 2"/>
          <p:cNvSpPr/>
          <p:nvPr/>
        </p:nvSpPr>
        <p:spPr>
          <a:xfrm>
            <a:off x="7246620" y="3314700"/>
            <a:ext cx="1417320" cy="1417320"/>
          </a:xfrm>
          <a:prstGeom prst="ellipse">
            <a:avLst/>
          </a:prstGeom>
          <a:solidFill>
            <a:srgbClr val="E8693F"/>
          </a:solidFill>
          <a:ln/>
        </p:spPr>
        <p:txBody>
          <a:bodyPr/>
          <a:lstStyle/>
          <a:p>
            <a:endParaRPr lang="en-US"/>
          </a:p>
        </p:txBody>
      </p:sp>
      <p:sp>
        <p:nvSpPr>
          <p:cNvPr id="5" name="Shape 3"/>
          <p:cNvSpPr/>
          <p:nvPr/>
        </p:nvSpPr>
        <p:spPr>
          <a:xfrm>
            <a:off x="7555230" y="3623310"/>
            <a:ext cx="800100" cy="800100"/>
          </a:xfrm>
          <a:prstGeom prst="ellipse">
            <a:avLst/>
          </a:prstGeom>
          <a:solidFill>
            <a:srgbClr val="F6C76B"/>
          </a:solidFill>
          <a:ln/>
        </p:spPr>
        <p:txBody>
          <a:bodyPr/>
          <a:lstStyle/>
          <a:p>
            <a:endParaRPr lang="en-US"/>
          </a:p>
        </p:txBody>
      </p:sp>
      <p:sp>
        <p:nvSpPr>
          <p:cNvPr id="6" name="Text 4"/>
          <p:cNvSpPr/>
          <p:nvPr/>
        </p:nvSpPr>
        <p:spPr>
          <a:xfrm>
            <a:off x="640080" y="1051560"/>
            <a:ext cx="6858000" cy="320040"/>
          </a:xfrm>
          <a:prstGeom prst="rect">
            <a:avLst/>
          </a:prstGeom>
          <a:noFill/>
          <a:ln/>
        </p:spPr>
        <p:txBody>
          <a:bodyPr wrap="square" lIns="0" tIns="0" rIns="0" bIns="0" rtlCol="0" anchor="ctr"/>
          <a:lstStyle/>
          <a:p>
            <a:pPr marL="0" indent="0">
              <a:buNone/>
            </a:pPr>
            <a:r>
              <a:rPr lang="en-US" sz="1300" b="1" kern="0" spc="200" dirty="0">
                <a:solidFill>
                  <a:srgbClr val="F1A73E"/>
                </a:solidFill>
                <a:latin typeface="Trebuchet MS" pitchFamily="34" charset="0"/>
                <a:ea typeface="Trebuchet MS" pitchFamily="34" charset="-122"/>
                <a:cs typeface="Trebuchet MS" pitchFamily="34" charset="-120"/>
              </a:rPr>
              <a:t>WELLNESS RECOVERY ACTION PLAN  ·  WRAP</a:t>
            </a:r>
            <a:endParaRPr lang="en-US" sz="1300" dirty="0"/>
          </a:p>
        </p:txBody>
      </p:sp>
      <p:sp>
        <p:nvSpPr>
          <p:cNvPr id="7" name="Text 5"/>
          <p:cNvSpPr/>
          <p:nvPr/>
        </p:nvSpPr>
        <p:spPr>
          <a:xfrm>
            <a:off x="640080" y="1417320"/>
            <a:ext cx="6766560" cy="1554480"/>
          </a:xfrm>
          <a:prstGeom prst="rect">
            <a:avLst/>
          </a:prstGeom>
          <a:noFill/>
          <a:ln/>
        </p:spPr>
        <p:txBody>
          <a:bodyPr wrap="square" lIns="0" tIns="0" rIns="0" bIns="0" rtlCol="0" anchor="ctr"/>
          <a:lstStyle/>
          <a:p>
            <a:pPr marL="0" indent="0">
              <a:lnSpc>
                <a:spcPts val="4600"/>
              </a:lnSpc>
              <a:buNone/>
            </a:pPr>
            <a:r>
              <a:rPr lang="en-US" sz="4600" b="1" dirty="0">
                <a:solidFill>
                  <a:srgbClr val="FBEFE2"/>
                </a:solidFill>
                <a:latin typeface="Trebuchet MS" pitchFamily="34" charset="0"/>
                <a:ea typeface="Trebuchet MS" pitchFamily="34" charset="-122"/>
                <a:cs typeface="Trebuchet MS" pitchFamily="34" charset="-120"/>
              </a:rPr>
              <a:t>Finding Wellness</a:t>
            </a:r>
            <a:endParaRPr lang="en-US" sz="4600" dirty="0"/>
          </a:p>
          <a:p>
            <a:pPr marL="0" indent="0">
              <a:lnSpc>
                <a:spcPts val="4600"/>
              </a:lnSpc>
              <a:buNone/>
            </a:pPr>
            <a:r>
              <a:rPr lang="en-US" sz="4600" b="1" dirty="0">
                <a:solidFill>
                  <a:srgbClr val="FBEFE2"/>
                </a:solidFill>
                <a:latin typeface="Trebuchet MS" pitchFamily="34" charset="0"/>
                <a:ea typeface="Trebuchet MS" pitchFamily="34" charset="-122"/>
                <a:cs typeface="Trebuchet MS" pitchFamily="34" charset="-120"/>
              </a:rPr>
              <a:t>in Isolation</a:t>
            </a:r>
            <a:endParaRPr lang="en-US" sz="4600" dirty="0"/>
          </a:p>
        </p:txBody>
      </p:sp>
      <p:sp>
        <p:nvSpPr>
          <p:cNvPr id="8" name="Text 6"/>
          <p:cNvSpPr/>
          <p:nvPr/>
        </p:nvSpPr>
        <p:spPr>
          <a:xfrm>
            <a:off x="640080" y="3063240"/>
            <a:ext cx="6217920" cy="640080"/>
          </a:xfrm>
          <a:prstGeom prst="rect">
            <a:avLst/>
          </a:prstGeom>
          <a:noFill/>
          <a:ln/>
        </p:spPr>
        <p:txBody>
          <a:bodyPr wrap="square" lIns="0" tIns="0" rIns="0" bIns="0" rtlCol="0" anchor="ctr"/>
          <a:lstStyle/>
          <a:p>
            <a:pPr marL="0" indent="0">
              <a:buNone/>
            </a:pPr>
            <a:r>
              <a:rPr lang="en-US" sz="1800" dirty="0">
                <a:solidFill>
                  <a:srgbClr val="FBD9B8"/>
                </a:solidFill>
                <a:latin typeface="Calibri" pitchFamily="34" charset="0"/>
                <a:ea typeface="Calibri" pitchFamily="34" charset="-122"/>
                <a:cs typeface="Calibri" pitchFamily="34" charset="-120"/>
              </a:rPr>
              <a:t>How WRAP supports residents through Isolation &amp; Quarantine (ISAQ)</a:t>
            </a:r>
            <a:endParaRPr lang="en-US" sz="1800" dirty="0"/>
          </a:p>
        </p:txBody>
      </p:sp>
      <p:sp>
        <p:nvSpPr>
          <p:cNvPr id="9" name="Text 7"/>
          <p:cNvSpPr/>
          <p:nvPr/>
        </p:nvSpPr>
        <p:spPr>
          <a:xfrm>
            <a:off x="640080" y="4160520"/>
            <a:ext cx="5943600" cy="365760"/>
          </a:xfrm>
          <a:prstGeom prst="rect">
            <a:avLst/>
          </a:prstGeom>
          <a:noFill/>
          <a:ln/>
        </p:spPr>
        <p:txBody>
          <a:bodyPr wrap="square" lIns="0" tIns="0" rIns="0" bIns="0" rtlCol="0" anchor="ctr"/>
          <a:lstStyle/>
          <a:p>
            <a:pPr marL="0" indent="0">
              <a:buNone/>
            </a:pPr>
            <a:r>
              <a:rPr lang="en-US" sz="1300" i="1" dirty="0">
                <a:solidFill>
                  <a:srgbClr val="8A7059"/>
                </a:solidFill>
                <a:latin typeface="Calibri" pitchFamily="34" charset="0"/>
                <a:ea typeface="Calibri" pitchFamily="34" charset="-122"/>
                <a:cs typeface="Calibri" pitchFamily="34" charset="-120"/>
              </a:rPr>
              <a:t>A guide for residents and peer supporters</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6355080" y="1143000"/>
            <a:ext cx="2743200" cy="2743200"/>
          </a:xfrm>
          <a:prstGeom prst="ellipse">
            <a:avLst/>
          </a:prstGeom>
          <a:solidFill>
            <a:srgbClr val="F7E3CE"/>
          </a:solidFill>
          <a:ln/>
        </p:spPr>
        <p:txBody>
          <a:bodyPr/>
          <a:lstStyle/>
          <a:p>
            <a:endParaRPr lang="en-US"/>
          </a:p>
        </p:txBody>
      </p:sp>
      <p:sp>
        <p:nvSpPr>
          <p:cNvPr id="3" name="Shape 1"/>
          <p:cNvSpPr/>
          <p:nvPr/>
        </p:nvSpPr>
        <p:spPr>
          <a:xfrm>
            <a:off x="6422746" y="1210666"/>
            <a:ext cx="2607869" cy="2607869"/>
          </a:xfrm>
          <a:prstGeom prst="ellipse">
            <a:avLst/>
          </a:prstGeom>
          <a:solidFill>
            <a:srgbClr val="FBD9B8"/>
          </a:solidFill>
          <a:ln/>
        </p:spPr>
        <p:txBody>
          <a:bodyPr/>
          <a:lstStyle/>
          <a:p>
            <a:endParaRPr lang="en-US"/>
          </a:p>
        </p:txBody>
      </p:sp>
      <p:sp>
        <p:nvSpPr>
          <p:cNvPr id="4" name="Shape 2"/>
          <p:cNvSpPr/>
          <p:nvPr/>
        </p:nvSpPr>
        <p:spPr>
          <a:xfrm>
            <a:off x="6847942" y="1635862"/>
            <a:ext cx="1757477" cy="1757477"/>
          </a:xfrm>
          <a:prstGeom prst="ellipse">
            <a:avLst/>
          </a:prstGeom>
          <a:solidFill>
            <a:srgbClr val="F1A73E"/>
          </a:solidFill>
          <a:ln/>
        </p:spPr>
        <p:txBody>
          <a:bodyPr/>
          <a:lstStyle/>
          <a:p>
            <a:endParaRPr lang="en-US"/>
          </a:p>
        </p:txBody>
      </p:sp>
      <p:sp>
        <p:nvSpPr>
          <p:cNvPr id="5" name="Shape 3"/>
          <p:cNvSpPr/>
          <p:nvPr/>
        </p:nvSpPr>
        <p:spPr>
          <a:xfrm>
            <a:off x="7230618" y="2018538"/>
            <a:ext cx="992124" cy="992124"/>
          </a:xfrm>
          <a:prstGeom prst="ellipse">
            <a:avLst/>
          </a:prstGeom>
          <a:solidFill>
            <a:srgbClr val="E8693F"/>
          </a:solidFill>
          <a:ln/>
        </p:spPr>
        <p:txBody>
          <a:bodyPr/>
          <a:lstStyle/>
          <a:p>
            <a:endParaRPr lang="en-US"/>
          </a:p>
        </p:txBody>
      </p:sp>
      <p:sp>
        <p:nvSpPr>
          <p:cNvPr id="6" name="Text 4"/>
          <p:cNvSpPr/>
          <p:nvPr/>
        </p:nvSpPr>
        <p:spPr>
          <a:xfrm>
            <a:off x="548640" y="384048"/>
            <a:ext cx="7863840" cy="274320"/>
          </a:xfrm>
          <a:prstGeom prst="rect">
            <a:avLst/>
          </a:prstGeom>
          <a:noFill/>
          <a:ln/>
        </p:spPr>
        <p:txBody>
          <a:bodyPr wrap="square" lIns="0" tIns="0" rIns="0" bIns="0" rtlCol="0" anchor="ctr"/>
          <a:lstStyle/>
          <a:p>
            <a:pPr marL="0" indent="0">
              <a:buNone/>
            </a:pPr>
            <a:r>
              <a:rPr lang="en-US" sz="1200" b="1" kern="0" spc="200" dirty="0">
                <a:solidFill>
                  <a:srgbClr val="E8693F"/>
                </a:solidFill>
                <a:latin typeface="Trebuchet MS" pitchFamily="34" charset="0"/>
                <a:ea typeface="Trebuchet MS" pitchFamily="34" charset="-122"/>
                <a:cs typeface="Trebuchet MS" pitchFamily="34" charset="-120"/>
              </a:rPr>
              <a:t>YOU'RE NOT ALONE</a:t>
            </a:r>
            <a:endParaRPr lang="en-US" sz="1200" dirty="0"/>
          </a:p>
        </p:txBody>
      </p:sp>
      <p:sp>
        <p:nvSpPr>
          <p:cNvPr id="7" name="Text 5"/>
          <p:cNvSpPr/>
          <p:nvPr/>
        </p:nvSpPr>
        <p:spPr>
          <a:xfrm>
            <a:off x="548640" y="658368"/>
            <a:ext cx="8046720" cy="777240"/>
          </a:xfrm>
          <a:prstGeom prst="rect">
            <a:avLst/>
          </a:prstGeom>
          <a:noFill/>
          <a:ln/>
        </p:spPr>
        <p:txBody>
          <a:bodyPr wrap="square" lIns="0" tIns="0" rIns="0" bIns="0" rtlCol="0" anchor="t"/>
          <a:lstStyle/>
          <a:p>
            <a:pPr marL="0" indent="0">
              <a:buNone/>
            </a:pPr>
            <a:r>
              <a:rPr lang="en-US" sz="3000" b="1" dirty="0">
                <a:solidFill>
                  <a:srgbClr val="3D2B24"/>
                </a:solidFill>
                <a:latin typeface="Trebuchet MS" pitchFamily="34" charset="0"/>
                <a:ea typeface="Trebuchet MS" pitchFamily="34" charset="-122"/>
                <a:cs typeface="Trebuchet MS" pitchFamily="34" charset="-120"/>
              </a:rPr>
              <a:t>Peer support brings WRAP to life</a:t>
            </a:r>
            <a:endParaRPr lang="en-US" sz="3000" dirty="0"/>
          </a:p>
        </p:txBody>
      </p:sp>
      <p:sp>
        <p:nvSpPr>
          <p:cNvPr id="8" name="Text 6"/>
          <p:cNvSpPr/>
          <p:nvPr/>
        </p:nvSpPr>
        <p:spPr>
          <a:xfrm>
            <a:off x="548640" y="1691640"/>
            <a:ext cx="5394960" cy="2560320"/>
          </a:xfrm>
          <a:prstGeom prst="rect">
            <a:avLst/>
          </a:prstGeom>
          <a:noFill/>
          <a:ln/>
        </p:spPr>
        <p:txBody>
          <a:bodyPr wrap="square" lIns="0" tIns="0" rIns="0" bIns="0" rtlCol="0" anchor="t"/>
          <a:lstStyle/>
          <a:p>
            <a:pPr marL="0" indent="0">
              <a:spcAft>
                <a:spcPts val="1400"/>
              </a:spcAft>
              <a:buNone/>
            </a:pPr>
            <a:r>
              <a:rPr lang="en-US" sz="1550" dirty="0">
                <a:solidFill>
                  <a:srgbClr val="3D2B24"/>
                </a:solidFill>
                <a:latin typeface="Calibri" pitchFamily="34" charset="0"/>
                <a:ea typeface="Calibri" pitchFamily="34" charset="-122"/>
                <a:cs typeface="Calibri" pitchFamily="34" charset="-120"/>
              </a:rPr>
              <a:t>WRAP works best together. Trained peer supporters — people with their own lived experience — share it in a spirit of mutual respect, not as experts above you.</a:t>
            </a:r>
            <a:endParaRPr lang="en-US" sz="1550" dirty="0"/>
          </a:p>
          <a:p>
            <a:pPr marL="0" indent="0">
              <a:buNone/>
            </a:pPr>
            <a:r>
              <a:rPr lang="en-US" sz="1550" dirty="0">
                <a:solidFill>
                  <a:srgbClr val="3D2B24"/>
                </a:solidFill>
                <a:latin typeface="Calibri" pitchFamily="34" charset="0"/>
                <a:ea typeface="Calibri" pitchFamily="34" charset="-122"/>
                <a:cs typeface="Calibri" pitchFamily="34" charset="-120"/>
              </a:rPr>
              <a:t>In ISAQ, a peer can be a steady, understanding presence: someone who listens, helps you start a plan at your own pace, and reminds you that this moment is temporary.</a:t>
            </a:r>
            <a:endParaRPr lang="en-US" sz="15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3D2B24"/>
        </a:solidFill>
        <a:effectLst/>
      </p:bgPr>
    </p:bg>
    <p:spTree>
      <p:nvGrpSpPr>
        <p:cNvPr id="1" name=""/>
        <p:cNvGrpSpPr/>
        <p:nvPr/>
      </p:nvGrpSpPr>
      <p:grpSpPr>
        <a:xfrm>
          <a:off x="0" y="0"/>
          <a:ext cx="0" cy="0"/>
          <a:chOff x="0" y="0"/>
          <a:chExt cx="0" cy="0"/>
        </a:xfrm>
      </p:grpSpPr>
      <p:sp>
        <p:nvSpPr>
          <p:cNvPr id="2" name="Shape 0"/>
          <p:cNvSpPr/>
          <p:nvPr/>
        </p:nvSpPr>
        <p:spPr>
          <a:xfrm>
            <a:off x="5989320" y="2057400"/>
            <a:ext cx="2926080" cy="2926080"/>
          </a:xfrm>
          <a:prstGeom prst="ellipse">
            <a:avLst/>
          </a:prstGeom>
          <a:solidFill>
            <a:srgbClr val="4A2C2A"/>
          </a:solidFill>
          <a:ln/>
        </p:spPr>
        <p:txBody>
          <a:bodyPr/>
          <a:lstStyle/>
          <a:p>
            <a:endParaRPr lang="en-US"/>
          </a:p>
        </p:txBody>
      </p:sp>
      <p:sp>
        <p:nvSpPr>
          <p:cNvPr id="3" name="Shape 1"/>
          <p:cNvSpPr/>
          <p:nvPr/>
        </p:nvSpPr>
        <p:spPr>
          <a:xfrm>
            <a:off x="6903720" y="2971800"/>
            <a:ext cx="2103120" cy="2103120"/>
          </a:xfrm>
          <a:prstGeom prst="ellipse">
            <a:avLst/>
          </a:prstGeom>
          <a:solidFill>
            <a:srgbClr val="F1A73E"/>
          </a:solidFill>
          <a:ln/>
        </p:spPr>
        <p:txBody>
          <a:bodyPr/>
          <a:lstStyle/>
          <a:p>
            <a:endParaRPr lang="en-US"/>
          </a:p>
        </p:txBody>
      </p:sp>
      <p:sp>
        <p:nvSpPr>
          <p:cNvPr id="4" name="Shape 2"/>
          <p:cNvSpPr/>
          <p:nvPr/>
        </p:nvSpPr>
        <p:spPr>
          <a:xfrm>
            <a:off x="7246620" y="3314700"/>
            <a:ext cx="1417320" cy="1417320"/>
          </a:xfrm>
          <a:prstGeom prst="ellipse">
            <a:avLst/>
          </a:prstGeom>
          <a:solidFill>
            <a:srgbClr val="E8693F"/>
          </a:solidFill>
          <a:ln/>
        </p:spPr>
        <p:txBody>
          <a:bodyPr/>
          <a:lstStyle/>
          <a:p>
            <a:endParaRPr lang="en-US"/>
          </a:p>
        </p:txBody>
      </p:sp>
      <p:sp>
        <p:nvSpPr>
          <p:cNvPr id="5" name="Shape 3"/>
          <p:cNvSpPr/>
          <p:nvPr/>
        </p:nvSpPr>
        <p:spPr>
          <a:xfrm>
            <a:off x="7555230" y="3623310"/>
            <a:ext cx="800100" cy="800100"/>
          </a:xfrm>
          <a:prstGeom prst="ellipse">
            <a:avLst/>
          </a:prstGeom>
          <a:solidFill>
            <a:srgbClr val="F6C76B"/>
          </a:solidFill>
          <a:ln/>
        </p:spPr>
        <p:txBody>
          <a:bodyPr/>
          <a:lstStyle/>
          <a:p>
            <a:endParaRPr lang="en-US"/>
          </a:p>
        </p:txBody>
      </p:sp>
      <p:sp>
        <p:nvSpPr>
          <p:cNvPr id="6" name="Text 4"/>
          <p:cNvSpPr/>
          <p:nvPr/>
        </p:nvSpPr>
        <p:spPr>
          <a:xfrm>
            <a:off x="640080" y="914400"/>
            <a:ext cx="6400800" cy="274320"/>
          </a:xfrm>
          <a:prstGeom prst="rect">
            <a:avLst/>
          </a:prstGeom>
          <a:noFill/>
          <a:ln/>
        </p:spPr>
        <p:txBody>
          <a:bodyPr wrap="square" lIns="0" tIns="0" rIns="0" bIns="0" rtlCol="0" anchor="ctr"/>
          <a:lstStyle/>
          <a:p>
            <a:pPr marL="0" indent="0">
              <a:buNone/>
            </a:pPr>
            <a:r>
              <a:rPr lang="en-US" sz="1200" b="1" kern="0" spc="200" dirty="0">
                <a:solidFill>
                  <a:srgbClr val="F1A73E"/>
                </a:solidFill>
                <a:latin typeface="Trebuchet MS" pitchFamily="34" charset="0"/>
                <a:ea typeface="Trebuchet MS" pitchFamily="34" charset="-122"/>
                <a:cs typeface="Trebuchet MS" pitchFamily="34" charset="-120"/>
              </a:rPr>
              <a:t>GETTING STARTED</a:t>
            </a:r>
            <a:endParaRPr lang="en-US" sz="1200" dirty="0"/>
          </a:p>
        </p:txBody>
      </p:sp>
      <p:sp>
        <p:nvSpPr>
          <p:cNvPr id="7" name="Text 5"/>
          <p:cNvSpPr/>
          <p:nvPr/>
        </p:nvSpPr>
        <p:spPr>
          <a:xfrm>
            <a:off x="640080" y="1207008"/>
            <a:ext cx="6583680" cy="731520"/>
          </a:xfrm>
          <a:prstGeom prst="rect">
            <a:avLst/>
          </a:prstGeom>
          <a:noFill/>
          <a:ln/>
        </p:spPr>
        <p:txBody>
          <a:bodyPr wrap="square" lIns="0" tIns="0" rIns="0" bIns="0" rtlCol="0" anchor="ctr"/>
          <a:lstStyle/>
          <a:p>
            <a:pPr marL="0" indent="0">
              <a:buNone/>
            </a:pPr>
            <a:r>
              <a:rPr lang="en-US" sz="3400" b="1" dirty="0">
                <a:solidFill>
                  <a:srgbClr val="FBEFE2"/>
                </a:solidFill>
                <a:latin typeface="Trebuchet MS" pitchFamily="34" charset="0"/>
                <a:ea typeface="Trebuchet MS" pitchFamily="34" charset="-122"/>
                <a:cs typeface="Trebuchet MS" pitchFamily="34" charset="-120"/>
              </a:rPr>
              <a:t>Start small. Start today.</a:t>
            </a:r>
            <a:endParaRPr lang="en-US" sz="3400" dirty="0"/>
          </a:p>
        </p:txBody>
      </p:sp>
      <p:sp>
        <p:nvSpPr>
          <p:cNvPr id="8" name="Text 6"/>
          <p:cNvSpPr/>
          <p:nvPr/>
        </p:nvSpPr>
        <p:spPr>
          <a:xfrm>
            <a:off x="685800" y="2240280"/>
            <a:ext cx="5669280" cy="1645920"/>
          </a:xfrm>
          <a:prstGeom prst="rect">
            <a:avLst/>
          </a:prstGeom>
          <a:noFill/>
          <a:ln/>
        </p:spPr>
        <p:txBody>
          <a:bodyPr wrap="square" lIns="0" tIns="0" rIns="0" bIns="0" rtlCol="0" anchor="t"/>
          <a:lstStyle/>
          <a:p>
            <a:pPr marL="177800" indent="-177800">
              <a:spcAft>
                <a:spcPts val="1200"/>
              </a:spcAft>
              <a:buSzPct val="100000"/>
              <a:buChar char="•"/>
            </a:pPr>
            <a:r>
              <a:rPr lang="en-US" sz="1600" dirty="0">
                <a:solidFill>
                  <a:srgbClr val="FBD9B8"/>
                </a:solidFill>
                <a:latin typeface="Calibri" pitchFamily="34" charset="0"/>
                <a:ea typeface="Calibri" pitchFamily="34" charset="-122"/>
                <a:cs typeface="Calibri" pitchFamily="34" charset="-120"/>
              </a:rPr>
              <a:t>Pick one wellness tool and try it today</a:t>
            </a:r>
            <a:endParaRPr lang="en-US" sz="1600" dirty="0"/>
          </a:p>
          <a:p>
            <a:pPr marL="177800" indent="-177800">
              <a:spcAft>
                <a:spcPts val="1200"/>
              </a:spcAft>
              <a:buSzPct val="100000"/>
              <a:buChar char="•"/>
            </a:pPr>
            <a:r>
              <a:rPr lang="en-US" sz="1600" dirty="0">
                <a:solidFill>
                  <a:srgbClr val="FBD9B8"/>
                </a:solidFill>
                <a:latin typeface="Calibri" pitchFamily="34" charset="0"/>
                <a:ea typeface="Calibri" pitchFamily="34" charset="-122"/>
                <a:cs typeface="Calibri" pitchFamily="34" charset="-120"/>
              </a:rPr>
              <a:t>Ask a peer supporter to start a plan with you</a:t>
            </a:r>
            <a:endParaRPr lang="en-US" sz="1600" dirty="0"/>
          </a:p>
          <a:p>
            <a:pPr marL="177800" indent="-177800">
              <a:buSzPct val="100000"/>
              <a:buChar char="•"/>
            </a:pPr>
            <a:r>
              <a:rPr lang="en-US" sz="1600" dirty="0">
                <a:solidFill>
                  <a:srgbClr val="FBD9B8"/>
                </a:solidFill>
                <a:latin typeface="Calibri" pitchFamily="34" charset="0"/>
                <a:ea typeface="Calibri" pitchFamily="34" charset="-122"/>
                <a:cs typeface="Calibri" pitchFamily="34" charset="-120"/>
              </a:rPr>
              <a:t>Add to your WRAP a little at a time, your way</a:t>
            </a:r>
            <a:endParaRPr lang="en-US" sz="1600" dirty="0"/>
          </a:p>
        </p:txBody>
      </p:sp>
      <p:sp>
        <p:nvSpPr>
          <p:cNvPr id="9" name="Text 7"/>
          <p:cNvSpPr/>
          <p:nvPr/>
        </p:nvSpPr>
        <p:spPr>
          <a:xfrm>
            <a:off x="640080" y="3977640"/>
            <a:ext cx="5120640" cy="822960"/>
          </a:xfrm>
          <a:prstGeom prst="rect">
            <a:avLst/>
          </a:prstGeom>
          <a:noFill/>
          <a:ln/>
        </p:spPr>
        <p:txBody>
          <a:bodyPr wrap="square" lIns="0" tIns="0" rIns="0" bIns="0" rtlCol="0" anchor="ctr"/>
          <a:lstStyle/>
          <a:p>
            <a:pPr marL="0" indent="0">
              <a:lnSpc>
                <a:spcPts val="1900"/>
              </a:lnSpc>
              <a:buNone/>
            </a:pPr>
            <a:r>
              <a:rPr lang="en-US" sz="1350" i="1" dirty="0">
                <a:solidFill>
                  <a:srgbClr val="F1A73E"/>
                </a:solidFill>
                <a:latin typeface="Calibri" pitchFamily="34" charset="0"/>
                <a:ea typeface="Calibri" pitchFamily="34" charset="-122"/>
                <a:cs typeface="Calibri" pitchFamily="34" charset="-120"/>
              </a:rPr>
              <a:t>Every situation in life is temporary.</a:t>
            </a:r>
            <a:endParaRPr lang="en-US" sz="1350" dirty="0"/>
          </a:p>
          <a:p>
            <a:pPr marL="0" indent="0">
              <a:lnSpc>
                <a:spcPts val="1900"/>
              </a:lnSpc>
              <a:buNone/>
            </a:pPr>
            <a:r>
              <a:rPr lang="en-US" sz="1350" i="1" dirty="0">
                <a:solidFill>
                  <a:srgbClr val="F1A73E"/>
                </a:solidFill>
                <a:latin typeface="Calibri" pitchFamily="34" charset="0"/>
                <a:ea typeface="Calibri" pitchFamily="34" charset="-122"/>
                <a:cs typeface="Calibri" pitchFamily="34" charset="-120"/>
              </a:rPr>
              <a:t>WRAP helps you carry your wellness through it.</a:t>
            </a:r>
            <a:endParaRPr lang="en-US" sz="13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7476134" y="69494"/>
            <a:ext cx="1598371" cy="1598371"/>
          </a:xfrm>
          <a:prstGeom prst="ellipse">
            <a:avLst/>
          </a:prstGeom>
          <a:solidFill>
            <a:srgbClr val="F7E3CE"/>
          </a:solidFill>
          <a:ln/>
        </p:spPr>
        <p:txBody>
          <a:bodyPr/>
          <a:lstStyle/>
          <a:p>
            <a:endParaRPr lang="en-US"/>
          </a:p>
        </p:txBody>
      </p:sp>
      <p:sp>
        <p:nvSpPr>
          <p:cNvPr id="3" name="Shape 1"/>
          <p:cNvSpPr/>
          <p:nvPr/>
        </p:nvSpPr>
        <p:spPr>
          <a:xfrm>
            <a:off x="7736738" y="330098"/>
            <a:ext cx="1077163" cy="1077163"/>
          </a:xfrm>
          <a:prstGeom prst="ellipse">
            <a:avLst/>
          </a:prstGeom>
          <a:solidFill>
            <a:srgbClr val="FBD9B8"/>
          </a:solidFill>
          <a:ln/>
        </p:spPr>
        <p:txBody>
          <a:bodyPr/>
          <a:lstStyle/>
          <a:p>
            <a:endParaRPr lang="en-US"/>
          </a:p>
        </p:txBody>
      </p:sp>
      <p:sp>
        <p:nvSpPr>
          <p:cNvPr id="4" name="Shape 2"/>
          <p:cNvSpPr/>
          <p:nvPr/>
        </p:nvSpPr>
        <p:spPr>
          <a:xfrm>
            <a:off x="7971282" y="564642"/>
            <a:ext cx="608076" cy="608076"/>
          </a:xfrm>
          <a:prstGeom prst="ellipse">
            <a:avLst/>
          </a:prstGeom>
          <a:solidFill>
            <a:srgbClr val="F1A73E"/>
          </a:solidFill>
          <a:ln/>
        </p:spPr>
        <p:txBody>
          <a:bodyPr/>
          <a:lstStyle/>
          <a:p>
            <a:endParaRPr lang="en-US"/>
          </a:p>
        </p:txBody>
      </p:sp>
      <p:sp>
        <p:nvSpPr>
          <p:cNvPr id="5" name="Text 3"/>
          <p:cNvSpPr/>
          <p:nvPr/>
        </p:nvSpPr>
        <p:spPr>
          <a:xfrm>
            <a:off x="548640" y="384048"/>
            <a:ext cx="7863840" cy="274320"/>
          </a:xfrm>
          <a:prstGeom prst="rect">
            <a:avLst/>
          </a:prstGeom>
          <a:noFill/>
          <a:ln/>
        </p:spPr>
        <p:txBody>
          <a:bodyPr wrap="square" lIns="0" tIns="0" rIns="0" bIns="0" rtlCol="0" anchor="ctr"/>
          <a:lstStyle/>
          <a:p>
            <a:pPr marL="0" indent="0">
              <a:buNone/>
            </a:pPr>
            <a:r>
              <a:rPr lang="en-US" sz="1200" b="1" kern="0" spc="200" dirty="0">
                <a:solidFill>
                  <a:srgbClr val="E8693F"/>
                </a:solidFill>
                <a:latin typeface="Trebuchet MS" pitchFamily="34" charset="0"/>
                <a:ea typeface="Trebuchet MS" pitchFamily="34" charset="-122"/>
                <a:cs typeface="Trebuchet MS" pitchFamily="34" charset="-120"/>
              </a:rPr>
              <a:t>START HERE</a:t>
            </a:r>
            <a:endParaRPr lang="en-US" sz="1200" dirty="0"/>
          </a:p>
        </p:txBody>
      </p:sp>
      <p:sp>
        <p:nvSpPr>
          <p:cNvPr id="6" name="Text 4"/>
          <p:cNvSpPr/>
          <p:nvPr/>
        </p:nvSpPr>
        <p:spPr>
          <a:xfrm>
            <a:off x="548640" y="658368"/>
            <a:ext cx="8046720" cy="777240"/>
          </a:xfrm>
          <a:prstGeom prst="rect">
            <a:avLst/>
          </a:prstGeom>
          <a:noFill/>
          <a:ln/>
        </p:spPr>
        <p:txBody>
          <a:bodyPr wrap="square" lIns="0" tIns="0" rIns="0" bIns="0" rtlCol="0" anchor="t"/>
          <a:lstStyle/>
          <a:p>
            <a:pPr marL="0" indent="0">
              <a:buNone/>
            </a:pPr>
            <a:r>
              <a:rPr lang="en-US" sz="3000" b="1" dirty="0">
                <a:solidFill>
                  <a:srgbClr val="3D2B24"/>
                </a:solidFill>
                <a:latin typeface="Trebuchet MS" pitchFamily="34" charset="0"/>
                <a:ea typeface="Trebuchet MS" pitchFamily="34" charset="-122"/>
                <a:cs typeface="Trebuchet MS" pitchFamily="34" charset="-120"/>
              </a:rPr>
              <a:t>What is WRAP?</a:t>
            </a:r>
            <a:endParaRPr lang="en-US" sz="3000" dirty="0"/>
          </a:p>
        </p:txBody>
      </p:sp>
      <p:sp>
        <p:nvSpPr>
          <p:cNvPr id="7" name="Text 5"/>
          <p:cNvSpPr/>
          <p:nvPr/>
        </p:nvSpPr>
        <p:spPr>
          <a:xfrm>
            <a:off x="548640" y="1600200"/>
            <a:ext cx="5074920" cy="2011680"/>
          </a:xfrm>
          <a:prstGeom prst="rect">
            <a:avLst/>
          </a:prstGeom>
          <a:noFill/>
          <a:ln/>
        </p:spPr>
        <p:txBody>
          <a:bodyPr wrap="square" lIns="0" tIns="0" rIns="0" bIns="0" rtlCol="0" anchor="t"/>
          <a:lstStyle/>
          <a:p>
            <a:pPr marL="0" indent="0">
              <a:spcAft>
                <a:spcPts val="1000"/>
              </a:spcAft>
              <a:buNone/>
            </a:pPr>
            <a:r>
              <a:rPr lang="en-US" sz="1900" b="1" dirty="0">
                <a:solidFill>
                  <a:srgbClr val="C44A2C"/>
                </a:solidFill>
                <a:latin typeface="Trebuchet MS" pitchFamily="34" charset="0"/>
                <a:ea typeface="Trebuchet MS" pitchFamily="34" charset="-122"/>
                <a:cs typeface="Trebuchet MS" pitchFamily="34" charset="-120"/>
              </a:rPr>
              <a:t>A simple, powerful way to create the life and wellness you want.</a:t>
            </a:r>
            <a:endParaRPr lang="en-US" sz="1900" dirty="0"/>
          </a:p>
          <a:p>
            <a:pPr marL="0" indent="0">
              <a:buNone/>
            </a:pPr>
            <a:r>
              <a:rPr lang="en-US" sz="1500" dirty="0">
                <a:solidFill>
                  <a:srgbClr val="3D2B24"/>
                </a:solidFill>
                <a:latin typeface="Calibri" pitchFamily="34" charset="0"/>
                <a:ea typeface="Calibri" pitchFamily="34" charset="-122"/>
                <a:cs typeface="Calibri" pitchFamily="34" charset="-120"/>
              </a:rPr>
              <a:t>WRAP is a self-directed, evidence-based wellness process. You build your own plan from everyday tools that keep you feeling well — and that help you feel better when things get hard.</a:t>
            </a:r>
            <a:endParaRPr lang="en-US" sz="1900" dirty="0"/>
          </a:p>
        </p:txBody>
      </p:sp>
      <p:sp>
        <p:nvSpPr>
          <p:cNvPr id="8" name="Shape 6"/>
          <p:cNvSpPr/>
          <p:nvPr/>
        </p:nvSpPr>
        <p:spPr>
          <a:xfrm>
            <a:off x="5943600" y="1554480"/>
            <a:ext cx="2743200" cy="3017520"/>
          </a:xfrm>
          <a:prstGeom prst="rect">
            <a:avLst/>
          </a:prstGeom>
          <a:solidFill>
            <a:srgbClr val="FFFFFF"/>
          </a:solidFill>
          <a:ln w="12700">
            <a:solidFill>
              <a:srgbClr val="FBD9B8"/>
            </a:solidFill>
            <a:prstDash val="solid"/>
          </a:ln>
          <a:effectLst>
            <a:outerShdw blurRad="101600" dist="38100" dir="8100000" algn="bl" rotWithShape="0">
              <a:srgbClr val="8A7059">
                <a:alpha val="18000"/>
              </a:srgbClr>
            </a:outerShdw>
          </a:effectLst>
        </p:spPr>
        <p:txBody>
          <a:bodyPr/>
          <a:lstStyle/>
          <a:p>
            <a:endParaRPr lang="en-US"/>
          </a:p>
        </p:txBody>
      </p:sp>
      <p:sp>
        <p:nvSpPr>
          <p:cNvPr id="9" name="Text 7"/>
          <p:cNvSpPr/>
          <p:nvPr/>
        </p:nvSpPr>
        <p:spPr>
          <a:xfrm>
            <a:off x="6172200" y="1783080"/>
            <a:ext cx="2286000" cy="365760"/>
          </a:xfrm>
          <a:prstGeom prst="rect">
            <a:avLst/>
          </a:prstGeom>
          <a:noFill/>
          <a:ln/>
        </p:spPr>
        <p:txBody>
          <a:bodyPr wrap="square" lIns="0" tIns="0" rIns="0" bIns="0" rtlCol="0" anchor="ctr"/>
          <a:lstStyle/>
          <a:p>
            <a:pPr marL="0" indent="0">
              <a:buNone/>
            </a:pPr>
            <a:r>
              <a:rPr lang="en-US" sz="1400" b="1" dirty="0">
                <a:solidFill>
                  <a:srgbClr val="E8693F"/>
                </a:solidFill>
                <a:latin typeface="Trebuchet MS" pitchFamily="34" charset="0"/>
                <a:ea typeface="Trebuchet MS" pitchFamily="34" charset="-122"/>
                <a:cs typeface="Trebuchet MS" pitchFamily="34" charset="-120"/>
              </a:rPr>
              <a:t>WRAP can help you:</a:t>
            </a:r>
            <a:endParaRPr lang="en-US" sz="1400" dirty="0"/>
          </a:p>
        </p:txBody>
      </p:sp>
      <p:sp>
        <p:nvSpPr>
          <p:cNvPr id="10" name="Text 8"/>
          <p:cNvSpPr/>
          <p:nvPr/>
        </p:nvSpPr>
        <p:spPr>
          <a:xfrm>
            <a:off x="6172200" y="2194560"/>
            <a:ext cx="2331720" cy="2240280"/>
          </a:xfrm>
          <a:prstGeom prst="rect">
            <a:avLst/>
          </a:prstGeom>
          <a:noFill/>
          <a:ln/>
        </p:spPr>
        <p:txBody>
          <a:bodyPr wrap="square" lIns="0" tIns="0" rIns="0" bIns="0" rtlCol="0" anchor="t"/>
          <a:lstStyle/>
          <a:p>
            <a:pPr marL="177800" indent="-177800">
              <a:spcAft>
                <a:spcPts val="900"/>
              </a:spcAft>
              <a:buSzPct val="100000"/>
              <a:buChar char="•"/>
            </a:pPr>
            <a:r>
              <a:rPr lang="en-US" sz="1350" dirty="0">
                <a:solidFill>
                  <a:srgbClr val="3D2B24"/>
                </a:solidFill>
                <a:latin typeface="Calibri" pitchFamily="34" charset="0"/>
                <a:ea typeface="Calibri" pitchFamily="34" charset="-122"/>
                <a:cs typeface="Calibri" pitchFamily="34" charset="-120"/>
              </a:rPr>
              <a:t>Find tools that keep you well</a:t>
            </a:r>
            <a:endParaRPr lang="en-US" sz="1350" dirty="0"/>
          </a:p>
          <a:p>
            <a:pPr marL="177800" indent="-177800">
              <a:spcAft>
                <a:spcPts val="900"/>
              </a:spcAft>
              <a:buSzPct val="100000"/>
              <a:buChar char="•"/>
            </a:pPr>
            <a:r>
              <a:rPr lang="en-US" sz="1350" dirty="0">
                <a:solidFill>
                  <a:srgbClr val="3D2B24"/>
                </a:solidFill>
                <a:latin typeface="Calibri" pitchFamily="34" charset="0"/>
                <a:ea typeface="Calibri" pitchFamily="34" charset="-122"/>
                <a:cs typeface="Calibri" pitchFamily="34" charset="-120"/>
              </a:rPr>
              <a:t>Build a daily plan to stay on track</a:t>
            </a:r>
            <a:endParaRPr lang="en-US" sz="1350" dirty="0"/>
          </a:p>
          <a:p>
            <a:pPr marL="177800" indent="-177800">
              <a:spcAft>
                <a:spcPts val="900"/>
              </a:spcAft>
              <a:buSzPct val="100000"/>
              <a:buChar char="•"/>
            </a:pPr>
            <a:r>
              <a:rPr lang="en-US" sz="1350" dirty="0">
                <a:solidFill>
                  <a:srgbClr val="3D2B24"/>
                </a:solidFill>
                <a:latin typeface="Calibri" pitchFamily="34" charset="0"/>
                <a:ea typeface="Calibri" pitchFamily="34" charset="-122"/>
                <a:cs typeface="Calibri" pitchFamily="34" charset="-120"/>
              </a:rPr>
              <a:t>Spot what throws you off</a:t>
            </a:r>
            <a:endParaRPr lang="en-US" sz="1350" dirty="0"/>
          </a:p>
          <a:p>
            <a:pPr marL="177800" indent="-177800">
              <a:buSzPct val="100000"/>
              <a:buChar char="•"/>
            </a:pPr>
            <a:r>
              <a:rPr lang="en-US" sz="1350" dirty="0">
                <a:solidFill>
                  <a:srgbClr val="3D2B24"/>
                </a:solidFill>
                <a:latin typeface="Calibri" pitchFamily="34" charset="0"/>
                <a:ea typeface="Calibri" pitchFamily="34" charset="-122"/>
                <a:cs typeface="Calibri" pitchFamily="34" charset="-120"/>
              </a:rPr>
              <a:t>Stay in control, even in a crisis</a:t>
            </a:r>
            <a:endParaRPr lang="en-US" sz="13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8F0"/>
        </a:solidFill>
        <a:effectLst/>
      </p:bgPr>
    </p:bg>
    <p:spTree>
      <p:nvGrpSpPr>
        <p:cNvPr id="1" name=""/>
        <p:cNvGrpSpPr/>
        <p:nvPr/>
      </p:nvGrpSpPr>
      <p:grpSpPr>
        <a:xfrm>
          <a:off x="0" y="0"/>
          <a:ext cx="0" cy="0"/>
          <a:chOff x="0" y="0"/>
          <a:chExt cx="0" cy="0"/>
        </a:xfrm>
      </p:grpSpPr>
      <p:sp>
        <p:nvSpPr>
          <p:cNvPr id="2" name="Text 0"/>
          <p:cNvSpPr/>
          <p:nvPr/>
        </p:nvSpPr>
        <p:spPr>
          <a:xfrm>
            <a:off x="548640" y="384048"/>
            <a:ext cx="7863840" cy="274320"/>
          </a:xfrm>
          <a:prstGeom prst="rect">
            <a:avLst/>
          </a:prstGeom>
          <a:noFill/>
          <a:ln/>
        </p:spPr>
        <p:txBody>
          <a:bodyPr wrap="square" lIns="0" tIns="0" rIns="0" bIns="0" rtlCol="0" anchor="ctr"/>
          <a:lstStyle/>
          <a:p>
            <a:pPr marL="0" indent="0">
              <a:buNone/>
            </a:pPr>
            <a:r>
              <a:rPr lang="en-US" sz="1200" b="1" kern="0" spc="200" dirty="0">
                <a:solidFill>
                  <a:srgbClr val="E8693F"/>
                </a:solidFill>
                <a:latin typeface="Trebuchet MS" pitchFamily="34" charset="0"/>
                <a:ea typeface="Trebuchet MS" pitchFamily="34" charset="-122"/>
                <a:cs typeface="Trebuchet MS" pitchFamily="34" charset="-120"/>
              </a:rPr>
              <a:t>WHY IT MATTERS HERE</a:t>
            </a:r>
            <a:endParaRPr lang="en-US" sz="1200" dirty="0"/>
          </a:p>
        </p:txBody>
      </p:sp>
      <p:sp>
        <p:nvSpPr>
          <p:cNvPr id="3" name="Text 1"/>
          <p:cNvSpPr/>
          <p:nvPr/>
        </p:nvSpPr>
        <p:spPr>
          <a:xfrm>
            <a:off x="548640" y="658368"/>
            <a:ext cx="8046720" cy="777240"/>
          </a:xfrm>
          <a:prstGeom prst="rect">
            <a:avLst/>
          </a:prstGeom>
          <a:noFill/>
          <a:ln/>
        </p:spPr>
        <p:txBody>
          <a:bodyPr wrap="square" lIns="0" tIns="0" rIns="0" bIns="0" rtlCol="0" anchor="t"/>
          <a:lstStyle/>
          <a:p>
            <a:pPr marL="0" indent="0">
              <a:buNone/>
            </a:pPr>
            <a:r>
              <a:rPr lang="en-US" sz="3000" b="1" dirty="0">
                <a:solidFill>
                  <a:srgbClr val="3D2B24"/>
                </a:solidFill>
                <a:latin typeface="Trebuchet MS" pitchFamily="34" charset="0"/>
                <a:ea typeface="Trebuchet MS" pitchFamily="34" charset="-122"/>
                <a:cs typeface="Trebuchet MS" pitchFamily="34" charset="-120"/>
              </a:rPr>
              <a:t>The ISAQ moment is hard — WRAP meets you in it</a:t>
            </a:r>
            <a:endParaRPr lang="en-US" sz="3000" dirty="0"/>
          </a:p>
        </p:txBody>
      </p:sp>
      <p:sp>
        <p:nvSpPr>
          <p:cNvPr id="4" name="Shape 2"/>
          <p:cNvSpPr/>
          <p:nvPr/>
        </p:nvSpPr>
        <p:spPr>
          <a:xfrm>
            <a:off x="548640" y="1600200"/>
            <a:ext cx="3886200" cy="3063240"/>
          </a:xfrm>
          <a:prstGeom prst="rect">
            <a:avLst/>
          </a:prstGeom>
          <a:solidFill>
            <a:srgbClr val="F7E3CE"/>
          </a:solidFill>
          <a:ln/>
        </p:spPr>
        <p:txBody>
          <a:bodyPr/>
          <a:lstStyle/>
          <a:p>
            <a:endParaRPr lang="en-US"/>
          </a:p>
        </p:txBody>
      </p:sp>
      <p:sp>
        <p:nvSpPr>
          <p:cNvPr id="5" name="Text 3"/>
          <p:cNvSpPr/>
          <p:nvPr/>
        </p:nvSpPr>
        <p:spPr>
          <a:xfrm>
            <a:off x="777240" y="1828800"/>
            <a:ext cx="3474720" cy="365760"/>
          </a:xfrm>
          <a:prstGeom prst="rect">
            <a:avLst/>
          </a:prstGeom>
          <a:noFill/>
          <a:ln/>
        </p:spPr>
        <p:txBody>
          <a:bodyPr wrap="square" lIns="0" tIns="0" rIns="0" bIns="0" rtlCol="0" anchor="ctr"/>
          <a:lstStyle/>
          <a:p>
            <a:pPr marL="0" indent="0">
              <a:buNone/>
            </a:pPr>
            <a:r>
              <a:rPr lang="en-US" sz="1500" b="1" dirty="0">
                <a:solidFill>
                  <a:srgbClr val="C44A2C"/>
                </a:solidFill>
                <a:latin typeface="Trebuchet MS" pitchFamily="34" charset="0"/>
                <a:ea typeface="Trebuchet MS" pitchFamily="34" charset="-122"/>
                <a:cs typeface="Trebuchet MS" pitchFamily="34" charset="-120"/>
              </a:rPr>
              <a:t>What residents often face</a:t>
            </a:r>
            <a:endParaRPr lang="en-US" sz="1500" dirty="0"/>
          </a:p>
        </p:txBody>
      </p:sp>
      <p:sp>
        <p:nvSpPr>
          <p:cNvPr id="6" name="Text 4"/>
          <p:cNvSpPr/>
          <p:nvPr/>
        </p:nvSpPr>
        <p:spPr>
          <a:xfrm>
            <a:off x="777240" y="2286000"/>
            <a:ext cx="3429000" cy="2194560"/>
          </a:xfrm>
          <a:prstGeom prst="rect">
            <a:avLst/>
          </a:prstGeom>
          <a:noFill/>
          <a:ln/>
        </p:spPr>
        <p:txBody>
          <a:bodyPr wrap="square" lIns="0" tIns="0" rIns="0" bIns="0" rtlCol="0" anchor="t"/>
          <a:lstStyle/>
          <a:p>
            <a:pPr marL="177800" indent="-177800">
              <a:spcAft>
                <a:spcPts val="1100"/>
              </a:spcAft>
              <a:buSzPct val="100000"/>
              <a:buChar char="•"/>
            </a:pPr>
            <a:r>
              <a:rPr lang="en-US" sz="1350" dirty="0">
                <a:solidFill>
                  <a:srgbClr val="3D2B24"/>
                </a:solidFill>
                <a:latin typeface="Calibri" pitchFamily="34" charset="0"/>
                <a:ea typeface="Calibri" pitchFamily="34" charset="-122"/>
                <a:cs typeface="Calibri" pitchFamily="34" charset="-120"/>
              </a:rPr>
              <a:t>Sudden isolation in an unfamiliar room</a:t>
            </a:r>
            <a:endParaRPr lang="en-US" sz="1350" dirty="0"/>
          </a:p>
          <a:p>
            <a:pPr marL="177800" indent="-177800">
              <a:spcAft>
                <a:spcPts val="1100"/>
              </a:spcAft>
              <a:buSzPct val="100000"/>
              <a:buChar char="•"/>
            </a:pPr>
            <a:r>
              <a:rPr lang="en-US" sz="1350" dirty="0">
                <a:solidFill>
                  <a:srgbClr val="3D2B24"/>
                </a:solidFill>
                <a:latin typeface="Calibri" pitchFamily="34" charset="0"/>
                <a:ea typeface="Calibri" pitchFamily="34" charset="-122"/>
                <a:cs typeface="Calibri" pitchFamily="34" charset="-120"/>
              </a:rPr>
              <a:t>Anxiety, boredom, and loss of routine</a:t>
            </a:r>
            <a:endParaRPr lang="en-US" sz="1350" dirty="0"/>
          </a:p>
          <a:p>
            <a:pPr marL="177800" indent="-177800">
              <a:spcAft>
                <a:spcPts val="1100"/>
              </a:spcAft>
              <a:buSzPct val="100000"/>
              <a:buChar char="•"/>
            </a:pPr>
            <a:r>
              <a:rPr lang="en-US" sz="1350" dirty="0">
                <a:solidFill>
                  <a:srgbClr val="3D2B24"/>
                </a:solidFill>
                <a:latin typeface="Calibri" pitchFamily="34" charset="0"/>
                <a:ea typeface="Calibri" pitchFamily="34" charset="-122"/>
                <a:cs typeface="Calibri" pitchFamily="34" charset="-120"/>
              </a:rPr>
              <a:t>Being cut off from supports and providers</a:t>
            </a:r>
            <a:endParaRPr lang="en-US" sz="1350" dirty="0"/>
          </a:p>
          <a:p>
            <a:pPr marL="177800" indent="-177800">
              <a:buSzPct val="100000"/>
              <a:buChar char="•"/>
            </a:pPr>
            <a:r>
              <a:rPr lang="en-US" sz="1350" dirty="0">
                <a:solidFill>
                  <a:srgbClr val="3D2B24"/>
                </a:solidFill>
                <a:latin typeface="Calibri" pitchFamily="34" charset="0"/>
                <a:ea typeface="Calibri" pitchFamily="34" charset="-122"/>
                <a:cs typeface="Calibri" pitchFamily="34" charset="-120"/>
              </a:rPr>
              <a:t>Stress that can trigger old patterns</a:t>
            </a:r>
            <a:endParaRPr lang="en-US" sz="1350" dirty="0"/>
          </a:p>
        </p:txBody>
      </p:sp>
      <p:sp>
        <p:nvSpPr>
          <p:cNvPr id="7" name="Shape 5"/>
          <p:cNvSpPr/>
          <p:nvPr/>
        </p:nvSpPr>
        <p:spPr>
          <a:xfrm>
            <a:off x="4709160" y="1600200"/>
            <a:ext cx="3886200" cy="3063240"/>
          </a:xfrm>
          <a:prstGeom prst="rect">
            <a:avLst/>
          </a:prstGeom>
          <a:solidFill>
            <a:srgbClr val="3D2B24"/>
          </a:solidFill>
          <a:ln/>
        </p:spPr>
        <p:txBody>
          <a:bodyPr/>
          <a:lstStyle/>
          <a:p>
            <a:endParaRPr lang="en-US"/>
          </a:p>
        </p:txBody>
      </p:sp>
      <p:sp>
        <p:nvSpPr>
          <p:cNvPr id="8" name="Text 6"/>
          <p:cNvSpPr/>
          <p:nvPr/>
        </p:nvSpPr>
        <p:spPr>
          <a:xfrm>
            <a:off x="4937760" y="1828800"/>
            <a:ext cx="3474720" cy="365760"/>
          </a:xfrm>
          <a:prstGeom prst="rect">
            <a:avLst/>
          </a:prstGeom>
          <a:noFill/>
          <a:ln/>
        </p:spPr>
        <p:txBody>
          <a:bodyPr wrap="square" lIns="0" tIns="0" rIns="0" bIns="0" rtlCol="0" anchor="ctr"/>
          <a:lstStyle/>
          <a:p>
            <a:pPr marL="0" indent="0">
              <a:buNone/>
            </a:pPr>
            <a:r>
              <a:rPr lang="en-US" sz="1500" b="1" dirty="0">
                <a:solidFill>
                  <a:srgbClr val="F1A73E"/>
                </a:solidFill>
                <a:latin typeface="Trebuchet MS" pitchFamily="34" charset="0"/>
                <a:ea typeface="Trebuchet MS" pitchFamily="34" charset="-122"/>
                <a:cs typeface="Trebuchet MS" pitchFamily="34" charset="-120"/>
              </a:rPr>
              <a:t>How WRAP helps</a:t>
            </a:r>
            <a:endParaRPr lang="en-US" sz="1500" dirty="0"/>
          </a:p>
        </p:txBody>
      </p:sp>
      <p:sp>
        <p:nvSpPr>
          <p:cNvPr id="9" name="Text 7"/>
          <p:cNvSpPr/>
          <p:nvPr/>
        </p:nvSpPr>
        <p:spPr>
          <a:xfrm>
            <a:off x="4937760" y="2286000"/>
            <a:ext cx="3429000" cy="2194560"/>
          </a:xfrm>
          <a:prstGeom prst="rect">
            <a:avLst/>
          </a:prstGeom>
          <a:noFill/>
          <a:ln/>
        </p:spPr>
        <p:txBody>
          <a:bodyPr wrap="square" lIns="0" tIns="0" rIns="0" bIns="0" rtlCol="0" anchor="t"/>
          <a:lstStyle/>
          <a:p>
            <a:pPr marL="177800" indent="-177800">
              <a:spcAft>
                <a:spcPts val="1100"/>
              </a:spcAft>
              <a:buSzPct val="100000"/>
              <a:buChar char="•"/>
            </a:pPr>
            <a:r>
              <a:rPr lang="en-US" sz="1350" dirty="0">
                <a:solidFill>
                  <a:srgbClr val="FBEFE2"/>
                </a:solidFill>
                <a:latin typeface="Calibri" pitchFamily="34" charset="0"/>
                <a:ea typeface="Calibri" pitchFamily="34" charset="-122"/>
                <a:cs typeface="Calibri" pitchFamily="34" charset="-120"/>
              </a:rPr>
              <a:t>Brings a sense of routine and control</a:t>
            </a:r>
            <a:endParaRPr lang="en-US" sz="1350" dirty="0"/>
          </a:p>
          <a:p>
            <a:pPr marL="177800" indent="-177800">
              <a:spcAft>
                <a:spcPts val="1100"/>
              </a:spcAft>
              <a:buSzPct val="100000"/>
              <a:buChar char="•"/>
            </a:pPr>
            <a:r>
              <a:rPr lang="en-US" sz="1350" dirty="0">
                <a:solidFill>
                  <a:srgbClr val="FBEFE2"/>
                </a:solidFill>
                <a:latin typeface="Calibri" pitchFamily="34" charset="0"/>
                <a:ea typeface="Calibri" pitchFamily="34" charset="-122"/>
                <a:cs typeface="Calibri" pitchFamily="34" charset="-120"/>
              </a:rPr>
              <a:t>Names triggers and warning signs early</a:t>
            </a:r>
            <a:endParaRPr lang="en-US" sz="1350" dirty="0"/>
          </a:p>
          <a:p>
            <a:pPr marL="177800" indent="-177800">
              <a:spcAft>
                <a:spcPts val="1100"/>
              </a:spcAft>
              <a:buSzPct val="100000"/>
              <a:buChar char="•"/>
            </a:pPr>
            <a:r>
              <a:rPr lang="en-US" sz="1350" dirty="0">
                <a:solidFill>
                  <a:srgbClr val="FBEFE2"/>
                </a:solidFill>
                <a:latin typeface="Calibri" pitchFamily="34" charset="0"/>
                <a:ea typeface="Calibri" pitchFamily="34" charset="-122"/>
                <a:cs typeface="Calibri" pitchFamily="34" charset="-120"/>
              </a:rPr>
              <a:t>Keeps comfort tools within easy reach</a:t>
            </a:r>
            <a:endParaRPr lang="en-US" sz="1350" dirty="0"/>
          </a:p>
          <a:p>
            <a:pPr marL="177800" indent="-177800">
              <a:buSzPct val="100000"/>
              <a:buChar char="•"/>
            </a:pPr>
            <a:r>
              <a:rPr lang="en-US" sz="1350" dirty="0">
                <a:solidFill>
                  <a:srgbClr val="FBEFE2"/>
                </a:solidFill>
                <a:latin typeface="Calibri" pitchFamily="34" charset="0"/>
                <a:ea typeface="Calibri" pitchFamily="34" charset="-122"/>
                <a:cs typeface="Calibri" pitchFamily="34" charset="-120"/>
              </a:rPr>
              <a:t>Has a plan ready before a crisis hits</a:t>
            </a:r>
            <a:endParaRPr lang="en-US" sz="13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8F0"/>
        </a:solidFill>
        <a:effectLst/>
      </p:bgPr>
    </p:bg>
    <p:spTree>
      <p:nvGrpSpPr>
        <p:cNvPr id="1" name=""/>
        <p:cNvGrpSpPr/>
        <p:nvPr/>
      </p:nvGrpSpPr>
      <p:grpSpPr>
        <a:xfrm>
          <a:off x="0" y="0"/>
          <a:ext cx="0" cy="0"/>
          <a:chOff x="0" y="0"/>
          <a:chExt cx="0" cy="0"/>
        </a:xfrm>
      </p:grpSpPr>
      <p:sp>
        <p:nvSpPr>
          <p:cNvPr id="2" name="Text 0"/>
          <p:cNvSpPr/>
          <p:nvPr/>
        </p:nvSpPr>
        <p:spPr>
          <a:xfrm>
            <a:off x="548640" y="384048"/>
            <a:ext cx="7863840" cy="274320"/>
          </a:xfrm>
          <a:prstGeom prst="rect">
            <a:avLst/>
          </a:prstGeom>
          <a:noFill/>
          <a:ln/>
        </p:spPr>
        <p:txBody>
          <a:bodyPr wrap="square" lIns="0" tIns="0" rIns="0" bIns="0" rtlCol="0" anchor="ctr"/>
          <a:lstStyle/>
          <a:p>
            <a:pPr marL="0" indent="0">
              <a:buNone/>
            </a:pPr>
            <a:r>
              <a:rPr lang="en-US" sz="1200" b="1" kern="0" spc="200" dirty="0">
                <a:solidFill>
                  <a:srgbClr val="E8693F"/>
                </a:solidFill>
                <a:latin typeface="Trebuchet MS" pitchFamily="34" charset="0"/>
                <a:ea typeface="Trebuchet MS" pitchFamily="34" charset="-122"/>
                <a:cs typeface="Trebuchet MS" pitchFamily="34" charset="-120"/>
              </a:rPr>
              <a:t>IT BELONGS TO YOU</a:t>
            </a:r>
            <a:endParaRPr lang="en-US" sz="1200" dirty="0"/>
          </a:p>
        </p:txBody>
      </p:sp>
      <p:sp>
        <p:nvSpPr>
          <p:cNvPr id="3" name="Text 1"/>
          <p:cNvSpPr/>
          <p:nvPr/>
        </p:nvSpPr>
        <p:spPr>
          <a:xfrm>
            <a:off x="548640" y="658368"/>
            <a:ext cx="8046720" cy="777240"/>
          </a:xfrm>
          <a:prstGeom prst="rect">
            <a:avLst/>
          </a:prstGeom>
          <a:noFill/>
          <a:ln/>
        </p:spPr>
        <p:txBody>
          <a:bodyPr wrap="square" lIns="0" tIns="0" rIns="0" bIns="0" rtlCol="0" anchor="t"/>
          <a:lstStyle/>
          <a:p>
            <a:pPr marL="0" indent="0">
              <a:buNone/>
            </a:pPr>
            <a:r>
              <a:rPr lang="en-US" sz="3000" b="1" dirty="0">
                <a:solidFill>
                  <a:srgbClr val="3D2B24"/>
                </a:solidFill>
                <a:latin typeface="Trebuchet MS" pitchFamily="34" charset="0"/>
                <a:ea typeface="Trebuchet MS" pitchFamily="34" charset="-122"/>
                <a:cs typeface="Trebuchet MS" pitchFamily="34" charset="-120"/>
              </a:rPr>
              <a:t>WRAP is voluntary, and it's yours</a:t>
            </a:r>
            <a:endParaRPr lang="en-US" sz="3000" dirty="0"/>
          </a:p>
        </p:txBody>
      </p:sp>
      <p:sp>
        <p:nvSpPr>
          <p:cNvPr id="4" name="Shape 2"/>
          <p:cNvSpPr/>
          <p:nvPr/>
        </p:nvSpPr>
        <p:spPr>
          <a:xfrm>
            <a:off x="548640" y="1783080"/>
            <a:ext cx="2587752" cy="2651760"/>
          </a:xfrm>
          <a:prstGeom prst="rect">
            <a:avLst/>
          </a:prstGeom>
          <a:solidFill>
            <a:srgbClr val="FFFFFF"/>
          </a:solidFill>
          <a:ln w="12700">
            <a:solidFill>
              <a:srgbClr val="FBD9B8"/>
            </a:solidFill>
            <a:prstDash val="solid"/>
          </a:ln>
          <a:effectLst>
            <a:outerShdw blurRad="88900" dist="38100" dir="8100000" algn="bl" rotWithShape="0">
              <a:srgbClr val="8A7059">
                <a:alpha val="16000"/>
              </a:srgbClr>
            </a:outerShdw>
          </a:effectLst>
        </p:spPr>
        <p:txBody>
          <a:bodyPr/>
          <a:lstStyle/>
          <a:p>
            <a:endParaRPr lang="en-US"/>
          </a:p>
        </p:txBody>
      </p:sp>
      <p:sp>
        <p:nvSpPr>
          <p:cNvPr id="5" name="Shape 3"/>
          <p:cNvSpPr/>
          <p:nvPr/>
        </p:nvSpPr>
        <p:spPr>
          <a:xfrm>
            <a:off x="804672" y="2057400"/>
            <a:ext cx="640080" cy="640080"/>
          </a:xfrm>
          <a:prstGeom prst="ellipse">
            <a:avLst/>
          </a:prstGeom>
          <a:solidFill>
            <a:srgbClr val="E8693F"/>
          </a:solidFill>
          <a:ln/>
        </p:spPr>
        <p:txBody>
          <a:bodyPr/>
          <a:lstStyle/>
          <a:p>
            <a:endParaRPr lang="en-US"/>
          </a:p>
        </p:txBody>
      </p:sp>
      <p:sp>
        <p:nvSpPr>
          <p:cNvPr id="6" name="Text 4"/>
          <p:cNvSpPr/>
          <p:nvPr/>
        </p:nvSpPr>
        <p:spPr>
          <a:xfrm>
            <a:off x="804672" y="2057400"/>
            <a:ext cx="640080" cy="640080"/>
          </a:xfrm>
          <a:prstGeom prst="rect">
            <a:avLst/>
          </a:prstGeom>
          <a:noFill/>
          <a:ln/>
        </p:spPr>
        <p:txBody>
          <a:bodyPr wrap="square" lIns="0" tIns="0" rIns="0" bIns="0" rtlCol="0" anchor="ctr"/>
          <a:lstStyle/>
          <a:p>
            <a:pPr marL="0" indent="0" algn="ctr">
              <a:buNone/>
            </a:pPr>
            <a:r>
              <a:rPr lang="en-US" sz="2400" b="1" dirty="0">
                <a:solidFill>
                  <a:srgbClr val="FFFFFF"/>
                </a:solidFill>
                <a:latin typeface="Trebuchet MS" pitchFamily="34" charset="0"/>
                <a:ea typeface="Trebuchet MS" pitchFamily="34" charset="-122"/>
                <a:cs typeface="Trebuchet MS" pitchFamily="34" charset="-120"/>
              </a:rPr>
              <a:t>1</a:t>
            </a:r>
            <a:endParaRPr lang="en-US" sz="2400" dirty="0"/>
          </a:p>
        </p:txBody>
      </p:sp>
      <p:sp>
        <p:nvSpPr>
          <p:cNvPr id="7" name="Text 5"/>
          <p:cNvSpPr/>
          <p:nvPr/>
        </p:nvSpPr>
        <p:spPr>
          <a:xfrm>
            <a:off x="777240" y="2880360"/>
            <a:ext cx="2148840" cy="457200"/>
          </a:xfrm>
          <a:prstGeom prst="rect">
            <a:avLst/>
          </a:prstGeom>
          <a:noFill/>
          <a:ln/>
        </p:spPr>
        <p:txBody>
          <a:bodyPr wrap="square" lIns="0" tIns="0" rIns="0" bIns="0" rtlCol="0" anchor="ctr"/>
          <a:lstStyle/>
          <a:p>
            <a:pPr marL="0" indent="0">
              <a:buNone/>
            </a:pPr>
            <a:r>
              <a:rPr lang="en-US" sz="1600" b="1" dirty="0">
                <a:solidFill>
                  <a:srgbClr val="C44A2C"/>
                </a:solidFill>
                <a:latin typeface="Trebuchet MS" pitchFamily="34" charset="0"/>
                <a:ea typeface="Trebuchet MS" pitchFamily="34" charset="-122"/>
                <a:cs typeface="Trebuchet MS" pitchFamily="34" charset="-120"/>
              </a:rPr>
              <a:t>100% voluntary</a:t>
            </a:r>
            <a:endParaRPr lang="en-US" sz="1600" dirty="0"/>
          </a:p>
        </p:txBody>
      </p:sp>
      <p:sp>
        <p:nvSpPr>
          <p:cNvPr id="8" name="Text 6"/>
          <p:cNvSpPr/>
          <p:nvPr/>
        </p:nvSpPr>
        <p:spPr>
          <a:xfrm>
            <a:off x="777240" y="3310128"/>
            <a:ext cx="2194560" cy="1005840"/>
          </a:xfrm>
          <a:prstGeom prst="rect">
            <a:avLst/>
          </a:prstGeom>
          <a:noFill/>
          <a:ln/>
        </p:spPr>
        <p:txBody>
          <a:bodyPr wrap="square" lIns="0" tIns="0" rIns="0" bIns="0" rtlCol="0" anchor="t"/>
          <a:lstStyle/>
          <a:p>
            <a:pPr marL="0" indent="0">
              <a:buNone/>
            </a:pPr>
            <a:r>
              <a:rPr lang="en-US" sz="1250" dirty="0">
                <a:solidFill>
                  <a:srgbClr val="3D2B24"/>
                </a:solidFill>
                <a:latin typeface="Calibri" pitchFamily="34" charset="0"/>
                <a:ea typeface="Calibri" pitchFamily="34" charset="-122"/>
                <a:cs typeface="Calibri" pitchFamily="34" charset="-120"/>
              </a:rPr>
              <a:t>You choose to take part. Nothing is required.</a:t>
            </a:r>
            <a:endParaRPr lang="en-US" sz="1250" dirty="0"/>
          </a:p>
        </p:txBody>
      </p:sp>
      <p:sp>
        <p:nvSpPr>
          <p:cNvPr id="9" name="Shape 7"/>
          <p:cNvSpPr/>
          <p:nvPr/>
        </p:nvSpPr>
        <p:spPr>
          <a:xfrm>
            <a:off x="3319272" y="1783080"/>
            <a:ext cx="2587752" cy="2651760"/>
          </a:xfrm>
          <a:prstGeom prst="rect">
            <a:avLst/>
          </a:prstGeom>
          <a:solidFill>
            <a:srgbClr val="FFFFFF"/>
          </a:solidFill>
          <a:ln w="12700">
            <a:solidFill>
              <a:srgbClr val="FBD9B8"/>
            </a:solidFill>
            <a:prstDash val="solid"/>
          </a:ln>
          <a:effectLst>
            <a:outerShdw blurRad="88900" dist="38100" dir="8100000" algn="bl" rotWithShape="0">
              <a:srgbClr val="8A7059">
                <a:alpha val="16000"/>
              </a:srgbClr>
            </a:outerShdw>
          </a:effectLst>
        </p:spPr>
        <p:txBody>
          <a:bodyPr/>
          <a:lstStyle/>
          <a:p>
            <a:endParaRPr lang="en-US"/>
          </a:p>
        </p:txBody>
      </p:sp>
      <p:sp>
        <p:nvSpPr>
          <p:cNvPr id="10" name="Shape 8"/>
          <p:cNvSpPr/>
          <p:nvPr/>
        </p:nvSpPr>
        <p:spPr>
          <a:xfrm>
            <a:off x="3575304" y="2057400"/>
            <a:ext cx="640080" cy="640080"/>
          </a:xfrm>
          <a:prstGeom prst="ellipse">
            <a:avLst/>
          </a:prstGeom>
          <a:solidFill>
            <a:srgbClr val="F1A73E"/>
          </a:solidFill>
          <a:ln/>
        </p:spPr>
        <p:txBody>
          <a:bodyPr/>
          <a:lstStyle/>
          <a:p>
            <a:endParaRPr lang="en-US"/>
          </a:p>
        </p:txBody>
      </p:sp>
      <p:sp>
        <p:nvSpPr>
          <p:cNvPr id="11" name="Text 9"/>
          <p:cNvSpPr/>
          <p:nvPr/>
        </p:nvSpPr>
        <p:spPr>
          <a:xfrm>
            <a:off x="3575304" y="2057400"/>
            <a:ext cx="640080" cy="640080"/>
          </a:xfrm>
          <a:prstGeom prst="rect">
            <a:avLst/>
          </a:prstGeom>
          <a:noFill/>
          <a:ln/>
        </p:spPr>
        <p:txBody>
          <a:bodyPr wrap="square" lIns="0" tIns="0" rIns="0" bIns="0" rtlCol="0" anchor="ctr"/>
          <a:lstStyle/>
          <a:p>
            <a:pPr marL="0" indent="0" algn="ctr">
              <a:buNone/>
            </a:pPr>
            <a:r>
              <a:rPr lang="en-US" sz="2400" b="1" dirty="0">
                <a:solidFill>
                  <a:srgbClr val="FFFFFF"/>
                </a:solidFill>
                <a:latin typeface="Trebuchet MS" pitchFamily="34" charset="0"/>
                <a:ea typeface="Trebuchet MS" pitchFamily="34" charset="-122"/>
                <a:cs typeface="Trebuchet MS" pitchFamily="34" charset="-120"/>
              </a:rPr>
              <a:t>2</a:t>
            </a:r>
            <a:endParaRPr lang="en-US" sz="2400" dirty="0"/>
          </a:p>
        </p:txBody>
      </p:sp>
      <p:sp>
        <p:nvSpPr>
          <p:cNvPr id="12" name="Text 10"/>
          <p:cNvSpPr/>
          <p:nvPr/>
        </p:nvSpPr>
        <p:spPr>
          <a:xfrm>
            <a:off x="3547872" y="2880360"/>
            <a:ext cx="2148840" cy="457200"/>
          </a:xfrm>
          <a:prstGeom prst="rect">
            <a:avLst/>
          </a:prstGeom>
          <a:noFill/>
          <a:ln/>
        </p:spPr>
        <p:txBody>
          <a:bodyPr wrap="square" lIns="0" tIns="0" rIns="0" bIns="0" rtlCol="0" anchor="ctr"/>
          <a:lstStyle/>
          <a:p>
            <a:pPr marL="0" indent="0">
              <a:buNone/>
            </a:pPr>
            <a:r>
              <a:rPr lang="en-US" sz="1600" b="1" dirty="0">
                <a:solidFill>
                  <a:srgbClr val="C44A2C"/>
                </a:solidFill>
                <a:latin typeface="Trebuchet MS" pitchFamily="34" charset="0"/>
                <a:ea typeface="Trebuchet MS" pitchFamily="34" charset="-122"/>
                <a:cs typeface="Trebuchet MS" pitchFamily="34" charset="-120"/>
              </a:rPr>
              <a:t>Built on strengths</a:t>
            </a:r>
            <a:endParaRPr lang="en-US" sz="1600" dirty="0"/>
          </a:p>
        </p:txBody>
      </p:sp>
      <p:sp>
        <p:nvSpPr>
          <p:cNvPr id="13" name="Text 11"/>
          <p:cNvSpPr/>
          <p:nvPr/>
        </p:nvSpPr>
        <p:spPr>
          <a:xfrm>
            <a:off x="3547872" y="3310128"/>
            <a:ext cx="2194560" cy="1005840"/>
          </a:xfrm>
          <a:prstGeom prst="rect">
            <a:avLst/>
          </a:prstGeom>
          <a:noFill/>
          <a:ln/>
        </p:spPr>
        <p:txBody>
          <a:bodyPr wrap="square" lIns="0" tIns="0" rIns="0" bIns="0" rtlCol="0" anchor="t"/>
          <a:lstStyle/>
          <a:p>
            <a:pPr marL="0" indent="0">
              <a:buNone/>
            </a:pPr>
            <a:r>
              <a:rPr lang="en-US" sz="1250" dirty="0">
                <a:solidFill>
                  <a:srgbClr val="3D2B24"/>
                </a:solidFill>
                <a:latin typeface="Calibri" pitchFamily="34" charset="0"/>
                <a:ea typeface="Calibri" pitchFamily="34" charset="-122"/>
                <a:cs typeface="Calibri" pitchFamily="34" charset="-120"/>
              </a:rPr>
              <a:t>It focuses on your life, goals, and what works — not labels or diagnoses.</a:t>
            </a:r>
            <a:endParaRPr lang="en-US" sz="1250" dirty="0"/>
          </a:p>
        </p:txBody>
      </p:sp>
      <p:sp>
        <p:nvSpPr>
          <p:cNvPr id="14" name="Shape 12"/>
          <p:cNvSpPr/>
          <p:nvPr/>
        </p:nvSpPr>
        <p:spPr>
          <a:xfrm>
            <a:off x="6089904" y="1783080"/>
            <a:ext cx="2587752" cy="2651760"/>
          </a:xfrm>
          <a:prstGeom prst="rect">
            <a:avLst/>
          </a:prstGeom>
          <a:solidFill>
            <a:srgbClr val="FFFFFF"/>
          </a:solidFill>
          <a:ln w="12700">
            <a:solidFill>
              <a:srgbClr val="FBD9B8"/>
            </a:solidFill>
            <a:prstDash val="solid"/>
          </a:ln>
          <a:effectLst>
            <a:outerShdw blurRad="88900" dist="38100" dir="8100000" algn="bl" rotWithShape="0">
              <a:srgbClr val="8A7059">
                <a:alpha val="16000"/>
              </a:srgbClr>
            </a:outerShdw>
          </a:effectLst>
        </p:spPr>
        <p:txBody>
          <a:bodyPr/>
          <a:lstStyle/>
          <a:p>
            <a:endParaRPr lang="en-US"/>
          </a:p>
        </p:txBody>
      </p:sp>
      <p:sp>
        <p:nvSpPr>
          <p:cNvPr id="15" name="Shape 13"/>
          <p:cNvSpPr/>
          <p:nvPr/>
        </p:nvSpPr>
        <p:spPr>
          <a:xfrm>
            <a:off x="6345936" y="2057400"/>
            <a:ext cx="640080" cy="640080"/>
          </a:xfrm>
          <a:prstGeom prst="ellipse">
            <a:avLst/>
          </a:prstGeom>
          <a:solidFill>
            <a:srgbClr val="E8693F"/>
          </a:solidFill>
          <a:ln/>
        </p:spPr>
        <p:txBody>
          <a:bodyPr/>
          <a:lstStyle/>
          <a:p>
            <a:endParaRPr lang="en-US"/>
          </a:p>
        </p:txBody>
      </p:sp>
      <p:sp>
        <p:nvSpPr>
          <p:cNvPr id="16" name="Text 14"/>
          <p:cNvSpPr/>
          <p:nvPr/>
        </p:nvSpPr>
        <p:spPr>
          <a:xfrm>
            <a:off x="6345936" y="2057400"/>
            <a:ext cx="640080" cy="640080"/>
          </a:xfrm>
          <a:prstGeom prst="rect">
            <a:avLst/>
          </a:prstGeom>
          <a:noFill/>
          <a:ln/>
        </p:spPr>
        <p:txBody>
          <a:bodyPr wrap="square" lIns="0" tIns="0" rIns="0" bIns="0" rtlCol="0" anchor="ctr"/>
          <a:lstStyle/>
          <a:p>
            <a:pPr marL="0" indent="0" algn="ctr">
              <a:buNone/>
            </a:pPr>
            <a:r>
              <a:rPr lang="en-US" sz="2400" b="1" dirty="0">
                <a:solidFill>
                  <a:srgbClr val="FFFFFF"/>
                </a:solidFill>
                <a:latin typeface="Trebuchet MS" pitchFamily="34" charset="0"/>
                <a:ea typeface="Trebuchet MS" pitchFamily="34" charset="-122"/>
                <a:cs typeface="Trebuchet MS" pitchFamily="34" charset="-120"/>
              </a:rPr>
              <a:t>3</a:t>
            </a:r>
            <a:endParaRPr lang="en-US" sz="2400" dirty="0"/>
          </a:p>
        </p:txBody>
      </p:sp>
      <p:sp>
        <p:nvSpPr>
          <p:cNvPr id="17" name="Text 15"/>
          <p:cNvSpPr/>
          <p:nvPr/>
        </p:nvSpPr>
        <p:spPr>
          <a:xfrm>
            <a:off x="6318504" y="2880360"/>
            <a:ext cx="2148840" cy="457200"/>
          </a:xfrm>
          <a:prstGeom prst="rect">
            <a:avLst/>
          </a:prstGeom>
          <a:noFill/>
          <a:ln/>
        </p:spPr>
        <p:txBody>
          <a:bodyPr wrap="square" lIns="0" tIns="0" rIns="0" bIns="0" rtlCol="0" anchor="ctr"/>
          <a:lstStyle/>
          <a:p>
            <a:pPr marL="0" indent="0">
              <a:buNone/>
            </a:pPr>
            <a:r>
              <a:rPr lang="en-US" sz="1600" b="1" dirty="0">
                <a:solidFill>
                  <a:srgbClr val="C44A2C"/>
                </a:solidFill>
                <a:latin typeface="Trebuchet MS" pitchFamily="34" charset="0"/>
                <a:ea typeface="Trebuchet MS" pitchFamily="34" charset="-122"/>
                <a:cs typeface="Trebuchet MS" pitchFamily="34" charset="-120"/>
              </a:rPr>
              <a:t>You're in charge</a:t>
            </a:r>
            <a:endParaRPr lang="en-US" sz="1600" dirty="0"/>
          </a:p>
        </p:txBody>
      </p:sp>
      <p:sp>
        <p:nvSpPr>
          <p:cNvPr id="18" name="Text 16"/>
          <p:cNvSpPr/>
          <p:nvPr/>
        </p:nvSpPr>
        <p:spPr>
          <a:xfrm>
            <a:off x="6318504" y="3310128"/>
            <a:ext cx="2194560" cy="1005840"/>
          </a:xfrm>
          <a:prstGeom prst="rect">
            <a:avLst/>
          </a:prstGeom>
          <a:noFill/>
          <a:ln/>
        </p:spPr>
        <p:txBody>
          <a:bodyPr wrap="square" lIns="0" tIns="0" rIns="0" bIns="0" rtlCol="0" anchor="t"/>
          <a:lstStyle/>
          <a:p>
            <a:pPr marL="0" indent="0">
              <a:buNone/>
            </a:pPr>
            <a:r>
              <a:rPr lang="en-US" sz="1250" dirty="0">
                <a:solidFill>
                  <a:srgbClr val="3D2B24"/>
                </a:solidFill>
                <a:latin typeface="Calibri" pitchFamily="34" charset="0"/>
                <a:ea typeface="Calibri" pitchFamily="34" charset="-122"/>
                <a:cs typeface="Calibri" pitchFamily="34" charset="-120"/>
              </a:rPr>
              <a:t>You decide what goes in your plan, and who, if anyone, gets to see it.</a:t>
            </a:r>
            <a:endParaRPr lang="en-US" sz="12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3D2B24"/>
        </a:solidFill>
        <a:effectLst/>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marL="0" indent="0">
              <a:buNone/>
            </a:pPr>
            <a:r>
              <a:rPr lang="en-US" sz="1200" b="1" kern="0" spc="200" dirty="0">
                <a:solidFill>
                  <a:srgbClr val="F1A73E"/>
                </a:solidFill>
                <a:latin typeface="Trebuchet MS" pitchFamily="34" charset="0"/>
                <a:ea typeface="Trebuchet MS" pitchFamily="34" charset="-122"/>
                <a:cs typeface="Trebuchet MS" pitchFamily="34" charset="-120"/>
              </a:rPr>
              <a:t>THE CORE OF WRAP</a:t>
            </a:r>
            <a:endParaRPr lang="en-US" sz="1200" dirty="0"/>
          </a:p>
        </p:txBody>
      </p:sp>
      <p:sp>
        <p:nvSpPr>
          <p:cNvPr id="3" name="Text 1"/>
          <p:cNvSpPr/>
          <p:nvPr/>
        </p:nvSpPr>
        <p:spPr>
          <a:xfrm>
            <a:off x="548640" y="685800"/>
            <a:ext cx="8229600" cy="548640"/>
          </a:xfrm>
          <a:prstGeom prst="rect">
            <a:avLst/>
          </a:prstGeom>
          <a:noFill/>
          <a:ln/>
        </p:spPr>
        <p:txBody>
          <a:bodyPr wrap="square" lIns="0" tIns="0" rIns="0" bIns="0" rtlCol="0" anchor="ctr"/>
          <a:lstStyle/>
          <a:p>
            <a:pPr marL="0" indent="0">
              <a:buNone/>
            </a:pPr>
            <a:r>
              <a:rPr lang="en-US" sz="2800" b="1" dirty="0">
                <a:solidFill>
                  <a:srgbClr val="FBEFE2"/>
                </a:solidFill>
                <a:latin typeface="Trebuchet MS" pitchFamily="34" charset="0"/>
                <a:ea typeface="Trebuchet MS" pitchFamily="34" charset="-122"/>
                <a:cs typeface="Trebuchet MS" pitchFamily="34" charset="-120"/>
              </a:rPr>
              <a:t>Five key concepts that carry you through</a:t>
            </a:r>
            <a:endParaRPr lang="en-US" sz="2800" dirty="0"/>
          </a:p>
        </p:txBody>
      </p:sp>
      <p:sp>
        <p:nvSpPr>
          <p:cNvPr id="4" name="Shape 2"/>
          <p:cNvSpPr/>
          <p:nvPr/>
        </p:nvSpPr>
        <p:spPr>
          <a:xfrm>
            <a:off x="886968" y="1600200"/>
            <a:ext cx="914400" cy="914400"/>
          </a:xfrm>
          <a:prstGeom prst="ellipse">
            <a:avLst/>
          </a:prstGeom>
          <a:solidFill>
            <a:srgbClr val="E8693F"/>
          </a:solidFill>
          <a:ln/>
        </p:spPr>
        <p:txBody>
          <a:bodyPr/>
          <a:lstStyle/>
          <a:p>
            <a:endParaRPr lang="en-US"/>
          </a:p>
        </p:txBody>
      </p:sp>
      <p:sp>
        <p:nvSpPr>
          <p:cNvPr id="5" name="Text 3"/>
          <p:cNvSpPr/>
          <p:nvPr/>
        </p:nvSpPr>
        <p:spPr>
          <a:xfrm>
            <a:off x="886968" y="1600200"/>
            <a:ext cx="914400" cy="914400"/>
          </a:xfrm>
          <a:prstGeom prst="rect">
            <a:avLst/>
          </a:prstGeom>
          <a:noFill/>
          <a:ln/>
        </p:spPr>
        <p:txBody>
          <a:bodyPr wrap="square" lIns="0" tIns="0" rIns="0" bIns="0" rtlCol="0" anchor="ctr"/>
          <a:lstStyle/>
          <a:p>
            <a:pPr marL="0" indent="0" algn="ctr">
              <a:buNone/>
            </a:pPr>
            <a:r>
              <a:rPr lang="en-US" sz="3000" b="1" dirty="0">
                <a:solidFill>
                  <a:srgbClr val="FFFFFF"/>
                </a:solidFill>
                <a:latin typeface="Trebuchet MS" pitchFamily="34" charset="0"/>
                <a:ea typeface="Trebuchet MS" pitchFamily="34" charset="-122"/>
                <a:cs typeface="Trebuchet MS" pitchFamily="34" charset="-120"/>
              </a:rPr>
              <a:t>1</a:t>
            </a:r>
            <a:endParaRPr lang="en-US" sz="3000" dirty="0"/>
          </a:p>
        </p:txBody>
      </p:sp>
      <p:sp>
        <p:nvSpPr>
          <p:cNvPr id="6" name="Text 4"/>
          <p:cNvSpPr/>
          <p:nvPr/>
        </p:nvSpPr>
        <p:spPr>
          <a:xfrm>
            <a:off x="457200" y="2697480"/>
            <a:ext cx="1783080" cy="640080"/>
          </a:xfrm>
          <a:prstGeom prst="rect">
            <a:avLst/>
          </a:prstGeom>
          <a:noFill/>
          <a:ln/>
        </p:spPr>
        <p:txBody>
          <a:bodyPr wrap="square" lIns="0" tIns="0" rIns="0" bIns="0" rtlCol="0" anchor="t"/>
          <a:lstStyle/>
          <a:p>
            <a:pPr marL="0" indent="0" algn="ctr">
              <a:lnSpc>
                <a:spcPts val="1600"/>
              </a:lnSpc>
              <a:buNone/>
            </a:pPr>
            <a:r>
              <a:rPr lang="en-US" sz="1500" b="1" dirty="0">
                <a:solidFill>
                  <a:srgbClr val="F1A73E"/>
                </a:solidFill>
                <a:latin typeface="Trebuchet MS" pitchFamily="34" charset="0"/>
                <a:ea typeface="Trebuchet MS" pitchFamily="34" charset="-122"/>
                <a:cs typeface="Trebuchet MS" pitchFamily="34" charset="-120"/>
              </a:rPr>
              <a:t>Hope</a:t>
            </a:r>
            <a:endParaRPr lang="en-US" sz="1500" dirty="0"/>
          </a:p>
        </p:txBody>
      </p:sp>
      <p:sp>
        <p:nvSpPr>
          <p:cNvPr id="7" name="Text 5"/>
          <p:cNvSpPr/>
          <p:nvPr/>
        </p:nvSpPr>
        <p:spPr>
          <a:xfrm>
            <a:off x="484632" y="3383280"/>
            <a:ext cx="1737360" cy="1280160"/>
          </a:xfrm>
          <a:prstGeom prst="rect">
            <a:avLst/>
          </a:prstGeom>
          <a:noFill/>
          <a:ln/>
        </p:spPr>
        <p:txBody>
          <a:bodyPr wrap="square" lIns="0" tIns="0" rIns="0" bIns="0" rtlCol="0" anchor="t"/>
          <a:lstStyle/>
          <a:p>
            <a:pPr marL="0" indent="0" algn="ctr">
              <a:buNone/>
            </a:pPr>
            <a:r>
              <a:rPr lang="en-US" sz="1150" dirty="0">
                <a:solidFill>
                  <a:srgbClr val="FBD9B8"/>
                </a:solidFill>
                <a:latin typeface="Calibri" pitchFamily="34" charset="0"/>
                <a:ea typeface="Calibri" pitchFamily="34" charset="-122"/>
                <a:cs typeface="Calibri" pitchFamily="34" charset="-120"/>
              </a:rPr>
              <a:t>You can get well, stay well, and reach your goals.</a:t>
            </a:r>
            <a:endParaRPr lang="en-US" sz="1150" dirty="0"/>
          </a:p>
        </p:txBody>
      </p:sp>
      <p:sp>
        <p:nvSpPr>
          <p:cNvPr id="8" name="Shape 6"/>
          <p:cNvSpPr/>
          <p:nvPr/>
        </p:nvSpPr>
        <p:spPr>
          <a:xfrm>
            <a:off x="2569464" y="1600200"/>
            <a:ext cx="914400" cy="914400"/>
          </a:xfrm>
          <a:prstGeom prst="ellipse">
            <a:avLst/>
          </a:prstGeom>
          <a:solidFill>
            <a:srgbClr val="F1A73E"/>
          </a:solidFill>
          <a:ln/>
        </p:spPr>
        <p:txBody>
          <a:bodyPr/>
          <a:lstStyle/>
          <a:p>
            <a:endParaRPr lang="en-US"/>
          </a:p>
        </p:txBody>
      </p:sp>
      <p:sp>
        <p:nvSpPr>
          <p:cNvPr id="9" name="Text 7"/>
          <p:cNvSpPr/>
          <p:nvPr/>
        </p:nvSpPr>
        <p:spPr>
          <a:xfrm>
            <a:off x="2569464" y="1600200"/>
            <a:ext cx="914400" cy="914400"/>
          </a:xfrm>
          <a:prstGeom prst="rect">
            <a:avLst/>
          </a:prstGeom>
          <a:noFill/>
          <a:ln/>
        </p:spPr>
        <p:txBody>
          <a:bodyPr wrap="square" lIns="0" tIns="0" rIns="0" bIns="0" rtlCol="0" anchor="ctr"/>
          <a:lstStyle/>
          <a:p>
            <a:pPr marL="0" indent="0" algn="ctr">
              <a:buNone/>
            </a:pPr>
            <a:r>
              <a:rPr lang="en-US" sz="3000" b="1" dirty="0">
                <a:solidFill>
                  <a:srgbClr val="FFFFFF"/>
                </a:solidFill>
                <a:latin typeface="Trebuchet MS" pitchFamily="34" charset="0"/>
                <a:ea typeface="Trebuchet MS" pitchFamily="34" charset="-122"/>
                <a:cs typeface="Trebuchet MS" pitchFamily="34" charset="-120"/>
              </a:rPr>
              <a:t>2</a:t>
            </a:r>
            <a:endParaRPr lang="en-US" sz="3000" dirty="0"/>
          </a:p>
        </p:txBody>
      </p:sp>
      <p:sp>
        <p:nvSpPr>
          <p:cNvPr id="10" name="Text 8"/>
          <p:cNvSpPr/>
          <p:nvPr/>
        </p:nvSpPr>
        <p:spPr>
          <a:xfrm>
            <a:off x="2139696" y="2697480"/>
            <a:ext cx="1783080" cy="640080"/>
          </a:xfrm>
          <a:prstGeom prst="rect">
            <a:avLst/>
          </a:prstGeom>
          <a:noFill/>
          <a:ln/>
        </p:spPr>
        <p:txBody>
          <a:bodyPr wrap="square" lIns="0" tIns="0" rIns="0" bIns="0" rtlCol="0" anchor="t"/>
          <a:lstStyle/>
          <a:p>
            <a:pPr marL="0" indent="0" algn="ctr">
              <a:lnSpc>
                <a:spcPts val="1600"/>
              </a:lnSpc>
              <a:buNone/>
            </a:pPr>
            <a:r>
              <a:rPr lang="en-US" sz="1500" b="1" dirty="0">
                <a:solidFill>
                  <a:srgbClr val="F1A73E"/>
                </a:solidFill>
                <a:latin typeface="Trebuchet MS" pitchFamily="34" charset="0"/>
                <a:ea typeface="Trebuchet MS" pitchFamily="34" charset="-122"/>
                <a:cs typeface="Trebuchet MS" pitchFamily="34" charset="-120"/>
              </a:rPr>
              <a:t>Personal</a:t>
            </a:r>
            <a:endParaRPr lang="en-US" sz="1500" dirty="0"/>
          </a:p>
          <a:p>
            <a:pPr marL="0" indent="0" algn="ctr">
              <a:lnSpc>
                <a:spcPts val="1600"/>
              </a:lnSpc>
              <a:buNone/>
            </a:pPr>
            <a:r>
              <a:rPr lang="en-US" sz="1500" b="1" dirty="0">
                <a:solidFill>
                  <a:srgbClr val="F1A73E"/>
                </a:solidFill>
                <a:latin typeface="Trebuchet MS" pitchFamily="34" charset="0"/>
                <a:ea typeface="Trebuchet MS" pitchFamily="34" charset="-122"/>
                <a:cs typeface="Trebuchet MS" pitchFamily="34" charset="-120"/>
              </a:rPr>
              <a:t>responsibility</a:t>
            </a:r>
            <a:endParaRPr lang="en-US" sz="1500" dirty="0"/>
          </a:p>
        </p:txBody>
      </p:sp>
      <p:sp>
        <p:nvSpPr>
          <p:cNvPr id="11" name="Text 9"/>
          <p:cNvSpPr/>
          <p:nvPr/>
        </p:nvSpPr>
        <p:spPr>
          <a:xfrm>
            <a:off x="2167128" y="3383280"/>
            <a:ext cx="1737360" cy="1280160"/>
          </a:xfrm>
          <a:prstGeom prst="rect">
            <a:avLst/>
          </a:prstGeom>
          <a:noFill/>
          <a:ln/>
        </p:spPr>
        <p:txBody>
          <a:bodyPr wrap="square" lIns="0" tIns="0" rIns="0" bIns="0" rtlCol="0" anchor="t"/>
          <a:lstStyle/>
          <a:p>
            <a:pPr marL="0" indent="0" algn="ctr">
              <a:buNone/>
            </a:pPr>
            <a:r>
              <a:rPr lang="en-US" sz="1150" dirty="0">
                <a:solidFill>
                  <a:srgbClr val="FBD9B8"/>
                </a:solidFill>
                <a:latin typeface="Calibri" pitchFamily="34" charset="0"/>
                <a:ea typeface="Calibri" pitchFamily="34" charset="-122"/>
                <a:cs typeface="Calibri" pitchFamily="34" charset="-120"/>
              </a:rPr>
              <a:t>Small daily actions you take for your own wellness.</a:t>
            </a:r>
            <a:endParaRPr lang="en-US" sz="1150" dirty="0"/>
          </a:p>
        </p:txBody>
      </p:sp>
      <p:sp>
        <p:nvSpPr>
          <p:cNvPr id="12" name="Shape 10"/>
          <p:cNvSpPr/>
          <p:nvPr/>
        </p:nvSpPr>
        <p:spPr>
          <a:xfrm>
            <a:off x="4251960" y="1600200"/>
            <a:ext cx="914400" cy="914400"/>
          </a:xfrm>
          <a:prstGeom prst="ellipse">
            <a:avLst/>
          </a:prstGeom>
          <a:solidFill>
            <a:srgbClr val="E8693F"/>
          </a:solidFill>
          <a:ln/>
        </p:spPr>
        <p:txBody>
          <a:bodyPr/>
          <a:lstStyle/>
          <a:p>
            <a:endParaRPr lang="en-US"/>
          </a:p>
        </p:txBody>
      </p:sp>
      <p:sp>
        <p:nvSpPr>
          <p:cNvPr id="13" name="Text 11"/>
          <p:cNvSpPr/>
          <p:nvPr/>
        </p:nvSpPr>
        <p:spPr>
          <a:xfrm>
            <a:off x="4251960" y="1600200"/>
            <a:ext cx="914400" cy="914400"/>
          </a:xfrm>
          <a:prstGeom prst="rect">
            <a:avLst/>
          </a:prstGeom>
          <a:noFill/>
          <a:ln/>
        </p:spPr>
        <p:txBody>
          <a:bodyPr wrap="square" lIns="0" tIns="0" rIns="0" bIns="0" rtlCol="0" anchor="ctr"/>
          <a:lstStyle/>
          <a:p>
            <a:pPr marL="0" indent="0" algn="ctr">
              <a:buNone/>
            </a:pPr>
            <a:r>
              <a:rPr lang="en-US" sz="3000" b="1" dirty="0">
                <a:solidFill>
                  <a:srgbClr val="FFFFFF"/>
                </a:solidFill>
                <a:latin typeface="Trebuchet MS" pitchFamily="34" charset="0"/>
                <a:ea typeface="Trebuchet MS" pitchFamily="34" charset="-122"/>
                <a:cs typeface="Trebuchet MS" pitchFamily="34" charset="-120"/>
              </a:rPr>
              <a:t>3</a:t>
            </a:r>
            <a:endParaRPr lang="en-US" sz="3000" dirty="0"/>
          </a:p>
        </p:txBody>
      </p:sp>
      <p:sp>
        <p:nvSpPr>
          <p:cNvPr id="14" name="Text 12"/>
          <p:cNvSpPr/>
          <p:nvPr/>
        </p:nvSpPr>
        <p:spPr>
          <a:xfrm>
            <a:off x="3822192" y="2697480"/>
            <a:ext cx="1783080" cy="640080"/>
          </a:xfrm>
          <a:prstGeom prst="rect">
            <a:avLst/>
          </a:prstGeom>
          <a:noFill/>
          <a:ln/>
        </p:spPr>
        <p:txBody>
          <a:bodyPr wrap="square" lIns="0" tIns="0" rIns="0" bIns="0" rtlCol="0" anchor="t"/>
          <a:lstStyle/>
          <a:p>
            <a:pPr marL="0" indent="0" algn="ctr">
              <a:lnSpc>
                <a:spcPts val="1600"/>
              </a:lnSpc>
              <a:buNone/>
            </a:pPr>
            <a:r>
              <a:rPr lang="en-US" sz="1500" b="1" dirty="0">
                <a:solidFill>
                  <a:srgbClr val="F1A73E"/>
                </a:solidFill>
                <a:latin typeface="Trebuchet MS" pitchFamily="34" charset="0"/>
                <a:ea typeface="Trebuchet MS" pitchFamily="34" charset="-122"/>
                <a:cs typeface="Trebuchet MS" pitchFamily="34" charset="-120"/>
              </a:rPr>
              <a:t>Education</a:t>
            </a:r>
            <a:endParaRPr lang="en-US" sz="1500" dirty="0"/>
          </a:p>
        </p:txBody>
      </p:sp>
      <p:sp>
        <p:nvSpPr>
          <p:cNvPr id="15" name="Text 13"/>
          <p:cNvSpPr/>
          <p:nvPr/>
        </p:nvSpPr>
        <p:spPr>
          <a:xfrm>
            <a:off x="3849624" y="3383280"/>
            <a:ext cx="1737360" cy="1280160"/>
          </a:xfrm>
          <a:prstGeom prst="rect">
            <a:avLst/>
          </a:prstGeom>
          <a:noFill/>
          <a:ln/>
        </p:spPr>
        <p:txBody>
          <a:bodyPr wrap="square" lIns="0" tIns="0" rIns="0" bIns="0" rtlCol="0" anchor="t"/>
          <a:lstStyle/>
          <a:p>
            <a:pPr marL="0" indent="0" algn="ctr">
              <a:buNone/>
            </a:pPr>
            <a:r>
              <a:rPr lang="en-US" sz="1150" dirty="0">
                <a:solidFill>
                  <a:srgbClr val="FBD9B8"/>
                </a:solidFill>
                <a:latin typeface="Calibri" pitchFamily="34" charset="0"/>
                <a:ea typeface="Calibri" pitchFamily="34" charset="-122"/>
                <a:cs typeface="Calibri" pitchFamily="34" charset="-120"/>
              </a:rPr>
              <a:t>Learning about yourself to make good choices.</a:t>
            </a:r>
            <a:endParaRPr lang="en-US" sz="1150" dirty="0"/>
          </a:p>
        </p:txBody>
      </p:sp>
      <p:sp>
        <p:nvSpPr>
          <p:cNvPr id="16" name="Shape 14"/>
          <p:cNvSpPr/>
          <p:nvPr/>
        </p:nvSpPr>
        <p:spPr>
          <a:xfrm>
            <a:off x="5934456" y="1600200"/>
            <a:ext cx="914400" cy="914400"/>
          </a:xfrm>
          <a:prstGeom prst="ellipse">
            <a:avLst/>
          </a:prstGeom>
          <a:solidFill>
            <a:srgbClr val="F1A73E"/>
          </a:solidFill>
          <a:ln/>
        </p:spPr>
        <p:txBody>
          <a:bodyPr/>
          <a:lstStyle/>
          <a:p>
            <a:endParaRPr lang="en-US"/>
          </a:p>
        </p:txBody>
      </p:sp>
      <p:sp>
        <p:nvSpPr>
          <p:cNvPr id="17" name="Text 15"/>
          <p:cNvSpPr/>
          <p:nvPr/>
        </p:nvSpPr>
        <p:spPr>
          <a:xfrm>
            <a:off x="5934456" y="1600200"/>
            <a:ext cx="914400" cy="914400"/>
          </a:xfrm>
          <a:prstGeom prst="rect">
            <a:avLst/>
          </a:prstGeom>
          <a:noFill/>
          <a:ln/>
        </p:spPr>
        <p:txBody>
          <a:bodyPr wrap="square" lIns="0" tIns="0" rIns="0" bIns="0" rtlCol="0" anchor="ctr"/>
          <a:lstStyle/>
          <a:p>
            <a:pPr marL="0" indent="0" algn="ctr">
              <a:buNone/>
            </a:pPr>
            <a:r>
              <a:rPr lang="en-US" sz="3000" b="1" dirty="0">
                <a:solidFill>
                  <a:srgbClr val="FFFFFF"/>
                </a:solidFill>
                <a:latin typeface="Trebuchet MS" pitchFamily="34" charset="0"/>
                <a:ea typeface="Trebuchet MS" pitchFamily="34" charset="-122"/>
                <a:cs typeface="Trebuchet MS" pitchFamily="34" charset="-120"/>
              </a:rPr>
              <a:t>4</a:t>
            </a:r>
            <a:endParaRPr lang="en-US" sz="3000" dirty="0"/>
          </a:p>
        </p:txBody>
      </p:sp>
      <p:sp>
        <p:nvSpPr>
          <p:cNvPr id="18" name="Text 16"/>
          <p:cNvSpPr/>
          <p:nvPr/>
        </p:nvSpPr>
        <p:spPr>
          <a:xfrm>
            <a:off x="5504688" y="2697480"/>
            <a:ext cx="1783080" cy="640080"/>
          </a:xfrm>
          <a:prstGeom prst="rect">
            <a:avLst/>
          </a:prstGeom>
          <a:noFill/>
          <a:ln/>
        </p:spPr>
        <p:txBody>
          <a:bodyPr wrap="square" lIns="0" tIns="0" rIns="0" bIns="0" rtlCol="0" anchor="t"/>
          <a:lstStyle/>
          <a:p>
            <a:pPr marL="0" indent="0" algn="ctr">
              <a:lnSpc>
                <a:spcPts val="1600"/>
              </a:lnSpc>
              <a:buNone/>
            </a:pPr>
            <a:r>
              <a:rPr lang="en-US" sz="1500" b="1" dirty="0">
                <a:solidFill>
                  <a:srgbClr val="F1A73E"/>
                </a:solidFill>
                <a:latin typeface="Trebuchet MS" pitchFamily="34" charset="0"/>
                <a:ea typeface="Trebuchet MS" pitchFamily="34" charset="-122"/>
                <a:cs typeface="Trebuchet MS" pitchFamily="34" charset="-120"/>
              </a:rPr>
              <a:t>Self-advocacy</a:t>
            </a:r>
            <a:endParaRPr lang="en-US" sz="1500" dirty="0"/>
          </a:p>
        </p:txBody>
      </p:sp>
      <p:sp>
        <p:nvSpPr>
          <p:cNvPr id="19" name="Text 17"/>
          <p:cNvSpPr/>
          <p:nvPr/>
        </p:nvSpPr>
        <p:spPr>
          <a:xfrm>
            <a:off x="5532120" y="3383280"/>
            <a:ext cx="1737360" cy="1280160"/>
          </a:xfrm>
          <a:prstGeom prst="rect">
            <a:avLst/>
          </a:prstGeom>
          <a:noFill/>
          <a:ln/>
        </p:spPr>
        <p:txBody>
          <a:bodyPr wrap="square" lIns="0" tIns="0" rIns="0" bIns="0" rtlCol="0" anchor="t"/>
          <a:lstStyle/>
          <a:p>
            <a:pPr marL="0" indent="0" algn="ctr">
              <a:buNone/>
            </a:pPr>
            <a:r>
              <a:rPr lang="en-US" sz="1150" dirty="0">
                <a:solidFill>
                  <a:srgbClr val="FBD9B8"/>
                </a:solidFill>
                <a:latin typeface="Calibri" pitchFamily="34" charset="0"/>
                <a:ea typeface="Calibri" pitchFamily="34" charset="-122"/>
                <a:cs typeface="Calibri" pitchFamily="34" charset="-120"/>
              </a:rPr>
              <a:t>Speaking up for what you need and deserve.</a:t>
            </a:r>
            <a:endParaRPr lang="en-US" sz="1150" dirty="0"/>
          </a:p>
        </p:txBody>
      </p:sp>
      <p:sp>
        <p:nvSpPr>
          <p:cNvPr id="20" name="Shape 18"/>
          <p:cNvSpPr/>
          <p:nvPr/>
        </p:nvSpPr>
        <p:spPr>
          <a:xfrm>
            <a:off x="7616952" y="1600200"/>
            <a:ext cx="914400" cy="914400"/>
          </a:xfrm>
          <a:prstGeom prst="ellipse">
            <a:avLst/>
          </a:prstGeom>
          <a:solidFill>
            <a:srgbClr val="E8693F"/>
          </a:solidFill>
          <a:ln/>
        </p:spPr>
        <p:txBody>
          <a:bodyPr/>
          <a:lstStyle/>
          <a:p>
            <a:endParaRPr lang="en-US"/>
          </a:p>
        </p:txBody>
      </p:sp>
      <p:sp>
        <p:nvSpPr>
          <p:cNvPr id="21" name="Text 19"/>
          <p:cNvSpPr/>
          <p:nvPr/>
        </p:nvSpPr>
        <p:spPr>
          <a:xfrm>
            <a:off x="7616952" y="1600200"/>
            <a:ext cx="914400" cy="914400"/>
          </a:xfrm>
          <a:prstGeom prst="rect">
            <a:avLst/>
          </a:prstGeom>
          <a:noFill/>
          <a:ln/>
        </p:spPr>
        <p:txBody>
          <a:bodyPr wrap="square" lIns="0" tIns="0" rIns="0" bIns="0" rtlCol="0" anchor="ctr"/>
          <a:lstStyle/>
          <a:p>
            <a:pPr marL="0" indent="0" algn="ctr">
              <a:buNone/>
            </a:pPr>
            <a:r>
              <a:rPr lang="en-US" sz="3000" b="1" dirty="0">
                <a:solidFill>
                  <a:srgbClr val="FFFFFF"/>
                </a:solidFill>
                <a:latin typeface="Trebuchet MS" pitchFamily="34" charset="0"/>
                <a:ea typeface="Trebuchet MS" pitchFamily="34" charset="-122"/>
                <a:cs typeface="Trebuchet MS" pitchFamily="34" charset="-120"/>
              </a:rPr>
              <a:t>5</a:t>
            </a:r>
            <a:endParaRPr lang="en-US" sz="3000" dirty="0"/>
          </a:p>
        </p:txBody>
      </p:sp>
      <p:sp>
        <p:nvSpPr>
          <p:cNvPr id="22" name="Text 20"/>
          <p:cNvSpPr/>
          <p:nvPr/>
        </p:nvSpPr>
        <p:spPr>
          <a:xfrm>
            <a:off x="7187184" y="2697480"/>
            <a:ext cx="1783080" cy="640080"/>
          </a:xfrm>
          <a:prstGeom prst="rect">
            <a:avLst/>
          </a:prstGeom>
          <a:noFill/>
          <a:ln/>
        </p:spPr>
        <p:txBody>
          <a:bodyPr wrap="square" lIns="0" tIns="0" rIns="0" bIns="0" rtlCol="0" anchor="t"/>
          <a:lstStyle/>
          <a:p>
            <a:pPr marL="0" indent="0" algn="ctr">
              <a:lnSpc>
                <a:spcPts val="1600"/>
              </a:lnSpc>
              <a:buNone/>
            </a:pPr>
            <a:r>
              <a:rPr lang="en-US" sz="1500" b="1" dirty="0">
                <a:solidFill>
                  <a:srgbClr val="F1A73E"/>
                </a:solidFill>
                <a:latin typeface="Trebuchet MS" pitchFamily="34" charset="0"/>
                <a:ea typeface="Trebuchet MS" pitchFamily="34" charset="-122"/>
                <a:cs typeface="Trebuchet MS" pitchFamily="34" charset="-120"/>
              </a:rPr>
              <a:t>Support</a:t>
            </a:r>
            <a:endParaRPr lang="en-US" sz="1500" dirty="0"/>
          </a:p>
        </p:txBody>
      </p:sp>
      <p:sp>
        <p:nvSpPr>
          <p:cNvPr id="23" name="Text 21"/>
          <p:cNvSpPr/>
          <p:nvPr/>
        </p:nvSpPr>
        <p:spPr>
          <a:xfrm>
            <a:off x="7214616" y="3383280"/>
            <a:ext cx="1737360" cy="1280160"/>
          </a:xfrm>
          <a:prstGeom prst="rect">
            <a:avLst/>
          </a:prstGeom>
          <a:noFill/>
          <a:ln/>
        </p:spPr>
        <p:txBody>
          <a:bodyPr wrap="square" lIns="0" tIns="0" rIns="0" bIns="0" rtlCol="0" anchor="t"/>
          <a:lstStyle/>
          <a:p>
            <a:pPr marL="0" indent="0" algn="ctr">
              <a:buNone/>
            </a:pPr>
            <a:r>
              <a:rPr lang="en-US" sz="1150" dirty="0">
                <a:solidFill>
                  <a:srgbClr val="FBD9B8"/>
                </a:solidFill>
                <a:latin typeface="Calibri" pitchFamily="34" charset="0"/>
                <a:ea typeface="Calibri" pitchFamily="34" charset="-122"/>
                <a:cs typeface="Calibri" pitchFamily="34" charset="-120"/>
              </a:rPr>
              <a:t>Giving and receiving help makes life better.</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8F0"/>
        </a:solidFill>
        <a:effectLst/>
      </p:bgPr>
    </p:bg>
    <p:spTree>
      <p:nvGrpSpPr>
        <p:cNvPr id="1" name=""/>
        <p:cNvGrpSpPr/>
        <p:nvPr/>
      </p:nvGrpSpPr>
      <p:grpSpPr>
        <a:xfrm>
          <a:off x="0" y="0"/>
          <a:ext cx="0" cy="0"/>
          <a:chOff x="0" y="0"/>
          <a:chExt cx="0" cy="0"/>
        </a:xfrm>
      </p:grpSpPr>
      <p:sp>
        <p:nvSpPr>
          <p:cNvPr id="2" name="Text 0"/>
          <p:cNvSpPr/>
          <p:nvPr/>
        </p:nvSpPr>
        <p:spPr>
          <a:xfrm>
            <a:off x="548640" y="384048"/>
            <a:ext cx="7863840" cy="274320"/>
          </a:xfrm>
          <a:prstGeom prst="rect">
            <a:avLst/>
          </a:prstGeom>
          <a:noFill/>
          <a:ln/>
        </p:spPr>
        <p:txBody>
          <a:bodyPr wrap="square" lIns="0" tIns="0" rIns="0" bIns="0" rtlCol="0" anchor="ctr"/>
          <a:lstStyle/>
          <a:p>
            <a:pPr marL="0" indent="0">
              <a:buNone/>
            </a:pPr>
            <a:r>
              <a:rPr lang="en-US" sz="1200" b="1" kern="0" spc="200" dirty="0">
                <a:solidFill>
                  <a:srgbClr val="E8693F"/>
                </a:solidFill>
                <a:latin typeface="Trebuchet MS" pitchFamily="34" charset="0"/>
                <a:ea typeface="Trebuchet MS" pitchFamily="34" charset="-122"/>
                <a:cs typeface="Trebuchet MS" pitchFamily="34" charset="-120"/>
              </a:rPr>
              <a:t>THE FOUNDATION</a:t>
            </a:r>
            <a:endParaRPr lang="en-US" sz="1200" dirty="0"/>
          </a:p>
        </p:txBody>
      </p:sp>
      <p:sp>
        <p:nvSpPr>
          <p:cNvPr id="3" name="Text 1"/>
          <p:cNvSpPr/>
          <p:nvPr/>
        </p:nvSpPr>
        <p:spPr>
          <a:xfrm>
            <a:off x="548640" y="658368"/>
            <a:ext cx="8046720" cy="777240"/>
          </a:xfrm>
          <a:prstGeom prst="rect">
            <a:avLst/>
          </a:prstGeom>
          <a:noFill/>
          <a:ln/>
        </p:spPr>
        <p:txBody>
          <a:bodyPr wrap="square" lIns="0" tIns="0" rIns="0" bIns="0" rtlCol="0" anchor="t"/>
          <a:lstStyle/>
          <a:p>
            <a:pPr marL="0" indent="0">
              <a:buNone/>
            </a:pPr>
            <a:r>
              <a:rPr lang="en-US" sz="3000" b="1" dirty="0">
                <a:solidFill>
                  <a:srgbClr val="3D2B24"/>
                </a:solidFill>
                <a:latin typeface="Trebuchet MS" pitchFamily="34" charset="0"/>
                <a:ea typeface="Trebuchet MS" pitchFamily="34" charset="-122"/>
                <a:cs typeface="Trebuchet MS" pitchFamily="34" charset="-120"/>
              </a:rPr>
              <a:t>Your wellness toolbox</a:t>
            </a:r>
            <a:endParaRPr lang="en-US" sz="3000" dirty="0"/>
          </a:p>
        </p:txBody>
      </p:sp>
      <p:sp>
        <p:nvSpPr>
          <p:cNvPr id="4" name="Text 2"/>
          <p:cNvSpPr/>
          <p:nvPr/>
        </p:nvSpPr>
        <p:spPr>
          <a:xfrm>
            <a:off x="548640" y="1554480"/>
            <a:ext cx="7955280" cy="548640"/>
          </a:xfrm>
          <a:prstGeom prst="rect">
            <a:avLst/>
          </a:prstGeom>
          <a:noFill/>
          <a:ln/>
        </p:spPr>
        <p:txBody>
          <a:bodyPr wrap="square" lIns="0" tIns="0" rIns="0" bIns="0" rtlCol="0" anchor="ctr"/>
          <a:lstStyle/>
          <a:p>
            <a:pPr marL="0" indent="0">
              <a:buNone/>
            </a:pPr>
            <a:r>
              <a:rPr lang="en-US" sz="1450" i="1" dirty="0">
                <a:solidFill>
                  <a:srgbClr val="8A7059"/>
                </a:solidFill>
                <a:latin typeface="Calibri" pitchFamily="34" charset="0"/>
                <a:ea typeface="Calibri" pitchFamily="34" charset="-122"/>
                <a:cs typeface="Calibri" pitchFamily="34" charset="-120"/>
              </a:rPr>
              <a:t>Simple, safe, and often free things you can do — even in one small room — to feel grounded and connected.</a:t>
            </a:r>
            <a:endParaRPr lang="en-US" sz="1450" dirty="0"/>
          </a:p>
        </p:txBody>
      </p:sp>
      <p:sp>
        <p:nvSpPr>
          <p:cNvPr id="5" name="Shape 3"/>
          <p:cNvSpPr/>
          <p:nvPr/>
        </p:nvSpPr>
        <p:spPr>
          <a:xfrm>
            <a:off x="548640" y="2240280"/>
            <a:ext cx="3840480" cy="676656"/>
          </a:xfrm>
          <a:prstGeom prst="rect">
            <a:avLst/>
          </a:prstGeom>
          <a:solidFill>
            <a:srgbClr val="FFFFFF"/>
          </a:solidFill>
          <a:ln w="12700">
            <a:solidFill>
              <a:srgbClr val="FBD9B8"/>
            </a:solidFill>
            <a:prstDash val="solid"/>
          </a:ln>
        </p:spPr>
        <p:txBody>
          <a:bodyPr/>
          <a:lstStyle/>
          <a:p>
            <a:endParaRPr lang="en-US"/>
          </a:p>
        </p:txBody>
      </p:sp>
      <p:sp>
        <p:nvSpPr>
          <p:cNvPr id="6" name="Shape 4"/>
          <p:cNvSpPr/>
          <p:nvPr/>
        </p:nvSpPr>
        <p:spPr>
          <a:xfrm>
            <a:off x="713232" y="2395728"/>
            <a:ext cx="365760" cy="365760"/>
          </a:xfrm>
          <a:prstGeom prst="ellipse">
            <a:avLst/>
          </a:prstGeom>
          <a:solidFill>
            <a:srgbClr val="E8693F"/>
          </a:solidFill>
          <a:ln/>
        </p:spPr>
        <p:txBody>
          <a:bodyPr/>
          <a:lstStyle/>
          <a:p>
            <a:endParaRPr lang="en-US"/>
          </a:p>
        </p:txBody>
      </p:sp>
      <p:sp>
        <p:nvSpPr>
          <p:cNvPr id="7" name="Text 5"/>
          <p:cNvSpPr/>
          <p:nvPr/>
        </p:nvSpPr>
        <p:spPr>
          <a:xfrm>
            <a:off x="1261872" y="2240280"/>
            <a:ext cx="3017520" cy="676656"/>
          </a:xfrm>
          <a:prstGeom prst="rect">
            <a:avLst/>
          </a:prstGeom>
          <a:noFill/>
          <a:ln/>
        </p:spPr>
        <p:txBody>
          <a:bodyPr wrap="square" lIns="0" tIns="0" rIns="0" bIns="0" rtlCol="0" anchor="ctr"/>
          <a:lstStyle/>
          <a:p>
            <a:pPr marL="0" indent="0">
              <a:buNone/>
            </a:pPr>
            <a:r>
              <a:rPr lang="en-US" sz="1350" dirty="0">
                <a:solidFill>
                  <a:srgbClr val="3D2B24"/>
                </a:solidFill>
                <a:latin typeface="Calibri" pitchFamily="34" charset="0"/>
                <a:ea typeface="Calibri" pitchFamily="34" charset="-122"/>
                <a:cs typeface="Calibri" pitchFamily="34" charset="-120"/>
              </a:rPr>
              <a:t>Deep breathing or quiet meditation</a:t>
            </a:r>
            <a:endParaRPr lang="en-US" sz="1350" dirty="0"/>
          </a:p>
        </p:txBody>
      </p:sp>
      <p:sp>
        <p:nvSpPr>
          <p:cNvPr id="8" name="Shape 6"/>
          <p:cNvSpPr/>
          <p:nvPr/>
        </p:nvSpPr>
        <p:spPr>
          <a:xfrm>
            <a:off x="4663440" y="2240280"/>
            <a:ext cx="3840480" cy="676656"/>
          </a:xfrm>
          <a:prstGeom prst="rect">
            <a:avLst/>
          </a:prstGeom>
          <a:solidFill>
            <a:srgbClr val="FFFFFF"/>
          </a:solidFill>
          <a:ln w="12700">
            <a:solidFill>
              <a:srgbClr val="FBD9B8"/>
            </a:solidFill>
            <a:prstDash val="solid"/>
          </a:ln>
        </p:spPr>
        <p:txBody>
          <a:bodyPr/>
          <a:lstStyle/>
          <a:p>
            <a:endParaRPr lang="en-US"/>
          </a:p>
        </p:txBody>
      </p:sp>
      <p:sp>
        <p:nvSpPr>
          <p:cNvPr id="9" name="Shape 7"/>
          <p:cNvSpPr/>
          <p:nvPr/>
        </p:nvSpPr>
        <p:spPr>
          <a:xfrm>
            <a:off x="4828032" y="2395728"/>
            <a:ext cx="365760" cy="365760"/>
          </a:xfrm>
          <a:prstGeom prst="ellipse">
            <a:avLst/>
          </a:prstGeom>
          <a:solidFill>
            <a:srgbClr val="F1A73E"/>
          </a:solidFill>
          <a:ln/>
        </p:spPr>
        <p:txBody>
          <a:bodyPr/>
          <a:lstStyle/>
          <a:p>
            <a:endParaRPr lang="en-US"/>
          </a:p>
        </p:txBody>
      </p:sp>
      <p:sp>
        <p:nvSpPr>
          <p:cNvPr id="10" name="Text 8"/>
          <p:cNvSpPr/>
          <p:nvPr/>
        </p:nvSpPr>
        <p:spPr>
          <a:xfrm>
            <a:off x="5376672" y="2240280"/>
            <a:ext cx="3017520" cy="676656"/>
          </a:xfrm>
          <a:prstGeom prst="rect">
            <a:avLst/>
          </a:prstGeom>
          <a:noFill/>
          <a:ln/>
        </p:spPr>
        <p:txBody>
          <a:bodyPr wrap="square" lIns="0" tIns="0" rIns="0" bIns="0" rtlCol="0" anchor="ctr"/>
          <a:lstStyle/>
          <a:p>
            <a:pPr marL="0" indent="0">
              <a:buNone/>
            </a:pPr>
            <a:r>
              <a:rPr lang="en-US" sz="1350" dirty="0">
                <a:solidFill>
                  <a:srgbClr val="3D2B24"/>
                </a:solidFill>
                <a:latin typeface="Calibri" pitchFamily="34" charset="0"/>
                <a:ea typeface="Calibri" pitchFamily="34" charset="-122"/>
                <a:cs typeface="Calibri" pitchFamily="34" charset="-120"/>
              </a:rPr>
              <a:t>Stretching or gentle movement</a:t>
            </a:r>
            <a:endParaRPr lang="en-US" sz="1350" dirty="0"/>
          </a:p>
        </p:txBody>
      </p:sp>
      <p:sp>
        <p:nvSpPr>
          <p:cNvPr id="11" name="Shape 9"/>
          <p:cNvSpPr/>
          <p:nvPr/>
        </p:nvSpPr>
        <p:spPr>
          <a:xfrm>
            <a:off x="548640" y="3081528"/>
            <a:ext cx="3840480" cy="676656"/>
          </a:xfrm>
          <a:prstGeom prst="rect">
            <a:avLst/>
          </a:prstGeom>
          <a:solidFill>
            <a:srgbClr val="FFFFFF"/>
          </a:solidFill>
          <a:ln w="12700">
            <a:solidFill>
              <a:srgbClr val="FBD9B8"/>
            </a:solidFill>
            <a:prstDash val="solid"/>
          </a:ln>
        </p:spPr>
        <p:txBody>
          <a:bodyPr/>
          <a:lstStyle/>
          <a:p>
            <a:endParaRPr lang="en-US"/>
          </a:p>
        </p:txBody>
      </p:sp>
      <p:sp>
        <p:nvSpPr>
          <p:cNvPr id="12" name="Shape 10"/>
          <p:cNvSpPr/>
          <p:nvPr/>
        </p:nvSpPr>
        <p:spPr>
          <a:xfrm>
            <a:off x="713232" y="3236976"/>
            <a:ext cx="365760" cy="365760"/>
          </a:xfrm>
          <a:prstGeom prst="ellipse">
            <a:avLst/>
          </a:prstGeom>
          <a:solidFill>
            <a:srgbClr val="F1A73E"/>
          </a:solidFill>
          <a:ln/>
        </p:spPr>
        <p:txBody>
          <a:bodyPr/>
          <a:lstStyle/>
          <a:p>
            <a:endParaRPr lang="en-US"/>
          </a:p>
        </p:txBody>
      </p:sp>
      <p:sp>
        <p:nvSpPr>
          <p:cNvPr id="13" name="Text 11"/>
          <p:cNvSpPr/>
          <p:nvPr/>
        </p:nvSpPr>
        <p:spPr>
          <a:xfrm>
            <a:off x="1261872" y="3081528"/>
            <a:ext cx="3017520" cy="676656"/>
          </a:xfrm>
          <a:prstGeom prst="rect">
            <a:avLst/>
          </a:prstGeom>
          <a:noFill/>
          <a:ln/>
        </p:spPr>
        <p:txBody>
          <a:bodyPr wrap="square" lIns="0" tIns="0" rIns="0" bIns="0" rtlCol="0" anchor="ctr"/>
          <a:lstStyle/>
          <a:p>
            <a:pPr marL="0" indent="0">
              <a:buNone/>
            </a:pPr>
            <a:r>
              <a:rPr lang="en-US" sz="1350" dirty="0">
                <a:solidFill>
                  <a:srgbClr val="3D2B24"/>
                </a:solidFill>
                <a:latin typeface="Calibri" pitchFamily="34" charset="0"/>
                <a:ea typeface="Calibri" pitchFamily="34" charset="-122"/>
                <a:cs typeface="Calibri" pitchFamily="34" charset="-120"/>
              </a:rPr>
              <a:t>Writing or journaling thoughts</a:t>
            </a:r>
            <a:endParaRPr lang="en-US" sz="1350" dirty="0"/>
          </a:p>
        </p:txBody>
      </p:sp>
      <p:sp>
        <p:nvSpPr>
          <p:cNvPr id="14" name="Shape 12"/>
          <p:cNvSpPr/>
          <p:nvPr/>
        </p:nvSpPr>
        <p:spPr>
          <a:xfrm>
            <a:off x="4663440" y="3081528"/>
            <a:ext cx="3840480" cy="676656"/>
          </a:xfrm>
          <a:prstGeom prst="rect">
            <a:avLst/>
          </a:prstGeom>
          <a:solidFill>
            <a:srgbClr val="FFFFFF"/>
          </a:solidFill>
          <a:ln w="12700">
            <a:solidFill>
              <a:srgbClr val="FBD9B8"/>
            </a:solidFill>
            <a:prstDash val="solid"/>
          </a:ln>
        </p:spPr>
        <p:txBody>
          <a:bodyPr/>
          <a:lstStyle/>
          <a:p>
            <a:endParaRPr lang="en-US"/>
          </a:p>
        </p:txBody>
      </p:sp>
      <p:sp>
        <p:nvSpPr>
          <p:cNvPr id="15" name="Shape 13"/>
          <p:cNvSpPr/>
          <p:nvPr/>
        </p:nvSpPr>
        <p:spPr>
          <a:xfrm>
            <a:off x="4828032" y="3236976"/>
            <a:ext cx="365760" cy="365760"/>
          </a:xfrm>
          <a:prstGeom prst="ellipse">
            <a:avLst/>
          </a:prstGeom>
          <a:solidFill>
            <a:srgbClr val="E8693F"/>
          </a:solidFill>
          <a:ln/>
        </p:spPr>
        <p:txBody>
          <a:bodyPr/>
          <a:lstStyle/>
          <a:p>
            <a:endParaRPr lang="en-US"/>
          </a:p>
        </p:txBody>
      </p:sp>
      <p:sp>
        <p:nvSpPr>
          <p:cNvPr id="16" name="Text 14"/>
          <p:cNvSpPr/>
          <p:nvPr/>
        </p:nvSpPr>
        <p:spPr>
          <a:xfrm>
            <a:off x="5376672" y="3081528"/>
            <a:ext cx="3017520" cy="676656"/>
          </a:xfrm>
          <a:prstGeom prst="rect">
            <a:avLst/>
          </a:prstGeom>
          <a:noFill/>
          <a:ln/>
        </p:spPr>
        <p:txBody>
          <a:bodyPr wrap="square" lIns="0" tIns="0" rIns="0" bIns="0" rtlCol="0" anchor="ctr"/>
          <a:lstStyle/>
          <a:p>
            <a:pPr marL="0" indent="0">
              <a:buNone/>
            </a:pPr>
            <a:r>
              <a:rPr lang="en-US" sz="1350" dirty="0">
                <a:solidFill>
                  <a:srgbClr val="3D2B24"/>
                </a:solidFill>
                <a:latin typeface="Calibri" pitchFamily="34" charset="0"/>
                <a:ea typeface="Calibri" pitchFamily="34" charset="-122"/>
                <a:cs typeface="Calibri" pitchFamily="34" charset="-120"/>
              </a:rPr>
              <a:t>Listening to calming music</a:t>
            </a:r>
            <a:endParaRPr lang="en-US" sz="1350" dirty="0"/>
          </a:p>
        </p:txBody>
      </p:sp>
      <p:sp>
        <p:nvSpPr>
          <p:cNvPr id="17" name="Shape 15"/>
          <p:cNvSpPr/>
          <p:nvPr/>
        </p:nvSpPr>
        <p:spPr>
          <a:xfrm>
            <a:off x="548640" y="3922776"/>
            <a:ext cx="3840480" cy="676656"/>
          </a:xfrm>
          <a:prstGeom prst="rect">
            <a:avLst/>
          </a:prstGeom>
          <a:solidFill>
            <a:srgbClr val="FFFFFF"/>
          </a:solidFill>
          <a:ln w="12700">
            <a:solidFill>
              <a:srgbClr val="FBD9B8"/>
            </a:solidFill>
            <a:prstDash val="solid"/>
          </a:ln>
        </p:spPr>
        <p:txBody>
          <a:bodyPr/>
          <a:lstStyle/>
          <a:p>
            <a:endParaRPr lang="en-US"/>
          </a:p>
        </p:txBody>
      </p:sp>
      <p:sp>
        <p:nvSpPr>
          <p:cNvPr id="18" name="Shape 16"/>
          <p:cNvSpPr/>
          <p:nvPr/>
        </p:nvSpPr>
        <p:spPr>
          <a:xfrm>
            <a:off x="713232" y="4078224"/>
            <a:ext cx="365760" cy="365760"/>
          </a:xfrm>
          <a:prstGeom prst="ellipse">
            <a:avLst/>
          </a:prstGeom>
          <a:solidFill>
            <a:srgbClr val="F1A73E"/>
          </a:solidFill>
          <a:ln/>
        </p:spPr>
        <p:txBody>
          <a:bodyPr/>
          <a:lstStyle/>
          <a:p>
            <a:endParaRPr lang="en-US"/>
          </a:p>
        </p:txBody>
      </p:sp>
      <p:sp>
        <p:nvSpPr>
          <p:cNvPr id="19" name="Text 17"/>
          <p:cNvSpPr/>
          <p:nvPr/>
        </p:nvSpPr>
        <p:spPr>
          <a:xfrm>
            <a:off x="1261872" y="3922776"/>
            <a:ext cx="3017520" cy="676656"/>
          </a:xfrm>
          <a:prstGeom prst="rect">
            <a:avLst/>
          </a:prstGeom>
          <a:noFill/>
          <a:ln/>
        </p:spPr>
        <p:txBody>
          <a:bodyPr wrap="square" lIns="0" tIns="0" rIns="0" bIns="0" rtlCol="0" anchor="ctr"/>
          <a:lstStyle/>
          <a:p>
            <a:pPr marL="0" indent="0">
              <a:buNone/>
            </a:pPr>
            <a:r>
              <a:rPr lang="en-US" sz="1350" dirty="0">
                <a:solidFill>
                  <a:srgbClr val="3D2B24"/>
                </a:solidFill>
                <a:latin typeface="Calibri" pitchFamily="34" charset="0"/>
                <a:ea typeface="Calibri" pitchFamily="34" charset="-122"/>
                <a:cs typeface="Calibri" pitchFamily="34" charset="-120"/>
              </a:rPr>
              <a:t>Calling a friend or supporter</a:t>
            </a:r>
            <a:endParaRPr lang="en-US" sz="1350" dirty="0"/>
          </a:p>
        </p:txBody>
      </p:sp>
      <p:sp>
        <p:nvSpPr>
          <p:cNvPr id="20" name="Shape 18"/>
          <p:cNvSpPr/>
          <p:nvPr/>
        </p:nvSpPr>
        <p:spPr>
          <a:xfrm>
            <a:off x="4663440" y="3922776"/>
            <a:ext cx="3840480" cy="676656"/>
          </a:xfrm>
          <a:prstGeom prst="rect">
            <a:avLst/>
          </a:prstGeom>
          <a:solidFill>
            <a:srgbClr val="FFFFFF"/>
          </a:solidFill>
          <a:ln w="12700">
            <a:solidFill>
              <a:srgbClr val="FBD9B8"/>
            </a:solidFill>
            <a:prstDash val="solid"/>
          </a:ln>
        </p:spPr>
        <p:txBody>
          <a:bodyPr/>
          <a:lstStyle/>
          <a:p>
            <a:endParaRPr lang="en-US"/>
          </a:p>
        </p:txBody>
      </p:sp>
      <p:sp>
        <p:nvSpPr>
          <p:cNvPr id="21" name="Shape 19"/>
          <p:cNvSpPr/>
          <p:nvPr/>
        </p:nvSpPr>
        <p:spPr>
          <a:xfrm>
            <a:off x="4828032" y="4078224"/>
            <a:ext cx="365760" cy="365760"/>
          </a:xfrm>
          <a:prstGeom prst="ellipse">
            <a:avLst/>
          </a:prstGeom>
          <a:solidFill>
            <a:srgbClr val="F1A73E"/>
          </a:solidFill>
          <a:ln/>
        </p:spPr>
        <p:txBody>
          <a:bodyPr/>
          <a:lstStyle/>
          <a:p>
            <a:endParaRPr lang="en-US"/>
          </a:p>
        </p:txBody>
      </p:sp>
      <p:sp>
        <p:nvSpPr>
          <p:cNvPr id="22" name="Text 20"/>
          <p:cNvSpPr/>
          <p:nvPr/>
        </p:nvSpPr>
        <p:spPr>
          <a:xfrm>
            <a:off x="5376672" y="3922776"/>
            <a:ext cx="3017520" cy="676656"/>
          </a:xfrm>
          <a:prstGeom prst="rect">
            <a:avLst/>
          </a:prstGeom>
          <a:noFill/>
          <a:ln/>
        </p:spPr>
        <p:txBody>
          <a:bodyPr wrap="square" lIns="0" tIns="0" rIns="0" bIns="0" rtlCol="0" anchor="ctr"/>
          <a:lstStyle/>
          <a:p>
            <a:pPr marL="0" indent="0">
              <a:buNone/>
            </a:pPr>
            <a:r>
              <a:rPr lang="en-US" sz="1350" dirty="0">
                <a:solidFill>
                  <a:srgbClr val="3D2B24"/>
                </a:solidFill>
                <a:latin typeface="Calibri" pitchFamily="34" charset="0"/>
                <a:ea typeface="Calibri" pitchFamily="34" charset="-122"/>
                <a:cs typeface="Calibri" pitchFamily="34" charset="-120"/>
              </a:rPr>
              <a:t>Drinking water and resting well</a:t>
            </a:r>
            <a:endParaRPr lang="en-US" sz="13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8F0"/>
        </a:solidFill>
        <a:effectLst/>
      </p:bgPr>
    </p:bg>
    <p:spTree>
      <p:nvGrpSpPr>
        <p:cNvPr id="1" name=""/>
        <p:cNvGrpSpPr/>
        <p:nvPr/>
      </p:nvGrpSpPr>
      <p:grpSpPr>
        <a:xfrm>
          <a:off x="0" y="0"/>
          <a:ext cx="0" cy="0"/>
          <a:chOff x="0" y="0"/>
          <a:chExt cx="0" cy="0"/>
        </a:xfrm>
      </p:grpSpPr>
      <p:sp>
        <p:nvSpPr>
          <p:cNvPr id="2" name="Text 0"/>
          <p:cNvSpPr/>
          <p:nvPr/>
        </p:nvSpPr>
        <p:spPr>
          <a:xfrm>
            <a:off x="548640" y="384048"/>
            <a:ext cx="7863840" cy="274320"/>
          </a:xfrm>
          <a:prstGeom prst="rect">
            <a:avLst/>
          </a:prstGeom>
          <a:noFill/>
          <a:ln/>
        </p:spPr>
        <p:txBody>
          <a:bodyPr wrap="square" lIns="0" tIns="0" rIns="0" bIns="0" rtlCol="0" anchor="ctr"/>
          <a:lstStyle/>
          <a:p>
            <a:pPr marL="0" indent="0">
              <a:buNone/>
            </a:pPr>
            <a:r>
              <a:rPr lang="en-US" sz="1200" b="1" kern="0" spc="200" dirty="0">
                <a:solidFill>
                  <a:srgbClr val="E8693F"/>
                </a:solidFill>
                <a:latin typeface="Trebuchet MS" pitchFamily="34" charset="0"/>
                <a:ea typeface="Trebuchet MS" pitchFamily="34" charset="-122"/>
                <a:cs typeface="Trebuchet MS" pitchFamily="34" charset="-120"/>
              </a:rPr>
              <a:t>PUTTING IT TOGETHER</a:t>
            </a:r>
            <a:endParaRPr lang="en-US" sz="1200" dirty="0"/>
          </a:p>
        </p:txBody>
      </p:sp>
      <p:sp>
        <p:nvSpPr>
          <p:cNvPr id="3" name="Text 1"/>
          <p:cNvSpPr/>
          <p:nvPr/>
        </p:nvSpPr>
        <p:spPr>
          <a:xfrm>
            <a:off x="548640" y="658368"/>
            <a:ext cx="8046720" cy="777240"/>
          </a:xfrm>
          <a:prstGeom prst="rect">
            <a:avLst/>
          </a:prstGeom>
          <a:noFill/>
          <a:ln/>
        </p:spPr>
        <p:txBody>
          <a:bodyPr wrap="square" lIns="0" tIns="0" rIns="0" bIns="0" rtlCol="0" anchor="t"/>
          <a:lstStyle/>
          <a:p>
            <a:pPr marL="0" indent="0">
              <a:buNone/>
            </a:pPr>
            <a:r>
              <a:rPr lang="en-US" sz="3000" b="1" dirty="0">
                <a:solidFill>
                  <a:srgbClr val="3D2B24"/>
                </a:solidFill>
                <a:latin typeface="Trebuchet MS" pitchFamily="34" charset="0"/>
                <a:ea typeface="Trebuchet MS" pitchFamily="34" charset="-122"/>
                <a:cs typeface="Trebuchet MS" pitchFamily="34" charset="-120"/>
              </a:rPr>
              <a:t>The six parts of a WRAP plan</a:t>
            </a:r>
            <a:endParaRPr lang="en-US" sz="3000" dirty="0"/>
          </a:p>
        </p:txBody>
      </p:sp>
      <p:sp>
        <p:nvSpPr>
          <p:cNvPr id="4" name="Shape 2"/>
          <p:cNvSpPr/>
          <p:nvPr/>
        </p:nvSpPr>
        <p:spPr>
          <a:xfrm>
            <a:off x="548640" y="1645920"/>
            <a:ext cx="2560320" cy="1325880"/>
          </a:xfrm>
          <a:prstGeom prst="rect">
            <a:avLst/>
          </a:prstGeom>
          <a:solidFill>
            <a:srgbClr val="FFFFFF"/>
          </a:solidFill>
          <a:ln w="12700">
            <a:solidFill>
              <a:srgbClr val="FBD9B8"/>
            </a:solidFill>
            <a:prstDash val="solid"/>
          </a:ln>
          <a:effectLst>
            <a:outerShdw blurRad="76200" dist="25400" dir="8100000" algn="bl" rotWithShape="0">
              <a:srgbClr val="8A7059">
                <a:alpha val="14000"/>
              </a:srgbClr>
            </a:outerShdw>
          </a:effectLst>
        </p:spPr>
        <p:txBody>
          <a:bodyPr/>
          <a:lstStyle/>
          <a:p>
            <a:endParaRPr lang="en-US"/>
          </a:p>
        </p:txBody>
      </p:sp>
      <p:sp>
        <p:nvSpPr>
          <p:cNvPr id="5" name="Shape 3"/>
          <p:cNvSpPr/>
          <p:nvPr/>
        </p:nvSpPr>
        <p:spPr>
          <a:xfrm>
            <a:off x="713232" y="1810512"/>
            <a:ext cx="457200" cy="457200"/>
          </a:xfrm>
          <a:prstGeom prst="ellipse">
            <a:avLst/>
          </a:prstGeom>
          <a:solidFill>
            <a:srgbClr val="E8693F"/>
          </a:solidFill>
          <a:ln/>
        </p:spPr>
        <p:txBody>
          <a:bodyPr/>
          <a:lstStyle/>
          <a:p>
            <a:endParaRPr lang="en-US"/>
          </a:p>
        </p:txBody>
      </p:sp>
      <p:sp>
        <p:nvSpPr>
          <p:cNvPr id="6" name="Text 4"/>
          <p:cNvSpPr/>
          <p:nvPr/>
        </p:nvSpPr>
        <p:spPr>
          <a:xfrm>
            <a:off x="713232" y="1810512"/>
            <a:ext cx="457200" cy="457200"/>
          </a:xfrm>
          <a:prstGeom prst="rect">
            <a:avLst/>
          </a:prstGeom>
          <a:noFill/>
          <a:ln/>
        </p:spPr>
        <p:txBody>
          <a:bodyPr wrap="square" lIns="0" tIns="0" rIns="0" bIns="0"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1</a:t>
            </a:r>
            <a:endParaRPr lang="en-US" sz="1700" dirty="0"/>
          </a:p>
        </p:txBody>
      </p:sp>
      <p:sp>
        <p:nvSpPr>
          <p:cNvPr id="7" name="Text 5"/>
          <p:cNvSpPr/>
          <p:nvPr/>
        </p:nvSpPr>
        <p:spPr>
          <a:xfrm>
            <a:off x="1261872" y="1792224"/>
            <a:ext cx="1737360" cy="502920"/>
          </a:xfrm>
          <a:prstGeom prst="rect">
            <a:avLst/>
          </a:prstGeom>
          <a:noFill/>
          <a:ln/>
        </p:spPr>
        <p:txBody>
          <a:bodyPr wrap="square" lIns="0" tIns="0" rIns="0" bIns="0" rtlCol="0" anchor="ctr"/>
          <a:lstStyle/>
          <a:p>
            <a:pPr marL="0" indent="0">
              <a:buNone/>
            </a:pPr>
            <a:r>
              <a:rPr lang="en-US" sz="1350" b="1" dirty="0">
                <a:solidFill>
                  <a:srgbClr val="C44A2C"/>
                </a:solidFill>
                <a:latin typeface="Trebuchet MS" pitchFamily="34" charset="0"/>
                <a:ea typeface="Trebuchet MS" pitchFamily="34" charset="-122"/>
                <a:cs typeface="Trebuchet MS" pitchFamily="34" charset="-120"/>
              </a:rPr>
              <a:t>Daily plan</a:t>
            </a:r>
            <a:endParaRPr lang="en-US" sz="1350" dirty="0"/>
          </a:p>
        </p:txBody>
      </p:sp>
      <p:sp>
        <p:nvSpPr>
          <p:cNvPr id="8" name="Text 6"/>
          <p:cNvSpPr/>
          <p:nvPr/>
        </p:nvSpPr>
        <p:spPr>
          <a:xfrm>
            <a:off x="731520" y="2304288"/>
            <a:ext cx="2240280" cy="603504"/>
          </a:xfrm>
          <a:prstGeom prst="rect">
            <a:avLst/>
          </a:prstGeom>
          <a:noFill/>
          <a:ln/>
        </p:spPr>
        <p:txBody>
          <a:bodyPr wrap="square" lIns="0" tIns="0" rIns="0" bIns="0" rtlCol="0" anchor="t"/>
          <a:lstStyle/>
          <a:p>
            <a:pPr marL="0" indent="0">
              <a:buNone/>
            </a:pPr>
            <a:r>
              <a:rPr lang="en-US" sz="1100" dirty="0">
                <a:solidFill>
                  <a:srgbClr val="3D2B24"/>
                </a:solidFill>
                <a:latin typeface="Calibri" pitchFamily="34" charset="0"/>
                <a:ea typeface="Calibri" pitchFamily="34" charset="-122"/>
                <a:cs typeface="Calibri" pitchFamily="34" charset="-120"/>
              </a:rPr>
              <a:t>Tools you use each day to stay well.</a:t>
            </a:r>
            <a:endParaRPr lang="en-US" sz="1100" dirty="0"/>
          </a:p>
        </p:txBody>
      </p:sp>
      <p:sp>
        <p:nvSpPr>
          <p:cNvPr id="9" name="Shape 7"/>
          <p:cNvSpPr/>
          <p:nvPr/>
        </p:nvSpPr>
        <p:spPr>
          <a:xfrm>
            <a:off x="3291840" y="1645920"/>
            <a:ext cx="2560320" cy="1325880"/>
          </a:xfrm>
          <a:prstGeom prst="rect">
            <a:avLst/>
          </a:prstGeom>
          <a:solidFill>
            <a:srgbClr val="FFFFFF"/>
          </a:solidFill>
          <a:ln w="12700">
            <a:solidFill>
              <a:srgbClr val="FBD9B8"/>
            </a:solidFill>
            <a:prstDash val="solid"/>
          </a:ln>
          <a:effectLst>
            <a:outerShdw blurRad="76200" dist="25400" dir="8100000" algn="bl" rotWithShape="0">
              <a:srgbClr val="8A7059">
                <a:alpha val="14000"/>
              </a:srgbClr>
            </a:outerShdw>
          </a:effectLst>
        </p:spPr>
        <p:txBody>
          <a:bodyPr/>
          <a:lstStyle/>
          <a:p>
            <a:endParaRPr lang="en-US"/>
          </a:p>
        </p:txBody>
      </p:sp>
      <p:sp>
        <p:nvSpPr>
          <p:cNvPr id="10" name="Shape 8"/>
          <p:cNvSpPr/>
          <p:nvPr/>
        </p:nvSpPr>
        <p:spPr>
          <a:xfrm>
            <a:off x="3456432" y="1810512"/>
            <a:ext cx="457200" cy="457200"/>
          </a:xfrm>
          <a:prstGeom prst="ellipse">
            <a:avLst/>
          </a:prstGeom>
          <a:solidFill>
            <a:srgbClr val="F1A73E"/>
          </a:solidFill>
          <a:ln/>
        </p:spPr>
        <p:txBody>
          <a:bodyPr/>
          <a:lstStyle/>
          <a:p>
            <a:endParaRPr lang="en-US"/>
          </a:p>
        </p:txBody>
      </p:sp>
      <p:sp>
        <p:nvSpPr>
          <p:cNvPr id="11" name="Text 9"/>
          <p:cNvSpPr/>
          <p:nvPr/>
        </p:nvSpPr>
        <p:spPr>
          <a:xfrm>
            <a:off x="3456432" y="1810512"/>
            <a:ext cx="457200" cy="457200"/>
          </a:xfrm>
          <a:prstGeom prst="rect">
            <a:avLst/>
          </a:prstGeom>
          <a:noFill/>
          <a:ln/>
        </p:spPr>
        <p:txBody>
          <a:bodyPr wrap="square" lIns="0" tIns="0" rIns="0" bIns="0"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2</a:t>
            </a:r>
            <a:endParaRPr lang="en-US" sz="1700" dirty="0"/>
          </a:p>
        </p:txBody>
      </p:sp>
      <p:sp>
        <p:nvSpPr>
          <p:cNvPr id="12" name="Text 10"/>
          <p:cNvSpPr/>
          <p:nvPr/>
        </p:nvSpPr>
        <p:spPr>
          <a:xfrm>
            <a:off x="4005072" y="1792224"/>
            <a:ext cx="1737360" cy="502920"/>
          </a:xfrm>
          <a:prstGeom prst="rect">
            <a:avLst/>
          </a:prstGeom>
          <a:noFill/>
          <a:ln/>
        </p:spPr>
        <p:txBody>
          <a:bodyPr wrap="square" lIns="0" tIns="0" rIns="0" bIns="0" rtlCol="0" anchor="ctr"/>
          <a:lstStyle/>
          <a:p>
            <a:pPr marL="0" indent="0">
              <a:buNone/>
            </a:pPr>
            <a:r>
              <a:rPr lang="en-US" sz="1350" b="1" dirty="0">
                <a:solidFill>
                  <a:srgbClr val="C44A2C"/>
                </a:solidFill>
                <a:latin typeface="Trebuchet MS" pitchFamily="34" charset="0"/>
                <a:ea typeface="Trebuchet MS" pitchFamily="34" charset="-122"/>
                <a:cs typeface="Trebuchet MS" pitchFamily="34" charset="-120"/>
              </a:rPr>
              <a:t>Triggers</a:t>
            </a:r>
            <a:endParaRPr lang="en-US" sz="1350" dirty="0"/>
          </a:p>
        </p:txBody>
      </p:sp>
      <p:sp>
        <p:nvSpPr>
          <p:cNvPr id="13" name="Text 11"/>
          <p:cNvSpPr/>
          <p:nvPr/>
        </p:nvSpPr>
        <p:spPr>
          <a:xfrm>
            <a:off x="3474720" y="2304288"/>
            <a:ext cx="2240280" cy="603504"/>
          </a:xfrm>
          <a:prstGeom prst="rect">
            <a:avLst/>
          </a:prstGeom>
          <a:noFill/>
          <a:ln/>
        </p:spPr>
        <p:txBody>
          <a:bodyPr wrap="square" lIns="0" tIns="0" rIns="0" bIns="0" rtlCol="0" anchor="t"/>
          <a:lstStyle/>
          <a:p>
            <a:pPr marL="0" indent="0">
              <a:buNone/>
            </a:pPr>
            <a:r>
              <a:rPr lang="en-US" sz="1100" dirty="0">
                <a:solidFill>
                  <a:srgbClr val="3D2B24"/>
                </a:solidFill>
                <a:latin typeface="Calibri" pitchFamily="34" charset="0"/>
                <a:ea typeface="Calibri" pitchFamily="34" charset="-122"/>
                <a:cs typeface="Calibri" pitchFamily="34" charset="-120"/>
              </a:rPr>
              <a:t>Outside events that can upset you — and how to respond.</a:t>
            </a:r>
            <a:endParaRPr lang="en-US" sz="1100" dirty="0"/>
          </a:p>
        </p:txBody>
      </p:sp>
      <p:sp>
        <p:nvSpPr>
          <p:cNvPr id="14" name="Shape 12"/>
          <p:cNvSpPr/>
          <p:nvPr/>
        </p:nvSpPr>
        <p:spPr>
          <a:xfrm>
            <a:off x="6035040" y="1645920"/>
            <a:ext cx="2560320" cy="1325880"/>
          </a:xfrm>
          <a:prstGeom prst="rect">
            <a:avLst/>
          </a:prstGeom>
          <a:solidFill>
            <a:srgbClr val="FFFFFF"/>
          </a:solidFill>
          <a:ln w="12700">
            <a:solidFill>
              <a:srgbClr val="FBD9B8"/>
            </a:solidFill>
            <a:prstDash val="solid"/>
          </a:ln>
          <a:effectLst>
            <a:outerShdw blurRad="76200" dist="25400" dir="8100000" algn="bl" rotWithShape="0">
              <a:srgbClr val="8A7059">
                <a:alpha val="14000"/>
              </a:srgbClr>
            </a:outerShdw>
          </a:effectLst>
        </p:spPr>
        <p:txBody>
          <a:bodyPr/>
          <a:lstStyle/>
          <a:p>
            <a:endParaRPr lang="en-US"/>
          </a:p>
        </p:txBody>
      </p:sp>
      <p:sp>
        <p:nvSpPr>
          <p:cNvPr id="15" name="Shape 13"/>
          <p:cNvSpPr/>
          <p:nvPr/>
        </p:nvSpPr>
        <p:spPr>
          <a:xfrm>
            <a:off x="6199632" y="1810512"/>
            <a:ext cx="457200" cy="457200"/>
          </a:xfrm>
          <a:prstGeom prst="ellipse">
            <a:avLst/>
          </a:prstGeom>
          <a:solidFill>
            <a:srgbClr val="E8693F"/>
          </a:solidFill>
          <a:ln/>
        </p:spPr>
        <p:txBody>
          <a:bodyPr/>
          <a:lstStyle/>
          <a:p>
            <a:endParaRPr lang="en-US"/>
          </a:p>
        </p:txBody>
      </p:sp>
      <p:sp>
        <p:nvSpPr>
          <p:cNvPr id="16" name="Text 14"/>
          <p:cNvSpPr/>
          <p:nvPr/>
        </p:nvSpPr>
        <p:spPr>
          <a:xfrm>
            <a:off x="6199632" y="1810512"/>
            <a:ext cx="457200" cy="457200"/>
          </a:xfrm>
          <a:prstGeom prst="rect">
            <a:avLst/>
          </a:prstGeom>
          <a:noFill/>
          <a:ln/>
        </p:spPr>
        <p:txBody>
          <a:bodyPr wrap="square" lIns="0" tIns="0" rIns="0" bIns="0"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3</a:t>
            </a:r>
            <a:endParaRPr lang="en-US" sz="1700" dirty="0"/>
          </a:p>
        </p:txBody>
      </p:sp>
      <p:sp>
        <p:nvSpPr>
          <p:cNvPr id="17" name="Text 15"/>
          <p:cNvSpPr/>
          <p:nvPr/>
        </p:nvSpPr>
        <p:spPr>
          <a:xfrm>
            <a:off x="6748272" y="1792224"/>
            <a:ext cx="1737360" cy="502920"/>
          </a:xfrm>
          <a:prstGeom prst="rect">
            <a:avLst/>
          </a:prstGeom>
          <a:noFill/>
          <a:ln/>
        </p:spPr>
        <p:txBody>
          <a:bodyPr wrap="square" lIns="0" tIns="0" rIns="0" bIns="0" rtlCol="0" anchor="ctr"/>
          <a:lstStyle/>
          <a:p>
            <a:pPr marL="0" indent="0">
              <a:buNone/>
            </a:pPr>
            <a:r>
              <a:rPr lang="en-US" sz="1350" b="1" dirty="0">
                <a:solidFill>
                  <a:srgbClr val="C44A2C"/>
                </a:solidFill>
                <a:latin typeface="Trebuchet MS" pitchFamily="34" charset="0"/>
                <a:ea typeface="Trebuchet MS" pitchFamily="34" charset="-122"/>
                <a:cs typeface="Trebuchet MS" pitchFamily="34" charset="-120"/>
              </a:rPr>
              <a:t>Early warning signs</a:t>
            </a:r>
            <a:endParaRPr lang="en-US" sz="1350" dirty="0"/>
          </a:p>
        </p:txBody>
      </p:sp>
      <p:sp>
        <p:nvSpPr>
          <p:cNvPr id="18" name="Text 16"/>
          <p:cNvSpPr/>
          <p:nvPr/>
        </p:nvSpPr>
        <p:spPr>
          <a:xfrm>
            <a:off x="6217920" y="2304288"/>
            <a:ext cx="2240280" cy="603504"/>
          </a:xfrm>
          <a:prstGeom prst="rect">
            <a:avLst/>
          </a:prstGeom>
          <a:noFill/>
          <a:ln/>
        </p:spPr>
        <p:txBody>
          <a:bodyPr wrap="square" lIns="0" tIns="0" rIns="0" bIns="0" rtlCol="0" anchor="t"/>
          <a:lstStyle/>
          <a:p>
            <a:pPr marL="0" indent="0">
              <a:buNone/>
            </a:pPr>
            <a:r>
              <a:rPr lang="en-US" sz="1100" dirty="0">
                <a:solidFill>
                  <a:srgbClr val="3D2B24"/>
                </a:solidFill>
                <a:latin typeface="Calibri" pitchFamily="34" charset="0"/>
                <a:ea typeface="Calibri" pitchFamily="34" charset="-122"/>
                <a:cs typeface="Calibri" pitchFamily="34" charset="-120"/>
              </a:rPr>
              <a:t>Subtle signals, with steps to take early.</a:t>
            </a:r>
            <a:endParaRPr lang="en-US" sz="1100" dirty="0"/>
          </a:p>
        </p:txBody>
      </p:sp>
      <p:sp>
        <p:nvSpPr>
          <p:cNvPr id="19" name="Shape 17"/>
          <p:cNvSpPr/>
          <p:nvPr/>
        </p:nvSpPr>
        <p:spPr>
          <a:xfrm>
            <a:off x="548640" y="3127248"/>
            <a:ext cx="2560320" cy="1325880"/>
          </a:xfrm>
          <a:prstGeom prst="rect">
            <a:avLst/>
          </a:prstGeom>
          <a:solidFill>
            <a:srgbClr val="F7E3CE"/>
          </a:solidFill>
          <a:ln w="12700">
            <a:solidFill>
              <a:srgbClr val="FBD9B8"/>
            </a:solidFill>
            <a:prstDash val="solid"/>
          </a:ln>
          <a:effectLst>
            <a:outerShdw blurRad="76200" dist="25400" dir="8100000" algn="bl" rotWithShape="0">
              <a:srgbClr val="8A7059">
                <a:alpha val="14000"/>
              </a:srgbClr>
            </a:outerShdw>
          </a:effectLst>
        </p:spPr>
        <p:txBody>
          <a:bodyPr/>
          <a:lstStyle/>
          <a:p>
            <a:endParaRPr lang="en-US"/>
          </a:p>
        </p:txBody>
      </p:sp>
      <p:sp>
        <p:nvSpPr>
          <p:cNvPr id="20" name="Shape 18"/>
          <p:cNvSpPr/>
          <p:nvPr/>
        </p:nvSpPr>
        <p:spPr>
          <a:xfrm>
            <a:off x="713232" y="3291840"/>
            <a:ext cx="457200" cy="457200"/>
          </a:xfrm>
          <a:prstGeom prst="ellipse">
            <a:avLst/>
          </a:prstGeom>
          <a:solidFill>
            <a:srgbClr val="F1A73E"/>
          </a:solidFill>
          <a:ln/>
        </p:spPr>
        <p:txBody>
          <a:bodyPr/>
          <a:lstStyle/>
          <a:p>
            <a:endParaRPr lang="en-US"/>
          </a:p>
        </p:txBody>
      </p:sp>
      <p:sp>
        <p:nvSpPr>
          <p:cNvPr id="21" name="Text 19"/>
          <p:cNvSpPr/>
          <p:nvPr/>
        </p:nvSpPr>
        <p:spPr>
          <a:xfrm>
            <a:off x="713232" y="3291840"/>
            <a:ext cx="457200" cy="457200"/>
          </a:xfrm>
          <a:prstGeom prst="rect">
            <a:avLst/>
          </a:prstGeom>
          <a:noFill/>
          <a:ln/>
        </p:spPr>
        <p:txBody>
          <a:bodyPr wrap="square" lIns="0" tIns="0" rIns="0" bIns="0"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4</a:t>
            </a:r>
            <a:endParaRPr lang="en-US" sz="1700" dirty="0"/>
          </a:p>
        </p:txBody>
      </p:sp>
      <p:sp>
        <p:nvSpPr>
          <p:cNvPr id="22" name="Text 20"/>
          <p:cNvSpPr/>
          <p:nvPr/>
        </p:nvSpPr>
        <p:spPr>
          <a:xfrm>
            <a:off x="1261872" y="3273552"/>
            <a:ext cx="1737360" cy="502920"/>
          </a:xfrm>
          <a:prstGeom prst="rect">
            <a:avLst/>
          </a:prstGeom>
          <a:noFill/>
          <a:ln/>
        </p:spPr>
        <p:txBody>
          <a:bodyPr wrap="square" lIns="0" tIns="0" rIns="0" bIns="0" rtlCol="0" anchor="ctr"/>
          <a:lstStyle/>
          <a:p>
            <a:pPr marL="0" indent="0">
              <a:buNone/>
            </a:pPr>
            <a:r>
              <a:rPr lang="en-US" sz="1350" b="1" dirty="0">
                <a:solidFill>
                  <a:srgbClr val="C44A2C"/>
                </a:solidFill>
                <a:latin typeface="Trebuchet MS" pitchFamily="34" charset="0"/>
                <a:ea typeface="Trebuchet MS" pitchFamily="34" charset="-122"/>
                <a:cs typeface="Trebuchet MS" pitchFamily="34" charset="-120"/>
              </a:rPr>
              <a:t>When things break down</a:t>
            </a:r>
            <a:endParaRPr lang="en-US" sz="1350" dirty="0"/>
          </a:p>
        </p:txBody>
      </p:sp>
      <p:sp>
        <p:nvSpPr>
          <p:cNvPr id="23" name="Text 21"/>
          <p:cNvSpPr/>
          <p:nvPr/>
        </p:nvSpPr>
        <p:spPr>
          <a:xfrm>
            <a:off x="731520" y="3785616"/>
            <a:ext cx="2240280" cy="603504"/>
          </a:xfrm>
          <a:prstGeom prst="rect">
            <a:avLst/>
          </a:prstGeom>
          <a:noFill/>
          <a:ln/>
        </p:spPr>
        <p:txBody>
          <a:bodyPr wrap="square" lIns="0" tIns="0" rIns="0" bIns="0" rtlCol="0" anchor="t"/>
          <a:lstStyle/>
          <a:p>
            <a:pPr marL="0" indent="0">
              <a:buNone/>
            </a:pPr>
            <a:r>
              <a:rPr lang="en-US" sz="1100" dirty="0">
                <a:solidFill>
                  <a:srgbClr val="3D2B24"/>
                </a:solidFill>
                <a:latin typeface="Calibri" pitchFamily="34" charset="0"/>
                <a:ea typeface="Calibri" pitchFamily="34" charset="-122"/>
                <a:cs typeface="Calibri" pitchFamily="34" charset="-120"/>
              </a:rPr>
              <a:t>A plan for when you feel much worse.</a:t>
            </a:r>
            <a:endParaRPr lang="en-US" sz="1100" dirty="0"/>
          </a:p>
        </p:txBody>
      </p:sp>
      <p:sp>
        <p:nvSpPr>
          <p:cNvPr id="24" name="Shape 22"/>
          <p:cNvSpPr/>
          <p:nvPr/>
        </p:nvSpPr>
        <p:spPr>
          <a:xfrm>
            <a:off x="3291840" y="3127248"/>
            <a:ext cx="2560320" cy="1325880"/>
          </a:xfrm>
          <a:prstGeom prst="rect">
            <a:avLst/>
          </a:prstGeom>
          <a:solidFill>
            <a:srgbClr val="F7E3CE"/>
          </a:solidFill>
          <a:ln w="12700">
            <a:solidFill>
              <a:srgbClr val="FBD9B8"/>
            </a:solidFill>
            <a:prstDash val="solid"/>
          </a:ln>
          <a:effectLst>
            <a:outerShdw blurRad="76200" dist="25400" dir="8100000" algn="bl" rotWithShape="0">
              <a:srgbClr val="8A7059">
                <a:alpha val="14000"/>
              </a:srgbClr>
            </a:outerShdw>
          </a:effectLst>
        </p:spPr>
        <p:txBody>
          <a:bodyPr/>
          <a:lstStyle/>
          <a:p>
            <a:endParaRPr lang="en-US"/>
          </a:p>
        </p:txBody>
      </p:sp>
      <p:sp>
        <p:nvSpPr>
          <p:cNvPr id="25" name="Shape 23"/>
          <p:cNvSpPr/>
          <p:nvPr/>
        </p:nvSpPr>
        <p:spPr>
          <a:xfrm>
            <a:off x="3456432" y="3291840"/>
            <a:ext cx="457200" cy="457200"/>
          </a:xfrm>
          <a:prstGeom prst="ellipse">
            <a:avLst/>
          </a:prstGeom>
          <a:solidFill>
            <a:srgbClr val="E8693F"/>
          </a:solidFill>
          <a:ln/>
        </p:spPr>
        <p:txBody>
          <a:bodyPr/>
          <a:lstStyle/>
          <a:p>
            <a:endParaRPr lang="en-US"/>
          </a:p>
        </p:txBody>
      </p:sp>
      <p:sp>
        <p:nvSpPr>
          <p:cNvPr id="26" name="Text 24"/>
          <p:cNvSpPr/>
          <p:nvPr/>
        </p:nvSpPr>
        <p:spPr>
          <a:xfrm>
            <a:off x="3456432" y="3291840"/>
            <a:ext cx="457200" cy="457200"/>
          </a:xfrm>
          <a:prstGeom prst="rect">
            <a:avLst/>
          </a:prstGeom>
          <a:noFill/>
          <a:ln/>
        </p:spPr>
        <p:txBody>
          <a:bodyPr wrap="square" lIns="0" tIns="0" rIns="0" bIns="0"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5</a:t>
            </a:r>
            <a:endParaRPr lang="en-US" sz="1700" dirty="0"/>
          </a:p>
        </p:txBody>
      </p:sp>
      <p:sp>
        <p:nvSpPr>
          <p:cNvPr id="27" name="Text 25"/>
          <p:cNvSpPr/>
          <p:nvPr/>
        </p:nvSpPr>
        <p:spPr>
          <a:xfrm>
            <a:off x="4005072" y="3273552"/>
            <a:ext cx="1737360" cy="502920"/>
          </a:xfrm>
          <a:prstGeom prst="rect">
            <a:avLst/>
          </a:prstGeom>
          <a:noFill/>
          <a:ln/>
        </p:spPr>
        <p:txBody>
          <a:bodyPr wrap="square" lIns="0" tIns="0" rIns="0" bIns="0" rtlCol="0" anchor="ctr"/>
          <a:lstStyle/>
          <a:p>
            <a:pPr marL="0" indent="0">
              <a:buNone/>
            </a:pPr>
            <a:r>
              <a:rPr lang="en-US" sz="1350" b="1" dirty="0">
                <a:solidFill>
                  <a:srgbClr val="C44A2C"/>
                </a:solidFill>
                <a:latin typeface="Trebuchet MS" pitchFamily="34" charset="0"/>
                <a:ea typeface="Trebuchet MS" pitchFamily="34" charset="-122"/>
                <a:cs typeface="Trebuchet MS" pitchFamily="34" charset="-120"/>
              </a:rPr>
              <a:t>Crisis plan</a:t>
            </a:r>
            <a:endParaRPr lang="en-US" sz="1350" dirty="0"/>
          </a:p>
        </p:txBody>
      </p:sp>
      <p:sp>
        <p:nvSpPr>
          <p:cNvPr id="28" name="Text 26"/>
          <p:cNvSpPr/>
          <p:nvPr/>
        </p:nvSpPr>
        <p:spPr>
          <a:xfrm>
            <a:off x="3474720" y="3785616"/>
            <a:ext cx="2240280" cy="603504"/>
          </a:xfrm>
          <a:prstGeom prst="rect">
            <a:avLst/>
          </a:prstGeom>
          <a:noFill/>
          <a:ln/>
        </p:spPr>
        <p:txBody>
          <a:bodyPr wrap="square" lIns="0" tIns="0" rIns="0" bIns="0" rtlCol="0" anchor="t"/>
          <a:lstStyle/>
          <a:p>
            <a:pPr marL="0" indent="0">
              <a:buNone/>
            </a:pPr>
            <a:r>
              <a:rPr lang="en-US" sz="1100" dirty="0">
                <a:solidFill>
                  <a:srgbClr val="3D2B24"/>
                </a:solidFill>
                <a:latin typeface="Calibri" pitchFamily="34" charset="0"/>
                <a:ea typeface="Calibri" pitchFamily="34" charset="-122"/>
                <a:cs typeface="Calibri" pitchFamily="34" charset="-120"/>
              </a:rPr>
              <a:t>How others should support you if needed.</a:t>
            </a:r>
            <a:endParaRPr lang="en-US" sz="1100" dirty="0"/>
          </a:p>
        </p:txBody>
      </p:sp>
      <p:sp>
        <p:nvSpPr>
          <p:cNvPr id="29" name="Shape 27"/>
          <p:cNvSpPr/>
          <p:nvPr/>
        </p:nvSpPr>
        <p:spPr>
          <a:xfrm>
            <a:off x="6035040" y="3127248"/>
            <a:ext cx="2560320" cy="1325880"/>
          </a:xfrm>
          <a:prstGeom prst="rect">
            <a:avLst/>
          </a:prstGeom>
          <a:solidFill>
            <a:srgbClr val="F7E3CE"/>
          </a:solidFill>
          <a:ln w="12700">
            <a:solidFill>
              <a:srgbClr val="FBD9B8"/>
            </a:solidFill>
            <a:prstDash val="solid"/>
          </a:ln>
          <a:effectLst>
            <a:outerShdw blurRad="76200" dist="25400" dir="8100000" algn="bl" rotWithShape="0">
              <a:srgbClr val="8A7059">
                <a:alpha val="14000"/>
              </a:srgbClr>
            </a:outerShdw>
          </a:effectLst>
        </p:spPr>
        <p:txBody>
          <a:bodyPr/>
          <a:lstStyle/>
          <a:p>
            <a:endParaRPr lang="en-US"/>
          </a:p>
        </p:txBody>
      </p:sp>
      <p:sp>
        <p:nvSpPr>
          <p:cNvPr id="30" name="Shape 28"/>
          <p:cNvSpPr/>
          <p:nvPr/>
        </p:nvSpPr>
        <p:spPr>
          <a:xfrm>
            <a:off x="6199632" y="3291840"/>
            <a:ext cx="457200" cy="457200"/>
          </a:xfrm>
          <a:prstGeom prst="ellipse">
            <a:avLst/>
          </a:prstGeom>
          <a:solidFill>
            <a:srgbClr val="F1A73E"/>
          </a:solidFill>
          <a:ln/>
        </p:spPr>
        <p:txBody>
          <a:bodyPr/>
          <a:lstStyle/>
          <a:p>
            <a:endParaRPr lang="en-US"/>
          </a:p>
        </p:txBody>
      </p:sp>
      <p:sp>
        <p:nvSpPr>
          <p:cNvPr id="31" name="Text 29"/>
          <p:cNvSpPr/>
          <p:nvPr/>
        </p:nvSpPr>
        <p:spPr>
          <a:xfrm>
            <a:off x="6199632" y="3291840"/>
            <a:ext cx="457200" cy="457200"/>
          </a:xfrm>
          <a:prstGeom prst="rect">
            <a:avLst/>
          </a:prstGeom>
          <a:noFill/>
          <a:ln/>
        </p:spPr>
        <p:txBody>
          <a:bodyPr wrap="square" lIns="0" tIns="0" rIns="0" bIns="0"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6</a:t>
            </a:r>
            <a:endParaRPr lang="en-US" sz="1700" dirty="0"/>
          </a:p>
        </p:txBody>
      </p:sp>
      <p:sp>
        <p:nvSpPr>
          <p:cNvPr id="32" name="Text 30"/>
          <p:cNvSpPr/>
          <p:nvPr/>
        </p:nvSpPr>
        <p:spPr>
          <a:xfrm>
            <a:off x="6748272" y="3273552"/>
            <a:ext cx="1737360" cy="502920"/>
          </a:xfrm>
          <a:prstGeom prst="rect">
            <a:avLst/>
          </a:prstGeom>
          <a:noFill/>
          <a:ln/>
        </p:spPr>
        <p:txBody>
          <a:bodyPr wrap="square" lIns="0" tIns="0" rIns="0" bIns="0" rtlCol="0" anchor="ctr"/>
          <a:lstStyle/>
          <a:p>
            <a:pPr marL="0" indent="0">
              <a:buNone/>
            </a:pPr>
            <a:r>
              <a:rPr lang="en-US" sz="1350" b="1" dirty="0">
                <a:solidFill>
                  <a:srgbClr val="C44A2C"/>
                </a:solidFill>
                <a:latin typeface="Trebuchet MS" pitchFamily="34" charset="0"/>
                <a:ea typeface="Trebuchet MS" pitchFamily="34" charset="-122"/>
                <a:cs typeface="Trebuchet MS" pitchFamily="34" charset="-120"/>
              </a:rPr>
              <a:t>Post-crisis plan</a:t>
            </a:r>
            <a:endParaRPr lang="en-US" sz="1350" dirty="0"/>
          </a:p>
        </p:txBody>
      </p:sp>
      <p:sp>
        <p:nvSpPr>
          <p:cNvPr id="33" name="Text 31"/>
          <p:cNvSpPr/>
          <p:nvPr/>
        </p:nvSpPr>
        <p:spPr>
          <a:xfrm>
            <a:off x="6217920" y="3785616"/>
            <a:ext cx="2240280" cy="603504"/>
          </a:xfrm>
          <a:prstGeom prst="rect">
            <a:avLst/>
          </a:prstGeom>
          <a:noFill/>
          <a:ln/>
        </p:spPr>
        <p:txBody>
          <a:bodyPr wrap="square" lIns="0" tIns="0" rIns="0" bIns="0" rtlCol="0" anchor="t"/>
          <a:lstStyle/>
          <a:p>
            <a:pPr marL="0" indent="0">
              <a:buNone/>
            </a:pPr>
            <a:r>
              <a:rPr lang="en-US" sz="1100" dirty="0">
                <a:solidFill>
                  <a:srgbClr val="3D2B24"/>
                </a:solidFill>
                <a:latin typeface="Calibri" pitchFamily="34" charset="0"/>
                <a:ea typeface="Calibri" pitchFamily="34" charset="-122"/>
                <a:cs typeface="Calibri" pitchFamily="34" charset="-120"/>
              </a:rPr>
              <a:t>Gentle steps to get back on your feet.</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8F0"/>
        </a:solidFill>
        <a:effectLst/>
      </p:bgPr>
    </p:bg>
    <p:spTree>
      <p:nvGrpSpPr>
        <p:cNvPr id="1" name=""/>
        <p:cNvGrpSpPr/>
        <p:nvPr/>
      </p:nvGrpSpPr>
      <p:grpSpPr>
        <a:xfrm>
          <a:off x="0" y="0"/>
          <a:ext cx="0" cy="0"/>
          <a:chOff x="0" y="0"/>
          <a:chExt cx="0" cy="0"/>
        </a:xfrm>
      </p:grpSpPr>
      <p:sp>
        <p:nvSpPr>
          <p:cNvPr id="2" name="Text 0"/>
          <p:cNvSpPr/>
          <p:nvPr/>
        </p:nvSpPr>
        <p:spPr>
          <a:xfrm>
            <a:off x="548640" y="384048"/>
            <a:ext cx="7863840" cy="274320"/>
          </a:xfrm>
          <a:prstGeom prst="rect">
            <a:avLst/>
          </a:prstGeom>
          <a:noFill/>
          <a:ln/>
        </p:spPr>
        <p:txBody>
          <a:bodyPr wrap="square" lIns="0" tIns="0" rIns="0" bIns="0" rtlCol="0" anchor="ctr"/>
          <a:lstStyle/>
          <a:p>
            <a:pPr marL="0" indent="0">
              <a:buNone/>
            </a:pPr>
            <a:r>
              <a:rPr lang="en-US" sz="1200" b="1" kern="0" spc="200" dirty="0">
                <a:solidFill>
                  <a:srgbClr val="E8693F"/>
                </a:solidFill>
                <a:latin typeface="Trebuchet MS" pitchFamily="34" charset="0"/>
                <a:ea typeface="Trebuchet MS" pitchFamily="34" charset="-122"/>
                <a:cs typeface="Trebuchet MS" pitchFamily="34" charset="-120"/>
              </a:rPr>
              <a:t>RESIDENT BENEFITS</a:t>
            </a:r>
            <a:endParaRPr lang="en-US" sz="1200" dirty="0"/>
          </a:p>
        </p:txBody>
      </p:sp>
      <p:sp>
        <p:nvSpPr>
          <p:cNvPr id="3" name="Text 1"/>
          <p:cNvSpPr/>
          <p:nvPr/>
        </p:nvSpPr>
        <p:spPr>
          <a:xfrm>
            <a:off x="548640" y="658368"/>
            <a:ext cx="8046720" cy="777240"/>
          </a:xfrm>
          <a:prstGeom prst="rect">
            <a:avLst/>
          </a:prstGeom>
          <a:noFill/>
          <a:ln/>
        </p:spPr>
        <p:txBody>
          <a:bodyPr wrap="square" lIns="0" tIns="0" rIns="0" bIns="0" rtlCol="0" anchor="t"/>
          <a:lstStyle/>
          <a:p>
            <a:pPr marL="0" indent="0">
              <a:buNone/>
            </a:pPr>
            <a:r>
              <a:rPr lang="en-US" sz="3000" b="1" dirty="0">
                <a:solidFill>
                  <a:srgbClr val="3D2B24"/>
                </a:solidFill>
                <a:latin typeface="Trebuchet MS" pitchFamily="34" charset="0"/>
                <a:ea typeface="Trebuchet MS" pitchFamily="34" charset="-122"/>
                <a:cs typeface="Trebuchet MS" pitchFamily="34" charset="-120"/>
              </a:rPr>
              <a:t>What WRAP gives you, day to day</a:t>
            </a:r>
            <a:endParaRPr lang="en-US" sz="3000" dirty="0"/>
          </a:p>
        </p:txBody>
      </p:sp>
      <p:sp>
        <p:nvSpPr>
          <p:cNvPr id="4" name="Shape 2"/>
          <p:cNvSpPr/>
          <p:nvPr/>
        </p:nvSpPr>
        <p:spPr>
          <a:xfrm>
            <a:off x="548640" y="1783080"/>
            <a:ext cx="1920240" cy="2743200"/>
          </a:xfrm>
          <a:prstGeom prst="rect">
            <a:avLst/>
          </a:prstGeom>
          <a:solidFill>
            <a:srgbClr val="FFFFFF"/>
          </a:solidFill>
          <a:ln w="12700">
            <a:solidFill>
              <a:srgbClr val="FBD9B8"/>
            </a:solidFill>
            <a:prstDash val="solid"/>
          </a:ln>
        </p:spPr>
        <p:txBody>
          <a:bodyPr/>
          <a:lstStyle/>
          <a:p>
            <a:endParaRPr lang="en-US"/>
          </a:p>
        </p:txBody>
      </p:sp>
      <p:sp>
        <p:nvSpPr>
          <p:cNvPr id="5" name="Shape 3"/>
          <p:cNvSpPr/>
          <p:nvPr/>
        </p:nvSpPr>
        <p:spPr>
          <a:xfrm>
            <a:off x="1188720" y="2057400"/>
            <a:ext cx="640080" cy="640080"/>
          </a:xfrm>
          <a:prstGeom prst="ellipse">
            <a:avLst/>
          </a:prstGeom>
          <a:solidFill>
            <a:srgbClr val="E8693F"/>
          </a:solidFill>
          <a:ln/>
        </p:spPr>
        <p:txBody>
          <a:bodyPr/>
          <a:lstStyle/>
          <a:p>
            <a:endParaRPr lang="en-US"/>
          </a:p>
        </p:txBody>
      </p:sp>
      <p:sp>
        <p:nvSpPr>
          <p:cNvPr id="6" name="Text 4"/>
          <p:cNvSpPr/>
          <p:nvPr/>
        </p:nvSpPr>
        <p:spPr>
          <a:xfrm>
            <a:off x="640080" y="2880360"/>
            <a:ext cx="1737360" cy="457200"/>
          </a:xfrm>
          <a:prstGeom prst="rect">
            <a:avLst/>
          </a:prstGeom>
          <a:noFill/>
          <a:ln/>
        </p:spPr>
        <p:txBody>
          <a:bodyPr wrap="square" lIns="0" tIns="0" rIns="0" bIns="0" rtlCol="0" anchor="ctr"/>
          <a:lstStyle/>
          <a:p>
            <a:pPr marL="0" indent="0" algn="ctr">
              <a:buNone/>
            </a:pPr>
            <a:r>
              <a:rPr lang="en-US" sz="1600" b="1" dirty="0">
                <a:solidFill>
                  <a:srgbClr val="C44A2C"/>
                </a:solidFill>
                <a:latin typeface="Trebuchet MS" pitchFamily="34" charset="0"/>
                <a:ea typeface="Trebuchet MS" pitchFamily="34" charset="-122"/>
                <a:cs typeface="Trebuchet MS" pitchFamily="34" charset="-120"/>
              </a:rPr>
              <a:t>Structure</a:t>
            </a:r>
            <a:endParaRPr lang="en-US" sz="1600" dirty="0"/>
          </a:p>
        </p:txBody>
      </p:sp>
      <p:sp>
        <p:nvSpPr>
          <p:cNvPr id="7" name="Text 5"/>
          <p:cNvSpPr/>
          <p:nvPr/>
        </p:nvSpPr>
        <p:spPr>
          <a:xfrm>
            <a:off x="685800" y="3310128"/>
            <a:ext cx="1645920" cy="1097280"/>
          </a:xfrm>
          <a:prstGeom prst="rect">
            <a:avLst/>
          </a:prstGeom>
          <a:noFill/>
          <a:ln/>
        </p:spPr>
        <p:txBody>
          <a:bodyPr wrap="square" lIns="0" tIns="0" rIns="0" bIns="0" rtlCol="0" anchor="t"/>
          <a:lstStyle/>
          <a:p>
            <a:pPr marL="0" indent="0" algn="ctr">
              <a:buNone/>
            </a:pPr>
            <a:r>
              <a:rPr lang="en-US" sz="1200" dirty="0">
                <a:solidFill>
                  <a:srgbClr val="3D2B24"/>
                </a:solidFill>
                <a:latin typeface="Calibri" pitchFamily="34" charset="0"/>
                <a:ea typeface="Calibri" pitchFamily="34" charset="-122"/>
                <a:cs typeface="Calibri" pitchFamily="34" charset="-120"/>
              </a:rPr>
              <a:t>A predictable routine that steadies long, quiet days.</a:t>
            </a:r>
            <a:endParaRPr lang="en-US" sz="1200" dirty="0"/>
          </a:p>
        </p:txBody>
      </p:sp>
      <p:sp>
        <p:nvSpPr>
          <p:cNvPr id="8" name="Shape 6"/>
          <p:cNvSpPr/>
          <p:nvPr/>
        </p:nvSpPr>
        <p:spPr>
          <a:xfrm>
            <a:off x="2624328" y="1783080"/>
            <a:ext cx="1920240" cy="2743200"/>
          </a:xfrm>
          <a:prstGeom prst="rect">
            <a:avLst/>
          </a:prstGeom>
          <a:solidFill>
            <a:srgbClr val="3D2B24"/>
          </a:solidFill>
          <a:ln w="12700">
            <a:solidFill>
              <a:srgbClr val="FBD9B8"/>
            </a:solidFill>
            <a:prstDash val="solid"/>
          </a:ln>
        </p:spPr>
        <p:txBody>
          <a:bodyPr/>
          <a:lstStyle/>
          <a:p>
            <a:endParaRPr lang="en-US"/>
          </a:p>
        </p:txBody>
      </p:sp>
      <p:sp>
        <p:nvSpPr>
          <p:cNvPr id="9" name="Shape 7"/>
          <p:cNvSpPr/>
          <p:nvPr/>
        </p:nvSpPr>
        <p:spPr>
          <a:xfrm>
            <a:off x="3264408" y="2057400"/>
            <a:ext cx="640080" cy="640080"/>
          </a:xfrm>
          <a:prstGeom prst="ellipse">
            <a:avLst/>
          </a:prstGeom>
          <a:solidFill>
            <a:srgbClr val="F1A73E"/>
          </a:solidFill>
          <a:ln/>
        </p:spPr>
        <p:txBody>
          <a:bodyPr/>
          <a:lstStyle/>
          <a:p>
            <a:endParaRPr lang="en-US"/>
          </a:p>
        </p:txBody>
      </p:sp>
      <p:sp>
        <p:nvSpPr>
          <p:cNvPr id="10" name="Text 8"/>
          <p:cNvSpPr/>
          <p:nvPr/>
        </p:nvSpPr>
        <p:spPr>
          <a:xfrm>
            <a:off x="2715768" y="2880360"/>
            <a:ext cx="1737360" cy="457200"/>
          </a:xfrm>
          <a:prstGeom prst="rect">
            <a:avLst/>
          </a:prstGeom>
          <a:noFill/>
          <a:ln/>
        </p:spPr>
        <p:txBody>
          <a:bodyPr wrap="square" lIns="0" tIns="0" rIns="0" bIns="0" rtlCol="0" anchor="ctr"/>
          <a:lstStyle/>
          <a:p>
            <a:pPr marL="0" indent="0" algn="ctr">
              <a:buNone/>
            </a:pPr>
            <a:r>
              <a:rPr lang="en-US" sz="1600" b="1" dirty="0">
                <a:solidFill>
                  <a:srgbClr val="F1A73E"/>
                </a:solidFill>
                <a:latin typeface="Trebuchet MS" pitchFamily="34" charset="0"/>
                <a:ea typeface="Trebuchet MS" pitchFamily="34" charset="-122"/>
                <a:cs typeface="Trebuchet MS" pitchFamily="34" charset="-120"/>
              </a:rPr>
              <a:t>Calm</a:t>
            </a:r>
            <a:endParaRPr lang="en-US" sz="1600" dirty="0"/>
          </a:p>
        </p:txBody>
      </p:sp>
      <p:sp>
        <p:nvSpPr>
          <p:cNvPr id="11" name="Text 9"/>
          <p:cNvSpPr/>
          <p:nvPr/>
        </p:nvSpPr>
        <p:spPr>
          <a:xfrm>
            <a:off x="2761488" y="3310128"/>
            <a:ext cx="1645920" cy="1097280"/>
          </a:xfrm>
          <a:prstGeom prst="rect">
            <a:avLst/>
          </a:prstGeom>
          <a:noFill/>
          <a:ln/>
        </p:spPr>
        <p:txBody>
          <a:bodyPr wrap="square" lIns="0" tIns="0" rIns="0" bIns="0" rtlCol="0" anchor="t"/>
          <a:lstStyle/>
          <a:p>
            <a:pPr marL="0" indent="0" algn="ctr">
              <a:buNone/>
            </a:pPr>
            <a:r>
              <a:rPr lang="en-US" sz="1200" dirty="0">
                <a:solidFill>
                  <a:srgbClr val="FBEFE2"/>
                </a:solidFill>
                <a:latin typeface="Calibri" pitchFamily="34" charset="0"/>
                <a:ea typeface="Calibri" pitchFamily="34" charset="-122"/>
                <a:cs typeface="Calibri" pitchFamily="34" charset="-120"/>
              </a:rPr>
              <a:t>Go-to comfort tools to ease anxiety in the moment.</a:t>
            </a:r>
            <a:endParaRPr lang="en-US" sz="1200" dirty="0"/>
          </a:p>
        </p:txBody>
      </p:sp>
      <p:sp>
        <p:nvSpPr>
          <p:cNvPr id="12" name="Shape 10"/>
          <p:cNvSpPr/>
          <p:nvPr/>
        </p:nvSpPr>
        <p:spPr>
          <a:xfrm>
            <a:off x="4700016" y="1783080"/>
            <a:ext cx="1920240" cy="2743200"/>
          </a:xfrm>
          <a:prstGeom prst="rect">
            <a:avLst/>
          </a:prstGeom>
          <a:solidFill>
            <a:srgbClr val="FFFFFF"/>
          </a:solidFill>
          <a:ln w="12700">
            <a:solidFill>
              <a:srgbClr val="FBD9B8"/>
            </a:solidFill>
            <a:prstDash val="solid"/>
          </a:ln>
        </p:spPr>
        <p:txBody>
          <a:bodyPr/>
          <a:lstStyle/>
          <a:p>
            <a:endParaRPr lang="en-US"/>
          </a:p>
        </p:txBody>
      </p:sp>
      <p:sp>
        <p:nvSpPr>
          <p:cNvPr id="13" name="Shape 11"/>
          <p:cNvSpPr/>
          <p:nvPr/>
        </p:nvSpPr>
        <p:spPr>
          <a:xfrm>
            <a:off x="5340096" y="2057400"/>
            <a:ext cx="640080" cy="640080"/>
          </a:xfrm>
          <a:prstGeom prst="ellipse">
            <a:avLst/>
          </a:prstGeom>
          <a:solidFill>
            <a:srgbClr val="E8693F"/>
          </a:solidFill>
          <a:ln/>
        </p:spPr>
        <p:txBody>
          <a:bodyPr/>
          <a:lstStyle/>
          <a:p>
            <a:endParaRPr lang="en-US"/>
          </a:p>
        </p:txBody>
      </p:sp>
      <p:sp>
        <p:nvSpPr>
          <p:cNvPr id="14" name="Text 12"/>
          <p:cNvSpPr/>
          <p:nvPr/>
        </p:nvSpPr>
        <p:spPr>
          <a:xfrm>
            <a:off x="4791456" y="2880360"/>
            <a:ext cx="1737360" cy="457200"/>
          </a:xfrm>
          <a:prstGeom prst="rect">
            <a:avLst/>
          </a:prstGeom>
          <a:noFill/>
          <a:ln/>
        </p:spPr>
        <p:txBody>
          <a:bodyPr wrap="square" lIns="0" tIns="0" rIns="0" bIns="0" rtlCol="0" anchor="ctr"/>
          <a:lstStyle/>
          <a:p>
            <a:pPr marL="0" indent="0" algn="ctr">
              <a:buNone/>
            </a:pPr>
            <a:r>
              <a:rPr lang="en-US" sz="1600" b="1" dirty="0">
                <a:solidFill>
                  <a:srgbClr val="C44A2C"/>
                </a:solidFill>
                <a:latin typeface="Trebuchet MS" pitchFamily="34" charset="0"/>
                <a:ea typeface="Trebuchet MS" pitchFamily="34" charset="-122"/>
                <a:cs typeface="Trebuchet MS" pitchFamily="34" charset="-120"/>
              </a:rPr>
              <a:t>Confidence</a:t>
            </a:r>
            <a:endParaRPr lang="en-US" sz="1600" dirty="0"/>
          </a:p>
        </p:txBody>
      </p:sp>
      <p:sp>
        <p:nvSpPr>
          <p:cNvPr id="15" name="Text 13"/>
          <p:cNvSpPr/>
          <p:nvPr/>
        </p:nvSpPr>
        <p:spPr>
          <a:xfrm>
            <a:off x="4837176" y="3310128"/>
            <a:ext cx="1645920" cy="1097280"/>
          </a:xfrm>
          <a:prstGeom prst="rect">
            <a:avLst/>
          </a:prstGeom>
          <a:noFill/>
          <a:ln/>
        </p:spPr>
        <p:txBody>
          <a:bodyPr wrap="square" lIns="0" tIns="0" rIns="0" bIns="0" rtlCol="0" anchor="t"/>
          <a:lstStyle/>
          <a:p>
            <a:pPr marL="0" indent="0" algn="ctr">
              <a:buNone/>
            </a:pPr>
            <a:r>
              <a:rPr lang="en-US" sz="1200" dirty="0">
                <a:solidFill>
                  <a:srgbClr val="3D2B24"/>
                </a:solidFill>
                <a:latin typeface="Calibri" pitchFamily="34" charset="0"/>
                <a:ea typeface="Calibri" pitchFamily="34" charset="-122"/>
                <a:cs typeface="Calibri" pitchFamily="34" charset="-120"/>
              </a:rPr>
              <a:t>A felt sense of control over your own wellness.</a:t>
            </a:r>
            <a:endParaRPr lang="en-US" sz="1200" dirty="0"/>
          </a:p>
        </p:txBody>
      </p:sp>
      <p:sp>
        <p:nvSpPr>
          <p:cNvPr id="16" name="Shape 14"/>
          <p:cNvSpPr/>
          <p:nvPr/>
        </p:nvSpPr>
        <p:spPr>
          <a:xfrm>
            <a:off x="6775704" y="1783080"/>
            <a:ext cx="1920240" cy="2743200"/>
          </a:xfrm>
          <a:prstGeom prst="rect">
            <a:avLst/>
          </a:prstGeom>
          <a:solidFill>
            <a:srgbClr val="3D2B24"/>
          </a:solidFill>
          <a:ln w="12700">
            <a:solidFill>
              <a:srgbClr val="FBD9B8"/>
            </a:solidFill>
            <a:prstDash val="solid"/>
          </a:ln>
        </p:spPr>
        <p:txBody>
          <a:bodyPr/>
          <a:lstStyle/>
          <a:p>
            <a:endParaRPr lang="en-US"/>
          </a:p>
        </p:txBody>
      </p:sp>
      <p:sp>
        <p:nvSpPr>
          <p:cNvPr id="17" name="Shape 15"/>
          <p:cNvSpPr/>
          <p:nvPr/>
        </p:nvSpPr>
        <p:spPr>
          <a:xfrm>
            <a:off x="7415784" y="2057400"/>
            <a:ext cx="640080" cy="640080"/>
          </a:xfrm>
          <a:prstGeom prst="ellipse">
            <a:avLst/>
          </a:prstGeom>
          <a:solidFill>
            <a:srgbClr val="F1A73E"/>
          </a:solidFill>
          <a:ln/>
        </p:spPr>
        <p:txBody>
          <a:bodyPr/>
          <a:lstStyle/>
          <a:p>
            <a:endParaRPr lang="en-US"/>
          </a:p>
        </p:txBody>
      </p:sp>
      <p:sp>
        <p:nvSpPr>
          <p:cNvPr id="18" name="Text 16"/>
          <p:cNvSpPr/>
          <p:nvPr/>
        </p:nvSpPr>
        <p:spPr>
          <a:xfrm>
            <a:off x="6867144" y="2880360"/>
            <a:ext cx="1737360" cy="457200"/>
          </a:xfrm>
          <a:prstGeom prst="rect">
            <a:avLst/>
          </a:prstGeom>
          <a:noFill/>
          <a:ln/>
        </p:spPr>
        <p:txBody>
          <a:bodyPr wrap="square" lIns="0" tIns="0" rIns="0" bIns="0" rtlCol="0" anchor="ctr"/>
          <a:lstStyle/>
          <a:p>
            <a:pPr marL="0" indent="0" algn="ctr">
              <a:buNone/>
            </a:pPr>
            <a:r>
              <a:rPr lang="en-US" sz="1600" b="1" dirty="0">
                <a:solidFill>
                  <a:srgbClr val="F1A73E"/>
                </a:solidFill>
                <a:latin typeface="Trebuchet MS" pitchFamily="34" charset="0"/>
                <a:ea typeface="Trebuchet MS" pitchFamily="34" charset="-122"/>
                <a:cs typeface="Trebuchet MS" pitchFamily="34" charset="-120"/>
              </a:rPr>
              <a:t>Connection</a:t>
            </a:r>
            <a:endParaRPr lang="en-US" sz="1600" dirty="0"/>
          </a:p>
        </p:txBody>
      </p:sp>
      <p:sp>
        <p:nvSpPr>
          <p:cNvPr id="19" name="Text 17"/>
          <p:cNvSpPr/>
          <p:nvPr/>
        </p:nvSpPr>
        <p:spPr>
          <a:xfrm>
            <a:off x="6912864" y="3310128"/>
            <a:ext cx="1645920" cy="1097280"/>
          </a:xfrm>
          <a:prstGeom prst="rect">
            <a:avLst/>
          </a:prstGeom>
          <a:noFill/>
          <a:ln/>
        </p:spPr>
        <p:txBody>
          <a:bodyPr wrap="square" lIns="0" tIns="0" rIns="0" bIns="0" rtlCol="0" anchor="t"/>
          <a:lstStyle/>
          <a:p>
            <a:pPr marL="0" indent="0" algn="ctr">
              <a:buNone/>
            </a:pPr>
            <a:r>
              <a:rPr lang="en-US" sz="1200" dirty="0">
                <a:solidFill>
                  <a:srgbClr val="FBEFE2"/>
                </a:solidFill>
                <a:latin typeface="Calibri" pitchFamily="34" charset="0"/>
                <a:ea typeface="Calibri" pitchFamily="34" charset="-122"/>
                <a:cs typeface="Calibri" pitchFamily="34" charset="-120"/>
              </a:rPr>
              <a:t>A reason and a way to reach out for support.</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3D2B24"/>
        </a:solidFill>
        <a:effectLst/>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marL="0" indent="0">
              <a:buNone/>
            </a:pPr>
            <a:r>
              <a:rPr lang="en-US" sz="1200" b="1" kern="0" spc="200" dirty="0">
                <a:solidFill>
                  <a:srgbClr val="F1A73E"/>
                </a:solidFill>
                <a:latin typeface="Trebuchet MS" pitchFamily="34" charset="0"/>
                <a:ea typeface="Trebuchet MS" pitchFamily="34" charset="-122"/>
                <a:cs typeface="Trebuchet MS" pitchFamily="34" charset="-120"/>
              </a:rPr>
              <a:t>THE EVIDENCE</a:t>
            </a:r>
            <a:endParaRPr lang="en-US" sz="1200" dirty="0"/>
          </a:p>
        </p:txBody>
      </p:sp>
      <p:sp>
        <p:nvSpPr>
          <p:cNvPr id="3" name="Text 1"/>
          <p:cNvSpPr/>
          <p:nvPr/>
        </p:nvSpPr>
        <p:spPr>
          <a:xfrm>
            <a:off x="548640" y="685800"/>
            <a:ext cx="8229600" cy="548640"/>
          </a:xfrm>
          <a:prstGeom prst="rect">
            <a:avLst/>
          </a:prstGeom>
          <a:noFill/>
          <a:ln/>
        </p:spPr>
        <p:txBody>
          <a:bodyPr wrap="square" lIns="0" tIns="0" rIns="0" bIns="0" rtlCol="0" anchor="ctr"/>
          <a:lstStyle/>
          <a:p>
            <a:pPr marL="0" indent="0">
              <a:buNone/>
            </a:pPr>
            <a:r>
              <a:rPr lang="en-US" sz="2800" b="1" dirty="0">
                <a:solidFill>
                  <a:srgbClr val="FBEFE2"/>
                </a:solidFill>
                <a:latin typeface="Trebuchet MS" pitchFamily="34" charset="0"/>
                <a:ea typeface="Trebuchet MS" pitchFamily="34" charset="-122"/>
                <a:cs typeface="Trebuchet MS" pitchFamily="34" charset="-120"/>
              </a:rPr>
              <a:t>WRAP is proven to help</a:t>
            </a:r>
            <a:endParaRPr lang="en-US" sz="2800" dirty="0"/>
          </a:p>
        </p:txBody>
      </p:sp>
      <p:sp>
        <p:nvSpPr>
          <p:cNvPr id="4" name="Text 2"/>
          <p:cNvSpPr/>
          <p:nvPr/>
        </p:nvSpPr>
        <p:spPr>
          <a:xfrm>
            <a:off x="548640" y="1371600"/>
            <a:ext cx="8138160" cy="548640"/>
          </a:xfrm>
          <a:prstGeom prst="rect">
            <a:avLst/>
          </a:prstGeom>
          <a:noFill/>
          <a:ln/>
        </p:spPr>
        <p:txBody>
          <a:bodyPr wrap="square" lIns="0" tIns="0" rIns="0" bIns="0" rtlCol="0" anchor="ctr"/>
          <a:lstStyle/>
          <a:p>
            <a:pPr marL="0" indent="0">
              <a:buNone/>
            </a:pPr>
            <a:r>
              <a:rPr lang="en-US" sz="1350" dirty="0">
                <a:solidFill>
                  <a:srgbClr val="FBD9B8"/>
                </a:solidFill>
                <a:latin typeface="Calibri" pitchFamily="34" charset="0"/>
                <a:ea typeface="Calibri" pitchFamily="34" charset="-122"/>
                <a:cs typeface="Calibri" pitchFamily="34" charset="-120"/>
              </a:rPr>
              <a:t>A SAMHSA-recognized, evidence-based practice. Randomized studies of WRAP peer groups showed lasting gains at 8-month follow-up:</a:t>
            </a:r>
            <a:endParaRPr lang="en-US" sz="1350" dirty="0"/>
          </a:p>
        </p:txBody>
      </p:sp>
      <p:sp>
        <p:nvSpPr>
          <p:cNvPr id="5" name="Shape 3"/>
          <p:cNvSpPr/>
          <p:nvPr/>
        </p:nvSpPr>
        <p:spPr>
          <a:xfrm>
            <a:off x="548640" y="2331720"/>
            <a:ext cx="1920240" cy="2057400"/>
          </a:xfrm>
          <a:prstGeom prst="rect">
            <a:avLst/>
          </a:prstGeom>
          <a:solidFill>
            <a:srgbClr val="4A2C2A"/>
          </a:solidFill>
          <a:ln/>
        </p:spPr>
        <p:txBody>
          <a:bodyPr/>
          <a:lstStyle/>
          <a:p>
            <a:endParaRPr lang="en-US"/>
          </a:p>
        </p:txBody>
      </p:sp>
      <p:sp>
        <p:nvSpPr>
          <p:cNvPr id="6" name="Shape 4"/>
          <p:cNvSpPr/>
          <p:nvPr/>
        </p:nvSpPr>
        <p:spPr>
          <a:xfrm>
            <a:off x="1188720" y="2084832"/>
            <a:ext cx="502920" cy="502920"/>
          </a:xfrm>
          <a:prstGeom prst="ellipse">
            <a:avLst/>
          </a:prstGeom>
          <a:solidFill>
            <a:srgbClr val="E8693F"/>
          </a:solidFill>
          <a:ln/>
        </p:spPr>
        <p:txBody>
          <a:bodyPr/>
          <a:lstStyle/>
          <a:p>
            <a:endParaRPr lang="en-US"/>
          </a:p>
        </p:txBody>
      </p:sp>
      <p:sp>
        <p:nvSpPr>
          <p:cNvPr id="7" name="Text 5"/>
          <p:cNvSpPr/>
          <p:nvPr/>
        </p:nvSpPr>
        <p:spPr>
          <a:xfrm>
            <a:off x="594360" y="2743200"/>
            <a:ext cx="1828800" cy="640080"/>
          </a:xfrm>
          <a:prstGeom prst="rect">
            <a:avLst/>
          </a:prstGeom>
          <a:noFill/>
          <a:ln/>
        </p:spPr>
        <p:txBody>
          <a:bodyPr wrap="square" lIns="0" tIns="0" rIns="0" bIns="0" rtlCol="0" anchor="ctr"/>
          <a:lstStyle/>
          <a:p>
            <a:pPr marL="0" indent="0" algn="ctr">
              <a:buNone/>
            </a:pPr>
            <a:r>
              <a:rPr lang="en-US" sz="2600" b="1" dirty="0">
                <a:solidFill>
                  <a:srgbClr val="F1A73E"/>
                </a:solidFill>
                <a:latin typeface="Trebuchet MS" pitchFamily="34" charset="0"/>
                <a:ea typeface="Trebuchet MS" pitchFamily="34" charset="-122"/>
                <a:cs typeface="Trebuchet MS" pitchFamily="34" charset="-120"/>
              </a:rPr>
              <a:t>Less</a:t>
            </a:r>
            <a:endParaRPr lang="en-US" sz="2600" dirty="0"/>
          </a:p>
        </p:txBody>
      </p:sp>
      <p:sp>
        <p:nvSpPr>
          <p:cNvPr id="8" name="Text 6"/>
          <p:cNvSpPr/>
          <p:nvPr/>
        </p:nvSpPr>
        <p:spPr>
          <a:xfrm>
            <a:off x="658368" y="3429000"/>
            <a:ext cx="1700784" cy="868680"/>
          </a:xfrm>
          <a:prstGeom prst="rect">
            <a:avLst/>
          </a:prstGeom>
          <a:noFill/>
          <a:ln/>
        </p:spPr>
        <p:txBody>
          <a:bodyPr wrap="square" lIns="0" tIns="0" rIns="0" bIns="0" rtlCol="0" anchor="t"/>
          <a:lstStyle/>
          <a:p>
            <a:pPr marL="0" indent="0" algn="ctr">
              <a:buNone/>
            </a:pPr>
            <a:r>
              <a:rPr lang="en-US" sz="1250" dirty="0">
                <a:solidFill>
                  <a:srgbClr val="FBEFE2"/>
                </a:solidFill>
                <a:latin typeface="Calibri" pitchFamily="34" charset="0"/>
                <a:ea typeface="Calibri" pitchFamily="34" charset="-122"/>
                <a:cs typeface="Calibri" pitchFamily="34" charset="-120"/>
              </a:rPr>
              <a:t>depression &amp; anxiety</a:t>
            </a:r>
            <a:endParaRPr lang="en-US" sz="1250" dirty="0"/>
          </a:p>
        </p:txBody>
      </p:sp>
      <p:sp>
        <p:nvSpPr>
          <p:cNvPr id="9" name="Shape 7"/>
          <p:cNvSpPr/>
          <p:nvPr/>
        </p:nvSpPr>
        <p:spPr>
          <a:xfrm>
            <a:off x="2624328" y="2331720"/>
            <a:ext cx="1920240" cy="2057400"/>
          </a:xfrm>
          <a:prstGeom prst="rect">
            <a:avLst/>
          </a:prstGeom>
          <a:solidFill>
            <a:srgbClr val="4A2C2A"/>
          </a:solidFill>
          <a:ln/>
        </p:spPr>
        <p:txBody>
          <a:bodyPr/>
          <a:lstStyle/>
          <a:p>
            <a:endParaRPr lang="en-US"/>
          </a:p>
        </p:txBody>
      </p:sp>
      <p:sp>
        <p:nvSpPr>
          <p:cNvPr id="10" name="Shape 8"/>
          <p:cNvSpPr/>
          <p:nvPr/>
        </p:nvSpPr>
        <p:spPr>
          <a:xfrm>
            <a:off x="3264408" y="2084832"/>
            <a:ext cx="502920" cy="502920"/>
          </a:xfrm>
          <a:prstGeom prst="ellipse">
            <a:avLst/>
          </a:prstGeom>
          <a:solidFill>
            <a:srgbClr val="F1A73E"/>
          </a:solidFill>
          <a:ln/>
        </p:spPr>
        <p:txBody>
          <a:bodyPr/>
          <a:lstStyle/>
          <a:p>
            <a:endParaRPr lang="en-US"/>
          </a:p>
        </p:txBody>
      </p:sp>
      <p:sp>
        <p:nvSpPr>
          <p:cNvPr id="11" name="Text 9"/>
          <p:cNvSpPr/>
          <p:nvPr/>
        </p:nvSpPr>
        <p:spPr>
          <a:xfrm>
            <a:off x="2670048" y="2743200"/>
            <a:ext cx="1828800" cy="640080"/>
          </a:xfrm>
          <a:prstGeom prst="rect">
            <a:avLst/>
          </a:prstGeom>
          <a:noFill/>
          <a:ln/>
        </p:spPr>
        <p:txBody>
          <a:bodyPr wrap="square" lIns="0" tIns="0" rIns="0" bIns="0" rtlCol="0" anchor="ctr"/>
          <a:lstStyle/>
          <a:p>
            <a:pPr marL="0" indent="0" algn="ctr">
              <a:buNone/>
            </a:pPr>
            <a:r>
              <a:rPr lang="en-US" sz="2600" b="1" dirty="0">
                <a:solidFill>
                  <a:srgbClr val="F1A73E"/>
                </a:solidFill>
                <a:latin typeface="Trebuchet MS" pitchFamily="34" charset="0"/>
                <a:ea typeface="Trebuchet MS" pitchFamily="34" charset="-122"/>
                <a:cs typeface="Trebuchet MS" pitchFamily="34" charset="-120"/>
              </a:rPr>
              <a:t>More</a:t>
            </a:r>
            <a:endParaRPr lang="en-US" sz="2600" dirty="0"/>
          </a:p>
        </p:txBody>
      </p:sp>
      <p:sp>
        <p:nvSpPr>
          <p:cNvPr id="12" name="Text 10"/>
          <p:cNvSpPr/>
          <p:nvPr/>
        </p:nvSpPr>
        <p:spPr>
          <a:xfrm>
            <a:off x="2734056" y="3429000"/>
            <a:ext cx="1700784" cy="868680"/>
          </a:xfrm>
          <a:prstGeom prst="rect">
            <a:avLst/>
          </a:prstGeom>
          <a:noFill/>
          <a:ln/>
        </p:spPr>
        <p:txBody>
          <a:bodyPr wrap="square" lIns="0" tIns="0" rIns="0" bIns="0" rtlCol="0" anchor="t"/>
          <a:lstStyle/>
          <a:p>
            <a:pPr marL="0" indent="0" algn="ctr">
              <a:buNone/>
            </a:pPr>
            <a:r>
              <a:rPr lang="en-US" sz="1250" dirty="0">
                <a:solidFill>
                  <a:srgbClr val="FBEFE2"/>
                </a:solidFill>
                <a:latin typeface="Calibri" pitchFamily="34" charset="0"/>
                <a:ea typeface="Calibri" pitchFamily="34" charset="-122"/>
                <a:cs typeface="Calibri" pitchFamily="34" charset="-120"/>
              </a:rPr>
              <a:t>hope for the future</a:t>
            </a:r>
            <a:endParaRPr lang="en-US" sz="1250" dirty="0"/>
          </a:p>
        </p:txBody>
      </p:sp>
      <p:sp>
        <p:nvSpPr>
          <p:cNvPr id="13" name="Shape 11"/>
          <p:cNvSpPr/>
          <p:nvPr/>
        </p:nvSpPr>
        <p:spPr>
          <a:xfrm>
            <a:off x="4700016" y="2331720"/>
            <a:ext cx="1920240" cy="2057400"/>
          </a:xfrm>
          <a:prstGeom prst="rect">
            <a:avLst/>
          </a:prstGeom>
          <a:solidFill>
            <a:srgbClr val="4A2C2A"/>
          </a:solidFill>
          <a:ln/>
        </p:spPr>
        <p:txBody>
          <a:bodyPr/>
          <a:lstStyle/>
          <a:p>
            <a:endParaRPr lang="en-US"/>
          </a:p>
        </p:txBody>
      </p:sp>
      <p:sp>
        <p:nvSpPr>
          <p:cNvPr id="14" name="Shape 12"/>
          <p:cNvSpPr/>
          <p:nvPr/>
        </p:nvSpPr>
        <p:spPr>
          <a:xfrm>
            <a:off x="5340096" y="2084832"/>
            <a:ext cx="502920" cy="502920"/>
          </a:xfrm>
          <a:prstGeom prst="ellipse">
            <a:avLst/>
          </a:prstGeom>
          <a:solidFill>
            <a:srgbClr val="E8693F"/>
          </a:solidFill>
          <a:ln/>
        </p:spPr>
        <p:txBody>
          <a:bodyPr/>
          <a:lstStyle/>
          <a:p>
            <a:endParaRPr lang="en-US"/>
          </a:p>
        </p:txBody>
      </p:sp>
      <p:sp>
        <p:nvSpPr>
          <p:cNvPr id="15" name="Text 13"/>
          <p:cNvSpPr/>
          <p:nvPr/>
        </p:nvSpPr>
        <p:spPr>
          <a:xfrm>
            <a:off x="4745736" y="2743200"/>
            <a:ext cx="1828800" cy="640080"/>
          </a:xfrm>
          <a:prstGeom prst="rect">
            <a:avLst/>
          </a:prstGeom>
          <a:noFill/>
          <a:ln/>
        </p:spPr>
        <p:txBody>
          <a:bodyPr wrap="square" lIns="0" tIns="0" rIns="0" bIns="0" rtlCol="0" anchor="ctr"/>
          <a:lstStyle/>
          <a:p>
            <a:pPr marL="0" indent="0" algn="ctr">
              <a:buNone/>
            </a:pPr>
            <a:r>
              <a:rPr lang="en-US" sz="2600" b="1" dirty="0">
                <a:solidFill>
                  <a:srgbClr val="F1A73E"/>
                </a:solidFill>
                <a:latin typeface="Trebuchet MS" pitchFamily="34" charset="0"/>
                <a:ea typeface="Trebuchet MS" pitchFamily="34" charset="-122"/>
                <a:cs typeface="Trebuchet MS" pitchFamily="34" charset="-120"/>
              </a:rPr>
              <a:t>Better</a:t>
            </a:r>
            <a:endParaRPr lang="en-US" sz="2600" dirty="0"/>
          </a:p>
        </p:txBody>
      </p:sp>
      <p:sp>
        <p:nvSpPr>
          <p:cNvPr id="16" name="Text 14"/>
          <p:cNvSpPr/>
          <p:nvPr/>
        </p:nvSpPr>
        <p:spPr>
          <a:xfrm>
            <a:off x="4809744" y="3429000"/>
            <a:ext cx="1700784" cy="868680"/>
          </a:xfrm>
          <a:prstGeom prst="rect">
            <a:avLst/>
          </a:prstGeom>
          <a:noFill/>
          <a:ln/>
        </p:spPr>
        <p:txBody>
          <a:bodyPr wrap="square" lIns="0" tIns="0" rIns="0" bIns="0" rtlCol="0" anchor="t"/>
          <a:lstStyle/>
          <a:p>
            <a:pPr marL="0" indent="0" algn="ctr">
              <a:buNone/>
            </a:pPr>
            <a:r>
              <a:rPr lang="en-US" sz="1250" dirty="0">
                <a:solidFill>
                  <a:srgbClr val="FBEFE2"/>
                </a:solidFill>
                <a:latin typeface="Calibri" pitchFamily="34" charset="0"/>
                <a:ea typeface="Calibri" pitchFamily="34" charset="-122"/>
                <a:cs typeface="Calibri" pitchFamily="34" charset="-120"/>
              </a:rPr>
              <a:t>quality of life</a:t>
            </a:r>
            <a:endParaRPr lang="en-US" sz="1250" dirty="0"/>
          </a:p>
        </p:txBody>
      </p:sp>
      <p:sp>
        <p:nvSpPr>
          <p:cNvPr id="17" name="Shape 15"/>
          <p:cNvSpPr/>
          <p:nvPr/>
        </p:nvSpPr>
        <p:spPr>
          <a:xfrm>
            <a:off x="6775704" y="2331720"/>
            <a:ext cx="1920240" cy="2057400"/>
          </a:xfrm>
          <a:prstGeom prst="rect">
            <a:avLst/>
          </a:prstGeom>
          <a:solidFill>
            <a:srgbClr val="4A2C2A"/>
          </a:solidFill>
          <a:ln/>
        </p:spPr>
        <p:txBody>
          <a:bodyPr/>
          <a:lstStyle/>
          <a:p>
            <a:endParaRPr lang="en-US"/>
          </a:p>
        </p:txBody>
      </p:sp>
      <p:sp>
        <p:nvSpPr>
          <p:cNvPr id="18" name="Shape 16"/>
          <p:cNvSpPr/>
          <p:nvPr/>
        </p:nvSpPr>
        <p:spPr>
          <a:xfrm>
            <a:off x="7415784" y="2084832"/>
            <a:ext cx="502920" cy="502920"/>
          </a:xfrm>
          <a:prstGeom prst="ellipse">
            <a:avLst/>
          </a:prstGeom>
          <a:solidFill>
            <a:srgbClr val="F1A73E"/>
          </a:solidFill>
          <a:ln/>
        </p:spPr>
        <p:txBody>
          <a:bodyPr/>
          <a:lstStyle/>
          <a:p>
            <a:endParaRPr lang="en-US"/>
          </a:p>
        </p:txBody>
      </p:sp>
      <p:sp>
        <p:nvSpPr>
          <p:cNvPr id="19" name="Text 17"/>
          <p:cNvSpPr/>
          <p:nvPr/>
        </p:nvSpPr>
        <p:spPr>
          <a:xfrm>
            <a:off x="6821424" y="2743200"/>
            <a:ext cx="1828800" cy="640080"/>
          </a:xfrm>
          <a:prstGeom prst="rect">
            <a:avLst/>
          </a:prstGeom>
          <a:noFill/>
          <a:ln/>
        </p:spPr>
        <p:txBody>
          <a:bodyPr wrap="square" lIns="0" tIns="0" rIns="0" bIns="0" rtlCol="0" anchor="ctr"/>
          <a:lstStyle/>
          <a:p>
            <a:pPr marL="0" indent="0" algn="ctr">
              <a:buNone/>
            </a:pPr>
            <a:r>
              <a:rPr lang="en-US" sz="2600" b="1" dirty="0">
                <a:solidFill>
                  <a:srgbClr val="F1A73E"/>
                </a:solidFill>
                <a:latin typeface="Trebuchet MS" pitchFamily="34" charset="0"/>
                <a:ea typeface="Trebuchet MS" pitchFamily="34" charset="-122"/>
                <a:cs typeface="Trebuchet MS" pitchFamily="34" charset="-120"/>
              </a:rPr>
              <a:t>Stronger</a:t>
            </a:r>
            <a:endParaRPr lang="en-US" sz="2600" dirty="0"/>
          </a:p>
        </p:txBody>
      </p:sp>
      <p:sp>
        <p:nvSpPr>
          <p:cNvPr id="20" name="Text 18"/>
          <p:cNvSpPr/>
          <p:nvPr/>
        </p:nvSpPr>
        <p:spPr>
          <a:xfrm>
            <a:off x="6885432" y="3429000"/>
            <a:ext cx="1700784" cy="868680"/>
          </a:xfrm>
          <a:prstGeom prst="rect">
            <a:avLst/>
          </a:prstGeom>
          <a:noFill/>
          <a:ln/>
        </p:spPr>
        <p:txBody>
          <a:bodyPr wrap="square" lIns="0" tIns="0" rIns="0" bIns="0" rtlCol="0" anchor="t"/>
          <a:lstStyle/>
          <a:p>
            <a:pPr marL="0" indent="0" algn="ctr">
              <a:buNone/>
            </a:pPr>
            <a:r>
              <a:rPr lang="en-US" sz="1250" dirty="0">
                <a:solidFill>
                  <a:srgbClr val="FBEFE2"/>
                </a:solidFill>
                <a:latin typeface="Calibri" pitchFamily="34" charset="0"/>
                <a:ea typeface="Calibri" pitchFamily="34" charset="-122"/>
                <a:cs typeface="Calibri" pitchFamily="34" charset="-120"/>
              </a:rPr>
              <a:t>empowerment &amp; self-advocacy</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1668</Words>
  <Application>Microsoft Office PowerPoint</Application>
  <PresentationFormat>On-screen Show (16:9)</PresentationFormat>
  <Paragraphs>138</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2026-06-16T00:38:12Z</dcterms:created>
  <dcterms:modified xsi:type="dcterms:W3CDTF">2026-06-16T00:40:47Z</dcterms:modified>
</cp:coreProperties>
</file>