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eer Case Managers and Holistic Needs Assessment: Enhancing Comprehensive Client Support" id="{19489CFD-1DDB-4074-A126-50D34ECAE8C8}">
          <p14:sldIdLst>
            <p14:sldId id="2561"/>
            <p14:sldId id="2562"/>
          </p14:sldIdLst>
        </p14:section>
        <p14:section name="Role of Peer Case Managers in Support Services" id="{8913E1B2-622E-42DB-95BF-2F5F52B19358}">
          <p14:sldIdLst>
            <p14:sldId id="2563"/>
            <p14:sldId id="2564"/>
            <p14:sldId id="2565"/>
            <p14:sldId id="2566"/>
          </p14:sldIdLst>
        </p14:section>
        <p14:section name="Principles and Components of Holistic Needs Assessment" id="{BD81CE1C-624D-42DF-82C5-142AE470EB05}">
          <p14:sldIdLst>
            <p14:sldId id="2567"/>
            <p14:sldId id="2568"/>
            <p14:sldId id="2569"/>
            <p14:sldId id="2570"/>
          </p14:sldIdLst>
        </p14:section>
        <p14:section name="Implementing Holistic Needs Assessment in Practice" id="{B5E536C5-7A96-4B10-A242-3420E552F027}">
          <p14:sldIdLst>
            <p14:sldId id="2571"/>
            <p14:sldId id="2572"/>
            <p14:sldId id="2573"/>
            <p14:sldId id="2574"/>
          </p14:sldIdLst>
        </p14:section>
        <p14:section name="Impact of Holistic Approaches on Client Outcomes" id="{B0373064-7AF7-416C-B72C-0760E2783467}">
          <p14:sldIdLst>
            <p14:sldId id="2575"/>
            <p14:sldId id="2576"/>
            <p14:sldId id="2577"/>
            <p14:sldId id="2578"/>
          </p14:sldIdLst>
        </p14:section>
        <p14:section name="Conclusion: Enhancing Client Support Through Peer Management and Holistic Assessment" id="{AEA57D02-1A89-4C72-A932-28E08FFC7B63}">
          <p14:sldIdLst>
            <p14:sldId id="25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9" d="100"/>
          <a:sy n="59" d="100"/>
        </p:scale>
        <p:origin x="1098" y="28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C46060-7D8D-4E0E-97F0-FB856B6BBCB9}"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B91F662A-121F-4971-A48B-815E63C87DD8}">
      <dgm:prSet/>
      <dgm:spPr/>
      <dgm:t>
        <a:bodyPr/>
        <a:lstStyle/>
        <a:p>
          <a:pPr>
            <a:lnSpc>
              <a:spcPct val="100000"/>
            </a:lnSpc>
            <a:defRPr b="1"/>
          </a:pPr>
          <a:r>
            <a:rPr lang="en-US"/>
            <a:t>Peer Case Management Benefits</a:t>
          </a:r>
        </a:p>
      </dgm:t>
    </dgm:pt>
    <dgm:pt modelId="{40D651CF-9139-4140-83B8-A12FE4DC3248}" type="parTrans" cxnId="{B825B5BB-41DB-4445-BC1F-3B50CDCB5BB7}">
      <dgm:prSet/>
      <dgm:spPr/>
      <dgm:t>
        <a:bodyPr/>
        <a:lstStyle/>
        <a:p>
          <a:endParaRPr lang="en-US"/>
        </a:p>
      </dgm:t>
    </dgm:pt>
    <dgm:pt modelId="{632679C4-7404-4BA9-9F11-17C0AD2546E9}" type="sibTrans" cxnId="{B825B5BB-41DB-4445-BC1F-3B50CDCB5BB7}">
      <dgm:prSet/>
      <dgm:spPr/>
      <dgm:t>
        <a:bodyPr/>
        <a:lstStyle/>
        <a:p>
          <a:pPr>
            <a:lnSpc>
              <a:spcPct val="100000"/>
            </a:lnSpc>
            <a:defRPr b="1"/>
          </a:pPr>
          <a:endParaRPr lang="en-US"/>
        </a:p>
      </dgm:t>
    </dgm:pt>
    <dgm:pt modelId="{72F30074-9FA8-4A99-8F9F-E78505D0D817}">
      <dgm:prSet/>
      <dgm:spPr/>
      <dgm:t>
        <a:bodyPr/>
        <a:lstStyle/>
        <a:p>
          <a:pPr>
            <a:lnSpc>
              <a:spcPct val="100000"/>
            </a:lnSpc>
          </a:pPr>
          <a:r>
            <a:rPr lang="en-US"/>
            <a:t>Peer case managers build trust and understanding, improving client engagement and support effectiveness.</a:t>
          </a:r>
        </a:p>
      </dgm:t>
    </dgm:pt>
    <dgm:pt modelId="{FC9F0ABC-1910-43BB-A8A4-4BDE75556D98}" type="parTrans" cxnId="{9B367C91-6540-40B6-B5C8-08F6077C4216}">
      <dgm:prSet/>
      <dgm:spPr/>
      <dgm:t>
        <a:bodyPr/>
        <a:lstStyle/>
        <a:p>
          <a:endParaRPr lang="en-US"/>
        </a:p>
      </dgm:t>
    </dgm:pt>
    <dgm:pt modelId="{6E743AD2-298B-48F8-95C7-ED5C2ED44D56}" type="sibTrans" cxnId="{9B367C91-6540-40B6-B5C8-08F6077C4216}">
      <dgm:prSet/>
      <dgm:spPr/>
      <dgm:t>
        <a:bodyPr/>
        <a:lstStyle/>
        <a:p>
          <a:endParaRPr lang="en-US"/>
        </a:p>
      </dgm:t>
    </dgm:pt>
    <dgm:pt modelId="{200C08F8-CC60-4485-8139-3821EBFE1112}">
      <dgm:prSet/>
      <dgm:spPr/>
      <dgm:t>
        <a:bodyPr/>
        <a:lstStyle/>
        <a:p>
          <a:pPr>
            <a:lnSpc>
              <a:spcPct val="100000"/>
            </a:lnSpc>
            <a:defRPr b="1"/>
          </a:pPr>
          <a:r>
            <a:rPr lang="en-US"/>
            <a:t>Holistic Needs Assessment</a:t>
          </a:r>
        </a:p>
      </dgm:t>
    </dgm:pt>
    <dgm:pt modelId="{B523C13C-DBA7-42F4-B46D-215F5F7AE0A9}" type="parTrans" cxnId="{F5E4E0B3-9294-4DA5-9179-0EB52D5F7045}">
      <dgm:prSet/>
      <dgm:spPr/>
      <dgm:t>
        <a:bodyPr/>
        <a:lstStyle/>
        <a:p>
          <a:endParaRPr lang="en-US"/>
        </a:p>
      </dgm:t>
    </dgm:pt>
    <dgm:pt modelId="{D7FADFFE-8A67-4ED0-924E-B6BF14D64C00}" type="sibTrans" cxnId="{F5E4E0B3-9294-4DA5-9179-0EB52D5F7045}">
      <dgm:prSet/>
      <dgm:spPr/>
      <dgm:t>
        <a:bodyPr/>
        <a:lstStyle/>
        <a:p>
          <a:pPr>
            <a:lnSpc>
              <a:spcPct val="100000"/>
            </a:lnSpc>
            <a:defRPr b="1"/>
          </a:pPr>
          <a:endParaRPr lang="en-US"/>
        </a:p>
      </dgm:t>
    </dgm:pt>
    <dgm:pt modelId="{C2CC254E-41E9-463A-9564-D430258009CC}">
      <dgm:prSet/>
      <dgm:spPr/>
      <dgm:t>
        <a:bodyPr/>
        <a:lstStyle/>
        <a:p>
          <a:pPr>
            <a:lnSpc>
              <a:spcPct val="100000"/>
            </a:lnSpc>
          </a:pPr>
          <a:r>
            <a:rPr lang="en-US"/>
            <a:t>Holistic assessments address diverse client needs, ensuring comprehensive and tailored care plans.</a:t>
          </a:r>
        </a:p>
      </dgm:t>
    </dgm:pt>
    <dgm:pt modelId="{E896BE3E-F428-4FCF-80B8-BAA64D2B256F}" type="parTrans" cxnId="{8213BFAA-3A8A-4AFD-A905-79B429872F0A}">
      <dgm:prSet/>
      <dgm:spPr/>
      <dgm:t>
        <a:bodyPr/>
        <a:lstStyle/>
        <a:p>
          <a:endParaRPr lang="en-US"/>
        </a:p>
      </dgm:t>
    </dgm:pt>
    <dgm:pt modelId="{4B6BCF4A-F416-4923-B3DC-A0A80D98A9A9}" type="sibTrans" cxnId="{8213BFAA-3A8A-4AFD-A905-79B429872F0A}">
      <dgm:prSet/>
      <dgm:spPr/>
      <dgm:t>
        <a:bodyPr/>
        <a:lstStyle/>
        <a:p>
          <a:endParaRPr lang="en-US"/>
        </a:p>
      </dgm:t>
    </dgm:pt>
    <dgm:pt modelId="{C7E08532-BD64-4080-AABA-180931571200}">
      <dgm:prSet/>
      <dgm:spPr/>
      <dgm:t>
        <a:bodyPr/>
        <a:lstStyle/>
        <a:p>
          <a:pPr>
            <a:lnSpc>
              <a:spcPct val="100000"/>
            </a:lnSpc>
            <a:defRPr b="1"/>
          </a:pPr>
          <a:r>
            <a:rPr lang="en-US"/>
            <a:t>Improved Client Outcomes</a:t>
          </a:r>
        </a:p>
      </dgm:t>
    </dgm:pt>
    <dgm:pt modelId="{316071E0-6186-45A0-AEA8-B1329BE68354}" type="parTrans" cxnId="{5DD5088E-0183-45EE-BC2A-F5E79C387B6B}">
      <dgm:prSet/>
      <dgm:spPr/>
      <dgm:t>
        <a:bodyPr/>
        <a:lstStyle/>
        <a:p>
          <a:endParaRPr lang="en-US"/>
        </a:p>
      </dgm:t>
    </dgm:pt>
    <dgm:pt modelId="{1BDA5B66-C357-4840-AE7F-BECAFBC168A0}" type="sibTrans" cxnId="{5DD5088E-0183-45EE-BC2A-F5E79C387B6B}">
      <dgm:prSet/>
      <dgm:spPr/>
      <dgm:t>
        <a:bodyPr/>
        <a:lstStyle/>
        <a:p>
          <a:endParaRPr lang="en-US"/>
        </a:p>
      </dgm:t>
    </dgm:pt>
    <dgm:pt modelId="{2E0B227A-F1D0-4D07-83B6-D4604C7BFE9E}">
      <dgm:prSet/>
      <dgm:spPr/>
      <dgm:t>
        <a:bodyPr/>
        <a:lstStyle/>
        <a:p>
          <a:pPr>
            <a:lnSpc>
              <a:spcPct val="100000"/>
            </a:lnSpc>
          </a:pPr>
          <a:r>
            <a:rPr lang="en-US"/>
            <a:t>Integrating peer management and assessments enhances outcomes for individuals and communities.</a:t>
          </a:r>
        </a:p>
      </dgm:t>
    </dgm:pt>
    <dgm:pt modelId="{5E1DF1A4-BF10-4174-AD3D-C98ED616E4B6}" type="parTrans" cxnId="{77E3E400-4CD0-403F-A946-41001DCFEF41}">
      <dgm:prSet/>
      <dgm:spPr/>
      <dgm:t>
        <a:bodyPr/>
        <a:lstStyle/>
        <a:p>
          <a:endParaRPr lang="en-US"/>
        </a:p>
      </dgm:t>
    </dgm:pt>
    <dgm:pt modelId="{A1BCAC44-C144-481B-A72F-AA345E237BF6}" type="sibTrans" cxnId="{77E3E400-4CD0-403F-A946-41001DCFEF41}">
      <dgm:prSet/>
      <dgm:spPr/>
      <dgm:t>
        <a:bodyPr/>
        <a:lstStyle/>
        <a:p>
          <a:endParaRPr lang="en-US"/>
        </a:p>
      </dgm:t>
    </dgm:pt>
    <dgm:pt modelId="{C9B5949D-21EE-412C-933D-07A5B1ECFFCA}" type="pres">
      <dgm:prSet presAssocID="{F7C46060-7D8D-4E0E-97F0-FB856B6BBCB9}" presName="Name0" presStyleCnt="0">
        <dgm:presLayoutVars>
          <dgm:dir/>
          <dgm:resizeHandles val="exact"/>
        </dgm:presLayoutVars>
      </dgm:prSet>
      <dgm:spPr/>
    </dgm:pt>
    <dgm:pt modelId="{44798CC0-DF1E-4D17-AC99-5BBAFDF1A687}" type="pres">
      <dgm:prSet presAssocID="{B91F662A-121F-4971-A48B-815E63C87DD8}" presName="compNode" presStyleCnt="0"/>
      <dgm:spPr/>
    </dgm:pt>
    <dgm:pt modelId="{FBEC134A-5141-4138-829D-016DDA487112}" type="pres">
      <dgm:prSet presAssocID="{B91F662A-121F-4971-A48B-815E63C87DD8}" presName="pictRect" presStyleLbl="revTx" presStyleIdx="0" presStyleCnt="6">
        <dgm:presLayoutVars>
          <dgm:chMax val="0"/>
          <dgm:bulletEnabled/>
        </dgm:presLayoutVars>
      </dgm:prSet>
      <dgm:spPr/>
    </dgm:pt>
    <dgm:pt modelId="{BC24D337-2FC4-47C3-8617-7C4600FE2313}" type="pres">
      <dgm:prSet presAssocID="{B91F662A-121F-4971-A48B-815E63C87DD8}" presName="textRect" presStyleLbl="revTx" presStyleIdx="1" presStyleCnt="6">
        <dgm:presLayoutVars>
          <dgm:bulletEnabled/>
        </dgm:presLayoutVars>
      </dgm:prSet>
      <dgm:spPr/>
    </dgm:pt>
    <dgm:pt modelId="{15E8BF1B-B708-4594-8772-29DC7C2EAD9C}" type="pres">
      <dgm:prSet presAssocID="{632679C4-7404-4BA9-9F11-17C0AD2546E9}" presName="sibTrans" presStyleLbl="sibTrans2D1" presStyleIdx="0" presStyleCnt="0"/>
      <dgm:spPr/>
    </dgm:pt>
    <dgm:pt modelId="{19B164D9-18C6-44E6-B896-81913E7B06A0}" type="pres">
      <dgm:prSet presAssocID="{200C08F8-CC60-4485-8139-3821EBFE1112}" presName="compNode" presStyleCnt="0"/>
      <dgm:spPr/>
    </dgm:pt>
    <dgm:pt modelId="{A281120E-2FD1-4474-B374-BC30C1CE2B7D}" type="pres">
      <dgm:prSet presAssocID="{200C08F8-CC60-4485-8139-3821EBFE1112}" presName="pictRect" presStyleLbl="revTx" presStyleIdx="2" presStyleCnt="6">
        <dgm:presLayoutVars>
          <dgm:chMax val="0"/>
          <dgm:bulletEnabled/>
        </dgm:presLayoutVars>
      </dgm:prSet>
      <dgm:spPr/>
    </dgm:pt>
    <dgm:pt modelId="{60579674-D29B-44FB-83F1-F53D1B1387DE}" type="pres">
      <dgm:prSet presAssocID="{200C08F8-CC60-4485-8139-3821EBFE1112}" presName="textRect" presStyleLbl="revTx" presStyleIdx="3" presStyleCnt="6">
        <dgm:presLayoutVars>
          <dgm:bulletEnabled/>
        </dgm:presLayoutVars>
      </dgm:prSet>
      <dgm:spPr/>
    </dgm:pt>
    <dgm:pt modelId="{D1386F6A-08AF-41FD-9B5F-C349FB6914FB}" type="pres">
      <dgm:prSet presAssocID="{D7FADFFE-8A67-4ED0-924E-B6BF14D64C00}" presName="sibTrans" presStyleLbl="sibTrans2D1" presStyleIdx="0" presStyleCnt="0"/>
      <dgm:spPr/>
    </dgm:pt>
    <dgm:pt modelId="{21F7BD1F-9AF0-4C34-925C-3E9FB767299A}" type="pres">
      <dgm:prSet presAssocID="{C7E08532-BD64-4080-AABA-180931571200}" presName="compNode" presStyleCnt="0"/>
      <dgm:spPr/>
    </dgm:pt>
    <dgm:pt modelId="{223CBB63-A5E5-4BC8-89BE-A4DA46F7D0A3}" type="pres">
      <dgm:prSet presAssocID="{C7E08532-BD64-4080-AABA-180931571200}" presName="pictRect" presStyleLbl="revTx" presStyleIdx="4" presStyleCnt="6">
        <dgm:presLayoutVars>
          <dgm:chMax val="0"/>
          <dgm:bulletEnabled/>
        </dgm:presLayoutVars>
      </dgm:prSet>
      <dgm:spPr/>
    </dgm:pt>
    <dgm:pt modelId="{CC979563-6968-4F13-882A-48F5E251902F}" type="pres">
      <dgm:prSet presAssocID="{C7E08532-BD64-4080-AABA-180931571200}" presName="textRect" presStyleLbl="revTx" presStyleIdx="5" presStyleCnt="6">
        <dgm:presLayoutVars>
          <dgm:bulletEnabled/>
        </dgm:presLayoutVars>
      </dgm:prSet>
      <dgm:spPr/>
    </dgm:pt>
  </dgm:ptLst>
  <dgm:cxnLst>
    <dgm:cxn modelId="{77E3E400-4CD0-403F-A946-41001DCFEF41}" srcId="{C7E08532-BD64-4080-AABA-180931571200}" destId="{2E0B227A-F1D0-4D07-83B6-D4604C7BFE9E}" srcOrd="0" destOrd="0" parTransId="{5E1DF1A4-BF10-4174-AD3D-C98ED616E4B6}" sibTransId="{A1BCAC44-C144-481B-A72F-AA345E237BF6}"/>
    <dgm:cxn modelId="{3599E131-1EFF-4AD1-94B3-9FD2DAB0F859}" type="presOf" srcId="{2E0B227A-F1D0-4D07-83B6-D4604C7BFE9E}" destId="{CC979563-6968-4F13-882A-48F5E251902F}" srcOrd="0" destOrd="0" presId="urn:microsoft.com/office/officeart/2024/3/layout/hArchList1"/>
    <dgm:cxn modelId="{A1AAFC68-665B-4B9E-8A85-5CAB34286821}" type="presOf" srcId="{D7FADFFE-8A67-4ED0-924E-B6BF14D64C00}" destId="{D1386F6A-08AF-41FD-9B5F-C349FB6914FB}" srcOrd="0" destOrd="0" presId="urn:microsoft.com/office/officeart/2024/3/layout/hArchList1"/>
    <dgm:cxn modelId="{5DD5088E-0183-45EE-BC2A-F5E79C387B6B}" srcId="{F7C46060-7D8D-4E0E-97F0-FB856B6BBCB9}" destId="{C7E08532-BD64-4080-AABA-180931571200}" srcOrd="2" destOrd="0" parTransId="{316071E0-6186-45A0-AEA8-B1329BE68354}" sibTransId="{1BDA5B66-C357-4840-AE7F-BECAFBC168A0}"/>
    <dgm:cxn modelId="{9B367C91-6540-40B6-B5C8-08F6077C4216}" srcId="{B91F662A-121F-4971-A48B-815E63C87DD8}" destId="{72F30074-9FA8-4A99-8F9F-E78505D0D817}" srcOrd="0" destOrd="0" parTransId="{FC9F0ABC-1910-43BB-A8A4-4BDE75556D98}" sibTransId="{6E743AD2-298B-48F8-95C7-ED5C2ED44D56}"/>
    <dgm:cxn modelId="{E296D891-1F2F-44A8-90A1-5B25017D1634}" type="presOf" srcId="{72F30074-9FA8-4A99-8F9F-E78505D0D817}" destId="{BC24D337-2FC4-47C3-8617-7C4600FE2313}" srcOrd="0" destOrd="0" presId="urn:microsoft.com/office/officeart/2024/3/layout/hArchList1"/>
    <dgm:cxn modelId="{4486289F-12B2-4E37-9C16-CD304728E80B}" type="presOf" srcId="{200C08F8-CC60-4485-8139-3821EBFE1112}" destId="{A281120E-2FD1-4474-B374-BC30C1CE2B7D}" srcOrd="0" destOrd="0" presId="urn:microsoft.com/office/officeart/2024/3/layout/hArchList1"/>
    <dgm:cxn modelId="{CFA59DA4-E964-45F0-A70E-9B38B86B4C7A}" type="presOf" srcId="{C7E08532-BD64-4080-AABA-180931571200}" destId="{223CBB63-A5E5-4BC8-89BE-A4DA46F7D0A3}" srcOrd="0" destOrd="0" presId="urn:microsoft.com/office/officeart/2024/3/layout/hArchList1"/>
    <dgm:cxn modelId="{8213BFAA-3A8A-4AFD-A905-79B429872F0A}" srcId="{200C08F8-CC60-4485-8139-3821EBFE1112}" destId="{C2CC254E-41E9-463A-9564-D430258009CC}" srcOrd="0" destOrd="0" parTransId="{E896BE3E-F428-4FCF-80B8-BAA64D2B256F}" sibTransId="{4B6BCF4A-F416-4923-B3DC-A0A80D98A9A9}"/>
    <dgm:cxn modelId="{F77E7BB2-F824-42CA-848E-4A83471E87CA}" type="presOf" srcId="{F7C46060-7D8D-4E0E-97F0-FB856B6BBCB9}" destId="{C9B5949D-21EE-412C-933D-07A5B1ECFFCA}" srcOrd="0" destOrd="0" presId="urn:microsoft.com/office/officeart/2024/3/layout/hArchList1"/>
    <dgm:cxn modelId="{F5E4E0B3-9294-4DA5-9179-0EB52D5F7045}" srcId="{F7C46060-7D8D-4E0E-97F0-FB856B6BBCB9}" destId="{200C08F8-CC60-4485-8139-3821EBFE1112}" srcOrd="1" destOrd="0" parTransId="{B523C13C-DBA7-42F4-B46D-215F5F7AE0A9}" sibTransId="{D7FADFFE-8A67-4ED0-924E-B6BF14D64C00}"/>
    <dgm:cxn modelId="{B825B5BB-41DB-4445-BC1F-3B50CDCB5BB7}" srcId="{F7C46060-7D8D-4E0E-97F0-FB856B6BBCB9}" destId="{B91F662A-121F-4971-A48B-815E63C87DD8}" srcOrd="0" destOrd="0" parTransId="{40D651CF-9139-4140-83B8-A12FE4DC3248}" sibTransId="{632679C4-7404-4BA9-9F11-17C0AD2546E9}"/>
    <dgm:cxn modelId="{693394C2-420E-4ACD-AD78-899108946AAC}" type="presOf" srcId="{632679C4-7404-4BA9-9F11-17C0AD2546E9}" destId="{15E8BF1B-B708-4594-8772-29DC7C2EAD9C}" srcOrd="0" destOrd="0" presId="urn:microsoft.com/office/officeart/2024/3/layout/hArchList1"/>
    <dgm:cxn modelId="{5B35FAD4-36B3-43C2-968A-FA110950DE7F}" type="presOf" srcId="{B91F662A-121F-4971-A48B-815E63C87DD8}" destId="{FBEC134A-5141-4138-829D-016DDA487112}" srcOrd="0" destOrd="0" presId="urn:microsoft.com/office/officeart/2024/3/layout/hArchList1"/>
    <dgm:cxn modelId="{3B657DFC-7B36-498D-B311-03612329C273}" type="presOf" srcId="{C2CC254E-41E9-463A-9564-D430258009CC}" destId="{60579674-D29B-44FB-83F1-F53D1B1387DE}" srcOrd="0" destOrd="0" presId="urn:microsoft.com/office/officeart/2024/3/layout/hArchList1"/>
    <dgm:cxn modelId="{814927AB-3D0A-4FAD-82E0-2509FFCCFF06}" type="presParOf" srcId="{C9B5949D-21EE-412C-933D-07A5B1ECFFCA}" destId="{44798CC0-DF1E-4D17-AC99-5BBAFDF1A687}" srcOrd="0" destOrd="0" presId="urn:microsoft.com/office/officeart/2024/3/layout/hArchList1"/>
    <dgm:cxn modelId="{52D4ABA1-A6A3-4C53-B915-EE64F440BD01}" type="presParOf" srcId="{44798CC0-DF1E-4D17-AC99-5BBAFDF1A687}" destId="{FBEC134A-5141-4138-829D-016DDA487112}" srcOrd="0" destOrd="0" presId="urn:microsoft.com/office/officeart/2024/3/layout/hArchList1"/>
    <dgm:cxn modelId="{84D6472D-FFC4-4F4E-96F2-500CE3BA3842}" type="presParOf" srcId="{44798CC0-DF1E-4D17-AC99-5BBAFDF1A687}" destId="{BC24D337-2FC4-47C3-8617-7C4600FE2313}" srcOrd="1" destOrd="0" presId="urn:microsoft.com/office/officeart/2024/3/layout/hArchList1"/>
    <dgm:cxn modelId="{B3451326-6158-44DE-B685-6F7ABAAA12C7}" type="presParOf" srcId="{C9B5949D-21EE-412C-933D-07A5B1ECFFCA}" destId="{15E8BF1B-B708-4594-8772-29DC7C2EAD9C}" srcOrd="1" destOrd="0" presId="urn:microsoft.com/office/officeart/2024/3/layout/hArchList1"/>
    <dgm:cxn modelId="{245D64E7-05C0-4968-8AA2-E0660AD33C3B}" type="presParOf" srcId="{C9B5949D-21EE-412C-933D-07A5B1ECFFCA}" destId="{19B164D9-18C6-44E6-B896-81913E7B06A0}" srcOrd="2" destOrd="0" presId="urn:microsoft.com/office/officeart/2024/3/layout/hArchList1"/>
    <dgm:cxn modelId="{151663C7-0EC5-417C-8121-A0205C716CF9}" type="presParOf" srcId="{19B164D9-18C6-44E6-B896-81913E7B06A0}" destId="{A281120E-2FD1-4474-B374-BC30C1CE2B7D}" srcOrd="0" destOrd="0" presId="urn:microsoft.com/office/officeart/2024/3/layout/hArchList1"/>
    <dgm:cxn modelId="{8867E7C2-3CED-451C-A1A6-207F163F8E19}" type="presParOf" srcId="{19B164D9-18C6-44E6-B896-81913E7B06A0}" destId="{60579674-D29B-44FB-83F1-F53D1B1387DE}" srcOrd="1" destOrd="0" presId="urn:microsoft.com/office/officeart/2024/3/layout/hArchList1"/>
    <dgm:cxn modelId="{9D6749BD-B501-4356-8568-24F8B91A7A89}" type="presParOf" srcId="{C9B5949D-21EE-412C-933D-07A5B1ECFFCA}" destId="{D1386F6A-08AF-41FD-9B5F-C349FB6914FB}" srcOrd="3" destOrd="0" presId="urn:microsoft.com/office/officeart/2024/3/layout/hArchList1"/>
    <dgm:cxn modelId="{34ACFC8C-D845-4D05-ABDE-5FDD6DD13D0C}" type="presParOf" srcId="{C9B5949D-21EE-412C-933D-07A5B1ECFFCA}" destId="{21F7BD1F-9AF0-4C34-925C-3E9FB767299A}" srcOrd="4" destOrd="0" presId="urn:microsoft.com/office/officeart/2024/3/layout/hArchList1"/>
    <dgm:cxn modelId="{BE9D1E12-950A-4F09-AF7B-4965B28B4671}" type="presParOf" srcId="{21F7BD1F-9AF0-4C34-925C-3E9FB767299A}" destId="{223CBB63-A5E5-4BC8-89BE-A4DA46F7D0A3}" srcOrd="0" destOrd="0" presId="urn:microsoft.com/office/officeart/2024/3/layout/hArchList1"/>
    <dgm:cxn modelId="{2803AEDE-0149-43F1-AA93-92630AEC91B5}" type="presParOf" srcId="{21F7BD1F-9AF0-4C34-925C-3E9FB767299A}" destId="{CC979563-6968-4F13-882A-48F5E251902F}"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C134A-5141-4138-829D-016DDA487112}">
      <dsp:nvSpPr>
        <dsp:cNvPr id="0" name=""/>
        <dsp:cNvSpPr/>
      </dsp:nvSpPr>
      <dsp:spPr>
        <a:xfrm>
          <a:off x="0" y="0"/>
          <a:ext cx="3403241" cy="648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Peer Case Management Benefits</a:t>
          </a:r>
        </a:p>
      </dsp:txBody>
      <dsp:txXfrm>
        <a:off x="0" y="0"/>
        <a:ext cx="3403241" cy="648375"/>
      </dsp:txXfrm>
    </dsp:sp>
    <dsp:sp modelId="{BC24D337-2FC4-47C3-8617-7C4600FE2313}">
      <dsp:nvSpPr>
        <dsp:cNvPr id="0" name=""/>
        <dsp:cNvSpPr/>
      </dsp:nvSpPr>
      <dsp:spPr>
        <a:xfrm>
          <a:off x="0" y="648375"/>
          <a:ext cx="3403241" cy="2186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build trust and understanding, improving client engagement and support effectiveness.</a:t>
          </a:r>
        </a:p>
      </dsp:txBody>
      <dsp:txXfrm>
        <a:off x="0" y="648375"/>
        <a:ext cx="3403241" cy="2186264"/>
      </dsp:txXfrm>
    </dsp:sp>
    <dsp:sp modelId="{A281120E-2FD1-4474-B374-BC30C1CE2B7D}">
      <dsp:nvSpPr>
        <dsp:cNvPr id="0" name=""/>
        <dsp:cNvSpPr/>
      </dsp:nvSpPr>
      <dsp:spPr>
        <a:xfrm>
          <a:off x="3743566" y="0"/>
          <a:ext cx="3403241" cy="648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Holistic Needs Assessment</a:t>
          </a:r>
        </a:p>
      </dsp:txBody>
      <dsp:txXfrm>
        <a:off x="3743566" y="0"/>
        <a:ext cx="3403241" cy="648375"/>
      </dsp:txXfrm>
    </dsp:sp>
    <dsp:sp modelId="{60579674-D29B-44FB-83F1-F53D1B1387DE}">
      <dsp:nvSpPr>
        <dsp:cNvPr id="0" name=""/>
        <dsp:cNvSpPr/>
      </dsp:nvSpPr>
      <dsp:spPr>
        <a:xfrm>
          <a:off x="3743566" y="648375"/>
          <a:ext cx="3403241" cy="2186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Holistic assessments address diverse client needs, ensuring comprehensive and tailored care plans.</a:t>
          </a:r>
        </a:p>
      </dsp:txBody>
      <dsp:txXfrm>
        <a:off x="3743566" y="648375"/>
        <a:ext cx="3403241" cy="2186264"/>
      </dsp:txXfrm>
    </dsp:sp>
    <dsp:sp modelId="{223CBB63-A5E5-4BC8-89BE-A4DA46F7D0A3}">
      <dsp:nvSpPr>
        <dsp:cNvPr id="0" name=""/>
        <dsp:cNvSpPr/>
      </dsp:nvSpPr>
      <dsp:spPr>
        <a:xfrm>
          <a:off x="7487132" y="0"/>
          <a:ext cx="3403241" cy="648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Improved Client Outcomes</a:t>
          </a:r>
        </a:p>
      </dsp:txBody>
      <dsp:txXfrm>
        <a:off x="7487132" y="0"/>
        <a:ext cx="3403241" cy="648375"/>
      </dsp:txXfrm>
    </dsp:sp>
    <dsp:sp modelId="{CC979563-6968-4F13-882A-48F5E251902F}">
      <dsp:nvSpPr>
        <dsp:cNvPr id="0" name=""/>
        <dsp:cNvSpPr/>
      </dsp:nvSpPr>
      <dsp:spPr>
        <a:xfrm>
          <a:off x="7487132" y="648375"/>
          <a:ext cx="3403241" cy="2186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Integrating peer management and assessments enhances outcomes for individuals and communities.</a:t>
          </a:r>
        </a:p>
      </dsp:txBody>
      <dsp:txXfrm>
        <a:off x="7487132" y="648375"/>
        <a:ext cx="3403241" cy="2186264"/>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4E7A60-1C0B-4B74-8AD5-ED94BBF4A6BE}"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8DCD0C-9110-4740-94D9-D9DC1DD01128}" type="slidenum">
              <a:rPr lang="en-US" smtClean="0"/>
              <a:t>‹#›</a:t>
            </a:fld>
            <a:endParaRPr lang="en-US"/>
          </a:p>
        </p:txBody>
      </p:sp>
    </p:spTree>
    <p:extLst>
      <p:ext uri="{BB962C8B-B14F-4D97-AF65-F5344CB8AC3E}">
        <p14:creationId xmlns:p14="http://schemas.microsoft.com/office/powerpoint/2010/main" val="677334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This presentation explores the vital role of peer case managers and the application of holistic needs assessments to provide comprehensive support to clients. We will examine key concepts, practices, and the impact on client outcomes.
</a:t>
            </a:r>
          </a:p>
        </p:txBody>
      </p:sp>
      <p:sp>
        <p:nvSpPr>
          <p:cNvPr id="4" name="Slide Number Placeholder 3"/>
          <p:cNvSpPr>
            <a:spLocks noGrp="1"/>
          </p:cNvSpPr>
          <p:nvPr>
            <p:ph type="sldNum" sz="quarter" idx="5"/>
          </p:nvPr>
        </p:nvSpPr>
        <p:spPr/>
        <p:txBody>
          <a:bodyPr/>
          <a:lstStyle/>
          <a:p>
            <a:fld id="{FA4BECA2-6AE6-4481-B468-5B3CF6A0896B}" type="slidenum">
              <a:rPr lang="en-US" smtClean="0"/>
              <a:t>1</a:t>
            </a:fld>
            <a:endParaRPr lang="en-US"/>
          </a:p>
        </p:txBody>
      </p:sp>
    </p:spTree>
    <p:extLst>
      <p:ext uri="{BB962C8B-B14F-4D97-AF65-F5344CB8AC3E}">
        <p14:creationId xmlns:p14="http://schemas.microsoft.com/office/powerpoint/2010/main" val="4260328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begin by understanding the role of peer case managers in support services. Next, we will define the principles and components of holistic needs assessments. Then, we will discuss practical implementation strategies before concluding with the impact of holistic approaches on client outcomes.</a:t>
            </a:r>
          </a:p>
        </p:txBody>
      </p:sp>
      <p:sp>
        <p:nvSpPr>
          <p:cNvPr id="4" name="Slide Number Placeholder 3"/>
          <p:cNvSpPr>
            <a:spLocks noGrp="1"/>
          </p:cNvSpPr>
          <p:nvPr>
            <p:ph type="sldNum" sz="quarter" idx="5"/>
          </p:nvPr>
        </p:nvSpPr>
        <p:spPr/>
        <p:txBody>
          <a:bodyPr/>
          <a:lstStyle/>
          <a:p>
            <a:fld id="{FA4BECA2-6AE6-4481-B468-5B3CF6A0896B}" type="slidenum">
              <a:rPr lang="en-US" smtClean="0"/>
              <a:t>2</a:t>
            </a:fld>
            <a:endParaRPr lang="en-US"/>
          </a:p>
        </p:txBody>
      </p:sp>
    </p:spTree>
    <p:extLst>
      <p:ext uri="{BB962C8B-B14F-4D97-AF65-F5344CB8AC3E}">
        <p14:creationId xmlns:p14="http://schemas.microsoft.com/office/powerpoint/2010/main" val="2534044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bring unique lived experience and insight to client support. This section will clarify their role, how they differ from traditional case managers, and the benefits of their involvement.</a:t>
            </a:r>
          </a:p>
        </p:txBody>
      </p:sp>
      <p:sp>
        <p:nvSpPr>
          <p:cNvPr id="4" name="Slide Number Placeholder 3"/>
          <p:cNvSpPr>
            <a:spLocks noGrp="1"/>
          </p:cNvSpPr>
          <p:nvPr>
            <p:ph type="sldNum" sz="quarter" idx="5"/>
          </p:nvPr>
        </p:nvSpPr>
        <p:spPr/>
        <p:txBody>
          <a:bodyPr/>
          <a:lstStyle/>
          <a:p>
            <a:fld id="{FA4BECA2-6AE6-4481-B468-5B3CF6A0896B}" type="slidenum">
              <a:rPr lang="en-US" smtClean="0"/>
              <a:t>3</a:t>
            </a:fld>
            <a:endParaRPr lang="en-US"/>
          </a:p>
        </p:txBody>
      </p:sp>
    </p:spTree>
    <p:extLst>
      <p:ext uri="{BB962C8B-B14F-4D97-AF65-F5344CB8AC3E}">
        <p14:creationId xmlns:p14="http://schemas.microsoft.com/office/powerpoint/2010/main" val="2293940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are individuals with personal experience related to the clients' challenges who provide guidance and support. Their scope includes advocacy, resource connection, and emotional support tailored through empathy.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4</a:t>
            </a:fld>
            <a:endParaRPr lang="en-US"/>
          </a:p>
        </p:txBody>
      </p:sp>
    </p:spTree>
    <p:extLst>
      <p:ext uri="{BB962C8B-B14F-4D97-AF65-F5344CB8AC3E}">
        <p14:creationId xmlns:p14="http://schemas.microsoft.com/office/powerpoint/2010/main" val="3677602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Unlike traditional case managers, peers share similar life experiences with clients, fostering trust and rapport. This peer connection often results in increased engagement and more personalized support.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5</a:t>
            </a:fld>
            <a:endParaRPr lang="en-US"/>
          </a:p>
        </p:txBody>
      </p:sp>
    </p:spTree>
    <p:extLst>
      <p:ext uri="{BB962C8B-B14F-4D97-AF65-F5344CB8AC3E}">
        <p14:creationId xmlns:p14="http://schemas.microsoft.com/office/powerpoint/2010/main" val="3864071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involvement enhances client motivation, reduces stigma, and improves communication. Peers can serve as role models, encouraging recovery and holistic well-being.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6</a:t>
            </a:fld>
            <a:endParaRPr lang="en-US"/>
          </a:p>
        </p:txBody>
      </p:sp>
    </p:spTree>
    <p:extLst>
      <p:ext uri="{BB962C8B-B14F-4D97-AF65-F5344CB8AC3E}">
        <p14:creationId xmlns:p14="http://schemas.microsoft.com/office/powerpoint/2010/main" val="2446404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Holistic needs assessments consider the whole person, addressing multiple life domains. This section will cover what holistic assessment means, the domains it includes, and the tools used.</a:t>
            </a:r>
          </a:p>
        </p:txBody>
      </p:sp>
      <p:sp>
        <p:nvSpPr>
          <p:cNvPr id="4" name="Slide Number Placeholder 3"/>
          <p:cNvSpPr>
            <a:spLocks noGrp="1"/>
          </p:cNvSpPr>
          <p:nvPr>
            <p:ph type="sldNum" sz="quarter" idx="5"/>
          </p:nvPr>
        </p:nvSpPr>
        <p:spPr/>
        <p:txBody>
          <a:bodyPr/>
          <a:lstStyle/>
          <a:p>
            <a:fld id="{FA4BECA2-6AE6-4481-B468-5B3CF6A0896B}" type="slidenum">
              <a:rPr lang="en-US" smtClean="0"/>
              <a:t>7</a:t>
            </a:fld>
            <a:endParaRPr lang="en-US"/>
          </a:p>
        </p:txBody>
      </p:sp>
    </p:spTree>
    <p:extLst>
      <p:ext uri="{BB962C8B-B14F-4D97-AF65-F5344CB8AC3E}">
        <p14:creationId xmlns:p14="http://schemas.microsoft.com/office/powerpoint/2010/main" val="2076835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Holistic assessment involves evaluating physical, emotional, social, and environmental needs, ensuring that care plans address all factors affecting client well-being.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8</a:t>
            </a:fld>
            <a:endParaRPr lang="en-US"/>
          </a:p>
        </p:txBody>
      </p:sp>
    </p:spTree>
    <p:extLst>
      <p:ext uri="{BB962C8B-B14F-4D97-AF65-F5344CB8AC3E}">
        <p14:creationId xmlns:p14="http://schemas.microsoft.com/office/powerpoint/2010/main" val="1950127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Effective assessments explore clients’ health conditions, emotional status, social networks, and environmental influences, recognizing how these domains interact to impact overall wellness.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9</a:t>
            </a:fld>
            <a:endParaRPr lang="en-US"/>
          </a:p>
        </p:txBody>
      </p:sp>
    </p:spTree>
    <p:extLst>
      <p:ext uri="{BB962C8B-B14F-4D97-AF65-F5344CB8AC3E}">
        <p14:creationId xmlns:p14="http://schemas.microsoft.com/office/powerpoint/2010/main" val="892285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Various validated tools and approaches, such as interviews, surveys, and observation, support comprehensive assessment. Collaborative dialogue with clients ensures accurate and relevant information gathering.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10</a:t>
            </a:fld>
            <a:endParaRPr lang="en-US"/>
          </a:p>
        </p:txBody>
      </p:sp>
    </p:spTree>
    <p:extLst>
      <p:ext uri="{BB962C8B-B14F-4D97-AF65-F5344CB8AC3E}">
        <p14:creationId xmlns:p14="http://schemas.microsoft.com/office/powerpoint/2010/main" val="2239562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section outlines strategies for engaging clients in assessment, collaborating on goal setting, and navigating barriers while upholding ethical standards.</a:t>
            </a:r>
          </a:p>
        </p:txBody>
      </p:sp>
      <p:sp>
        <p:nvSpPr>
          <p:cNvPr id="4" name="Slide Number Placeholder 3"/>
          <p:cNvSpPr>
            <a:spLocks noGrp="1"/>
          </p:cNvSpPr>
          <p:nvPr>
            <p:ph type="sldNum" sz="quarter" idx="5"/>
          </p:nvPr>
        </p:nvSpPr>
        <p:spPr/>
        <p:txBody>
          <a:bodyPr/>
          <a:lstStyle/>
          <a:p>
            <a:fld id="{FA4BECA2-6AE6-4481-B468-5B3CF6A0896B}" type="slidenum">
              <a:rPr lang="en-US" smtClean="0"/>
              <a:t>11</a:t>
            </a:fld>
            <a:endParaRPr lang="en-US"/>
          </a:p>
        </p:txBody>
      </p:sp>
    </p:spTree>
    <p:extLst>
      <p:ext uri="{BB962C8B-B14F-4D97-AF65-F5344CB8AC3E}">
        <p14:creationId xmlns:p14="http://schemas.microsoft.com/office/powerpoint/2010/main" val="722314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Building trust, active listening, and culturally sensitive communication are essential strategies to encourage client openness and meaningful participation during assessments.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12</a:t>
            </a:fld>
            <a:endParaRPr lang="en-US"/>
          </a:p>
        </p:txBody>
      </p:sp>
    </p:spTree>
    <p:extLst>
      <p:ext uri="{BB962C8B-B14F-4D97-AF65-F5344CB8AC3E}">
        <p14:creationId xmlns:p14="http://schemas.microsoft.com/office/powerpoint/2010/main" val="1778155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Working together, peer case managers and clients define realistic, client-centered goals that reflect holistic needs and priorities, fostering empowerment and ownership of the care process.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13</a:t>
            </a:fld>
            <a:endParaRPr lang="en-US"/>
          </a:p>
        </p:txBody>
      </p:sp>
    </p:spTree>
    <p:extLst>
      <p:ext uri="{BB962C8B-B14F-4D97-AF65-F5344CB8AC3E}">
        <p14:creationId xmlns:p14="http://schemas.microsoft.com/office/powerpoint/2010/main" val="3352582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Challenges such as confidentiality, cultural differences, and resource limitations require careful ethical navigation to ensure respectful, equitable, and effective support.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14</a:t>
            </a:fld>
            <a:endParaRPr lang="en-US"/>
          </a:p>
        </p:txBody>
      </p:sp>
    </p:spTree>
    <p:extLst>
      <p:ext uri="{BB962C8B-B14F-4D97-AF65-F5344CB8AC3E}">
        <p14:creationId xmlns:p14="http://schemas.microsoft.com/office/powerpoint/2010/main" val="2912699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Holistic approaches contribute significantly to improving client well-being, promoting empowerment, and providing measurable benefits, which we will explore next.</a:t>
            </a:r>
          </a:p>
        </p:txBody>
      </p:sp>
      <p:sp>
        <p:nvSpPr>
          <p:cNvPr id="4" name="Slide Number Placeholder 3"/>
          <p:cNvSpPr>
            <a:spLocks noGrp="1"/>
          </p:cNvSpPr>
          <p:nvPr>
            <p:ph type="sldNum" sz="quarter" idx="5"/>
          </p:nvPr>
        </p:nvSpPr>
        <p:spPr/>
        <p:txBody>
          <a:bodyPr/>
          <a:lstStyle/>
          <a:p>
            <a:fld id="{FA4BECA2-6AE6-4481-B468-5B3CF6A0896B}" type="slidenum">
              <a:rPr lang="en-US" smtClean="0"/>
              <a:t>15</a:t>
            </a:fld>
            <a:endParaRPr lang="en-US"/>
          </a:p>
        </p:txBody>
      </p:sp>
    </p:spTree>
    <p:extLst>
      <p:ext uri="{BB962C8B-B14F-4D97-AF65-F5344CB8AC3E}">
        <p14:creationId xmlns:p14="http://schemas.microsoft.com/office/powerpoint/2010/main" val="3533006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Comprehensive support addressing multiple domains leads to enhanced physical health, emotional resilience, social integration, and overall life satisfaction.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16</a:t>
            </a:fld>
            <a:endParaRPr lang="en-US"/>
          </a:p>
        </p:txBody>
      </p:sp>
    </p:spTree>
    <p:extLst>
      <p:ext uri="{BB962C8B-B14F-4D97-AF65-F5344CB8AC3E}">
        <p14:creationId xmlns:p14="http://schemas.microsoft.com/office/powerpoint/2010/main" val="1726638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Clients develop greater confidence and skills to advocate for their own needs, promoting sustainable engagement with services and personal growth.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17</a:t>
            </a:fld>
            <a:endParaRPr lang="en-US"/>
          </a:p>
        </p:txBody>
      </p:sp>
    </p:spTree>
    <p:extLst>
      <p:ext uri="{BB962C8B-B14F-4D97-AF65-F5344CB8AC3E}">
        <p14:creationId xmlns:p14="http://schemas.microsoft.com/office/powerpoint/2010/main" val="3759185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Regular evaluation using client feedback, outcome metrics, and process reviews ensures that holistic approaches remain responsive and impactful.
Image source: Microsoft 365 content library
</a:t>
            </a:r>
          </a:p>
        </p:txBody>
      </p:sp>
      <p:sp>
        <p:nvSpPr>
          <p:cNvPr id="4" name="Slide Number Placeholder 3"/>
          <p:cNvSpPr>
            <a:spLocks noGrp="1"/>
          </p:cNvSpPr>
          <p:nvPr>
            <p:ph type="sldNum" sz="quarter" idx="5"/>
          </p:nvPr>
        </p:nvSpPr>
        <p:spPr/>
        <p:txBody>
          <a:bodyPr/>
          <a:lstStyle/>
          <a:p>
            <a:fld id="{FA4BECA2-6AE6-4481-B468-5B3CF6A0896B}" type="slidenum">
              <a:rPr lang="en-US" smtClean="0"/>
              <a:t>18</a:t>
            </a:fld>
            <a:endParaRPr lang="en-US"/>
          </a:p>
        </p:txBody>
      </p:sp>
    </p:spTree>
    <p:extLst>
      <p:ext uri="{BB962C8B-B14F-4D97-AF65-F5344CB8AC3E}">
        <p14:creationId xmlns:p14="http://schemas.microsoft.com/office/powerpoint/2010/main" val="2546337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Integrating peer case managers and holistic needs assessments creates a powerful framework for comprehensive client support. These approaches foster trust, address diverse needs, and enhance outcomes, ultimately benefiting individuals and communities alike.</a:t>
            </a:r>
          </a:p>
        </p:txBody>
      </p:sp>
      <p:sp>
        <p:nvSpPr>
          <p:cNvPr id="4" name="Slide Number Placeholder 3"/>
          <p:cNvSpPr>
            <a:spLocks noGrp="1"/>
          </p:cNvSpPr>
          <p:nvPr>
            <p:ph type="sldNum" sz="quarter" idx="5"/>
          </p:nvPr>
        </p:nvSpPr>
        <p:spPr/>
        <p:txBody>
          <a:bodyPr/>
          <a:lstStyle/>
          <a:p>
            <a:fld id="{FA4BECA2-6AE6-4481-B468-5B3CF6A0896B}" type="slidenum">
              <a:rPr lang="en-US" smtClean="0"/>
              <a:t>19</a:t>
            </a:fld>
            <a:endParaRPr lang="en-US"/>
          </a:p>
        </p:txBody>
      </p:sp>
    </p:spTree>
    <p:extLst>
      <p:ext uri="{BB962C8B-B14F-4D97-AF65-F5344CB8AC3E}">
        <p14:creationId xmlns:p14="http://schemas.microsoft.com/office/powerpoint/2010/main" val="466438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979223176"/>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12/19/2025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2471322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12/19/2025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4160864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269436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054184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309962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885416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20392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12/19/2025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6960883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7899345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31313"/>
                </a:solidFill>
                <a:effectLst/>
                <a:uLnTx/>
                <a:uFillTx/>
                <a:latin typeface="Neue Haas Grotesk Text Pro"/>
                <a:ea typeface="+mn-ea"/>
                <a:cs typeface="+mn-cs"/>
              </a:rPr>
              <a:t>Click to edit Master text styles</a:t>
            </a:r>
          </a:p>
          <a:p>
            <a:pPr marL="4572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31313"/>
                </a:solidFill>
                <a:effectLst/>
                <a:uLnTx/>
                <a:uFillTx/>
                <a:latin typeface="Neue Haas Grotesk Text Pro"/>
                <a:ea typeface="+mn-ea"/>
                <a:cs typeface="+mn-cs"/>
              </a:rPr>
              <a:t>Second level</a:t>
            </a:r>
          </a:p>
          <a:p>
            <a:pPr marL="685800" marR="0" lvl="2"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31313"/>
                </a:solidFill>
                <a:effectLst/>
                <a:uLnTx/>
                <a:uFillTx/>
                <a:latin typeface="Neue Haas Grotesk Text Pro"/>
                <a:ea typeface="+mn-ea"/>
                <a:cs typeface="+mn-cs"/>
              </a:rPr>
              <a:t>Third level</a:t>
            </a:r>
          </a:p>
          <a:p>
            <a:pPr marL="914400" marR="0" lvl="3"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31313"/>
                </a:solidFill>
                <a:effectLst/>
                <a:uLnTx/>
                <a:uFillTx/>
                <a:latin typeface="Neue Haas Grotesk Text Pro"/>
                <a:ea typeface="+mn-ea"/>
                <a:cs typeface="+mn-cs"/>
              </a:rPr>
              <a:t>Fourth level</a:t>
            </a:r>
          </a:p>
          <a:p>
            <a:pPr marL="1143000" marR="0" lvl="4"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31313"/>
                </a:solidFill>
                <a:effectLst/>
                <a:uLnTx/>
                <a:uFillTx/>
                <a:latin typeface="Neue Haas Grotesk Text Pro"/>
                <a:ea typeface="+mn-ea"/>
                <a:cs typeface="+mn-cs"/>
              </a:rPr>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3422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49592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37613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25852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26094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90999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80638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5187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798459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2690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277853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047947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445211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84242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834668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4159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075421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75950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938058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483211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81692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696727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435602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759608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5289036"/>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5086776"/>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77386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82080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45074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59411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7321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51177775"/>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57332120"/>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314325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12/19/2025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210345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12/19/2025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373492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12/19/2025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42424724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4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60970-834E-FB94-C322-9802C50755FF}"/>
              </a:ext>
            </a:extLst>
          </p:cNvPr>
          <p:cNvSpPr>
            <a:spLocks noGrp="1"/>
          </p:cNvSpPr>
          <p:nvPr>
            <p:ph type="ctrTitle"/>
          </p:nvPr>
        </p:nvSpPr>
        <p:spPr>
          <a:xfrm>
            <a:off x="431172" y="3425399"/>
            <a:ext cx="7685140" cy="2621154"/>
          </a:xfrm>
        </p:spPr>
        <p:txBody>
          <a:bodyPr anchor="b">
            <a:normAutofit/>
          </a:bodyPr>
          <a:lstStyle/>
          <a:p>
            <a:r>
              <a:rPr lang="en-US" sz="3400" dirty="0"/>
              <a:t>Peer Case Managers and Holistic Needs Assessment: Enhancing Comprehensive Client Support</a:t>
            </a:r>
          </a:p>
        </p:txBody>
      </p:sp>
      <p:sp>
        <p:nvSpPr>
          <p:cNvPr id="3" name="Subtitle 2">
            <a:extLst>
              <a:ext uri="{FF2B5EF4-FFF2-40B4-BE49-F238E27FC236}">
                <a16:creationId xmlns:a16="http://schemas.microsoft.com/office/drawing/2014/main" id="{9EC8CB22-8240-D9F9-A31F-2EA48EB73C69}"/>
              </a:ext>
            </a:extLst>
          </p:cNvPr>
          <p:cNvSpPr>
            <a:spLocks noGrp="1"/>
          </p:cNvSpPr>
          <p:nvPr>
            <p:ph type="subTitle" idx="1"/>
          </p:nvPr>
        </p:nvSpPr>
        <p:spPr>
          <a:xfrm>
            <a:off x="431172" y="415057"/>
            <a:ext cx="7685139" cy="1414091"/>
          </a:xfrm>
        </p:spPr>
        <p:txBody>
          <a:bodyPr>
            <a:normAutofit/>
          </a:bodyPr>
          <a:lstStyle/>
          <a:p>
            <a:r>
              <a:rPr lang="en-US"/>
              <a:t>Exploring roles and assessments for improved client care</a:t>
            </a:r>
          </a:p>
        </p:txBody>
      </p:sp>
      <p:sp>
        <p:nvSpPr>
          <p:cNvPr id="4" name="Date Placeholder 3">
            <a:extLst>
              <a:ext uri="{FF2B5EF4-FFF2-40B4-BE49-F238E27FC236}">
                <a16:creationId xmlns:a16="http://schemas.microsoft.com/office/drawing/2014/main" id="{8FDCE463-FCF7-26F2-1BB9-45D87FC73476}"/>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A63D6C5F-2D70-9FCA-DD55-52C28FF4729D}"/>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E6352896-5C06-AB23-E788-1512FE7037EF}"/>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a:t>
            </a:fld>
            <a:endParaRPr lang="en-US"/>
          </a:p>
        </p:txBody>
      </p:sp>
    </p:spTree>
    <p:extLst>
      <p:ext uri="{BB962C8B-B14F-4D97-AF65-F5344CB8AC3E}">
        <p14:creationId xmlns:p14="http://schemas.microsoft.com/office/powerpoint/2010/main" val="415090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C4074-B05E-D5DD-9D8C-C4816B46422E}"/>
              </a:ext>
            </a:extLst>
          </p:cNvPr>
          <p:cNvSpPr>
            <a:spLocks noGrp="1"/>
          </p:cNvSpPr>
          <p:nvPr>
            <p:ph type="title"/>
          </p:nvPr>
        </p:nvSpPr>
        <p:spPr>
          <a:xfrm>
            <a:off x="429768" y="411480"/>
            <a:ext cx="11045952" cy="1828800"/>
          </a:xfrm>
        </p:spPr>
        <p:txBody>
          <a:bodyPr anchor="t">
            <a:normAutofit/>
          </a:bodyPr>
          <a:lstStyle/>
          <a:p>
            <a:r>
              <a:rPr lang="en-US"/>
              <a:t>Agenda Items</a:t>
            </a:r>
          </a:p>
        </p:txBody>
      </p:sp>
      <p:sp>
        <p:nvSpPr>
          <p:cNvPr id="3" name="Content Placeholder 2">
            <a:extLst>
              <a:ext uri="{FF2B5EF4-FFF2-40B4-BE49-F238E27FC236}">
                <a16:creationId xmlns:a16="http://schemas.microsoft.com/office/drawing/2014/main" id="{24D7178A-F0EC-DFD3-652F-65351C69BC45}"/>
              </a:ext>
            </a:extLst>
          </p:cNvPr>
          <p:cNvSpPr>
            <a:spLocks noGrp="1"/>
          </p:cNvSpPr>
          <p:nvPr>
            <p:ph sz="quarter" idx="13"/>
            <p:extLst>
              <p:ext uri="{E7BDC344-281C-4309-B0C6-D0EE65EED2A8}">
                <p202:designPr xmlns:p202="http://schemas.microsoft.com/office/powerpoint/2020/02/main">
                  <p202:designTagLst>
                    <p202:designTag name="ARCH:1:CLS" val="BulletedText"/>
                  </p202:designTagLst>
                </p202:designPr>
              </p:ext>
            </p:extLst>
          </p:nvPr>
        </p:nvSpPr>
        <p:spPr>
          <a:xfrm>
            <a:off x="6272784" y="2423160"/>
            <a:ext cx="5202936" cy="3858768"/>
          </a:xfrm>
        </p:spPr>
        <p:txBody>
          <a:bodyPr>
            <a:normAutofit/>
          </a:bodyPr>
          <a:lstStyle/>
          <a:p>
            <a:pPr>
              <a:buFont typeface="Arial" panose="020B0604020202020204" pitchFamily="34" charset="0"/>
              <a:buChar char="•"/>
            </a:pPr>
            <a:r>
              <a:t>Role of Peer Case Managers in Support Services</a:t>
            </a:r>
          </a:p>
          <a:p>
            <a:pPr>
              <a:buFont typeface="Arial" panose="020B0604020202020204" pitchFamily="34" charset="0"/>
              <a:buChar char="•"/>
            </a:pPr>
            <a:r>
              <a:t>Principles and Components of Holistic Needs Assessment</a:t>
            </a:r>
          </a:p>
          <a:p>
            <a:pPr>
              <a:buFont typeface="Arial" panose="020B0604020202020204" pitchFamily="34" charset="0"/>
              <a:buChar char="•"/>
            </a:pPr>
            <a:r>
              <a:t>Implementing Holistic Needs Assessment in Practice</a:t>
            </a:r>
          </a:p>
          <a:p>
            <a:pPr>
              <a:buFont typeface="Arial" panose="020B0604020202020204" pitchFamily="34" charset="0"/>
              <a:buChar char="•"/>
            </a:pPr>
            <a:r>
              <a:t>Impact of Holistic Approaches on Client Outcomes</a:t>
            </a:r>
            <a:endParaRPr lang="en-US"/>
          </a:p>
        </p:txBody>
      </p:sp>
      <p:sp>
        <p:nvSpPr>
          <p:cNvPr id="4" name="Date Placeholder 3">
            <a:extLst>
              <a:ext uri="{FF2B5EF4-FFF2-40B4-BE49-F238E27FC236}">
                <a16:creationId xmlns:a16="http://schemas.microsoft.com/office/drawing/2014/main" id="{120BA42B-849F-22CE-F0F0-781033E9EA2D}"/>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979EA9EA-8643-F71A-21E6-1FE8E5A1B30C}"/>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081845F9-32B5-56D1-7920-FD1CE0DD397D}"/>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2</a:t>
            </a:fld>
            <a:endParaRPr lang="en-US"/>
          </a:p>
        </p:txBody>
      </p:sp>
    </p:spTree>
    <p:extLst>
      <p:ext uri="{BB962C8B-B14F-4D97-AF65-F5344CB8AC3E}">
        <p14:creationId xmlns:p14="http://schemas.microsoft.com/office/powerpoint/2010/main" val="35204117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0BE8E-5A65-12F1-BDD7-4842579FB76A}"/>
              </a:ext>
            </a:extLst>
          </p:cNvPr>
          <p:cNvSpPr>
            <a:spLocks noGrp="1"/>
          </p:cNvSpPr>
          <p:nvPr>
            <p:ph type="title"/>
          </p:nvPr>
        </p:nvSpPr>
        <p:spPr>
          <a:xfrm>
            <a:off x="431172" y="553616"/>
            <a:ext cx="7914087" cy="4008859"/>
          </a:xfrm>
        </p:spPr>
        <p:txBody>
          <a:bodyPr anchor="t">
            <a:normAutofit/>
          </a:bodyPr>
          <a:lstStyle/>
          <a:p>
            <a:r>
              <a:rPr lang="en-US"/>
              <a:t>Role of Peer Case Managers in Support Services</a:t>
            </a:r>
          </a:p>
        </p:txBody>
      </p:sp>
      <p:sp>
        <p:nvSpPr>
          <p:cNvPr id="11" name="Text Placeholder 2">
            <a:extLst>
              <a:ext uri="{FF2B5EF4-FFF2-40B4-BE49-F238E27FC236}">
                <a16:creationId xmlns:a16="http://schemas.microsoft.com/office/drawing/2014/main" id="{11469508-3B20-E9F9-9908-5EE9C4DB43BA}"/>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740BEBC4-259E-7E31-B421-2A9F611530FD}"/>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9473CF7D-549E-32D8-9540-E6C34F13D5B4}"/>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8241557C-2E90-73CC-8FB8-E55B6738A83F}"/>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3</a:t>
            </a:fld>
            <a:endParaRPr lang="en-US"/>
          </a:p>
        </p:txBody>
      </p:sp>
    </p:spTree>
    <p:extLst>
      <p:ext uri="{BB962C8B-B14F-4D97-AF65-F5344CB8AC3E}">
        <p14:creationId xmlns:p14="http://schemas.microsoft.com/office/powerpoint/2010/main" val="763502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2F08E-8FFE-C370-AF22-3C9319C627DD}"/>
              </a:ext>
            </a:extLst>
          </p:cNvPr>
          <p:cNvSpPr>
            <a:spLocks noGrp="1"/>
          </p:cNvSpPr>
          <p:nvPr>
            <p:ph type="title"/>
          </p:nvPr>
        </p:nvSpPr>
        <p:spPr>
          <a:xfrm>
            <a:off x="4820076" y="320040"/>
            <a:ext cx="6766560" cy="932688"/>
          </a:xfrm>
        </p:spPr>
        <p:txBody>
          <a:bodyPr vert="horz" lIns="91440" tIns="45720" rIns="91440" bIns="45720" rtlCol="0" anchor="b">
            <a:normAutofit/>
          </a:bodyPr>
          <a:lstStyle/>
          <a:p>
            <a:r>
              <a:rPr lang="en-US" sz="3000" b="0" kern="1200" cap="all" baseline="0">
                <a:latin typeface="+mj-lt"/>
                <a:ea typeface="+mj-ea"/>
                <a:cs typeface="+mj-cs"/>
              </a:rPr>
              <a:t>Definition and Scope of Peer Case Managers</a:t>
            </a:r>
          </a:p>
        </p:txBody>
      </p:sp>
      <p:pic>
        <p:nvPicPr>
          <p:cNvPr id="7" name="Content Placeholder 6" descr="Man talking with therapist">
            <a:extLst>
              <a:ext uri="{FF2B5EF4-FFF2-40B4-BE49-F238E27FC236}">
                <a16:creationId xmlns:a16="http://schemas.microsoft.com/office/drawing/2014/main" id="{30D5B60F-6E9B-4192-A0A2-D5C39C8A9889}"/>
              </a:ext>
            </a:extLst>
          </p:cNvPr>
          <p:cNvPicPr>
            <a:picLocks noGrp="1" noChangeAspect="1"/>
          </p:cNvPicPr>
          <p:nvPr>
            <p:ph type="pic" sz="quarter" idx="15"/>
          </p:nvPr>
        </p:nvPicPr>
        <p:blipFill>
          <a:blip r:embed="rId3"/>
          <a:srcRect l="39947" r="16948"/>
          <a:stretch>
            <a:fillRect/>
          </a:stretch>
        </p:blipFill>
        <p:spPr>
          <a:xfrm>
            <a:off x="20" y="10"/>
            <a:ext cx="4147906" cy="6399142"/>
          </a:xfrm>
        </p:spPr>
      </p:pic>
      <p:sp>
        <p:nvSpPr>
          <p:cNvPr id="8" name="TextBox 7">
            <a:extLst>
              <a:ext uri="{FF2B5EF4-FFF2-40B4-BE49-F238E27FC236}">
                <a16:creationId xmlns:a16="http://schemas.microsoft.com/office/drawing/2014/main" id="{85E8283F-EABF-4A2B-89F9-6C6A0D63C35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20076" y="1380744"/>
            <a:ext cx="676656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Peer Experience</a:t>
            </a:r>
          </a:p>
          <a:p>
            <a:pPr marL="0" lvl="1" indent="0">
              <a:spcBef>
                <a:spcPts val="1000"/>
              </a:spcBef>
              <a:spcAft>
                <a:spcPts val="600"/>
              </a:spcAft>
              <a:buFont typeface="Arial" panose="020B0604020202020204" pitchFamily="34" charset="0"/>
              <a:buNone/>
            </a:pPr>
            <a:r>
              <a:rPr lang="en-US" sz="1400"/>
              <a:t>Peer case managers have personal experience relevant to clients’ challenges, enhancing trust and understanding.</a:t>
            </a:r>
          </a:p>
          <a:p>
            <a:pPr marL="0" indent="0">
              <a:spcBef>
                <a:spcPts val="2500"/>
              </a:spcBef>
              <a:spcAft>
                <a:spcPts val="600"/>
              </a:spcAft>
              <a:buFont typeface="Arial" panose="020B0604020202020204" pitchFamily="34" charset="0"/>
              <a:buNone/>
            </a:pPr>
            <a:r>
              <a:rPr lang="en-US" sz="1400" b="1"/>
              <a:t>Advocacy Role</a:t>
            </a:r>
          </a:p>
          <a:p>
            <a:pPr marL="0" lvl="1" indent="0">
              <a:spcBef>
                <a:spcPts val="1000"/>
              </a:spcBef>
              <a:spcAft>
                <a:spcPts val="600"/>
              </a:spcAft>
              <a:buFont typeface="Arial" panose="020B0604020202020204" pitchFamily="34" charset="0"/>
              <a:buNone/>
            </a:pPr>
            <a:r>
              <a:rPr lang="en-US" sz="1400"/>
              <a:t>They advocate for clients’ needs, ensuring access to appropriate services and resources.</a:t>
            </a:r>
          </a:p>
          <a:p>
            <a:pPr marL="0" indent="0">
              <a:spcBef>
                <a:spcPts val="2500"/>
              </a:spcBef>
              <a:spcAft>
                <a:spcPts val="600"/>
              </a:spcAft>
              <a:buFont typeface="Arial" panose="020B0604020202020204" pitchFamily="34" charset="0"/>
              <a:buNone/>
            </a:pPr>
            <a:r>
              <a:rPr lang="en-US" sz="1400" b="1"/>
              <a:t>Resource Connection</a:t>
            </a:r>
          </a:p>
          <a:p>
            <a:pPr marL="0" lvl="1" indent="0">
              <a:spcBef>
                <a:spcPts val="1000"/>
              </a:spcBef>
              <a:spcAft>
                <a:spcPts val="600"/>
              </a:spcAft>
              <a:buFont typeface="Arial" panose="020B0604020202020204" pitchFamily="34" charset="0"/>
              <a:buNone/>
            </a:pPr>
            <a:r>
              <a:rPr lang="en-US" sz="1400"/>
              <a:t>Peer case managers connect clients with community resources to meet their individual needs.</a:t>
            </a:r>
          </a:p>
          <a:p>
            <a:pPr marL="0" indent="0">
              <a:spcBef>
                <a:spcPts val="2500"/>
              </a:spcBef>
              <a:spcAft>
                <a:spcPts val="600"/>
              </a:spcAft>
              <a:buFont typeface="Arial" panose="020B0604020202020204" pitchFamily="34" charset="0"/>
              <a:buNone/>
            </a:pPr>
            <a:r>
              <a:rPr lang="en-US" sz="1400" b="1"/>
              <a:t>Emotional Support</a:t>
            </a:r>
          </a:p>
          <a:p>
            <a:pPr marL="0" lvl="1" indent="0">
              <a:spcBef>
                <a:spcPts val="1000"/>
              </a:spcBef>
              <a:spcAft>
                <a:spcPts val="600"/>
              </a:spcAft>
              <a:buFont typeface="Arial" panose="020B0604020202020204" pitchFamily="34" charset="0"/>
              <a:buNone/>
            </a:pPr>
            <a:r>
              <a:rPr lang="en-US" sz="1400"/>
              <a:t>Providing empathetic emotional support is key to helping clients cope and progress.</a:t>
            </a:r>
          </a:p>
        </p:txBody>
      </p:sp>
      <p:sp>
        <p:nvSpPr>
          <p:cNvPr id="4" name="Date Placeholder 3">
            <a:extLst>
              <a:ext uri="{FF2B5EF4-FFF2-40B4-BE49-F238E27FC236}">
                <a16:creationId xmlns:a16="http://schemas.microsoft.com/office/drawing/2014/main" id="{38FED7FD-BFE1-88AF-A2F9-FBFDC76B709F}"/>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EF41D2FE-0153-6A21-42B5-2023D35F8D1E}"/>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9260BCA7-481B-FC56-F175-435CEBFA8589}"/>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4</a:t>
            </a:fld>
            <a:endParaRPr lang="en-US"/>
          </a:p>
        </p:txBody>
      </p:sp>
    </p:spTree>
    <p:extLst>
      <p:ext uri="{BB962C8B-B14F-4D97-AF65-F5344CB8AC3E}">
        <p14:creationId xmlns:p14="http://schemas.microsoft.com/office/powerpoint/2010/main" val="17344632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0CAA-17E5-E7D5-7E50-0B53F7FC2B60}"/>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500" b="0" kern="1200" cap="all" baseline="0">
                <a:latin typeface="+mj-lt"/>
                <a:ea typeface="+mj-ea"/>
                <a:cs typeface="+mj-cs"/>
              </a:rPr>
              <a:t>Differences Between Peer and Traditional Case Management</a:t>
            </a:r>
          </a:p>
        </p:txBody>
      </p:sp>
      <p:pic>
        <p:nvPicPr>
          <p:cNvPr id="7" name="Content Placeholder 6" descr="More business images with these models:">
            <a:extLst>
              <a:ext uri="{FF2B5EF4-FFF2-40B4-BE49-F238E27FC236}">
                <a16:creationId xmlns:a16="http://schemas.microsoft.com/office/drawing/2014/main" id="{27C25E0A-BFBA-4430-ABD8-E11EBBE7F841}"/>
              </a:ext>
            </a:extLst>
          </p:cNvPr>
          <p:cNvPicPr>
            <a:picLocks noGrp="1" noChangeAspect="1"/>
          </p:cNvPicPr>
          <p:nvPr>
            <p:ph type="pic" sz="quarter" idx="15"/>
          </p:nvPr>
        </p:nvPicPr>
        <p:blipFill>
          <a:blip r:embed="rId3"/>
          <a:srcRect l="11420" r="7599" b="-2"/>
          <a:stretch>
            <a:fillRect/>
          </a:stretch>
        </p:blipFill>
        <p:spPr>
          <a:xfrm>
            <a:off x="20" y="10"/>
            <a:ext cx="7734280" cy="6399142"/>
          </a:xfrm>
        </p:spPr>
      </p:pic>
      <p:sp>
        <p:nvSpPr>
          <p:cNvPr id="8" name="TextBox 7">
            <a:extLst>
              <a:ext uri="{FF2B5EF4-FFF2-40B4-BE49-F238E27FC236}">
                <a16:creationId xmlns:a16="http://schemas.microsoft.com/office/drawing/2014/main" id="{86FEBDCB-9553-4BE4-BB0A-7C33A3FDCEA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900" b="1"/>
              <a:t>Shared Life Experience</a:t>
            </a:r>
          </a:p>
          <a:p>
            <a:pPr marL="0" lvl="1" indent="0">
              <a:lnSpc>
                <a:spcPct val="90000"/>
              </a:lnSpc>
              <a:spcBef>
                <a:spcPts val="1000"/>
              </a:spcBef>
              <a:spcAft>
                <a:spcPts val="600"/>
              </a:spcAft>
              <a:buFont typeface="Arial" panose="020B0604020202020204" pitchFamily="34" charset="0"/>
              <a:buNone/>
            </a:pPr>
            <a:r>
              <a:rPr lang="en-US" sz="900"/>
              <a:t>Peers connect with clients through shared life experiences, creating a bond that traditional managers may lack.</a:t>
            </a:r>
          </a:p>
          <a:p>
            <a:pPr marL="0" indent="0">
              <a:lnSpc>
                <a:spcPct val="90000"/>
              </a:lnSpc>
              <a:spcBef>
                <a:spcPts val="2500"/>
              </a:spcBef>
              <a:spcAft>
                <a:spcPts val="600"/>
              </a:spcAft>
              <a:buFont typeface="Arial" panose="020B0604020202020204" pitchFamily="34" charset="0"/>
              <a:buNone/>
            </a:pPr>
            <a:r>
              <a:rPr lang="en-US" sz="900" b="1"/>
              <a:t>Building Trust and Rapport</a:t>
            </a:r>
          </a:p>
          <a:p>
            <a:pPr marL="0" lvl="1" indent="0">
              <a:lnSpc>
                <a:spcPct val="90000"/>
              </a:lnSpc>
              <a:spcBef>
                <a:spcPts val="1000"/>
              </a:spcBef>
              <a:spcAft>
                <a:spcPts val="600"/>
              </a:spcAft>
              <a:buFont typeface="Arial" panose="020B0604020202020204" pitchFamily="34" charset="0"/>
              <a:buNone/>
            </a:pPr>
            <a:r>
              <a:rPr lang="en-US" sz="900"/>
              <a:t>Peer support fosters trust and rapport, enhancing client engagement and openness during case management.</a:t>
            </a:r>
          </a:p>
          <a:p>
            <a:pPr marL="0" indent="0">
              <a:lnSpc>
                <a:spcPct val="90000"/>
              </a:lnSpc>
              <a:spcBef>
                <a:spcPts val="2500"/>
              </a:spcBef>
              <a:spcAft>
                <a:spcPts val="600"/>
              </a:spcAft>
              <a:buFont typeface="Arial" panose="020B0604020202020204" pitchFamily="34" charset="0"/>
              <a:buNone/>
            </a:pPr>
            <a:r>
              <a:rPr lang="en-US" sz="900" b="1"/>
              <a:t>Personalized Support</a:t>
            </a:r>
          </a:p>
          <a:p>
            <a:pPr marL="0" lvl="1" indent="0">
              <a:lnSpc>
                <a:spcPct val="90000"/>
              </a:lnSpc>
              <a:spcBef>
                <a:spcPts val="1000"/>
              </a:spcBef>
              <a:spcAft>
                <a:spcPts val="600"/>
              </a:spcAft>
              <a:buFont typeface="Arial" panose="020B0604020202020204" pitchFamily="34" charset="0"/>
              <a:buNone/>
            </a:pPr>
            <a:r>
              <a:rPr lang="en-US" sz="900"/>
              <a:t>Peers provide more personalized support by understanding client needs based on similar backgrounds.</a:t>
            </a:r>
          </a:p>
        </p:txBody>
      </p:sp>
      <p:sp>
        <p:nvSpPr>
          <p:cNvPr id="4" name="Date Placeholder 3">
            <a:extLst>
              <a:ext uri="{FF2B5EF4-FFF2-40B4-BE49-F238E27FC236}">
                <a16:creationId xmlns:a16="http://schemas.microsoft.com/office/drawing/2014/main" id="{1AD06ECC-73F9-3F8A-25F5-033125A042EF}"/>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0438809D-BFFD-2DC6-63C4-C66F0692651E}"/>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FE206BA1-D19F-058F-B761-853788EEC164}"/>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5</a:t>
            </a:fld>
            <a:endParaRPr lang="en-US"/>
          </a:p>
        </p:txBody>
      </p:sp>
    </p:spTree>
    <p:extLst>
      <p:ext uri="{BB962C8B-B14F-4D97-AF65-F5344CB8AC3E}">
        <p14:creationId xmlns:p14="http://schemas.microsoft.com/office/powerpoint/2010/main" val="41700611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0151-5335-D783-FB86-76AC337B89EB}"/>
              </a:ext>
            </a:extLst>
          </p:cNvPr>
          <p:cNvSpPr>
            <a:spLocks noGrp="1"/>
          </p:cNvSpPr>
          <p:nvPr>
            <p:ph type="title"/>
          </p:nvPr>
        </p:nvSpPr>
        <p:spPr>
          <a:xfrm>
            <a:off x="4820076" y="320040"/>
            <a:ext cx="6766560" cy="932688"/>
          </a:xfrm>
        </p:spPr>
        <p:txBody>
          <a:bodyPr vert="horz" lIns="91440" tIns="45720" rIns="91440" bIns="45720" rtlCol="0" anchor="b">
            <a:normAutofit/>
          </a:bodyPr>
          <a:lstStyle/>
          <a:p>
            <a:r>
              <a:rPr lang="en-US" sz="3000" b="0" kern="1200" cap="all" baseline="0">
                <a:latin typeface="+mj-lt"/>
                <a:ea typeface="+mj-ea"/>
                <a:cs typeface="+mj-cs"/>
              </a:rPr>
              <a:t>Benefits of Peer Involvement in Case Management</a:t>
            </a:r>
          </a:p>
        </p:txBody>
      </p:sp>
      <p:pic>
        <p:nvPicPr>
          <p:cNvPr id="7" name="Content Placeholder 6" descr="Diverse hands on yellow background">
            <a:extLst>
              <a:ext uri="{FF2B5EF4-FFF2-40B4-BE49-F238E27FC236}">
                <a16:creationId xmlns:a16="http://schemas.microsoft.com/office/drawing/2014/main" id="{6A5752EC-9EDA-4396-A019-DCA413378D98}"/>
              </a:ext>
            </a:extLst>
          </p:cNvPr>
          <p:cNvPicPr>
            <a:picLocks noGrp="1" noChangeAspect="1"/>
          </p:cNvPicPr>
          <p:nvPr>
            <p:ph type="pic" sz="quarter" idx="15"/>
          </p:nvPr>
        </p:nvPicPr>
        <p:blipFill>
          <a:blip r:embed="rId3"/>
          <a:srcRect l="26068" r="30665" b="1"/>
          <a:stretch>
            <a:fillRect/>
          </a:stretch>
        </p:blipFill>
        <p:spPr>
          <a:xfrm>
            <a:off x="20" y="10"/>
            <a:ext cx="4147906" cy="6399142"/>
          </a:xfrm>
        </p:spPr>
      </p:pic>
      <p:sp>
        <p:nvSpPr>
          <p:cNvPr id="8" name="TextBox 7">
            <a:extLst>
              <a:ext uri="{FF2B5EF4-FFF2-40B4-BE49-F238E27FC236}">
                <a16:creationId xmlns:a16="http://schemas.microsoft.com/office/drawing/2014/main" id="{F10B0BD4-679D-4174-84D8-284E85276AC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20076" y="1380744"/>
            <a:ext cx="676656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Enhancing Client Motivation</a:t>
            </a:r>
          </a:p>
          <a:p>
            <a:pPr marL="0" lvl="1" indent="0">
              <a:spcBef>
                <a:spcPts val="1000"/>
              </a:spcBef>
              <a:spcAft>
                <a:spcPts val="600"/>
              </a:spcAft>
              <a:buFont typeface="Arial" panose="020B0604020202020204" pitchFamily="34" charset="0"/>
              <a:buNone/>
            </a:pPr>
            <a:r>
              <a:rPr lang="en-US" sz="1400"/>
              <a:t>Peer involvement boosts client motivation by providing relatable support and encouragement.</a:t>
            </a:r>
          </a:p>
          <a:p>
            <a:pPr marL="0" indent="0">
              <a:spcBef>
                <a:spcPts val="2500"/>
              </a:spcBef>
              <a:spcAft>
                <a:spcPts val="600"/>
              </a:spcAft>
              <a:buFont typeface="Arial" panose="020B0604020202020204" pitchFamily="34" charset="0"/>
              <a:buNone/>
            </a:pPr>
            <a:r>
              <a:rPr lang="en-US" sz="1400" b="1"/>
              <a:t>Reducing Stigma</a:t>
            </a:r>
          </a:p>
          <a:p>
            <a:pPr marL="0" lvl="1" indent="0">
              <a:spcBef>
                <a:spcPts val="1000"/>
              </a:spcBef>
              <a:spcAft>
                <a:spcPts val="600"/>
              </a:spcAft>
              <a:buFont typeface="Arial" panose="020B0604020202020204" pitchFamily="34" charset="0"/>
              <a:buNone/>
            </a:pPr>
            <a:r>
              <a:rPr lang="en-US" sz="1400"/>
              <a:t>Peers help reduce stigma through shared experiences and empathetic understanding.</a:t>
            </a:r>
          </a:p>
          <a:p>
            <a:pPr marL="0" indent="0">
              <a:spcBef>
                <a:spcPts val="2500"/>
              </a:spcBef>
              <a:spcAft>
                <a:spcPts val="600"/>
              </a:spcAft>
              <a:buFont typeface="Arial" panose="020B0604020202020204" pitchFamily="34" charset="0"/>
              <a:buNone/>
            </a:pPr>
            <a:r>
              <a:rPr lang="en-US" sz="1400" b="1"/>
              <a:t>Improving Communication</a:t>
            </a:r>
          </a:p>
          <a:p>
            <a:pPr marL="0" lvl="1" indent="0">
              <a:spcBef>
                <a:spcPts val="1000"/>
              </a:spcBef>
              <a:spcAft>
                <a:spcPts val="600"/>
              </a:spcAft>
              <a:buFont typeface="Arial" panose="020B0604020202020204" pitchFamily="34" charset="0"/>
              <a:buNone/>
            </a:pPr>
            <a:r>
              <a:rPr lang="en-US" sz="1400"/>
              <a:t>Peer involvement fosters open and effective communication between clients and case managers.</a:t>
            </a:r>
          </a:p>
          <a:p>
            <a:pPr marL="0" indent="0">
              <a:spcBef>
                <a:spcPts val="2500"/>
              </a:spcBef>
              <a:spcAft>
                <a:spcPts val="600"/>
              </a:spcAft>
              <a:buFont typeface="Arial" panose="020B0604020202020204" pitchFamily="34" charset="0"/>
              <a:buNone/>
            </a:pPr>
            <a:r>
              <a:rPr lang="en-US" sz="1400" b="1"/>
              <a:t>Role Models for Recovery</a:t>
            </a:r>
          </a:p>
          <a:p>
            <a:pPr marL="0" lvl="1" indent="0">
              <a:spcBef>
                <a:spcPts val="1000"/>
              </a:spcBef>
              <a:spcAft>
                <a:spcPts val="600"/>
              </a:spcAft>
              <a:buFont typeface="Arial" panose="020B0604020202020204" pitchFamily="34" charset="0"/>
              <a:buNone/>
            </a:pPr>
            <a:r>
              <a:rPr lang="en-US" sz="1400"/>
              <a:t>Peers serve as role models encouraging recovery and holistic well-being.</a:t>
            </a:r>
          </a:p>
        </p:txBody>
      </p:sp>
      <p:sp>
        <p:nvSpPr>
          <p:cNvPr id="4" name="Date Placeholder 3">
            <a:extLst>
              <a:ext uri="{FF2B5EF4-FFF2-40B4-BE49-F238E27FC236}">
                <a16:creationId xmlns:a16="http://schemas.microsoft.com/office/drawing/2014/main" id="{50681766-1F19-A285-DC67-9B9FC1C62739}"/>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909824C-D037-DC54-BE13-7C8EB0B6FCBC}"/>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3FFB79F6-0282-E81E-3A26-7BD75BD3A5BB}"/>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6</a:t>
            </a:fld>
            <a:endParaRPr lang="en-US"/>
          </a:p>
        </p:txBody>
      </p:sp>
    </p:spTree>
    <p:extLst>
      <p:ext uri="{BB962C8B-B14F-4D97-AF65-F5344CB8AC3E}">
        <p14:creationId xmlns:p14="http://schemas.microsoft.com/office/powerpoint/2010/main" val="12255907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0BDFB-7B5B-B976-81FB-ABAF29C6BEBA}"/>
              </a:ext>
            </a:extLst>
          </p:cNvPr>
          <p:cNvSpPr>
            <a:spLocks noGrp="1"/>
          </p:cNvSpPr>
          <p:nvPr>
            <p:ph type="title"/>
          </p:nvPr>
        </p:nvSpPr>
        <p:spPr>
          <a:xfrm>
            <a:off x="431172" y="553616"/>
            <a:ext cx="7914087" cy="4008859"/>
          </a:xfrm>
        </p:spPr>
        <p:txBody>
          <a:bodyPr anchor="t">
            <a:normAutofit/>
          </a:bodyPr>
          <a:lstStyle/>
          <a:p>
            <a:r>
              <a:rPr lang="en-US"/>
              <a:t>Principles and Components of Holistic Needs Assessment</a:t>
            </a:r>
          </a:p>
        </p:txBody>
      </p:sp>
      <p:sp>
        <p:nvSpPr>
          <p:cNvPr id="11" name="Text Placeholder 2">
            <a:extLst>
              <a:ext uri="{FF2B5EF4-FFF2-40B4-BE49-F238E27FC236}">
                <a16:creationId xmlns:a16="http://schemas.microsoft.com/office/drawing/2014/main" id="{AB7C16CF-C674-78F1-39AE-B29F262D2A3D}"/>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E7E2CF3B-7E91-6A65-349E-A8E4BACDC261}"/>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917C636-B962-EEA7-E66E-78AD386022C2}"/>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314EB559-F174-FF6D-3AC1-D0876342DD50}"/>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7</a:t>
            </a:fld>
            <a:endParaRPr lang="en-US"/>
          </a:p>
        </p:txBody>
      </p:sp>
    </p:spTree>
    <p:extLst>
      <p:ext uri="{BB962C8B-B14F-4D97-AF65-F5344CB8AC3E}">
        <p14:creationId xmlns:p14="http://schemas.microsoft.com/office/powerpoint/2010/main" val="3365850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F2615-4746-B51A-3C8B-14746C09E9EB}"/>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Understanding Holistic Assessment in Case Management</a:t>
            </a:r>
          </a:p>
        </p:txBody>
      </p:sp>
      <p:pic>
        <p:nvPicPr>
          <p:cNvPr id="7" name="Content Placeholder 6" descr="Blackboard Business Strategy Concept">
            <a:extLst>
              <a:ext uri="{FF2B5EF4-FFF2-40B4-BE49-F238E27FC236}">
                <a16:creationId xmlns:a16="http://schemas.microsoft.com/office/drawing/2014/main" id="{8F9E217B-887C-4A7B-A5DC-293D9B964D14}"/>
              </a:ext>
            </a:extLst>
          </p:cNvPr>
          <p:cNvPicPr>
            <a:picLocks noGrp="1" noChangeAspect="1"/>
          </p:cNvPicPr>
          <p:nvPr>
            <p:ph type="pic" sz="quarter" idx="15"/>
          </p:nvPr>
        </p:nvPicPr>
        <p:blipFill>
          <a:blip r:embed="rId3"/>
          <a:srcRect l="2500" r="7457" b="2"/>
          <a:stretch>
            <a:fillRect/>
          </a:stretch>
        </p:blipFill>
        <p:spPr>
          <a:xfrm>
            <a:off x="20" y="10"/>
            <a:ext cx="7734280" cy="6399142"/>
          </a:xfrm>
        </p:spPr>
      </p:pic>
      <p:sp>
        <p:nvSpPr>
          <p:cNvPr id="8" name="TextBox 7">
            <a:extLst>
              <a:ext uri="{FF2B5EF4-FFF2-40B4-BE49-F238E27FC236}">
                <a16:creationId xmlns:a16="http://schemas.microsoft.com/office/drawing/2014/main" id="{70000068-69C3-4971-8169-29047DAFBC1D}"/>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Comprehensive Needs Evaluation</a:t>
            </a:r>
          </a:p>
          <a:p>
            <a:pPr marL="0" lvl="1" indent="0">
              <a:spcBef>
                <a:spcPts val="1000"/>
              </a:spcBef>
              <a:spcAft>
                <a:spcPts val="600"/>
              </a:spcAft>
              <a:buFont typeface="Arial" panose="020B0604020202020204" pitchFamily="34" charset="0"/>
              <a:buNone/>
            </a:pPr>
            <a:r>
              <a:rPr lang="en-US" sz="1400"/>
              <a:t>Holistic assessment evaluates physical, emotional, social, and environmental needs of clients comprehensively.</a:t>
            </a:r>
          </a:p>
          <a:p>
            <a:pPr marL="0" indent="0">
              <a:spcBef>
                <a:spcPts val="2500"/>
              </a:spcBef>
              <a:spcAft>
                <a:spcPts val="600"/>
              </a:spcAft>
              <a:buFont typeface="Arial" panose="020B0604020202020204" pitchFamily="34" charset="0"/>
              <a:buNone/>
            </a:pPr>
            <a:r>
              <a:rPr lang="en-US" sz="1400" b="1"/>
              <a:t>Integrated Care Planning</a:t>
            </a:r>
          </a:p>
          <a:p>
            <a:pPr marL="0" lvl="1" indent="0">
              <a:spcBef>
                <a:spcPts val="1000"/>
              </a:spcBef>
              <a:spcAft>
                <a:spcPts val="600"/>
              </a:spcAft>
              <a:buFont typeface="Arial" panose="020B0604020202020204" pitchFamily="34" charset="0"/>
              <a:buNone/>
            </a:pPr>
            <a:r>
              <a:rPr lang="en-US" sz="1400"/>
              <a:t>Care plans are designed to address all factors affecting client well-being in an integrated manner.</a:t>
            </a:r>
          </a:p>
        </p:txBody>
      </p:sp>
      <p:sp>
        <p:nvSpPr>
          <p:cNvPr id="4" name="Date Placeholder 3">
            <a:extLst>
              <a:ext uri="{FF2B5EF4-FFF2-40B4-BE49-F238E27FC236}">
                <a16:creationId xmlns:a16="http://schemas.microsoft.com/office/drawing/2014/main" id="{A7A255CC-8E54-6025-F305-30A8E31D2922}"/>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37DADD6A-94F2-18A8-021E-A033A00D8E5D}"/>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806A4015-8CD2-9707-1A10-5C382A7090A3}"/>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8</a:t>
            </a:fld>
            <a:endParaRPr lang="en-US"/>
          </a:p>
        </p:txBody>
      </p:sp>
    </p:spTree>
    <p:extLst>
      <p:ext uri="{BB962C8B-B14F-4D97-AF65-F5344CB8AC3E}">
        <p14:creationId xmlns:p14="http://schemas.microsoft.com/office/powerpoint/2010/main" val="26196268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3DCE2-673F-E70B-54A6-C817617BB08D}"/>
              </a:ext>
            </a:extLst>
          </p:cNvPr>
          <p:cNvSpPr>
            <a:spLocks noGrp="1"/>
          </p:cNvSpPr>
          <p:nvPr>
            <p:ph type="title"/>
          </p:nvPr>
        </p:nvSpPr>
        <p:spPr>
          <a:xfrm>
            <a:off x="429768" y="548639"/>
            <a:ext cx="4855464" cy="1453896"/>
          </a:xfrm>
        </p:spPr>
        <p:txBody>
          <a:bodyPr vert="horz" lIns="91440" tIns="45720" rIns="91440" bIns="45720" rtlCol="0" anchor="t">
            <a:normAutofit/>
          </a:bodyPr>
          <a:lstStyle/>
          <a:p>
            <a:r>
              <a:rPr lang="en-US" sz="2200" b="0" kern="1200" cap="all" baseline="0">
                <a:latin typeface="+mj-lt"/>
                <a:ea typeface="+mj-ea"/>
                <a:cs typeface="+mj-cs"/>
              </a:rPr>
              <a:t>Domains Covered: Physical, Emotional, Social, and Environmental</a:t>
            </a:r>
          </a:p>
        </p:txBody>
      </p:sp>
      <p:pic>
        <p:nvPicPr>
          <p:cNvPr id="7" name="Content Placeholder 6" descr="People symbols floating in bubbles keeping apart from each other.">
            <a:extLst>
              <a:ext uri="{FF2B5EF4-FFF2-40B4-BE49-F238E27FC236}">
                <a16:creationId xmlns:a16="http://schemas.microsoft.com/office/drawing/2014/main" id="{D22B341F-C3AB-487A-B0A6-070053AECFF1}"/>
              </a:ext>
            </a:extLst>
          </p:cNvPr>
          <p:cNvPicPr>
            <a:picLocks noGrp="1" noChangeAspect="1"/>
          </p:cNvPicPr>
          <p:nvPr>
            <p:ph type="pic" sz="quarter" idx="15"/>
          </p:nvPr>
        </p:nvPicPr>
        <p:blipFill>
          <a:blip r:embed="rId3"/>
          <a:srcRect l="14377" r="20492" b="2"/>
          <a:stretch>
            <a:fillRect/>
          </a:stretch>
        </p:blipFill>
        <p:spPr>
          <a:xfrm>
            <a:off x="20" y="2293496"/>
            <a:ext cx="5285212" cy="4564504"/>
          </a:xfrm>
        </p:spPr>
      </p:pic>
      <p:sp>
        <p:nvSpPr>
          <p:cNvPr id="8" name="TextBox 7">
            <a:extLst>
              <a:ext uri="{FF2B5EF4-FFF2-40B4-BE49-F238E27FC236}">
                <a16:creationId xmlns:a16="http://schemas.microsoft.com/office/drawing/2014/main" id="{BE9B697E-7E9D-4A6C-916B-D1520E01B75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549275"/>
            <a:ext cx="5585925" cy="5783263"/>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Physical Health Assessment</a:t>
            </a:r>
          </a:p>
          <a:p>
            <a:pPr marL="0" lvl="1" indent="0">
              <a:spcBef>
                <a:spcPts val="1000"/>
              </a:spcBef>
              <a:spcAft>
                <a:spcPts val="600"/>
              </a:spcAft>
              <a:buFont typeface="Arial" panose="020B0604020202020204" pitchFamily="34" charset="0"/>
              <a:buNone/>
            </a:pPr>
            <a:r>
              <a:rPr lang="en-US" sz="1400"/>
              <a:t>Evaluating clients’ physical conditions provides insight into their overall health status and medical needs.</a:t>
            </a:r>
          </a:p>
          <a:p>
            <a:pPr marL="0" indent="0">
              <a:spcBef>
                <a:spcPts val="2500"/>
              </a:spcBef>
              <a:spcAft>
                <a:spcPts val="600"/>
              </a:spcAft>
              <a:buFont typeface="Arial" panose="020B0604020202020204" pitchFamily="34" charset="0"/>
              <a:buNone/>
            </a:pPr>
            <a:r>
              <a:rPr lang="en-US" sz="1400" b="1"/>
              <a:t>Emotional Wellbeing</a:t>
            </a:r>
          </a:p>
          <a:p>
            <a:pPr marL="0" lvl="1" indent="0">
              <a:spcBef>
                <a:spcPts val="1000"/>
              </a:spcBef>
              <a:spcAft>
                <a:spcPts val="600"/>
              </a:spcAft>
              <a:buFont typeface="Arial" panose="020B0604020202020204" pitchFamily="34" charset="0"/>
              <a:buNone/>
            </a:pPr>
            <a:r>
              <a:rPr lang="en-US" sz="1400"/>
              <a:t>Assessing emotional status helps understand mental health and psychological resilience.</a:t>
            </a:r>
          </a:p>
          <a:p>
            <a:pPr marL="0" indent="0">
              <a:spcBef>
                <a:spcPts val="2500"/>
              </a:spcBef>
              <a:spcAft>
                <a:spcPts val="600"/>
              </a:spcAft>
              <a:buFont typeface="Arial" panose="020B0604020202020204" pitchFamily="34" charset="0"/>
              <a:buNone/>
            </a:pPr>
            <a:r>
              <a:rPr lang="en-US" sz="1400" b="1"/>
              <a:t>Social Network Influence</a:t>
            </a:r>
          </a:p>
          <a:p>
            <a:pPr marL="0" lvl="1" indent="0">
              <a:spcBef>
                <a:spcPts val="1000"/>
              </a:spcBef>
              <a:spcAft>
                <a:spcPts val="600"/>
              </a:spcAft>
              <a:buFont typeface="Arial" panose="020B0604020202020204" pitchFamily="34" charset="0"/>
              <a:buNone/>
            </a:pPr>
            <a:r>
              <a:rPr lang="en-US" sz="1400"/>
              <a:t>Understanding social connections reveals support systems and social determinants affecting health.</a:t>
            </a:r>
          </a:p>
          <a:p>
            <a:pPr marL="0" indent="0">
              <a:spcBef>
                <a:spcPts val="2500"/>
              </a:spcBef>
              <a:spcAft>
                <a:spcPts val="600"/>
              </a:spcAft>
              <a:buFont typeface="Arial" panose="020B0604020202020204" pitchFamily="34" charset="0"/>
              <a:buNone/>
            </a:pPr>
            <a:r>
              <a:rPr lang="en-US" sz="1400" b="1"/>
              <a:t>Environmental Factors</a:t>
            </a:r>
          </a:p>
          <a:p>
            <a:pPr marL="0" lvl="1" indent="0">
              <a:spcBef>
                <a:spcPts val="1000"/>
              </a:spcBef>
              <a:spcAft>
                <a:spcPts val="600"/>
              </a:spcAft>
              <a:buFont typeface="Arial" panose="020B0604020202020204" pitchFamily="34" charset="0"/>
              <a:buNone/>
            </a:pPr>
            <a:r>
              <a:rPr lang="en-US" sz="1400"/>
              <a:t>Analyzing environmental influences highlights external conditions impacting client wellness.</a:t>
            </a:r>
          </a:p>
        </p:txBody>
      </p:sp>
      <p:sp>
        <p:nvSpPr>
          <p:cNvPr id="4" name="Date Placeholder 3">
            <a:extLst>
              <a:ext uri="{FF2B5EF4-FFF2-40B4-BE49-F238E27FC236}">
                <a16:creationId xmlns:a16="http://schemas.microsoft.com/office/drawing/2014/main" id="{7EEE651A-17AA-B71C-CD04-C91BDD396B7A}"/>
              </a:ext>
            </a:extLst>
          </p:cNvPr>
          <p:cNvSpPr>
            <a:spLocks noGrp="1"/>
          </p:cNvSpPr>
          <p:nvPr>
            <p:ph type="dt" sz="half" idx="10"/>
          </p:nvPr>
        </p:nvSpPr>
        <p:spPr>
          <a:xfrm>
            <a:off x="6096000" y="6492240"/>
            <a:ext cx="2651760" cy="338328"/>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BD5BD35A-AFE0-FB9A-0C62-375BDEC9E3CD}"/>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75D784A1-56DE-EF96-F607-3AFDA231E25F}"/>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9</a:t>
            </a:fld>
            <a:endParaRPr lang="en-US"/>
          </a:p>
        </p:txBody>
      </p:sp>
    </p:spTree>
    <p:extLst>
      <p:ext uri="{BB962C8B-B14F-4D97-AF65-F5344CB8AC3E}">
        <p14:creationId xmlns:p14="http://schemas.microsoft.com/office/powerpoint/2010/main" val="21804283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13D4-7379-F514-2FAF-0127D499F5AB}"/>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Tools and Approaches for Holistic Needs Assessment</a:t>
            </a:r>
          </a:p>
        </p:txBody>
      </p:sp>
      <p:pic>
        <p:nvPicPr>
          <p:cNvPr id="7" name="Content Placeholder 6" descr="Social media people communication message speech bubble&#10;&#10;++The World map texture derived from public domain NASA: http://visibleearth.nasa.gov.&#10;Traced in Illustrator. File created on November 29 2018++">
            <a:extLst>
              <a:ext uri="{FF2B5EF4-FFF2-40B4-BE49-F238E27FC236}">
                <a16:creationId xmlns:a16="http://schemas.microsoft.com/office/drawing/2014/main" id="{B72093D2-5192-4AB4-A594-0EE8292CD2EC}"/>
              </a:ext>
            </a:extLst>
          </p:cNvPr>
          <p:cNvPicPr>
            <a:picLocks noGrp="1" noChangeAspect="1"/>
          </p:cNvPicPr>
          <p:nvPr>
            <p:ph type="pic" sz="quarter" idx="15"/>
          </p:nvPr>
        </p:nvPicPr>
        <p:blipFill>
          <a:blip r:embed="rId3"/>
          <a:srcRect t="302" r="2" b="16962"/>
          <a:stretch>
            <a:fillRect/>
          </a:stretch>
        </p:blipFill>
        <p:spPr>
          <a:xfrm>
            <a:off x="20" y="10"/>
            <a:ext cx="7734280" cy="6399142"/>
          </a:xfrm>
        </p:spPr>
      </p:pic>
      <p:sp>
        <p:nvSpPr>
          <p:cNvPr id="8" name="TextBox 7">
            <a:extLst>
              <a:ext uri="{FF2B5EF4-FFF2-40B4-BE49-F238E27FC236}">
                <a16:creationId xmlns:a16="http://schemas.microsoft.com/office/drawing/2014/main" id="{DA7E99A9-A51A-45FB-9D53-55CBFE1ECB1D}"/>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Validated Assessment Tools</a:t>
            </a:r>
          </a:p>
          <a:p>
            <a:pPr marL="0" lvl="1" indent="0">
              <a:lnSpc>
                <a:spcPct val="90000"/>
              </a:lnSpc>
              <a:spcBef>
                <a:spcPts val="1000"/>
              </a:spcBef>
              <a:spcAft>
                <a:spcPts val="600"/>
              </a:spcAft>
              <a:buFont typeface="Arial" panose="020B0604020202020204" pitchFamily="34" charset="0"/>
              <a:buNone/>
            </a:pPr>
            <a:r>
              <a:rPr lang="en-US" sz="1400"/>
              <a:t>Use of validated tools like interviews, surveys, and observation ensures comprehensive data collection during needs assessment.</a:t>
            </a:r>
          </a:p>
          <a:p>
            <a:pPr marL="0" indent="0">
              <a:lnSpc>
                <a:spcPct val="90000"/>
              </a:lnSpc>
              <a:spcBef>
                <a:spcPts val="2500"/>
              </a:spcBef>
              <a:spcAft>
                <a:spcPts val="600"/>
              </a:spcAft>
              <a:buFont typeface="Arial" panose="020B0604020202020204" pitchFamily="34" charset="0"/>
              <a:buNone/>
            </a:pPr>
            <a:r>
              <a:rPr lang="en-US" sz="1400" b="1"/>
              <a:t>Collaborative Dialogue</a:t>
            </a:r>
          </a:p>
          <a:p>
            <a:pPr marL="0" lvl="1" indent="0">
              <a:lnSpc>
                <a:spcPct val="90000"/>
              </a:lnSpc>
              <a:spcBef>
                <a:spcPts val="1000"/>
              </a:spcBef>
              <a:spcAft>
                <a:spcPts val="600"/>
              </a:spcAft>
              <a:buFont typeface="Arial" panose="020B0604020202020204" pitchFamily="34" charset="0"/>
              <a:buNone/>
            </a:pPr>
            <a:r>
              <a:rPr lang="en-US" sz="1400"/>
              <a:t>Engaging clients in collaborative dialogue helps gather accurate, relevant information for effective needs assessment.</a:t>
            </a:r>
          </a:p>
        </p:txBody>
      </p:sp>
      <p:sp>
        <p:nvSpPr>
          <p:cNvPr id="4" name="Date Placeholder 3">
            <a:extLst>
              <a:ext uri="{FF2B5EF4-FFF2-40B4-BE49-F238E27FC236}">
                <a16:creationId xmlns:a16="http://schemas.microsoft.com/office/drawing/2014/main" id="{D24BCF38-B19A-E805-367B-69E68F104E1C}"/>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E9DA74C4-6D98-AC22-CE8D-3A9CCE39DB79}"/>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5CD09765-5784-0D47-C992-FEBF9FA0FF15}"/>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10</a:t>
            </a:fld>
            <a:endParaRPr lang="en-US"/>
          </a:p>
        </p:txBody>
      </p:sp>
    </p:spTree>
    <p:extLst>
      <p:ext uri="{BB962C8B-B14F-4D97-AF65-F5344CB8AC3E}">
        <p14:creationId xmlns:p14="http://schemas.microsoft.com/office/powerpoint/2010/main" val="1880530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19A39-9D99-A056-9A01-1D536B2A64F7}"/>
              </a:ext>
            </a:extLst>
          </p:cNvPr>
          <p:cNvSpPr>
            <a:spLocks noGrp="1"/>
          </p:cNvSpPr>
          <p:nvPr>
            <p:ph type="title"/>
          </p:nvPr>
        </p:nvSpPr>
        <p:spPr>
          <a:xfrm>
            <a:off x="431172" y="553616"/>
            <a:ext cx="7914087" cy="4008859"/>
          </a:xfrm>
        </p:spPr>
        <p:txBody>
          <a:bodyPr anchor="t">
            <a:normAutofit/>
          </a:bodyPr>
          <a:lstStyle/>
          <a:p>
            <a:r>
              <a:rPr lang="en-US"/>
              <a:t>Implementing Holistic Needs Assessment in Practice</a:t>
            </a:r>
          </a:p>
        </p:txBody>
      </p:sp>
      <p:sp>
        <p:nvSpPr>
          <p:cNvPr id="11" name="Text Placeholder 2">
            <a:extLst>
              <a:ext uri="{FF2B5EF4-FFF2-40B4-BE49-F238E27FC236}">
                <a16:creationId xmlns:a16="http://schemas.microsoft.com/office/drawing/2014/main" id="{B695B4D7-9D54-3488-788C-41B7C763CB1B}"/>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3F5F8604-0C57-630A-4939-092E50117D55}"/>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E81274A5-0759-57C7-6ACE-A0E78FA87A98}"/>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EA90E84C-86E1-2E45-4ADB-40F5EEEFC2D4}"/>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11</a:t>
            </a:fld>
            <a:endParaRPr lang="en-US"/>
          </a:p>
        </p:txBody>
      </p:sp>
    </p:spTree>
    <p:extLst>
      <p:ext uri="{BB962C8B-B14F-4D97-AF65-F5344CB8AC3E}">
        <p14:creationId xmlns:p14="http://schemas.microsoft.com/office/powerpoint/2010/main" val="6583350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9CA2-723B-6DDD-CD21-32DF3BDD9DB6}"/>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3000" b="0" kern="1200" cap="all" baseline="0">
                <a:latin typeface="+mj-lt"/>
                <a:ea typeface="+mj-ea"/>
                <a:cs typeface="+mj-cs"/>
              </a:rPr>
              <a:t>Engagement Strategies for Effective Assessment</a:t>
            </a:r>
          </a:p>
        </p:txBody>
      </p:sp>
      <p:pic>
        <p:nvPicPr>
          <p:cNvPr id="7" name="Content Placeholder 6" descr="Group of people talking">
            <a:extLst>
              <a:ext uri="{FF2B5EF4-FFF2-40B4-BE49-F238E27FC236}">
                <a16:creationId xmlns:a16="http://schemas.microsoft.com/office/drawing/2014/main" id="{EA4ED7A0-00A4-456C-AE11-902E1DA28095}"/>
              </a:ext>
            </a:extLst>
          </p:cNvPr>
          <p:cNvPicPr>
            <a:picLocks noGrp="1" noChangeAspect="1"/>
          </p:cNvPicPr>
          <p:nvPr>
            <p:ph type="pic" sz="quarter" idx="15"/>
          </p:nvPr>
        </p:nvPicPr>
        <p:blipFill>
          <a:blip r:embed="rId3"/>
          <a:srcRect l="19323" r="1" b="1"/>
          <a:stretch>
            <a:fillRect/>
          </a:stretch>
        </p:blipFill>
        <p:spPr>
          <a:xfrm>
            <a:off x="20" y="10"/>
            <a:ext cx="7734280" cy="6399142"/>
          </a:xfrm>
        </p:spPr>
      </p:pic>
      <p:sp>
        <p:nvSpPr>
          <p:cNvPr id="8" name="TextBox 7">
            <a:extLst>
              <a:ext uri="{FF2B5EF4-FFF2-40B4-BE49-F238E27FC236}">
                <a16:creationId xmlns:a16="http://schemas.microsoft.com/office/drawing/2014/main" id="{A0102EE9-9B53-4FE3-A9FB-F7FD2B178E3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Building Trust</a:t>
            </a:r>
          </a:p>
          <a:p>
            <a:pPr marL="0" lvl="1" indent="0">
              <a:lnSpc>
                <a:spcPct val="90000"/>
              </a:lnSpc>
              <a:spcBef>
                <a:spcPts val="1000"/>
              </a:spcBef>
              <a:spcAft>
                <a:spcPts val="600"/>
              </a:spcAft>
              <a:buFont typeface="Arial" panose="020B0604020202020204" pitchFamily="34" charset="0"/>
              <a:buNone/>
            </a:pPr>
            <a:r>
              <a:rPr lang="en-US" sz="1000"/>
              <a:t>Establishing trust is crucial to foster client openness and honest communication during assessments.</a:t>
            </a:r>
          </a:p>
          <a:p>
            <a:pPr marL="0" indent="0">
              <a:lnSpc>
                <a:spcPct val="90000"/>
              </a:lnSpc>
              <a:spcBef>
                <a:spcPts val="2500"/>
              </a:spcBef>
              <a:spcAft>
                <a:spcPts val="600"/>
              </a:spcAft>
              <a:buFont typeface="Arial" panose="020B0604020202020204" pitchFamily="34" charset="0"/>
              <a:buNone/>
            </a:pPr>
            <a:r>
              <a:rPr lang="en-US" sz="1000" b="1"/>
              <a:t>Active Listening</a:t>
            </a:r>
          </a:p>
          <a:p>
            <a:pPr marL="0" lvl="1" indent="0">
              <a:lnSpc>
                <a:spcPct val="90000"/>
              </a:lnSpc>
              <a:spcBef>
                <a:spcPts val="1000"/>
              </a:spcBef>
              <a:spcAft>
                <a:spcPts val="600"/>
              </a:spcAft>
              <a:buFont typeface="Arial" panose="020B0604020202020204" pitchFamily="34" charset="0"/>
              <a:buNone/>
            </a:pPr>
            <a:r>
              <a:rPr lang="en-US" sz="1000"/>
              <a:t>Active listening ensures clients feel heard and valued, encouraging meaningful participation.</a:t>
            </a:r>
          </a:p>
          <a:p>
            <a:pPr marL="0" indent="0">
              <a:lnSpc>
                <a:spcPct val="90000"/>
              </a:lnSpc>
              <a:spcBef>
                <a:spcPts val="2500"/>
              </a:spcBef>
              <a:spcAft>
                <a:spcPts val="600"/>
              </a:spcAft>
              <a:buFont typeface="Arial" panose="020B0604020202020204" pitchFamily="34" charset="0"/>
              <a:buNone/>
            </a:pPr>
            <a:r>
              <a:rPr lang="en-US" sz="1000" b="1"/>
              <a:t>Culturally Sensitive Communication</a:t>
            </a:r>
          </a:p>
          <a:p>
            <a:pPr marL="0" lvl="1" indent="0">
              <a:lnSpc>
                <a:spcPct val="90000"/>
              </a:lnSpc>
              <a:spcBef>
                <a:spcPts val="1000"/>
              </a:spcBef>
              <a:spcAft>
                <a:spcPts val="600"/>
              </a:spcAft>
              <a:buFont typeface="Arial" panose="020B0604020202020204" pitchFamily="34" charset="0"/>
              <a:buNone/>
            </a:pPr>
            <a:r>
              <a:rPr lang="en-US" sz="1000"/>
              <a:t>Using culturally sensitive communication respects client backgrounds and promotes open dialogue.</a:t>
            </a:r>
          </a:p>
        </p:txBody>
      </p:sp>
      <p:sp>
        <p:nvSpPr>
          <p:cNvPr id="4" name="Date Placeholder 3">
            <a:extLst>
              <a:ext uri="{FF2B5EF4-FFF2-40B4-BE49-F238E27FC236}">
                <a16:creationId xmlns:a16="http://schemas.microsoft.com/office/drawing/2014/main" id="{016E942B-D4DE-1909-DBA5-A5FF1F4B6554}"/>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D15F13E4-D586-E92E-79CC-3700A6CC3D55}"/>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AD096D10-2C13-5250-9101-AE075F0A198C}"/>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12</a:t>
            </a:fld>
            <a:endParaRPr lang="en-US"/>
          </a:p>
        </p:txBody>
      </p:sp>
    </p:spTree>
    <p:extLst>
      <p:ext uri="{BB962C8B-B14F-4D97-AF65-F5344CB8AC3E}">
        <p14:creationId xmlns:p14="http://schemas.microsoft.com/office/powerpoint/2010/main" val="40897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D372-D236-3E70-450B-3B442591E459}"/>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cap="all" baseline="0">
                <a:latin typeface="+mj-lt"/>
                <a:ea typeface="+mj-ea"/>
                <a:cs typeface="+mj-cs"/>
              </a:rPr>
              <a:t>Collaborative Goal Setting with Clients</a:t>
            </a:r>
          </a:p>
        </p:txBody>
      </p:sp>
      <p:sp>
        <p:nvSpPr>
          <p:cNvPr id="8" name="TextBox 7">
            <a:extLst>
              <a:ext uri="{FF2B5EF4-FFF2-40B4-BE49-F238E27FC236}">
                <a16:creationId xmlns:a16="http://schemas.microsoft.com/office/drawing/2014/main" id="{801322C9-AD66-44CB-9656-371796057D8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Client-Centered Goals</a:t>
            </a:r>
          </a:p>
          <a:p>
            <a:pPr marL="0" lvl="1" indent="0">
              <a:lnSpc>
                <a:spcPct val="90000"/>
              </a:lnSpc>
              <a:spcBef>
                <a:spcPts val="1000"/>
              </a:spcBef>
              <a:spcAft>
                <a:spcPts val="600"/>
              </a:spcAft>
              <a:buFont typeface="Arial" panose="020B0604020202020204" pitchFamily="34" charset="0"/>
              <a:buNone/>
            </a:pPr>
            <a:r>
              <a:rPr lang="en-US" sz="1400"/>
              <a:t>Goals are tailored to meet the unique needs and priorities of each client, ensuring relevance and motivation.</a:t>
            </a:r>
          </a:p>
          <a:p>
            <a:pPr marL="0" indent="0">
              <a:lnSpc>
                <a:spcPct val="90000"/>
              </a:lnSpc>
              <a:spcBef>
                <a:spcPts val="2500"/>
              </a:spcBef>
              <a:spcAft>
                <a:spcPts val="600"/>
              </a:spcAft>
              <a:buFont typeface="Arial" panose="020B0604020202020204" pitchFamily="34" charset="0"/>
              <a:buNone/>
            </a:pPr>
            <a:r>
              <a:rPr lang="en-US" sz="1400" b="1"/>
              <a:t>Peer Collaboration</a:t>
            </a:r>
          </a:p>
          <a:p>
            <a:pPr marL="0" lvl="1" indent="0">
              <a:lnSpc>
                <a:spcPct val="90000"/>
              </a:lnSpc>
              <a:spcBef>
                <a:spcPts val="1000"/>
              </a:spcBef>
              <a:spcAft>
                <a:spcPts val="600"/>
              </a:spcAft>
              <a:buFont typeface="Arial" panose="020B0604020202020204" pitchFamily="34" charset="0"/>
              <a:buNone/>
            </a:pPr>
            <a:r>
              <a:rPr lang="en-US" sz="1400"/>
              <a:t>Peer case managers work closely with clients, fostering a supportive and cooperative goal-setting process.</a:t>
            </a:r>
          </a:p>
          <a:p>
            <a:pPr marL="0" indent="0">
              <a:lnSpc>
                <a:spcPct val="90000"/>
              </a:lnSpc>
              <a:spcBef>
                <a:spcPts val="2500"/>
              </a:spcBef>
              <a:spcAft>
                <a:spcPts val="600"/>
              </a:spcAft>
              <a:buFont typeface="Arial" panose="020B0604020202020204" pitchFamily="34" charset="0"/>
              <a:buNone/>
            </a:pPr>
            <a:r>
              <a:rPr lang="en-US" sz="1400" b="1"/>
              <a:t>Empowerment and Ownership</a:t>
            </a:r>
          </a:p>
          <a:p>
            <a:pPr marL="0" lvl="1" indent="0">
              <a:lnSpc>
                <a:spcPct val="90000"/>
              </a:lnSpc>
              <a:spcBef>
                <a:spcPts val="1000"/>
              </a:spcBef>
              <a:spcAft>
                <a:spcPts val="600"/>
              </a:spcAft>
              <a:buFont typeface="Arial" panose="020B0604020202020204" pitchFamily="34" charset="0"/>
              <a:buNone/>
            </a:pPr>
            <a:r>
              <a:rPr lang="en-US" sz="1400"/>
              <a:t>Clients are empowered to take ownership of their care by actively participating in goal setting and decision making.</a:t>
            </a:r>
          </a:p>
        </p:txBody>
      </p:sp>
      <p:pic>
        <p:nvPicPr>
          <p:cNvPr id="7" name="Content Placeholder 6" descr="Women talking in office">
            <a:extLst>
              <a:ext uri="{FF2B5EF4-FFF2-40B4-BE49-F238E27FC236}">
                <a16:creationId xmlns:a16="http://schemas.microsoft.com/office/drawing/2014/main" id="{70D47169-3910-4F34-B6AD-4488E136AB8D}"/>
              </a:ext>
            </a:extLst>
          </p:cNvPr>
          <p:cNvPicPr>
            <a:picLocks noGrp="1" noChangeAspect="1"/>
          </p:cNvPicPr>
          <p:nvPr>
            <p:ph type="pic" sz="quarter" idx="15"/>
          </p:nvPr>
        </p:nvPicPr>
        <p:blipFill>
          <a:blip r:embed="rId3"/>
          <a:srcRect l="24421" r="8253" b="1"/>
          <a:stretch>
            <a:fillRect/>
          </a:stretch>
        </p:blipFill>
        <p:spPr>
          <a:xfrm>
            <a:off x="5737594" y="10"/>
            <a:ext cx="6454406" cy="6399142"/>
          </a:xfrm>
        </p:spPr>
      </p:pic>
      <p:sp>
        <p:nvSpPr>
          <p:cNvPr id="4" name="Date Placeholder 3">
            <a:extLst>
              <a:ext uri="{FF2B5EF4-FFF2-40B4-BE49-F238E27FC236}">
                <a16:creationId xmlns:a16="http://schemas.microsoft.com/office/drawing/2014/main" id="{9BD9C459-191B-0CC1-CC66-25D6F47AA25D}"/>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7F400D20-4661-2BAD-1431-9471BE1BB03A}"/>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1CDA69D4-9C09-7B62-9DCB-814E5D4DF14C}"/>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13</a:t>
            </a:fld>
            <a:endParaRPr lang="en-US"/>
          </a:p>
        </p:txBody>
      </p:sp>
    </p:spTree>
    <p:extLst>
      <p:ext uri="{BB962C8B-B14F-4D97-AF65-F5344CB8AC3E}">
        <p14:creationId xmlns:p14="http://schemas.microsoft.com/office/powerpoint/2010/main" val="22366287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40B6F-B101-A00B-5AE5-2CCDA87D73DE}"/>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500" b="0" kern="1200" cap="all" baseline="0">
                <a:latin typeface="+mj-lt"/>
                <a:ea typeface="+mj-ea"/>
                <a:cs typeface="+mj-cs"/>
              </a:rPr>
              <a:t>Addressing Barriers and Ethical Considerations</a:t>
            </a:r>
          </a:p>
        </p:txBody>
      </p:sp>
      <p:pic>
        <p:nvPicPr>
          <p:cNvPr id="7" name="Content Placeholder 6" descr="Social media chalk drawing concept">
            <a:extLst>
              <a:ext uri="{FF2B5EF4-FFF2-40B4-BE49-F238E27FC236}">
                <a16:creationId xmlns:a16="http://schemas.microsoft.com/office/drawing/2014/main" id="{1A3BCE5F-780A-466B-9CE4-7F9745212207}"/>
              </a:ext>
            </a:extLst>
          </p:cNvPr>
          <p:cNvPicPr>
            <a:picLocks noGrp="1" noChangeAspect="1"/>
          </p:cNvPicPr>
          <p:nvPr>
            <p:ph type="pic" sz="quarter" idx="15"/>
          </p:nvPr>
        </p:nvPicPr>
        <p:blipFill>
          <a:blip r:embed="rId3"/>
          <a:srcRect l="10363" r="8056" b="2"/>
          <a:stretch>
            <a:fillRect/>
          </a:stretch>
        </p:blipFill>
        <p:spPr>
          <a:xfrm>
            <a:off x="20" y="10"/>
            <a:ext cx="7734280" cy="6399142"/>
          </a:xfrm>
        </p:spPr>
      </p:pic>
      <p:sp>
        <p:nvSpPr>
          <p:cNvPr id="8" name="TextBox 7">
            <a:extLst>
              <a:ext uri="{FF2B5EF4-FFF2-40B4-BE49-F238E27FC236}">
                <a16:creationId xmlns:a16="http://schemas.microsoft.com/office/drawing/2014/main" id="{E54B3027-6B5C-4A07-98B8-0AE86071340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Confidentiality Challenges</a:t>
            </a:r>
          </a:p>
          <a:p>
            <a:pPr marL="0" lvl="1" indent="0">
              <a:lnSpc>
                <a:spcPct val="90000"/>
              </a:lnSpc>
              <a:spcBef>
                <a:spcPts val="1000"/>
              </a:spcBef>
              <a:spcAft>
                <a:spcPts val="600"/>
              </a:spcAft>
              <a:buFont typeface="Arial" panose="020B0604020202020204" pitchFamily="34" charset="0"/>
              <a:buNone/>
            </a:pPr>
            <a:r>
              <a:rPr lang="en-US" sz="1000"/>
              <a:t>Maintaining confidentiality is crucial to build trust and protect individuals' privacy in all interactions.</a:t>
            </a:r>
          </a:p>
          <a:p>
            <a:pPr marL="0" indent="0">
              <a:lnSpc>
                <a:spcPct val="90000"/>
              </a:lnSpc>
              <a:spcBef>
                <a:spcPts val="2500"/>
              </a:spcBef>
              <a:spcAft>
                <a:spcPts val="600"/>
              </a:spcAft>
              <a:buFont typeface="Arial" panose="020B0604020202020204" pitchFamily="34" charset="0"/>
              <a:buNone/>
            </a:pPr>
            <a:r>
              <a:rPr lang="en-US" sz="1000" b="1"/>
              <a:t>Cultural Differences</a:t>
            </a:r>
          </a:p>
          <a:p>
            <a:pPr marL="0" lvl="1" indent="0">
              <a:lnSpc>
                <a:spcPct val="90000"/>
              </a:lnSpc>
              <a:spcBef>
                <a:spcPts val="1000"/>
              </a:spcBef>
              <a:spcAft>
                <a:spcPts val="600"/>
              </a:spcAft>
              <a:buFont typeface="Arial" panose="020B0604020202020204" pitchFamily="34" charset="0"/>
              <a:buNone/>
            </a:pPr>
            <a:r>
              <a:rPr lang="en-US" sz="1000"/>
              <a:t>Understanding and respecting cultural diversity is essential to provide equitable and sensitive support.</a:t>
            </a:r>
          </a:p>
          <a:p>
            <a:pPr marL="0" indent="0">
              <a:lnSpc>
                <a:spcPct val="90000"/>
              </a:lnSpc>
              <a:spcBef>
                <a:spcPts val="2500"/>
              </a:spcBef>
              <a:spcAft>
                <a:spcPts val="600"/>
              </a:spcAft>
              <a:buFont typeface="Arial" panose="020B0604020202020204" pitchFamily="34" charset="0"/>
              <a:buNone/>
            </a:pPr>
            <a:r>
              <a:rPr lang="en-US" sz="1000" b="1"/>
              <a:t>Resource Limitations</a:t>
            </a:r>
          </a:p>
          <a:p>
            <a:pPr marL="0" lvl="1" indent="0">
              <a:lnSpc>
                <a:spcPct val="90000"/>
              </a:lnSpc>
              <a:spcBef>
                <a:spcPts val="1000"/>
              </a:spcBef>
              <a:spcAft>
                <a:spcPts val="600"/>
              </a:spcAft>
              <a:buFont typeface="Arial" panose="020B0604020202020204" pitchFamily="34" charset="0"/>
              <a:buNone/>
            </a:pPr>
            <a:r>
              <a:rPr lang="en-US" sz="1000"/>
              <a:t>Navigating resource constraints requires ethical prioritization and innovative solutions for effective support.</a:t>
            </a:r>
          </a:p>
        </p:txBody>
      </p:sp>
      <p:sp>
        <p:nvSpPr>
          <p:cNvPr id="4" name="Date Placeholder 3">
            <a:extLst>
              <a:ext uri="{FF2B5EF4-FFF2-40B4-BE49-F238E27FC236}">
                <a16:creationId xmlns:a16="http://schemas.microsoft.com/office/drawing/2014/main" id="{AD23EAD4-9606-88ED-E890-8F0674475D3A}"/>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D68C02E8-1EC4-AC2B-5E08-7EAC1252D877}"/>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FD6721C1-1D03-94D5-8BA4-3DE6FDF34350}"/>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14</a:t>
            </a:fld>
            <a:endParaRPr lang="en-US"/>
          </a:p>
        </p:txBody>
      </p:sp>
    </p:spTree>
    <p:extLst>
      <p:ext uri="{BB962C8B-B14F-4D97-AF65-F5344CB8AC3E}">
        <p14:creationId xmlns:p14="http://schemas.microsoft.com/office/powerpoint/2010/main" val="19149665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BA91B-6283-4FA4-481A-BBC105E52F95}"/>
              </a:ext>
            </a:extLst>
          </p:cNvPr>
          <p:cNvSpPr>
            <a:spLocks noGrp="1"/>
          </p:cNvSpPr>
          <p:nvPr>
            <p:ph type="title"/>
          </p:nvPr>
        </p:nvSpPr>
        <p:spPr>
          <a:xfrm>
            <a:off x="431172" y="553616"/>
            <a:ext cx="7914087" cy="4008859"/>
          </a:xfrm>
        </p:spPr>
        <p:txBody>
          <a:bodyPr anchor="t">
            <a:normAutofit/>
          </a:bodyPr>
          <a:lstStyle/>
          <a:p>
            <a:r>
              <a:rPr lang="en-US"/>
              <a:t>Impact of Holistic Approaches on Client Outcomes</a:t>
            </a:r>
          </a:p>
        </p:txBody>
      </p:sp>
      <p:sp>
        <p:nvSpPr>
          <p:cNvPr id="11" name="Text Placeholder 2">
            <a:extLst>
              <a:ext uri="{FF2B5EF4-FFF2-40B4-BE49-F238E27FC236}">
                <a16:creationId xmlns:a16="http://schemas.microsoft.com/office/drawing/2014/main" id="{13D1F790-5CBB-DBF6-D978-389F523F1E64}"/>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D6429DEA-541E-3023-DAAB-1A357B36B282}"/>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9BE6D2AD-5607-9E76-4206-BF376AF10C17}"/>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EEB053AE-54FF-3797-B28D-A9F06F26F875}"/>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15</a:t>
            </a:fld>
            <a:endParaRPr lang="en-US"/>
          </a:p>
        </p:txBody>
      </p:sp>
    </p:spTree>
    <p:extLst>
      <p:ext uri="{BB962C8B-B14F-4D97-AF65-F5344CB8AC3E}">
        <p14:creationId xmlns:p14="http://schemas.microsoft.com/office/powerpoint/2010/main" val="788099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18D68-65F4-D396-DB51-B746004A5CDF}"/>
              </a:ext>
            </a:extLst>
          </p:cNvPr>
          <p:cNvSpPr>
            <a:spLocks noGrp="1"/>
          </p:cNvSpPr>
          <p:nvPr>
            <p:ph type="title"/>
          </p:nvPr>
        </p:nvSpPr>
        <p:spPr>
          <a:xfrm>
            <a:off x="429768" y="548639"/>
            <a:ext cx="4855464" cy="1453896"/>
          </a:xfrm>
        </p:spPr>
        <p:txBody>
          <a:bodyPr vert="horz" lIns="91440" tIns="45720" rIns="91440" bIns="45720" rtlCol="0" anchor="t">
            <a:normAutofit/>
          </a:bodyPr>
          <a:lstStyle/>
          <a:p>
            <a:r>
              <a:rPr lang="en-US" b="0" kern="1200" cap="all" baseline="0">
                <a:latin typeface="+mj-lt"/>
                <a:ea typeface="+mj-ea"/>
                <a:cs typeface="+mj-cs"/>
              </a:rPr>
              <a:t>Improvements in Client Well-Being</a:t>
            </a:r>
          </a:p>
        </p:txBody>
      </p:sp>
      <p:pic>
        <p:nvPicPr>
          <p:cNvPr id="7" name="Content Placeholder 6" descr="Blackboard Business Strategy Concept">
            <a:extLst>
              <a:ext uri="{FF2B5EF4-FFF2-40B4-BE49-F238E27FC236}">
                <a16:creationId xmlns:a16="http://schemas.microsoft.com/office/drawing/2014/main" id="{03994507-696F-47E9-B682-1F75385C204E}"/>
              </a:ext>
            </a:extLst>
          </p:cNvPr>
          <p:cNvPicPr>
            <a:picLocks noGrp="1" noChangeAspect="1"/>
          </p:cNvPicPr>
          <p:nvPr>
            <p:ph type="pic" sz="quarter" idx="15"/>
          </p:nvPr>
        </p:nvPicPr>
        <p:blipFill>
          <a:blip r:embed="rId3"/>
          <a:srcRect l="3509" r="10227" b="-1"/>
          <a:stretch>
            <a:fillRect/>
          </a:stretch>
        </p:blipFill>
        <p:spPr>
          <a:xfrm>
            <a:off x="20" y="2293496"/>
            <a:ext cx="5285212" cy="4564504"/>
          </a:xfrm>
        </p:spPr>
      </p:pic>
      <p:sp>
        <p:nvSpPr>
          <p:cNvPr id="8" name="TextBox 7">
            <a:extLst>
              <a:ext uri="{FF2B5EF4-FFF2-40B4-BE49-F238E27FC236}">
                <a16:creationId xmlns:a16="http://schemas.microsoft.com/office/drawing/2014/main" id="{FE7656D2-50B0-4017-9731-6E32E1C4FB9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549275"/>
            <a:ext cx="5585925" cy="5783263"/>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Physical Health Enhancement</a:t>
            </a:r>
          </a:p>
          <a:p>
            <a:pPr marL="0" lvl="1" indent="0">
              <a:spcBef>
                <a:spcPts val="1000"/>
              </a:spcBef>
              <a:spcAft>
                <a:spcPts val="600"/>
              </a:spcAft>
              <a:buFont typeface="Arial" panose="020B0604020202020204" pitchFamily="34" charset="0"/>
              <a:buNone/>
            </a:pPr>
            <a:r>
              <a:rPr lang="en-US" sz="1400"/>
              <a:t>Support improves clients' physical health, promoting stronger bodies and better overall wellness.</a:t>
            </a:r>
          </a:p>
          <a:p>
            <a:pPr marL="0" indent="0">
              <a:spcBef>
                <a:spcPts val="2500"/>
              </a:spcBef>
              <a:spcAft>
                <a:spcPts val="600"/>
              </a:spcAft>
              <a:buFont typeface="Arial" panose="020B0604020202020204" pitchFamily="34" charset="0"/>
              <a:buNone/>
            </a:pPr>
            <a:r>
              <a:rPr lang="en-US" sz="1400" b="1"/>
              <a:t>Emotional Resilience Building</a:t>
            </a:r>
          </a:p>
          <a:p>
            <a:pPr marL="0" lvl="1" indent="0">
              <a:spcBef>
                <a:spcPts val="1000"/>
              </a:spcBef>
              <a:spcAft>
                <a:spcPts val="600"/>
              </a:spcAft>
              <a:buFont typeface="Arial" panose="020B0604020202020204" pitchFamily="34" charset="0"/>
              <a:buNone/>
            </a:pPr>
            <a:r>
              <a:rPr lang="en-US" sz="1400"/>
              <a:t>Comprehensive care fosters emotional strength, helping clients manage stress and challenges effectively.</a:t>
            </a:r>
          </a:p>
          <a:p>
            <a:pPr marL="0" indent="0">
              <a:spcBef>
                <a:spcPts val="2500"/>
              </a:spcBef>
              <a:spcAft>
                <a:spcPts val="600"/>
              </a:spcAft>
              <a:buFont typeface="Arial" panose="020B0604020202020204" pitchFamily="34" charset="0"/>
              <a:buNone/>
            </a:pPr>
            <a:r>
              <a:rPr lang="en-US" sz="1400" b="1"/>
              <a:t>Social Integration</a:t>
            </a:r>
          </a:p>
          <a:p>
            <a:pPr marL="0" lvl="1" indent="0">
              <a:spcBef>
                <a:spcPts val="1000"/>
              </a:spcBef>
              <a:spcAft>
                <a:spcPts val="600"/>
              </a:spcAft>
              <a:buFont typeface="Arial" panose="020B0604020202020204" pitchFamily="34" charset="0"/>
              <a:buNone/>
            </a:pPr>
            <a:r>
              <a:rPr lang="en-US" sz="1400"/>
              <a:t>Clients experience improved social connections, enhancing their community involvement and support networks.</a:t>
            </a:r>
          </a:p>
          <a:p>
            <a:pPr marL="0" indent="0">
              <a:spcBef>
                <a:spcPts val="2500"/>
              </a:spcBef>
              <a:spcAft>
                <a:spcPts val="600"/>
              </a:spcAft>
              <a:buFont typeface="Arial" panose="020B0604020202020204" pitchFamily="34" charset="0"/>
              <a:buNone/>
            </a:pPr>
            <a:r>
              <a:rPr lang="en-US" sz="1400" b="1"/>
              <a:t>Overall Life Satisfaction</a:t>
            </a:r>
          </a:p>
          <a:p>
            <a:pPr marL="0" lvl="1" indent="0">
              <a:spcBef>
                <a:spcPts val="1000"/>
              </a:spcBef>
              <a:spcAft>
                <a:spcPts val="600"/>
              </a:spcAft>
              <a:buFont typeface="Arial" panose="020B0604020202020204" pitchFamily="34" charset="0"/>
              <a:buNone/>
            </a:pPr>
            <a:r>
              <a:rPr lang="en-US" sz="1400"/>
              <a:t>Holistic support leads to greater life satisfaction and improved quality of life for clients.</a:t>
            </a:r>
          </a:p>
        </p:txBody>
      </p:sp>
      <p:sp>
        <p:nvSpPr>
          <p:cNvPr id="4" name="Date Placeholder 3">
            <a:extLst>
              <a:ext uri="{FF2B5EF4-FFF2-40B4-BE49-F238E27FC236}">
                <a16:creationId xmlns:a16="http://schemas.microsoft.com/office/drawing/2014/main" id="{6511254C-637E-584E-2584-D78A91C1574E}"/>
              </a:ext>
            </a:extLst>
          </p:cNvPr>
          <p:cNvSpPr>
            <a:spLocks noGrp="1"/>
          </p:cNvSpPr>
          <p:nvPr>
            <p:ph type="dt" sz="half" idx="10"/>
          </p:nvPr>
        </p:nvSpPr>
        <p:spPr>
          <a:xfrm>
            <a:off x="6096000" y="6492240"/>
            <a:ext cx="2651760" cy="338328"/>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3A8E5F06-6699-E9C6-B8D0-E99EC3CE70E1}"/>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7268490D-DED5-D58E-E943-929D5EACBE22}"/>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16</a:t>
            </a:fld>
            <a:endParaRPr lang="en-US"/>
          </a:p>
        </p:txBody>
      </p:sp>
    </p:spTree>
    <p:extLst>
      <p:ext uri="{BB962C8B-B14F-4D97-AF65-F5344CB8AC3E}">
        <p14:creationId xmlns:p14="http://schemas.microsoft.com/office/powerpoint/2010/main" val="6125596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54A0B-01C3-4A8F-F44E-45D323646EFB}"/>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Strengthening Self-Advocacy and Empowerment</a:t>
            </a:r>
          </a:p>
        </p:txBody>
      </p:sp>
      <p:pic>
        <p:nvPicPr>
          <p:cNvPr id="7" name="Content Placeholder 6" descr="Game characters concepts - Group of figures with speech bubble">
            <a:extLst>
              <a:ext uri="{FF2B5EF4-FFF2-40B4-BE49-F238E27FC236}">
                <a16:creationId xmlns:a16="http://schemas.microsoft.com/office/drawing/2014/main" id="{F7BB55D9-B8DE-4388-B52F-0E7DA32C0814}"/>
              </a:ext>
            </a:extLst>
          </p:cNvPr>
          <p:cNvPicPr>
            <a:picLocks noGrp="1" noChangeAspect="1"/>
          </p:cNvPicPr>
          <p:nvPr>
            <p:ph type="pic" sz="quarter" idx="15"/>
          </p:nvPr>
        </p:nvPicPr>
        <p:blipFill>
          <a:blip r:embed="rId3"/>
          <a:srcRect l="19323" r="1" b="1"/>
          <a:stretch>
            <a:fillRect/>
          </a:stretch>
        </p:blipFill>
        <p:spPr>
          <a:xfrm>
            <a:off x="20" y="10"/>
            <a:ext cx="7734280" cy="6399142"/>
          </a:xfrm>
        </p:spPr>
      </p:pic>
      <p:sp>
        <p:nvSpPr>
          <p:cNvPr id="8" name="TextBox 7">
            <a:extLst>
              <a:ext uri="{FF2B5EF4-FFF2-40B4-BE49-F238E27FC236}">
                <a16:creationId xmlns:a16="http://schemas.microsoft.com/office/drawing/2014/main" id="{2341067E-06B1-4D47-9310-5C72F26F9ED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Building Confidence</a:t>
            </a:r>
          </a:p>
          <a:p>
            <a:pPr marL="0" lvl="1" indent="0">
              <a:lnSpc>
                <a:spcPct val="90000"/>
              </a:lnSpc>
              <a:spcBef>
                <a:spcPts val="1000"/>
              </a:spcBef>
              <a:spcAft>
                <a:spcPts val="600"/>
              </a:spcAft>
              <a:buFont typeface="Arial" panose="020B0604020202020204" pitchFamily="34" charset="0"/>
              <a:buNone/>
            </a:pPr>
            <a:r>
              <a:rPr lang="en-US" sz="1000"/>
              <a:t>Clients gain self-assurance to express their needs clearly and assertively in different situations.</a:t>
            </a:r>
          </a:p>
          <a:p>
            <a:pPr marL="0" indent="0">
              <a:lnSpc>
                <a:spcPct val="90000"/>
              </a:lnSpc>
              <a:spcBef>
                <a:spcPts val="2500"/>
              </a:spcBef>
              <a:spcAft>
                <a:spcPts val="600"/>
              </a:spcAft>
              <a:buFont typeface="Arial" panose="020B0604020202020204" pitchFamily="34" charset="0"/>
              <a:buNone/>
            </a:pPr>
            <a:r>
              <a:rPr lang="en-US" sz="1000" b="1"/>
              <a:t>Advocacy Skills Development</a:t>
            </a:r>
          </a:p>
          <a:p>
            <a:pPr marL="0" lvl="1" indent="0">
              <a:lnSpc>
                <a:spcPct val="90000"/>
              </a:lnSpc>
              <a:spcBef>
                <a:spcPts val="1000"/>
              </a:spcBef>
              <a:spcAft>
                <a:spcPts val="600"/>
              </a:spcAft>
              <a:buFont typeface="Arial" panose="020B0604020202020204" pitchFamily="34" charset="0"/>
              <a:buNone/>
            </a:pPr>
            <a:r>
              <a:rPr lang="en-US" sz="1000"/>
              <a:t>Clients learn effective communication and negotiation skills to represent their interests successfully.</a:t>
            </a:r>
          </a:p>
          <a:p>
            <a:pPr marL="0" indent="0">
              <a:lnSpc>
                <a:spcPct val="90000"/>
              </a:lnSpc>
              <a:spcBef>
                <a:spcPts val="2500"/>
              </a:spcBef>
              <a:spcAft>
                <a:spcPts val="600"/>
              </a:spcAft>
              <a:buFont typeface="Arial" panose="020B0604020202020204" pitchFamily="34" charset="0"/>
              <a:buNone/>
            </a:pPr>
            <a:r>
              <a:rPr lang="en-US" sz="1000" b="1"/>
              <a:t>Sustainable Engagement</a:t>
            </a:r>
          </a:p>
          <a:p>
            <a:pPr marL="0" lvl="1" indent="0">
              <a:lnSpc>
                <a:spcPct val="90000"/>
              </a:lnSpc>
              <a:spcBef>
                <a:spcPts val="1000"/>
              </a:spcBef>
              <a:spcAft>
                <a:spcPts val="600"/>
              </a:spcAft>
              <a:buFont typeface="Arial" panose="020B0604020202020204" pitchFamily="34" charset="0"/>
              <a:buNone/>
            </a:pPr>
            <a:r>
              <a:rPr lang="en-US" sz="1000"/>
              <a:t>Empowered clients maintain long-term engagement with services and cultivate ongoing personal growth.</a:t>
            </a:r>
          </a:p>
        </p:txBody>
      </p:sp>
      <p:sp>
        <p:nvSpPr>
          <p:cNvPr id="4" name="Date Placeholder 3">
            <a:extLst>
              <a:ext uri="{FF2B5EF4-FFF2-40B4-BE49-F238E27FC236}">
                <a16:creationId xmlns:a16="http://schemas.microsoft.com/office/drawing/2014/main" id="{861C4C09-0BB8-A617-8E7E-9E9EA1D89A5D}"/>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7C2D1B32-62F9-1687-FDC7-7E7C16FAAA1E}"/>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9B7A5BD6-1FBE-22D9-5B94-EE0E634DFEE2}"/>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17</a:t>
            </a:fld>
            <a:endParaRPr lang="en-US"/>
          </a:p>
        </p:txBody>
      </p:sp>
    </p:spTree>
    <p:extLst>
      <p:ext uri="{BB962C8B-B14F-4D97-AF65-F5344CB8AC3E}">
        <p14:creationId xmlns:p14="http://schemas.microsoft.com/office/powerpoint/2010/main" val="13103673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89B3B-24ED-7C6A-560A-CA645CB0EDDC}"/>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Measuring and Evaluating Effectiveness</a:t>
            </a:r>
          </a:p>
        </p:txBody>
      </p:sp>
      <p:pic>
        <p:nvPicPr>
          <p:cNvPr id="7" name="Content Placeholder 6" descr="Team of colleagues analyzing charts">
            <a:extLst>
              <a:ext uri="{FF2B5EF4-FFF2-40B4-BE49-F238E27FC236}">
                <a16:creationId xmlns:a16="http://schemas.microsoft.com/office/drawing/2014/main" id="{447342BE-B9DF-4101-A056-02F97057FE2C}"/>
              </a:ext>
            </a:extLst>
          </p:cNvPr>
          <p:cNvPicPr>
            <a:picLocks noGrp="1" noChangeAspect="1"/>
          </p:cNvPicPr>
          <p:nvPr>
            <p:ph type="pic" sz="quarter" idx="15"/>
          </p:nvPr>
        </p:nvPicPr>
        <p:blipFill>
          <a:blip r:embed="rId3"/>
          <a:srcRect l="18217" r="1107" b="1"/>
          <a:stretch>
            <a:fillRect/>
          </a:stretch>
        </p:blipFill>
        <p:spPr>
          <a:xfrm>
            <a:off x="20" y="10"/>
            <a:ext cx="7734280" cy="6399142"/>
          </a:xfrm>
        </p:spPr>
      </p:pic>
      <p:sp>
        <p:nvSpPr>
          <p:cNvPr id="8" name="TextBox 7">
            <a:extLst>
              <a:ext uri="{FF2B5EF4-FFF2-40B4-BE49-F238E27FC236}">
                <a16:creationId xmlns:a16="http://schemas.microsoft.com/office/drawing/2014/main" id="{33415F24-2FCB-4131-9D7C-4E72CD546D4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Client Feedback Importance</a:t>
            </a:r>
          </a:p>
          <a:p>
            <a:pPr marL="0" lvl="1" indent="0">
              <a:lnSpc>
                <a:spcPct val="90000"/>
              </a:lnSpc>
              <a:spcBef>
                <a:spcPts val="1000"/>
              </a:spcBef>
              <a:spcAft>
                <a:spcPts val="600"/>
              </a:spcAft>
              <a:buFont typeface="Arial" panose="020B0604020202020204" pitchFamily="34" charset="0"/>
              <a:buNone/>
            </a:pPr>
            <a:r>
              <a:rPr lang="en-US" sz="1000"/>
              <a:t>Using client feedback helps tailor approaches to meet real needs and improve service quality.</a:t>
            </a:r>
          </a:p>
          <a:p>
            <a:pPr marL="0" indent="0">
              <a:lnSpc>
                <a:spcPct val="90000"/>
              </a:lnSpc>
              <a:spcBef>
                <a:spcPts val="2500"/>
              </a:spcBef>
              <a:spcAft>
                <a:spcPts val="600"/>
              </a:spcAft>
              <a:buFont typeface="Arial" panose="020B0604020202020204" pitchFamily="34" charset="0"/>
              <a:buNone/>
            </a:pPr>
            <a:r>
              <a:rPr lang="en-US" sz="1000" b="1"/>
              <a:t>Outcome Metrics Monitoring</a:t>
            </a:r>
          </a:p>
          <a:p>
            <a:pPr marL="0" lvl="1" indent="0">
              <a:lnSpc>
                <a:spcPct val="90000"/>
              </a:lnSpc>
              <a:spcBef>
                <a:spcPts val="1000"/>
              </a:spcBef>
              <a:spcAft>
                <a:spcPts val="600"/>
              </a:spcAft>
              <a:buFont typeface="Arial" panose="020B0604020202020204" pitchFamily="34" charset="0"/>
              <a:buNone/>
            </a:pPr>
            <a:r>
              <a:rPr lang="en-US" sz="1000"/>
              <a:t>Tracking outcome metrics provides measurable data to evaluate program success and impact.</a:t>
            </a:r>
          </a:p>
          <a:p>
            <a:pPr marL="0" indent="0">
              <a:lnSpc>
                <a:spcPct val="90000"/>
              </a:lnSpc>
              <a:spcBef>
                <a:spcPts val="2500"/>
              </a:spcBef>
              <a:spcAft>
                <a:spcPts val="600"/>
              </a:spcAft>
              <a:buFont typeface="Arial" panose="020B0604020202020204" pitchFamily="34" charset="0"/>
              <a:buNone/>
            </a:pPr>
            <a:r>
              <a:rPr lang="en-US" sz="1000" b="1"/>
              <a:t>Process Review Benefits</a:t>
            </a:r>
          </a:p>
          <a:p>
            <a:pPr marL="0" lvl="1" indent="0">
              <a:lnSpc>
                <a:spcPct val="90000"/>
              </a:lnSpc>
              <a:spcBef>
                <a:spcPts val="1000"/>
              </a:spcBef>
              <a:spcAft>
                <a:spcPts val="600"/>
              </a:spcAft>
              <a:buFont typeface="Arial" panose="020B0604020202020204" pitchFamily="34" charset="0"/>
              <a:buNone/>
            </a:pPr>
            <a:r>
              <a:rPr lang="en-US" sz="1000"/>
              <a:t>Regular process reviews identify areas for improvement, maintaining responsiveness of holistic methods.</a:t>
            </a:r>
          </a:p>
        </p:txBody>
      </p:sp>
      <p:sp>
        <p:nvSpPr>
          <p:cNvPr id="4" name="Date Placeholder 3">
            <a:extLst>
              <a:ext uri="{FF2B5EF4-FFF2-40B4-BE49-F238E27FC236}">
                <a16:creationId xmlns:a16="http://schemas.microsoft.com/office/drawing/2014/main" id="{B105220F-2E3C-6626-E4F0-AA51A4FD2669}"/>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EC8AB394-BDFF-DAAD-CAFF-FCD14C97C4D5}"/>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DAEC4DFC-0A02-D8B3-1437-B84B7D803DBD}"/>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18</a:t>
            </a:fld>
            <a:endParaRPr lang="en-US"/>
          </a:p>
        </p:txBody>
      </p:sp>
    </p:spTree>
    <p:extLst>
      <p:ext uri="{BB962C8B-B14F-4D97-AF65-F5344CB8AC3E}">
        <p14:creationId xmlns:p14="http://schemas.microsoft.com/office/powerpoint/2010/main" val="4077420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1F2EE-54BB-BC94-B97D-E80C4AA250C9}"/>
              </a:ext>
            </a:extLst>
          </p:cNvPr>
          <p:cNvSpPr>
            <a:spLocks noGrp="1"/>
          </p:cNvSpPr>
          <p:nvPr>
            <p:ph type="title"/>
          </p:nvPr>
        </p:nvSpPr>
        <p:spPr>
          <a:xfrm>
            <a:off x="429768" y="429768"/>
            <a:ext cx="10890374" cy="1627632"/>
          </a:xfrm>
        </p:spPr>
        <p:txBody>
          <a:bodyPr anchor="t">
            <a:normAutofit/>
          </a:bodyPr>
          <a:lstStyle/>
          <a:p>
            <a:r>
              <a:rPr lang="en-US" sz="3400"/>
              <a:t>Conclusion: Enhancing Client Support Through Peer Management and Holistic Assessment</a:t>
            </a:r>
          </a:p>
        </p:txBody>
      </p:sp>
      <p:graphicFrame>
        <p:nvGraphicFramePr>
          <p:cNvPr id="10" name="Content Placeholder 2">
            <a:extLst>
              <a:ext uri="{FF2B5EF4-FFF2-40B4-BE49-F238E27FC236}">
                <a16:creationId xmlns:a16="http://schemas.microsoft.com/office/drawing/2014/main" id="{2FDC0037-6BF1-921A-4D23-6B78F4C46CCB}"/>
              </a:ext>
            </a:extLst>
          </p:cNvPr>
          <p:cNvGraphicFramePr>
            <a:graphicFrameLocks noGrp="1"/>
          </p:cNvGraphicFramePr>
          <p:nvPr>
            <p:ph sz="quarter" idx="13"/>
            <p:extLst>
              <p:ext uri="{D42A27DB-BD31-4B8C-83A1-F6EECF244321}">
                <p14:modId xmlns:p14="http://schemas.microsoft.com/office/powerpoint/2010/main" val="1092640343"/>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429768" y="3264408"/>
          <a:ext cx="10890374" cy="2834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FB87D922-ADB0-521B-52FF-998417CDE93E}"/>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A63695DC-E431-9B6B-12DF-2C6DA8CEFF7A}"/>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23CD5DD2-30E8-B241-6BD4-EA9A58294DA1}"/>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19</a:t>
            </a:fld>
            <a:endParaRPr lang="en-US"/>
          </a:p>
        </p:txBody>
      </p:sp>
    </p:spTree>
    <p:extLst>
      <p:ext uri="{BB962C8B-B14F-4D97-AF65-F5344CB8AC3E}">
        <p14:creationId xmlns:p14="http://schemas.microsoft.com/office/powerpoint/2010/main" val="1935281564"/>
      </p:ext>
    </p:extLst>
  </p:cSld>
  <p:clrMapOvr>
    <a:masterClrMapping/>
  </p:clrMapOvr>
  <p:transition>
    <p:fade/>
  </p:transition>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TotalTime>
  <Words>1704</Words>
  <Application>Microsoft Office PowerPoint</Application>
  <PresentationFormat>Widescreen</PresentationFormat>
  <Paragraphs>201</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Arial</vt:lpstr>
      <vt:lpstr>Neue Haas Grotesk Text Pro</vt:lpstr>
      <vt:lpstr>OasisVTI</vt:lpstr>
      <vt:lpstr>Peer Case Managers and Holistic Needs Assessment: Enhancing Comprehensive Client Support</vt:lpstr>
      <vt:lpstr>Agenda Items</vt:lpstr>
      <vt:lpstr>Role of Peer Case Managers in Support Services</vt:lpstr>
      <vt:lpstr>Definition and Scope of Peer Case Managers</vt:lpstr>
      <vt:lpstr>Differences Between Peer and Traditional Case Management</vt:lpstr>
      <vt:lpstr>Benefits of Peer Involvement in Case Management</vt:lpstr>
      <vt:lpstr>Principles and Components of Holistic Needs Assessment</vt:lpstr>
      <vt:lpstr>Understanding Holistic Assessment in Case Management</vt:lpstr>
      <vt:lpstr>Domains Covered: Physical, Emotional, Social, and Environmental</vt:lpstr>
      <vt:lpstr>Tools and Approaches for Holistic Needs Assessment</vt:lpstr>
      <vt:lpstr>Implementing Holistic Needs Assessment in Practice</vt:lpstr>
      <vt:lpstr>Engagement Strategies for Effective Assessment</vt:lpstr>
      <vt:lpstr>Collaborative Goal Setting with Clients</vt:lpstr>
      <vt:lpstr>Addressing Barriers and Ethical Considerations</vt:lpstr>
      <vt:lpstr>Impact of Holistic Approaches on Client Outcomes</vt:lpstr>
      <vt:lpstr>Improvements in Client Well-Being</vt:lpstr>
      <vt:lpstr>Strengthening Self-Advocacy and Empowerment</vt:lpstr>
      <vt:lpstr>Measuring and Evaluating Effectiveness</vt:lpstr>
      <vt:lpstr>Conclusion: Enhancing Client Support Through Peer Management and Holistic Assessment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WRAP of DC</dc:creator>
  <cp:lastModifiedBy>WRAP of DC</cp:lastModifiedBy>
  <cp:revision>1</cp:revision>
  <dcterms:created xsi:type="dcterms:W3CDTF">2025-12-19T13:53:40Z</dcterms:created>
  <dcterms:modified xsi:type="dcterms:W3CDTF">2025-12-19T14:16:54Z</dcterms:modified>
</cp:coreProperties>
</file>