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0" d="100"/>
          <a:sy n="80" d="100"/>
        </p:scale>
        <p:origin x="9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5/30/2026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This presentation is for residents living in a homeless shelter who want to feel steadier, more hopeful, and more in control of their own wellness. WRAP stands for Wellness Recovery Action Plan. It is a simple, self-directed tool — you write it, you own it, you decide who sees it. Over the next slides we will walk through what WRAP is, the parts of a plan, and how using one in shelter life can help you build hope and stability.</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Crisis Plan is unique in WRAP — it speaks for you when you can't speak for yourself. It tells supporters who to call, what helps you feel safe, what to avoid, where you'd like to be treated, and what medications work or don't. In some states a WRAP Crisis Plan can even be notarized and used as a psychiatric advance directive. If you have thoughts of suicide or self-harm, call or text 988 — the Suicide and Crisis Lifeline — anytime.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a crisis you don't go straight back to normal — you ease back. The Post-Crisis Plan reminds you what you need first: rest, food, water, gentle routine, safe people. Then a slow return to your daily plan. Many people use this time to update their WRAP — adding what they learned. Every crisis you come through is information that makes your next plan stronger.</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Research on WRAP — including randomized trials of the peer-led group model — has shown real gains for participants: more hope, less depression and anxiety, stronger self-advocacy, better quality of life, and a greater sense of recovery and empowerment. WRAP is used in behavioral health programs in all 50 states. You don't need a diagnosis to use it. The only requirement is wanting to.</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is yours when you want it. You can start today, in shelter, with a single tool and a single line on a piece of paper. Ask your case manager or shelter staff about WRAP groups or peer support — many cities offer free facilitated groups. List three things in your Wellness Toolbox right now. Pick one habit for tomorrow. And remember: if you're in crisis, 988 is free, confidential, and open 24/7. You are worth the care you are learning to give yourself.</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not the only one walking this road. HUD's 2024 report found over 770,000 people experiencing homelessness on a single night — the highest count since records began in 2007. Many shelter residents also carry stress, depression, anxiety, trauma, or substance use challenges. WRAP was built for exactly these moments, by people who had been there themselves. It begins with one belief: recovery is possible, and you can lead it.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stands for Wellness Recovery Action Plan. It was developed in 1997 by Mary Ellen Copeland and a group of people working on their own recovery. The key idea: you are the expert on you. WRAP is voluntary, self-directed, and personal — you decide what goes in and who sees it. In 2010 the U.S. Substance Abuse and Mental Health Services Administration (SAMHSA) recognized WRAP as an evidence-based practice, meaning research has shown it helps.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ideas are the heart of WRAP. Hope is the belief that things can get better. Personal responsibility means you take ownership of your own wellness. Education means learning what helps and what hurts. Self-advocacy means asking for what you need — at the shelter, at the clinic, with family. Support means leaning on others and being there for others too. As a shelter resident, all five are within reach right now.</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Wellness Toolbox is the foundation of WRAP — everything else builds on it. Tools are simple, safe, mostly free things that help you feel grounded: a walk, a glass of water, a deep breath, a phone call, a journal page, a short prayer. In shelter you may not have control over much, but you can usually do at least a few of these. Start by listing five tools you already know help you. Add more as you discover them.</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Daily Maintenance Plan has two parts. First, write what you look like and feel like on a good day — your baseline. Second, list small, doable things you'll do each day to keep that baseline. In a shelter setting these might be: get up at the same time, eat breakfast, drink water, step outside for ten minutes, check in with one supportive person, notice one good thing. Doing a few of these consistently is more powerful than trying to do everything.</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Triggers are outside events that can make you feel worse. In a shelter, common triggers might include noise at night, crowded common rooms, a conflict with a roommate, an anniversary, hunger, or cold weather. The WRAP step is to name your triggers and write a short action plan for each — usually two or three tools from your toolbox. Naming triggers ahead of time means you don't have to figure it out in the hard moment.</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Early warning signs are quieter, inside changes — not outside triggers. They might be sleeping poorly, eating differently, withdrawing, feeling jumpy, hearing your own thoughts speed up. Each person's signs are personal. Write down yours and a short action plan for each: usually a few extra tools from your toolbox plus one or two people to reach out to. Acting at this stage often keeps a hard day from turning into a crisis.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stage when the early signs have grown and you can feel it. It's not yet a full crisis, but you need stronger care. Your plan here usually steps up the support: tell your case manager, call a peer warmline, use more tools from your toolbox, take medications as prescribed, ask a trusted person to check on you. Writing this in advance makes it easier to act when your energy is low.</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6EC"/>
        </a:solidFill>
        <a:effectLst/>
      </p:bgPr>
    </p:bg>
    <p:spTree>
      <p:nvGrpSpPr>
        <p:cNvPr id="1" name=""/>
        <p:cNvGrpSpPr/>
        <p:nvPr/>
      </p:nvGrpSpPr>
      <p:grpSpPr>
        <a:xfrm>
          <a:off x="0" y="0"/>
          <a:ext cx="0" cy="0"/>
          <a:chOff x="0" y="0"/>
          <a:chExt cx="0" cy="0"/>
        </a:xfrm>
      </p:grpSpPr>
      <p:sp>
        <p:nvSpPr>
          <p:cNvPr id="2" name="Shape 0"/>
          <p:cNvSpPr/>
          <p:nvPr/>
        </p:nvSpPr>
        <p:spPr>
          <a:xfrm>
            <a:off x="6583680" y="-2194560"/>
            <a:ext cx="4754880" cy="4754880"/>
          </a:xfrm>
          <a:prstGeom prst="ellipse">
            <a:avLst/>
          </a:prstGeom>
          <a:solidFill>
            <a:srgbClr val="EBC97A">
              <a:alpha val="40000"/>
            </a:srgbClr>
          </a:solidFill>
          <a:ln/>
        </p:spPr>
        <p:txBody>
          <a:bodyPr/>
          <a:lstStyle/>
          <a:p>
            <a:endParaRPr lang="en-US"/>
          </a:p>
        </p:txBody>
      </p:sp>
      <p:sp>
        <p:nvSpPr>
          <p:cNvPr id="3" name="Shape 1"/>
          <p:cNvSpPr/>
          <p:nvPr/>
        </p:nvSpPr>
        <p:spPr>
          <a:xfrm>
            <a:off x="7223760" y="-1554480"/>
            <a:ext cx="3474720" cy="3474720"/>
          </a:xfrm>
          <a:prstGeom prst="ellipse">
            <a:avLst/>
          </a:prstGeom>
          <a:solidFill>
            <a:srgbClr val="F4A88E">
              <a:alpha val="45000"/>
            </a:srgbClr>
          </a:solidFill>
          <a:ln/>
        </p:spPr>
        <p:txBody>
          <a:bodyPr/>
          <a:lstStyle/>
          <a:p>
            <a:endParaRPr lang="en-US"/>
          </a:p>
        </p:txBody>
      </p:sp>
      <p:sp>
        <p:nvSpPr>
          <p:cNvPr id="4" name="Shape 2"/>
          <p:cNvSpPr/>
          <p:nvPr/>
        </p:nvSpPr>
        <p:spPr>
          <a:xfrm>
            <a:off x="-1828800" y="4206240"/>
            <a:ext cx="5943600" cy="2743200"/>
          </a:xfrm>
          <a:prstGeom prst="ellipse">
            <a:avLst/>
          </a:prstGeom>
          <a:solidFill>
            <a:srgbClr val="F4A88E">
              <a:alpha val="25000"/>
            </a:srgbClr>
          </a:solidFill>
          <a:ln/>
        </p:spPr>
        <p:txBody>
          <a:bodyPr/>
          <a:lstStyle/>
          <a:p>
            <a:endParaRPr lang="en-US"/>
          </a:p>
        </p:txBody>
      </p:sp>
      <p:sp>
        <p:nvSpPr>
          <p:cNvPr id="5" name="Text 3"/>
          <p:cNvSpPr/>
          <p:nvPr/>
        </p:nvSpPr>
        <p:spPr>
          <a:xfrm>
            <a:off x="640080" y="1371600"/>
            <a:ext cx="5486400" cy="365760"/>
          </a:xfrm>
          <a:prstGeom prst="rect">
            <a:avLst/>
          </a:prstGeom>
          <a:noFill/>
          <a:ln/>
        </p:spPr>
        <p:txBody>
          <a:bodyPr wrap="square" lIns="0" tIns="0" rIns="0" bIns="0" rtlCol="0" anchor="ctr"/>
          <a:lstStyle/>
          <a:p>
            <a:pPr marL="0" indent="0">
              <a:buNone/>
            </a:pPr>
            <a:r>
              <a:rPr lang="en-US" sz="1200" b="1" kern="0" spc="600" dirty="0">
                <a:solidFill>
                  <a:srgbClr val="E97A5C"/>
                </a:solidFill>
                <a:latin typeface="Calibri" pitchFamily="34" charset="0"/>
                <a:ea typeface="Calibri" pitchFamily="34" charset="-122"/>
                <a:cs typeface="Calibri" pitchFamily="34" charset="-120"/>
              </a:rPr>
              <a:t>A GUIDE FOR YOU</a:t>
            </a:r>
            <a:endParaRPr lang="en-US" sz="1200" dirty="0"/>
          </a:p>
        </p:txBody>
      </p:sp>
      <p:sp>
        <p:nvSpPr>
          <p:cNvPr id="6" name="Text 4"/>
          <p:cNvSpPr/>
          <p:nvPr/>
        </p:nvSpPr>
        <p:spPr>
          <a:xfrm>
            <a:off x="640080" y="1783080"/>
            <a:ext cx="7498080" cy="1737360"/>
          </a:xfrm>
          <a:prstGeom prst="rect">
            <a:avLst/>
          </a:prstGeom>
          <a:noFill/>
          <a:ln/>
        </p:spPr>
        <p:txBody>
          <a:bodyPr wrap="square" lIns="0" tIns="0" rIns="0" bIns="0" rtlCol="0" anchor="ctr"/>
          <a:lstStyle/>
          <a:p>
            <a:pPr marL="0" indent="0">
              <a:buNone/>
            </a:pPr>
            <a:r>
              <a:rPr lang="en-US" sz="3800" b="1" dirty="0">
                <a:solidFill>
                  <a:srgbClr val="3D2F26"/>
                </a:solidFill>
                <a:latin typeface="Georgia" pitchFamily="34" charset="0"/>
                <a:ea typeface="Georgia" pitchFamily="34" charset="-122"/>
                <a:cs typeface="Georgia" pitchFamily="34" charset="-120"/>
              </a:rPr>
              <a:t>How Can a Wellness Recovery Action Plan (WRAP) Benefit Me?</a:t>
            </a:r>
            <a:endParaRPr lang="en-US" sz="3800" dirty="0"/>
          </a:p>
        </p:txBody>
      </p:sp>
      <p:sp>
        <p:nvSpPr>
          <p:cNvPr id="7" name="Shape 5"/>
          <p:cNvSpPr/>
          <p:nvPr/>
        </p:nvSpPr>
        <p:spPr>
          <a:xfrm>
            <a:off x="640080" y="3611880"/>
            <a:ext cx="822960" cy="0"/>
          </a:xfrm>
          <a:prstGeom prst="line">
            <a:avLst/>
          </a:prstGeom>
          <a:noFill/>
          <a:ln w="38100">
            <a:solidFill>
              <a:srgbClr val="D4A13E"/>
            </a:solidFill>
            <a:prstDash val="solid"/>
          </a:ln>
        </p:spPr>
        <p:txBody>
          <a:bodyPr/>
          <a:lstStyle/>
          <a:p>
            <a:endParaRPr lang="en-US"/>
          </a:p>
        </p:txBody>
      </p:sp>
      <p:sp>
        <p:nvSpPr>
          <p:cNvPr id="8" name="Text 6"/>
          <p:cNvSpPr/>
          <p:nvPr/>
        </p:nvSpPr>
        <p:spPr>
          <a:xfrm>
            <a:off x="640080" y="3749040"/>
            <a:ext cx="7772400" cy="731520"/>
          </a:xfrm>
          <a:prstGeom prst="rect">
            <a:avLst/>
          </a:prstGeom>
          <a:noFill/>
          <a:ln/>
        </p:spPr>
        <p:txBody>
          <a:bodyPr wrap="square" lIns="0" tIns="0" rIns="0" bIns="0" rtlCol="0" anchor="ctr"/>
          <a:lstStyle/>
          <a:p>
            <a:pPr marL="0" indent="0">
              <a:buNone/>
            </a:pPr>
            <a:r>
              <a:rPr lang="en-US" sz="1600" i="1" dirty="0">
                <a:solidFill>
                  <a:srgbClr val="6B4F3F"/>
                </a:solidFill>
                <a:latin typeface="Calibri" pitchFamily="34" charset="0"/>
                <a:ea typeface="Calibri" pitchFamily="34" charset="-122"/>
                <a:cs typeface="Calibri" pitchFamily="34" charset="-120"/>
              </a:rPr>
              <a:t>A hopeful, practical path to wellness — written by you, for you, while you live in shelter.</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PART 6 — CRISIS PLAN</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If I can't take care of myself, this is how to help me</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Shape 3"/>
          <p:cNvSpPr/>
          <p:nvPr/>
        </p:nvSpPr>
        <p:spPr>
          <a:xfrm>
            <a:off x="548640" y="1783080"/>
            <a:ext cx="8046720" cy="2697480"/>
          </a:xfrm>
          <a:prstGeom prst="roundRect">
            <a:avLst>
              <a:gd name="adj" fmla="val 4068"/>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6" name="Text 4"/>
          <p:cNvSpPr/>
          <p:nvPr/>
        </p:nvSpPr>
        <p:spPr>
          <a:xfrm>
            <a:off x="777240" y="1920240"/>
            <a:ext cx="7772400" cy="457200"/>
          </a:xfrm>
          <a:prstGeom prst="rect">
            <a:avLst/>
          </a:prstGeom>
          <a:noFill/>
          <a:ln/>
        </p:spPr>
        <p:txBody>
          <a:bodyPr wrap="square" lIns="0" tIns="0" rIns="0" bIns="0" rtlCol="0" anchor="ctr"/>
          <a:lstStyle/>
          <a:p>
            <a:pPr marL="0" indent="0">
              <a:buNone/>
            </a:pPr>
            <a:r>
              <a:rPr lang="en-US" sz="1300" i="1" dirty="0">
                <a:solidFill>
                  <a:srgbClr val="6B4F3F"/>
                </a:solidFill>
                <a:latin typeface="Calibri" pitchFamily="34" charset="0"/>
                <a:ea typeface="Calibri" pitchFamily="34" charset="-122"/>
                <a:cs typeface="Calibri" pitchFamily="34" charset="-120"/>
              </a:rPr>
              <a:t>This part of WRAP speaks for you when you can't. It tells helpers exactly what you want.</a:t>
            </a:r>
            <a:endParaRPr lang="en-US" sz="1300" dirty="0"/>
          </a:p>
        </p:txBody>
      </p:sp>
      <p:sp>
        <p:nvSpPr>
          <p:cNvPr id="7" name="Text 5"/>
          <p:cNvSpPr/>
          <p:nvPr/>
        </p:nvSpPr>
        <p:spPr>
          <a:xfrm>
            <a:off x="777240" y="2514600"/>
            <a:ext cx="2468880" cy="320040"/>
          </a:xfrm>
          <a:prstGeom prst="rect">
            <a:avLst/>
          </a:prstGeom>
          <a:noFill/>
          <a:ln/>
        </p:spPr>
        <p:txBody>
          <a:bodyPr wrap="square" lIns="0" tIns="0" rIns="0" bIns="0" rtlCol="0" anchor="ctr"/>
          <a:lstStyle/>
          <a:p>
            <a:pPr marL="0" indent="0">
              <a:buNone/>
            </a:pPr>
            <a:r>
              <a:rPr lang="en-US" sz="1100" b="1" kern="0" spc="300" dirty="0">
                <a:solidFill>
                  <a:srgbClr val="E97A5C"/>
                </a:solidFill>
                <a:latin typeface="Calibri" pitchFamily="34" charset="0"/>
                <a:ea typeface="Calibri" pitchFamily="34" charset="-122"/>
                <a:cs typeface="Calibri" pitchFamily="34" charset="-120"/>
              </a:rPr>
              <a:t>WHO TO CALL</a:t>
            </a:r>
            <a:endParaRPr lang="en-US" sz="1100" dirty="0"/>
          </a:p>
        </p:txBody>
      </p:sp>
      <p:sp>
        <p:nvSpPr>
          <p:cNvPr id="8" name="Shape 6"/>
          <p:cNvSpPr/>
          <p:nvPr/>
        </p:nvSpPr>
        <p:spPr>
          <a:xfrm>
            <a:off x="777240" y="2834640"/>
            <a:ext cx="457200" cy="0"/>
          </a:xfrm>
          <a:prstGeom prst="line">
            <a:avLst/>
          </a:prstGeom>
          <a:noFill/>
          <a:ln w="19050">
            <a:solidFill>
              <a:srgbClr val="D4A13E"/>
            </a:solidFill>
            <a:prstDash val="solid"/>
          </a:ln>
        </p:spPr>
        <p:txBody>
          <a:bodyPr/>
          <a:lstStyle/>
          <a:p>
            <a:endParaRPr lang="en-US"/>
          </a:p>
        </p:txBody>
      </p:sp>
      <p:sp>
        <p:nvSpPr>
          <p:cNvPr id="9" name="Text 7"/>
          <p:cNvSpPr/>
          <p:nvPr/>
        </p:nvSpPr>
        <p:spPr>
          <a:xfrm>
            <a:off x="777240" y="2926080"/>
            <a:ext cx="2468880" cy="1417320"/>
          </a:xfrm>
          <a:prstGeom prst="rect">
            <a:avLst/>
          </a:prstGeom>
          <a:noFill/>
          <a:ln/>
        </p:spPr>
        <p:txBody>
          <a:bodyPr wrap="square" lIns="0" tIns="0" rIns="0" bIns="0" rtlCol="0" anchor="ctr"/>
          <a:lstStyle/>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Trusted family or friend</a:t>
            </a:r>
            <a:endParaRPr lang="en-US" sz="1150" dirty="0"/>
          </a:p>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Case manager / counselor</a:t>
            </a:r>
            <a:endParaRPr lang="en-US" sz="1150" dirty="0"/>
          </a:p>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988 Suicide &amp; Crisis Lifeline</a:t>
            </a:r>
            <a:endParaRPr lang="en-US" sz="1150" dirty="0"/>
          </a:p>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Local mobile crisis team</a:t>
            </a:r>
            <a:endParaRPr lang="en-US" sz="1150" dirty="0"/>
          </a:p>
        </p:txBody>
      </p:sp>
      <p:sp>
        <p:nvSpPr>
          <p:cNvPr id="10" name="Text 8"/>
          <p:cNvSpPr/>
          <p:nvPr/>
        </p:nvSpPr>
        <p:spPr>
          <a:xfrm>
            <a:off x="3429000" y="2514600"/>
            <a:ext cx="2468880" cy="320040"/>
          </a:xfrm>
          <a:prstGeom prst="rect">
            <a:avLst/>
          </a:prstGeom>
          <a:noFill/>
          <a:ln/>
        </p:spPr>
        <p:txBody>
          <a:bodyPr wrap="square" lIns="0" tIns="0" rIns="0" bIns="0" rtlCol="0" anchor="ctr"/>
          <a:lstStyle/>
          <a:p>
            <a:pPr marL="0" indent="0">
              <a:buNone/>
            </a:pPr>
            <a:r>
              <a:rPr lang="en-US" sz="1100" b="1" kern="0" spc="300" dirty="0">
                <a:solidFill>
                  <a:srgbClr val="E97A5C"/>
                </a:solidFill>
                <a:latin typeface="Calibri" pitchFamily="34" charset="0"/>
                <a:ea typeface="Calibri" pitchFamily="34" charset="-122"/>
                <a:cs typeface="Calibri" pitchFamily="34" charset="-120"/>
              </a:rPr>
              <a:t>WHAT HELPS ME</a:t>
            </a:r>
            <a:endParaRPr lang="en-US" sz="1100" dirty="0"/>
          </a:p>
        </p:txBody>
      </p:sp>
      <p:sp>
        <p:nvSpPr>
          <p:cNvPr id="11" name="Shape 9"/>
          <p:cNvSpPr/>
          <p:nvPr/>
        </p:nvSpPr>
        <p:spPr>
          <a:xfrm>
            <a:off x="3429000" y="2834640"/>
            <a:ext cx="457200" cy="0"/>
          </a:xfrm>
          <a:prstGeom prst="line">
            <a:avLst/>
          </a:prstGeom>
          <a:noFill/>
          <a:ln w="19050">
            <a:solidFill>
              <a:srgbClr val="D4A13E"/>
            </a:solidFill>
            <a:prstDash val="solid"/>
          </a:ln>
        </p:spPr>
        <p:txBody>
          <a:bodyPr/>
          <a:lstStyle/>
          <a:p>
            <a:endParaRPr lang="en-US"/>
          </a:p>
        </p:txBody>
      </p:sp>
      <p:sp>
        <p:nvSpPr>
          <p:cNvPr id="12" name="Text 10"/>
          <p:cNvSpPr/>
          <p:nvPr/>
        </p:nvSpPr>
        <p:spPr>
          <a:xfrm>
            <a:off x="3429000" y="2926080"/>
            <a:ext cx="2468880" cy="1417320"/>
          </a:xfrm>
          <a:prstGeom prst="rect">
            <a:avLst/>
          </a:prstGeom>
          <a:noFill/>
          <a:ln/>
        </p:spPr>
        <p:txBody>
          <a:bodyPr wrap="square" lIns="0" tIns="0" rIns="0" bIns="0" rtlCol="0" anchor="ctr"/>
          <a:lstStyle/>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Calm voice and slow words</a:t>
            </a:r>
            <a:endParaRPr lang="en-US" sz="1150" dirty="0"/>
          </a:p>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Quiet space, dim light</a:t>
            </a:r>
            <a:endParaRPr lang="en-US" sz="1150" dirty="0"/>
          </a:p>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A favorite blanket or item</a:t>
            </a:r>
            <a:endParaRPr lang="en-US" sz="1150" dirty="0"/>
          </a:p>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Reminder of my goals</a:t>
            </a:r>
            <a:endParaRPr lang="en-US" sz="1150" dirty="0"/>
          </a:p>
        </p:txBody>
      </p:sp>
      <p:sp>
        <p:nvSpPr>
          <p:cNvPr id="13" name="Text 11"/>
          <p:cNvSpPr/>
          <p:nvPr/>
        </p:nvSpPr>
        <p:spPr>
          <a:xfrm>
            <a:off x="6080760" y="2514600"/>
            <a:ext cx="2468880" cy="320040"/>
          </a:xfrm>
          <a:prstGeom prst="rect">
            <a:avLst/>
          </a:prstGeom>
          <a:noFill/>
          <a:ln/>
        </p:spPr>
        <p:txBody>
          <a:bodyPr wrap="square" lIns="0" tIns="0" rIns="0" bIns="0" rtlCol="0" anchor="ctr"/>
          <a:lstStyle/>
          <a:p>
            <a:pPr marL="0" indent="0">
              <a:buNone/>
            </a:pPr>
            <a:r>
              <a:rPr lang="en-US" sz="1100" b="1" kern="0" spc="300" dirty="0">
                <a:solidFill>
                  <a:srgbClr val="E97A5C"/>
                </a:solidFill>
                <a:latin typeface="Calibri" pitchFamily="34" charset="0"/>
                <a:ea typeface="Calibri" pitchFamily="34" charset="-122"/>
                <a:cs typeface="Calibri" pitchFamily="34" charset="-120"/>
              </a:rPr>
              <a:t>WHAT TO AVOID</a:t>
            </a:r>
            <a:endParaRPr lang="en-US" sz="1100" dirty="0"/>
          </a:p>
        </p:txBody>
      </p:sp>
      <p:sp>
        <p:nvSpPr>
          <p:cNvPr id="14" name="Shape 12"/>
          <p:cNvSpPr/>
          <p:nvPr/>
        </p:nvSpPr>
        <p:spPr>
          <a:xfrm>
            <a:off x="6080760" y="2834640"/>
            <a:ext cx="457200" cy="0"/>
          </a:xfrm>
          <a:prstGeom prst="line">
            <a:avLst/>
          </a:prstGeom>
          <a:noFill/>
          <a:ln w="19050">
            <a:solidFill>
              <a:srgbClr val="D4A13E"/>
            </a:solidFill>
            <a:prstDash val="solid"/>
          </a:ln>
        </p:spPr>
        <p:txBody>
          <a:bodyPr/>
          <a:lstStyle/>
          <a:p>
            <a:endParaRPr lang="en-US"/>
          </a:p>
        </p:txBody>
      </p:sp>
      <p:sp>
        <p:nvSpPr>
          <p:cNvPr id="15" name="Text 13"/>
          <p:cNvSpPr/>
          <p:nvPr/>
        </p:nvSpPr>
        <p:spPr>
          <a:xfrm>
            <a:off x="6080760" y="2926080"/>
            <a:ext cx="2468880" cy="1417320"/>
          </a:xfrm>
          <a:prstGeom prst="rect">
            <a:avLst/>
          </a:prstGeom>
          <a:noFill/>
          <a:ln/>
        </p:spPr>
        <p:txBody>
          <a:bodyPr wrap="square" lIns="0" tIns="0" rIns="0" bIns="0" rtlCol="0" anchor="ctr"/>
          <a:lstStyle/>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Loud or angry tone</a:t>
            </a:r>
            <a:endParaRPr lang="en-US" sz="1150" dirty="0"/>
          </a:p>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Being left alone</a:t>
            </a:r>
            <a:endParaRPr lang="en-US" sz="1150" dirty="0"/>
          </a:p>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Restraints unless needed</a:t>
            </a:r>
            <a:endParaRPr lang="en-US" sz="1150" dirty="0"/>
          </a:p>
          <a:p>
            <a:pPr marL="342900" indent="-342900">
              <a:spcAft>
                <a:spcPts val="400"/>
              </a:spcAft>
              <a:buSzPct val="100000"/>
              <a:buChar char="○"/>
            </a:pPr>
            <a:r>
              <a:rPr lang="en-US" sz="1150" dirty="0">
                <a:solidFill>
                  <a:srgbClr val="3D2F26"/>
                </a:solidFill>
                <a:latin typeface="Calibri" pitchFamily="34" charset="0"/>
                <a:ea typeface="Calibri" pitchFamily="34" charset="-122"/>
                <a:cs typeface="Calibri" pitchFamily="34" charset="-120"/>
              </a:rPr>
              <a:t>Certain medications (list)</a:t>
            </a:r>
            <a:endParaRPr lang="en-US" sz="1150" dirty="0"/>
          </a:p>
        </p:txBody>
      </p:sp>
      <p:sp>
        <p:nvSpPr>
          <p:cNvPr id="16" name="Shape 14"/>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17" name="Text 15"/>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10 / 13</a:t>
            </a:r>
            <a:endParaRPr lang="en-US" sz="1000" dirty="0"/>
          </a:p>
        </p:txBody>
      </p:sp>
      <p:sp>
        <p:nvSpPr>
          <p:cNvPr id="18" name="Text 16"/>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PART 7 — POST-CRISIS PLAN</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Coming back to yourself, gently</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Shape 3"/>
          <p:cNvSpPr/>
          <p:nvPr/>
        </p:nvSpPr>
        <p:spPr>
          <a:xfrm>
            <a:off x="548640" y="1783080"/>
            <a:ext cx="3931920" cy="2697480"/>
          </a:xfrm>
          <a:prstGeom prst="roundRect">
            <a:avLst>
              <a:gd name="adj" fmla="val 4068"/>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6" name="Text 4"/>
          <p:cNvSpPr/>
          <p:nvPr/>
        </p:nvSpPr>
        <p:spPr>
          <a:xfrm>
            <a:off x="731520" y="1920240"/>
            <a:ext cx="3657600" cy="365760"/>
          </a:xfrm>
          <a:prstGeom prst="rect">
            <a:avLst/>
          </a:prstGeom>
          <a:noFill/>
          <a:ln/>
        </p:spPr>
        <p:txBody>
          <a:bodyPr wrap="square" lIns="0" tIns="0" rIns="0" bIns="0" rtlCol="0" anchor="ctr"/>
          <a:lstStyle/>
          <a:p>
            <a:pPr marL="0" indent="0">
              <a:buNone/>
            </a:pPr>
            <a:r>
              <a:rPr lang="en-US" sz="1100" b="1" kern="0" spc="300" dirty="0">
                <a:solidFill>
                  <a:srgbClr val="E97A5C"/>
                </a:solidFill>
                <a:latin typeface="Calibri" pitchFamily="34" charset="0"/>
                <a:ea typeface="Calibri" pitchFamily="34" charset="-122"/>
                <a:cs typeface="Calibri" pitchFamily="34" charset="-120"/>
              </a:rPr>
              <a:t>WHAT I NEED FIRST</a:t>
            </a:r>
            <a:endParaRPr lang="en-US" sz="1100" dirty="0"/>
          </a:p>
        </p:txBody>
      </p:sp>
      <p:sp>
        <p:nvSpPr>
          <p:cNvPr id="7" name="Text 5"/>
          <p:cNvSpPr/>
          <p:nvPr/>
        </p:nvSpPr>
        <p:spPr>
          <a:xfrm>
            <a:off x="777240" y="2331720"/>
            <a:ext cx="3657600" cy="2103120"/>
          </a:xfrm>
          <a:prstGeom prst="rect">
            <a:avLst/>
          </a:prstGeom>
          <a:noFill/>
          <a:ln/>
        </p:spPr>
        <p:txBody>
          <a:bodyPr wrap="square" lIns="0" tIns="0" rIns="0" bIns="0" rtlCol="0" anchor="ctr"/>
          <a:lstStyle/>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Rest, food, and water</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Gentle daily routine</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Time with safe people</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No big decisions today</a:t>
            </a:r>
            <a:endParaRPr lang="en-US" sz="1250" dirty="0"/>
          </a:p>
        </p:txBody>
      </p:sp>
      <p:sp>
        <p:nvSpPr>
          <p:cNvPr id="8" name="Shape 6"/>
          <p:cNvSpPr/>
          <p:nvPr/>
        </p:nvSpPr>
        <p:spPr>
          <a:xfrm>
            <a:off x="4663440" y="1783080"/>
            <a:ext cx="3931920" cy="2697480"/>
          </a:xfrm>
          <a:prstGeom prst="roundRect">
            <a:avLst>
              <a:gd name="adj" fmla="val 4068"/>
            </a:avLst>
          </a:prstGeom>
          <a:solidFill>
            <a:srgbClr val="EBC97A"/>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9" name="Text 7"/>
          <p:cNvSpPr/>
          <p:nvPr/>
        </p:nvSpPr>
        <p:spPr>
          <a:xfrm>
            <a:off x="4846320" y="1920240"/>
            <a:ext cx="3657600" cy="365760"/>
          </a:xfrm>
          <a:prstGeom prst="rect">
            <a:avLst/>
          </a:prstGeom>
          <a:noFill/>
          <a:ln/>
        </p:spPr>
        <p:txBody>
          <a:bodyPr wrap="square" lIns="0" tIns="0" rIns="0" bIns="0" rtlCol="0" anchor="ctr"/>
          <a:lstStyle/>
          <a:p>
            <a:pPr marL="0" indent="0">
              <a:buNone/>
            </a:pPr>
            <a:r>
              <a:rPr lang="en-US" sz="1100" b="1" kern="0" spc="300" dirty="0">
                <a:solidFill>
                  <a:srgbClr val="3D2F26"/>
                </a:solidFill>
                <a:latin typeface="Calibri" pitchFamily="34" charset="0"/>
                <a:ea typeface="Calibri" pitchFamily="34" charset="-122"/>
                <a:cs typeface="Calibri" pitchFamily="34" charset="-120"/>
              </a:rPr>
              <a:t>RETURNING TO WELLNESS</a:t>
            </a:r>
            <a:endParaRPr lang="en-US" sz="1100" dirty="0"/>
          </a:p>
        </p:txBody>
      </p:sp>
      <p:sp>
        <p:nvSpPr>
          <p:cNvPr id="10" name="Text 8"/>
          <p:cNvSpPr/>
          <p:nvPr/>
        </p:nvSpPr>
        <p:spPr>
          <a:xfrm>
            <a:off x="4892040" y="2331720"/>
            <a:ext cx="3657600" cy="2103120"/>
          </a:xfrm>
          <a:prstGeom prst="rect">
            <a:avLst/>
          </a:prstGeom>
          <a:noFill/>
          <a:ln/>
        </p:spPr>
        <p:txBody>
          <a:bodyPr wrap="square" lIns="0" tIns="0" rIns="0" bIns="0" rtlCol="0" anchor="ctr"/>
          <a:lstStyle/>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Resume daily plan slowly</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Thank the people who helped</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Write what I learned</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Update my WRAP if needed</a:t>
            </a:r>
            <a:endParaRPr lang="en-US" sz="1250" dirty="0"/>
          </a:p>
        </p:txBody>
      </p:sp>
      <p:sp>
        <p:nvSpPr>
          <p:cNvPr id="11" name="Shape 9"/>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12" name="Text 10"/>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11 / 13</a:t>
            </a:r>
            <a:endParaRPr lang="en-US" sz="1000" dirty="0"/>
          </a:p>
        </p:txBody>
      </p:sp>
      <p:sp>
        <p:nvSpPr>
          <p:cNvPr id="13" name="Text 11"/>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WHY WRAP WORKS FOR ME</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Research backs up what peers already know</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Shape 3"/>
          <p:cNvSpPr/>
          <p:nvPr/>
        </p:nvSpPr>
        <p:spPr>
          <a:xfrm>
            <a:off x="548640" y="1783080"/>
            <a:ext cx="1874520" cy="1783080"/>
          </a:xfrm>
          <a:prstGeom prst="roundRect">
            <a:avLst>
              <a:gd name="adj" fmla="val 6154"/>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6" name="Shape 4"/>
          <p:cNvSpPr/>
          <p:nvPr/>
        </p:nvSpPr>
        <p:spPr>
          <a:xfrm>
            <a:off x="1188720" y="2011680"/>
            <a:ext cx="594360" cy="594360"/>
          </a:xfrm>
          <a:prstGeom prst="ellipse">
            <a:avLst/>
          </a:prstGeom>
          <a:solidFill>
            <a:srgbClr val="D4A13E"/>
          </a:solidFill>
          <a:ln/>
        </p:spPr>
        <p:txBody>
          <a:bodyPr/>
          <a:lstStyle/>
          <a:p>
            <a:endParaRPr lang="en-US"/>
          </a:p>
        </p:txBody>
      </p:sp>
      <p:sp>
        <p:nvSpPr>
          <p:cNvPr id="7" name="Text 5"/>
          <p:cNvSpPr/>
          <p:nvPr/>
        </p:nvSpPr>
        <p:spPr>
          <a:xfrm>
            <a:off x="1188720" y="2011680"/>
            <a:ext cx="594360" cy="59436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8" name="Text 6"/>
          <p:cNvSpPr/>
          <p:nvPr/>
        </p:nvSpPr>
        <p:spPr>
          <a:xfrm>
            <a:off x="640080" y="2651760"/>
            <a:ext cx="1691640" cy="365760"/>
          </a:xfrm>
          <a:prstGeom prst="rect">
            <a:avLst/>
          </a:prstGeom>
          <a:noFill/>
          <a:ln/>
        </p:spPr>
        <p:txBody>
          <a:bodyPr wrap="square" lIns="0" tIns="0" rIns="0" bIns="0" rtlCol="0" anchor="ctr"/>
          <a:lstStyle/>
          <a:p>
            <a:pPr marL="0" indent="0" algn="ctr">
              <a:buNone/>
            </a:pPr>
            <a:r>
              <a:rPr lang="en-US" sz="1600" b="1" dirty="0">
                <a:solidFill>
                  <a:srgbClr val="E97A5C"/>
                </a:solidFill>
                <a:latin typeface="Georgia" pitchFamily="34" charset="0"/>
                <a:ea typeface="Georgia" pitchFamily="34" charset="-122"/>
                <a:cs typeface="Georgia" pitchFamily="34" charset="-120"/>
              </a:rPr>
              <a:t>Hope</a:t>
            </a:r>
            <a:endParaRPr lang="en-US" sz="1600" dirty="0"/>
          </a:p>
        </p:txBody>
      </p:sp>
      <p:sp>
        <p:nvSpPr>
          <p:cNvPr id="9" name="Text 7"/>
          <p:cNvSpPr/>
          <p:nvPr/>
        </p:nvSpPr>
        <p:spPr>
          <a:xfrm>
            <a:off x="640080" y="3017520"/>
            <a:ext cx="1691640" cy="502920"/>
          </a:xfrm>
          <a:prstGeom prst="rect">
            <a:avLst/>
          </a:prstGeom>
          <a:noFill/>
          <a:ln/>
        </p:spPr>
        <p:txBody>
          <a:bodyPr wrap="square" lIns="0" tIns="0" rIns="0" bIns="0" rtlCol="0" anchor="ctr"/>
          <a:lstStyle/>
          <a:p>
            <a:pPr marL="0" indent="0" algn="ctr">
              <a:buNone/>
            </a:pPr>
            <a:r>
              <a:rPr lang="en-US" sz="1100" dirty="0">
                <a:solidFill>
                  <a:srgbClr val="3D2F26"/>
                </a:solidFill>
                <a:latin typeface="Calibri" pitchFamily="34" charset="0"/>
                <a:ea typeface="Calibri" pitchFamily="34" charset="-122"/>
                <a:cs typeface="Calibri" pitchFamily="34" charset="-120"/>
              </a:rPr>
              <a:t>Increased hopefulness</a:t>
            </a:r>
            <a:endParaRPr lang="en-US" sz="1100" dirty="0"/>
          </a:p>
        </p:txBody>
      </p:sp>
      <p:sp>
        <p:nvSpPr>
          <p:cNvPr id="10" name="Shape 8"/>
          <p:cNvSpPr/>
          <p:nvPr/>
        </p:nvSpPr>
        <p:spPr>
          <a:xfrm>
            <a:off x="2606040" y="1783080"/>
            <a:ext cx="1874520" cy="1783080"/>
          </a:xfrm>
          <a:prstGeom prst="roundRect">
            <a:avLst>
              <a:gd name="adj" fmla="val 6154"/>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11" name="Shape 9"/>
          <p:cNvSpPr/>
          <p:nvPr/>
        </p:nvSpPr>
        <p:spPr>
          <a:xfrm>
            <a:off x="3246120" y="2011680"/>
            <a:ext cx="594360" cy="594360"/>
          </a:xfrm>
          <a:prstGeom prst="ellipse">
            <a:avLst/>
          </a:prstGeom>
          <a:solidFill>
            <a:srgbClr val="D4A13E"/>
          </a:solidFill>
          <a:ln/>
        </p:spPr>
        <p:txBody>
          <a:bodyPr/>
          <a:lstStyle/>
          <a:p>
            <a:endParaRPr lang="en-US"/>
          </a:p>
        </p:txBody>
      </p:sp>
      <p:sp>
        <p:nvSpPr>
          <p:cNvPr id="12" name="Text 10"/>
          <p:cNvSpPr/>
          <p:nvPr/>
        </p:nvSpPr>
        <p:spPr>
          <a:xfrm>
            <a:off x="3246120" y="2011680"/>
            <a:ext cx="594360" cy="59436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13" name="Text 11"/>
          <p:cNvSpPr/>
          <p:nvPr/>
        </p:nvSpPr>
        <p:spPr>
          <a:xfrm>
            <a:off x="2697480" y="2651760"/>
            <a:ext cx="1691640" cy="365760"/>
          </a:xfrm>
          <a:prstGeom prst="rect">
            <a:avLst/>
          </a:prstGeom>
          <a:noFill/>
          <a:ln/>
        </p:spPr>
        <p:txBody>
          <a:bodyPr wrap="square" lIns="0" tIns="0" rIns="0" bIns="0" rtlCol="0" anchor="ctr"/>
          <a:lstStyle/>
          <a:p>
            <a:pPr marL="0" indent="0" algn="ctr">
              <a:buNone/>
            </a:pPr>
            <a:r>
              <a:rPr lang="en-US" sz="1600" b="1" dirty="0">
                <a:solidFill>
                  <a:srgbClr val="E97A5C"/>
                </a:solidFill>
                <a:latin typeface="Georgia" pitchFamily="34" charset="0"/>
                <a:ea typeface="Georgia" pitchFamily="34" charset="-122"/>
                <a:cs typeface="Georgia" pitchFamily="34" charset="-120"/>
              </a:rPr>
              <a:t>Calm</a:t>
            </a:r>
            <a:endParaRPr lang="en-US" sz="1600" dirty="0"/>
          </a:p>
        </p:txBody>
      </p:sp>
      <p:sp>
        <p:nvSpPr>
          <p:cNvPr id="14" name="Text 12"/>
          <p:cNvSpPr/>
          <p:nvPr/>
        </p:nvSpPr>
        <p:spPr>
          <a:xfrm>
            <a:off x="2697480" y="3017520"/>
            <a:ext cx="1691640" cy="502920"/>
          </a:xfrm>
          <a:prstGeom prst="rect">
            <a:avLst/>
          </a:prstGeom>
          <a:noFill/>
          <a:ln/>
        </p:spPr>
        <p:txBody>
          <a:bodyPr wrap="square" lIns="0" tIns="0" rIns="0" bIns="0" rtlCol="0" anchor="ctr"/>
          <a:lstStyle/>
          <a:p>
            <a:pPr marL="0" indent="0" algn="ctr">
              <a:buNone/>
            </a:pPr>
            <a:r>
              <a:rPr lang="en-US" sz="1100" dirty="0">
                <a:solidFill>
                  <a:srgbClr val="3D2F26"/>
                </a:solidFill>
                <a:latin typeface="Calibri" pitchFamily="34" charset="0"/>
                <a:ea typeface="Calibri" pitchFamily="34" charset="-122"/>
                <a:cs typeface="Calibri" pitchFamily="34" charset="-120"/>
              </a:rPr>
              <a:t>Reduced depression &amp; anxiety</a:t>
            </a:r>
            <a:endParaRPr lang="en-US" sz="1100" dirty="0"/>
          </a:p>
        </p:txBody>
      </p:sp>
      <p:sp>
        <p:nvSpPr>
          <p:cNvPr id="15" name="Shape 13"/>
          <p:cNvSpPr/>
          <p:nvPr/>
        </p:nvSpPr>
        <p:spPr>
          <a:xfrm>
            <a:off x="4663440" y="1783080"/>
            <a:ext cx="1874520" cy="1783080"/>
          </a:xfrm>
          <a:prstGeom prst="roundRect">
            <a:avLst>
              <a:gd name="adj" fmla="val 6154"/>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16" name="Shape 14"/>
          <p:cNvSpPr/>
          <p:nvPr/>
        </p:nvSpPr>
        <p:spPr>
          <a:xfrm>
            <a:off x="5303520" y="2011680"/>
            <a:ext cx="594360" cy="594360"/>
          </a:xfrm>
          <a:prstGeom prst="ellipse">
            <a:avLst/>
          </a:prstGeom>
          <a:solidFill>
            <a:srgbClr val="D4A13E"/>
          </a:solidFill>
          <a:ln/>
        </p:spPr>
        <p:txBody>
          <a:bodyPr/>
          <a:lstStyle/>
          <a:p>
            <a:endParaRPr lang="en-US"/>
          </a:p>
        </p:txBody>
      </p:sp>
      <p:sp>
        <p:nvSpPr>
          <p:cNvPr id="17" name="Text 15"/>
          <p:cNvSpPr/>
          <p:nvPr/>
        </p:nvSpPr>
        <p:spPr>
          <a:xfrm>
            <a:off x="5303520" y="2011680"/>
            <a:ext cx="594360" cy="59436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18" name="Text 16"/>
          <p:cNvSpPr/>
          <p:nvPr/>
        </p:nvSpPr>
        <p:spPr>
          <a:xfrm>
            <a:off x="4754880" y="2651760"/>
            <a:ext cx="1691640" cy="365760"/>
          </a:xfrm>
          <a:prstGeom prst="rect">
            <a:avLst/>
          </a:prstGeom>
          <a:noFill/>
          <a:ln/>
        </p:spPr>
        <p:txBody>
          <a:bodyPr wrap="square" lIns="0" tIns="0" rIns="0" bIns="0" rtlCol="0" anchor="ctr"/>
          <a:lstStyle/>
          <a:p>
            <a:pPr marL="0" indent="0" algn="ctr">
              <a:buNone/>
            </a:pPr>
            <a:r>
              <a:rPr lang="en-US" sz="1600" b="1" dirty="0">
                <a:solidFill>
                  <a:srgbClr val="E97A5C"/>
                </a:solidFill>
                <a:latin typeface="Georgia" pitchFamily="34" charset="0"/>
                <a:ea typeface="Georgia" pitchFamily="34" charset="-122"/>
                <a:cs typeface="Georgia" pitchFamily="34" charset="-120"/>
              </a:rPr>
              <a:t>Voice</a:t>
            </a:r>
            <a:endParaRPr lang="en-US" sz="1600" dirty="0"/>
          </a:p>
        </p:txBody>
      </p:sp>
      <p:sp>
        <p:nvSpPr>
          <p:cNvPr id="19" name="Text 17"/>
          <p:cNvSpPr/>
          <p:nvPr/>
        </p:nvSpPr>
        <p:spPr>
          <a:xfrm>
            <a:off x="4754880" y="3017520"/>
            <a:ext cx="1691640" cy="502920"/>
          </a:xfrm>
          <a:prstGeom prst="rect">
            <a:avLst/>
          </a:prstGeom>
          <a:noFill/>
          <a:ln/>
        </p:spPr>
        <p:txBody>
          <a:bodyPr wrap="square" lIns="0" tIns="0" rIns="0" bIns="0" rtlCol="0" anchor="ctr"/>
          <a:lstStyle/>
          <a:p>
            <a:pPr marL="0" indent="0" algn="ctr">
              <a:buNone/>
            </a:pPr>
            <a:r>
              <a:rPr lang="en-US" sz="1100" dirty="0">
                <a:solidFill>
                  <a:srgbClr val="3D2F26"/>
                </a:solidFill>
                <a:latin typeface="Calibri" pitchFamily="34" charset="0"/>
                <a:ea typeface="Calibri" pitchFamily="34" charset="-122"/>
                <a:cs typeface="Calibri" pitchFamily="34" charset="-120"/>
              </a:rPr>
              <a:t>Stronger self-advocacy</a:t>
            </a:r>
            <a:endParaRPr lang="en-US" sz="1100" dirty="0"/>
          </a:p>
        </p:txBody>
      </p:sp>
      <p:sp>
        <p:nvSpPr>
          <p:cNvPr id="20" name="Shape 18"/>
          <p:cNvSpPr/>
          <p:nvPr/>
        </p:nvSpPr>
        <p:spPr>
          <a:xfrm>
            <a:off x="6720840" y="1783080"/>
            <a:ext cx="1874520" cy="1783080"/>
          </a:xfrm>
          <a:prstGeom prst="roundRect">
            <a:avLst>
              <a:gd name="adj" fmla="val 6154"/>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21" name="Shape 19"/>
          <p:cNvSpPr/>
          <p:nvPr/>
        </p:nvSpPr>
        <p:spPr>
          <a:xfrm>
            <a:off x="7360920" y="2011680"/>
            <a:ext cx="594360" cy="594360"/>
          </a:xfrm>
          <a:prstGeom prst="ellipse">
            <a:avLst/>
          </a:prstGeom>
          <a:solidFill>
            <a:srgbClr val="D4A13E"/>
          </a:solidFill>
          <a:ln/>
        </p:spPr>
        <p:txBody>
          <a:bodyPr/>
          <a:lstStyle/>
          <a:p>
            <a:endParaRPr lang="en-US"/>
          </a:p>
        </p:txBody>
      </p:sp>
      <p:sp>
        <p:nvSpPr>
          <p:cNvPr id="22" name="Text 20"/>
          <p:cNvSpPr/>
          <p:nvPr/>
        </p:nvSpPr>
        <p:spPr>
          <a:xfrm>
            <a:off x="7360920" y="2011680"/>
            <a:ext cx="594360" cy="59436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23" name="Text 21"/>
          <p:cNvSpPr/>
          <p:nvPr/>
        </p:nvSpPr>
        <p:spPr>
          <a:xfrm>
            <a:off x="6812280" y="2651760"/>
            <a:ext cx="1691640" cy="365760"/>
          </a:xfrm>
          <a:prstGeom prst="rect">
            <a:avLst/>
          </a:prstGeom>
          <a:noFill/>
          <a:ln/>
        </p:spPr>
        <p:txBody>
          <a:bodyPr wrap="square" lIns="0" tIns="0" rIns="0" bIns="0" rtlCol="0" anchor="ctr"/>
          <a:lstStyle/>
          <a:p>
            <a:pPr marL="0" indent="0" algn="ctr">
              <a:buNone/>
            </a:pPr>
            <a:r>
              <a:rPr lang="en-US" sz="1600" b="1" dirty="0">
                <a:solidFill>
                  <a:srgbClr val="E97A5C"/>
                </a:solidFill>
                <a:latin typeface="Georgia" pitchFamily="34" charset="0"/>
                <a:ea typeface="Georgia" pitchFamily="34" charset="-122"/>
                <a:cs typeface="Georgia" pitchFamily="34" charset="-120"/>
              </a:rPr>
              <a:t>Life</a:t>
            </a:r>
            <a:endParaRPr lang="en-US" sz="1600" dirty="0"/>
          </a:p>
        </p:txBody>
      </p:sp>
      <p:sp>
        <p:nvSpPr>
          <p:cNvPr id="24" name="Text 22"/>
          <p:cNvSpPr/>
          <p:nvPr/>
        </p:nvSpPr>
        <p:spPr>
          <a:xfrm>
            <a:off x="6812280" y="3017520"/>
            <a:ext cx="1691640" cy="502920"/>
          </a:xfrm>
          <a:prstGeom prst="rect">
            <a:avLst/>
          </a:prstGeom>
          <a:noFill/>
          <a:ln/>
        </p:spPr>
        <p:txBody>
          <a:bodyPr wrap="square" lIns="0" tIns="0" rIns="0" bIns="0" rtlCol="0" anchor="ctr"/>
          <a:lstStyle/>
          <a:p>
            <a:pPr marL="0" indent="0" algn="ctr">
              <a:buNone/>
            </a:pPr>
            <a:r>
              <a:rPr lang="en-US" sz="1100" dirty="0">
                <a:solidFill>
                  <a:srgbClr val="3D2F26"/>
                </a:solidFill>
                <a:latin typeface="Calibri" pitchFamily="34" charset="0"/>
                <a:ea typeface="Calibri" pitchFamily="34" charset="-122"/>
                <a:cs typeface="Calibri" pitchFamily="34" charset="-120"/>
              </a:rPr>
              <a:t>Better quality of life</a:t>
            </a:r>
            <a:endParaRPr lang="en-US" sz="1100" dirty="0"/>
          </a:p>
        </p:txBody>
      </p:sp>
      <p:sp>
        <p:nvSpPr>
          <p:cNvPr id="25" name="Text 23"/>
          <p:cNvSpPr/>
          <p:nvPr/>
        </p:nvSpPr>
        <p:spPr>
          <a:xfrm>
            <a:off x="548640" y="4069080"/>
            <a:ext cx="8046720" cy="457200"/>
          </a:xfrm>
          <a:prstGeom prst="rect">
            <a:avLst/>
          </a:prstGeom>
          <a:noFill/>
          <a:ln/>
        </p:spPr>
        <p:txBody>
          <a:bodyPr wrap="square" lIns="0" tIns="0" rIns="0" bIns="0" rtlCol="0" anchor="ctr"/>
          <a:lstStyle/>
          <a:p>
            <a:pPr marL="0" indent="0" algn="ctr">
              <a:buNone/>
            </a:pPr>
            <a:r>
              <a:rPr lang="en-US" sz="1150" i="1" dirty="0">
                <a:solidFill>
                  <a:srgbClr val="6B4F3F"/>
                </a:solidFill>
                <a:latin typeface="Calibri" pitchFamily="34" charset="0"/>
                <a:ea typeface="Calibri" pitchFamily="34" charset="-122"/>
                <a:cs typeface="Calibri" pitchFamily="34" charset="-120"/>
              </a:rPr>
              <a:t>Randomized trials of the peer-led WRAP group model show these gains in participants from baseline to 8-month follow-up (SAMHSA; AHP).</a:t>
            </a:r>
            <a:endParaRPr lang="en-US" sz="1150" dirty="0"/>
          </a:p>
        </p:txBody>
      </p:sp>
      <p:sp>
        <p:nvSpPr>
          <p:cNvPr id="26" name="Shape 24"/>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27" name="Text 25"/>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12 / 13</a:t>
            </a:r>
            <a:endParaRPr lang="en-US" sz="1000" dirty="0"/>
          </a:p>
        </p:txBody>
      </p:sp>
      <p:sp>
        <p:nvSpPr>
          <p:cNvPr id="28" name="Text 26"/>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6EC"/>
        </a:solidFill>
        <a:effectLst/>
      </p:bgPr>
    </p:bg>
    <p:spTree>
      <p:nvGrpSpPr>
        <p:cNvPr id="1" name=""/>
        <p:cNvGrpSpPr/>
        <p:nvPr/>
      </p:nvGrpSpPr>
      <p:grpSpPr>
        <a:xfrm>
          <a:off x="0" y="0"/>
          <a:ext cx="0" cy="0"/>
          <a:chOff x="0" y="0"/>
          <a:chExt cx="0" cy="0"/>
        </a:xfrm>
      </p:grpSpPr>
      <p:sp>
        <p:nvSpPr>
          <p:cNvPr id="2" name="Shape 0"/>
          <p:cNvSpPr/>
          <p:nvPr/>
        </p:nvSpPr>
        <p:spPr>
          <a:xfrm>
            <a:off x="6583680" y="-2194560"/>
            <a:ext cx="4754880" cy="4754880"/>
          </a:xfrm>
          <a:prstGeom prst="ellipse">
            <a:avLst/>
          </a:prstGeom>
          <a:solidFill>
            <a:srgbClr val="EBC97A">
              <a:alpha val="40000"/>
            </a:srgbClr>
          </a:solidFill>
          <a:ln/>
        </p:spPr>
        <p:txBody>
          <a:bodyPr/>
          <a:lstStyle/>
          <a:p>
            <a:endParaRPr lang="en-US"/>
          </a:p>
        </p:txBody>
      </p:sp>
      <p:sp>
        <p:nvSpPr>
          <p:cNvPr id="3" name="Shape 1"/>
          <p:cNvSpPr/>
          <p:nvPr/>
        </p:nvSpPr>
        <p:spPr>
          <a:xfrm>
            <a:off x="7223760" y="-1554480"/>
            <a:ext cx="3474720" cy="3474720"/>
          </a:xfrm>
          <a:prstGeom prst="ellipse">
            <a:avLst/>
          </a:prstGeom>
          <a:solidFill>
            <a:srgbClr val="F4A88E">
              <a:alpha val="45000"/>
            </a:srgbClr>
          </a:solidFill>
          <a:ln/>
        </p:spPr>
        <p:txBody>
          <a:bodyPr/>
          <a:lstStyle/>
          <a:p>
            <a:endParaRPr lang="en-US"/>
          </a:p>
        </p:txBody>
      </p:sp>
      <p:sp>
        <p:nvSpPr>
          <p:cNvPr id="4" name="Text 2"/>
          <p:cNvSpPr/>
          <p:nvPr/>
        </p:nvSpPr>
        <p:spPr>
          <a:xfrm>
            <a:off x="640080" y="1371600"/>
            <a:ext cx="5486400" cy="365760"/>
          </a:xfrm>
          <a:prstGeom prst="rect">
            <a:avLst/>
          </a:prstGeom>
          <a:noFill/>
          <a:ln/>
        </p:spPr>
        <p:txBody>
          <a:bodyPr wrap="square" lIns="0" tIns="0" rIns="0" bIns="0" rtlCol="0" anchor="ctr"/>
          <a:lstStyle/>
          <a:p>
            <a:pPr marL="0" indent="0">
              <a:buNone/>
            </a:pPr>
            <a:r>
              <a:rPr lang="en-US" sz="1200" b="1" kern="0" spc="600" dirty="0">
                <a:solidFill>
                  <a:srgbClr val="E97A5C"/>
                </a:solidFill>
                <a:latin typeface="Calibri" pitchFamily="34" charset="0"/>
                <a:ea typeface="Calibri" pitchFamily="34" charset="-122"/>
                <a:cs typeface="Calibri" pitchFamily="34" charset="-120"/>
              </a:rPr>
              <a:t>YOUR NEXT STEP</a:t>
            </a:r>
            <a:endParaRPr lang="en-US" sz="1200" dirty="0"/>
          </a:p>
        </p:txBody>
      </p:sp>
      <p:sp>
        <p:nvSpPr>
          <p:cNvPr id="5" name="Text 3"/>
          <p:cNvSpPr/>
          <p:nvPr/>
        </p:nvSpPr>
        <p:spPr>
          <a:xfrm>
            <a:off x="640080" y="1783080"/>
            <a:ext cx="7498080" cy="914400"/>
          </a:xfrm>
          <a:prstGeom prst="rect">
            <a:avLst/>
          </a:prstGeom>
          <a:noFill/>
          <a:ln/>
        </p:spPr>
        <p:txBody>
          <a:bodyPr wrap="square" lIns="0" tIns="0" rIns="0" bIns="0" rtlCol="0" anchor="ctr"/>
          <a:lstStyle/>
          <a:p>
            <a:pPr marL="0" indent="0">
              <a:buNone/>
            </a:pPr>
            <a:r>
              <a:rPr lang="en-US" sz="3800" b="1" dirty="0">
                <a:solidFill>
                  <a:srgbClr val="3D2F26"/>
                </a:solidFill>
                <a:latin typeface="Georgia" pitchFamily="34" charset="0"/>
                <a:ea typeface="Georgia" pitchFamily="34" charset="-122"/>
                <a:cs typeface="Georgia" pitchFamily="34" charset="-120"/>
              </a:rPr>
              <a:t>Start small. Start today.</a:t>
            </a:r>
            <a:endParaRPr lang="en-US" sz="3800" dirty="0"/>
          </a:p>
        </p:txBody>
      </p:sp>
      <p:sp>
        <p:nvSpPr>
          <p:cNvPr id="6" name="Shape 4"/>
          <p:cNvSpPr/>
          <p:nvPr/>
        </p:nvSpPr>
        <p:spPr>
          <a:xfrm>
            <a:off x="640080" y="2697480"/>
            <a:ext cx="822960" cy="0"/>
          </a:xfrm>
          <a:prstGeom prst="line">
            <a:avLst/>
          </a:prstGeom>
          <a:noFill/>
          <a:ln w="38100">
            <a:solidFill>
              <a:srgbClr val="D4A13E"/>
            </a:solidFill>
            <a:prstDash val="solid"/>
          </a:ln>
        </p:spPr>
        <p:txBody>
          <a:bodyPr/>
          <a:lstStyle/>
          <a:p>
            <a:endParaRPr lang="en-US"/>
          </a:p>
        </p:txBody>
      </p:sp>
      <p:sp>
        <p:nvSpPr>
          <p:cNvPr id="7" name="Shape 5"/>
          <p:cNvSpPr/>
          <p:nvPr/>
        </p:nvSpPr>
        <p:spPr>
          <a:xfrm>
            <a:off x="640080" y="2880360"/>
            <a:ext cx="411480" cy="411480"/>
          </a:xfrm>
          <a:prstGeom prst="ellipse">
            <a:avLst/>
          </a:prstGeom>
          <a:solidFill>
            <a:srgbClr val="E97A5C"/>
          </a:solidFill>
          <a:ln/>
        </p:spPr>
        <p:txBody>
          <a:bodyPr/>
          <a:lstStyle/>
          <a:p>
            <a:endParaRPr lang="en-US"/>
          </a:p>
        </p:txBody>
      </p:sp>
      <p:sp>
        <p:nvSpPr>
          <p:cNvPr id="8" name="Text 6"/>
          <p:cNvSpPr/>
          <p:nvPr/>
        </p:nvSpPr>
        <p:spPr>
          <a:xfrm>
            <a:off x="640080" y="2880360"/>
            <a:ext cx="41148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1</a:t>
            </a:r>
            <a:endParaRPr lang="en-US" sz="1400" dirty="0"/>
          </a:p>
        </p:txBody>
      </p:sp>
      <p:sp>
        <p:nvSpPr>
          <p:cNvPr id="9" name="Text 7"/>
          <p:cNvSpPr/>
          <p:nvPr/>
        </p:nvSpPr>
        <p:spPr>
          <a:xfrm>
            <a:off x="1188720" y="2880360"/>
            <a:ext cx="7315200" cy="411480"/>
          </a:xfrm>
          <a:prstGeom prst="rect">
            <a:avLst/>
          </a:prstGeom>
          <a:noFill/>
          <a:ln/>
        </p:spPr>
        <p:txBody>
          <a:bodyPr wrap="square" lIns="0" tIns="0" rIns="0" bIns="0" rtlCol="0" anchor="ctr"/>
          <a:lstStyle/>
          <a:p>
            <a:pPr marL="0" indent="0">
              <a:buNone/>
            </a:pPr>
            <a:r>
              <a:rPr lang="en-US" sz="1250" dirty="0">
                <a:solidFill>
                  <a:srgbClr val="3D2F26"/>
                </a:solidFill>
                <a:latin typeface="Calibri" pitchFamily="34" charset="0"/>
                <a:ea typeface="Calibri" pitchFamily="34" charset="-122"/>
                <a:cs typeface="Calibri" pitchFamily="34" charset="-120"/>
              </a:rPr>
              <a:t>Ask shelter staff or your case manager about WRAP groups or peer support nearby.</a:t>
            </a:r>
            <a:endParaRPr lang="en-US" sz="1250" dirty="0"/>
          </a:p>
        </p:txBody>
      </p:sp>
      <p:sp>
        <p:nvSpPr>
          <p:cNvPr id="10" name="Shape 8"/>
          <p:cNvSpPr/>
          <p:nvPr/>
        </p:nvSpPr>
        <p:spPr>
          <a:xfrm>
            <a:off x="640080" y="3264408"/>
            <a:ext cx="411480" cy="411480"/>
          </a:xfrm>
          <a:prstGeom prst="ellipse">
            <a:avLst/>
          </a:prstGeom>
          <a:solidFill>
            <a:srgbClr val="E97A5C"/>
          </a:solidFill>
          <a:ln/>
        </p:spPr>
        <p:txBody>
          <a:bodyPr/>
          <a:lstStyle/>
          <a:p>
            <a:endParaRPr lang="en-US"/>
          </a:p>
        </p:txBody>
      </p:sp>
      <p:sp>
        <p:nvSpPr>
          <p:cNvPr id="11" name="Text 9"/>
          <p:cNvSpPr/>
          <p:nvPr/>
        </p:nvSpPr>
        <p:spPr>
          <a:xfrm>
            <a:off x="640080" y="3264408"/>
            <a:ext cx="41148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2</a:t>
            </a:r>
            <a:endParaRPr lang="en-US" sz="1400" dirty="0"/>
          </a:p>
        </p:txBody>
      </p:sp>
      <p:sp>
        <p:nvSpPr>
          <p:cNvPr id="12" name="Text 10"/>
          <p:cNvSpPr/>
          <p:nvPr/>
        </p:nvSpPr>
        <p:spPr>
          <a:xfrm>
            <a:off x="1188720" y="3264408"/>
            <a:ext cx="7315200" cy="411480"/>
          </a:xfrm>
          <a:prstGeom prst="rect">
            <a:avLst/>
          </a:prstGeom>
          <a:noFill/>
          <a:ln/>
        </p:spPr>
        <p:txBody>
          <a:bodyPr wrap="square" lIns="0" tIns="0" rIns="0" bIns="0" rtlCol="0" anchor="ctr"/>
          <a:lstStyle/>
          <a:p>
            <a:pPr marL="0" indent="0">
              <a:buNone/>
            </a:pPr>
            <a:r>
              <a:rPr lang="en-US" sz="1250" dirty="0">
                <a:solidFill>
                  <a:srgbClr val="3D2F26"/>
                </a:solidFill>
                <a:latin typeface="Calibri" pitchFamily="34" charset="0"/>
                <a:ea typeface="Calibri" pitchFamily="34" charset="-122"/>
                <a:cs typeface="Calibri" pitchFamily="34" charset="-120"/>
              </a:rPr>
              <a:t>Write down 3 things in your Wellness Toolbox that already help you today.</a:t>
            </a:r>
            <a:endParaRPr lang="en-US" sz="1250" dirty="0"/>
          </a:p>
        </p:txBody>
      </p:sp>
      <p:sp>
        <p:nvSpPr>
          <p:cNvPr id="13" name="Shape 11"/>
          <p:cNvSpPr/>
          <p:nvPr/>
        </p:nvSpPr>
        <p:spPr>
          <a:xfrm>
            <a:off x="640080" y="3648456"/>
            <a:ext cx="411480" cy="411480"/>
          </a:xfrm>
          <a:prstGeom prst="ellipse">
            <a:avLst/>
          </a:prstGeom>
          <a:solidFill>
            <a:srgbClr val="E97A5C"/>
          </a:solidFill>
          <a:ln/>
        </p:spPr>
        <p:txBody>
          <a:bodyPr/>
          <a:lstStyle/>
          <a:p>
            <a:endParaRPr lang="en-US"/>
          </a:p>
        </p:txBody>
      </p:sp>
      <p:sp>
        <p:nvSpPr>
          <p:cNvPr id="14" name="Text 12"/>
          <p:cNvSpPr/>
          <p:nvPr/>
        </p:nvSpPr>
        <p:spPr>
          <a:xfrm>
            <a:off x="640080" y="3648456"/>
            <a:ext cx="41148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3</a:t>
            </a:r>
            <a:endParaRPr lang="en-US" sz="1400" dirty="0"/>
          </a:p>
        </p:txBody>
      </p:sp>
      <p:sp>
        <p:nvSpPr>
          <p:cNvPr id="15" name="Text 13"/>
          <p:cNvSpPr/>
          <p:nvPr/>
        </p:nvSpPr>
        <p:spPr>
          <a:xfrm>
            <a:off x="1188720" y="3648456"/>
            <a:ext cx="7315200" cy="411480"/>
          </a:xfrm>
          <a:prstGeom prst="rect">
            <a:avLst/>
          </a:prstGeom>
          <a:noFill/>
          <a:ln/>
        </p:spPr>
        <p:txBody>
          <a:bodyPr wrap="square" lIns="0" tIns="0" rIns="0" bIns="0" rtlCol="0" anchor="ctr"/>
          <a:lstStyle/>
          <a:p>
            <a:pPr marL="0" indent="0">
              <a:buNone/>
            </a:pPr>
            <a:r>
              <a:rPr lang="en-US" sz="1250" dirty="0">
                <a:solidFill>
                  <a:srgbClr val="3D2F26"/>
                </a:solidFill>
                <a:latin typeface="Calibri" pitchFamily="34" charset="0"/>
                <a:ea typeface="Calibri" pitchFamily="34" charset="-122"/>
                <a:cs typeface="Calibri" pitchFamily="34" charset="-120"/>
              </a:rPr>
              <a:t>Pick one Daily Maintenance habit to try this week.</a:t>
            </a:r>
            <a:endParaRPr lang="en-US" sz="1250" dirty="0"/>
          </a:p>
        </p:txBody>
      </p:sp>
      <p:sp>
        <p:nvSpPr>
          <p:cNvPr id="16" name="Shape 14"/>
          <p:cNvSpPr/>
          <p:nvPr/>
        </p:nvSpPr>
        <p:spPr>
          <a:xfrm>
            <a:off x="640080" y="4032504"/>
            <a:ext cx="411480" cy="411480"/>
          </a:xfrm>
          <a:prstGeom prst="ellipse">
            <a:avLst/>
          </a:prstGeom>
          <a:solidFill>
            <a:srgbClr val="E97A5C"/>
          </a:solidFill>
          <a:ln/>
        </p:spPr>
        <p:txBody>
          <a:bodyPr/>
          <a:lstStyle/>
          <a:p>
            <a:endParaRPr lang="en-US"/>
          </a:p>
        </p:txBody>
      </p:sp>
      <p:sp>
        <p:nvSpPr>
          <p:cNvPr id="17" name="Text 15"/>
          <p:cNvSpPr/>
          <p:nvPr/>
        </p:nvSpPr>
        <p:spPr>
          <a:xfrm>
            <a:off x="640080" y="4032504"/>
            <a:ext cx="41148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4</a:t>
            </a:r>
            <a:endParaRPr lang="en-US" sz="1400" dirty="0"/>
          </a:p>
        </p:txBody>
      </p:sp>
      <p:sp>
        <p:nvSpPr>
          <p:cNvPr id="18" name="Text 16"/>
          <p:cNvSpPr/>
          <p:nvPr/>
        </p:nvSpPr>
        <p:spPr>
          <a:xfrm>
            <a:off x="1188720" y="4032504"/>
            <a:ext cx="7315200" cy="411480"/>
          </a:xfrm>
          <a:prstGeom prst="rect">
            <a:avLst/>
          </a:prstGeom>
          <a:noFill/>
          <a:ln/>
        </p:spPr>
        <p:txBody>
          <a:bodyPr wrap="square" lIns="0" tIns="0" rIns="0" bIns="0" rtlCol="0" anchor="ctr"/>
          <a:lstStyle/>
          <a:p>
            <a:pPr marL="0" indent="0">
              <a:buNone/>
            </a:pPr>
            <a:r>
              <a:rPr lang="en-US" sz="1250" dirty="0">
                <a:solidFill>
                  <a:srgbClr val="3D2F26"/>
                </a:solidFill>
                <a:latin typeface="Calibri" pitchFamily="34" charset="0"/>
                <a:ea typeface="Calibri" pitchFamily="34" charset="-122"/>
                <a:cs typeface="Calibri" pitchFamily="34" charset="-120"/>
              </a:rPr>
              <a:t>If you're in crisis, call or text 988 — help is free and available 24/7.</a:t>
            </a:r>
            <a:endParaRPr lang="en-US" sz="1250" dirty="0"/>
          </a:p>
        </p:txBody>
      </p:sp>
      <p:sp>
        <p:nvSpPr>
          <p:cNvPr id="19" name="Shape 17"/>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20" name="Text 18"/>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13 / 13</a:t>
            </a:r>
            <a:endParaRPr lang="en-US" sz="1000" dirty="0"/>
          </a:p>
        </p:txBody>
      </p:sp>
      <p:sp>
        <p:nvSpPr>
          <p:cNvPr id="21" name="Text 19"/>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YOU ARE NOT ALONE</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Shelter life is hard. Hope is still possible.</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Shape 3"/>
          <p:cNvSpPr/>
          <p:nvPr/>
        </p:nvSpPr>
        <p:spPr>
          <a:xfrm>
            <a:off x="548640" y="1783080"/>
            <a:ext cx="3931920" cy="2606040"/>
          </a:xfrm>
          <a:prstGeom prst="roundRect">
            <a:avLst>
              <a:gd name="adj" fmla="val 4211"/>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6" name="Text 4"/>
          <p:cNvSpPr/>
          <p:nvPr/>
        </p:nvSpPr>
        <p:spPr>
          <a:xfrm>
            <a:off x="548640" y="1920240"/>
            <a:ext cx="3931920" cy="822960"/>
          </a:xfrm>
          <a:prstGeom prst="rect">
            <a:avLst/>
          </a:prstGeom>
          <a:noFill/>
          <a:ln/>
        </p:spPr>
        <p:txBody>
          <a:bodyPr wrap="square" lIns="0" tIns="0" rIns="0" bIns="0" rtlCol="0" anchor="ctr"/>
          <a:lstStyle/>
          <a:p>
            <a:pPr marL="0" indent="0" algn="ctr">
              <a:buNone/>
            </a:pPr>
            <a:r>
              <a:rPr lang="en-US" sz="4400" b="1" dirty="0">
                <a:solidFill>
                  <a:srgbClr val="E97A5C"/>
                </a:solidFill>
                <a:latin typeface="Georgia" pitchFamily="34" charset="0"/>
                <a:ea typeface="Georgia" pitchFamily="34" charset="-122"/>
                <a:cs typeface="Georgia" pitchFamily="34" charset="-120"/>
              </a:rPr>
              <a:t>770,000+</a:t>
            </a:r>
            <a:endParaRPr lang="en-US" sz="4400" dirty="0"/>
          </a:p>
        </p:txBody>
      </p:sp>
      <p:sp>
        <p:nvSpPr>
          <p:cNvPr id="7" name="Text 5"/>
          <p:cNvSpPr/>
          <p:nvPr/>
        </p:nvSpPr>
        <p:spPr>
          <a:xfrm>
            <a:off x="777240" y="2834640"/>
            <a:ext cx="3520440" cy="1463040"/>
          </a:xfrm>
          <a:prstGeom prst="rect">
            <a:avLst/>
          </a:prstGeom>
          <a:noFill/>
          <a:ln/>
        </p:spPr>
        <p:txBody>
          <a:bodyPr wrap="square" lIns="0" tIns="0" rIns="0" bIns="0" rtlCol="0" anchor="ctr"/>
          <a:lstStyle/>
          <a:p>
            <a:pPr marL="0" indent="0" algn="ctr">
              <a:buNone/>
            </a:pPr>
            <a:r>
              <a:rPr lang="en-US" sz="1300" dirty="0">
                <a:solidFill>
                  <a:srgbClr val="6B4F3F"/>
                </a:solidFill>
                <a:latin typeface="Calibri" pitchFamily="34" charset="0"/>
                <a:ea typeface="Calibri" pitchFamily="34" charset="-122"/>
                <a:cs typeface="Calibri" pitchFamily="34" charset="-120"/>
              </a:rPr>
              <a:t>people in the U.S. experienced homelessness on a single night in January 2024 (HUD AHAR, 2024).</a:t>
            </a:r>
            <a:endParaRPr lang="en-US" sz="1300" dirty="0"/>
          </a:p>
        </p:txBody>
      </p:sp>
      <p:sp>
        <p:nvSpPr>
          <p:cNvPr id="8" name="Shape 6"/>
          <p:cNvSpPr/>
          <p:nvPr/>
        </p:nvSpPr>
        <p:spPr>
          <a:xfrm>
            <a:off x="4663440" y="1783080"/>
            <a:ext cx="3931920" cy="2606040"/>
          </a:xfrm>
          <a:prstGeom prst="roundRect">
            <a:avLst>
              <a:gd name="adj" fmla="val 4211"/>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9" name="Text 7"/>
          <p:cNvSpPr/>
          <p:nvPr/>
        </p:nvSpPr>
        <p:spPr>
          <a:xfrm>
            <a:off x="4846320" y="1874520"/>
            <a:ext cx="3657600" cy="365760"/>
          </a:xfrm>
          <a:prstGeom prst="rect">
            <a:avLst/>
          </a:prstGeom>
          <a:noFill/>
          <a:ln/>
        </p:spPr>
        <p:txBody>
          <a:bodyPr wrap="square" lIns="0" tIns="0" rIns="0" bIns="0" rtlCol="0" anchor="ctr"/>
          <a:lstStyle/>
          <a:p>
            <a:pPr marL="0" indent="0">
              <a:buNone/>
            </a:pPr>
            <a:r>
              <a:rPr lang="en-US" sz="1300" b="1" dirty="0">
                <a:solidFill>
                  <a:srgbClr val="3D2F26"/>
                </a:solidFill>
                <a:latin typeface="Calibri" pitchFamily="34" charset="0"/>
                <a:ea typeface="Calibri" pitchFamily="34" charset="-122"/>
                <a:cs typeface="Calibri" pitchFamily="34" charset="-120"/>
              </a:rPr>
              <a:t>Many neighbors carry heavy loads:</a:t>
            </a:r>
            <a:endParaRPr lang="en-US" sz="1300" dirty="0"/>
          </a:p>
        </p:txBody>
      </p:sp>
      <p:sp>
        <p:nvSpPr>
          <p:cNvPr id="10" name="Text 8"/>
          <p:cNvSpPr/>
          <p:nvPr/>
        </p:nvSpPr>
        <p:spPr>
          <a:xfrm>
            <a:off x="4846320" y="2286000"/>
            <a:ext cx="3657600" cy="2011680"/>
          </a:xfrm>
          <a:prstGeom prst="rect">
            <a:avLst/>
          </a:prstGeom>
          <a:noFill/>
          <a:ln/>
        </p:spPr>
        <p:txBody>
          <a:bodyPr wrap="square" lIns="0" tIns="0" rIns="0" bIns="0" rtlCol="0" anchor="ctr"/>
          <a:lstStyle/>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Stress, grief, anxiety, depression</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Trauma from past or present hardship</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Substance use, chronic illness, isolation</a:t>
            </a:r>
            <a:endParaRPr lang="en-US" sz="1250" dirty="0"/>
          </a:p>
          <a:p>
            <a:pPr marL="342900" indent="-342900">
              <a:spcAft>
                <a:spcPts val="600"/>
              </a:spcAft>
              <a:buSzPct val="100000"/>
              <a:buChar char="●"/>
            </a:pPr>
            <a:r>
              <a:rPr lang="en-US" sz="1250" b="1" dirty="0">
                <a:solidFill>
                  <a:srgbClr val="E97A5C"/>
                </a:solidFill>
                <a:latin typeface="Calibri" pitchFamily="34" charset="0"/>
                <a:ea typeface="Calibri" pitchFamily="34" charset="-122"/>
                <a:cs typeface="Calibri" pitchFamily="34" charset="-120"/>
              </a:rPr>
              <a:t>And — strength, hope, and the will to recover</a:t>
            </a:r>
            <a:endParaRPr lang="en-US" sz="1250" dirty="0"/>
          </a:p>
        </p:txBody>
      </p:sp>
      <p:sp>
        <p:nvSpPr>
          <p:cNvPr id="11" name="Shape 9"/>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12" name="Text 10"/>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2 / 13</a:t>
            </a:r>
            <a:endParaRPr lang="en-US" sz="1000" dirty="0"/>
          </a:p>
        </p:txBody>
      </p:sp>
      <p:sp>
        <p:nvSpPr>
          <p:cNvPr id="13" name="Text 11"/>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WHAT IS WRAP?</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A simple plan for staying well — written by you.</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Shape 3"/>
          <p:cNvSpPr/>
          <p:nvPr/>
        </p:nvSpPr>
        <p:spPr>
          <a:xfrm>
            <a:off x="548640" y="1783080"/>
            <a:ext cx="5120640" cy="2697480"/>
          </a:xfrm>
          <a:prstGeom prst="roundRect">
            <a:avLst>
              <a:gd name="adj" fmla="val 4068"/>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6" name="Text 4"/>
          <p:cNvSpPr/>
          <p:nvPr/>
        </p:nvSpPr>
        <p:spPr>
          <a:xfrm>
            <a:off x="777240" y="1920240"/>
            <a:ext cx="4663440" cy="914400"/>
          </a:xfrm>
          <a:prstGeom prst="rect">
            <a:avLst/>
          </a:prstGeom>
          <a:noFill/>
          <a:ln/>
        </p:spPr>
        <p:txBody>
          <a:bodyPr wrap="square" lIns="0" tIns="0" rIns="0" bIns="0" rtlCol="0" anchor="ctr"/>
          <a:lstStyle/>
          <a:p>
            <a:pPr marL="0" indent="0">
              <a:buNone/>
            </a:pPr>
            <a:r>
              <a:rPr lang="en-US" sz="1350" dirty="0">
                <a:solidFill>
                  <a:srgbClr val="3D2F26"/>
                </a:solidFill>
                <a:latin typeface="Calibri" pitchFamily="34" charset="0"/>
                <a:ea typeface="Calibri" pitchFamily="34" charset="-122"/>
                <a:cs typeface="Calibri" pitchFamily="34" charset="-120"/>
              </a:rPr>
              <a:t>WRAP is a self-designed wellness and recovery process created in 1997 by people working through their own mental health challenges (Mary Ellen Copeland and peers).</a:t>
            </a:r>
            <a:endParaRPr lang="en-US" sz="1350" dirty="0"/>
          </a:p>
        </p:txBody>
      </p:sp>
      <p:sp>
        <p:nvSpPr>
          <p:cNvPr id="7" name="Text 5"/>
          <p:cNvSpPr/>
          <p:nvPr/>
        </p:nvSpPr>
        <p:spPr>
          <a:xfrm>
            <a:off x="777240" y="2880360"/>
            <a:ext cx="4663440" cy="1554480"/>
          </a:xfrm>
          <a:prstGeom prst="rect">
            <a:avLst/>
          </a:prstGeom>
          <a:noFill/>
          <a:ln/>
        </p:spPr>
        <p:txBody>
          <a:bodyPr wrap="square" lIns="0" tIns="0" rIns="0" bIns="0" rtlCol="0" anchor="ctr"/>
          <a:lstStyle/>
          <a:p>
            <a:pPr marL="342900" indent="-342900">
              <a:spcAft>
                <a:spcPts val="400"/>
              </a:spcAft>
              <a:buSzPct val="100000"/>
              <a:buChar char="✓"/>
            </a:pPr>
            <a:r>
              <a:rPr lang="en-US" sz="1300" b="1" dirty="0">
                <a:solidFill>
                  <a:srgbClr val="3D2F26"/>
                </a:solidFill>
                <a:latin typeface="Calibri" pitchFamily="34" charset="0"/>
                <a:ea typeface="Calibri" pitchFamily="34" charset="-122"/>
                <a:cs typeface="Calibri" pitchFamily="34" charset="-120"/>
              </a:rPr>
              <a:t>You write it. You own it.</a:t>
            </a:r>
            <a:endParaRPr lang="en-US" sz="1300" dirty="0"/>
          </a:p>
          <a:p>
            <a:pPr marL="342900" indent="-342900">
              <a:spcAft>
                <a:spcPts val="400"/>
              </a:spcAft>
              <a:buSzPct val="100000"/>
              <a:buChar char="✓"/>
            </a:pPr>
            <a:r>
              <a:rPr lang="en-US" sz="1300" dirty="0">
                <a:solidFill>
                  <a:srgbClr val="3D2F26"/>
                </a:solidFill>
                <a:latin typeface="Calibri" pitchFamily="34" charset="0"/>
                <a:ea typeface="Calibri" pitchFamily="34" charset="-122"/>
                <a:cs typeface="Calibri" pitchFamily="34" charset="-120"/>
              </a:rPr>
              <a:t>You decide what goes in.</a:t>
            </a:r>
            <a:endParaRPr lang="en-US" sz="1300" dirty="0"/>
          </a:p>
          <a:p>
            <a:pPr marL="342900" indent="-342900">
              <a:spcAft>
                <a:spcPts val="400"/>
              </a:spcAft>
              <a:buSzPct val="100000"/>
              <a:buChar char="✓"/>
            </a:pPr>
            <a:r>
              <a:rPr lang="en-US" sz="1300" dirty="0">
                <a:solidFill>
                  <a:srgbClr val="3D2F26"/>
                </a:solidFill>
                <a:latin typeface="Calibri" pitchFamily="34" charset="0"/>
                <a:ea typeface="Calibri" pitchFamily="34" charset="-122"/>
                <a:cs typeface="Calibri" pitchFamily="34" charset="-120"/>
              </a:rPr>
              <a:t>You decide who sees it.</a:t>
            </a:r>
            <a:endParaRPr lang="en-US" sz="1300" dirty="0"/>
          </a:p>
          <a:p>
            <a:pPr marL="342900" indent="-342900">
              <a:spcAft>
                <a:spcPts val="400"/>
              </a:spcAft>
              <a:buSzPct val="100000"/>
              <a:buChar char="✓"/>
            </a:pPr>
            <a:r>
              <a:rPr lang="en-US" sz="1300" dirty="0">
                <a:solidFill>
                  <a:srgbClr val="3D2F26"/>
                </a:solidFill>
                <a:latin typeface="Calibri" pitchFamily="34" charset="0"/>
                <a:ea typeface="Calibri" pitchFamily="34" charset="-122"/>
                <a:cs typeface="Calibri" pitchFamily="34" charset="-120"/>
              </a:rPr>
              <a:t>It is 100% voluntary.</a:t>
            </a:r>
            <a:endParaRPr lang="en-US" sz="1300" dirty="0"/>
          </a:p>
        </p:txBody>
      </p:sp>
      <p:sp>
        <p:nvSpPr>
          <p:cNvPr id="8" name="Shape 6"/>
          <p:cNvSpPr/>
          <p:nvPr/>
        </p:nvSpPr>
        <p:spPr>
          <a:xfrm>
            <a:off x="5852160" y="1783080"/>
            <a:ext cx="2743200" cy="2697480"/>
          </a:xfrm>
          <a:prstGeom prst="roundRect">
            <a:avLst>
              <a:gd name="adj" fmla="val 4068"/>
            </a:avLst>
          </a:prstGeom>
          <a:solidFill>
            <a:srgbClr val="EBC97A"/>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9" name="Text 7"/>
          <p:cNvSpPr/>
          <p:nvPr/>
        </p:nvSpPr>
        <p:spPr>
          <a:xfrm>
            <a:off x="5943600" y="1920240"/>
            <a:ext cx="2560320" cy="320040"/>
          </a:xfrm>
          <a:prstGeom prst="rect">
            <a:avLst/>
          </a:prstGeom>
          <a:noFill/>
          <a:ln/>
        </p:spPr>
        <p:txBody>
          <a:bodyPr wrap="square" lIns="0" tIns="0" rIns="0" bIns="0" rtlCol="0" anchor="ctr"/>
          <a:lstStyle/>
          <a:p>
            <a:pPr marL="0" indent="0" algn="ctr">
              <a:buNone/>
            </a:pPr>
            <a:r>
              <a:rPr lang="en-US" sz="1000" b="1" kern="0" spc="400" dirty="0">
                <a:solidFill>
                  <a:srgbClr val="3D2F26"/>
                </a:solidFill>
                <a:latin typeface="Calibri" pitchFamily="34" charset="0"/>
                <a:ea typeface="Calibri" pitchFamily="34" charset="-122"/>
                <a:cs typeface="Calibri" pitchFamily="34" charset="-120"/>
              </a:rPr>
              <a:t>EVIDENCE-BASED</a:t>
            </a:r>
            <a:endParaRPr lang="en-US" sz="1000" dirty="0"/>
          </a:p>
        </p:txBody>
      </p:sp>
      <p:sp>
        <p:nvSpPr>
          <p:cNvPr id="10" name="Text 8"/>
          <p:cNvSpPr/>
          <p:nvPr/>
        </p:nvSpPr>
        <p:spPr>
          <a:xfrm>
            <a:off x="5943600" y="2240280"/>
            <a:ext cx="2560320" cy="822960"/>
          </a:xfrm>
          <a:prstGeom prst="rect">
            <a:avLst/>
          </a:prstGeom>
          <a:noFill/>
          <a:ln/>
        </p:spPr>
        <p:txBody>
          <a:bodyPr wrap="square" lIns="0" tIns="0" rIns="0" bIns="0" rtlCol="0" anchor="ctr"/>
          <a:lstStyle/>
          <a:p>
            <a:pPr marL="0" indent="0" algn="ctr">
              <a:buNone/>
            </a:pPr>
            <a:r>
              <a:rPr lang="en-US" sz="4000" b="1" dirty="0">
                <a:solidFill>
                  <a:srgbClr val="E97A5C"/>
                </a:solidFill>
                <a:latin typeface="Georgia" pitchFamily="34" charset="0"/>
                <a:ea typeface="Georgia" pitchFamily="34" charset="-122"/>
                <a:cs typeface="Georgia" pitchFamily="34" charset="-120"/>
              </a:rPr>
              <a:t>2010</a:t>
            </a:r>
            <a:endParaRPr lang="en-US" sz="4000" dirty="0"/>
          </a:p>
        </p:txBody>
      </p:sp>
      <p:sp>
        <p:nvSpPr>
          <p:cNvPr id="11" name="Text 9"/>
          <p:cNvSpPr/>
          <p:nvPr/>
        </p:nvSpPr>
        <p:spPr>
          <a:xfrm>
            <a:off x="5943600" y="3108960"/>
            <a:ext cx="2560320" cy="1188720"/>
          </a:xfrm>
          <a:prstGeom prst="rect">
            <a:avLst/>
          </a:prstGeom>
          <a:noFill/>
          <a:ln/>
        </p:spPr>
        <p:txBody>
          <a:bodyPr wrap="square" lIns="0" tIns="0" rIns="0" bIns="0" rtlCol="0" anchor="ctr"/>
          <a:lstStyle/>
          <a:p>
            <a:pPr marL="0" indent="0" algn="ctr">
              <a:buNone/>
            </a:pPr>
            <a:r>
              <a:rPr lang="en-US" sz="1150" i="1" dirty="0">
                <a:solidFill>
                  <a:srgbClr val="3D2F26"/>
                </a:solidFill>
                <a:latin typeface="Calibri" pitchFamily="34" charset="0"/>
                <a:ea typeface="Calibri" pitchFamily="34" charset="-122"/>
                <a:cs typeface="Calibri" pitchFamily="34" charset="-120"/>
              </a:rPr>
              <a:t>Designated an evidence-based practice by SAMHSA, the U.S. mental health agency.</a:t>
            </a:r>
            <a:endParaRPr lang="en-US" sz="1150" dirty="0"/>
          </a:p>
        </p:txBody>
      </p:sp>
      <p:sp>
        <p:nvSpPr>
          <p:cNvPr id="12" name="Shape 10"/>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13" name="Text 11"/>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3 / 13</a:t>
            </a:r>
            <a:endParaRPr lang="en-US" sz="1000" dirty="0"/>
          </a:p>
        </p:txBody>
      </p:sp>
      <p:sp>
        <p:nvSpPr>
          <p:cNvPr id="14" name="Text 12"/>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THE HEART OF WRAP</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Five key concepts that hold your plan together</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Shape 3"/>
          <p:cNvSpPr/>
          <p:nvPr/>
        </p:nvSpPr>
        <p:spPr>
          <a:xfrm>
            <a:off x="548640" y="1828800"/>
            <a:ext cx="1627632" cy="2560320"/>
          </a:xfrm>
          <a:prstGeom prst="roundRect">
            <a:avLst>
              <a:gd name="adj" fmla="val 6742"/>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6" name="Shape 4"/>
          <p:cNvSpPr/>
          <p:nvPr/>
        </p:nvSpPr>
        <p:spPr>
          <a:xfrm>
            <a:off x="1042416" y="2057400"/>
            <a:ext cx="640080" cy="640080"/>
          </a:xfrm>
          <a:prstGeom prst="ellipse">
            <a:avLst/>
          </a:prstGeom>
          <a:solidFill>
            <a:srgbClr val="E97A5C"/>
          </a:solidFill>
          <a:ln/>
        </p:spPr>
        <p:txBody>
          <a:bodyPr/>
          <a:lstStyle/>
          <a:p>
            <a:endParaRPr lang="en-US"/>
          </a:p>
        </p:txBody>
      </p:sp>
      <p:sp>
        <p:nvSpPr>
          <p:cNvPr id="7" name="Text 5"/>
          <p:cNvSpPr/>
          <p:nvPr/>
        </p:nvSpPr>
        <p:spPr>
          <a:xfrm>
            <a:off x="1042416" y="2057400"/>
            <a:ext cx="64008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1</a:t>
            </a:r>
            <a:endParaRPr lang="en-US" sz="2000" dirty="0"/>
          </a:p>
        </p:txBody>
      </p:sp>
      <p:sp>
        <p:nvSpPr>
          <p:cNvPr id="8" name="Text 6"/>
          <p:cNvSpPr/>
          <p:nvPr/>
        </p:nvSpPr>
        <p:spPr>
          <a:xfrm>
            <a:off x="640080" y="2788920"/>
            <a:ext cx="1444752" cy="548640"/>
          </a:xfrm>
          <a:prstGeom prst="rect">
            <a:avLst/>
          </a:prstGeom>
          <a:noFill/>
          <a:ln/>
        </p:spPr>
        <p:txBody>
          <a:bodyPr wrap="square" lIns="0" tIns="0" rIns="0" bIns="0" rtlCol="0" anchor="ctr"/>
          <a:lstStyle/>
          <a:p>
            <a:pPr marL="0" indent="0" algn="ctr">
              <a:buNone/>
            </a:pPr>
            <a:r>
              <a:rPr lang="en-US" sz="1400" b="1" dirty="0">
                <a:solidFill>
                  <a:srgbClr val="3D2F26"/>
                </a:solidFill>
                <a:latin typeface="Georgia" pitchFamily="34" charset="0"/>
                <a:ea typeface="Georgia" pitchFamily="34" charset="-122"/>
                <a:cs typeface="Georgia" pitchFamily="34" charset="-120"/>
              </a:rPr>
              <a:t>Hope</a:t>
            </a:r>
            <a:endParaRPr lang="en-US" sz="1400" dirty="0"/>
          </a:p>
        </p:txBody>
      </p:sp>
      <p:sp>
        <p:nvSpPr>
          <p:cNvPr id="9" name="Text 7"/>
          <p:cNvSpPr/>
          <p:nvPr/>
        </p:nvSpPr>
        <p:spPr>
          <a:xfrm>
            <a:off x="685800" y="3337560"/>
            <a:ext cx="1353312" cy="1005840"/>
          </a:xfrm>
          <a:prstGeom prst="rect">
            <a:avLst/>
          </a:prstGeom>
          <a:noFill/>
          <a:ln/>
        </p:spPr>
        <p:txBody>
          <a:bodyPr wrap="square" lIns="0" tIns="0" rIns="0" bIns="0" rtlCol="0" anchor="ctr"/>
          <a:lstStyle/>
          <a:p>
            <a:pPr marL="0" indent="0" algn="ctr">
              <a:buNone/>
            </a:pPr>
            <a:r>
              <a:rPr lang="en-US" sz="1050" dirty="0">
                <a:solidFill>
                  <a:srgbClr val="6B4F3F"/>
                </a:solidFill>
                <a:latin typeface="Calibri" pitchFamily="34" charset="0"/>
                <a:ea typeface="Calibri" pitchFamily="34" charset="-122"/>
                <a:cs typeface="Calibri" pitchFamily="34" charset="-120"/>
              </a:rPr>
              <a:t>Believe you can get well, stay well, and reach your goals.</a:t>
            </a:r>
            <a:endParaRPr lang="en-US" sz="1050" dirty="0"/>
          </a:p>
        </p:txBody>
      </p:sp>
      <p:sp>
        <p:nvSpPr>
          <p:cNvPr id="10" name="Shape 8"/>
          <p:cNvSpPr/>
          <p:nvPr/>
        </p:nvSpPr>
        <p:spPr>
          <a:xfrm>
            <a:off x="2267712" y="1828800"/>
            <a:ext cx="1627632" cy="2560320"/>
          </a:xfrm>
          <a:prstGeom prst="roundRect">
            <a:avLst>
              <a:gd name="adj" fmla="val 6742"/>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11" name="Shape 9"/>
          <p:cNvSpPr/>
          <p:nvPr/>
        </p:nvSpPr>
        <p:spPr>
          <a:xfrm>
            <a:off x="2761488" y="2057400"/>
            <a:ext cx="640080" cy="640080"/>
          </a:xfrm>
          <a:prstGeom prst="ellipse">
            <a:avLst/>
          </a:prstGeom>
          <a:solidFill>
            <a:srgbClr val="E97A5C"/>
          </a:solidFill>
          <a:ln/>
        </p:spPr>
        <p:txBody>
          <a:bodyPr/>
          <a:lstStyle/>
          <a:p>
            <a:endParaRPr lang="en-US"/>
          </a:p>
        </p:txBody>
      </p:sp>
      <p:sp>
        <p:nvSpPr>
          <p:cNvPr id="12" name="Text 10"/>
          <p:cNvSpPr/>
          <p:nvPr/>
        </p:nvSpPr>
        <p:spPr>
          <a:xfrm>
            <a:off x="2761488" y="2057400"/>
            <a:ext cx="64008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2</a:t>
            </a:r>
            <a:endParaRPr lang="en-US" sz="2000" dirty="0"/>
          </a:p>
        </p:txBody>
      </p:sp>
      <p:sp>
        <p:nvSpPr>
          <p:cNvPr id="13" name="Text 11"/>
          <p:cNvSpPr/>
          <p:nvPr/>
        </p:nvSpPr>
        <p:spPr>
          <a:xfrm>
            <a:off x="2359152" y="2788920"/>
            <a:ext cx="1444752" cy="548640"/>
          </a:xfrm>
          <a:prstGeom prst="rect">
            <a:avLst/>
          </a:prstGeom>
          <a:noFill/>
          <a:ln/>
        </p:spPr>
        <p:txBody>
          <a:bodyPr wrap="square" lIns="0" tIns="0" rIns="0" bIns="0" rtlCol="0" anchor="ctr"/>
          <a:lstStyle/>
          <a:p>
            <a:pPr marL="0" indent="0" algn="ctr">
              <a:buNone/>
            </a:pPr>
            <a:r>
              <a:rPr lang="en-US" sz="1400" b="1" dirty="0">
                <a:solidFill>
                  <a:srgbClr val="3D2F26"/>
                </a:solidFill>
                <a:latin typeface="Georgia" pitchFamily="34" charset="0"/>
                <a:ea typeface="Georgia" pitchFamily="34" charset="-122"/>
                <a:cs typeface="Georgia" pitchFamily="34" charset="-120"/>
              </a:rPr>
              <a:t>Personal Responsibility</a:t>
            </a:r>
            <a:endParaRPr lang="en-US" sz="1400" dirty="0"/>
          </a:p>
        </p:txBody>
      </p:sp>
      <p:sp>
        <p:nvSpPr>
          <p:cNvPr id="14" name="Text 12"/>
          <p:cNvSpPr/>
          <p:nvPr/>
        </p:nvSpPr>
        <p:spPr>
          <a:xfrm>
            <a:off x="2404872" y="3337560"/>
            <a:ext cx="1353312" cy="1005840"/>
          </a:xfrm>
          <a:prstGeom prst="rect">
            <a:avLst/>
          </a:prstGeom>
          <a:noFill/>
          <a:ln/>
        </p:spPr>
        <p:txBody>
          <a:bodyPr wrap="square" lIns="0" tIns="0" rIns="0" bIns="0" rtlCol="0" anchor="ctr"/>
          <a:lstStyle/>
          <a:p>
            <a:pPr marL="0" indent="0" algn="ctr">
              <a:buNone/>
            </a:pPr>
            <a:r>
              <a:rPr lang="en-US" sz="1050" dirty="0">
                <a:solidFill>
                  <a:srgbClr val="6B4F3F"/>
                </a:solidFill>
                <a:latin typeface="Calibri" pitchFamily="34" charset="0"/>
                <a:ea typeface="Calibri" pitchFamily="34" charset="-122"/>
                <a:cs typeface="Calibri" pitchFamily="34" charset="-120"/>
              </a:rPr>
              <a:t>You take the lead on your own wellness, one step at a time.</a:t>
            </a:r>
            <a:endParaRPr lang="en-US" sz="1050" dirty="0"/>
          </a:p>
        </p:txBody>
      </p:sp>
      <p:sp>
        <p:nvSpPr>
          <p:cNvPr id="15" name="Shape 13"/>
          <p:cNvSpPr/>
          <p:nvPr/>
        </p:nvSpPr>
        <p:spPr>
          <a:xfrm>
            <a:off x="3986784" y="1828800"/>
            <a:ext cx="1627632" cy="2560320"/>
          </a:xfrm>
          <a:prstGeom prst="roundRect">
            <a:avLst>
              <a:gd name="adj" fmla="val 6742"/>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16" name="Shape 14"/>
          <p:cNvSpPr/>
          <p:nvPr/>
        </p:nvSpPr>
        <p:spPr>
          <a:xfrm>
            <a:off x="4480560" y="2057400"/>
            <a:ext cx="640080" cy="640080"/>
          </a:xfrm>
          <a:prstGeom prst="ellipse">
            <a:avLst/>
          </a:prstGeom>
          <a:solidFill>
            <a:srgbClr val="E97A5C"/>
          </a:solidFill>
          <a:ln/>
        </p:spPr>
        <p:txBody>
          <a:bodyPr/>
          <a:lstStyle/>
          <a:p>
            <a:endParaRPr lang="en-US"/>
          </a:p>
        </p:txBody>
      </p:sp>
      <p:sp>
        <p:nvSpPr>
          <p:cNvPr id="17" name="Text 15"/>
          <p:cNvSpPr/>
          <p:nvPr/>
        </p:nvSpPr>
        <p:spPr>
          <a:xfrm>
            <a:off x="4480560" y="2057400"/>
            <a:ext cx="64008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3</a:t>
            </a:r>
            <a:endParaRPr lang="en-US" sz="2000" dirty="0"/>
          </a:p>
        </p:txBody>
      </p:sp>
      <p:sp>
        <p:nvSpPr>
          <p:cNvPr id="18" name="Text 16"/>
          <p:cNvSpPr/>
          <p:nvPr/>
        </p:nvSpPr>
        <p:spPr>
          <a:xfrm>
            <a:off x="4078224" y="2788920"/>
            <a:ext cx="1444752" cy="548640"/>
          </a:xfrm>
          <a:prstGeom prst="rect">
            <a:avLst/>
          </a:prstGeom>
          <a:noFill/>
          <a:ln/>
        </p:spPr>
        <p:txBody>
          <a:bodyPr wrap="square" lIns="0" tIns="0" rIns="0" bIns="0" rtlCol="0" anchor="ctr"/>
          <a:lstStyle/>
          <a:p>
            <a:pPr marL="0" indent="0" algn="ctr">
              <a:buNone/>
            </a:pPr>
            <a:r>
              <a:rPr lang="en-US" sz="1400" b="1" dirty="0">
                <a:solidFill>
                  <a:srgbClr val="3D2F26"/>
                </a:solidFill>
                <a:latin typeface="Georgia" pitchFamily="34" charset="0"/>
                <a:ea typeface="Georgia" pitchFamily="34" charset="-122"/>
                <a:cs typeface="Georgia" pitchFamily="34" charset="-120"/>
              </a:rPr>
              <a:t>Education</a:t>
            </a:r>
            <a:endParaRPr lang="en-US" sz="1400" dirty="0"/>
          </a:p>
        </p:txBody>
      </p:sp>
      <p:sp>
        <p:nvSpPr>
          <p:cNvPr id="19" name="Text 17"/>
          <p:cNvSpPr/>
          <p:nvPr/>
        </p:nvSpPr>
        <p:spPr>
          <a:xfrm>
            <a:off x="4123944" y="3337560"/>
            <a:ext cx="1353312" cy="1005840"/>
          </a:xfrm>
          <a:prstGeom prst="rect">
            <a:avLst/>
          </a:prstGeom>
          <a:noFill/>
          <a:ln/>
        </p:spPr>
        <p:txBody>
          <a:bodyPr wrap="square" lIns="0" tIns="0" rIns="0" bIns="0" rtlCol="0" anchor="ctr"/>
          <a:lstStyle/>
          <a:p>
            <a:pPr marL="0" indent="0" algn="ctr">
              <a:buNone/>
            </a:pPr>
            <a:r>
              <a:rPr lang="en-US" sz="1050" dirty="0">
                <a:solidFill>
                  <a:srgbClr val="6B4F3F"/>
                </a:solidFill>
                <a:latin typeface="Calibri" pitchFamily="34" charset="0"/>
                <a:ea typeface="Calibri" pitchFamily="34" charset="-122"/>
                <a:cs typeface="Calibri" pitchFamily="34" charset="-120"/>
              </a:rPr>
              <a:t>Learn about what you're going through — knowledge is power.</a:t>
            </a:r>
            <a:endParaRPr lang="en-US" sz="1050" dirty="0"/>
          </a:p>
        </p:txBody>
      </p:sp>
      <p:sp>
        <p:nvSpPr>
          <p:cNvPr id="20" name="Shape 18"/>
          <p:cNvSpPr/>
          <p:nvPr/>
        </p:nvSpPr>
        <p:spPr>
          <a:xfrm>
            <a:off x="5705856" y="1828800"/>
            <a:ext cx="1627632" cy="2560320"/>
          </a:xfrm>
          <a:prstGeom prst="roundRect">
            <a:avLst>
              <a:gd name="adj" fmla="val 6742"/>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21" name="Shape 19"/>
          <p:cNvSpPr/>
          <p:nvPr/>
        </p:nvSpPr>
        <p:spPr>
          <a:xfrm>
            <a:off x="6199632" y="2057400"/>
            <a:ext cx="640080" cy="640080"/>
          </a:xfrm>
          <a:prstGeom prst="ellipse">
            <a:avLst/>
          </a:prstGeom>
          <a:solidFill>
            <a:srgbClr val="E97A5C"/>
          </a:solidFill>
          <a:ln/>
        </p:spPr>
        <p:txBody>
          <a:bodyPr/>
          <a:lstStyle/>
          <a:p>
            <a:endParaRPr lang="en-US"/>
          </a:p>
        </p:txBody>
      </p:sp>
      <p:sp>
        <p:nvSpPr>
          <p:cNvPr id="22" name="Text 20"/>
          <p:cNvSpPr/>
          <p:nvPr/>
        </p:nvSpPr>
        <p:spPr>
          <a:xfrm>
            <a:off x="6199632" y="2057400"/>
            <a:ext cx="64008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4</a:t>
            </a:r>
            <a:endParaRPr lang="en-US" sz="2000" dirty="0"/>
          </a:p>
        </p:txBody>
      </p:sp>
      <p:sp>
        <p:nvSpPr>
          <p:cNvPr id="23" name="Text 21"/>
          <p:cNvSpPr/>
          <p:nvPr/>
        </p:nvSpPr>
        <p:spPr>
          <a:xfrm>
            <a:off x="5797296" y="2788920"/>
            <a:ext cx="1444752" cy="548640"/>
          </a:xfrm>
          <a:prstGeom prst="rect">
            <a:avLst/>
          </a:prstGeom>
          <a:noFill/>
          <a:ln/>
        </p:spPr>
        <p:txBody>
          <a:bodyPr wrap="square" lIns="0" tIns="0" rIns="0" bIns="0" rtlCol="0" anchor="ctr"/>
          <a:lstStyle/>
          <a:p>
            <a:pPr marL="0" indent="0" algn="ctr">
              <a:buNone/>
            </a:pPr>
            <a:r>
              <a:rPr lang="en-US" sz="1400" b="1" dirty="0">
                <a:solidFill>
                  <a:srgbClr val="3D2F26"/>
                </a:solidFill>
                <a:latin typeface="Georgia" pitchFamily="34" charset="0"/>
                <a:ea typeface="Georgia" pitchFamily="34" charset="-122"/>
                <a:cs typeface="Georgia" pitchFamily="34" charset="-120"/>
              </a:rPr>
              <a:t>Self-Advocacy</a:t>
            </a:r>
            <a:endParaRPr lang="en-US" sz="1400" dirty="0"/>
          </a:p>
        </p:txBody>
      </p:sp>
      <p:sp>
        <p:nvSpPr>
          <p:cNvPr id="24" name="Text 22"/>
          <p:cNvSpPr/>
          <p:nvPr/>
        </p:nvSpPr>
        <p:spPr>
          <a:xfrm>
            <a:off x="5843016" y="3337560"/>
            <a:ext cx="1353312" cy="1005840"/>
          </a:xfrm>
          <a:prstGeom prst="rect">
            <a:avLst/>
          </a:prstGeom>
          <a:noFill/>
          <a:ln/>
        </p:spPr>
        <p:txBody>
          <a:bodyPr wrap="square" lIns="0" tIns="0" rIns="0" bIns="0" rtlCol="0" anchor="ctr"/>
          <a:lstStyle/>
          <a:p>
            <a:pPr marL="0" indent="0" algn="ctr">
              <a:buNone/>
            </a:pPr>
            <a:r>
              <a:rPr lang="en-US" sz="1050" dirty="0">
                <a:solidFill>
                  <a:srgbClr val="6B4F3F"/>
                </a:solidFill>
                <a:latin typeface="Calibri" pitchFamily="34" charset="0"/>
                <a:ea typeface="Calibri" pitchFamily="34" charset="-122"/>
                <a:cs typeface="Calibri" pitchFamily="34" charset="-120"/>
              </a:rPr>
              <a:t>Speak up for what you need, want, and deserve.</a:t>
            </a:r>
            <a:endParaRPr lang="en-US" sz="1050" dirty="0"/>
          </a:p>
        </p:txBody>
      </p:sp>
      <p:sp>
        <p:nvSpPr>
          <p:cNvPr id="25" name="Shape 23"/>
          <p:cNvSpPr/>
          <p:nvPr/>
        </p:nvSpPr>
        <p:spPr>
          <a:xfrm>
            <a:off x="7424928" y="1828800"/>
            <a:ext cx="1627632" cy="2560320"/>
          </a:xfrm>
          <a:prstGeom prst="roundRect">
            <a:avLst>
              <a:gd name="adj" fmla="val 6742"/>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26" name="Shape 24"/>
          <p:cNvSpPr/>
          <p:nvPr/>
        </p:nvSpPr>
        <p:spPr>
          <a:xfrm>
            <a:off x="7918704" y="2057400"/>
            <a:ext cx="640080" cy="640080"/>
          </a:xfrm>
          <a:prstGeom prst="ellipse">
            <a:avLst/>
          </a:prstGeom>
          <a:solidFill>
            <a:srgbClr val="E97A5C"/>
          </a:solidFill>
          <a:ln/>
        </p:spPr>
        <p:txBody>
          <a:bodyPr/>
          <a:lstStyle/>
          <a:p>
            <a:endParaRPr lang="en-US"/>
          </a:p>
        </p:txBody>
      </p:sp>
      <p:sp>
        <p:nvSpPr>
          <p:cNvPr id="27" name="Text 25"/>
          <p:cNvSpPr/>
          <p:nvPr/>
        </p:nvSpPr>
        <p:spPr>
          <a:xfrm>
            <a:off x="7918704" y="2057400"/>
            <a:ext cx="64008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5</a:t>
            </a:r>
            <a:endParaRPr lang="en-US" sz="2000" dirty="0"/>
          </a:p>
        </p:txBody>
      </p:sp>
      <p:sp>
        <p:nvSpPr>
          <p:cNvPr id="28" name="Text 26"/>
          <p:cNvSpPr/>
          <p:nvPr/>
        </p:nvSpPr>
        <p:spPr>
          <a:xfrm>
            <a:off x="7516368" y="2788920"/>
            <a:ext cx="1444752" cy="548640"/>
          </a:xfrm>
          <a:prstGeom prst="rect">
            <a:avLst/>
          </a:prstGeom>
          <a:noFill/>
          <a:ln/>
        </p:spPr>
        <p:txBody>
          <a:bodyPr wrap="square" lIns="0" tIns="0" rIns="0" bIns="0" rtlCol="0" anchor="ctr"/>
          <a:lstStyle/>
          <a:p>
            <a:pPr marL="0" indent="0" algn="ctr">
              <a:buNone/>
            </a:pPr>
            <a:r>
              <a:rPr lang="en-US" sz="1400" b="1" dirty="0">
                <a:solidFill>
                  <a:srgbClr val="3D2F26"/>
                </a:solidFill>
                <a:latin typeface="Georgia" pitchFamily="34" charset="0"/>
                <a:ea typeface="Georgia" pitchFamily="34" charset="-122"/>
                <a:cs typeface="Georgia" pitchFamily="34" charset="-120"/>
              </a:rPr>
              <a:t>Support</a:t>
            </a:r>
            <a:endParaRPr lang="en-US" sz="1400" dirty="0"/>
          </a:p>
        </p:txBody>
      </p:sp>
      <p:sp>
        <p:nvSpPr>
          <p:cNvPr id="29" name="Text 27"/>
          <p:cNvSpPr/>
          <p:nvPr/>
        </p:nvSpPr>
        <p:spPr>
          <a:xfrm>
            <a:off x="7562088" y="3337560"/>
            <a:ext cx="1353312" cy="1005840"/>
          </a:xfrm>
          <a:prstGeom prst="rect">
            <a:avLst/>
          </a:prstGeom>
          <a:noFill/>
          <a:ln/>
        </p:spPr>
        <p:txBody>
          <a:bodyPr wrap="square" lIns="0" tIns="0" rIns="0" bIns="0" rtlCol="0" anchor="ctr"/>
          <a:lstStyle/>
          <a:p>
            <a:pPr marL="0" indent="0" algn="ctr">
              <a:buNone/>
            </a:pPr>
            <a:r>
              <a:rPr lang="en-US" sz="1050" dirty="0">
                <a:solidFill>
                  <a:srgbClr val="6B4F3F"/>
                </a:solidFill>
                <a:latin typeface="Calibri" pitchFamily="34" charset="0"/>
                <a:ea typeface="Calibri" pitchFamily="34" charset="-122"/>
                <a:cs typeface="Calibri" pitchFamily="34" charset="-120"/>
              </a:rPr>
              <a:t>Give and receive support — connection helps healing.</a:t>
            </a:r>
            <a:endParaRPr lang="en-US" sz="1050" dirty="0"/>
          </a:p>
        </p:txBody>
      </p:sp>
      <p:sp>
        <p:nvSpPr>
          <p:cNvPr id="30" name="Shape 28"/>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31" name="Text 29"/>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4 / 13</a:t>
            </a:r>
            <a:endParaRPr lang="en-US" sz="1000" dirty="0"/>
          </a:p>
        </p:txBody>
      </p:sp>
      <p:sp>
        <p:nvSpPr>
          <p:cNvPr id="32" name="Text 30"/>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PART 1 — WELLNESS TOOLBOX</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Simple, free things that help you feel like yourself</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Text 3"/>
          <p:cNvSpPr/>
          <p:nvPr/>
        </p:nvSpPr>
        <p:spPr>
          <a:xfrm>
            <a:off x="548640" y="1691640"/>
            <a:ext cx="8046720" cy="640080"/>
          </a:xfrm>
          <a:prstGeom prst="rect">
            <a:avLst/>
          </a:prstGeom>
          <a:noFill/>
          <a:ln/>
        </p:spPr>
        <p:txBody>
          <a:bodyPr wrap="square" lIns="0" tIns="0" rIns="0" bIns="0" rtlCol="0" anchor="ctr"/>
          <a:lstStyle/>
          <a:p>
            <a:pPr marL="0" indent="0">
              <a:buNone/>
            </a:pPr>
            <a:r>
              <a:rPr lang="en-US" sz="1300" i="1" dirty="0">
                <a:solidFill>
                  <a:srgbClr val="6B4F3F"/>
                </a:solidFill>
                <a:latin typeface="Calibri" pitchFamily="34" charset="0"/>
                <a:ea typeface="Calibri" pitchFamily="34" charset="-122"/>
                <a:cs typeface="Calibri" pitchFamily="34" charset="-120"/>
              </a:rPr>
              <a:t>Your Wellness Toolbox is a list of things that keep you well — and things you can do when you don't feel well. Most are free and small.</a:t>
            </a:r>
            <a:endParaRPr lang="en-US" sz="1300" dirty="0"/>
          </a:p>
        </p:txBody>
      </p:sp>
      <p:sp>
        <p:nvSpPr>
          <p:cNvPr id="6" name="Shape 4"/>
          <p:cNvSpPr/>
          <p:nvPr/>
        </p:nvSpPr>
        <p:spPr>
          <a:xfrm>
            <a:off x="548640" y="246888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7" name="Shape 5"/>
          <p:cNvSpPr/>
          <p:nvPr/>
        </p:nvSpPr>
        <p:spPr>
          <a:xfrm>
            <a:off x="658368" y="2615184"/>
            <a:ext cx="201168" cy="201168"/>
          </a:xfrm>
          <a:prstGeom prst="ellipse">
            <a:avLst/>
          </a:prstGeom>
          <a:solidFill>
            <a:srgbClr val="D4A13E"/>
          </a:solidFill>
          <a:ln/>
        </p:spPr>
        <p:txBody>
          <a:bodyPr/>
          <a:lstStyle/>
          <a:p>
            <a:endParaRPr lang="en-US"/>
          </a:p>
        </p:txBody>
      </p:sp>
      <p:sp>
        <p:nvSpPr>
          <p:cNvPr id="8" name="Text 6"/>
          <p:cNvSpPr/>
          <p:nvPr/>
        </p:nvSpPr>
        <p:spPr>
          <a:xfrm>
            <a:off x="914400" y="246888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Drink water</a:t>
            </a:r>
            <a:endParaRPr lang="en-US" sz="1100" dirty="0"/>
          </a:p>
        </p:txBody>
      </p:sp>
      <p:sp>
        <p:nvSpPr>
          <p:cNvPr id="9" name="Shape 7"/>
          <p:cNvSpPr/>
          <p:nvPr/>
        </p:nvSpPr>
        <p:spPr>
          <a:xfrm>
            <a:off x="2578608" y="246888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10" name="Shape 8"/>
          <p:cNvSpPr/>
          <p:nvPr/>
        </p:nvSpPr>
        <p:spPr>
          <a:xfrm>
            <a:off x="2688336" y="2615184"/>
            <a:ext cx="201168" cy="201168"/>
          </a:xfrm>
          <a:prstGeom prst="ellipse">
            <a:avLst/>
          </a:prstGeom>
          <a:solidFill>
            <a:srgbClr val="D4A13E"/>
          </a:solidFill>
          <a:ln/>
        </p:spPr>
        <p:txBody>
          <a:bodyPr/>
          <a:lstStyle/>
          <a:p>
            <a:endParaRPr lang="en-US"/>
          </a:p>
        </p:txBody>
      </p:sp>
      <p:sp>
        <p:nvSpPr>
          <p:cNvPr id="11" name="Text 9"/>
          <p:cNvSpPr/>
          <p:nvPr/>
        </p:nvSpPr>
        <p:spPr>
          <a:xfrm>
            <a:off x="2944368" y="246888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Take a short walk</a:t>
            </a:r>
            <a:endParaRPr lang="en-US" sz="1100" dirty="0"/>
          </a:p>
        </p:txBody>
      </p:sp>
      <p:sp>
        <p:nvSpPr>
          <p:cNvPr id="12" name="Shape 10"/>
          <p:cNvSpPr/>
          <p:nvPr/>
        </p:nvSpPr>
        <p:spPr>
          <a:xfrm>
            <a:off x="4608576" y="246888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13" name="Shape 11"/>
          <p:cNvSpPr/>
          <p:nvPr/>
        </p:nvSpPr>
        <p:spPr>
          <a:xfrm>
            <a:off x="4718304" y="2615184"/>
            <a:ext cx="201168" cy="201168"/>
          </a:xfrm>
          <a:prstGeom prst="ellipse">
            <a:avLst/>
          </a:prstGeom>
          <a:solidFill>
            <a:srgbClr val="D4A13E"/>
          </a:solidFill>
          <a:ln/>
        </p:spPr>
        <p:txBody>
          <a:bodyPr/>
          <a:lstStyle/>
          <a:p>
            <a:endParaRPr lang="en-US"/>
          </a:p>
        </p:txBody>
      </p:sp>
      <p:sp>
        <p:nvSpPr>
          <p:cNvPr id="14" name="Text 12"/>
          <p:cNvSpPr/>
          <p:nvPr/>
        </p:nvSpPr>
        <p:spPr>
          <a:xfrm>
            <a:off x="4974336" y="246888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Step outside for sunlight</a:t>
            </a:r>
            <a:endParaRPr lang="en-US" sz="1100" dirty="0"/>
          </a:p>
        </p:txBody>
      </p:sp>
      <p:sp>
        <p:nvSpPr>
          <p:cNvPr id="15" name="Shape 13"/>
          <p:cNvSpPr/>
          <p:nvPr/>
        </p:nvSpPr>
        <p:spPr>
          <a:xfrm>
            <a:off x="6638544" y="246888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16" name="Shape 14"/>
          <p:cNvSpPr/>
          <p:nvPr/>
        </p:nvSpPr>
        <p:spPr>
          <a:xfrm>
            <a:off x="6748272" y="2615184"/>
            <a:ext cx="201168" cy="201168"/>
          </a:xfrm>
          <a:prstGeom prst="ellipse">
            <a:avLst/>
          </a:prstGeom>
          <a:solidFill>
            <a:srgbClr val="D4A13E"/>
          </a:solidFill>
          <a:ln/>
        </p:spPr>
        <p:txBody>
          <a:bodyPr/>
          <a:lstStyle/>
          <a:p>
            <a:endParaRPr lang="en-US"/>
          </a:p>
        </p:txBody>
      </p:sp>
      <p:sp>
        <p:nvSpPr>
          <p:cNvPr id="17" name="Text 15"/>
          <p:cNvSpPr/>
          <p:nvPr/>
        </p:nvSpPr>
        <p:spPr>
          <a:xfrm>
            <a:off x="7004304" y="246888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Talk with a trusted person</a:t>
            </a:r>
            <a:endParaRPr lang="en-US" sz="1100" dirty="0"/>
          </a:p>
        </p:txBody>
      </p:sp>
      <p:sp>
        <p:nvSpPr>
          <p:cNvPr id="18" name="Shape 16"/>
          <p:cNvSpPr/>
          <p:nvPr/>
        </p:nvSpPr>
        <p:spPr>
          <a:xfrm>
            <a:off x="548640" y="310896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19" name="Shape 17"/>
          <p:cNvSpPr/>
          <p:nvPr/>
        </p:nvSpPr>
        <p:spPr>
          <a:xfrm>
            <a:off x="658368" y="3255264"/>
            <a:ext cx="201168" cy="201168"/>
          </a:xfrm>
          <a:prstGeom prst="ellipse">
            <a:avLst/>
          </a:prstGeom>
          <a:solidFill>
            <a:srgbClr val="D4A13E"/>
          </a:solidFill>
          <a:ln/>
        </p:spPr>
        <p:txBody>
          <a:bodyPr/>
          <a:lstStyle/>
          <a:p>
            <a:endParaRPr lang="en-US"/>
          </a:p>
        </p:txBody>
      </p:sp>
      <p:sp>
        <p:nvSpPr>
          <p:cNvPr id="20" name="Text 18"/>
          <p:cNvSpPr/>
          <p:nvPr/>
        </p:nvSpPr>
        <p:spPr>
          <a:xfrm>
            <a:off x="914400" y="310896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Pray or meditate</a:t>
            </a:r>
            <a:endParaRPr lang="en-US" sz="1100" dirty="0"/>
          </a:p>
        </p:txBody>
      </p:sp>
      <p:sp>
        <p:nvSpPr>
          <p:cNvPr id="21" name="Shape 19"/>
          <p:cNvSpPr/>
          <p:nvPr/>
        </p:nvSpPr>
        <p:spPr>
          <a:xfrm>
            <a:off x="2578608" y="310896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22" name="Shape 20"/>
          <p:cNvSpPr/>
          <p:nvPr/>
        </p:nvSpPr>
        <p:spPr>
          <a:xfrm>
            <a:off x="2688336" y="3255264"/>
            <a:ext cx="201168" cy="201168"/>
          </a:xfrm>
          <a:prstGeom prst="ellipse">
            <a:avLst/>
          </a:prstGeom>
          <a:solidFill>
            <a:srgbClr val="D4A13E"/>
          </a:solidFill>
          <a:ln/>
        </p:spPr>
        <p:txBody>
          <a:bodyPr/>
          <a:lstStyle/>
          <a:p>
            <a:endParaRPr lang="en-US"/>
          </a:p>
        </p:txBody>
      </p:sp>
      <p:sp>
        <p:nvSpPr>
          <p:cNvPr id="23" name="Text 21"/>
          <p:cNvSpPr/>
          <p:nvPr/>
        </p:nvSpPr>
        <p:spPr>
          <a:xfrm>
            <a:off x="2944368" y="310896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Listen to music</a:t>
            </a:r>
            <a:endParaRPr lang="en-US" sz="1100" dirty="0"/>
          </a:p>
        </p:txBody>
      </p:sp>
      <p:sp>
        <p:nvSpPr>
          <p:cNvPr id="24" name="Shape 22"/>
          <p:cNvSpPr/>
          <p:nvPr/>
        </p:nvSpPr>
        <p:spPr>
          <a:xfrm>
            <a:off x="4608576" y="310896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25" name="Shape 23"/>
          <p:cNvSpPr/>
          <p:nvPr/>
        </p:nvSpPr>
        <p:spPr>
          <a:xfrm>
            <a:off x="4718304" y="3255264"/>
            <a:ext cx="201168" cy="201168"/>
          </a:xfrm>
          <a:prstGeom prst="ellipse">
            <a:avLst/>
          </a:prstGeom>
          <a:solidFill>
            <a:srgbClr val="D4A13E"/>
          </a:solidFill>
          <a:ln/>
        </p:spPr>
        <p:txBody>
          <a:bodyPr/>
          <a:lstStyle/>
          <a:p>
            <a:endParaRPr lang="en-US"/>
          </a:p>
        </p:txBody>
      </p:sp>
      <p:sp>
        <p:nvSpPr>
          <p:cNvPr id="26" name="Text 24"/>
          <p:cNvSpPr/>
          <p:nvPr/>
        </p:nvSpPr>
        <p:spPr>
          <a:xfrm>
            <a:off x="4974336" y="310896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Write in a journal</a:t>
            </a:r>
            <a:endParaRPr lang="en-US" sz="1100" dirty="0"/>
          </a:p>
        </p:txBody>
      </p:sp>
      <p:sp>
        <p:nvSpPr>
          <p:cNvPr id="27" name="Shape 25"/>
          <p:cNvSpPr/>
          <p:nvPr/>
        </p:nvSpPr>
        <p:spPr>
          <a:xfrm>
            <a:off x="6638544" y="310896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28" name="Shape 26"/>
          <p:cNvSpPr/>
          <p:nvPr/>
        </p:nvSpPr>
        <p:spPr>
          <a:xfrm>
            <a:off x="6748272" y="3255264"/>
            <a:ext cx="201168" cy="201168"/>
          </a:xfrm>
          <a:prstGeom prst="ellipse">
            <a:avLst/>
          </a:prstGeom>
          <a:solidFill>
            <a:srgbClr val="D4A13E"/>
          </a:solidFill>
          <a:ln/>
        </p:spPr>
        <p:txBody>
          <a:bodyPr/>
          <a:lstStyle/>
          <a:p>
            <a:endParaRPr lang="en-US"/>
          </a:p>
        </p:txBody>
      </p:sp>
      <p:sp>
        <p:nvSpPr>
          <p:cNvPr id="29" name="Text 27"/>
          <p:cNvSpPr/>
          <p:nvPr/>
        </p:nvSpPr>
        <p:spPr>
          <a:xfrm>
            <a:off x="7004304" y="310896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Breathe slowly (4-7-8)</a:t>
            </a:r>
            <a:endParaRPr lang="en-US" sz="1100" dirty="0"/>
          </a:p>
        </p:txBody>
      </p:sp>
      <p:sp>
        <p:nvSpPr>
          <p:cNvPr id="30" name="Shape 28"/>
          <p:cNvSpPr/>
          <p:nvPr/>
        </p:nvSpPr>
        <p:spPr>
          <a:xfrm>
            <a:off x="548640" y="374904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31" name="Shape 29"/>
          <p:cNvSpPr/>
          <p:nvPr/>
        </p:nvSpPr>
        <p:spPr>
          <a:xfrm>
            <a:off x="658368" y="3895344"/>
            <a:ext cx="201168" cy="201168"/>
          </a:xfrm>
          <a:prstGeom prst="ellipse">
            <a:avLst/>
          </a:prstGeom>
          <a:solidFill>
            <a:srgbClr val="D4A13E"/>
          </a:solidFill>
          <a:ln/>
        </p:spPr>
        <p:txBody>
          <a:bodyPr/>
          <a:lstStyle/>
          <a:p>
            <a:endParaRPr lang="en-US"/>
          </a:p>
        </p:txBody>
      </p:sp>
      <p:sp>
        <p:nvSpPr>
          <p:cNvPr id="32" name="Text 30"/>
          <p:cNvSpPr/>
          <p:nvPr/>
        </p:nvSpPr>
        <p:spPr>
          <a:xfrm>
            <a:off x="914400" y="374904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Stretch for 5 minutes</a:t>
            </a:r>
            <a:endParaRPr lang="en-US" sz="1100" dirty="0"/>
          </a:p>
        </p:txBody>
      </p:sp>
      <p:sp>
        <p:nvSpPr>
          <p:cNvPr id="33" name="Shape 31"/>
          <p:cNvSpPr/>
          <p:nvPr/>
        </p:nvSpPr>
        <p:spPr>
          <a:xfrm>
            <a:off x="2578608" y="374904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34" name="Shape 32"/>
          <p:cNvSpPr/>
          <p:nvPr/>
        </p:nvSpPr>
        <p:spPr>
          <a:xfrm>
            <a:off x="2688336" y="3895344"/>
            <a:ext cx="201168" cy="201168"/>
          </a:xfrm>
          <a:prstGeom prst="ellipse">
            <a:avLst/>
          </a:prstGeom>
          <a:solidFill>
            <a:srgbClr val="D4A13E"/>
          </a:solidFill>
          <a:ln/>
        </p:spPr>
        <p:txBody>
          <a:bodyPr/>
          <a:lstStyle/>
          <a:p>
            <a:endParaRPr lang="en-US"/>
          </a:p>
        </p:txBody>
      </p:sp>
      <p:sp>
        <p:nvSpPr>
          <p:cNvPr id="35" name="Text 33"/>
          <p:cNvSpPr/>
          <p:nvPr/>
        </p:nvSpPr>
        <p:spPr>
          <a:xfrm>
            <a:off x="2944368" y="374904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Eat a steady meal</a:t>
            </a:r>
            <a:endParaRPr lang="en-US" sz="1100" dirty="0"/>
          </a:p>
        </p:txBody>
      </p:sp>
      <p:sp>
        <p:nvSpPr>
          <p:cNvPr id="36" name="Shape 34"/>
          <p:cNvSpPr/>
          <p:nvPr/>
        </p:nvSpPr>
        <p:spPr>
          <a:xfrm>
            <a:off x="4608576" y="374904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37" name="Shape 35"/>
          <p:cNvSpPr/>
          <p:nvPr/>
        </p:nvSpPr>
        <p:spPr>
          <a:xfrm>
            <a:off x="4718304" y="3895344"/>
            <a:ext cx="201168" cy="201168"/>
          </a:xfrm>
          <a:prstGeom prst="ellipse">
            <a:avLst/>
          </a:prstGeom>
          <a:solidFill>
            <a:srgbClr val="D4A13E"/>
          </a:solidFill>
          <a:ln/>
        </p:spPr>
        <p:txBody>
          <a:bodyPr/>
          <a:lstStyle/>
          <a:p>
            <a:endParaRPr lang="en-US"/>
          </a:p>
        </p:txBody>
      </p:sp>
      <p:sp>
        <p:nvSpPr>
          <p:cNvPr id="38" name="Text 36"/>
          <p:cNvSpPr/>
          <p:nvPr/>
        </p:nvSpPr>
        <p:spPr>
          <a:xfrm>
            <a:off x="4974336" y="374904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Sleep on a routine</a:t>
            </a:r>
            <a:endParaRPr lang="en-US" sz="1100" dirty="0"/>
          </a:p>
        </p:txBody>
      </p:sp>
      <p:sp>
        <p:nvSpPr>
          <p:cNvPr id="39" name="Shape 37"/>
          <p:cNvSpPr/>
          <p:nvPr/>
        </p:nvSpPr>
        <p:spPr>
          <a:xfrm>
            <a:off x="6638544" y="3749040"/>
            <a:ext cx="1874520" cy="502920"/>
          </a:xfrm>
          <a:prstGeom prst="roundRect">
            <a:avLst>
              <a:gd name="adj" fmla="val 14545"/>
            </a:avLst>
          </a:prstGeom>
          <a:solidFill>
            <a:srgbClr val="FFFFFF"/>
          </a:solidFill>
          <a:ln w="9525">
            <a:solidFill>
              <a:srgbClr val="F4A88E"/>
            </a:solidFill>
            <a:prstDash val="solid"/>
          </a:ln>
        </p:spPr>
        <p:txBody>
          <a:bodyPr/>
          <a:lstStyle/>
          <a:p>
            <a:endParaRPr lang="en-US"/>
          </a:p>
        </p:txBody>
      </p:sp>
      <p:sp>
        <p:nvSpPr>
          <p:cNvPr id="40" name="Shape 38"/>
          <p:cNvSpPr/>
          <p:nvPr/>
        </p:nvSpPr>
        <p:spPr>
          <a:xfrm>
            <a:off x="6748272" y="3895344"/>
            <a:ext cx="201168" cy="201168"/>
          </a:xfrm>
          <a:prstGeom prst="ellipse">
            <a:avLst/>
          </a:prstGeom>
          <a:solidFill>
            <a:srgbClr val="D4A13E"/>
          </a:solidFill>
          <a:ln/>
        </p:spPr>
        <p:txBody>
          <a:bodyPr/>
          <a:lstStyle/>
          <a:p>
            <a:endParaRPr lang="en-US"/>
          </a:p>
        </p:txBody>
      </p:sp>
      <p:sp>
        <p:nvSpPr>
          <p:cNvPr id="41" name="Text 39"/>
          <p:cNvSpPr/>
          <p:nvPr/>
        </p:nvSpPr>
        <p:spPr>
          <a:xfrm>
            <a:off x="7004304" y="3749040"/>
            <a:ext cx="1463040" cy="502920"/>
          </a:xfrm>
          <a:prstGeom prst="rect">
            <a:avLst/>
          </a:prstGeom>
          <a:noFill/>
          <a:ln/>
        </p:spPr>
        <p:txBody>
          <a:bodyPr wrap="square" lIns="0" tIns="0" rIns="0" bIns="0" rtlCol="0" anchor="ctr"/>
          <a:lstStyle/>
          <a:p>
            <a:pPr marL="0" indent="0">
              <a:buNone/>
            </a:pPr>
            <a:r>
              <a:rPr lang="en-US" sz="1100" dirty="0">
                <a:solidFill>
                  <a:srgbClr val="3D2F26"/>
                </a:solidFill>
                <a:latin typeface="Calibri" pitchFamily="34" charset="0"/>
                <a:ea typeface="Calibri" pitchFamily="34" charset="-122"/>
                <a:cs typeface="Calibri" pitchFamily="34" charset="-120"/>
              </a:rPr>
              <a:t>Attend a peer group</a:t>
            </a:r>
            <a:endParaRPr lang="en-US" sz="1100" dirty="0"/>
          </a:p>
        </p:txBody>
      </p:sp>
      <p:sp>
        <p:nvSpPr>
          <p:cNvPr id="42" name="Shape 40"/>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43" name="Text 41"/>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5 / 13</a:t>
            </a:r>
            <a:endParaRPr lang="en-US" sz="1000" dirty="0"/>
          </a:p>
        </p:txBody>
      </p:sp>
      <p:sp>
        <p:nvSpPr>
          <p:cNvPr id="44" name="Text 42"/>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PART 2 — DAILY MAINTENANCE</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The small habits that keep you steady</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Shape 3"/>
          <p:cNvSpPr/>
          <p:nvPr/>
        </p:nvSpPr>
        <p:spPr>
          <a:xfrm>
            <a:off x="548640" y="1783080"/>
            <a:ext cx="3931920" cy="2697480"/>
          </a:xfrm>
          <a:prstGeom prst="roundRect">
            <a:avLst>
              <a:gd name="adj" fmla="val 4068"/>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6" name="Text 4"/>
          <p:cNvSpPr/>
          <p:nvPr/>
        </p:nvSpPr>
        <p:spPr>
          <a:xfrm>
            <a:off x="731520" y="1920240"/>
            <a:ext cx="3657600" cy="365760"/>
          </a:xfrm>
          <a:prstGeom prst="rect">
            <a:avLst/>
          </a:prstGeom>
          <a:noFill/>
          <a:ln/>
        </p:spPr>
        <p:txBody>
          <a:bodyPr wrap="square" lIns="0" tIns="0" rIns="0" bIns="0" rtlCol="0" anchor="ctr"/>
          <a:lstStyle/>
          <a:p>
            <a:pPr marL="0" indent="0">
              <a:buNone/>
            </a:pPr>
            <a:r>
              <a:rPr lang="en-US" sz="1100" b="1" kern="0" spc="300" dirty="0">
                <a:solidFill>
                  <a:srgbClr val="E97A5C"/>
                </a:solidFill>
                <a:latin typeface="Calibri" pitchFamily="34" charset="0"/>
                <a:ea typeface="Calibri" pitchFamily="34" charset="-122"/>
                <a:cs typeface="Calibri" pitchFamily="34" charset="-120"/>
              </a:rPr>
              <a:t>WHEN I FEEL WELL, I AM…</a:t>
            </a:r>
            <a:endParaRPr lang="en-US" sz="1100" dirty="0"/>
          </a:p>
        </p:txBody>
      </p:sp>
      <p:sp>
        <p:nvSpPr>
          <p:cNvPr id="7" name="Text 5"/>
          <p:cNvSpPr/>
          <p:nvPr/>
        </p:nvSpPr>
        <p:spPr>
          <a:xfrm>
            <a:off x="777240" y="2331720"/>
            <a:ext cx="3657600" cy="2011680"/>
          </a:xfrm>
          <a:prstGeom prst="rect">
            <a:avLst/>
          </a:prstGeom>
          <a:noFill/>
          <a:ln/>
        </p:spPr>
        <p:txBody>
          <a:bodyPr wrap="square" lIns="0" tIns="0" rIns="0" bIns="0" rtlCol="0" anchor="ctr"/>
          <a:lstStyle/>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Calm and rested</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Patient with myself</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Connected to others</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Eating and sleeping regularly</a:t>
            </a:r>
            <a:endParaRPr lang="en-US" sz="1250" dirty="0"/>
          </a:p>
        </p:txBody>
      </p:sp>
      <p:sp>
        <p:nvSpPr>
          <p:cNvPr id="8" name="Shape 6"/>
          <p:cNvSpPr/>
          <p:nvPr/>
        </p:nvSpPr>
        <p:spPr>
          <a:xfrm>
            <a:off x="4663440" y="1783080"/>
            <a:ext cx="3931920" cy="2697480"/>
          </a:xfrm>
          <a:prstGeom prst="roundRect">
            <a:avLst>
              <a:gd name="adj" fmla="val 4068"/>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9" name="Text 7"/>
          <p:cNvSpPr/>
          <p:nvPr/>
        </p:nvSpPr>
        <p:spPr>
          <a:xfrm>
            <a:off x="4846320" y="1920240"/>
            <a:ext cx="3657600" cy="365760"/>
          </a:xfrm>
          <a:prstGeom prst="rect">
            <a:avLst/>
          </a:prstGeom>
          <a:noFill/>
          <a:ln/>
        </p:spPr>
        <p:txBody>
          <a:bodyPr wrap="square" lIns="0" tIns="0" rIns="0" bIns="0" rtlCol="0" anchor="ctr"/>
          <a:lstStyle/>
          <a:p>
            <a:pPr marL="0" indent="0">
              <a:buNone/>
            </a:pPr>
            <a:r>
              <a:rPr lang="en-US" sz="1100" b="1" kern="0" spc="300" dirty="0">
                <a:solidFill>
                  <a:srgbClr val="E97A5C"/>
                </a:solidFill>
                <a:latin typeface="Calibri" pitchFamily="34" charset="0"/>
                <a:ea typeface="Calibri" pitchFamily="34" charset="-122"/>
                <a:cs typeface="Calibri" pitchFamily="34" charset="-120"/>
              </a:rPr>
              <a:t>THINGS I'LL DO TODAY</a:t>
            </a:r>
            <a:endParaRPr lang="en-US" sz="1100" dirty="0"/>
          </a:p>
        </p:txBody>
      </p:sp>
      <p:sp>
        <p:nvSpPr>
          <p:cNvPr id="10" name="Text 8"/>
          <p:cNvSpPr/>
          <p:nvPr/>
        </p:nvSpPr>
        <p:spPr>
          <a:xfrm>
            <a:off x="4892040" y="2331720"/>
            <a:ext cx="3657600" cy="2103120"/>
          </a:xfrm>
          <a:prstGeom prst="rect">
            <a:avLst/>
          </a:prstGeom>
          <a:noFill/>
          <a:ln/>
        </p:spPr>
        <p:txBody>
          <a:bodyPr wrap="square" lIns="0" tIns="0" rIns="0" bIns="0" rtlCol="0" anchor="ctr"/>
          <a:lstStyle/>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Get up at the same time</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Eat breakfast and drink water</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10 minutes of fresh air</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Check in with a friend or peer</a:t>
            </a:r>
            <a:endParaRPr lang="en-US" sz="1250" dirty="0"/>
          </a:p>
          <a:p>
            <a:pPr marL="342900" indent="-342900">
              <a:spcAft>
                <a:spcPts val="600"/>
              </a:spcAft>
              <a:buSzPct val="100000"/>
              <a:buChar char="✓"/>
            </a:pPr>
            <a:r>
              <a:rPr lang="en-US" sz="1250" dirty="0">
                <a:solidFill>
                  <a:srgbClr val="3D2F26"/>
                </a:solidFill>
                <a:latin typeface="Calibri" pitchFamily="34" charset="0"/>
                <a:ea typeface="Calibri" pitchFamily="34" charset="-122"/>
                <a:cs typeface="Calibri" pitchFamily="34" charset="-120"/>
              </a:rPr>
              <a:t>Notice one thing I'm grateful for</a:t>
            </a:r>
            <a:endParaRPr lang="en-US" sz="1250" dirty="0"/>
          </a:p>
        </p:txBody>
      </p:sp>
      <p:sp>
        <p:nvSpPr>
          <p:cNvPr id="11" name="Shape 9"/>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12" name="Text 10"/>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6 / 13</a:t>
            </a:r>
            <a:endParaRPr lang="en-US" sz="1000" dirty="0"/>
          </a:p>
        </p:txBody>
      </p:sp>
      <p:sp>
        <p:nvSpPr>
          <p:cNvPr id="13" name="Text 11"/>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PART 3 — TRIGGERS</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Outside things that can knock me off balance</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Shape 3"/>
          <p:cNvSpPr/>
          <p:nvPr/>
        </p:nvSpPr>
        <p:spPr>
          <a:xfrm>
            <a:off x="548640" y="1783080"/>
            <a:ext cx="3931920" cy="2697480"/>
          </a:xfrm>
          <a:prstGeom prst="roundRect">
            <a:avLst>
              <a:gd name="adj" fmla="val 4068"/>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6" name="Text 4"/>
          <p:cNvSpPr/>
          <p:nvPr/>
        </p:nvSpPr>
        <p:spPr>
          <a:xfrm>
            <a:off x="731520" y="1920240"/>
            <a:ext cx="3657600" cy="365760"/>
          </a:xfrm>
          <a:prstGeom prst="rect">
            <a:avLst/>
          </a:prstGeom>
          <a:noFill/>
          <a:ln/>
        </p:spPr>
        <p:txBody>
          <a:bodyPr wrap="square" lIns="0" tIns="0" rIns="0" bIns="0" rtlCol="0" anchor="ctr"/>
          <a:lstStyle/>
          <a:p>
            <a:pPr marL="0" indent="0">
              <a:buNone/>
            </a:pPr>
            <a:r>
              <a:rPr lang="en-US" sz="1100" b="1" kern="0" spc="300" dirty="0">
                <a:solidFill>
                  <a:srgbClr val="E97A5C"/>
                </a:solidFill>
                <a:latin typeface="Calibri" pitchFamily="34" charset="0"/>
                <a:ea typeface="Calibri" pitchFamily="34" charset="-122"/>
                <a:cs typeface="Calibri" pitchFamily="34" charset="-120"/>
              </a:rPr>
              <a:t>COMMON TRIGGERS IN SHELTER</a:t>
            </a:r>
            <a:endParaRPr lang="en-US" sz="1100" dirty="0"/>
          </a:p>
        </p:txBody>
      </p:sp>
      <p:sp>
        <p:nvSpPr>
          <p:cNvPr id="7" name="Text 5"/>
          <p:cNvSpPr/>
          <p:nvPr/>
        </p:nvSpPr>
        <p:spPr>
          <a:xfrm>
            <a:off x="777240" y="2331720"/>
            <a:ext cx="3657600" cy="2103120"/>
          </a:xfrm>
          <a:prstGeom prst="rect">
            <a:avLst/>
          </a:prstGeom>
          <a:noFill/>
          <a:ln/>
        </p:spPr>
        <p:txBody>
          <a:bodyPr wrap="square" lIns="0" tIns="0" rIns="0" bIns="0" rtlCol="0" anchor="ctr"/>
          <a:lstStyle/>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Loud noise or crowded spaces</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Conflict with another resident</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Anniversaries or reminders of loss</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Hunger, fatigue, missed medication</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Cold weather or rule changes</a:t>
            </a:r>
            <a:endParaRPr lang="en-US" sz="1200" dirty="0"/>
          </a:p>
        </p:txBody>
      </p:sp>
      <p:sp>
        <p:nvSpPr>
          <p:cNvPr id="8" name="Shape 6"/>
          <p:cNvSpPr/>
          <p:nvPr/>
        </p:nvSpPr>
        <p:spPr>
          <a:xfrm>
            <a:off x="4663440" y="1783080"/>
            <a:ext cx="3931920" cy="2697480"/>
          </a:xfrm>
          <a:prstGeom prst="roundRect">
            <a:avLst>
              <a:gd name="adj" fmla="val 4068"/>
            </a:avLst>
          </a:prstGeom>
          <a:solidFill>
            <a:srgbClr val="EBC97A"/>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9" name="Text 7"/>
          <p:cNvSpPr/>
          <p:nvPr/>
        </p:nvSpPr>
        <p:spPr>
          <a:xfrm>
            <a:off x="4846320" y="1920240"/>
            <a:ext cx="3657600" cy="365760"/>
          </a:xfrm>
          <a:prstGeom prst="rect">
            <a:avLst/>
          </a:prstGeom>
          <a:noFill/>
          <a:ln/>
        </p:spPr>
        <p:txBody>
          <a:bodyPr wrap="square" lIns="0" tIns="0" rIns="0" bIns="0" rtlCol="0" anchor="ctr"/>
          <a:lstStyle/>
          <a:p>
            <a:pPr marL="0" indent="0">
              <a:buNone/>
            </a:pPr>
            <a:r>
              <a:rPr lang="en-US" sz="1100" b="1" kern="0" spc="300" dirty="0">
                <a:solidFill>
                  <a:srgbClr val="3D2F26"/>
                </a:solidFill>
                <a:latin typeface="Calibri" pitchFamily="34" charset="0"/>
                <a:ea typeface="Calibri" pitchFamily="34" charset="-122"/>
                <a:cs typeface="Calibri" pitchFamily="34" charset="-120"/>
              </a:rPr>
              <a:t>WHAT I CAN DO</a:t>
            </a:r>
            <a:endParaRPr lang="en-US" sz="1100" dirty="0"/>
          </a:p>
        </p:txBody>
      </p:sp>
      <p:sp>
        <p:nvSpPr>
          <p:cNvPr id="10" name="Text 8"/>
          <p:cNvSpPr/>
          <p:nvPr/>
        </p:nvSpPr>
        <p:spPr>
          <a:xfrm>
            <a:off x="4892040" y="2331720"/>
            <a:ext cx="3657600" cy="2103120"/>
          </a:xfrm>
          <a:prstGeom prst="rect">
            <a:avLst/>
          </a:prstGeom>
          <a:noFill/>
          <a:ln/>
        </p:spPr>
        <p:txBody>
          <a:bodyPr wrap="square" lIns="0" tIns="0" rIns="0" bIns="0" rtlCol="0" anchor="ctr"/>
          <a:lstStyle/>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Step into a quieter corner</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Use a breathing tool from my toolbox</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Walk it off for 10 minutes</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Talk to a case manager or peer</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Remind myself: this will pass</a:t>
            </a:r>
            <a:endParaRPr lang="en-US" sz="1200" dirty="0"/>
          </a:p>
        </p:txBody>
      </p:sp>
      <p:sp>
        <p:nvSpPr>
          <p:cNvPr id="11" name="Shape 9"/>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12" name="Text 10"/>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7 / 13</a:t>
            </a:r>
            <a:endParaRPr lang="en-US" sz="1000" dirty="0"/>
          </a:p>
        </p:txBody>
      </p:sp>
      <p:sp>
        <p:nvSpPr>
          <p:cNvPr id="13" name="Text 11"/>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PART 4 — EARLY WARNING SIGNS</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Quiet signals from inside — catch them early</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Text 3"/>
          <p:cNvSpPr/>
          <p:nvPr/>
        </p:nvSpPr>
        <p:spPr>
          <a:xfrm>
            <a:off x="548640" y="1691640"/>
            <a:ext cx="8046720" cy="640080"/>
          </a:xfrm>
          <a:prstGeom prst="rect">
            <a:avLst/>
          </a:prstGeom>
          <a:noFill/>
          <a:ln/>
        </p:spPr>
        <p:txBody>
          <a:bodyPr wrap="square" lIns="0" tIns="0" rIns="0" bIns="0" rtlCol="0" anchor="ctr"/>
          <a:lstStyle/>
          <a:p>
            <a:pPr marL="0" indent="0">
              <a:buNone/>
            </a:pPr>
            <a:r>
              <a:rPr lang="en-US" sz="1300" i="1" dirty="0">
                <a:solidFill>
                  <a:srgbClr val="6B4F3F"/>
                </a:solidFill>
                <a:latin typeface="Calibri" pitchFamily="34" charset="0"/>
                <a:ea typeface="Calibri" pitchFamily="34" charset="-122"/>
                <a:cs typeface="Calibri" pitchFamily="34" charset="-120"/>
              </a:rPr>
              <a:t>These are small inside-changes that show up before things get hard. Catching them early helps you stay steady.</a:t>
            </a:r>
            <a:endParaRPr lang="en-US" sz="1300" dirty="0"/>
          </a:p>
        </p:txBody>
      </p:sp>
      <p:sp>
        <p:nvSpPr>
          <p:cNvPr id="6" name="Shape 4"/>
          <p:cNvSpPr/>
          <p:nvPr/>
        </p:nvSpPr>
        <p:spPr>
          <a:xfrm>
            <a:off x="548640" y="2423160"/>
            <a:ext cx="3931920" cy="960120"/>
          </a:xfrm>
          <a:prstGeom prst="roundRect">
            <a:avLst>
              <a:gd name="adj" fmla="val 11429"/>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7" name="Shape 5"/>
          <p:cNvSpPr/>
          <p:nvPr/>
        </p:nvSpPr>
        <p:spPr>
          <a:xfrm>
            <a:off x="685800" y="2697480"/>
            <a:ext cx="411480" cy="411480"/>
          </a:xfrm>
          <a:prstGeom prst="ellipse">
            <a:avLst/>
          </a:prstGeom>
          <a:solidFill>
            <a:srgbClr val="E97A5C"/>
          </a:solidFill>
          <a:ln/>
        </p:spPr>
        <p:txBody>
          <a:bodyPr/>
          <a:lstStyle/>
          <a:p>
            <a:endParaRPr lang="en-US"/>
          </a:p>
        </p:txBody>
      </p:sp>
      <p:sp>
        <p:nvSpPr>
          <p:cNvPr id="8" name="Text 6"/>
          <p:cNvSpPr/>
          <p:nvPr/>
        </p:nvSpPr>
        <p:spPr>
          <a:xfrm>
            <a:off x="685800" y="2697480"/>
            <a:ext cx="411480" cy="41148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t>
            </a:r>
            <a:endParaRPr lang="en-US" sz="1800" dirty="0"/>
          </a:p>
        </p:txBody>
      </p:sp>
      <p:sp>
        <p:nvSpPr>
          <p:cNvPr id="9" name="Text 7"/>
          <p:cNvSpPr/>
          <p:nvPr/>
        </p:nvSpPr>
        <p:spPr>
          <a:xfrm>
            <a:off x="1188720" y="2496312"/>
            <a:ext cx="3200400" cy="365760"/>
          </a:xfrm>
          <a:prstGeom prst="rect">
            <a:avLst/>
          </a:prstGeom>
          <a:noFill/>
          <a:ln/>
        </p:spPr>
        <p:txBody>
          <a:bodyPr wrap="square" lIns="0" tIns="0" rIns="0" bIns="0" rtlCol="0" anchor="ctr"/>
          <a:lstStyle/>
          <a:p>
            <a:pPr marL="0" indent="0">
              <a:buNone/>
            </a:pPr>
            <a:r>
              <a:rPr lang="en-US" sz="1300" b="1" dirty="0">
                <a:solidFill>
                  <a:srgbClr val="3D2F26"/>
                </a:solidFill>
                <a:latin typeface="Georgia" pitchFamily="34" charset="0"/>
                <a:ea typeface="Georgia" pitchFamily="34" charset="-122"/>
                <a:cs typeface="Georgia" pitchFamily="34" charset="-120"/>
              </a:rPr>
              <a:t>Trouble sleeping</a:t>
            </a:r>
            <a:endParaRPr lang="en-US" sz="1300" dirty="0"/>
          </a:p>
        </p:txBody>
      </p:sp>
      <p:sp>
        <p:nvSpPr>
          <p:cNvPr id="10" name="Text 8"/>
          <p:cNvSpPr/>
          <p:nvPr/>
        </p:nvSpPr>
        <p:spPr>
          <a:xfrm>
            <a:off x="1188720" y="2862072"/>
            <a:ext cx="3200400" cy="502920"/>
          </a:xfrm>
          <a:prstGeom prst="rect">
            <a:avLst/>
          </a:prstGeom>
          <a:noFill/>
          <a:ln/>
        </p:spPr>
        <p:txBody>
          <a:bodyPr wrap="square" lIns="0" tIns="0" rIns="0" bIns="0" rtlCol="0" anchor="ctr"/>
          <a:lstStyle/>
          <a:p>
            <a:pPr marL="0" indent="0">
              <a:buNone/>
            </a:pPr>
            <a:r>
              <a:rPr lang="en-US" sz="1100" dirty="0">
                <a:solidFill>
                  <a:srgbClr val="6B4F3F"/>
                </a:solidFill>
                <a:latin typeface="Calibri" pitchFamily="34" charset="0"/>
                <a:ea typeface="Calibri" pitchFamily="34" charset="-122"/>
                <a:cs typeface="Calibri" pitchFamily="34" charset="-120"/>
              </a:rPr>
              <a:t>Try a wind-down routine, soft music, deep breathing.</a:t>
            </a:r>
            <a:endParaRPr lang="en-US" sz="1100" dirty="0"/>
          </a:p>
        </p:txBody>
      </p:sp>
      <p:sp>
        <p:nvSpPr>
          <p:cNvPr id="11" name="Shape 9"/>
          <p:cNvSpPr/>
          <p:nvPr/>
        </p:nvSpPr>
        <p:spPr>
          <a:xfrm>
            <a:off x="4663440" y="2423160"/>
            <a:ext cx="3931920" cy="960120"/>
          </a:xfrm>
          <a:prstGeom prst="roundRect">
            <a:avLst>
              <a:gd name="adj" fmla="val 11429"/>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12" name="Shape 10"/>
          <p:cNvSpPr/>
          <p:nvPr/>
        </p:nvSpPr>
        <p:spPr>
          <a:xfrm>
            <a:off x="4800600" y="2697480"/>
            <a:ext cx="411480" cy="411480"/>
          </a:xfrm>
          <a:prstGeom prst="ellipse">
            <a:avLst/>
          </a:prstGeom>
          <a:solidFill>
            <a:srgbClr val="E97A5C"/>
          </a:solidFill>
          <a:ln/>
        </p:spPr>
        <p:txBody>
          <a:bodyPr/>
          <a:lstStyle/>
          <a:p>
            <a:endParaRPr lang="en-US"/>
          </a:p>
        </p:txBody>
      </p:sp>
      <p:sp>
        <p:nvSpPr>
          <p:cNvPr id="13" name="Text 11"/>
          <p:cNvSpPr/>
          <p:nvPr/>
        </p:nvSpPr>
        <p:spPr>
          <a:xfrm>
            <a:off x="4800600" y="2697480"/>
            <a:ext cx="411480" cy="41148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t>
            </a:r>
            <a:endParaRPr lang="en-US" sz="1800" dirty="0"/>
          </a:p>
        </p:txBody>
      </p:sp>
      <p:sp>
        <p:nvSpPr>
          <p:cNvPr id="14" name="Text 12"/>
          <p:cNvSpPr/>
          <p:nvPr/>
        </p:nvSpPr>
        <p:spPr>
          <a:xfrm>
            <a:off x="5303520" y="2496312"/>
            <a:ext cx="3200400" cy="365760"/>
          </a:xfrm>
          <a:prstGeom prst="rect">
            <a:avLst/>
          </a:prstGeom>
          <a:noFill/>
          <a:ln/>
        </p:spPr>
        <p:txBody>
          <a:bodyPr wrap="square" lIns="0" tIns="0" rIns="0" bIns="0" rtlCol="0" anchor="ctr"/>
          <a:lstStyle/>
          <a:p>
            <a:pPr marL="0" indent="0">
              <a:buNone/>
            </a:pPr>
            <a:r>
              <a:rPr lang="en-US" sz="1300" b="1" dirty="0">
                <a:solidFill>
                  <a:srgbClr val="3D2F26"/>
                </a:solidFill>
                <a:latin typeface="Georgia" pitchFamily="34" charset="0"/>
                <a:ea typeface="Georgia" pitchFamily="34" charset="-122"/>
                <a:cs typeface="Georgia" pitchFamily="34" charset="-120"/>
              </a:rPr>
              <a:t>Eating less or more</a:t>
            </a:r>
            <a:endParaRPr lang="en-US" sz="1300" dirty="0"/>
          </a:p>
        </p:txBody>
      </p:sp>
      <p:sp>
        <p:nvSpPr>
          <p:cNvPr id="15" name="Text 13"/>
          <p:cNvSpPr/>
          <p:nvPr/>
        </p:nvSpPr>
        <p:spPr>
          <a:xfrm>
            <a:off x="5303520" y="2862072"/>
            <a:ext cx="3200400" cy="502920"/>
          </a:xfrm>
          <a:prstGeom prst="rect">
            <a:avLst/>
          </a:prstGeom>
          <a:noFill/>
          <a:ln/>
        </p:spPr>
        <p:txBody>
          <a:bodyPr wrap="square" lIns="0" tIns="0" rIns="0" bIns="0" rtlCol="0" anchor="ctr"/>
          <a:lstStyle/>
          <a:p>
            <a:pPr marL="0" indent="0">
              <a:buNone/>
            </a:pPr>
            <a:r>
              <a:rPr lang="en-US" sz="1100" dirty="0">
                <a:solidFill>
                  <a:srgbClr val="6B4F3F"/>
                </a:solidFill>
                <a:latin typeface="Calibri" pitchFamily="34" charset="0"/>
                <a:ea typeface="Calibri" pitchFamily="34" charset="-122"/>
                <a:cs typeface="Calibri" pitchFamily="34" charset="-120"/>
              </a:rPr>
              <a:t>Plan small, regular meals. Drink water.</a:t>
            </a:r>
            <a:endParaRPr lang="en-US" sz="1100" dirty="0"/>
          </a:p>
        </p:txBody>
      </p:sp>
      <p:sp>
        <p:nvSpPr>
          <p:cNvPr id="16" name="Shape 14"/>
          <p:cNvSpPr/>
          <p:nvPr/>
        </p:nvSpPr>
        <p:spPr>
          <a:xfrm>
            <a:off x="548640" y="3520440"/>
            <a:ext cx="3931920" cy="960120"/>
          </a:xfrm>
          <a:prstGeom prst="roundRect">
            <a:avLst>
              <a:gd name="adj" fmla="val 11429"/>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17" name="Shape 15"/>
          <p:cNvSpPr/>
          <p:nvPr/>
        </p:nvSpPr>
        <p:spPr>
          <a:xfrm>
            <a:off x="685800" y="3794760"/>
            <a:ext cx="411480" cy="411480"/>
          </a:xfrm>
          <a:prstGeom prst="ellipse">
            <a:avLst/>
          </a:prstGeom>
          <a:solidFill>
            <a:srgbClr val="E97A5C"/>
          </a:solidFill>
          <a:ln/>
        </p:spPr>
        <p:txBody>
          <a:bodyPr/>
          <a:lstStyle/>
          <a:p>
            <a:endParaRPr lang="en-US"/>
          </a:p>
        </p:txBody>
      </p:sp>
      <p:sp>
        <p:nvSpPr>
          <p:cNvPr id="18" name="Text 16"/>
          <p:cNvSpPr/>
          <p:nvPr/>
        </p:nvSpPr>
        <p:spPr>
          <a:xfrm>
            <a:off x="685800" y="3794760"/>
            <a:ext cx="411480" cy="41148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t>
            </a:r>
            <a:endParaRPr lang="en-US" sz="1800" dirty="0"/>
          </a:p>
        </p:txBody>
      </p:sp>
      <p:sp>
        <p:nvSpPr>
          <p:cNvPr id="19" name="Text 17"/>
          <p:cNvSpPr/>
          <p:nvPr/>
        </p:nvSpPr>
        <p:spPr>
          <a:xfrm>
            <a:off x="1188720" y="3593592"/>
            <a:ext cx="3200400" cy="365760"/>
          </a:xfrm>
          <a:prstGeom prst="rect">
            <a:avLst/>
          </a:prstGeom>
          <a:noFill/>
          <a:ln/>
        </p:spPr>
        <p:txBody>
          <a:bodyPr wrap="square" lIns="0" tIns="0" rIns="0" bIns="0" rtlCol="0" anchor="ctr"/>
          <a:lstStyle/>
          <a:p>
            <a:pPr marL="0" indent="0">
              <a:buNone/>
            </a:pPr>
            <a:r>
              <a:rPr lang="en-US" sz="1300" b="1" dirty="0">
                <a:solidFill>
                  <a:srgbClr val="3D2F26"/>
                </a:solidFill>
                <a:latin typeface="Georgia" pitchFamily="34" charset="0"/>
                <a:ea typeface="Georgia" pitchFamily="34" charset="-122"/>
                <a:cs typeface="Georgia" pitchFamily="34" charset="-120"/>
              </a:rPr>
              <a:t>Pulling away from people</a:t>
            </a:r>
            <a:endParaRPr lang="en-US" sz="1300" dirty="0"/>
          </a:p>
        </p:txBody>
      </p:sp>
      <p:sp>
        <p:nvSpPr>
          <p:cNvPr id="20" name="Text 18"/>
          <p:cNvSpPr/>
          <p:nvPr/>
        </p:nvSpPr>
        <p:spPr>
          <a:xfrm>
            <a:off x="1188720" y="3959352"/>
            <a:ext cx="3200400" cy="502920"/>
          </a:xfrm>
          <a:prstGeom prst="rect">
            <a:avLst/>
          </a:prstGeom>
          <a:noFill/>
          <a:ln/>
        </p:spPr>
        <p:txBody>
          <a:bodyPr wrap="square" lIns="0" tIns="0" rIns="0" bIns="0" rtlCol="0" anchor="ctr"/>
          <a:lstStyle/>
          <a:p>
            <a:pPr marL="0" indent="0">
              <a:buNone/>
            </a:pPr>
            <a:r>
              <a:rPr lang="en-US" sz="1100" dirty="0">
                <a:solidFill>
                  <a:srgbClr val="6B4F3F"/>
                </a:solidFill>
                <a:latin typeface="Calibri" pitchFamily="34" charset="0"/>
                <a:ea typeface="Calibri" pitchFamily="34" charset="-122"/>
                <a:cs typeface="Calibri" pitchFamily="34" charset="-120"/>
              </a:rPr>
              <a:t>Send one text. Sit near someone friendly.</a:t>
            </a:r>
            <a:endParaRPr lang="en-US" sz="1100" dirty="0"/>
          </a:p>
        </p:txBody>
      </p:sp>
      <p:sp>
        <p:nvSpPr>
          <p:cNvPr id="21" name="Shape 19"/>
          <p:cNvSpPr/>
          <p:nvPr/>
        </p:nvSpPr>
        <p:spPr>
          <a:xfrm>
            <a:off x="4663440" y="3520440"/>
            <a:ext cx="3931920" cy="960120"/>
          </a:xfrm>
          <a:prstGeom prst="roundRect">
            <a:avLst>
              <a:gd name="adj" fmla="val 11429"/>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22" name="Shape 20"/>
          <p:cNvSpPr/>
          <p:nvPr/>
        </p:nvSpPr>
        <p:spPr>
          <a:xfrm>
            <a:off x="4800600" y="3794760"/>
            <a:ext cx="411480" cy="411480"/>
          </a:xfrm>
          <a:prstGeom prst="ellipse">
            <a:avLst/>
          </a:prstGeom>
          <a:solidFill>
            <a:srgbClr val="E97A5C"/>
          </a:solidFill>
          <a:ln/>
        </p:spPr>
        <p:txBody>
          <a:bodyPr/>
          <a:lstStyle/>
          <a:p>
            <a:endParaRPr lang="en-US"/>
          </a:p>
        </p:txBody>
      </p:sp>
      <p:sp>
        <p:nvSpPr>
          <p:cNvPr id="23" name="Text 21"/>
          <p:cNvSpPr/>
          <p:nvPr/>
        </p:nvSpPr>
        <p:spPr>
          <a:xfrm>
            <a:off x="4800600" y="3794760"/>
            <a:ext cx="411480" cy="41148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t>
            </a:r>
            <a:endParaRPr lang="en-US" sz="1800" dirty="0"/>
          </a:p>
        </p:txBody>
      </p:sp>
      <p:sp>
        <p:nvSpPr>
          <p:cNvPr id="24" name="Text 22"/>
          <p:cNvSpPr/>
          <p:nvPr/>
        </p:nvSpPr>
        <p:spPr>
          <a:xfrm>
            <a:off x="5303520" y="3593592"/>
            <a:ext cx="3200400" cy="365760"/>
          </a:xfrm>
          <a:prstGeom prst="rect">
            <a:avLst/>
          </a:prstGeom>
          <a:noFill/>
          <a:ln/>
        </p:spPr>
        <p:txBody>
          <a:bodyPr wrap="square" lIns="0" tIns="0" rIns="0" bIns="0" rtlCol="0" anchor="ctr"/>
          <a:lstStyle/>
          <a:p>
            <a:pPr marL="0" indent="0">
              <a:buNone/>
            </a:pPr>
            <a:r>
              <a:rPr lang="en-US" sz="1300" b="1" dirty="0">
                <a:solidFill>
                  <a:srgbClr val="3D2F26"/>
                </a:solidFill>
                <a:latin typeface="Georgia" pitchFamily="34" charset="0"/>
                <a:ea typeface="Georgia" pitchFamily="34" charset="-122"/>
                <a:cs typeface="Georgia" pitchFamily="34" charset="-120"/>
              </a:rPr>
              <a:t>Feeling jumpy or irritable</a:t>
            </a:r>
            <a:endParaRPr lang="en-US" sz="1300" dirty="0"/>
          </a:p>
        </p:txBody>
      </p:sp>
      <p:sp>
        <p:nvSpPr>
          <p:cNvPr id="25" name="Text 23"/>
          <p:cNvSpPr/>
          <p:nvPr/>
        </p:nvSpPr>
        <p:spPr>
          <a:xfrm>
            <a:off x="5303520" y="3959352"/>
            <a:ext cx="3200400" cy="502920"/>
          </a:xfrm>
          <a:prstGeom prst="rect">
            <a:avLst/>
          </a:prstGeom>
          <a:noFill/>
          <a:ln/>
        </p:spPr>
        <p:txBody>
          <a:bodyPr wrap="square" lIns="0" tIns="0" rIns="0" bIns="0" rtlCol="0" anchor="ctr"/>
          <a:lstStyle/>
          <a:p>
            <a:pPr marL="0" indent="0">
              <a:buNone/>
            </a:pPr>
            <a:r>
              <a:rPr lang="en-US" sz="1100" dirty="0">
                <a:solidFill>
                  <a:srgbClr val="6B4F3F"/>
                </a:solidFill>
                <a:latin typeface="Calibri" pitchFamily="34" charset="0"/>
                <a:ea typeface="Calibri" pitchFamily="34" charset="-122"/>
                <a:cs typeface="Calibri" pitchFamily="34" charset="-120"/>
              </a:rPr>
              <a:t>Walk, stretch, journal one page.</a:t>
            </a:r>
            <a:endParaRPr lang="en-US" sz="1100" dirty="0"/>
          </a:p>
        </p:txBody>
      </p:sp>
      <p:sp>
        <p:nvSpPr>
          <p:cNvPr id="26" name="Shape 24"/>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27" name="Text 25"/>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8 / 13</a:t>
            </a:r>
            <a:endParaRPr lang="en-US" sz="1000" dirty="0"/>
          </a:p>
        </p:txBody>
      </p:sp>
      <p:sp>
        <p:nvSpPr>
          <p:cNvPr id="28" name="Text 26"/>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6EC"/>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320040"/>
          </a:xfrm>
          <a:prstGeom prst="rect">
            <a:avLst/>
          </a:prstGeom>
          <a:noFill/>
          <a:ln/>
        </p:spPr>
        <p:txBody>
          <a:bodyPr wrap="square" lIns="0" tIns="0" rIns="0" bIns="0" rtlCol="0" anchor="ctr"/>
          <a:lstStyle/>
          <a:p>
            <a:pPr marL="0" indent="0">
              <a:buNone/>
            </a:pPr>
            <a:r>
              <a:rPr lang="en-US" sz="1100" b="1" kern="0" spc="400" dirty="0">
                <a:solidFill>
                  <a:srgbClr val="E97A5C"/>
                </a:solidFill>
                <a:latin typeface="Calibri" pitchFamily="34" charset="0"/>
                <a:ea typeface="Calibri" pitchFamily="34" charset="-122"/>
                <a:cs typeface="Calibri" pitchFamily="34" charset="-120"/>
              </a:rPr>
              <a:t>PART 5 — WHEN THINGS ARE BREAKING DOWN</a:t>
            </a:r>
            <a:endParaRPr lang="en-US" sz="1100" dirty="0"/>
          </a:p>
        </p:txBody>
      </p:sp>
      <p:sp>
        <p:nvSpPr>
          <p:cNvPr id="3" name="Text 1"/>
          <p:cNvSpPr/>
          <p:nvPr/>
        </p:nvSpPr>
        <p:spPr>
          <a:xfrm>
            <a:off x="548640" y="731520"/>
            <a:ext cx="8046720" cy="822960"/>
          </a:xfrm>
          <a:prstGeom prst="rect">
            <a:avLst/>
          </a:prstGeom>
          <a:noFill/>
          <a:ln/>
        </p:spPr>
        <p:txBody>
          <a:bodyPr wrap="square" lIns="0" tIns="0" rIns="0" bIns="0" rtlCol="0" anchor="ctr"/>
          <a:lstStyle/>
          <a:p>
            <a:pPr marL="0" indent="0">
              <a:buNone/>
            </a:pPr>
            <a:r>
              <a:rPr lang="en-US" sz="3000" b="1" dirty="0">
                <a:solidFill>
                  <a:srgbClr val="3D2F26"/>
                </a:solidFill>
                <a:latin typeface="Georgia" pitchFamily="34" charset="0"/>
                <a:ea typeface="Georgia" pitchFamily="34" charset="-122"/>
                <a:cs typeface="Georgia" pitchFamily="34" charset="-120"/>
              </a:rPr>
              <a:t>Stronger signs — time for stronger care</a:t>
            </a:r>
            <a:endParaRPr lang="en-US" sz="3000" dirty="0"/>
          </a:p>
        </p:txBody>
      </p:sp>
      <p:sp>
        <p:nvSpPr>
          <p:cNvPr id="4" name="Shape 2"/>
          <p:cNvSpPr/>
          <p:nvPr/>
        </p:nvSpPr>
        <p:spPr>
          <a:xfrm>
            <a:off x="548640" y="1719072"/>
            <a:ext cx="640080" cy="0"/>
          </a:xfrm>
          <a:prstGeom prst="line">
            <a:avLst/>
          </a:prstGeom>
          <a:noFill/>
          <a:ln w="31750">
            <a:solidFill>
              <a:srgbClr val="D4A13E"/>
            </a:solidFill>
            <a:prstDash val="solid"/>
          </a:ln>
        </p:spPr>
        <p:txBody>
          <a:bodyPr/>
          <a:lstStyle/>
          <a:p>
            <a:endParaRPr lang="en-US"/>
          </a:p>
        </p:txBody>
      </p:sp>
      <p:sp>
        <p:nvSpPr>
          <p:cNvPr id="5" name="Shape 3"/>
          <p:cNvSpPr/>
          <p:nvPr/>
        </p:nvSpPr>
        <p:spPr>
          <a:xfrm>
            <a:off x="548640" y="1783080"/>
            <a:ext cx="3931920" cy="2697480"/>
          </a:xfrm>
          <a:prstGeom prst="roundRect">
            <a:avLst>
              <a:gd name="adj" fmla="val 4068"/>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6" name="Text 4"/>
          <p:cNvSpPr/>
          <p:nvPr/>
        </p:nvSpPr>
        <p:spPr>
          <a:xfrm>
            <a:off x="731520" y="1920240"/>
            <a:ext cx="3657600" cy="365760"/>
          </a:xfrm>
          <a:prstGeom prst="rect">
            <a:avLst/>
          </a:prstGeom>
          <a:noFill/>
          <a:ln/>
        </p:spPr>
        <p:txBody>
          <a:bodyPr wrap="square" lIns="0" tIns="0" rIns="0" bIns="0" rtlCol="0" anchor="ctr"/>
          <a:lstStyle/>
          <a:p>
            <a:pPr marL="0" indent="0">
              <a:buNone/>
            </a:pPr>
            <a:r>
              <a:rPr lang="en-US" sz="1100" b="1" kern="0" spc="300" dirty="0">
                <a:solidFill>
                  <a:srgbClr val="E97A5C"/>
                </a:solidFill>
                <a:latin typeface="Calibri" pitchFamily="34" charset="0"/>
                <a:ea typeface="Calibri" pitchFamily="34" charset="-122"/>
                <a:cs typeface="Calibri" pitchFamily="34" charset="-120"/>
              </a:rPr>
              <a:t>SIGNS I MIGHT NOTICE</a:t>
            </a:r>
            <a:endParaRPr lang="en-US" sz="1100" dirty="0"/>
          </a:p>
        </p:txBody>
      </p:sp>
      <p:sp>
        <p:nvSpPr>
          <p:cNvPr id="7" name="Text 5"/>
          <p:cNvSpPr/>
          <p:nvPr/>
        </p:nvSpPr>
        <p:spPr>
          <a:xfrm>
            <a:off x="777240" y="2331720"/>
            <a:ext cx="3657600" cy="2103120"/>
          </a:xfrm>
          <a:prstGeom prst="rect">
            <a:avLst/>
          </a:prstGeom>
          <a:noFill/>
          <a:ln/>
        </p:spPr>
        <p:txBody>
          <a:bodyPr wrap="square" lIns="0" tIns="0" rIns="0" bIns="0" rtlCol="0" anchor="ctr"/>
          <a:lstStyle/>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Can't sleep for days</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Strong sadness or hopelessness</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Cravings or urges to use</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Trouble caring for myself</a:t>
            </a:r>
            <a:endParaRPr lang="en-US" sz="1200" dirty="0"/>
          </a:p>
          <a:p>
            <a:pPr marL="342900" indent="-342900">
              <a:spcAft>
                <a:spcPts val="400"/>
              </a:spcAft>
              <a:buSzPct val="100000"/>
              <a:buChar char="•"/>
            </a:pPr>
            <a:r>
              <a:rPr lang="en-US" sz="1200" dirty="0">
                <a:solidFill>
                  <a:srgbClr val="3D2F26"/>
                </a:solidFill>
                <a:latin typeface="Calibri" pitchFamily="34" charset="0"/>
                <a:ea typeface="Calibri" pitchFamily="34" charset="-122"/>
                <a:cs typeface="Calibri" pitchFamily="34" charset="-120"/>
              </a:rPr>
              <a:t>Thoughts that worry me</a:t>
            </a:r>
            <a:endParaRPr lang="en-US" sz="1200" dirty="0"/>
          </a:p>
        </p:txBody>
      </p:sp>
      <p:sp>
        <p:nvSpPr>
          <p:cNvPr id="8" name="Shape 6"/>
          <p:cNvSpPr/>
          <p:nvPr/>
        </p:nvSpPr>
        <p:spPr>
          <a:xfrm>
            <a:off x="4663440" y="1783080"/>
            <a:ext cx="3931920" cy="2697480"/>
          </a:xfrm>
          <a:prstGeom prst="roundRect">
            <a:avLst>
              <a:gd name="adj" fmla="val 4068"/>
            </a:avLst>
          </a:prstGeom>
          <a:solidFill>
            <a:srgbClr val="FFFFFF"/>
          </a:solidFill>
          <a:ln w="9525">
            <a:solidFill>
              <a:srgbClr val="F6E6D2"/>
            </a:solidFill>
            <a:prstDash val="solid"/>
          </a:ln>
          <a:effectLst>
            <a:outerShdw blurRad="101600" dist="25400" dir="5400000" algn="bl" rotWithShape="0">
              <a:srgbClr val="000000">
                <a:alpha val="8000"/>
              </a:srgbClr>
            </a:outerShdw>
          </a:effectLst>
        </p:spPr>
        <p:txBody>
          <a:bodyPr/>
          <a:lstStyle/>
          <a:p>
            <a:endParaRPr lang="en-US"/>
          </a:p>
        </p:txBody>
      </p:sp>
      <p:sp>
        <p:nvSpPr>
          <p:cNvPr id="9" name="Text 7"/>
          <p:cNvSpPr/>
          <p:nvPr/>
        </p:nvSpPr>
        <p:spPr>
          <a:xfrm>
            <a:off x="4846320" y="1920240"/>
            <a:ext cx="3657600" cy="365760"/>
          </a:xfrm>
          <a:prstGeom prst="rect">
            <a:avLst/>
          </a:prstGeom>
          <a:noFill/>
          <a:ln/>
        </p:spPr>
        <p:txBody>
          <a:bodyPr wrap="square" lIns="0" tIns="0" rIns="0" bIns="0" rtlCol="0" anchor="ctr"/>
          <a:lstStyle/>
          <a:p>
            <a:pPr marL="0" indent="0">
              <a:buNone/>
            </a:pPr>
            <a:r>
              <a:rPr lang="en-US" sz="1100" b="1" kern="0" spc="300" dirty="0">
                <a:solidFill>
                  <a:srgbClr val="E97A5C"/>
                </a:solidFill>
                <a:latin typeface="Calibri" pitchFamily="34" charset="0"/>
                <a:ea typeface="Calibri" pitchFamily="34" charset="-122"/>
                <a:cs typeface="Calibri" pitchFamily="34" charset="-120"/>
              </a:rPr>
              <a:t>MY STEP-UP PLAN</a:t>
            </a:r>
            <a:endParaRPr lang="en-US" sz="1100" dirty="0"/>
          </a:p>
        </p:txBody>
      </p:sp>
      <p:sp>
        <p:nvSpPr>
          <p:cNvPr id="10" name="Text 8"/>
          <p:cNvSpPr/>
          <p:nvPr/>
        </p:nvSpPr>
        <p:spPr>
          <a:xfrm>
            <a:off x="4892040" y="2331720"/>
            <a:ext cx="3657600" cy="2103120"/>
          </a:xfrm>
          <a:prstGeom prst="rect">
            <a:avLst/>
          </a:prstGeom>
          <a:noFill/>
          <a:ln/>
        </p:spPr>
        <p:txBody>
          <a:bodyPr wrap="square" lIns="0" tIns="0" rIns="0" bIns="0" rtlCol="0" anchor="ctr"/>
          <a:lstStyle/>
          <a:p>
            <a:pPr marL="0" indent="0">
              <a:spcAft>
                <a:spcPts val="400"/>
              </a:spcAft>
              <a:buNone/>
            </a:pPr>
            <a:r>
              <a:rPr lang="en-US" sz="1200" dirty="0">
                <a:solidFill>
                  <a:srgbClr val="3D2F26"/>
                </a:solidFill>
                <a:latin typeface="Calibri" pitchFamily="34" charset="0"/>
                <a:ea typeface="Calibri" pitchFamily="34" charset="-122"/>
                <a:cs typeface="Calibri" pitchFamily="34" charset="-120"/>
              </a:rPr>
              <a:t>1.  Tell my case manager today</a:t>
            </a:r>
            <a:endParaRPr lang="en-US" sz="1200" dirty="0"/>
          </a:p>
          <a:p>
            <a:pPr marL="0" indent="0">
              <a:spcAft>
                <a:spcPts val="400"/>
              </a:spcAft>
              <a:buNone/>
            </a:pPr>
            <a:r>
              <a:rPr lang="en-US" sz="1200" dirty="0">
                <a:solidFill>
                  <a:srgbClr val="3D2F26"/>
                </a:solidFill>
                <a:latin typeface="Calibri" pitchFamily="34" charset="0"/>
                <a:ea typeface="Calibri" pitchFamily="34" charset="-122"/>
                <a:cs typeface="Calibri" pitchFamily="34" charset="-120"/>
              </a:rPr>
              <a:t>2.  Call a peer support line</a:t>
            </a:r>
            <a:endParaRPr lang="en-US" sz="1200" dirty="0"/>
          </a:p>
          <a:p>
            <a:pPr marL="0" indent="0">
              <a:spcAft>
                <a:spcPts val="400"/>
              </a:spcAft>
              <a:buNone/>
            </a:pPr>
            <a:r>
              <a:rPr lang="en-US" sz="1200" dirty="0">
                <a:solidFill>
                  <a:srgbClr val="3D2F26"/>
                </a:solidFill>
                <a:latin typeface="Calibri" pitchFamily="34" charset="0"/>
                <a:ea typeface="Calibri" pitchFamily="34" charset="-122"/>
                <a:cs typeface="Calibri" pitchFamily="34" charset="-120"/>
              </a:rPr>
              <a:t>3.  Use 3+ tools from my toolbox</a:t>
            </a:r>
            <a:endParaRPr lang="en-US" sz="1200" dirty="0"/>
          </a:p>
          <a:p>
            <a:pPr marL="0" indent="0">
              <a:spcAft>
                <a:spcPts val="400"/>
              </a:spcAft>
              <a:buNone/>
            </a:pPr>
            <a:r>
              <a:rPr lang="en-US" sz="1200" dirty="0">
                <a:solidFill>
                  <a:srgbClr val="3D2F26"/>
                </a:solidFill>
                <a:latin typeface="Calibri" pitchFamily="34" charset="0"/>
                <a:ea typeface="Calibri" pitchFamily="34" charset="-122"/>
                <a:cs typeface="Calibri" pitchFamily="34" charset="-120"/>
              </a:rPr>
              <a:t>4.  Take medications as prescribed</a:t>
            </a:r>
            <a:endParaRPr lang="en-US" sz="1200" dirty="0"/>
          </a:p>
          <a:p>
            <a:pPr marL="0" indent="0">
              <a:spcAft>
                <a:spcPts val="400"/>
              </a:spcAft>
              <a:buNone/>
            </a:pPr>
            <a:r>
              <a:rPr lang="en-US" sz="1200" dirty="0">
                <a:solidFill>
                  <a:srgbClr val="3D2F26"/>
                </a:solidFill>
                <a:latin typeface="Calibri" pitchFamily="34" charset="0"/>
                <a:ea typeface="Calibri" pitchFamily="34" charset="-122"/>
                <a:cs typeface="Calibri" pitchFamily="34" charset="-120"/>
              </a:rPr>
              <a:t>5.  Ask someone to check on me</a:t>
            </a:r>
            <a:endParaRPr lang="en-US" sz="1200" dirty="0"/>
          </a:p>
        </p:txBody>
      </p:sp>
      <p:sp>
        <p:nvSpPr>
          <p:cNvPr id="11" name="Shape 9"/>
          <p:cNvSpPr/>
          <p:nvPr/>
        </p:nvSpPr>
        <p:spPr>
          <a:xfrm>
            <a:off x="548640" y="4800600"/>
            <a:ext cx="1097280" cy="0"/>
          </a:xfrm>
          <a:prstGeom prst="line">
            <a:avLst/>
          </a:prstGeom>
          <a:noFill/>
          <a:ln w="19050">
            <a:solidFill>
              <a:srgbClr val="E97A5C"/>
            </a:solidFill>
            <a:prstDash val="solid"/>
          </a:ln>
        </p:spPr>
        <p:txBody>
          <a:bodyPr/>
          <a:lstStyle/>
          <a:p>
            <a:endParaRPr lang="en-US"/>
          </a:p>
        </p:txBody>
      </p:sp>
      <p:sp>
        <p:nvSpPr>
          <p:cNvPr id="12" name="Text 10"/>
          <p:cNvSpPr/>
          <p:nvPr/>
        </p:nvSpPr>
        <p:spPr>
          <a:xfrm>
            <a:off x="7863840" y="4754880"/>
            <a:ext cx="914400" cy="274320"/>
          </a:xfrm>
          <a:prstGeom prst="rect">
            <a:avLst/>
          </a:prstGeom>
          <a:noFill/>
          <a:ln/>
        </p:spPr>
        <p:txBody>
          <a:bodyPr wrap="square" lIns="0" tIns="0" rIns="0" bIns="0" rtlCol="0" anchor="ctr"/>
          <a:lstStyle/>
          <a:p>
            <a:pPr marL="0" indent="0" algn="r">
              <a:buNone/>
            </a:pPr>
            <a:r>
              <a:rPr lang="en-US" sz="1000" dirty="0">
                <a:solidFill>
                  <a:srgbClr val="6B4F3F"/>
                </a:solidFill>
                <a:latin typeface="Calibri" pitchFamily="34" charset="0"/>
                <a:ea typeface="Calibri" pitchFamily="34" charset="-122"/>
                <a:cs typeface="Calibri" pitchFamily="34" charset="-120"/>
              </a:rPr>
              <a:t>9 / 13</a:t>
            </a:r>
            <a:endParaRPr lang="en-US" sz="1000" dirty="0"/>
          </a:p>
        </p:txBody>
      </p:sp>
      <p:sp>
        <p:nvSpPr>
          <p:cNvPr id="13" name="Text 11"/>
          <p:cNvSpPr/>
          <p:nvPr/>
        </p:nvSpPr>
        <p:spPr>
          <a:xfrm>
            <a:off x="548640" y="4572000"/>
            <a:ext cx="3657600" cy="274320"/>
          </a:xfrm>
          <a:prstGeom prst="rect">
            <a:avLst/>
          </a:prstGeom>
          <a:noFill/>
          <a:ln/>
        </p:spPr>
        <p:txBody>
          <a:bodyPr wrap="square" lIns="0" tIns="0" rIns="0" bIns="0" rtlCol="0" anchor="ctr"/>
          <a:lstStyle/>
          <a:p>
            <a:pPr marL="0" indent="0">
              <a:buNone/>
            </a:pPr>
            <a:r>
              <a:rPr lang="en-US" sz="1000" i="1" dirty="0">
                <a:solidFill>
                  <a:srgbClr val="6B4F3F"/>
                </a:solidFill>
                <a:latin typeface="Calibri" pitchFamily="34" charset="0"/>
                <a:ea typeface="Calibri" pitchFamily="34" charset="-122"/>
                <a:cs typeface="Calibri" pitchFamily="34" charset="-120"/>
              </a:rPr>
              <a:t>WRAP for Wellness</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2173</Words>
  <Application>Microsoft Office PowerPoint</Application>
  <PresentationFormat>On-screen Show (16:9)</PresentationFormat>
  <Paragraphs>215</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2026-05-30T16:25:07Z</dcterms:created>
  <dcterms:modified xsi:type="dcterms:W3CDTF">2026-05-30T16:31:14Z</dcterms:modified>
</cp:coreProperties>
</file>