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7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8/17/2026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Purpose: show how WRAP supports someone actively doing the work of recovery.
Action stage = change is underway; the risk is losing momentum.
WRAP gives that momentum a written, personal structure.
WRAP is self-created, self-directed, and owned by the person.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Stages of change: precontemplation, contemplation, preparation, action, maintenance.
Action = doing, not deciding — behavior has visibly changed.
Biggest threats: fatigue, stress, unnoticed early warning signs.
WRAP meets this stage by making the work visible and routine.
Ask the group: what does 'action' look like in your week right now?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WRAP was developed by Mary Ellen Copeland with people in recovery.
Five key concepts: hope, personal responsibility, education, self-advocacy, support.
Six plans cover everyday wellness through crisis and recovery afterward.
The person writes it themselves — ownership is what makes it work.
Emphasize: no one else can write someone's WRAP for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Toolbox first — it feeds every other plan in WRAP.
Keep tools simple, low-cost, and realistically available.
Daily maintenance makes wellness a repeatable action, not a mood.
Daily wins build the self-efficacy the Action stage depends on.
Suggest starting with 3-5 non-negotiable daily items.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relapse prevention made specific and personal.
Triggers are external; early warning signs are internal.
Write the response next to each sign — decisions get harder under stress.
Name real people and real actions, not general intentions.
Invite participants to identify their top three warning signs.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Crisis planning is empowerment, not pessimism.
Written in advance so choices reflect the person's real preferences.
Share copies with named supporters — a plan no one has can't work.
Post-crisis focus: returning to daily maintenance step by step.
Setbacks are part of recovery, not proof of failure.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by tying benefits back to the Action stage.
Structure sustains momentum; awareness prevents setbacks.
Ownership builds confidence and self-advocacy.
WRAP is revised over time — it grows with the person.
Next step: help each person start a Wellness Toolbox this week.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SLIDE">
    <p:bg>
      <p:bgPr>
        <a:solidFill>
          <a:srgbClr val="F4ED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1600200"/>
            <a:ext cx="493776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B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18872"/>
          </a:xfrm>
          <a:prstGeom prst="rect">
            <a:avLst/>
          </a:prstGeom>
          <a:solidFill>
            <a:srgbClr val="B5573A"/>
          </a:solidFill>
          <a:ln/>
        </p:spPr>
      </p:sp>
      <p:sp>
        <p:nvSpPr>
          <p:cNvPr id="3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84048"/>
            <a:ext cx="804672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800" b="1" dirty="0">
                <a:solidFill>
                  <a:srgbClr val="3A32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marL="0" indent="0">
              <a:buNone/>
            </a:pPr>
            <a:endParaRPr lang="en-US" sz="28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0008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Warm earth-toned abstract texture in terracotta and olive tones."/>
          <p:cNvPicPr>
            <a:picLocks noChangeAspect="1"/>
          </p:cNvPicPr>
          <p:nvPr/>
        </p:nvPicPr>
        <p:blipFill>
          <a:blip r:embed="rId3"/>
          <a:srcRect l="667" r="667"/>
          <a:stretch/>
        </p:blipFill>
        <p:spPr>
          <a:xfrm>
            <a:off x="5760720" y="0"/>
            <a:ext cx="3383280" cy="5143500"/>
          </a:xfrm>
          <a:prstGeom prst="rect">
            <a:avLst/>
          </a:prstGeom>
        </p:spPr>
      </p:pic>
      <p:sp>
        <p:nvSpPr>
          <p:cNvPr id="3" name="Left 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46304" cy="5143500"/>
          </a:xfrm>
          <a:prstGeom prst="rect">
            <a:avLst/>
          </a:prstGeom>
          <a:solidFill>
            <a:srgbClr val="B557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640080" y="1051560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300" dirty="0">
                <a:solidFill>
                  <a:srgbClr val="B557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WELLNESS RECOVERY ACTION PLAN</a:t>
            </a:r>
            <a:endParaRPr lang="en-US" sz="1250" dirty="0"/>
          </a:p>
        </p:txBody>
      </p:sp>
      <p:sp>
        <p:nvSpPr>
          <p:cNvPr id="5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1600200"/>
            <a:ext cx="49377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3A32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WRAP at the Action Stage of Change</a:t>
            </a:r>
            <a:endParaRPr lang="en-US" sz="3200" dirty="0"/>
          </a:p>
        </p:txBody>
      </p:sp>
      <p:sp>
        <p:nvSpPr>
          <p:cNvPr id="6" name="Text 3"/>
          <p:cNvSpPr/>
          <p:nvPr/>
        </p:nvSpPr>
        <p:spPr>
          <a:xfrm>
            <a:off x="640080" y="3017520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7A6E6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Turning the decision to change into daily, repeatable practice</a:t>
            </a:r>
            <a:endParaRPr lang="en-US" sz="1500" dirty="0"/>
          </a:p>
        </p:txBody>
      </p:sp>
      <p:sp>
        <p:nvSpPr>
          <p:cNvPr id="7" name="Divider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3886200"/>
            <a:ext cx="1005840" cy="45720"/>
          </a:xfrm>
          <a:prstGeom prst="rect">
            <a:avLst/>
          </a:prstGeom>
          <a:solidFill>
            <a:srgbClr val="6B7A4B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84048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3A32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the Action Stage Fits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1024128"/>
            <a:ext cx="8046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B557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person is actively changing behavior — and needs structure to sustain it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94360" y="1508760"/>
            <a:ext cx="475488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3A322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Action means new behaviors are already in motion, not just planned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3A322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Motivation is high, but so is vulnerability to relapse and burnout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3A322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Success depends on repetition, self-monitoring, and quick course-correction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3A322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Vague goals fail here; specific, written routines hold up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3A322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WRAP converts intention into a concrete, personal daily plan</a:t>
            </a:r>
            <a:endParaRPr lang="en-US" sz="1500" dirty="0"/>
          </a:p>
        </p:txBody>
      </p:sp>
      <p:pic>
        <p:nvPicPr>
          <p:cNvPr id="5" name="Image 0" descr="Illustration of a person journaling in a sunlit room, in warm earth tones."/>
          <p:cNvPicPr>
            <a:picLocks noChangeAspect="1"/>
          </p:cNvPicPr>
          <p:nvPr/>
        </p:nvPicPr>
        <p:blipFill>
          <a:blip r:embed="rId3"/>
          <a:srcRect l="12069" r="12069"/>
          <a:stretch/>
        </p:blipFill>
        <p:spPr>
          <a:xfrm>
            <a:off x="5577840" y="1371600"/>
            <a:ext cx="3017520" cy="265176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84048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3A32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WRAP Is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1024128"/>
            <a:ext cx="8046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B557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personal, written self-management plan built and owned by the individual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94360" y="1444752"/>
            <a:ext cx="795528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3A322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Developed by and for people in recovery — peer-based, not prescribed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3A322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Grounded in hope, personal responsibility, education, self-advocacy, and support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3A322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Six plans covering everyday wellness through crisis and recovery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3A322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Built around a Wellness Toolbox of tools that already work for that person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3A322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Living document — reviewed and revised as recovery progresses</a:t>
            </a:r>
            <a:endParaRPr lang="en-US" sz="1400" dirty="0"/>
          </a:p>
        </p:txBody>
      </p:sp>
      <p:sp>
        <p:nvSpPr>
          <p:cNvPr id="5" name="Plan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520440"/>
            <a:ext cx="2523744" cy="502920"/>
          </a:xfrm>
          <a:prstGeom prst="rect">
            <a:avLst/>
          </a:prstGeom>
          <a:solidFill>
            <a:srgbClr val="F4ED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Chip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520440"/>
            <a:ext cx="54864" cy="502920"/>
          </a:xfrm>
          <a:prstGeom prst="rect">
            <a:avLst/>
          </a:prstGeom>
          <a:solidFill>
            <a:srgbClr val="B557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49808" y="3520440"/>
            <a:ext cx="22311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3A322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Daily Maintenance</a:t>
            </a:r>
            <a:endParaRPr lang="en-US" sz="1200" dirty="0"/>
          </a:p>
        </p:txBody>
      </p:sp>
      <p:sp>
        <p:nvSpPr>
          <p:cNvPr id="8" name="Plan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10128" y="3520440"/>
            <a:ext cx="2523744" cy="502920"/>
          </a:xfrm>
          <a:prstGeom prst="rect">
            <a:avLst/>
          </a:prstGeom>
          <a:solidFill>
            <a:srgbClr val="F4ED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Chip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10128" y="3520440"/>
            <a:ext cx="54864" cy="502920"/>
          </a:xfrm>
          <a:prstGeom prst="rect">
            <a:avLst/>
          </a:prstGeom>
          <a:solidFill>
            <a:srgbClr val="6B7A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3511296" y="3520440"/>
            <a:ext cx="22311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3A322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Triggers</a:t>
            </a:r>
            <a:endParaRPr lang="en-US" sz="1200" dirty="0"/>
          </a:p>
        </p:txBody>
      </p:sp>
      <p:sp>
        <p:nvSpPr>
          <p:cNvPr id="11" name="Plan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71616" y="3520440"/>
            <a:ext cx="2523744" cy="502920"/>
          </a:xfrm>
          <a:prstGeom prst="rect">
            <a:avLst/>
          </a:prstGeom>
          <a:solidFill>
            <a:srgbClr val="F4ED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Chip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71616" y="3520440"/>
            <a:ext cx="54864" cy="502920"/>
          </a:xfrm>
          <a:prstGeom prst="rect">
            <a:avLst/>
          </a:prstGeom>
          <a:solidFill>
            <a:srgbClr val="B557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272784" y="3520440"/>
            <a:ext cx="22311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3A322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Early Warning Signs</a:t>
            </a:r>
            <a:endParaRPr lang="en-US" sz="1200" dirty="0"/>
          </a:p>
        </p:txBody>
      </p:sp>
      <p:sp>
        <p:nvSpPr>
          <p:cNvPr id="14" name="Plan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123944"/>
            <a:ext cx="2523744" cy="502920"/>
          </a:xfrm>
          <a:prstGeom prst="rect">
            <a:avLst/>
          </a:prstGeom>
          <a:solidFill>
            <a:srgbClr val="F4ED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Chip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123944"/>
            <a:ext cx="54864" cy="502920"/>
          </a:xfrm>
          <a:prstGeom prst="rect">
            <a:avLst/>
          </a:prstGeom>
          <a:solidFill>
            <a:srgbClr val="6B7A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749808" y="4123944"/>
            <a:ext cx="22311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3A322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When Things Break Down</a:t>
            </a:r>
            <a:endParaRPr lang="en-US" sz="1200" dirty="0"/>
          </a:p>
        </p:txBody>
      </p:sp>
      <p:sp>
        <p:nvSpPr>
          <p:cNvPr id="17" name="Plan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10128" y="4123944"/>
            <a:ext cx="2523744" cy="502920"/>
          </a:xfrm>
          <a:prstGeom prst="rect">
            <a:avLst/>
          </a:prstGeom>
          <a:solidFill>
            <a:srgbClr val="F4ED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Chip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10128" y="4123944"/>
            <a:ext cx="54864" cy="502920"/>
          </a:xfrm>
          <a:prstGeom prst="rect">
            <a:avLst/>
          </a:prstGeom>
          <a:solidFill>
            <a:srgbClr val="B557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3511296" y="4123944"/>
            <a:ext cx="22311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3A322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Crisis Plan</a:t>
            </a:r>
            <a:endParaRPr lang="en-US" sz="1200" dirty="0"/>
          </a:p>
        </p:txBody>
      </p:sp>
      <p:sp>
        <p:nvSpPr>
          <p:cNvPr id="20" name="Plan chip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71616" y="4123944"/>
            <a:ext cx="2523744" cy="502920"/>
          </a:xfrm>
          <a:prstGeom prst="rect">
            <a:avLst/>
          </a:prstGeom>
          <a:solidFill>
            <a:srgbClr val="F4ED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Chip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71616" y="4123944"/>
            <a:ext cx="54864" cy="502920"/>
          </a:xfrm>
          <a:prstGeom prst="rect">
            <a:avLst/>
          </a:prstGeom>
          <a:solidFill>
            <a:srgbClr val="6B7A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6272784" y="4123944"/>
            <a:ext cx="22311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3A322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Post-Crisis Plan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548640" y="31546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B557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six plans of WRAP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84048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3A32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Building the Foundation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1024128"/>
            <a:ext cx="8046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B557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two pieces that give the Action stage its daily structure</a:t>
            </a:r>
            <a:endParaRPr lang="en-US" sz="1300" dirty="0"/>
          </a:p>
        </p:txBody>
      </p:sp>
      <p:sp>
        <p:nvSpPr>
          <p:cNvPr id="4" name="Card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554480"/>
            <a:ext cx="3886200" cy="2834640"/>
          </a:xfrm>
          <a:prstGeom prst="rect">
            <a:avLst/>
          </a:prstGeom>
          <a:solidFill>
            <a:srgbClr val="FFFFFF"/>
          </a:solidFill>
          <a:ln w="12700">
            <a:solidFill>
              <a:srgbClr val="E4D9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Card 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554480"/>
            <a:ext cx="64008" cy="2834640"/>
          </a:xfrm>
          <a:prstGeom prst="rect">
            <a:avLst/>
          </a:prstGeom>
          <a:solidFill>
            <a:srgbClr val="B5573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08" y="1755648"/>
            <a:ext cx="566928" cy="56692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17320" y="1719072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B557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Wellness Toolbox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777240" y="2468880"/>
            <a:ext cx="3429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3A322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personal list of what keeps this person well: sleep and nutrition routines, exercise, peer support calls, journaling, medication routines, grounding and breathing skills, time outdoors, creative outlets. Drawn from lived experience — things already proven to help.</a:t>
            </a:r>
            <a:endParaRPr lang="en-US" sz="1250" dirty="0"/>
          </a:p>
        </p:txBody>
      </p:sp>
      <p:sp>
        <p:nvSpPr>
          <p:cNvPr id="9" name="Card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09160" y="1554480"/>
            <a:ext cx="3886200" cy="2834640"/>
          </a:xfrm>
          <a:prstGeom prst="rect">
            <a:avLst/>
          </a:prstGeom>
          <a:solidFill>
            <a:srgbClr val="FFFFFF"/>
          </a:solidFill>
          <a:ln w="12700">
            <a:solidFill>
              <a:srgbClr val="E4D9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Card 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09160" y="1554480"/>
            <a:ext cx="64008" cy="2834640"/>
          </a:xfrm>
          <a:prstGeom prst="rect">
            <a:avLst/>
          </a:prstGeom>
          <a:solidFill>
            <a:srgbClr val="6B7A4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9364" y="1755648"/>
            <a:ext cx="468855" cy="56692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577840" y="1719072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6B7A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Daily Maintenance Plan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4937760" y="2468880"/>
            <a:ext cx="3429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3A322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Three short lists: what I'm like when I'm well, what I must do every day to stay well, and what I may need to do some days. It turns recovery from an abstract goal into a checklist that can be completed today.</a:t>
            </a:r>
            <a:endParaRPr lang="en-US" sz="1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84048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3A32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Catching Problems Early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1024128"/>
            <a:ext cx="8046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B557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Triggers, early warning signs, and when things are breaking down</a:t>
            </a:r>
            <a:endParaRPr lang="en-US" sz="1300" dirty="0"/>
          </a:p>
        </p:txBody>
      </p:sp>
      <p:sp>
        <p:nvSpPr>
          <p:cNvPr id="4" name="Card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554480"/>
            <a:ext cx="2624328" cy="2834640"/>
          </a:xfrm>
          <a:prstGeom prst="rect">
            <a:avLst/>
          </a:prstGeom>
          <a:solidFill>
            <a:srgbClr val="FFFFFF"/>
          </a:solidFill>
          <a:ln w="12700">
            <a:solidFill>
              <a:srgbClr val="E4D9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Card 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554480"/>
            <a:ext cx="64008" cy="2834640"/>
          </a:xfrm>
          <a:prstGeom prst="rect">
            <a:avLst/>
          </a:prstGeom>
          <a:solidFill>
            <a:srgbClr val="B5573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08" y="1793978"/>
            <a:ext cx="566928" cy="49026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17320" y="1719072"/>
            <a:ext cx="15727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B557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Triggers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777240" y="2468880"/>
            <a:ext cx="216712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3A322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External events that can set back recovery: conflict, anniversaries, financial stress, certain people or places. Each trigger is paired with a written response plan.</a:t>
            </a:r>
            <a:endParaRPr lang="en-US" sz="1250" dirty="0"/>
          </a:p>
        </p:txBody>
      </p:sp>
      <p:sp>
        <p:nvSpPr>
          <p:cNvPr id="9" name="Card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10128" y="1554480"/>
            <a:ext cx="2624328" cy="2834640"/>
          </a:xfrm>
          <a:prstGeom prst="rect">
            <a:avLst/>
          </a:prstGeom>
          <a:solidFill>
            <a:srgbClr val="FFFFFF"/>
          </a:solidFill>
          <a:ln w="12700">
            <a:solidFill>
              <a:srgbClr val="E4D9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Card 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10128" y="1554480"/>
            <a:ext cx="64008" cy="2834640"/>
          </a:xfrm>
          <a:prstGeom prst="rect">
            <a:avLst/>
          </a:prstGeom>
          <a:solidFill>
            <a:srgbClr val="6B7A4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1296" y="1755648"/>
            <a:ext cx="566928" cy="56692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178808" y="1719072"/>
            <a:ext cx="15727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6B7A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Early Warning Signs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3538728" y="2468880"/>
            <a:ext cx="216712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3A322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Subtle internal shifts — poor sleep, isolating, irritability, skipped routines. Noticing them early allows small, quick adjustments.</a:t>
            </a:r>
            <a:endParaRPr lang="en-US" sz="1250" dirty="0"/>
          </a:p>
        </p:txBody>
      </p:sp>
      <p:sp>
        <p:nvSpPr>
          <p:cNvPr id="14" name="Card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71616" y="1554480"/>
            <a:ext cx="2523744" cy="2834640"/>
          </a:xfrm>
          <a:prstGeom prst="rect">
            <a:avLst/>
          </a:prstGeom>
          <a:solidFill>
            <a:srgbClr val="FFFFFF"/>
          </a:solidFill>
          <a:ln w="12700">
            <a:solidFill>
              <a:srgbClr val="E4D9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Card 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71616" y="1554480"/>
            <a:ext cx="64008" cy="2834640"/>
          </a:xfrm>
          <a:prstGeom prst="rect">
            <a:avLst/>
          </a:prstGeom>
          <a:solidFill>
            <a:srgbClr val="B5573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784" y="1795263"/>
            <a:ext cx="566928" cy="487699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940296" y="1719072"/>
            <a:ext cx="147218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B557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When Things Break Down</a:t>
            </a:r>
            <a:endParaRPr lang="en-US" sz="1450" dirty="0"/>
          </a:p>
        </p:txBody>
      </p:sp>
      <p:sp>
        <p:nvSpPr>
          <p:cNvPr id="18" name="Text 13"/>
          <p:cNvSpPr/>
          <p:nvPr/>
        </p:nvSpPr>
        <p:spPr>
          <a:xfrm>
            <a:off x="6300216" y="2468880"/>
            <a:ext cx="2066544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3A322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Signs that things are getting serious, with clear steps and named supporters to contact before a crisis develops.</a:t>
            </a:r>
            <a:endParaRPr lang="en-US" sz="12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84048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3A32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Crisis and Post-Crisis Planning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1024128"/>
            <a:ext cx="8046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B557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Deciding in advance, while thinking clearly, what happens if control is lost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94360" y="1508760"/>
            <a:ext cx="502920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3A322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Crisis plan: written while well, describing symptoms that show others need to step in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3A322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Names trusted supporters, treatments and facilities that help — and those that don't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3A322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Protects choice and dignity when the person can't advocate for themselves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3A322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Post-crisis plan: how to resume routines, responsibilities, and daily maintenance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3A322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Reduces fear of setbacks, which keeps the person engaged in the action work</a:t>
            </a:r>
            <a:endParaRPr lang="en-US" sz="1500" dirty="0"/>
          </a:p>
        </p:txBody>
      </p:sp>
      <p:sp>
        <p:nvSpPr>
          <p:cNvPr id="5" name="Quote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06440" y="1691640"/>
            <a:ext cx="2788920" cy="2651760"/>
          </a:xfrm>
          <a:prstGeom prst="rect">
            <a:avLst/>
          </a:prstGeom>
          <a:solidFill>
            <a:srgbClr val="F4EDE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080" y="1874520"/>
            <a:ext cx="777240" cy="77724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035040" y="2788920"/>
            <a:ext cx="2331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50" i="1" dirty="0">
                <a:solidFill>
                  <a:srgbClr val="3A32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crisis plan is written by the person, for the people who may need to help them.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84048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3A32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Summary: How WRAP Benefits Recovery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1024128"/>
            <a:ext cx="8046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B5573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lasting value of the plan beyond the Action stage</a:t>
            </a:r>
            <a:endParaRPr lang="en-US" sz="1300" dirty="0"/>
          </a:p>
        </p:txBody>
      </p:sp>
      <p:sp>
        <p:nvSpPr>
          <p:cNvPr id="4" name="Summary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463040"/>
            <a:ext cx="8046720" cy="1965960"/>
          </a:xfrm>
          <a:prstGeom prst="rect">
            <a:avLst/>
          </a:prstGeom>
          <a:solidFill>
            <a:srgbClr val="F4ED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22960" y="1645920"/>
            <a:ext cx="74980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450" dirty="0">
                <a:solidFill>
                  <a:srgbClr val="3A322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WRAP gives a person in recovery a practical, self-authored structure for staying well. It turns daily effort into a routine that can be followed, tracked, and adjusted; it makes triggers and early warning signs visible while they are still manageable; and it prepares clear responses for crisis and the return to daily life. Because the plan is written by the person, it strengthens hope, personal responsibility, and self-advocacy — the qualities that carry recovery from active change into long-term maintenance.</a:t>
            </a:r>
            <a:endParaRPr lang="en-US" sz="1450" dirty="0"/>
          </a:p>
        </p:txBody>
      </p:sp>
      <p:sp>
        <p:nvSpPr>
          <p:cNvPr id="6" name="Takeaway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520440"/>
            <a:ext cx="2523744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E4D9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akeaway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520440"/>
            <a:ext cx="2523744" cy="54864"/>
          </a:xfrm>
          <a:prstGeom prst="rect">
            <a:avLst/>
          </a:prstGeom>
          <a:solidFill>
            <a:srgbClr val="B557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731520" y="3657600"/>
            <a:ext cx="21579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557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Structure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20" y="3950208"/>
            <a:ext cx="21579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A6E6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Daily routines that hold</a:t>
            </a:r>
            <a:endParaRPr lang="en-US" sz="1200" dirty="0"/>
          </a:p>
        </p:txBody>
      </p:sp>
      <p:sp>
        <p:nvSpPr>
          <p:cNvPr id="10" name="Takeaway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10128" y="3520440"/>
            <a:ext cx="2523744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E4D9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akeaway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10128" y="3520440"/>
            <a:ext cx="2523744" cy="54864"/>
          </a:xfrm>
          <a:prstGeom prst="rect">
            <a:avLst/>
          </a:prstGeom>
          <a:solidFill>
            <a:srgbClr val="6B7A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3493008" y="3657600"/>
            <a:ext cx="21579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6B7A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Awareness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493008" y="3950208"/>
            <a:ext cx="21579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A6E6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Early signs caught sooner</a:t>
            </a:r>
            <a:endParaRPr lang="en-US" sz="1200" dirty="0"/>
          </a:p>
        </p:txBody>
      </p:sp>
      <p:sp>
        <p:nvSpPr>
          <p:cNvPr id="14" name="Takeaway 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71616" y="3520440"/>
            <a:ext cx="2523744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E4D9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akeaway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71616" y="3520440"/>
            <a:ext cx="2523744" cy="54864"/>
          </a:xfrm>
          <a:prstGeom prst="rect">
            <a:avLst/>
          </a:prstGeom>
          <a:solidFill>
            <a:srgbClr val="B557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254496" y="3657600"/>
            <a:ext cx="21579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557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Ownership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254496" y="3950208"/>
            <a:ext cx="21579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A6E6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person leads the plan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1044</Words>
  <Application>Microsoft Office PowerPoint</Application>
  <PresentationFormat>On-screen Show (16:9)</PresentationFormat>
  <Paragraphs>69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Georgia</vt:lpstr>
      <vt:lpstr>Segoe UI</vt:lpstr>
      <vt:lpstr>Office Theme</vt:lpstr>
      <vt:lpstr>WRAP at the Action Stage of Change</vt:lpstr>
      <vt:lpstr>Where the Action Stage Fits</vt:lpstr>
      <vt:lpstr>What WRAP Is</vt:lpstr>
      <vt:lpstr>Building the Foundation</vt:lpstr>
      <vt:lpstr>Catching Problems Early</vt:lpstr>
      <vt:lpstr>Crisis and Post-Crisis Planning</vt:lpstr>
      <vt:lpstr>Summary: How WRAP Benefits Recovery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WRAP of DC</dc:creator>
  <cp:lastModifiedBy>WRAP of DC</cp:lastModifiedBy>
  <cp:revision>1</cp:revision>
  <dcterms:created xsi:type="dcterms:W3CDTF">2026-08-17T22:11:24Z</dcterms:created>
  <dcterms:modified xsi:type="dcterms:W3CDTF">2026-08-17T22:18:45Z</dcterms:modified>
</cp:coreProperties>
</file>