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377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Title Slide</a:t>
            </a:r>
          </a:p>
          <a:p>
            <a:endParaRPr lang="en-US" dirty="0"/>
          </a:p>
          <a:p>
            <a:r>
              <a:rPr lang="en-US" dirty="0"/>
              <a:t>Welcome everyone to the WRAP Essential Recovery Topics Quiz! This interactive quiz covers key concepts from the Wellness Recovery Action Plan developed by Mary Ellen Copeland and a group of peers in 1997.</a:t>
            </a:r>
          </a:p>
          <a:p>
            <a:endParaRPr lang="en-US" dirty="0"/>
          </a:p>
          <a:p>
            <a:r>
              <a:rPr lang="en-US" dirty="0"/>
              <a:t>Before starting, briefly introduce WRAP:</a:t>
            </a:r>
          </a:p>
          <a:p>
            <a:r>
              <a:rPr lang="en-US" dirty="0"/>
              <a:t>- WRAP stands for Wellness Recovery Action Plan</a:t>
            </a:r>
          </a:p>
          <a:p>
            <a:r>
              <a:rPr lang="en-US" dirty="0"/>
              <a:t>- It is an evidence-based, self-directed wellness tool</a:t>
            </a:r>
          </a:p>
          <a:p>
            <a:r>
              <a:rPr lang="en-US" dirty="0"/>
              <a:t>- Anyone can use WRAP — it is not limited to any diagnosis or condition</a:t>
            </a:r>
          </a:p>
          <a:p>
            <a:r>
              <a:rPr lang="en-US" dirty="0"/>
              <a:t>- WRAP was recognized by SAMHSA as an evidence-based practice in 2010</a:t>
            </a:r>
          </a:p>
          <a:p>
            <a:endParaRPr lang="en-US" dirty="0"/>
          </a:p>
          <a:p>
            <a:r>
              <a:rPr lang="en-US" dirty="0"/>
              <a:t>Format: 15 questions mixing multiple choice and true/false. Read each question aloud, give the group 15-20 seconds to think, then advance to the answer slide. Encourage discussion after each answer reveal.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5 (Multiple Choice)</a:t>
            </a:r>
          </a:p>
          <a:p>
            <a:endParaRPr lang="en-US" dirty="0"/>
          </a:p>
          <a:p>
            <a:r>
              <a:rPr lang="en-US" dirty="0"/>
              <a:t>This structural question tests knowledge of WRAP's overall framework.</a:t>
            </a:r>
          </a:p>
          <a:p>
            <a:endParaRPr lang="en-US" dirty="0"/>
          </a:p>
          <a:p>
            <a:r>
              <a:rPr lang="en-US" dirty="0"/>
              <a:t>Tip: If participants seem uncertain, prompt them: 'Think about the journey from daily wellness all the way to crisis — how many stages might that involve?'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5</a:t>
            </a:r>
          </a:p>
          <a:p>
            <a:endParaRPr lang="en-US" dirty="0"/>
          </a:p>
          <a:p>
            <a:r>
              <a:rPr lang="en-US" dirty="0"/>
              <a:t>The answer is C — 6 parts. A WRAP includes: (1) Wellness Toolbox, (2) Daily Maintenance Plan, (3) Triggers, (4) Early Warning Signs, (5) When Things Are Breaking Down, and (6) Crisis Plan.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Some versions also include a Post-Crisis Plan as a seventh component</a:t>
            </a:r>
          </a:p>
          <a:p>
            <a:r>
              <a:rPr lang="en-US" dirty="0"/>
              <a:t>- The parts follow a logical progression from wellness to crisis and back</a:t>
            </a:r>
          </a:p>
          <a:p>
            <a:r>
              <a:rPr lang="en-US" dirty="0"/>
              <a:t>- Each section uses tools from the Wellness Toolbox</a:t>
            </a:r>
          </a:p>
          <a:p>
            <a:r>
              <a:rPr lang="en-US" dirty="0"/>
              <a:t>- The structure gives people a clear roadmap for different levels of difficulty</a:t>
            </a:r>
          </a:p>
          <a:p>
            <a:endParaRPr lang="en-US" dirty="0"/>
          </a:p>
          <a:p>
            <a:r>
              <a:rPr lang="en-US" dirty="0"/>
              <a:t>Transition: A core principle of WRAP is voluntary participation. Let's explore that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6 (True or False)</a:t>
            </a:r>
          </a:p>
          <a:p>
            <a:endParaRPr lang="en-US" dirty="0"/>
          </a:p>
          <a:p>
            <a:r>
              <a:rPr lang="en-US" dirty="0"/>
              <a:t>This is an important values question. Read it slowly and clearly.</a:t>
            </a:r>
          </a:p>
          <a:p>
            <a:endParaRPr lang="en-US" dirty="0"/>
          </a:p>
          <a:p>
            <a:r>
              <a:rPr lang="en-US" dirty="0"/>
              <a:t>Discussion prompt before revealing: 'Why do you think voluntary participation matters in a recovery program?'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6</a:t>
            </a:r>
          </a:p>
          <a:p>
            <a:endParaRPr lang="en-US" dirty="0"/>
          </a:p>
          <a:p>
            <a:r>
              <a:rPr lang="en-US" dirty="0"/>
              <a:t>The answer is True. WRAP is 100% voluntary — participants decide whether to create a plan, what to include, and whether to share it.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If people are required to participate or share, it is not WRAP</a:t>
            </a:r>
          </a:p>
          <a:p>
            <a:r>
              <a:rPr lang="en-US" dirty="0"/>
              <a:t>- Voluntary participation is tied to the key concept of Personal Responsibility</a:t>
            </a:r>
          </a:p>
          <a:p>
            <a:r>
              <a:rPr lang="en-US" dirty="0"/>
              <a:t>- This principle respects individual autonomy and self-determination</a:t>
            </a:r>
          </a:p>
          <a:p>
            <a:r>
              <a:rPr lang="en-US" dirty="0"/>
              <a:t>- Forcing wellness planning undermines the recovery process</a:t>
            </a:r>
          </a:p>
          <a:p>
            <a:r>
              <a:rPr lang="en-US" dirty="0"/>
              <a:t>- WRAP values and ethics guide how it is facilitated</a:t>
            </a:r>
          </a:p>
          <a:p>
            <a:endParaRPr lang="en-US" dirty="0"/>
          </a:p>
          <a:p>
            <a:r>
              <a:rPr lang="en-US" dirty="0"/>
              <a:t>Transition: Let's look at a specific part of WRAP — the Daily Maintenance 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7 (Multiple Choice)</a:t>
            </a:r>
          </a:p>
          <a:p>
            <a:endParaRPr lang="en-US" dirty="0"/>
          </a:p>
          <a:p>
            <a:r>
              <a:rPr lang="en-US" dirty="0"/>
              <a:t>This question focuses on self-awareness — knowing what 'well' looks like for you.</a:t>
            </a:r>
          </a:p>
          <a:p>
            <a:endParaRPr lang="en-US" dirty="0"/>
          </a:p>
          <a:p>
            <a:r>
              <a:rPr lang="en-US" dirty="0"/>
              <a:t>Encourage participants to think about their own experience: 'What are you like when you feel your best?'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7</a:t>
            </a:r>
          </a:p>
          <a:p>
            <a:endParaRPr lang="en-US" dirty="0"/>
          </a:p>
          <a:p>
            <a:r>
              <a:rPr lang="en-US" dirty="0"/>
              <a:t>The answer is C — Daily Maintenance Plan. It starts with describing yourself when you are well.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The Daily Maintenance Plan has three parts: (1) a description of you when well, (2) wellness tools to use every day, and (3) a list of daily activities</a:t>
            </a:r>
          </a:p>
          <a:p>
            <a:r>
              <a:rPr lang="en-US" dirty="0"/>
              <a:t>- Knowing your baseline helps you recognize when something is off</a:t>
            </a:r>
          </a:p>
          <a:p>
            <a:r>
              <a:rPr lang="en-US" dirty="0"/>
              <a:t>- This self-awareness is the foundation for identifying triggers and warning signs</a:t>
            </a:r>
          </a:p>
          <a:p>
            <a:r>
              <a:rPr lang="en-US" dirty="0"/>
              <a:t>- It is a positive, strengths-based starting point</a:t>
            </a:r>
          </a:p>
          <a:p>
            <a:endParaRPr lang="en-US" dirty="0"/>
          </a:p>
          <a:p>
            <a:r>
              <a:rPr lang="en-US" dirty="0"/>
              <a:t>Activity idea: Have participants write down 3 words that describe themselves when they feel well.</a:t>
            </a:r>
          </a:p>
          <a:p>
            <a:endParaRPr lang="en-US" dirty="0"/>
          </a:p>
          <a:p>
            <a:r>
              <a:rPr lang="en-US" dirty="0"/>
              <a:t>Transition: Next, we will look at what can throw us off track — triggers.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8 (True or False)</a:t>
            </a:r>
          </a:p>
          <a:p>
            <a:endParaRPr lang="en-US" dirty="0"/>
          </a:p>
          <a:p>
            <a:r>
              <a:rPr lang="en-US" dirty="0"/>
              <a:t>Read the statement carefully — 'constantly throughout the day' is the key phrase.</a:t>
            </a:r>
          </a:p>
          <a:p>
            <a:endParaRPr lang="en-US" dirty="0"/>
          </a:p>
          <a:p>
            <a:r>
              <a:rPr lang="en-US" dirty="0"/>
              <a:t>This tests whether participants understand the intermittent nature of triggers versus ongoing stressors.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8</a:t>
            </a:r>
          </a:p>
          <a:p>
            <a:endParaRPr lang="en-US" dirty="0"/>
          </a:p>
          <a:p>
            <a:r>
              <a:rPr lang="en-US" dirty="0"/>
              <a:t>The answer is False. Triggers are intermittent events or situations — they do not happen constantly.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Triggers can be external (an argument, a bill, an anniversary) or internal (certain thoughts or memories)</a:t>
            </a:r>
          </a:p>
          <a:p>
            <a:r>
              <a:rPr lang="en-US" dirty="0"/>
              <a:t>- Some triggers can be avoided; others require coping strategies from the Wellness Toolbox</a:t>
            </a:r>
          </a:p>
          <a:p>
            <a:r>
              <a:rPr lang="en-US" dirty="0"/>
              <a:t>- Identifying personal triggers is a proactive step — it reduces their power</a:t>
            </a:r>
          </a:p>
          <a:p>
            <a:r>
              <a:rPr lang="en-US" dirty="0"/>
              <a:t>- Everyone's triggers are different and personal</a:t>
            </a:r>
          </a:p>
          <a:p>
            <a:endParaRPr lang="en-US" dirty="0"/>
          </a:p>
          <a:p>
            <a:r>
              <a:rPr lang="en-US" dirty="0"/>
              <a:t>Discussion: Ask participants to think of one trigger they have identified in their own experience and one strategy that helps them cope.</a:t>
            </a:r>
          </a:p>
          <a:p>
            <a:endParaRPr lang="en-US" dirty="0"/>
          </a:p>
          <a:p>
            <a:r>
              <a:rPr lang="en-US" dirty="0"/>
              <a:t>Transition: What happens when triggers start to affect us? That brings us to early warning signs.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9 (Multiple Choice)</a:t>
            </a:r>
          </a:p>
          <a:p>
            <a:endParaRPr lang="en-US" dirty="0"/>
          </a:p>
          <a:p>
            <a:r>
              <a:rPr lang="en-US" dirty="0"/>
              <a:t>This is a factual question about WRAP's evidence base. It may be the trickiest question in the quiz.</a:t>
            </a:r>
          </a:p>
          <a:p>
            <a:endParaRPr lang="en-US" dirty="0"/>
          </a:p>
          <a:p>
            <a:r>
              <a:rPr lang="en-US" dirty="0"/>
              <a:t>Tip: If participants are unfamiliar with SAMHSA, briefly explain it is the U.S. federal agency focused on mental health and substance use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9</a:t>
            </a:r>
          </a:p>
          <a:p>
            <a:endParaRPr lang="en-US" dirty="0"/>
          </a:p>
          <a:p>
            <a:r>
              <a:rPr lang="en-US" dirty="0"/>
              <a:t>The answer is C — SAMHSA (Substance Abuse and Mental Health Services Administration).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SAMHSA added WRAP to its National Registry of Evidence-Based Programs and Practices in 2010</a:t>
            </a:r>
          </a:p>
          <a:p>
            <a:r>
              <a:rPr lang="en-US" dirty="0"/>
              <a:t>- Randomized controlled trials showed WRAP reduces depression and anxiety symptoms</a:t>
            </a:r>
          </a:p>
          <a:p>
            <a:r>
              <a:rPr lang="en-US" dirty="0"/>
              <a:t>- Studies also showed increases in hopefulness, quality of life, empowerment, and self-advocacy</a:t>
            </a:r>
          </a:p>
          <a:p>
            <a:r>
              <a:rPr lang="en-US" dirty="0"/>
              <a:t>- The evidence is based on the facilitated peer group model with certified facilitators</a:t>
            </a:r>
          </a:p>
          <a:p>
            <a:r>
              <a:rPr lang="en-US" dirty="0"/>
              <a:t>- This recognition gives WRAP credibility in clinical and policy settings</a:t>
            </a:r>
          </a:p>
          <a:p>
            <a:endParaRPr lang="en-US" dirty="0"/>
          </a:p>
          <a:p>
            <a:r>
              <a:rPr lang="en-US" dirty="0"/>
              <a:t>Transition: Let's go deeper into early warning signs and what they look 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 (Multiple Choice)</a:t>
            </a:r>
          </a:p>
          <a:p>
            <a:endParaRPr lang="en-US" dirty="0"/>
          </a:p>
          <a:p>
            <a:r>
              <a:rPr lang="en-US" dirty="0"/>
              <a:t>Read the question aloud and give participants a moment to consider the four options.</a:t>
            </a:r>
          </a:p>
          <a:p>
            <a:endParaRPr lang="en-US" dirty="0"/>
          </a:p>
          <a:p>
            <a:r>
              <a:rPr lang="en-US" dirty="0"/>
              <a:t>Tip: Ask if anyone wants to guess before revealing. This is a good warm-up question to get people engaged.</a:t>
            </a:r>
          </a:p>
          <a:p>
            <a:endParaRPr lang="en-US" dirty="0"/>
          </a:p>
          <a:p>
            <a:r>
              <a:rPr lang="en-US" dirty="0"/>
              <a:t>Common misconception: Some may guess 2010 because that is when SAMHSA designated WRAP as evidence-based — but WRAP itself was created much earlier.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10 (True or False)</a:t>
            </a:r>
          </a:p>
          <a:p>
            <a:endParaRPr lang="en-US" dirty="0"/>
          </a:p>
          <a:p>
            <a:r>
              <a:rPr lang="en-US" dirty="0"/>
              <a:t>This question reinforces the concept of early warning signs as an internal awareness skill.</a:t>
            </a:r>
          </a:p>
          <a:p>
            <a:endParaRPr lang="en-US" dirty="0"/>
          </a:p>
          <a:p>
            <a:r>
              <a:rPr lang="en-US" dirty="0"/>
              <a:t>Prompt before revealing: 'Can anyone give an example of an early warning sign they have noticed in themselves?'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10</a:t>
            </a:r>
          </a:p>
          <a:p>
            <a:endParaRPr lang="en-US" dirty="0"/>
          </a:p>
          <a:p>
            <a:r>
              <a:rPr lang="en-US" dirty="0"/>
              <a:t>The answer is True. Early warning signs are subtle internal cues that things are starting to shift.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Examples: trouble sleeping, nervousness, foggy thinking, irritability, withdrawing from others</a:t>
            </a:r>
          </a:p>
          <a:p>
            <a:r>
              <a:rPr lang="en-US" dirty="0"/>
              <a:t>- These are different from triggers — they are your body or mind's response signals</a:t>
            </a:r>
          </a:p>
          <a:p>
            <a:r>
              <a:rPr lang="en-US" dirty="0"/>
              <a:t>- Recognizing early warning signs gives you time to use wellness tools before things escalate</a:t>
            </a:r>
          </a:p>
          <a:p>
            <a:r>
              <a:rPr lang="en-US" dirty="0"/>
              <a:t>- Having a plan for early warning signs is proactive, not reactive</a:t>
            </a:r>
          </a:p>
          <a:p>
            <a:endParaRPr lang="en-US" dirty="0"/>
          </a:p>
          <a:p>
            <a:r>
              <a:rPr lang="en-US" dirty="0"/>
              <a:t>Emphasize: The earlier you notice these signs, the more options you have for responding.</a:t>
            </a:r>
          </a:p>
          <a:p>
            <a:endParaRPr lang="en-US" dirty="0"/>
          </a:p>
          <a:p>
            <a:r>
              <a:rPr lang="en-US" dirty="0"/>
              <a:t>Transition: Now let's explore the concept of self-advocacy within WRAP.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11 (Multiple Choice)</a:t>
            </a:r>
          </a:p>
          <a:p>
            <a:endParaRPr lang="en-US" dirty="0"/>
          </a:p>
          <a:p>
            <a:r>
              <a:rPr lang="en-US" dirty="0"/>
              <a:t>This question tests knowledge of the five key concepts — specifically which one involves communicating needs.</a:t>
            </a:r>
          </a:p>
          <a:p>
            <a:endParaRPr lang="en-US" dirty="0"/>
          </a:p>
          <a:p>
            <a:r>
              <a:rPr lang="en-US" dirty="0"/>
              <a:t>Tip: Some may confuse Self-Advocacy with Support. Clarify that advocacy is about expressing YOUR needs, while support is about giving and receiving help from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11</a:t>
            </a:r>
          </a:p>
          <a:p>
            <a:endParaRPr lang="en-US" dirty="0"/>
          </a:p>
          <a:p>
            <a:r>
              <a:rPr lang="en-US" dirty="0"/>
              <a:t>The answer is D — Self-Advocacy. It means reaching out and expressing your needs to get what you need, want, and deserve.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Self-advocacy includes communicating preferences to healthcare providers</a:t>
            </a:r>
          </a:p>
          <a:p>
            <a:r>
              <a:rPr lang="en-US" dirty="0"/>
              <a:t>- It means knowing your rights and speaking up when they are not respected</a:t>
            </a:r>
          </a:p>
          <a:p>
            <a:r>
              <a:rPr lang="en-US" dirty="0"/>
              <a:t>- WRAP research showed that participants increase their self-advocacy skills</a:t>
            </a:r>
          </a:p>
          <a:p>
            <a:r>
              <a:rPr lang="en-US" dirty="0"/>
              <a:t>- Self-advocacy is empowering — it shifts the person from passive recipient to active participant</a:t>
            </a:r>
          </a:p>
          <a:p>
            <a:endParaRPr lang="en-US" dirty="0"/>
          </a:p>
          <a:p>
            <a:r>
              <a:rPr lang="en-US" dirty="0"/>
              <a:t>Discussion: Ask the group about a time they advocated for themselves. What made it easier or harder?</a:t>
            </a:r>
          </a:p>
          <a:p>
            <a:endParaRPr lang="en-US" dirty="0"/>
          </a:p>
          <a:p>
            <a:r>
              <a:rPr lang="en-US" dirty="0"/>
              <a:t>Transition: Self-advocacy is especially important in crisis situations. Let's look at the Crisis 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12 (True or False)</a:t>
            </a:r>
          </a:p>
          <a:p>
            <a:endParaRPr lang="en-US" dirty="0"/>
          </a:p>
          <a:p>
            <a:r>
              <a:rPr lang="en-US" dirty="0"/>
              <a:t>This question addresses the Crisis Plan — one of WRAP's most important and practical components.</a:t>
            </a:r>
          </a:p>
          <a:p>
            <a:endParaRPr lang="en-US" dirty="0"/>
          </a:p>
          <a:p>
            <a:r>
              <a:rPr lang="en-US" dirty="0"/>
              <a:t>Emphasize the word 'proactive' — the Crisis Plan is written in advance, not during a crisis.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12</a:t>
            </a:r>
          </a:p>
          <a:p>
            <a:endParaRPr lang="en-US" dirty="0"/>
          </a:p>
          <a:p>
            <a:r>
              <a:rPr lang="en-US" dirty="0"/>
              <a:t>The answer is True. The Crisis Plan is a proactive advance directive that keeps the person in control.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The Crisis Plan includes: signs others should watch for, who should take over, healthcare preferences, what helps and what does not help</a:t>
            </a:r>
          </a:p>
          <a:p>
            <a:r>
              <a:rPr lang="en-US" dirty="0"/>
              <a:t>- Writing it in advance ensures the person's voice is heard even when they cannot speak for themselves</a:t>
            </a:r>
          </a:p>
          <a:p>
            <a:r>
              <a:rPr lang="en-US" dirty="0"/>
              <a:t>- It is similar to a medical advance directive but focused on mental health</a:t>
            </a:r>
          </a:p>
          <a:p>
            <a:r>
              <a:rPr lang="en-US" dirty="0"/>
              <a:t>- The plan maintains dignity and personal choice during the most difficult times</a:t>
            </a:r>
          </a:p>
          <a:p>
            <a:endParaRPr lang="en-US" dirty="0"/>
          </a:p>
          <a:p>
            <a:r>
              <a:rPr lang="en-US" dirty="0"/>
              <a:t>Key insight: The Crisis Plan is what makes WRAP unique — it keeps the individual in the driver's seat even during a crisis.</a:t>
            </a:r>
          </a:p>
          <a:p>
            <a:endParaRPr lang="en-US" dirty="0"/>
          </a:p>
          <a:p>
            <a:r>
              <a:rPr lang="en-US" dirty="0"/>
              <a:t>Transition: Let's revisit the Wellness Toolbox and its central role in WRAP.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13 (Multiple Choice)</a:t>
            </a:r>
          </a:p>
          <a:p>
            <a:endParaRPr lang="en-US" dirty="0"/>
          </a:p>
          <a:p>
            <a:r>
              <a:rPr lang="en-US" dirty="0"/>
              <a:t>This question tests understanding of WRAP's structure — what comes first and supports everything else.</a:t>
            </a:r>
          </a:p>
          <a:p>
            <a:endParaRPr lang="en-US" dirty="0"/>
          </a:p>
          <a:p>
            <a:r>
              <a:rPr lang="en-US" dirty="0"/>
              <a:t>Hint if participants are stuck: 'Think about what you need before you can build any action plan.'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13</a:t>
            </a:r>
          </a:p>
          <a:p>
            <a:endParaRPr lang="en-US" dirty="0"/>
          </a:p>
          <a:p>
            <a:r>
              <a:rPr lang="en-US" dirty="0"/>
              <a:t>The answer is C — Wellness Toolbox. It is the foundation upon which all other WRAP sections are built.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Every action plan in WRAP draws from the Wellness Toolbox</a:t>
            </a:r>
          </a:p>
          <a:p>
            <a:r>
              <a:rPr lang="en-US" dirty="0"/>
              <a:t>- Without a strong toolbox, the other sections lack practical strategies</a:t>
            </a:r>
          </a:p>
          <a:p>
            <a:r>
              <a:rPr lang="en-US" dirty="0"/>
              <a:t>- The toolbox should be regularly updated — add new tools, remove ones that no longer work</a:t>
            </a:r>
          </a:p>
          <a:p>
            <a:r>
              <a:rPr lang="en-US" dirty="0"/>
              <a:t>- A rich toolbox with many options gives flexibility in different situations</a:t>
            </a:r>
          </a:p>
          <a:p>
            <a:endParaRPr lang="en-US" dirty="0"/>
          </a:p>
          <a:p>
            <a:r>
              <a:rPr lang="en-US" dirty="0"/>
              <a:t>Activity idea: Challenge participants to add two new tools to their personal toolbox this week.</a:t>
            </a:r>
          </a:p>
          <a:p>
            <a:endParaRPr lang="en-US" dirty="0"/>
          </a:p>
          <a:p>
            <a:r>
              <a:rPr lang="en-US" dirty="0"/>
              <a:t>Transition: Can WRAP help with more than just mental health? Let's find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14 (True or False)</a:t>
            </a:r>
          </a:p>
          <a:p>
            <a:endParaRPr lang="en-US" dirty="0"/>
          </a:p>
          <a:p>
            <a:r>
              <a:rPr lang="en-US" dirty="0"/>
              <a:t>This common misconception is worth addressing directly.</a:t>
            </a:r>
          </a:p>
          <a:p>
            <a:endParaRPr lang="en-US" dirty="0"/>
          </a:p>
          <a:p>
            <a:r>
              <a:rPr lang="en-US" dirty="0"/>
              <a:t>Before revealing, ask: 'Besides mental health, what other areas of life could benefit from a structured wellness plan like WRAP?'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14</a:t>
            </a:r>
          </a:p>
          <a:p>
            <a:endParaRPr lang="en-US" dirty="0"/>
          </a:p>
          <a:p>
            <a:r>
              <a:rPr lang="en-US" dirty="0"/>
              <a:t>The answer is False. WRAP can be used for mental health, physical health, addictions, trauma, life transitions, and much more.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WRAP has been adapted for fibromyalgia, diabetes, HIV, arthritis, and other physical conditions</a:t>
            </a:r>
          </a:p>
          <a:p>
            <a:r>
              <a:rPr lang="en-US" dirty="0"/>
              <a:t>- There are specific WRAP programs for veterans, families, children, and justice-involved individuals</a:t>
            </a:r>
          </a:p>
          <a:p>
            <a:r>
              <a:rPr lang="en-US" dirty="0"/>
              <a:t>- WRAP is about life wellness, not just illness management</a:t>
            </a:r>
          </a:p>
          <a:p>
            <a:r>
              <a:rPr lang="en-US" dirty="0"/>
              <a:t>- The principles of hope, responsibility, education, advocacy, and support apply to any challenge</a:t>
            </a:r>
          </a:p>
          <a:p>
            <a:endParaRPr lang="en-US" dirty="0"/>
          </a:p>
          <a:p>
            <a:r>
              <a:rPr lang="en-US" dirty="0"/>
              <a:t>Emphasize: WRAP is for everyone. The only criterion is that you want to use it.</a:t>
            </a:r>
          </a:p>
          <a:p>
            <a:endParaRPr lang="en-US" dirty="0"/>
          </a:p>
          <a:p>
            <a:r>
              <a:rPr lang="en-US" dirty="0"/>
              <a:t>Transition: Our final question looks at how WRAP is delivered in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</a:t>
            </a:r>
          </a:p>
          <a:p>
            <a:endParaRPr lang="en-US" dirty="0"/>
          </a:p>
          <a:p>
            <a:r>
              <a:rPr lang="en-US" dirty="0"/>
              <a:t>The answer is B — 1997. WRAP was born from an eight-day peer gathering in Vermont where participants shared what worked for their recovery.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Mary Ellen Copeland had been conducting peer surveys since the early 1990s</a:t>
            </a:r>
          </a:p>
          <a:p>
            <a:r>
              <a:rPr lang="en-US" dirty="0"/>
              <a:t>- The Vermont gathering included people with lived experience of serious mental illness</a:t>
            </a:r>
          </a:p>
          <a:p>
            <a:r>
              <a:rPr lang="en-US" dirty="0"/>
              <a:t>- Jess Parker's comment about organizing tools inspired the structured plan format</a:t>
            </a:r>
          </a:p>
          <a:p>
            <a:r>
              <a:rPr lang="en-US" dirty="0"/>
              <a:t>- Mary Ellen and Jane Winterling then created the first WRAP framework</a:t>
            </a:r>
          </a:p>
          <a:p>
            <a:endParaRPr lang="en-US" dirty="0"/>
          </a:p>
          <a:p>
            <a:r>
              <a:rPr lang="en-US" dirty="0"/>
              <a:t>Transition: Now that we know where WRAP came from, let's learn more about who created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15 (Multiple Choice)</a:t>
            </a:r>
          </a:p>
          <a:p>
            <a:endParaRPr lang="en-US" dirty="0"/>
          </a:p>
          <a:p>
            <a:r>
              <a:rPr lang="en-US" dirty="0"/>
              <a:t>Our final question is about the facilitated WRAP group model — the evidence-based delivery format.</a:t>
            </a:r>
          </a:p>
          <a:p>
            <a:endParaRPr lang="en-US" dirty="0"/>
          </a:p>
          <a:p>
            <a:r>
              <a:rPr lang="en-US" dirty="0"/>
              <a:t>This is a good question to end on because it connects back to the importance of trained peer facilitation.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15</a:t>
            </a:r>
          </a:p>
          <a:p>
            <a:endParaRPr lang="en-US" dirty="0"/>
          </a:p>
          <a:p>
            <a:r>
              <a:rPr lang="en-US" dirty="0"/>
              <a:t>The answer is B — 2 certified peer facilitators. This is the evidence-based model studied in trials.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Facilitators must be trained and certified by Advanced Level Facilitators (ALFs)</a:t>
            </a:r>
          </a:p>
          <a:p>
            <a:r>
              <a:rPr lang="en-US" dirty="0"/>
              <a:t>- Groups typically meet for 2-2.5 hours weekly over 8-12 weeks</a:t>
            </a:r>
          </a:p>
          <a:p>
            <a:r>
              <a:rPr lang="en-US" dirty="0"/>
              <a:t>- Group size is usually 8-12 participants</a:t>
            </a:r>
          </a:p>
          <a:p>
            <a:r>
              <a:rPr lang="en-US" dirty="0"/>
              <a:t>- Facilitators must complete a refresher course every 2 years</a:t>
            </a:r>
          </a:p>
          <a:p>
            <a:r>
              <a:rPr lang="en-US" dirty="0"/>
              <a:t>- Both facilitators are peers — people with lived experience, not clinicians</a:t>
            </a:r>
          </a:p>
          <a:p>
            <a:endParaRPr lang="en-US" dirty="0"/>
          </a:p>
          <a:p>
            <a:r>
              <a:rPr lang="en-US" dirty="0"/>
              <a:t>Closing thought: The peer-to-peer model is what gives WRAP its power. Recovery is not something done TO you — it is something you do WITH support from others who understand.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Closing Slide</a:t>
            </a:r>
          </a:p>
          <a:p>
            <a:endParaRPr lang="en-US" dirty="0"/>
          </a:p>
          <a:p>
            <a:r>
              <a:rPr lang="en-US" dirty="0"/>
              <a:t>Congratulations to the group on completing the quiz!</a:t>
            </a:r>
          </a:p>
          <a:p>
            <a:endParaRPr lang="en-US" dirty="0"/>
          </a:p>
          <a:p>
            <a:r>
              <a:rPr lang="en-US" dirty="0"/>
              <a:t>Wrap-up discussion prompts:</a:t>
            </a:r>
          </a:p>
          <a:p>
            <a:r>
              <a:rPr lang="en-US" dirty="0"/>
              <a:t>- What is one thing you learned today that you did not know before?</a:t>
            </a:r>
          </a:p>
          <a:p>
            <a:r>
              <a:rPr lang="en-US" dirty="0"/>
              <a:t>- Which of the five key concepts (Hope, Personal Responsibility, Education, Self-Advocacy, Support) feels most relevant to your life right now?</a:t>
            </a:r>
          </a:p>
          <a:p>
            <a:r>
              <a:rPr lang="en-US" dirty="0"/>
              <a:t>- What is one wellness tool you would like to try this week?</a:t>
            </a:r>
          </a:p>
          <a:p>
            <a:endParaRPr lang="en-US" dirty="0"/>
          </a:p>
          <a:p>
            <a:r>
              <a:rPr lang="en-US" dirty="0"/>
              <a:t>Next steps to share with participants:</a:t>
            </a:r>
          </a:p>
          <a:p>
            <a:r>
              <a:rPr lang="en-US" dirty="0"/>
              <a:t>- Visit wellnessrecoveryactionplan.com for official WRAP resources</a:t>
            </a:r>
          </a:p>
          <a:p>
            <a:r>
              <a:rPr lang="en-US" dirty="0"/>
              <a:t>- Consider attending a facilitated WRAP group in your community</a:t>
            </a:r>
          </a:p>
          <a:p>
            <a:r>
              <a:rPr lang="en-US" dirty="0"/>
              <a:t>- Start building your own Wellness Toolbox — even a short list is a great beginning</a:t>
            </a:r>
          </a:p>
          <a:p>
            <a:r>
              <a:rPr lang="en-US" dirty="0"/>
              <a:t>- Remember: Recovery is a journey, not a destination. Every step counts.</a:t>
            </a:r>
          </a:p>
          <a:p>
            <a:endParaRPr lang="en-US" dirty="0"/>
          </a:p>
          <a:p>
            <a:r>
              <a:rPr lang="en-US" dirty="0"/>
              <a:t>Thank everyone for participating and encourage them to keep exploring WRAP!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2 (True or False)</a:t>
            </a:r>
          </a:p>
          <a:p>
            <a:endParaRPr lang="en-US" dirty="0"/>
          </a:p>
          <a:p>
            <a:r>
              <a:rPr lang="en-US" dirty="0"/>
              <a:t>Read the statement clearly. Emphasize 'lived experience' — this is central to WRAP's philosophy.</a:t>
            </a:r>
          </a:p>
          <a:p>
            <a:endParaRPr lang="en-US" dirty="0"/>
          </a:p>
          <a:p>
            <a:r>
              <a:rPr lang="en-US" dirty="0"/>
              <a:t>This question reinforces that WRAP is peer-developed, not clinician-developed. Ask the group: Why does it matter that WRAP was created by people with lived experience?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2</a:t>
            </a:r>
          </a:p>
          <a:p>
            <a:endParaRPr lang="en-US" dirty="0"/>
          </a:p>
          <a:p>
            <a:r>
              <a:rPr lang="en-US" dirty="0"/>
              <a:t>The answer is True. Mary Ellen Copeland and a group of peers created WRAP together.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WRAP is fundamentally a peer-driven model — designed by and for people in recovery</a:t>
            </a:r>
          </a:p>
          <a:p>
            <a:r>
              <a:rPr lang="en-US" dirty="0"/>
              <a:t>- Mary Ellen herself experienced anxiety, depression, and extreme mood swings</a:t>
            </a:r>
          </a:p>
          <a:p>
            <a:r>
              <a:rPr lang="en-US" dirty="0"/>
              <a:t>- She surveyed 125 peers to identify common recovery strategies before the Vermont gathering</a:t>
            </a:r>
          </a:p>
          <a:p>
            <a:r>
              <a:rPr lang="en-US" dirty="0"/>
              <a:t>- This peer foundation is what gives WRAP its authenticity and accessibility</a:t>
            </a:r>
          </a:p>
          <a:p>
            <a:endParaRPr lang="en-US" dirty="0"/>
          </a:p>
          <a:p>
            <a:r>
              <a:rPr lang="en-US" dirty="0"/>
              <a:t>Transition: Let's look at the five key concepts that form WRAP's philosophical foundation.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3 (Multiple Choice)</a:t>
            </a:r>
          </a:p>
          <a:p>
            <a:endParaRPr lang="en-US" dirty="0"/>
          </a:p>
          <a:p>
            <a:r>
              <a:rPr lang="en-US" dirty="0"/>
              <a:t>This is a 'which does NOT belong' question — remind participants to look for the odd one out.</a:t>
            </a:r>
          </a:p>
          <a:p>
            <a:endParaRPr lang="en-US" dirty="0"/>
          </a:p>
          <a:p>
            <a:r>
              <a:rPr lang="en-US" dirty="0"/>
              <a:t>Tip: Before revealing, ask if anyone can name all five key concepts from memory. This helps reinforce learning even before the answer is shown.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3</a:t>
            </a:r>
          </a:p>
          <a:p>
            <a:endParaRPr lang="en-US" dirty="0"/>
          </a:p>
          <a:p>
            <a:r>
              <a:rPr lang="en-US" dirty="0"/>
              <a:t>The answer is C — Medication. The five key concepts are Hope, Personal Responsibility, Education, Self-Advocacy, and Support.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WRAP does not oppose medication, but medication is not one of its core concepts</a:t>
            </a:r>
          </a:p>
          <a:p>
            <a:r>
              <a:rPr lang="en-US" dirty="0"/>
              <a:t>- WRAP focuses on self-directed wellness strategies rather than clinical treatment</a:t>
            </a:r>
          </a:p>
          <a:p>
            <a:r>
              <a:rPr lang="en-US" dirty="0"/>
              <a:t>- Each concept empowers the individual to take an active role in their own recovery</a:t>
            </a:r>
          </a:p>
          <a:p>
            <a:r>
              <a:rPr lang="en-US" dirty="0"/>
              <a:t>- Ask: Which of the five key concepts resonates most with you? Why?</a:t>
            </a:r>
          </a:p>
          <a:p>
            <a:endParaRPr lang="en-US" dirty="0"/>
          </a:p>
          <a:p>
            <a:r>
              <a:rPr lang="en-US" dirty="0"/>
              <a:t>Transition: Now let's explore one of WRAP's most practical components — the Wellness Toolbox.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Question 4 (True or False)</a:t>
            </a:r>
          </a:p>
          <a:p>
            <a:endParaRPr lang="en-US" dirty="0"/>
          </a:p>
          <a:p>
            <a:r>
              <a:rPr lang="en-US" dirty="0"/>
              <a:t>Read the statement about the Wellness Toolbox being a medication list.</a:t>
            </a:r>
          </a:p>
          <a:p>
            <a:endParaRPr lang="en-US" dirty="0"/>
          </a:p>
          <a:p>
            <a:r>
              <a:rPr lang="en-US" dirty="0"/>
              <a:t>This question tests whether participants understand what makes WRAP different from traditional treatment models. Pause and let them think — some may be unsure.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 NOTES — Answer 4</a:t>
            </a:r>
          </a:p>
          <a:p>
            <a:endParaRPr lang="en-US" dirty="0"/>
          </a:p>
          <a:p>
            <a:r>
              <a:rPr lang="en-US" dirty="0"/>
              <a:t>The answer is False. The Wellness Toolbox is a personal list of simple, safe, and often free activities and strategies — not medications.</a:t>
            </a:r>
          </a:p>
          <a:p>
            <a:endParaRPr lang="en-US" dirty="0"/>
          </a:p>
          <a:p>
            <a:r>
              <a:rPr lang="en-US" dirty="0"/>
              <a:t>Key talking points:</a:t>
            </a:r>
          </a:p>
          <a:p>
            <a:r>
              <a:rPr lang="en-US" dirty="0"/>
              <a:t>- Examples of wellness tools: exercise, journaling, calling a friend, listening to music, deep breathing</a:t>
            </a:r>
          </a:p>
          <a:p>
            <a:r>
              <a:rPr lang="en-US" dirty="0"/>
              <a:t>- Tools should be enjoyable, healthy, intentional, and attainable</a:t>
            </a:r>
          </a:p>
          <a:p>
            <a:r>
              <a:rPr lang="en-US" dirty="0"/>
              <a:t>- Each person's toolbox is unique and personalized</a:t>
            </a:r>
          </a:p>
          <a:p>
            <a:r>
              <a:rPr lang="en-US" dirty="0"/>
              <a:t>- The toolbox is the foundation for all other parts of WRAP</a:t>
            </a:r>
          </a:p>
          <a:p>
            <a:endParaRPr lang="en-US" dirty="0"/>
          </a:p>
          <a:p>
            <a:r>
              <a:rPr lang="en-US" dirty="0"/>
              <a:t>Activity idea: Ask participants to share one wellness tool they currently use in their daily life.</a:t>
            </a:r>
          </a:p>
          <a:p>
            <a:endParaRPr lang="en-US" dirty="0"/>
          </a:p>
          <a:p>
            <a:r>
              <a:rPr lang="en-US" dirty="0"/>
              <a:t>Transition: Let's see how many parts make up a complete WRAP.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4B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8634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F7A072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64008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D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28803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5C9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Recovery Topics Quiz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3D1F1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44348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Questions  •  Multiple Choice &amp; True/False  •  Test Your Knowledge!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5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many main parts does a complete WRAP consist of?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5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  6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WRAP has six parts: Wellness Toolbox, Daily Maintenance Plan, Triggers, Early Warning Signs, When Things Are Breaking Down, and Crisis Plan.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6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Participation in WRAP is 100% voluntary — no one can be required to create or share a plan.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6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completely voluntary. Participants choose whether to create a plan, what to include, and whether to share it with others.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7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part of WRAP helps you describe what you are like when you are well?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Plan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 Action Plan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Maintenance Plan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Post-Crisis Plan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7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  Daily Maintenance Plan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Daily Maintenance Plan starts with a description of yourself when you are well, then outlines wellness tools and activities for each day.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8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Triggers in WRAP refer to events that happen constantly throughout the day.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8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 are intermittent events or situations that can throw you off balance — like an argument, a big bill, or a difficult anniversary.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9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organization designated WRAP as an evidence-based practice in 2010?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Health Organization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Psychological Association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Institutes of Health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9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  SAMHSA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(Substance Abuse and Mental Health Services Administration) recognized WRAP as an evidence-based practice in 2010.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year was the Wellness Recovery Action Plan (WRAP) first developed?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1985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1997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2003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10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warning signs are subtle internal changes that let you know you are beginning to feel worse.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10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warning signs include subtle cues like inability to sleep, nervousness, or foggy thinking that indicate action is needed.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11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key concept involves reaching out to others and expressing your needs?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Responsibility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11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D.  Self-Advocacy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 means reaching out and expressing your needs to get what you need, want, and deserve to support your wellness.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12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Crisis Plan in WRAP lets supporters know when they need to take over responsibility for care and decision making.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12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Crisis Plan is a proactive advance directive that keeps the person in control by pre-determining who helps and how during a crisis.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13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foundation upon which all parts of WRAP are built?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Plan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Maintenance Plan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Toolbox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Network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13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  Wellness Toolbox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Wellness Toolbox is the foundation — it is a list of personal strategies and skills used throughout every other section of WRAP.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14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can only be used for mental health conditions and is not applicable to other life challenges.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14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can be adapted for mental health, physical health conditions, addictions, trauma, major life transitions, and more.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B.  1997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was developed in 1997 when a group of individuals with lived experience came together in Vermont to discuss practical strategies for wellness and recovery.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15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the evidence-based facilitated WRAP group model, how many certified peer facilitators lead the sessions?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15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B.  2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evidence-based model uses two specially trained and certified peer facilitators who meet with a group for 8 to 12 weekly sessions.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C84B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914400"/>
            <a:ext cx="3200400" cy="3200400"/>
          </a:xfrm>
          <a:prstGeom prst="ellipse">
            <a:avLst/>
          </a:prstGeom>
          <a:solidFill>
            <a:srgbClr val="E8634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0" y="3200400"/>
            <a:ext cx="3200400" cy="3200400"/>
          </a:xfrm>
          <a:prstGeom prst="ellipse">
            <a:avLst/>
          </a:prstGeom>
          <a:solidFill>
            <a:srgbClr val="F7A072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457200"/>
            <a:ext cx="1097280" cy="10972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D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Quiz Complete!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457200" y="2423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did you do? Review the five key concepts: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868680" y="3017520"/>
            <a:ext cx="1234440" cy="1005840"/>
          </a:xfrm>
          <a:prstGeom prst="roundRect">
            <a:avLst>
              <a:gd name="adj" fmla="val 7273"/>
            </a:avLst>
          </a:prstGeom>
          <a:solidFill>
            <a:srgbClr val="3D1F1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3020" y="3090672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68680" y="34747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2514600" y="3017520"/>
            <a:ext cx="1234440" cy="1005840"/>
          </a:xfrm>
          <a:prstGeom prst="roundRect">
            <a:avLst>
              <a:gd name="adj" fmla="val 7273"/>
            </a:avLst>
          </a:prstGeom>
          <a:solidFill>
            <a:srgbClr val="3D1F1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8940" y="3090672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514600" y="34747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Responsibility</a:t>
            </a:r>
            <a:endParaRPr lang="en-US" sz="1100" dirty="0"/>
          </a:p>
        </p:txBody>
      </p:sp>
      <p:sp>
        <p:nvSpPr>
          <p:cNvPr id="13" name="Shape 8"/>
          <p:cNvSpPr/>
          <p:nvPr/>
        </p:nvSpPr>
        <p:spPr>
          <a:xfrm>
            <a:off x="4160520" y="3017520"/>
            <a:ext cx="1234440" cy="1005840"/>
          </a:xfrm>
          <a:prstGeom prst="roundRect">
            <a:avLst>
              <a:gd name="adj" fmla="val 7273"/>
            </a:avLst>
          </a:prstGeom>
          <a:solidFill>
            <a:srgbClr val="3D1F1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4860" y="3090672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4160520" y="34747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100" dirty="0"/>
          </a:p>
        </p:txBody>
      </p:sp>
      <p:sp>
        <p:nvSpPr>
          <p:cNvPr id="16" name="Shape 10"/>
          <p:cNvSpPr/>
          <p:nvPr/>
        </p:nvSpPr>
        <p:spPr>
          <a:xfrm>
            <a:off x="5806440" y="3017520"/>
            <a:ext cx="1234440" cy="1005840"/>
          </a:xfrm>
          <a:prstGeom prst="roundRect">
            <a:avLst>
              <a:gd name="adj" fmla="val 7273"/>
            </a:avLst>
          </a:prstGeom>
          <a:solidFill>
            <a:srgbClr val="3D1F1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0780" y="3090672"/>
            <a:ext cx="365760" cy="36576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5806440" y="34747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</a:t>
            </a:r>
            <a:endParaRPr lang="en-US" sz="1100" dirty="0"/>
          </a:p>
        </p:txBody>
      </p:sp>
      <p:sp>
        <p:nvSpPr>
          <p:cNvPr id="19" name="Shape 12"/>
          <p:cNvSpPr/>
          <p:nvPr/>
        </p:nvSpPr>
        <p:spPr>
          <a:xfrm>
            <a:off x="7452360" y="3017520"/>
            <a:ext cx="1234440" cy="1005840"/>
          </a:xfrm>
          <a:prstGeom prst="roundRect">
            <a:avLst>
              <a:gd name="adj" fmla="val 7273"/>
            </a:avLst>
          </a:prstGeom>
          <a:solidFill>
            <a:srgbClr val="3D1F1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6700" y="3090672"/>
            <a:ext cx="365760" cy="36576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452360" y="34747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1100" dirty="0"/>
          </a:p>
        </p:txBody>
      </p:sp>
      <p:sp>
        <p:nvSpPr>
          <p:cNvPr id="22" name="Text 14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5C9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is possible. Keep learning, keep growing!</a:t>
            </a:r>
            <a:endParaRPr lang="en-US" sz="1400" dirty="0"/>
          </a:p>
        </p:txBody>
      </p:sp>
      <p:sp>
        <p:nvSpPr>
          <p:cNvPr id="23" name="Text 1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wellnessrecoveryactionplan.com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was created by Mary Ellen Copeland and a group of people with lived experience of mental health challenges.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Mary Ellen Copeland facilitated a peer gathering in Vermont where participants drew on personal experience to identify recovery strategies.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of the following is NOT one of the five key recovery concepts of WRAP?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548640" cy="548640"/>
          </a:xfrm>
          <a:prstGeom prst="ellipse">
            <a:avLst/>
          </a:prstGeom>
          <a:solidFill>
            <a:srgbClr val="F7A072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1732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9160" y="228600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92040" y="2487168"/>
            <a:ext cx="548640" cy="548640"/>
          </a:xfrm>
          <a:prstGeom prst="ellipse">
            <a:avLst/>
          </a:prstGeom>
          <a:solidFill>
            <a:srgbClr val="E8634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487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77840" y="2377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767328"/>
            <a:ext cx="548640" cy="548640"/>
          </a:xfrm>
          <a:prstGeom prst="ellipse">
            <a:avLst/>
          </a:prstGeom>
          <a:solidFill>
            <a:srgbClr val="F0A50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1732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Medication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709160" y="3566160"/>
            <a:ext cx="388620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92040" y="3767328"/>
            <a:ext cx="548640" cy="548640"/>
          </a:xfrm>
          <a:prstGeom prst="ellipse">
            <a:avLst/>
          </a:prstGeom>
          <a:solidFill>
            <a:srgbClr val="FCCAB0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65760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D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  Medication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key concepts are Hope, Personal Responsibility, Education, Self-Advocacy, and Support. Medication is not one of them.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4 of 15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515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Wellness Toolbox is a list of medications prescribed by a healthcare provider.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40" y="26060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846320" y="2423160"/>
            <a:ext cx="33832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26060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4632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84B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09728"/>
            <a:ext cx="594360" cy="594360"/>
          </a:xfrm>
          <a:prstGeom prst="ellipse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D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Reveal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0" y="137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CC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4 of 15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097280"/>
            <a:ext cx="7315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258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0" y="1143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Answer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011680" y="155448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D1F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False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914400" y="2560320"/>
            <a:ext cx="7315200" cy="1737360"/>
          </a:xfrm>
          <a:prstGeom prst="roundRect">
            <a:avLst>
              <a:gd name="adj" fmla="val 5263"/>
            </a:avLst>
          </a:prstGeom>
          <a:solidFill>
            <a:srgbClr val="FFF5EB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69748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783080" y="2651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You Know?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280160" y="3108960"/>
            <a:ext cx="658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400" dirty="0">
                <a:solidFill>
                  <a:srgbClr val="5C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Wellness Toolbox is a personal list of simple, safe, and often free strategies and activities for maintaining wellness — not a medication list.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7A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Essential Recovery Topics Quiz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4042</Words>
  <Application>Microsoft Office PowerPoint</Application>
  <PresentationFormat>On-screen Show (16:9)</PresentationFormat>
  <Paragraphs>606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2026-05-24T13:50:25Z</dcterms:created>
  <dcterms:modified xsi:type="dcterms:W3CDTF">2026-05-24T14:11:28Z</dcterms:modified>
</cp:coreProperties>
</file>