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75" d="100"/>
          <a:sy n="75" d="100"/>
        </p:scale>
        <p:origin x="804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RAP of DC" userId="a77f82a2b4855222" providerId="LiveId" clId="{A67589C9-8A63-4163-8CE7-628F1C9C0E17}"/>
    <pc:docChg chg="modSld">
      <pc:chgData name="WRAP of DC" userId="a77f82a2b4855222" providerId="LiveId" clId="{A67589C9-8A63-4163-8CE7-628F1C9C0E17}" dt="2026-07-03T02:23:53.271" v="0" actId="1076"/>
      <pc:docMkLst>
        <pc:docMk/>
      </pc:docMkLst>
      <pc:sldChg chg="modSp mod">
        <pc:chgData name="WRAP of DC" userId="a77f82a2b4855222" providerId="LiveId" clId="{A67589C9-8A63-4163-8CE7-628F1C9C0E17}" dt="2026-07-03T02:23:53.271" v="0" actId="1076"/>
        <pc:sldMkLst>
          <pc:docMk/>
          <pc:sldMk cId="0" sldId="256"/>
        </pc:sldMkLst>
        <pc:spChg chg="mod">
          <ac:chgData name="WRAP of DC" userId="a77f82a2b4855222" providerId="LiveId" clId="{A67589C9-8A63-4163-8CE7-628F1C9C0E17}" dt="2026-07-03T02:23:53.271" v="0" actId="1076"/>
          <ac:spMkLst>
            <pc:docMk/>
            <pc:sldMk cId="0" sldId="256"/>
            <ac:spMk id="6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Recidivism</c:v>
                </c:pt>
              </c:strCache>
            </c:strRef>
          </c:tx>
          <c:spPr>
            <a:solidFill>
              <a:srgbClr val="1C8C86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2A9-4203-A5B1-5A3A175966A8}"/>
              </c:ext>
            </c:extLst>
          </c:dPt>
          <c:dPt>
            <c:idx val="1"/>
            <c:invertIfNegative val="0"/>
            <c:bubble3D val="0"/>
            <c:spPr>
              <a:solidFill>
                <a:srgbClr val="E7D5A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C2A9-4203-A5B1-5A3A175966A8}"/>
              </c:ext>
            </c:extLst>
          </c:dPt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 i="0" u="none" strike="noStrike">
                    <a:solidFill>
                      <a:srgbClr val="24413F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Housed via CTI</c:v>
                </c:pt>
                <c:pt idx="1">
                  <c:v>NYC shelter avg.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6.6</c:v>
                </c:pt>
                <c:pt idx="1">
                  <c:v>14.9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2A9-4203-A5B1-5A3A175966A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5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0736F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8"/>
          <c:min val="0"/>
        </c:scaling>
        <c:delete val="1"/>
        <c:axPos val="l"/>
        <c:numFmt formatCode="General" sourceLinked="0"/>
        <c:majorTickMark val="out"/>
        <c:minorTickMark val="none"/>
        <c:tickLblPos val="nextTo"/>
        <c:crossAx val="2094734554"/>
        <c:crosses val="autoZero"/>
        <c:crossBetween val="between"/>
      </c:valAx>
      <c:spPr>
        <a:solidFill>
          <a:srgbClr val="FBF7EE"/>
        </a:solidFill>
        <a:ln>
          <a:noFill/>
        </a:ln>
        <a:effectLst/>
      </c:spPr>
    </c:plotArea>
    <c:plotVisOnly val="1"/>
    <c:dispBlanksAs val="span"/>
    <c:showDLblsOverMax val="1"/>
  </c:chart>
  <c:spPr>
    <a:solidFill>
      <a:srgbClr val="FBF7EE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Frame the talk: shelters do heroic short-term work, but the real test is what happens after someone leaves.
- WRAP = the resident's own wellness self-management plan.
- CTI = a time-limited support bridge during the transition out.
- Thesis: used together they reduce returns to shelter and support lasting recovery.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 with the through-line.
- Both models are backed by strong evidence, not guesswork.
- They target different needs - inner wellness vs. the transition - so they reinforce each other.
- The combined payoff: lower recidivism, more people housed and well. End on the mission line.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Set up the problem the two models solve.
- The exit from shelter is the highest-risk window for recurrence of homelessness.
- Residents often juggle mental illness, trauma, and substance use simultaneously.
- Service handoffs frequently fail, so people fall through the cracks right when support matters most.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Introduce WRAP as the internal, person-owned half of the pairing.
- Self-directed plan the resident builds and owns.
- Recognized by SAMHSA as an evidence-based practice in 2010; usually peer-facilitated.
- Core parts: wellness toolbox, daily maintenance, triggers/early warning signs, and a crisis plan.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Introduce CTI as the external, time-limited support bridge.
- Roughly nine months, focused on one critical transition.
- Three phases: Transition, Try-Out, Transfer of Care - support tapers as community ties take over.
- Rated Top Tier by the Coalition for Evidence-Based Policy.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Show the two models are complementary, not competing.
- WRAP is internal, resident-owned, and lifelong - the inner work.
- CTI is external, worker-led, and time-limited - the support bridge out.
- Combined, they cover both the person and the system: CTI opens doors, WRAP keeps the person well.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Ground WRAP's benefits in trial evidence.
- Peer-facilitated WRAP RCTs showed gains vs. controls by 8-month follow-up.
- Fewer psychiatric symptoms; more hope, quality of life, recovery, and empowerment.
- Backed by 25+ years of study and SAMHSA's evidence-based designation.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Hit the headline CTI numbers.
- First shelter RCT: roughly one-third the homeless nights vs. usual care over 18 months.
- Later trial: about five times lower prevalence of homelessness after discharge.
- Project Aspire: only 6.6% returned to shelter within a year vs. a 14.9% system average - and benefits lasted.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Translate the evidence into shelter-level value.
- Fewer returns to shelter and smoother moves into housing free up capacity.
- Healthier residents and fewer crises/rehospitalizations reduce strain and cost.
- Continuity of care plus proven, fundable outcomes strengthen the whole program.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the audience a concrete starting path.
- Build WRAP capacity by training peer facilitators on-site.
- Kick off CTI's nine-month bridge at the point of exit, using the three-phase handoff.
- Track shelter returns, housing stability, and wellbeing to prove and improve results.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RK">
    <p:bg>
      <p:bgPr>
        <a:solidFill>
          <a:srgbClr val="0E4F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685800" y="1965960"/>
            <a:ext cx="7772400" cy="155448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dirty="0"/>
            </a:lvl1pPr>
          </a:lstStyle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RK_TOP">
    <p:bg>
      <p:bgPr>
        <a:solidFill>
          <a:srgbClr val="0E4F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685800" y="960120"/>
            <a:ext cx="7772400" cy="86868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dirty="0"/>
            </a:lvl1pPr>
          </a:lstStyle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bg>
      <p:bgPr>
        <a:solidFill>
          <a:srgbClr val="FBF7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8046720" cy="77724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dirty="0"/>
            </a:lvl1pPr>
          </a:lstStyle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6382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37760" y="0"/>
            <a:ext cx="4206240" cy="4206240"/>
          </a:xfrm>
          <a:prstGeom prst="ellipse">
            <a:avLst/>
          </a:prstGeom>
          <a:solidFill>
            <a:srgbClr val="1C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217920" y="2217420"/>
            <a:ext cx="2926080" cy="2926080"/>
          </a:xfrm>
          <a:prstGeom prst="ellipse">
            <a:avLst/>
          </a:prstGeom>
          <a:solidFill>
            <a:srgbClr val="E273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85800" y="12344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300" dirty="0">
                <a:solidFill>
                  <a:srgbClr val="E7D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EVIDENCE-BASED CARE</a:t>
            </a:r>
            <a:endParaRPr lang="en-US" sz="1250" dirty="0"/>
          </a:p>
        </p:txBody>
      </p:sp>
      <p:sp>
        <p:nvSpPr>
          <p:cNvPr id="5" name="Text 0"/>
          <p:cNvSpPr>
            <a:spLocks noGrp="1"/>
          </p:cNvSpPr>
          <p:nvPr>
            <p:ph type="title" idx="100" hasCustomPrompt="1"/>
          </p:nvPr>
        </p:nvSpPr>
        <p:spPr>
          <a:xfrm>
            <a:off x="685800" y="1965960"/>
            <a:ext cx="77724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Building Stability After the Shelter</a:t>
            </a:r>
            <a:endParaRPr lang="en-US" sz="3700" dirty="0"/>
          </a:p>
        </p:txBody>
      </p:sp>
      <p:sp>
        <p:nvSpPr>
          <p:cNvPr id="6" name="Text 4"/>
          <p:cNvSpPr/>
          <p:nvPr/>
        </p:nvSpPr>
        <p:spPr>
          <a:xfrm>
            <a:off x="777240" y="3451860"/>
            <a:ext cx="7589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Wellness Recovery Action Plan (WRAP) </a:t>
            </a:r>
            <a:r>
              <a:rPr lang="en-US" sz="1600" dirty="0">
                <a:solidFill>
                  <a:srgbClr val="E7D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</a:t>
            </a: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Critical Time Intervention (CTI)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85800" y="3950208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CFE3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proven models that help community residential shelters turn a temporary bed into a lasting recovery.</a:t>
            </a:r>
            <a:endParaRPr lang="en-US" sz="12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852160" y="0"/>
            <a:ext cx="3291840" cy="3291840"/>
          </a:xfrm>
          <a:prstGeom prst="ellipse">
            <a:avLst/>
          </a:prstGeom>
          <a:solidFill>
            <a:srgbClr val="1C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949440" y="2948940"/>
            <a:ext cx="2194560" cy="2194560"/>
          </a:xfrm>
          <a:prstGeom prst="ellipse">
            <a:avLst/>
          </a:prstGeom>
          <a:solidFill>
            <a:srgbClr val="E273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85800" y="5029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300" dirty="0">
                <a:solidFill>
                  <a:srgbClr val="E7D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250" dirty="0"/>
          </a:p>
        </p:txBody>
      </p:sp>
      <p:sp>
        <p:nvSpPr>
          <p:cNvPr id="5" name="Text 0"/>
          <p:cNvSpPr>
            <a:spLocks noGrp="1"/>
          </p:cNvSpPr>
          <p:nvPr>
            <p:ph type="title" idx="100" hasCustomPrompt="1"/>
          </p:nvPr>
        </p:nvSpPr>
        <p:spPr>
          <a:xfrm>
            <a:off x="685800" y="960120"/>
            <a:ext cx="7772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Proven Tools, One Lasting Result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685800" y="2167128"/>
            <a:ext cx="457200" cy="457200"/>
          </a:xfrm>
          <a:prstGeom prst="ellipse">
            <a:avLst/>
          </a:prstGeom>
          <a:solidFill>
            <a:srgbClr val="E273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85800" y="21671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325880" y="2057400"/>
            <a:ext cx="722376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are evidence-based
</a:t>
            </a:r>
            <a:r>
              <a:rPr lang="en-US" sz="1150" dirty="0">
                <a:solidFill>
                  <a:srgbClr val="CFE3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(SAMHSA) and CTI (Top Tier) are proven, not experimental.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685800" y="3063240"/>
            <a:ext cx="457200" cy="457200"/>
          </a:xfrm>
          <a:prstGeom prst="ellipse">
            <a:avLst/>
          </a:prstGeom>
          <a:solidFill>
            <a:srgbClr val="E273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85800" y="30632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325880" y="2953512"/>
            <a:ext cx="722376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solve different problems
</a:t>
            </a:r>
            <a:r>
              <a:rPr lang="en-US" sz="1150" dirty="0">
                <a:solidFill>
                  <a:srgbClr val="CFE3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sustains inner wellness; CTI secures the transition out.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685800" y="3959352"/>
            <a:ext cx="457200" cy="457200"/>
          </a:xfrm>
          <a:prstGeom prst="ellipse">
            <a:avLst/>
          </a:prstGeom>
          <a:solidFill>
            <a:srgbClr val="E273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85800" y="395935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1325880" y="3849624"/>
            <a:ext cx="722376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Together they cut recidivism
</a:t>
            </a:r>
            <a:r>
              <a:rPr lang="en-US" sz="1150" dirty="0">
                <a:solidFill>
                  <a:srgbClr val="CFE3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returns to shelter, more people staying housed and well.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85800" y="4590288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E7D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Turning a temporary bed into a lasting recovery.</a:t>
            </a:r>
            <a:endParaRPr lang="en-US" sz="12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18288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E27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</a:t>
            </a:r>
            <a:endParaRPr lang="en-US" sz="110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Transition Out Is the Riskiest Moment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66928" y="1207008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Leaving a shelter is a fragile turning point. Without continuity of care, gains made inside can unravel fast.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66928" y="1828800"/>
            <a:ext cx="2615184" cy="25146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66928" y="1828800"/>
            <a:ext cx="2615184" cy="128016"/>
          </a:xfrm>
          <a:prstGeom prst="rect">
            <a:avLst/>
          </a:prstGeom>
          <a:solidFill>
            <a:srgbClr val="E273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68096" y="2121408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E7D5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786384" y="2761488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High-risk period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786384" y="3218688"/>
            <a:ext cx="217627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Discharge into housing or the community is when relapse, crisis, and return to homelessness spike.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438144" y="1828800"/>
            <a:ext cx="2615184" cy="25146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438144" y="1828800"/>
            <a:ext cx="2615184" cy="128016"/>
          </a:xfrm>
          <a:prstGeom prst="rect">
            <a:avLst/>
          </a:prstGeom>
          <a:solidFill>
            <a:srgbClr val="E273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639312" y="2121408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E7D5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3657600" y="2761488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Complex needs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3657600" y="3218688"/>
            <a:ext cx="217627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residents live with serious mental illness, trauma, and substance-use histories at once.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6309360" y="1828800"/>
            <a:ext cx="2615184" cy="25146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309360" y="1828800"/>
            <a:ext cx="2615184" cy="128016"/>
          </a:xfrm>
          <a:prstGeom prst="rect">
            <a:avLst/>
          </a:prstGeom>
          <a:solidFill>
            <a:srgbClr val="E273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510528" y="2121408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E7D5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6528816" y="2761488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Fragmented support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528816" y="3218688"/>
            <a:ext cx="217627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Handoffs between shelter, housing, and clinical services often break, leaving people unsupported.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548640" y="47365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27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+ CTI</a:t>
            </a:r>
            <a:r>
              <a:rPr lang="en-US" sz="8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Community Residential Shelters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8229600" y="473659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18288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E27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1</a:t>
            </a:r>
            <a:endParaRPr lang="en-US" sz="110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WRAP: A Resident-Driven Wellness Plan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66928" y="1371600"/>
            <a:ext cx="3200400" cy="3108960"/>
          </a:xfrm>
          <a:prstGeom prst="rect">
            <a:avLst/>
          </a:prstGeom>
          <a:solidFill>
            <a:srgbClr val="12706E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86384" y="1591056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50" dirty="0">
                <a:solidFill>
                  <a:srgbClr val="E7D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is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86384" y="1938528"/>
            <a:ext cx="2761488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structured, self-directed process people create to stay well, spot warning signs early, and stay in control during a crisis.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86384" y="3611880"/>
            <a:ext cx="276148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SAMHSA-designated
</a:t>
            </a:r>
            <a:r>
              <a:rPr lang="en-US" sz="1050" dirty="0">
                <a:solidFill>
                  <a:srgbClr val="CFE3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evidence-based practice (2010) · peer-facilitated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977640" y="1371600"/>
            <a:ext cx="4617720" cy="722376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160520" y="1572768"/>
            <a:ext cx="329184" cy="329184"/>
          </a:xfrm>
          <a:prstGeom prst="ellipse">
            <a:avLst/>
          </a:prstGeom>
          <a:solidFill>
            <a:srgbClr val="E273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160520" y="157276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636008" y="1463040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Wellness toolbox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636008" y="1737360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Simple, personal tools that keep daily life on track.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977640" y="2176272"/>
            <a:ext cx="4617720" cy="722376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160520" y="2377440"/>
            <a:ext cx="329184" cy="329184"/>
          </a:xfrm>
          <a:prstGeom prst="ellipse">
            <a:avLst/>
          </a:prstGeom>
          <a:solidFill>
            <a:srgbClr val="E273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160520" y="237744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636008" y="2267712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Daily maintenance plan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636008" y="2542032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 do to stay well, and what to watch for.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3977640" y="2980944"/>
            <a:ext cx="4617720" cy="722376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4160520" y="3182112"/>
            <a:ext cx="329184" cy="329184"/>
          </a:xfrm>
          <a:prstGeom prst="ellipse">
            <a:avLst/>
          </a:prstGeom>
          <a:solidFill>
            <a:srgbClr val="E273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160520" y="318211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636008" y="3072384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Triggers &amp; early warning signs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636008" y="3346704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Naming them early keeps small dips from becoming crises.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977640" y="3785616"/>
            <a:ext cx="4617720" cy="722376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4160520" y="3986784"/>
            <a:ext cx="329184" cy="329184"/>
          </a:xfrm>
          <a:prstGeom prst="ellipse">
            <a:avLst/>
          </a:prstGeom>
          <a:solidFill>
            <a:srgbClr val="E273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160520" y="398678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4636008" y="3877056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Crisis &amp; post-crisis plan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636008" y="4151376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instructions so support continues when it's hardest.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548640" y="47365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27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+ CTI</a:t>
            </a:r>
            <a:r>
              <a:rPr lang="en-US" sz="8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Community Residential Shelters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8229600" y="473659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18288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E27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2</a:t>
            </a:r>
            <a:endParaRPr lang="en-US" sz="110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CTI: A Time-Limited Bridge to the Community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66928" y="1207008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~9-month, evidence-based case-management model that mobilizes support during a single critical transition, then hands it off to lasting community ties.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566928" y="1874520"/>
            <a:ext cx="2615184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66928" y="1874520"/>
            <a:ext cx="2615184" cy="566928"/>
          </a:xfrm>
          <a:prstGeom prst="rect">
            <a:avLst/>
          </a:prstGeom>
          <a:solidFill>
            <a:srgbClr val="1270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86384" y="2002536"/>
            <a:ext cx="21762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50" dirty="0">
                <a:solidFill>
                  <a:srgbClr val="E7D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86384" y="2587752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Transition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786384" y="3063240"/>
            <a:ext cx="2176272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 needs and actively link the resident to housing, treatment, and natural supports.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3163824" y="2697480"/>
            <a:ext cx="2926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2734A"/>
                </a:solidFill>
              </a:rPr>
              <a:t>→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3438144" y="1874520"/>
            <a:ext cx="2615184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438144" y="1874520"/>
            <a:ext cx="2615184" cy="566928"/>
          </a:xfrm>
          <a:prstGeom prst="rect">
            <a:avLst/>
          </a:prstGeom>
          <a:solidFill>
            <a:srgbClr val="1270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657600" y="2002536"/>
            <a:ext cx="21762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50" dirty="0">
                <a:solidFill>
                  <a:srgbClr val="E7D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657600" y="2587752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Try-Out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3657600" y="3063240"/>
            <a:ext cx="2176272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and fine-tune the support network as real-life problems surface.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6035040" y="2697480"/>
            <a:ext cx="2926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2734A"/>
                </a:solidFill>
              </a:rPr>
              <a:t>→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6309360" y="1874520"/>
            <a:ext cx="2615184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309360" y="1874520"/>
            <a:ext cx="2615184" cy="566928"/>
          </a:xfrm>
          <a:prstGeom prst="rect">
            <a:avLst/>
          </a:prstGeom>
          <a:solidFill>
            <a:srgbClr val="1270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528816" y="2002536"/>
            <a:ext cx="21762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50" dirty="0">
                <a:solidFill>
                  <a:srgbClr val="E7D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528816" y="2587752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Transfer of Care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6528816" y="3063240"/>
            <a:ext cx="2176272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back as durable community connections take over the work.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566928" y="4315968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27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Meets the Coalition for Evidence-Based Policy's rigorous “Top Tier” standard for proven interventions.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48640" y="47365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27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+ CTI</a:t>
            </a:r>
            <a:r>
              <a:rPr lang="en-US" sz="8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Community Residential Shelters</a:t>
            </a:r>
            <a:endParaRPr lang="en-US" sz="850" dirty="0"/>
          </a:p>
        </p:txBody>
      </p:sp>
      <p:sp>
        <p:nvSpPr>
          <p:cNvPr id="24" name="Text 22"/>
          <p:cNvSpPr/>
          <p:nvPr/>
        </p:nvSpPr>
        <p:spPr>
          <a:xfrm>
            <a:off x="8229600" y="473659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18288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E27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TOGETHER</a:t>
            </a:r>
            <a:endParaRPr lang="en-US" sz="110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Models, One Continuum of Care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66928" y="1508760"/>
            <a:ext cx="3931920" cy="2331720"/>
          </a:xfrm>
          <a:prstGeom prst="rect">
            <a:avLst/>
          </a:prstGeom>
          <a:solidFill>
            <a:srgbClr val="F3EAD3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86384" y="170992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C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WRAP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86384" y="2167128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inner work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2532888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52400" indent="-152400">
              <a:buSzPct val="100000"/>
              <a:buChar char="•"/>
            </a:pPr>
            <a:r>
              <a:rPr lang="en-US" sz="1200" dirty="0">
                <a:solidFill>
                  <a:srgbClr val="2441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Resident-owned and self-directed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22960" y="2935224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52400" indent="-152400">
              <a:buSzPct val="100000"/>
              <a:buChar char="•"/>
            </a:pPr>
            <a:r>
              <a:rPr lang="en-US" sz="1200" dirty="0">
                <a:solidFill>
                  <a:srgbClr val="2441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Builds daily coping and self-management skills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22960" y="3337560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52400" indent="-152400">
              <a:buSzPct val="100000"/>
              <a:buChar char="•"/>
            </a:pPr>
            <a:r>
              <a:rPr lang="en-US" sz="1200" dirty="0">
                <a:solidFill>
                  <a:srgbClr val="2441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Ongoing - travels with the person for life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828032" y="1508760"/>
            <a:ext cx="3931920" cy="2331720"/>
          </a:xfrm>
          <a:prstGeom prst="rect">
            <a:avLst/>
          </a:prstGeom>
          <a:solidFill>
            <a:srgbClr val="12706E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47488" y="170992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7D5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CTI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5047488" y="2167128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CFE3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support bridge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084064" y="2532888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52400" indent="-1524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Worker-led and time-limited (~9 months)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084064" y="2935224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52400" indent="-1524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Connects the person to housing and services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084064" y="3337560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52400" indent="-1524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Focused on one critical transition, then hands off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66928" y="4041648"/>
            <a:ext cx="8010144" cy="566928"/>
          </a:xfrm>
          <a:prstGeom prst="rect">
            <a:avLst/>
          </a:prstGeom>
          <a:solidFill>
            <a:srgbClr val="E273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22960" y="4041648"/>
            <a:ext cx="74980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Together:  </a:t>
            </a: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CTI opens the doors while WRAP keeps the person well once they walk through them.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548640" y="47365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27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+ CTI</a:t>
            </a:r>
            <a:r>
              <a:rPr lang="en-US" sz="8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Community Residential Shelters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8229600" y="473659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18288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E27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 · WRAP</a:t>
            </a:r>
            <a:endParaRPr lang="en-US" sz="110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the Research Shows: WRAP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66928" y="1207008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Randomized controlled trials of the peer-facilitated WRAP group found significant gains versus controls from baseline to 8-month follow-up.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566928" y="1874520"/>
            <a:ext cx="1938528" cy="1572768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13232" y="2130552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Reduced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13232" y="2651760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200" dirty="0">
                <a:solidFill>
                  <a:srgbClr val="2441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psychiatric symptoms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679192" y="1874520"/>
            <a:ext cx="1938528" cy="1572768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825496" y="2130552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Increased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2825496" y="2651760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200" dirty="0">
                <a:solidFill>
                  <a:srgbClr val="2441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hopefulness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791456" y="1874520"/>
            <a:ext cx="1938528" cy="1572768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937760" y="2130552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Increased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937760" y="2651760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200" dirty="0">
                <a:solidFill>
                  <a:srgbClr val="2441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of life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903720" y="1874520"/>
            <a:ext cx="1938528" cy="1572768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7050024" y="2130552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Increased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7050024" y="2651760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200" dirty="0">
                <a:solidFill>
                  <a:srgbClr val="2441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recovery &amp; empowerment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66928" y="3749040"/>
            <a:ext cx="8010144" cy="822960"/>
          </a:xfrm>
          <a:prstGeom prst="rect">
            <a:avLst/>
          </a:prstGeom>
          <a:solidFill>
            <a:srgbClr val="F3EAD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22960" y="3749040"/>
            <a:ext cx="7498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25+ years</a:t>
            </a:r>
            <a:r>
              <a:rPr lang="en-US" sz="120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of study   ·   </a:t>
            </a:r>
            <a:r>
              <a:rPr lang="en-US" sz="1300" b="1" dirty="0">
                <a:solidFill>
                  <a:srgbClr val="2441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SAMHSA evidence-based practice</a:t>
            </a:r>
            <a:r>
              <a:rPr lang="en-US" sz="120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·   participants report greater control, even in crisis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548640" y="47365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27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+ CTI</a:t>
            </a:r>
            <a:r>
              <a:rPr lang="en-US" sz="8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Community Residential Shelters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8229600" y="473659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18288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E27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 · CTI</a:t>
            </a:r>
            <a:endParaRPr lang="en-US" sz="110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the Research Shows: CTI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66928" y="1417320"/>
            <a:ext cx="3977640" cy="1207008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85800" y="1527048"/>
            <a:ext cx="137160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E273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3×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2057400" y="1545336"/>
            <a:ext cx="2377440" cy="9509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2441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homeless nights vs. usual care over 18 months (first shelter RCT, Susser 1997)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2788920"/>
            <a:ext cx="3977640" cy="1207008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85800" y="2898648"/>
            <a:ext cx="137160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E273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~5×</a:t>
            </a:r>
            <a:endParaRPr lang="en-US" sz="4200" dirty="0"/>
          </a:p>
        </p:txBody>
      </p:sp>
      <p:sp>
        <p:nvSpPr>
          <p:cNvPr id="9" name="Text 7"/>
          <p:cNvSpPr/>
          <p:nvPr/>
        </p:nvSpPr>
        <p:spPr>
          <a:xfrm>
            <a:off x="2057400" y="2916936"/>
            <a:ext cx="2377440" cy="9509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2441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prevalence of homelessness vs. usual care after discharge (Herman 2011)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800600" y="137160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441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to shelter within one year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800600" y="1645920"/>
            <a:ext cx="3794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Aspire (CTI + EBPs), Brooklyn NY</a:t>
            </a:r>
            <a:endParaRPr lang="en-US" sz="950" dirty="0"/>
          </a:p>
        </p:txBody>
      </p:sp>
      <p:graphicFrame>
        <p:nvGraphicFramePr>
          <p:cNvPr id="12" name="Chart 0"/>
          <p:cNvGraphicFramePr/>
          <p:nvPr/>
        </p:nvGraphicFramePr>
        <p:xfrm>
          <a:off x="4709160" y="1965960"/>
          <a:ext cx="393192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 10"/>
          <p:cNvSpPr/>
          <p:nvPr/>
        </p:nvSpPr>
        <p:spPr>
          <a:xfrm>
            <a:off x="566928" y="4315968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27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effects persisted after the intervention ended; economic analyses support cost-effectiveness.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548640" y="47365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27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+ CTI</a:t>
            </a:r>
            <a:r>
              <a:rPr lang="en-US" sz="8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Community Residential Shelters</a:t>
            </a:r>
            <a:endParaRPr lang="en-US" sz="850" dirty="0"/>
          </a:p>
        </p:txBody>
      </p:sp>
      <p:sp>
        <p:nvSpPr>
          <p:cNvPr id="15" name="Text 12"/>
          <p:cNvSpPr/>
          <p:nvPr/>
        </p:nvSpPr>
        <p:spPr>
          <a:xfrm>
            <a:off x="8229600" y="473659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18288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E27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PAYOFF</a:t>
            </a:r>
            <a:endParaRPr lang="en-US" sz="110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This Matters for Residential Shelters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66928" y="1417320"/>
            <a:ext cx="2615184" cy="1207008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66928" y="1417320"/>
            <a:ext cx="109728" cy="1207008"/>
          </a:xfrm>
          <a:prstGeom prst="rect">
            <a:avLst/>
          </a:prstGeom>
          <a:solidFill>
            <a:srgbClr val="E273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22960" y="1563624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Fewer returns to shelter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822960" y="2002536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08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Stronger transitions free up beds and lower recidivism.</a:t>
            </a:r>
            <a:endParaRPr lang="en-US" sz="1080" dirty="0"/>
          </a:p>
        </p:txBody>
      </p:sp>
      <p:sp>
        <p:nvSpPr>
          <p:cNvPr id="8" name="Shape 6"/>
          <p:cNvSpPr/>
          <p:nvPr/>
        </p:nvSpPr>
        <p:spPr>
          <a:xfrm>
            <a:off x="3438144" y="1417320"/>
            <a:ext cx="2615184" cy="1207008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438144" y="1417320"/>
            <a:ext cx="109728" cy="1207008"/>
          </a:xfrm>
          <a:prstGeom prst="rect">
            <a:avLst/>
          </a:prstGeom>
          <a:solidFill>
            <a:srgbClr val="1C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694176" y="1563624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Smoother move to housing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3694176" y="2002536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08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CTI links residents to stable housing and keeps them there.</a:t>
            </a:r>
            <a:endParaRPr lang="en-US" sz="1080" dirty="0"/>
          </a:p>
        </p:txBody>
      </p:sp>
      <p:sp>
        <p:nvSpPr>
          <p:cNvPr id="12" name="Shape 10"/>
          <p:cNvSpPr/>
          <p:nvPr/>
        </p:nvSpPr>
        <p:spPr>
          <a:xfrm>
            <a:off x="6309360" y="1417320"/>
            <a:ext cx="2615184" cy="1207008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309360" y="1417320"/>
            <a:ext cx="109728" cy="1207008"/>
          </a:xfrm>
          <a:prstGeom prst="rect">
            <a:avLst/>
          </a:prstGeom>
          <a:solidFill>
            <a:srgbClr val="E273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565392" y="1563624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Healthier, engaged residents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6565392" y="2002536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08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builds the self-management skills that sustain recovery.</a:t>
            </a:r>
            <a:endParaRPr lang="en-US" sz="1080" dirty="0"/>
          </a:p>
        </p:txBody>
      </p:sp>
      <p:sp>
        <p:nvSpPr>
          <p:cNvPr id="16" name="Shape 14"/>
          <p:cNvSpPr/>
          <p:nvPr/>
        </p:nvSpPr>
        <p:spPr>
          <a:xfrm>
            <a:off x="566928" y="2807208"/>
            <a:ext cx="2615184" cy="1207008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66928" y="2807208"/>
            <a:ext cx="109728" cy="1207008"/>
          </a:xfrm>
          <a:prstGeom prst="rect">
            <a:avLst/>
          </a:prstGeom>
          <a:solidFill>
            <a:srgbClr val="1C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22960" y="2953512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Fewer crises &amp; rehospitalizations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822960" y="3392424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08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Early-warning planning heads off costly emergencies.</a:t>
            </a:r>
            <a:endParaRPr lang="en-US" sz="1080" dirty="0"/>
          </a:p>
        </p:txBody>
      </p:sp>
      <p:sp>
        <p:nvSpPr>
          <p:cNvPr id="20" name="Shape 18"/>
          <p:cNvSpPr/>
          <p:nvPr/>
        </p:nvSpPr>
        <p:spPr>
          <a:xfrm>
            <a:off x="3438144" y="2807208"/>
            <a:ext cx="2615184" cy="1207008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438144" y="2807208"/>
            <a:ext cx="109728" cy="1207008"/>
          </a:xfrm>
          <a:prstGeom prst="rect">
            <a:avLst/>
          </a:prstGeom>
          <a:solidFill>
            <a:srgbClr val="E273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694176" y="2953512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Seamless continuity of care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3694176" y="3392424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08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Warm handoffs close the gaps between services.</a:t>
            </a:r>
            <a:endParaRPr lang="en-US" sz="1080" dirty="0"/>
          </a:p>
        </p:txBody>
      </p:sp>
      <p:sp>
        <p:nvSpPr>
          <p:cNvPr id="24" name="Shape 22"/>
          <p:cNvSpPr/>
          <p:nvPr/>
        </p:nvSpPr>
        <p:spPr>
          <a:xfrm>
            <a:off x="6309360" y="2807208"/>
            <a:ext cx="2615184" cy="1207008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6309360" y="2807208"/>
            <a:ext cx="109728" cy="1207008"/>
          </a:xfrm>
          <a:prstGeom prst="rect">
            <a:avLst/>
          </a:prstGeom>
          <a:solidFill>
            <a:srgbClr val="1C8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565392" y="2953512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Cost-effective &amp; fundable</a:t>
            </a:r>
            <a:endParaRPr lang="en-US" sz="1350" dirty="0"/>
          </a:p>
        </p:txBody>
      </p:sp>
      <p:sp>
        <p:nvSpPr>
          <p:cNvPr id="27" name="Text 25"/>
          <p:cNvSpPr/>
          <p:nvPr/>
        </p:nvSpPr>
        <p:spPr>
          <a:xfrm>
            <a:off x="6565392" y="3392424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08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Proven outcomes strengthen grants and stretch budgets.</a:t>
            </a:r>
            <a:endParaRPr lang="en-US" sz="1080" dirty="0"/>
          </a:p>
        </p:txBody>
      </p:sp>
      <p:sp>
        <p:nvSpPr>
          <p:cNvPr id="28" name="Text 26"/>
          <p:cNvSpPr/>
          <p:nvPr/>
        </p:nvSpPr>
        <p:spPr>
          <a:xfrm>
            <a:off x="548640" y="47365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27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+ CTI</a:t>
            </a:r>
            <a:r>
              <a:rPr lang="en-US" sz="8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Community Residential Shelters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8229600" y="473659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18288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E27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EVIDENCE TO ACTION</a:t>
            </a:r>
            <a:endParaRPr lang="en-US" sz="110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8640" y="384048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Putting WRAP &amp; CTI Into Practice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66928" y="1481328"/>
            <a:ext cx="8010144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68096" y="1645920"/>
            <a:ext cx="384048" cy="384048"/>
          </a:xfrm>
          <a:prstGeom prst="ellipse">
            <a:avLst/>
          </a:prstGeom>
          <a:solidFill>
            <a:srgbClr val="1270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68096" y="16459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344168" y="1581912"/>
            <a:ext cx="3291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Train peer WRAP facilitators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681728" y="1581912"/>
            <a:ext cx="3712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 residents and staff to co-create wellness plans on-site.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566928" y="2313432"/>
            <a:ext cx="8010144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768096" y="2478024"/>
            <a:ext cx="384048" cy="384048"/>
          </a:xfrm>
          <a:prstGeom prst="ellipse">
            <a:avLst/>
          </a:prstGeom>
          <a:solidFill>
            <a:srgbClr val="1270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68096" y="247802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344168" y="2414016"/>
            <a:ext cx="3291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Assign a CTI worker at exit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681728" y="2414016"/>
            <a:ext cx="3712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 the ~9-month bridge the moment a move-out is planned.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66928" y="3145536"/>
            <a:ext cx="8010144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768096" y="3310128"/>
            <a:ext cx="384048" cy="384048"/>
          </a:xfrm>
          <a:prstGeom prst="ellipse">
            <a:avLst/>
          </a:prstGeom>
          <a:solidFill>
            <a:srgbClr val="1270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68096" y="331012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344168" y="3246120"/>
            <a:ext cx="3291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Run the three-phase handoff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681728" y="3246120"/>
            <a:ext cx="3712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Transition, try-out, and transfer of care to community supports.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566928" y="3977640"/>
            <a:ext cx="8010144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0E4F4F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768096" y="4142232"/>
            <a:ext cx="384048" cy="384048"/>
          </a:xfrm>
          <a:prstGeom prst="ellipse">
            <a:avLst/>
          </a:prstGeom>
          <a:solidFill>
            <a:srgbClr val="1270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68096" y="414223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1344168" y="4078224"/>
            <a:ext cx="3291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441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Measure what matters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681728" y="4078224"/>
            <a:ext cx="37124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shelter returns, housing stability, and resident wellbeing.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548640" y="47365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27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+ CTI</a:t>
            </a:r>
            <a:r>
              <a:rPr lang="en-US" sz="85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Community Residential Shelters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8229600" y="473659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073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1430</Words>
  <Application>Microsoft Office PowerPoint</Application>
  <PresentationFormat>On-screen Show (16:9)</PresentationFormat>
  <Paragraphs>155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Georgia</vt:lpstr>
      <vt:lpstr>Office Theme</vt:lpstr>
      <vt:lpstr>Building Stability After the Shelter</vt:lpstr>
      <vt:lpstr>The Transition Out Is the Riskiest Moment</vt:lpstr>
      <vt:lpstr>WRAP: A Resident-Driven Wellness Plan</vt:lpstr>
      <vt:lpstr>CTI: A Time-Limited Bridge to the Community</vt:lpstr>
      <vt:lpstr>Two Models, One Continuum of Care</vt:lpstr>
      <vt:lpstr>What the Research Shows: WRAP</vt:lpstr>
      <vt:lpstr>What the Research Shows: CTI</vt:lpstr>
      <vt:lpstr>Why This Matters for Residential Shelters</vt:lpstr>
      <vt:lpstr>Putting WRAP &amp; CTI Into Practice</vt:lpstr>
      <vt:lpstr>Two Proven Tools, One Lasting Result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WRAP of DC</dc:creator>
  <cp:lastModifiedBy>WRAP of DC</cp:lastModifiedBy>
  <cp:revision>1</cp:revision>
  <dcterms:created xsi:type="dcterms:W3CDTF">2026-07-02T19:08:23Z</dcterms:created>
  <dcterms:modified xsi:type="dcterms:W3CDTF">2026-07-03T02:24:03Z</dcterms:modified>
</cp:coreProperties>
</file>