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Navigating Challenges When Things Are Breaking Down" id="{9E1577A6-16FD-4ACB-9145-21FD891DAF5C}">
          <p14:sldIdLst>
            <p14:sldId id="2561"/>
            <p14:sldId id="2562"/>
          </p14:sldIdLst>
        </p14:section>
        <p14:section name="Understanding Wellness Recovery Action Plan (WRAP)" id="{4B5E5FDE-DD3E-43A2-A4F0-6B2A18621330}">
          <p14:sldIdLst>
            <p14:sldId id="2563"/>
            <p14:sldId id="2564"/>
            <p14:sldId id="2565"/>
            <p14:sldId id="2566"/>
          </p14:sldIdLst>
        </p14:section>
        <p14:section name="Identifying Signs of Breakdown" id="{1726B77D-6228-4132-AF9F-9B8D0D129797}">
          <p14:sldIdLst>
            <p14:sldId id="2567"/>
            <p14:sldId id="2568"/>
            <p14:sldId id="2569"/>
            <p14:sldId id="2570"/>
          </p14:sldIdLst>
        </p14:section>
        <p14:section name="Developing Effective Action Plans" id="{2901BB02-64F8-4275-83F4-4FDE59F0322E}">
          <p14:sldIdLst>
            <p14:sldId id="2571"/>
            <p14:sldId id="2572"/>
            <p14:sldId id="2573"/>
            <p14:sldId id="2574"/>
          </p14:sldIdLst>
        </p14:section>
        <p14:section name="Implementing Your WRAP During Breakdowns" id="{6F990B5D-2855-4AC1-9F75-23AEAD2A0C14}">
          <p14:sldIdLst>
            <p14:sldId id="2575"/>
            <p14:sldId id="2576"/>
            <p14:sldId id="2577"/>
            <p14:sldId id="2578"/>
          </p14:sldIdLst>
        </p14:section>
        <p14:section name="Reflecting and Refining Your Plan" id="{C7BC4093-CAEB-4FA7-8584-77FB9765D7B5}">
          <p14:sldIdLst>
            <p14:sldId id="2579"/>
            <p14:sldId id="2580"/>
            <p14:sldId id="2581"/>
            <p14:sldId id="2582"/>
          </p14:sldIdLst>
        </p14:section>
        <p14:section name="Conclusion" id="{73982C47-0C27-47C1-B3F8-82E99889610F}">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2663E-4858-44A9-A2EB-DE945D5C0E4A}" type="doc">
      <dgm:prSet loTypeId="urn:microsoft.com/office/officeart/2024/3/layout/verticalVisualTextBlock1#1" loCatId="Picture" qsTypeId="urn:microsoft.com/office/officeart/2005/8/quickstyle/simple4" qsCatId="simple" csTypeId="urn:microsoft.com/office/officeart/2005/8/colors/accent0_2" csCatId="mainScheme" phldr="1"/>
      <dgm:spPr/>
      <dgm:t>
        <a:bodyPr/>
        <a:lstStyle/>
        <a:p>
          <a:endParaRPr lang="en-US"/>
        </a:p>
      </dgm:t>
    </dgm:pt>
    <dgm:pt modelId="{50CD5084-97E2-4591-829F-6E7190DB1CC2}">
      <dgm:prSet/>
      <dgm:spPr/>
      <dgm:t>
        <a:bodyPr/>
        <a:lstStyle/>
        <a:p>
          <a:pPr>
            <a:lnSpc>
              <a:spcPct val="100000"/>
            </a:lnSpc>
            <a:defRPr b="1"/>
          </a:pPr>
          <a:r>
            <a:rPr lang="en-US"/>
            <a:t>Impact of Warning Signs</a:t>
          </a:r>
        </a:p>
      </dgm:t>
    </dgm:pt>
    <dgm:pt modelId="{E0EA75CF-1F15-48FD-8E75-E18CA3EF5373}" type="parTrans" cxnId="{4161786D-9904-4CE6-8719-F7D0864D641C}">
      <dgm:prSet/>
      <dgm:spPr/>
      <dgm:t>
        <a:bodyPr/>
        <a:lstStyle/>
        <a:p>
          <a:endParaRPr lang="en-US"/>
        </a:p>
      </dgm:t>
    </dgm:pt>
    <dgm:pt modelId="{2EFA9F0B-3A86-4190-832F-4EBA47F398D1}" type="sibTrans" cxnId="{4161786D-9904-4CE6-8719-F7D0864D641C}">
      <dgm:prSet/>
      <dgm:spPr/>
      <dgm:t>
        <a:bodyPr/>
        <a:lstStyle/>
        <a:p>
          <a:pPr>
            <a:lnSpc>
              <a:spcPct val="100000"/>
            </a:lnSpc>
            <a:defRPr b="1"/>
          </a:pPr>
          <a:endParaRPr lang="en-US"/>
        </a:p>
      </dgm:t>
    </dgm:pt>
    <dgm:pt modelId="{D0A96628-06AB-4F21-9EE0-89F20D2B545E}">
      <dgm:prSet/>
      <dgm:spPr/>
      <dgm:t>
        <a:bodyPr/>
        <a:lstStyle/>
        <a:p>
          <a:pPr>
            <a:lnSpc>
              <a:spcPct val="100000"/>
            </a:lnSpc>
          </a:pPr>
          <a:r>
            <a:rPr lang="en-US"/>
            <a:t>Evaluating warning signs is crucial for understanding their impact on mental health and overall well-being.</a:t>
          </a:r>
        </a:p>
      </dgm:t>
    </dgm:pt>
    <dgm:pt modelId="{DE284900-BF65-4835-905F-7EC507698F94}" type="parTrans" cxnId="{F30B19AA-689C-449A-BE46-17ECF69F8EFE}">
      <dgm:prSet/>
      <dgm:spPr/>
      <dgm:t>
        <a:bodyPr/>
        <a:lstStyle/>
        <a:p>
          <a:endParaRPr lang="en-US"/>
        </a:p>
      </dgm:t>
    </dgm:pt>
    <dgm:pt modelId="{1DD97AEF-3EE7-47FE-965B-3F2C8CB63D22}" type="sibTrans" cxnId="{F30B19AA-689C-449A-BE46-17ECF69F8EFE}">
      <dgm:prSet/>
      <dgm:spPr/>
      <dgm:t>
        <a:bodyPr/>
        <a:lstStyle/>
        <a:p>
          <a:endParaRPr lang="en-US"/>
        </a:p>
      </dgm:t>
    </dgm:pt>
    <dgm:pt modelId="{DB2227EE-4445-47F7-A8A4-C6BB488FD0CA}">
      <dgm:prSet/>
      <dgm:spPr/>
      <dgm:t>
        <a:bodyPr/>
        <a:lstStyle/>
        <a:p>
          <a:pPr>
            <a:lnSpc>
              <a:spcPct val="100000"/>
            </a:lnSpc>
            <a:defRPr b="1"/>
          </a:pPr>
          <a:r>
            <a:rPr lang="en-US"/>
            <a:t>Triggers Evaluation</a:t>
          </a:r>
        </a:p>
      </dgm:t>
    </dgm:pt>
    <dgm:pt modelId="{7D621891-0614-4804-8EF2-6C3F56B50A37}" type="parTrans" cxnId="{E0EB75F5-A093-4574-89AE-40D540FEF8C2}">
      <dgm:prSet/>
      <dgm:spPr/>
      <dgm:t>
        <a:bodyPr/>
        <a:lstStyle/>
        <a:p>
          <a:endParaRPr lang="en-US"/>
        </a:p>
      </dgm:t>
    </dgm:pt>
    <dgm:pt modelId="{091EB566-F659-4BF1-B361-ABD86E935576}" type="sibTrans" cxnId="{E0EB75F5-A093-4574-89AE-40D540FEF8C2}">
      <dgm:prSet/>
      <dgm:spPr/>
      <dgm:t>
        <a:bodyPr/>
        <a:lstStyle/>
        <a:p>
          <a:pPr>
            <a:lnSpc>
              <a:spcPct val="100000"/>
            </a:lnSpc>
            <a:defRPr b="1"/>
          </a:pPr>
          <a:endParaRPr lang="en-US"/>
        </a:p>
      </dgm:t>
    </dgm:pt>
    <dgm:pt modelId="{EE8F64F9-1302-4B94-BFD3-8C418EB4763E}">
      <dgm:prSet/>
      <dgm:spPr/>
      <dgm:t>
        <a:bodyPr/>
        <a:lstStyle/>
        <a:p>
          <a:pPr>
            <a:lnSpc>
              <a:spcPct val="100000"/>
            </a:lnSpc>
          </a:pPr>
          <a:r>
            <a:rPr lang="en-US"/>
            <a:t>Identifying triggers is essential for assessing how they affect mental health and daily functioning.</a:t>
          </a:r>
        </a:p>
      </dgm:t>
    </dgm:pt>
    <dgm:pt modelId="{75623E80-788A-4E98-B4E4-291B44CCBBA8}" type="parTrans" cxnId="{D9B53A53-186F-49C7-87A7-0338ECCC548E}">
      <dgm:prSet/>
      <dgm:spPr/>
      <dgm:t>
        <a:bodyPr/>
        <a:lstStyle/>
        <a:p>
          <a:endParaRPr lang="en-US"/>
        </a:p>
      </dgm:t>
    </dgm:pt>
    <dgm:pt modelId="{3C8C1B1D-AB14-45A4-95E0-F6E77D10F0E3}" type="sibTrans" cxnId="{D9B53A53-186F-49C7-87A7-0338ECCC548E}">
      <dgm:prSet/>
      <dgm:spPr/>
      <dgm:t>
        <a:bodyPr/>
        <a:lstStyle/>
        <a:p>
          <a:endParaRPr lang="en-US"/>
        </a:p>
      </dgm:t>
    </dgm:pt>
    <dgm:pt modelId="{8166262C-47E6-4912-B7B3-678B92E4EE30}">
      <dgm:prSet/>
      <dgm:spPr/>
      <dgm:t>
        <a:bodyPr/>
        <a:lstStyle/>
        <a:p>
          <a:pPr>
            <a:lnSpc>
              <a:spcPct val="100000"/>
            </a:lnSpc>
            <a:defRPr b="1"/>
          </a:pPr>
          <a:r>
            <a:rPr lang="en-US"/>
            <a:t>Determining Support Needs</a:t>
          </a:r>
        </a:p>
      </dgm:t>
    </dgm:pt>
    <dgm:pt modelId="{DEA8B37F-AE02-4842-B591-FC3865F476DD}" type="parTrans" cxnId="{1F92245A-9E7A-40F5-9008-90E31F9473C1}">
      <dgm:prSet/>
      <dgm:spPr/>
      <dgm:t>
        <a:bodyPr/>
        <a:lstStyle/>
        <a:p>
          <a:endParaRPr lang="en-US"/>
        </a:p>
      </dgm:t>
    </dgm:pt>
    <dgm:pt modelId="{E87042CB-D82C-42B0-AE27-E8553D016544}" type="sibTrans" cxnId="{1F92245A-9E7A-40F5-9008-90E31F9473C1}">
      <dgm:prSet/>
      <dgm:spPr/>
      <dgm:t>
        <a:bodyPr/>
        <a:lstStyle/>
        <a:p>
          <a:endParaRPr lang="en-US"/>
        </a:p>
      </dgm:t>
    </dgm:pt>
    <dgm:pt modelId="{84981250-C11E-4AAA-A328-618E0A810959}">
      <dgm:prSet/>
      <dgm:spPr/>
      <dgm:t>
        <a:bodyPr/>
        <a:lstStyle/>
        <a:p>
          <a:pPr>
            <a:lnSpc>
              <a:spcPct val="100000"/>
            </a:lnSpc>
          </a:pPr>
          <a:r>
            <a:rPr lang="en-US"/>
            <a:t>The assessment helps determine the necessary level of intervention and support for effective mental health management.</a:t>
          </a:r>
        </a:p>
      </dgm:t>
    </dgm:pt>
    <dgm:pt modelId="{5690184A-9647-4699-A18A-EC948C0D4DEE}" type="parTrans" cxnId="{2D407F0A-FA22-48F2-A1D2-488C12418222}">
      <dgm:prSet/>
      <dgm:spPr/>
      <dgm:t>
        <a:bodyPr/>
        <a:lstStyle/>
        <a:p>
          <a:endParaRPr lang="en-US"/>
        </a:p>
      </dgm:t>
    </dgm:pt>
    <dgm:pt modelId="{1503E22B-B7A8-4366-9C9D-1CC19920B6A3}" type="sibTrans" cxnId="{2D407F0A-FA22-48F2-A1D2-488C12418222}">
      <dgm:prSet/>
      <dgm:spPr/>
      <dgm:t>
        <a:bodyPr/>
        <a:lstStyle/>
        <a:p>
          <a:endParaRPr lang="en-US"/>
        </a:p>
      </dgm:t>
    </dgm:pt>
    <dgm:pt modelId="{73ABEF4C-D131-4F54-8071-BE5708BF6605}" type="pres">
      <dgm:prSet presAssocID="{7462663E-4858-44A9-A2EB-DE945D5C0E4A}" presName="Root" presStyleCnt="0">
        <dgm:presLayoutVars>
          <dgm:dir/>
          <dgm:resizeHandles val="exact"/>
        </dgm:presLayoutVars>
      </dgm:prSet>
      <dgm:spPr/>
    </dgm:pt>
    <dgm:pt modelId="{43A588CE-EA82-453F-B160-583AA1DEEE57}" type="pres">
      <dgm:prSet presAssocID="{50CD5084-97E2-4591-829F-6E7190DB1CC2}" presName="Composite" presStyleCnt="0"/>
      <dgm:spPr/>
    </dgm:pt>
    <dgm:pt modelId="{7F07DAB3-5F44-465C-BF2E-02802A94A043}" type="pres">
      <dgm:prSet presAssocID="{50CD5084-97E2-4591-829F-6E7190DB1CC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2999" r="4" b="5"/>
          <a:stretch/>
        </a:blipFill>
      </dgm:spPr>
      <dgm:extLst>
        <a:ext uri="{E40237B7-FDA0-4F09-8148-C483321AD2D9}">
          <dgm14:cNvPr xmlns:dgm14="http://schemas.microsoft.com/office/drawing/2010/diagram" id="0" name="" descr="Check Mark on Human Head"/>
        </a:ext>
      </dgm:extLst>
    </dgm:pt>
    <dgm:pt modelId="{1289FCAA-22F2-4EA4-B89A-09984CD83A5B}" type="pres">
      <dgm:prSet presAssocID="{50CD5084-97E2-4591-829F-6E7190DB1CC2}" presName="Subtitle" presStyleLbl="revTx" presStyleIdx="0" presStyleCnt="6">
        <dgm:presLayoutVars>
          <dgm:chMax val="0"/>
          <dgm:bulletEnabled/>
        </dgm:presLayoutVars>
      </dgm:prSet>
      <dgm:spPr/>
    </dgm:pt>
    <dgm:pt modelId="{6D689C32-30DD-4D65-B7AB-EE73F83B869D}" type="pres">
      <dgm:prSet presAssocID="{50CD5084-97E2-4591-829F-6E7190DB1CC2}" presName="Description" presStyleLbl="revTx" presStyleIdx="1" presStyleCnt="6">
        <dgm:presLayoutVars>
          <dgm:bulletEnabled/>
        </dgm:presLayoutVars>
      </dgm:prSet>
      <dgm:spPr/>
    </dgm:pt>
    <dgm:pt modelId="{755E1A08-3F37-4DB4-B154-2B2267387687}" type="pres">
      <dgm:prSet presAssocID="{2EFA9F0B-3A86-4190-832F-4EBA47F398D1}" presName="sibTrans" presStyleLbl="sibTrans2D1" presStyleIdx="0" presStyleCnt="0"/>
      <dgm:spPr/>
    </dgm:pt>
    <dgm:pt modelId="{D7482315-94D0-4AFB-B216-D1E8AAC74552}" type="pres">
      <dgm:prSet presAssocID="{DB2227EE-4445-47F7-A8A4-C6BB488FD0CA}" presName="Composite" presStyleCnt="0"/>
      <dgm:spPr/>
    </dgm:pt>
    <dgm:pt modelId="{B421FA31-6EB5-4435-B051-64D56A612260}" type="pres">
      <dgm:prSet presAssocID="{DB2227EE-4445-47F7-A8A4-C6BB488FD0C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1406" r="11843" b="-2"/>
          <a:stretch/>
        </a:blipFill>
      </dgm:spPr>
      <dgm:extLst>
        <a:ext uri="{E40237B7-FDA0-4F09-8148-C483321AD2D9}">
          <dgm14:cNvPr xmlns:dgm14="http://schemas.microsoft.com/office/drawing/2010/diagram" id="0" name="" descr="Table with with hands drawing a sketch of a brain with clouds, raindrops and lightning bolts, as a metaphor for brainstorming. There is a laptop, cell phone, cup of coffee, pens, smart phone, wallet and keys on the table."/>
        </a:ext>
      </dgm:extLst>
    </dgm:pt>
    <dgm:pt modelId="{BA9DB2DB-1FC7-4E0E-83AB-029CBB2E6638}" type="pres">
      <dgm:prSet presAssocID="{DB2227EE-4445-47F7-A8A4-C6BB488FD0CA}" presName="Subtitle" presStyleLbl="revTx" presStyleIdx="2" presStyleCnt="6">
        <dgm:presLayoutVars>
          <dgm:chMax val="0"/>
          <dgm:bulletEnabled/>
        </dgm:presLayoutVars>
      </dgm:prSet>
      <dgm:spPr/>
    </dgm:pt>
    <dgm:pt modelId="{6CC7FFA3-9CCE-4271-B353-4F7C2D8EFE6B}" type="pres">
      <dgm:prSet presAssocID="{DB2227EE-4445-47F7-A8A4-C6BB488FD0CA}" presName="Description" presStyleLbl="revTx" presStyleIdx="3" presStyleCnt="6">
        <dgm:presLayoutVars>
          <dgm:bulletEnabled/>
        </dgm:presLayoutVars>
      </dgm:prSet>
      <dgm:spPr/>
    </dgm:pt>
    <dgm:pt modelId="{A4C7938F-984D-4CE6-8A57-93682879F75D}" type="pres">
      <dgm:prSet presAssocID="{091EB566-F659-4BF1-B361-ABD86E935576}" presName="sibTrans" presStyleLbl="sibTrans2D1" presStyleIdx="0" presStyleCnt="0"/>
      <dgm:spPr/>
    </dgm:pt>
    <dgm:pt modelId="{FF27588D-6845-4B24-B810-221B2684BB86}" type="pres">
      <dgm:prSet presAssocID="{8166262C-47E6-4912-B7B3-678B92E4EE30}" presName="Composite" presStyleCnt="0"/>
      <dgm:spPr/>
    </dgm:pt>
    <dgm:pt modelId="{F7250B8D-4F6E-4E95-BCA3-8DD449276F57}" type="pres">
      <dgm:prSet presAssocID="{8166262C-47E6-4912-B7B3-678B92E4EE3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43749" r="2" b="3"/>
          <a:stretch/>
        </a:blipFill>
      </dgm:spPr>
      <dgm:extLst>
        <a:ext uri="{E40237B7-FDA0-4F09-8148-C483321AD2D9}">
          <dgm14:cNvPr xmlns:dgm14="http://schemas.microsoft.com/office/drawing/2010/diagram" id="0" name="" descr="bitcoin concept background"/>
        </a:ext>
      </dgm:extLst>
    </dgm:pt>
    <dgm:pt modelId="{FE2C4261-0C5E-4766-A0CB-9FE4512F9F43}" type="pres">
      <dgm:prSet presAssocID="{8166262C-47E6-4912-B7B3-678B92E4EE30}" presName="Subtitle" presStyleLbl="revTx" presStyleIdx="4" presStyleCnt="6">
        <dgm:presLayoutVars>
          <dgm:chMax val="0"/>
          <dgm:bulletEnabled/>
        </dgm:presLayoutVars>
      </dgm:prSet>
      <dgm:spPr/>
    </dgm:pt>
    <dgm:pt modelId="{01F5CF35-5D46-4E71-A32C-5EA9D2C5EFEA}" type="pres">
      <dgm:prSet presAssocID="{8166262C-47E6-4912-B7B3-678B92E4EE30}" presName="Description" presStyleLbl="revTx" presStyleIdx="5" presStyleCnt="6">
        <dgm:presLayoutVars>
          <dgm:bulletEnabled/>
        </dgm:presLayoutVars>
      </dgm:prSet>
      <dgm:spPr/>
    </dgm:pt>
  </dgm:ptLst>
  <dgm:cxnLst>
    <dgm:cxn modelId="{4265AE00-6F15-4FA8-A289-C710CD2D2A04}" type="presOf" srcId="{50CD5084-97E2-4591-829F-6E7190DB1CC2}" destId="{1289FCAA-22F2-4EA4-B89A-09984CD83A5B}" srcOrd="0" destOrd="0" presId="urn:microsoft.com/office/officeart/2024/3/layout/verticalVisualTextBlock1#1"/>
    <dgm:cxn modelId="{2D407F0A-FA22-48F2-A1D2-488C12418222}" srcId="{8166262C-47E6-4912-B7B3-678B92E4EE30}" destId="{84981250-C11E-4AAA-A328-618E0A810959}" srcOrd="0" destOrd="0" parTransId="{5690184A-9647-4699-A18A-EC948C0D4DEE}" sibTransId="{1503E22B-B7A8-4366-9C9D-1CC19920B6A3}"/>
    <dgm:cxn modelId="{15D21F28-CA08-4B28-B1AF-C00EBE1F6B62}" type="presOf" srcId="{7462663E-4858-44A9-A2EB-DE945D5C0E4A}" destId="{73ABEF4C-D131-4F54-8071-BE5708BF6605}" srcOrd="0" destOrd="0" presId="urn:microsoft.com/office/officeart/2024/3/layout/verticalVisualTextBlock1#1"/>
    <dgm:cxn modelId="{CFC62928-1BD1-4DDC-9A01-1B1B1A7070CF}" type="presOf" srcId="{EE8F64F9-1302-4B94-BFD3-8C418EB4763E}" destId="{6CC7FFA3-9CCE-4271-B353-4F7C2D8EFE6B}" srcOrd="0" destOrd="0" presId="urn:microsoft.com/office/officeart/2024/3/layout/verticalVisualTextBlock1#1"/>
    <dgm:cxn modelId="{11F09735-9EA5-4DD6-B244-76BFCEE1C56C}" type="presOf" srcId="{2EFA9F0B-3A86-4190-832F-4EBA47F398D1}" destId="{755E1A08-3F37-4DB4-B154-2B2267387687}" srcOrd="0" destOrd="0" presId="urn:microsoft.com/office/officeart/2024/3/layout/verticalVisualTextBlock1#1"/>
    <dgm:cxn modelId="{9357E039-8BA0-45AC-8342-3C11A5170491}" type="presOf" srcId="{D0A96628-06AB-4F21-9EE0-89F20D2B545E}" destId="{6D689C32-30DD-4D65-B7AB-EE73F83B869D}" srcOrd="0" destOrd="0" presId="urn:microsoft.com/office/officeart/2024/3/layout/verticalVisualTextBlock1#1"/>
    <dgm:cxn modelId="{50E74662-6DC4-4AE7-BAC4-05C2F800AA7C}" type="presOf" srcId="{DB2227EE-4445-47F7-A8A4-C6BB488FD0CA}" destId="{BA9DB2DB-1FC7-4E0E-83AB-029CBB2E6638}" srcOrd="0" destOrd="0" presId="urn:microsoft.com/office/officeart/2024/3/layout/verticalVisualTextBlock1#1"/>
    <dgm:cxn modelId="{4161786D-9904-4CE6-8719-F7D0864D641C}" srcId="{7462663E-4858-44A9-A2EB-DE945D5C0E4A}" destId="{50CD5084-97E2-4591-829F-6E7190DB1CC2}" srcOrd="0" destOrd="0" parTransId="{E0EA75CF-1F15-48FD-8E75-E18CA3EF5373}" sibTransId="{2EFA9F0B-3A86-4190-832F-4EBA47F398D1}"/>
    <dgm:cxn modelId="{7C81EE4F-5293-4DE0-943D-6F5D02B7355A}" type="presOf" srcId="{8166262C-47E6-4912-B7B3-678B92E4EE30}" destId="{FE2C4261-0C5E-4766-A0CB-9FE4512F9F43}" srcOrd="0" destOrd="0" presId="urn:microsoft.com/office/officeart/2024/3/layout/verticalVisualTextBlock1#1"/>
    <dgm:cxn modelId="{CBE58351-CADE-4A8E-BE47-3ADA2ED7D5AE}" type="presOf" srcId="{091EB566-F659-4BF1-B361-ABD86E935576}" destId="{A4C7938F-984D-4CE6-8A57-93682879F75D}" srcOrd="0" destOrd="0" presId="urn:microsoft.com/office/officeart/2024/3/layout/verticalVisualTextBlock1#1"/>
    <dgm:cxn modelId="{D9B53A53-186F-49C7-87A7-0338ECCC548E}" srcId="{DB2227EE-4445-47F7-A8A4-C6BB488FD0CA}" destId="{EE8F64F9-1302-4B94-BFD3-8C418EB4763E}" srcOrd="0" destOrd="0" parTransId="{75623E80-788A-4E98-B4E4-291B44CCBBA8}" sibTransId="{3C8C1B1D-AB14-45A4-95E0-F6E77D10F0E3}"/>
    <dgm:cxn modelId="{94B8D253-6ACC-472E-B5AB-9D7ECA81DF21}" type="presOf" srcId="{84981250-C11E-4AAA-A328-618E0A810959}" destId="{01F5CF35-5D46-4E71-A32C-5EA9D2C5EFEA}" srcOrd="0" destOrd="0" presId="urn:microsoft.com/office/officeart/2024/3/layout/verticalVisualTextBlock1#1"/>
    <dgm:cxn modelId="{1F92245A-9E7A-40F5-9008-90E31F9473C1}" srcId="{7462663E-4858-44A9-A2EB-DE945D5C0E4A}" destId="{8166262C-47E6-4912-B7B3-678B92E4EE30}" srcOrd="2" destOrd="0" parTransId="{DEA8B37F-AE02-4842-B591-FC3865F476DD}" sibTransId="{E87042CB-D82C-42B0-AE27-E8553D016544}"/>
    <dgm:cxn modelId="{F30B19AA-689C-449A-BE46-17ECF69F8EFE}" srcId="{50CD5084-97E2-4591-829F-6E7190DB1CC2}" destId="{D0A96628-06AB-4F21-9EE0-89F20D2B545E}" srcOrd="0" destOrd="0" parTransId="{DE284900-BF65-4835-905F-7EC507698F94}" sibTransId="{1DD97AEF-3EE7-47FE-965B-3F2C8CB63D22}"/>
    <dgm:cxn modelId="{E0EB75F5-A093-4574-89AE-40D540FEF8C2}" srcId="{7462663E-4858-44A9-A2EB-DE945D5C0E4A}" destId="{DB2227EE-4445-47F7-A8A4-C6BB488FD0CA}" srcOrd="1" destOrd="0" parTransId="{7D621891-0614-4804-8EF2-6C3F56B50A37}" sibTransId="{091EB566-F659-4BF1-B361-ABD86E935576}"/>
    <dgm:cxn modelId="{9E1D28D6-4AB2-46A2-8DF1-E88AFF22778F}" type="presParOf" srcId="{73ABEF4C-D131-4F54-8071-BE5708BF6605}" destId="{43A588CE-EA82-453F-B160-583AA1DEEE57}" srcOrd="0" destOrd="0" presId="urn:microsoft.com/office/officeart/2024/3/layout/verticalVisualTextBlock1#1"/>
    <dgm:cxn modelId="{9B795D98-BC75-41B6-997A-4257D246D1B0}" type="presParOf" srcId="{43A588CE-EA82-453F-B160-583AA1DEEE57}" destId="{7F07DAB3-5F44-465C-BF2E-02802A94A043}" srcOrd="0" destOrd="0" presId="urn:microsoft.com/office/officeart/2024/3/layout/verticalVisualTextBlock1#1"/>
    <dgm:cxn modelId="{8CB73D28-D0BA-4600-93DB-BB8707642B0E}" type="presParOf" srcId="{43A588CE-EA82-453F-B160-583AA1DEEE57}" destId="{1289FCAA-22F2-4EA4-B89A-09984CD83A5B}" srcOrd="1" destOrd="0" presId="urn:microsoft.com/office/officeart/2024/3/layout/verticalVisualTextBlock1#1"/>
    <dgm:cxn modelId="{B130520D-A956-420E-BE30-17A0F6C31951}" type="presParOf" srcId="{43A588CE-EA82-453F-B160-583AA1DEEE57}" destId="{6D689C32-30DD-4D65-B7AB-EE73F83B869D}" srcOrd="2" destOrd="0" presId="urn:microsoft.com/office/officeart/2024/3/layout/verticalVisualTextBlock1#1"/>
    <dgm:cxn modelId="{96A9C698-7B60-4B19-858F-95E55A2CB38D}" type="presParOf" srcId="{73ABEF4C-D131-4F54-8071-BE5708BF6605}" destId="{755E1A08-3F37-4DB4-B154-2B2267387687}" srcOrd="1" destOrd="0" presId="urn:microsoft.com/office/officeart/2024/3/layout/verticalVisualTextBlock1#1"/>
    <dgm:cxn modelId="{CFBF9FE3-0FD5-4570-8ABC-440580D9D051}" type="presParOf" srcId="{73ABEF4C-D131-4F54-8071-BE5708BF6605}" destId="{D7482315-94D0-4AFB-B216-D1E8AAC74552}" srcOrd="2" destOrd="0" presId="urn:microsoft.com/office/officeart/2024/3/layout/verticalVisualTextBlock1#1"/>
    <dgm:cxn modelId="{A7377B78-0059-4649-90FB-25B41856ABD1}" type="presParOf" srcId="{D7482315-94D0-4AFB-B216-D1E8AAC74552}" destId="{B421FA31-6EB5-4435-B051-64D56A612260}" srcOrd="0" destOrd="0" presId="urn:microsoft.com/office/officeart/2024/3/layout/verticalVisualTextBlock1#1"/>
    <dgm:cxn modelId="{FB3CD517-77D2-4B58-9DB8-705AE1A27270}" type="presParOf" srcId="{D7482315-94D0-4AFB-B216-D1E8AAC74552}" destId="{BA9DB2DB-1FC7-4E0E-83AB-029CBB2E6638}" srcOrd="1" destOrd="0" presId="urn:microsoft.com/office/officeart/2024/3/layout/verticalVisualTextBlock1#1"/>
    <dgm:cxn modelId="{BFB013E1-9B67-41F3-9AEA-4FA5AC838D36}" type="presParOf" srcId="{D7482315-94D0-4AFB-B216-D1E8AAC74552}" destId="{6CC7FFA3-9CCE-4271-B353-4F7C2D8EFE6B}" srcOrd="2" destOrd="0" presId="urn:microsoft.com/office/officeart/2024/3/layout/verticalVisualTextBlock1#1"/>
    <dgm:cxn modelId="{A38C5BEC-C071-4A01-8E27-8199830FFD49}" type="presParOf" srcId="{73ABEF4C-D131-4F54-8071-BE5708BF6605}" destId="{A4C7938F-984D-4CE6-8A57-93682879F75D}" srcOrd="3" destOrd="0" presId="urn:microsoft.com/office/officeart/2024/3/layout/verticalVisualTextBlock1#1"/>
    <dgm:cxn modelId="{A8EBDF21-AEC0-4C93-BFBB-E691EC27246A}" type="presParOf" srcId="{73ABEF4C-D131-4F54-8071-BE5708BF6605}" destId="{FF27588D-6845-4B24-B810-221B2684BB86}" srcOrd="4" destOrd="0" presId="urn:microsoft.com/office/officeart/2024/3/layout/verticalVisualTextBlock1#1"/>
    <dgm:cxn modelId="{B8131728-7B82-4FE0-9D7E-325524491F53}" type="presParOf" srcId="{FF27588D-6845-4B24-B810-221B2684BB86}" destId="{F7250B8D-4F6E-4E95-BCA3-8DD449276F57}" srcOrd="0" destOrd="0" presId="urn:microsoft.com/office/officeart/2024/3/layout/verticalVisualTextBlock1#1"/>
    <dgm:cxn modelId="{477AE58F-0D84-4C96-8044-0322A36DFDA4}" type="presParOf" srcId="{FF27588D-6845-4B24-B810-221B2684BB86}" destId="{FE2C4261-0C5E-4766-A0CB-9FE4512F9F43}" srcOrd="1" destOrd="0" presId="urn:microsoft.com/office/officeart/2024/3/layout/verticalVisualTextBlock1#1"/>
    <dgm:cxn modelId="{CB0A646A-7A3B-4563-B5BB-D11AD0F40BC2}" type="presParOf" srcId="{FF27588D-6845-4B24-B810-221B2684BB86}" destId="{01F5CF35-5D46-4E71-A32C-5EA9D2C5EFEA}" srcOrd="2" destOrd="0" presId="urn:microsoft.com/office/officeart/2024/3/layout/verticalVisualTextBlock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84459E-E6ED-4C42-954C-152940D9F390}" type="doc">
      <dgm:prSet loTypeId="urn:microsoft.com/office/officeart/2024/3/layout/verticalVisualTextBlock1#2" loCatId="Picture" qsTypeId="urn:microsoft.com/office/officeart/2005/8/quickstyle/simple4" qsCatId="simple" csTypeId="urn:microsoft.com/office/officeart/2005/8/colors/accent0_2" csCatId="mainScheme" phldr="1"/>
      <dgm:spPr/>
      <dgm:t>
        <a:bodyPr/>
        <a:lstStyle/>
        <a:p>
          <a:endParaRPr lang="en-US"/>
        </a:p>
      </dgm:t>
    </dgm:pt>
    <dgm:pt modelId="{C2C8F8A8-C998-4717-8365-7DA09F60B4A4}">
      <dgm:prSet/>
      <dgm:spPr/>
      <dgm:t>
        <a:bodyPr/>
        <a:lstStyle/>
        <a:p>
          <a:pPr>
            <a:lnSpc>
              <a:spcPct val="100000"/>
            </a:lnSpc>
            <a:defRPr b="1"/>
          </a:pPr>
          <a:r>
            <a:rPr lang="en-US"/>
            <a:t>Mindfulness Practices</a:t>
          </a:r>
        </a:p>
      </dgm:t>
    </dgm:pt>
    <dgm:pt modelId="{C00E6D68-C777-4065-8E4D-9F7B4BFAB159}" type="parTrans" cxnId="{6FE13350-D535-4C4E-95F1-F4AAEC56EDCC}">
      <dgm:prSet/>
      <dgm:spPr/>
      <dgm:t>
        <a:bodyPr/>
        <a:lstStyle/>
        <a:p>
          <a:endParaRPr lang="en-US"/>
        </a:p>
      </dgm:t>
    </dgm:pt>
    <dgm:pt modelId="{A27F951E-2E67-4EBB-98EB-DCE5A2921913}" type="sibTrans" cxnId="{6FE13350-D535-4C4E-95F1-F4AAEC56EDCC}">
      <dgm:prSet/>
      <dgm:spPr/>
      <dgm:t>
        <a:bodyPr/>
        <a:lstStyle/>
        <a:p>
          <a:pPr>
            <a:lnSpc>
              <a:spcPct val="100000"/>
            </a:lnSpc>
            <a:defRPr b="1"/>
          </a:pPr>
          <a:endParaRPr lang="en-US"/>
        </a:p>
      </dgm:t>
    </dgm:pt>
    <dgm:pt modelId="{D8CC37B8-B998-4C68-A5F3-F7FF73F11201}">
      <dgm:prSet/>
      <dgm:spPr/>
      <dgm:t>
        <a:bodyPr/>
        <a:lstStyle/>
        <a:p>
          <a:pPr>
            <a:lnSpc>
              <a:spcPct val="100000"/>
            </a:lnSpc>
          </a:pPr>
          <a:r>
            <a:rPr lang="en-US"/>
            <a:t>Mindfulness practices, such as meditation and deep breathing, are crucial for managing stress and enhancing emotional well-being.</a:t>
          </a:r>
        </a:p>
      </dgm:t>
    </dgm:pt>
    <dgm:pt modelId="{3A507299-4A09-4124-92AB-F8A599D840D5}" type="parTrans" cxnId="{F7CDA510-745A-4A68-B336-311EB8065838}">
      <dgm:prSet/>
      <dgm:spPr/>
      <dgm:t>
        <a:bodyPr/>
        <a:lstStyle/>
        <a:p>
          <a:endParaRPr lang="en-US"/>
        </a:p>
      </dgm:t>
    </dgm:pt>
    <dgm:pt modelId="{62E0373B-1DC3-4B7C-8F15-A9C33CEB01D6}" type="sibTrans" cxnId="{F7CDA510-745A-4A68-B336-311EB8065838}">
      <dgm:prSet/>
      <dgm:spPr/>
      <dgm:t>
        <a:bodyPr/>
        <a:lstStyle/>
        <a:p>
          <a:endParaRPr lang="en-US"/>
        </a:p>
      </dgm:t>
    </dgm:pt>
    <dgm:pt modelId="{D22C1F50-D8FF-4B47-9F96-CBEA06F225DD}">
      <dgm:prSet/>
      <dgm:spPr/>
      <dgm:t>
        <a:bodyPr/>
        <a:lstStyle/>
        <a:p>
          <a:pPr>
            <a:lnSpc>
              <a:spcPct val="100000"/>
            </a:lnSpc>
            <a:defRPr b="1"/>
          </a:pPr>
          <a:r>
            <a:rPr lang="en-US"/>
            <a:t>Physical Activity</a:t>
          </a:r>
        </a:p>
      </dgm:t>
    </dgm:pt>
    <dgm:pt modelId="{3A3999A0-8C16-4A4E-91FB-1D5F8A39B163}" type="parTrans" cxnId="{E7A2EE6E-E2A0-40AB-8747-2A293DC2C00B}">
      <dgm:prSet/>
      <dgm:spPr/>
      <dgm:t>
        <a:bodyPr/>
        <a:lstStyle/>
        <a:p>
          <a:endParaRPr lang="en-US"/>
        </a:p>
      </dgm:t>
    </dgm:pt>
    <dgm:pt modelId="{7924333F-9E09-4D68-9EE9-B2C207763506}" type="sibTrans" cxnId="{E7A2EE6E-E2A0-40AB-8747-2A293DC2C00B}">
      <dgm:prSet/>
      <dgm:spPr/>
      <dgm:t>
        <a:bodyPr/>
        <a:lstStyle/>
        <a:p>
          <a:pPr>
            <a:lnSpc>
              <a:spcPct val="100000"/>
            </a:lnSpc>
            <a:defRPr b="1"/>
          </a:pPr>
          <a:endParaRPr lang="en-US"/>
        </a:p>
      </dgm:t>
    </dgm:pt>
    <dgm:pt modelId="{4FEE7B4D-B50D-4143-BCD7-D9F089520900}">
      <dgm:prSet/>
      <dgm:spPr/>
      <dgm:t>
        <a:bodyPr/>
        <a:lstStyle/>
        <a:p>
          <a:pPr>
            <a:lnSpc>
              <a:spcPct val="100000"/>
            </a:lnSpc>
          </a:pPr>
          <a:r>
            <a:rPr lang="en-US"/>
            <a:t>Engaging in physical activity helps reduce stress, improve mood, and support overall mental health and recovery.</a:t>
          </a:r>
        </a:p>
      </dgm:t>
    </dgm:pt>
    <dgm:pt modelId="{C55A17C6-F44A-4CAE-A0FC-706F31236ACD}" type="parTrans" cxnId="{9B6225A9-58B3-4644-8CD5-ED5A41B7B242}">
      <dgm:prSet/>
      <dgm:spPr/>
      <dgm:t>
        <a:bodyPr/>
        <a:lstStyle/>
        <a:p>
          <a:endParaRPr lang="en-US"/>
        </a:p>
      </dgm:t>
    </dgm:pt>
    <dgm:pt modelId="{1B635C6E-F457-4D54-AF84-37B846EA9832}" type="sibTrans" cxnId="{9B6225A9-58B3-4644-8CD5-ED5A41B7B242}">
      <dgm:prSet/>
      <dgm:spPr/>
      <dgm:t>
        <a:bodyPr/>
        <a:lstStyle/>
        <a:p>
          <a:endParaRPr lang="en-US"/>
        </a:p>
      </dgm:t>
    </dgm:pt>
    <dgm:pt modelId="{6C4A6F6C-ADF6-485F-BFE8-C8F65E45C108}">
      <dgm:prSet/>
      <dgm:spPr/>
      <dgm:t>
        <a:bodyPr/>
        <a:lstStyle/>
        <a:p>
          <a:pPr>
            <a:lnSpc>
              <a:spcPct val="100000"/>
            </a:lnSpc>
            <a:defRPr b="1"/>
          </a:pPr>
          <a:r>
            <a:rPr lang="en-US"/>
            <a:t>Creative Outlets</a:t>
          </a:r>
        </a:p>
      </dgm:t>
    </dgm:pt>
    <dgm:pt modelId="{13E14F79-E2E2-4B1B-9A6C-D9FC81436CFA}" type="parTrans" cxnId="{018F49C1-166A-4EF2-8DD2-984B4BE78F8A}">
      <dgm:prSet/>
      <dgm:spPr/>
      <dgm:t>
        <a:bodyPr/>
        <a:lstStyle/>
        <a:p>
          <a:endParaRPr lang="en-US"/>
        </a:p>
      </dgm:t>
    </dgm:pt>
    <dgm:pt modelId="{6E778436-593F-446B-8439-155046B403E1}" type="sibTrans" cxnId="{018F49C1-166A-4EF2-8DD2-984B4BE78F8A}">
      <dgm:prSet/>
      <dgm:spPr/>
      <dgm:t>
        <a:bodyPr/>
        <a:lstStyle/>
        <a:p>
          <a:endParaRPr lang="en-US"/>
        </a:p>
      </dgm:t>
    </dgm:pt>
    <dgm:pt modelId="{D13006A4-50A6-45F4-808D-D6C7F2DCC5A9}">
      <dgm:prSet/>
      <dgm:spPr/>
      <dgm:t>
        <a:bodyPr/>
        <a:lstStyle/>
        <a:p>
          <a:pPr>
            <a:lnSpc>
              <a:spcPct val="100000"/>
            </a:lnSpc>
          </a:pPr>
          <a:r>
            <a:rPr lang="en-US"/>
            <a:t>Creative outlets, such as art, writing, or music, can significantly aid in stress management and emotional expression.</a:t>
          </a:r>
        </a:p>
      </dgm:t>
    </dgm:pt>
    <dgm:pt modelId="{6585E9DF-14B1-433E-8C6C-C5E3F79D57CE}" type="parTrans" cxnId="{8E8267B1-50B6-4478-B984-1BCCB8E6634F}">
      <dgm:prSet/>
      <dgm:spPr/>
      <dgm:t>
        <a:bodyPr/>
        <a:lstStyle/>
        <a:p>
          <a:endParaRPr lang="en-US"/>
        </a:p>
      </dgm:t>
    </dgm:pt>
    <dgm:pt modelId="{BA647B82-2561-4A54-A5E7-2C976AD82C60}" type="sibTrans" cxnId="{8E8267B1-50B6-4478-B984-1BCCB8E6634F}">
      <dgm:prSet/>
      <dgm:spPr/>
      <dgm:t>
        <a:bodyPr/>
        <a:lstStyle/>
        <a:p>
          <a:endParaRPr lang="en-US"/>
        </a:p>
      </dgm:t>
    </dgm:pt>
    <dgm:pt modelId="{1D838C37-8CD8-464A-AB27-F690B4FE5C13}" type="pres">
      <dgm:prSet presAssocID="{A184459E-E6ED-4C42-954C-152940D9F390}" presName="Root" presStyleCnt="0">
        <dgm:presLayoutVars>
          <dgm:dir/>
          <dgm:resizeHandles val="exact"/>
        </dgm:presLayoutVars>
      </dgm:prSet>
      <dgm:spPr/>
    </dgm:pt>
    <dgm:pt modelId="{E5773C40-EC67-4848-9315-8189BF55EF53}" type="pres">
      <dgm:prSet presAssocID="{C2C8F8A8-C998-4717-8365-7DA09F60B4A4}" presName="Composite" presStyleCnt="0"/>
      <dgm:spPr/>
    </dgm:pt>
    <dgm:pt modelId="{C9628C2F-D7DC-4E30-B599-A1CCD2B4ED73}" type="pres">
      <dgm:prSet presAssocID="{C2C8F8A8-C998-4717-8365-7DA09F60B4A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1850" r="21398" b="-2"/>
          <a:stretch/>
        </a:blipFill>
      </dgm:spPr>
      <dgm:extLst>
        <a:ext uri="{E40237B7-FDA0-4F09-8148-C483321AD2D9}">
          <dgm14:cNvPr xmlns:dgm14="http://schemas.microsoft.com/office/drawing/2010/diagram" id="0" name="" descr="Asian Chinese mid adult female meditating at the river bank in the forest"/>
        </a:ext>
      </dgm:extLst>
    </dgm:pt>
    <dgm:pt modelId="{50082FE5-4C8C-419F-8F98-90B17D274FAD}" type="pres">
      <dgm:prSet presAssocID="{C2C8F8A8-C998-4717-8365-7DA09F60B4A4}" presName="Subtitle" presStyleLbl="revTx" presStyleIdx="0" presStyleCnt="6">
        <dgm:presLayoutVars>
          <dgm:chMax val="0"/>
          <dgm:bulletEnabled/>
        </dgm:presLayoutVars>
      </dgm:prSet>
      <dgm:spPr/>
    </dgm:pt>
    <dgm:pt modelId="{99CDD40D-23F0-4915-B9E8-73D3924BDC2F}" type="pres">
      <dgm:prSet presAssocID="{C2C8F8A8-C998-4717-8365-7DA09F60B4A4}" presName="Description" presStyleLbl="revTx" presStyleIdx="1" presStyleCnt="6">
        <dgm:presLayoutVars>
          <dgm:bulletEnabled/>
        </dgm:presLayoutVars>
      </dgm:prSet>
      <dgm:spPr/>
    </dgm:pt>
    <dgm:pt modelId="{C5FDA10D-CB00-4034-8E41-D555389E09EB}" type="pres">
      <dgm:prSet presAssocID="{A27F951E-2E67-4EBB-98EB-DCE5A2921913}" presName="sibTrans" presStyleLbl="sibTrans2D1" presStyleIdx="0" presStyleCnt="0"/>
      <dgm:spPr/>
    </dgm:pt>
    <dgm:pt modelId="{B6665BAC-765B-4B7E-847A-FB9A3EFFD094}" type="pres">
      <dgm:prSet presAssocID="{D22C1F50-D8FF-4B47-9F96-CBEA06F225DD}" presName="Composite" presStyleCnt="0"/>
      <dgm:spPr/>
    </dgm:pt>
    <dgm:pt modelId="{8CC0316E-912E-4D48-810D-7E30E24007D9}" type="pres">
      <dgm:prSet presAssocID="{D22C1F50-D8FF-4B47-9F96-CBEA06F225D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3861" r="9388" b="-2"/>
          <a:stretch/>
        </a:blipFill>
      </dgm:spPr>
      <dgm:extLst>
        <a:ext uri="{E40237B7-FDA0-4F09-8148-C483321AD2D9}">
          <dgm14:cNvPr xmlns:dgm14="http://schemas.microsoft.com/office/drawing/2010/diagram" id="0" name="" descr="Woman jogging in park"/>
        </a:ext>
      </dgm:extLst>
    </dgm:pt>
    <dgm:pt modelId="{BE472C59-A3C8-441A-B53C-56E7C2AEBA12}" type="pres">
      <dgm:prSet presAssocID="{D22C1F50-D8FF-4B47-9F96-CBEA06F225DD}" presName="Subtitle" presStyleLbl="revTx" presStyleIdx="2" presStyleCnt="6">
        <dgm:presLayoutVars>
          <dgm:chMax val="0"/>
          <dgm:bulletEnabled/>
        </dgm:presLayoutVars>
      </dgm:prSet>
      <dgm:spPr/>
    </dgm:pt>
    <dgm:pt modelId="{D5E34F39-115D-4530-B254-4B33C9593DEC}" type="pres">
      <dgm:prSet presAssocID="{D22C1F50-D8FF-4B47-9F96-CBEA06F225DD}" presName="Description" presStyleLbl="revTx" presStyleIdx="3" presStyleCnt="6">
        <dgm:presLayoutVars>
          <dgm:bulletEnabled/>
        </dgm:presLayoutVars>
      </dgm:prSet>
      <dgm:spPr/>
    </dgm:pt>
    <dgm:pt modelId="{CF68DF4C-C775-45C3-89A0-3F0E7A173EB1}" type="pres">
      <dgm:prSet presAssocID="{7924333F-9E09-4D68-9EE9-B2C207763506}" presName="sibTrans" presStyleLbl="sibTrans2D1" presStyleIdx="0" presStyleCnt="0"/>
      <dgm:spPr/>
    </dgm:pt>
    <dgm:pt modelId="{D4F79D6A-673D-42BB-94C6-1A94544AA8CC}" type="pres">
      <dgm:prSet presAssocID="{6C4A6F6C-ADF6-485F-BFE8-C8F65E45C108}" presName="Composite" presStyleCnt="0"/>
      <dgm:spPr/>
    </dgm:pt>
    <dgm:pt modelId="{3B35379C-1B46-4041-B168-2C90FB8AF846}" type="pres">
      <dgm:prSet presAssocID="{6C4A6F6C-ADF6-485F-BFE8-C8F65E45C10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33249" b="-2"/>
          <a:stretch/>
        </a:blipFill>
      </dgm:spPr>
      <dgm:extLst>
        <a:ext uri="{E40237B7-FDA0-4F09-8148-C483321AD2D9}">
          <dgm14:cNvPr xmlns:dgm14="http://schemas.microsoft.com/office/drawing/2010/diagram" id="0" name="" descr="Artist's hands with a paint tube"/>
        </a:ext>
      </dgm:extLst>
    </dgm:pt>
    <dgm:pt modelId="{3F802476-B77B-421D-B6B7-1C4F7A5C58A7}" type="pres">
      <dgm:prSet presAssocID="{6C4A6F6C-ADF6-485F-BFE8-C8F65E45C108}" presName="Subtitle" presStyleLbl="revTx" presStyleIdx="4" presStyleCnt="6">
        <dgm:presLayoutVars>
          <dgm:chMax val="0"/>
          <dgm:bulletEnabled/>
        </dgm:presLayoutVars>
      </dgm:prSet>
      <dgm:spPr/>
    </dgm:pt>
    <dgm:pt modelId="{35A5BA5D-C63D-458B-B227-8AC69E5499A6}" type="pres">
      <dgm:prSet presAssocID="{6C4A6F6C-ADF6-485F-BFE8-C8F65E45C108}" presName="Description" presStyleLbl="revTx" presStyleIdx="5" presStyleCnt="6">
        <dgm:presLayoutVars>
          <dgm:bulletEnabled/>
        </dgm:presLayoutVars>
      </dgm:prSet>
      <dgm:spPr/>
    </dgm:pt>
  </dgm:ptLst>
  <dgm:cxnLst>
    <dgm:cxn modelId="{F7CDA510-745A-4A68-B336-311EB8065838}" srcId="{C2C8F8A8-C998-4717-8365-7DA09F60B4A4}" destId="{D8CC37B8-B998-4C68-A5F3-F7FF73F11201}" srcOrd="0" destOrd="0" parTransId="{3A507299-4A09-4124-92AB-F8A599D840D5}" sibTransId="{62E0373B-1DC3-4B7C-8F15-A9C33CEB01D6}"/>
    <dgm:cxn modelId="{1913EB15-DD35-4EDC-AAE3-EF9332E6FA5D}" type="presOf" srcId="{6C4A6F6C-ADF6-485F-BFE8-C8F65E45C108}" destId="{3F802476-B77B-421D-B6B7-1C4F7A5C58A7}" srcOrd="0" destOrd="0" presId="urn:microsoft.com/office/officeart/2024/3/layout/verticalVisualTextBlock1#2"/>
    <dgm:cxn modelId="{AE7D0B5D-92BD-4248-BD36-1277F816E536}" type="presOf" srcId="{D8CC37B8-B998-4C68-A5F3-F7FF73F11201}" destId="{99CDD40D-23F0-4915-B9E8-73D3924BDC2F}" srcOrd="0" destOrd="0" presId="urn:microsoft.com/office/officeart/2024/3/layout/verticalVisualTextBlock1#2"/>
    <dgm:cxn modelId="{E497F95E-792B-4B2C-8665-3E34FCF3C07C}" type="presOf" srcId="{D13006A4-50A6-45F4-808D-D6C7F2DCC5A9}" destId="{35A5BA5D-C63D-458B-B227-8AC69E5499A6}" srcOrd="0" destOrd="0" presId="urn:microsoft.com/office/officeart/2024/3/layout/verticalVisualTextBlock1#2"/>
    <dgm:cxn modelId="{E7A2EE6E-E2A0-40AB-8747-2A293DC2C00B}" srcId="{A184459E-E6ED-4C42-954C-152940D9F390}" destId="{D22C1F50-D8FF-4B47-9F96-CBEA06F225DD}" srcOrd="1" destOrd="0" parTransId="{3A3999A0-8C16-4A4E-91FB-1D5F8A39B163}" sibTransId="{7924333F-9E09-4D68-9EE9-B2C207763506}"/>
    <dgm:cxn modelId="{6FE13350-D535-4C4E-95F1-F4AAEC56EDCC}" srcId="{A184459E-E6ED-4C42-954C-152940D9F390}" destId="{C2C8F8A8-C998-4717-8365-7DA09F60B4A4}" srcOrd="0" destOrd="0" parTransId="{C00E6D68-C777-4065-8E4D-9F7B4BFAB159}" sibTransId="{A27F951E-2E67-4EBB-98EB-DCE5A2921913}"/>
    <dgm:cxn modelId="{5339E57A-4BDF-406C-B4D8-C4EC5AEAE166}" type="presOf" srcId="{D22C1F50-D8FF-4B47-9F96-CBEA06F225DD}" destId="{BE472C59-A3C8-441A-B53C-56E7C2AEBA12}" srcOrd="0" destOrd="0" presId="urn:microsoft.com/office/officeart/2024/3/layout/verticalVisualTextBlock1#2"/>
    <dgm:cxn modelId="{4D6F0393-4C4C-4ECF-A13E-838CE7208674}" type="presOf" srcId="{4FEE7B4D-B50D-4143-BCD7-D9F089520900}" destId="{D5E34F39-115D-4530-B254-4B33C9593DEC}" srcOrd="0" destOrd="0" presId="urn:microsoft.com/office/officeart/2024/3/layout/verticalVisualTextBlock1#2"/>
    <dgm:cxn modelId="{9F3B2B94-2E32-48F9-9762-2354C711E1FF}" type="presOf" srcId="{C2C8F8A8-C998-4717-8365-7DA09F60B4A4}" destId="{50082FE5-4C8C-419F-8F98-90B17D274FAD}" srcOrd="0" destOrd="0" presId="urn:microsoft.com/office/officeart/2024/3/layout/verticalVisualTextBlock1#2"/>
    <dgm:cxn modelId="{9B6225A9-58B3-4644-8CD5-ED5A41B7B242}" srcId="{D22C1F50-D8FF-4B47-9F96-CBEA06F225DD}" destId="{4FEE7B4D-B50D-4143-BCD7-D9F089520900}" srcOrd="0" destOrd="0" parTransId="{C55A17C6-F44A-4CAE-A0FC-706F31236ACD}" sibTransId="{1B635C6E-F457-4D54-AF84-37B846EA9832}"/>
    <dgm:cxn modelId="{5D938AAF-B497-4559-9938-670BE3F07E3B}" type="presOf" srcId="{A27F951E-2E67-4EBB-98EB-DCE5A2921913}" destId="{C5FDA10D-CB00-4034-8E41-D555389E09EB}" srcOrd="0" destOrd="0" presId="urn:microsoft.com/office/officeart/2024/3/layout/verticalVisualTextBlock1#2"/>
    <dgm:cxn modelId="{8E8267B1-50B6-4478-B984-1BCCB8E6634F}" srcId="{6C4A6F6C-ADF6-485F-BFE8-C8F65E45C108}" destId="{D13006A4-50A6-45F4-808D-D6C7F2DCC5A9}" srcOrd="0" destOrd="0" parTransId="{6585E9DF-14B1-433E-8C6C-C5E3F79D57CE}" sibTransId="{BA647B82-2561-4A54-A5E7-2C976AD82C60}"/>
    <dgm:cxn modelId="{018F49C1-166A-4EF2-8DD2-984B4BE78F8A}" srcId="{A184459E-E6ED-4C42-954C-152940D9F390}" destId="{6C4A6F6C-ADF6-485F-BFE8-C8F65E45C108}" srcOrd="2" destOrd="0" parTransId="{13E14F79-E2E2-4B1B-9A6C-D9FC81436CFA}" sibTransId="{6E778436-593F-446B-8439-155046B403E1}"/>
    <dgm:cxn modelId="{D80B0BCA-84F5-47B9-A898-205A1D4EA42B}" type="presOf" srcId="{7924333F-9E09-4D68-9EE9-B2C207763506}" destId="{CF68DF4C-C775-45C3-89A0-3F0E7A173EB1}" srcOrd="0" destOrd="0" presId="urn:microsoft.com/office/officeart/2024/3/layout/verticalVisualTextBlock1#2"/>
    <dgm:cxn modelId="{57A8ECF3-EDA1-4197-BBA7-4437A0BB25FD}" type="presOf" srcId="{A184459E-E6ED-4C42-954C-152940D9F390}" destId="{1D838C37-8CD8-464A-AB27-F690B4FE5C13}" srcOrd="0" destOrd="0" presId="urn:microsoft.com/office/officeart/2024/3/layout/verticalVisualTextBlock1#2"/>
    <dgm:cxn modelId="{2F97DB61-0EB3-432A-A9A4-2E2D3005725A}" type="presParOf" srcId="{1D838C37-8CD8-464A-AB27-F690B4FE5C13}" destId="{E5773C40-EC67-4848-9315-8189BF55EF53}" srcOrd="0" destOrd="0" presId="urn:microsoft.com/office/officeart/2024/3/layout/verticalVisualTextBlock1#2"/>
    <dgm:cxn modelId="{E7002A25-1EDA-4503-9B49-6ACEAC31E5A3}" type="presParOf" srcId="{E5773C40-EC67-4848-9315-8189BF55EF53}" destId="{C9628C2F-D7DC-4E30-B599-A1CCD2B4ED73}" srcOrd="0" destOrd="0" presId="urn:microsoft.com/office/officeart/2024/3/layout/verticalVisualTextBlock1#2"/>
    <dgm:cxn modelId="{EFD14A11-E31A-4CBA-AEC7-CE3DF869D226}" type="presParOf" srcId="{E5773C40-EC67-4848-9315-8189BF55EF53}" destId="{50082FE5-4C8C-419F-8F98-90B17D274FAD}" srcOrd="1" destOrd="0" presId="urn:microsoft.com/office/officeart/2024/3/layout/verticalVisualTextBlock1#2"/>
    <dgm:cxn modelId="{CCE18420-7D10-4AAC-9559-E46F8DF5F1C4}" type="presParOf" srcId="{E5773C40-EC67-4848-9315-8189BF55EF53}" destId="{99CDD40D-23F0-4915-B9E8-73D3924BDC2F}" srcOrd="2" destOrd="0" presId="urn:microsoft.com/office/officeart/2024/3/layout/verticalVisualTextBlock1#2"/>
    <dgm:cxn modelId="{74B365DF-A8C8-48CA-A06B-08193CE68898}" type="presParOf" srcId="{1D838C37-8CD8-464A-AB27-F690B4FE5C13}" destId="{C5FDA10D-CB00-4034-8E41-D555389E09EB}" srcOrd="1" destOrd="0" presId="urn:microsoft.com/office/officeart/2024/3/layout/verticalVisualTextBlock1#2"/>
    <dgm:cxn modelId="{8F786CB9-FF88-4B90-A022-473025F31051}" type="presParOf" srcId="{1D838C37-8CD8-464A-AB27-F690B4FE5C13}" destId="{B6665BAC-765B-4B7E-847A-FB9A3EFFD094}" srcOrd="2" destOrd="0" presId="urn:microsoft.com/office/officeart/2024/3/layout/verticalVisualTextBlock1#2"/>
    <dgm:cxn modelId="{3C5A9895-F849-4B32-BE76-1F8E2D42FDAE}" type="presParOf" srcId="{B6665BAC-765B-4B7E-847A-FB9A3EFFD094}" destId="{8CC0316E-912E-4D48-810D-7E30E24007D9}" srcOrd="0" destOrd="0" presId="urn:microsoft.com/office/officeart/2024/3/layout/verticalVisualTextBlock1#2"/>
    <dgm:cxn modelId="{AE428DC5-99CB-4DE9-B1BF-A20FFC72E50C}" type="presParOf" srcId="{B6665BAC-765B-4B7E-847A-FB9A3EFFD094}" destId="{BE472C59-A3C8-441A-B53C-56E7C2AEBA12}" srcOrd="1" destOrd="0" presId="urn:microsoft.com/office/officeart/2024/3/layout/verticalVisualTextBlock1#2"/>
    <dgm:cxn modelId="{2BE4BA0D-E75C-4AC2-8D61-1FDDA7A37AE6}" type="presParOf" srcId="{B6665BAC-765B-4B7E-847A-FB9A3EFFD094}" destId="{D5E34F39-115D-4530-B254-4B33C9593DEC}" srcOrd="2" destOrd="0" presId="urn:microsoft.com/office/officeart/2024/3/layout/verticalVisualTextBlock1#2"/>
    <dgm:cxn modelId="{B90EC6DA-F99F-484B-9DED-02D4E97CC115}" type="presParOf" srcId="{1D838C37-8CD8-464A-AB27-F690B4FE5C13}" destId="{CF68DF4C-C775-45C3-89A0-3F0E7A173EB1}" srcOrd="3" destOrd="0" presId="urn:microsoft.com/office/officeart/2024/3/layout/verticalVisualTextBlock1#2"/>
    <dgm:cxn modelId="{16F959BC-810F-42BD-852F-BB2A0D8EB0DE}" type="presParOf" srcId="{1D838C37-8CD8-464A-AB27-F690B4FE5C13}" destId="{D4F79D6A-673D-42BB-94C6-1A94544AA8CC}" srcOrd="4" destOrd="0" presId="urn:microsoft.com/office/officeart/2024/3/layout/verticalVisualTextBlock1#2"/>
    <dgm:cxn modelId="{BCC5DCA8-374E-469C-9180-FCAF1796C250}" type="presParOf" srcId="{D4F79D6A-673D-42BB-94C6-1A94544AA8CC}" destId="{3B35379C-1B46-4041-B168-2C90FB8AF846}" srcOrd="0" destOrd="0" presId="urn:microsoft.com/office/officeart/2024/3/layout/verticalVisualTextBlock1#2"/>
    <dgm:cxn modelId="{8DE1AE2F-0A63-4CFD-9CE5-8BDD7EB8EF89}" type="presParOf" srcId="{D4F79D6A-673D-42BB-94C6-1A94544AA8CC}" destId="{3F802476-B77B-421D-B6B7-1C4F7A5C58A7}" srcOrd="1" destOrd="0" presId="urn:microsoft.com/office/officeart/2024/3/layout/verticalVisualTextBlock1#2"/>
    <dgm:cxn modelId="{7FA6CAD3-FF3B-4D7C-B0A1-DAD58FEA5C73}" type="presParOf" srcId="{D4F79D6A-673D-42BB-94C6-1A94544AA8CC}" destId="{35A5BA5D-C63D-458B-B227-8AC69E5499A6}" srcOrd="2" destOrd="0" presId="urn:microsoft.com/office/officeart/2024/3/layout/verticalVisualTextBlock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99B512-E528-49F6-BBC9-6E5D8852B130}" type="doc">
      <dgm:prSet loTypeId="urn:microsoft.com/office/officeart/2024/3/layout/hArchList1#1" loCatId="List" qsTypeId="urn:microsoft.com/office/officeart/2005/8/quickstyle/simple1" qsCatId="simple" csTypeId="urn:microsoft.com/office/officeart/2005/8/colors/accent1_2" csCatId="accent1" phldr="1"/>
      <dgm:spPr/>
      <dgm:t>
        <a:bodyPr/>
        <a:lstStyle/>
        <a:p>
          <a:endParaRPr lang="en-US"/>
        </a:p>
      </dgm:t>
    </dgm:pt>
    <dgm:pt modelId="{A7E3F791-7496-4F8C-AB21-ACDB6B67EC39}">
      <dgm:prSet/>
      <dgm:spPr/>
      <dgm:t>
        <a:bodyPr/>
        <a:lstStyle/>
        <a:p>
          <a:pPr>
            <a:lnSpc>
              <a:spcPct val="100000"/>
            </a:lnSpc>
            <a:defRPr b="1"/>
          </a:pPr>
          <a:r>
            <a:rPr lang="en-US"/>
            <a:t>Understanding WRAP Components</a:t>
          </a:r>
        </a:p>
      </dgm:t>
    </dgm:pt>
    <dgm:pt modelId="{5BC2C0DA-0D09-42AB-A7B4-BE5D60127119}" type="parTrans" cxnId="{0F75789B-28DC-4739-AFAB-181DCEBB5E09}">
      <dgm:prSet/>
      <dgm:spPr/>
      <dgm:t>
        <a:bodyPr/>
        <a:lstStyle/>
        <a:p>
          <a:endParaRPr lang="en-US"/>
        </a:p>
      </dgm:t>
    </dgm:pt>
    <dgm:pt modelId="{CEEB07E9-9069-48BA-835A-ABEB0C826887}" type="sibTrans" cxnId="{0F75789B-28DC-4739-AFAB-181DCEBB5E09}">
      <dgm:prSet/>
      <dgm:spPr/>
      <dgm:t>
        <a:bodyPr/>
        <a:lstStyle/>
        <a:p>
          <a:pPr>
            <a:lnSpc>
              <a:spcPct val="100000"/>
            </a:lnSpc>
            <a:defRPr b="1"/>
          </a:pPr>
          <a:endParaRPr lang="en-US"/>
        </a:p>
      </dgm:t>
    </dgm:pt>
    <dgm:pt modelId="{D9AE16A1-E8A8-4903-BC23-59EE5AC62564}">
      <dgm:prSet/>
      <dgm:spPr/>
      <dgm:t>
        <a:bodyPr/>
        <a:lstStyle/>
        <a:p>
          <a:pPr>
            <a:lnSpc>
              <a:spcPct val="100000"/>
            </a:lnSpc>
          </a:pPr>
          <a:r>
            <a:rPr lang="en-US"/>
            <a:t>Understanding the components of the Wellness Recovery Action Plan is crucial for effective mental health management.</a:t>
          </a:r>
        </a:p>
      </dgm:t>
    </dgm:pt>
    <dgm:pt modelId="{D95091DD-D821-4809-8492-837FA4520BA4}" type="parTrans" cxnId="{00321DF5-C516-44FD-9225-7F1F246D2F8C}">
      <dgm:prSet/>
      <dgm:spPr/>
      <dgm:t>
        <a:bodyPr/>
        <a:lstStyle/>
        <a:p>
          <a:endParaRPr lang="en-US"/>
        </a:p>
      </dgm:t>
    </dgm:pt>
    <dgm:pt modelId="{FA992796-03FF-4277-869B-E80455609BF1}" type="sibTrans" cxnId="{00321DF5-C516-44FD-9225-7F1F246D2F8C}">
      <dgm:prSet/>
      <dgm:spPr/>
      <dgm:t>
        <a:bodyPr/>
        <a:lstStyle/>
        <a:p>
          <a:endParaRPr lang="en-US"/>
        </a:p>
      </dgm:t>
    </dgm:pt>
    <dgm:pt modelId="{6ABEAD33-24EB-471B-A990-835D23772BDE}">
      <dgm:prSet/>
      <dgm:spPr/>
      <dgm:t>
        <a:bodyPr/>
        <a:lstStyle/>
        <a:p>
          <a:pPr>
            <a:lnSpc>
              <a:spcPct val="100000"/>
            </a:lnSpc>
            <a:defRPr b="1"/>
          </a:pPr>
          <a:r>
            <a:rPr lang="en-US"/>
            <a:t>Identifying Breakdown Signs</a:t>
          </a:r>
        </a:p>
      </dgm:t>
    </dgm:pt>
    <dgm:pt modelId="{5CFD6272-9DE5-4778-8AC5-18C225F77F14}" type="parTrans" cxnId="{7FC6044B-8834-4988-A7DD-4FC657754746}">
      <dgm:prSet/>
      <dgm:spPr/>
      <dgm:t>
        <a:bodyPr/>
        <a:lstStyle/>
        <a:p>
          <a:endParaRPr lang="en-US"/>
        </a:p>
      </dgm:t>
    </dgm:pt>
    <dgm:pt modelId="{EAE0AFF8-5B49-4141-8C80-0BAFE85C29B4}" type="sibTrans" cxnId="{7FC6044B-8834-4988-A7DD-4FC657754746}">
      <dgm:prSet/>
      <dgm:spPr/>
      <dgm:t>
        <a:bodyPr/>
        <a:lstStyle/>
        <a:p>
          <a:pPr>
            <a:lnSpc>
              <a:spcPct val="100000"/>
            </a:lnSpc>
            <a:defRPr b="1"/>
          </a:pPr>
          <a:endParaRPr lang="en-US"/>
        </a:p>
      </dgm:t>
    </dgm:pt>
    <dgm:pt modelId="{7812A1DF-EB70-4147-AF87-A5F4FA0DA5E1}">
      <dgm:prSet/>
      <dgm:spPr/>
      <dgm:t>
        <a:bodyPr/>
        <a:lstStyle/>
        <a:p>
          <a:pPr>
            <a:lnSpc>
              <a:spcPct val="100000"/>
            </a:lnSpc>
          </a:pPr>
          <a:r>
            <a:rPr lang="en-US"/>
            <a:t>Recognizing signs of breakdown is essential to intervene early and adjust your wellness plan accordingly.</a:t>
          </a:r>
        </a:p>
      </dgm:t>
    </dgm:pt>
    <dgm:pt modelId="{92A14EC9-8F0B-4066-86D0-BBACA8645225}" type="parTrans" cxnId="{76F832B4-585D-4414-84E2-58837D8CB300}">
      <dgm:prSet/>
      <dgm:spPr/>
      <dgm:t>
        <a:bodyPr/>
        <a:lstStyle/>
        <a:p>
          <a:endParaRPr lang="en-US"/>
        </a:p>
      </dgm:t>
    </dgm:pt>
    <dgm:pt modelId="{65F3C6B5-A44C-4634-A4A1-5F4D07F6C23B}" type="sibTrans" cxnId="{76F832B4-585D-4414-84E2-58837D8CB300}">
      <dgm:prSet/>
      <dgm:spPr/>
      <dgm:t>
        <a:bodyPr/>
        <a:lstStyle/>
        <a:p>
          <a:endParaRPr lang="en-US"/>
        </a:p>
      </dgm:t>
    </dgm:pt>
    <dgm:pt modelId="{EA8C4644-C3F1-4F43-8715-2221F758BC6C}">
      <dgm:prSet/>
      <dgm:spPr/>
      <dgm:t>
        <a:bodyPr/>
        <a:lstStyle/>
        <a:p>
          <a:pPr>
            <a:lnSpc>
              <a:spcPct val="100000"/>
            </a:lnSpc>
            <a:defRPr b="1"/>
          </a:pPr>
          <a:r>
            <a:rPr lang="en-US"/>
            <a:t>Developing Effective Plans</a:t>
          </a:r>
        </a:p>
      </dgm:t>
    </dgm:pt>
    <dgm:pt modelId="{593F3DC8-B51D-4803-BE0E-F50AF855468E}" type="parTrans" cxnId="{13C38955-8EC7-46D2-ABAD-84668EC3C9C8}">
      <dgm:prSet/>
      <dgm:spPr/>
      <dgm:t>
        <a:bodyPr/>
        <a:lstStyle/>
        <a:p>
          <a:endParaRPr lang="en-US"/>
        </a:p>
      </dgm:t>
    </dgm:pt>
    <dgm:pt modelId="{DD652384-007B-4644-9C8D-9950B6E397FA}" type="sibTrans" cxnId="{13C38955-8EC7-46D2-ABAD-84668EC3C9C8}">
      <dgm:prSet/>
      <dgm:spPr/>
      <dgm:t>
        <a:bodyPr/>
        <a:lstStyle/>
        <a:p>
          <a:pPr>
            <a:lnSpc>
              <a:spcPct val="100000"/>
            </a:lnSpc>
            <a:defRPr b="1"/>
          </a:pPr>
          <a:endParaRPr lang="en-US"/>
        </a:p>
      </dgm:t>
    </dgm:pt>
    <dgm:pt modelId="{BC77DEB3-F7F2-40C5-B8EA-BBE764E59729}">
      <dgm:prSet/>
      <dgm:spPr/>
      <dgm:t>
        <a:bodyPr/>
        <a:lstStyle/>
        <a:p>
          <a:pPr>
            <a:lnSpc>
              <a:spcPct val="100000"/>
            </a:lnSpc>
          </a:pPr>
          <a:r>
            <a:rPr lang="en-US"/>
            <a:t>Creating effective plans helps you navigate through challenges and promotes overall wellness.</a:t>
          </a:r>
        </a:p>
      </dgm:t>
    </dgm:pt>
    <dgm:pt modelId="{86A0F474-8B6F-4E99-A56B-99D924DB188F}" type="parTrans" cxnId="{53B2B61D-1C36-40F8-92AF-F6AB3DB4116D}">
      <dgm:prSet/>
      <dgm:spPr/>
      <dgm:t>
        <a:bodyPr/>
        <a:lstStyle/>
        <a:p>
          <a:endParaRPr lang="en-US"/>
        </a:p>
      </dgm:t>
    </dgm:pt>
    <dgm:pt modelId="{730F5442-4244-485D-ABAF-872DF1A74601}" type="sibTrans" cxnId="{53B2B61D-1C36-40F8-92AF-F6AB3DB4116D}">
      <dgm:prSet/>
      <dgm:spPr/>
      <dgm:t>
        <a:bodyPr/>
        <a:lstStyle/>
        <a:p>
          <a:endParaRPr lang="en-US"/>
        </a:p>
      </dgm:t>
    </dgm:pt>
    <dgm:pt modelId="{4F5BAB88-94B8-4ABF-AAF4-4E51C65EED8A}">
      <dgm:prSet/>
      <dgm:spPr/>
      <dgm:t>
        <a:bodyPr/>
        <a:lstStyle/>
        <a:p>
          <a:pPr>
            <a:lnSpc>
              <a:spcPct val="100000"/>
            </a:lnSpc>
            <a:defRPr b="1"/>
          </a:pPr>
          <a:r>
            <a:rPr lang="en-US"/>
            <a:t>Reflecting on Experiences</a:t>
          </a:r>
        </a:p>
      </dgm:t>
    </dgm:pt>
    <dgm:pt modelId="{BC5E2DDB-5009-46F3-AD92-56E31745DAB0}" type="parTrans" cxnId="{299A7A6B-6208-42EC-BF1A-0D8C319A6173}">
      <dgm:prSet/>
      <dgm:spPr/>
      <dgm:t>
        <a:bodyPr/>
        <a:lstStyle/>
        <a:p>
          <a:endParaRPr lang="en-US"/>
        </a:p>
      </dgm:t>
    </dgm:pt>
    <dgm:pt modelId="{65FFD323-C463-45DF-8F58-AB0D6D6B1A6B}" type="sibTrans" cxnId="{299A7A6B-6208-42EC-BF1A-0D8C319A6173}">
      <dgm:prSet/>
      <dgm:spPr/>
      <dgm:t>
        <a:bodyPr/>
        <a:lstStyle/>
        <a:p>
          <a:endParaRPr lang="en-US"/>
        </a:p>
      </dgm:t>
    </dgm:pt>
    <dgm:pt modelId="{B963AFA2-CE2E-42F5-83CE-2C167C77D13B}">
      <dgm:prSet/>
      <dgm:spPr/>
      <dgm:t>
        <a:bodyPr/>
        <a:lstStyle/>
        <a:p>
          <a:pPr>
            <a:lnSpc>
              <a:spcPct val="100000"/>
            </a:lnSpc>
          </a:pPr>
          <a:r>
            <a:rPr lang="en-US"/>
            <a:t>Reflection on your experiences fosters growth and understanding in your wellness journey.</a:t>
          </a:r>
        </a:p>
      </dgm:t>
    </dgm:pt>
    <dgm:pt modelId="{B8703A68-ED70-497C-9CDF-132B64E2404B}" type="parTrans" cxnId="{24F160C4-7AD7-4FA0-9142-87896A504E41}">
      <dgm:prSet/>
      <dgm:spPr/>
      <dgm:t>
        <a:bodyPr/>
        <a:lstStyle/>
        <a:p>
          <a:endParaRPr lang="en-US"/>
        </a:p>
      </dgm:t>
    </dgm:pt>
    <dgm:pt modelId="{CF4731BC-52AF-4CB1-836E-5C7E21B4559B}" type="sibTrans" cxnId="{24F160C4-7AD7-4FA0-9142-87896A504E41}">
      <dgm:prSet/>
      <dgm:spPr/>
      <dgm:t>
        <a:bodyPr/>
        <a:lstStyle/>
        <a:p>
          <a:endParaRPr lang="en-US"/>
        </a:p>
      </dgm:t>
    </dgm:pt>
    <dgm:pt modelId="{6EB4261B-166A-4C1F-88F7-C2873E0B387E}" type="pres">
      <dgm:prSet presAssocID="{4D99B512-E528-49F6-BBC9-6E5D8852B130}" presName="Name0" presStyleCnt="0">
        <dgm:presLayoutVars>
          <dgm:dir/>
          <dgm:resizeHandles val="exact"/>
        </dgm:presLayoutVars>
      </dgm:prSet>
      <dgm:spPr/>
    </dgm:pt>
    <dgm:pt modelId="{07D82BF9-5AE0-427B-A403-5F886B816719}" type="pres">
      <dgm:prSet presAssocID="{A7E3F791-7496-4F8C-AB21-ACDB6B67EC39}" presName="compNode" presStyleCnt="0"/>
      <dgm:spPr/>
    </dgm:pt>
    <dgm:pt modelId="{7158A614-0954-402B-ACBD-4B491CC2D91A}" type="pres">
      <dgm:prSet presAssocID="{A7E3F791-7496-4F8C-AB21-ACDB6B67EC39}" presName="pictRect" presStyleLbl="revTx" presStyleIdx="0" presStyleCnt="8">
        <dgm:presLayoutVars>
          <dgm:chMax val="0"/>
          <dgm:bulletEnabled/>
        </dgm:presLayoutVars>
      </dgm:prSet>
      <dgm:spPr/>
    </dgm:pt>
    <dgm:pt modelId="{EF377EE3-017E-4DCF-B07F-F12F43B5CFAB}" type="pres">
      <dgm:prSet presAssocID="{A7E3F791-7496-4F8C-AB21-ACDB6B67EC39}" presName="textRect" presStyleLbl="revTx" presStyleIdx="1" presStyleCnt="8">
        <dgm:presLayoutVars>
          <dgm:bulletEnabled/>
        </dgm:presLayoutVars>
      </dgm:prSet>
      <dgm:spPr/>
    </dgm:pt>
    <dgm:pt modelId="{DBF351F4-8104-4F82-9ADA-A2A3AB081CE0}" type="pres">
      <dgm:prSet presAssocID="{CEEB07E9-9069-48BA-835A-ABEB0C826887}" presName="sibTrans" presStyleLbl="sibTrans2D1" presStyleIdx="0" presStyleCnt="0"/>
      <dgm:spPr/>
    </dgm:pt>
    <dgm:pt modelId="{9C47A1FD-D9FA-4C92-AAC9-F5B43820B650}" type="pres">
      <dgm:prSet presAssocID="{6ABEAD33-24EB-471B-A990-835D23772BDE}" presName="compNode" presStyleCnt="0"/>
      <dgm:spPr/>
    </dgm:pt>
    <dgm:pt modelId="{716289CB-FE8C-4F6E-8D72-24F69ACB08ED}" type="pres">
      <dgm:prSet presAssocID="{6ABEAD33-24EB-471B-A990-835D23772BDE}" presName="pictRect" presStyleLbl="revTx" presStyleIdx="2" presStyleCnt="8">
        <dgm:presLayoutVars>
          <dgm:chMax val="0"/>
          <dgm:bulletEnabled/>
        </dgm:presLayoutVars>
      </dgm:prSet>
      <dgm:spPr/>
    </dgm:pt>
    <dgm:pt modelId="{889DCE57-9CF8-4664-8ED5-4073F7B8DD6E}" type="pres">
      <dgm:prSet presAssocID="{6ABEAD33-24EB-471B-A990-835D23772BDE}" presName="textRect" presStyleLbl="revTx" presStyleIdx="3" presStyleCnt="8">
        <dgm:presLayoutVars>
          <dgm:bulletEnabled/>
        </dgm:presLayoutVars>
      </dgm:prSet>
      <dgm:spPr/>
    </dgm:pt>
    <dgm:pt modelId="{F68FB711-12A7-4B64-A750-820125E7E768}" type="pres">
      <dgm:prSet presAssocID="{EAE0AFF8-5B49-4141-8C80-0BAFE85C29B4}" presName="sibTrans" presStyleLbl="sibTrans2D1" presStyleIdx="0" presStyleCnt="0"/>
      <dgm:spPr/>
    </dgm:pt>
    <dgm:pt modelId="{E2C110F3-A38B-405E-AA39-8C0E99177FE4}" type="pres">
      <dgm:prSet presAssocID="{EA8C4644-C3F1-4F43-8715-2221F758BC6C}" presName="compNode" presStyleCnt="0"/>
      <dgm:spPr/>
    </dgm:pt>
    <dgm:pt modelId="{925FF300-28CB-4A77-AD64-6723F47D7ED8}" type="pres">
      <dgm:prSet presAssocID="{EA8C4644-C3F1-4F43-8715-2221F758BC6C}" presName="pictRect" presStyleLbl="revTx" presStyleIdx="4" presStyleCnt="8">
        <dgm:presLayoutVars>
          <dgm:chMax val="0"/>
          <dgm:bulletEnabled/>
        </dgm:presLayoutVars>
      </dgm:prSet>
      <dgm:spPr/>
    </dgm:pt>
    <dgm:pt modelId="{43F9FB03-E1B9-4673-8C84-BBF604A35AE9}" type="pres">
      <dgm:prSet presAssocID="{EA8C4644-C3F1-4F43-8715-2221F758BC6C}" presName="textRect" presStyleLbl="revTx" presStyleIdx="5" presStyleCnt="8">
        <dgm:presLayoutVars>
          <dgm:bulletEnabled/>
        </dgm:presLayoutVars>
      </dgm:prSet>
      <dgm:spPr/>
    </dgm:pt>
    <dgm:pt modelId="{B00952C4-32CB-4DF4-9487-08084C37D785}" type="pres">
      <dgm:prSet presAssocID="{DD652384-007B-4644-9C8D-9950B6E397FA}" presName="sibTrans" presStyleLbl="sibTrans2D1" presStyleIdx="0" presStyleCnt="0"/>
      <dgm:spPr/>
    </dgm:pt>
    <dgm:pt modelId="{17C76354-6D43-41C1-9798-9B2F20CF9C54}" type="pres">
      <dgm:prSet presAssocID="{4F5BAB88-94B8-4ABF-AAF4-4E51C65EED8A}" presName="compNode" presStyleCnt="0"/>
      <dgm:spPr/>
    </dgm:pt>
    <dgm:pt modelId="{9029B8A7-D9EC-427A-BBE4-12337437884D}" type="pres">
      <dgm:prSet presAssocID="{4F5BAB88-94B8-4ABF-AAF4-4E51C65EED8A}" presName="pictRect" presStyleLbl="revTx" presStyleIdx="6" presStyleCnt="8">
        <dgm:presLayoutVars>
          <dgm:chMax val="0"/>
          <dgm:bulletEnabled/>
        </dgm:presLayoutVars>
      </dgm:prSet>
      <dgm:spPr/>
    </dgm:pt>
    <dgm:pt modelId="{218EC3A2-9A2B-4225-8B7B-BB52D3587E6D}" type="pres">
      <dgm:prSet presAssocID="{4F5BAB88-94B8-4ABF-AAF4-4E51C65EED8A}" presName="textRect" presStyleLbl="revTx" presStyleIdx="7" presStyleCnt="8">
        <dgm:presLayoutVars>
          <dgm:bulletEnabled/>
        </dgm:presLayoutVars>
      </dgm:prSet>
      <dgm:spPr/>
    </dgm:pt>
  </dgm:ptLst>
  <dgm:cxnLst>
    <dgm:cxn modelId="{A88FFE13-3803-4357-90F2-627A3A3C8610}" type="presOf" srcId="{6ABEAD33-24EB-471B-A990-835D23772BDE}" destId="{716289CB-FE8C-4F6E-8D72-24F69ACB08ED}" srcOrd="0" destOrd="0" presId="urn:microsoft.com/office/officeart/2024/3/layout/hArchList1#1"/>
    <dgm:cxn modelId="{53B2B61D-1C36-40F8-92AF-F6AB3DB4116D}" srcId="{EA8C4644-C3F1-4F43-8715-2221F758BC6C}" destId="{BC77DEB3-F7F2-40C5-B8EA-BBE764E59729}" srcOrd="0" destOrd="0" parTransId="{86A0F474-8B6F-4E99-A56B-99D924DB188F}" sibTransId="{730F5442-4244-485D-ABAF-872DF1A74601}"/>
    <dgm:cxn modelId="{54752738-CCCB-4035-AD2F-E59F3D15C562}" type="presOf" srcId="{EA8C4644-C3F1-4F43-8715-2221F758BC6C}" destId="{925FF300-28CB-4A77-AD64-6723F47D7ED8}" srcOrd="0" destOrd="0" presId="urn:microsoft.com/office/officeart/2024/3/layout/hArchList1#1"/>
    <dgm:cxn modelId="{299BE43C-C8AA-4285-A347-378FEDC8069D}" type="presOf" srcId="{BC77DEB3-F7F2-40C5-B8EA-BBE764E59729}" destId="{43F9FB03-E1B9-4673-8C84-BBF604A35AE9}" srcOrd="0" destOrd="0" presId="urn:microsoft.com/office/officeart/2024/3/layout/hArchList1#1"/>
    <dgm:cxn modelId="{DD770064-1344-45F6-B73C-43C2510F1FBD}" type="presOf" srcId="{D9AE16A1-E8A8-4903-BC23-59EE5AC62564}" destId="{EF377EE3-017E-4DCF-B07F-F12F43B5CFAB}" srcOrd="0" destOrd="0" presId="urn:microsoft.com/office/officeart/2024/3/layout/hArchList1#1"/>
    <dgm:cxn modelId="{7FC6044B-8834-4988-A7DD-4FC657754746}" srcId="{4D99B512-E528-49F6-BBC9-6E5D8852B130}" destId="{6ABEAD33-24EB-471B-A990-835D23772BDE}" srcOrd="1" destOrd="0" parTransId="{5CFD6272-9DE5-4778-8AC5-18C225F77F14}" sibTransId="{EAE0AFF8-5B49-4141-8C80-0BAFE85C29B4}"/>
    <dgm:cxn modelId="{299A7A6B-6208-42EC-BF1A-0D8C319A6173}" srcId="{4D99B512-E528-49F6-BBC9-6E5D8852B130}" destId="{4F5BAB88-94B8-4ABF-AAF4-4E51C65EED8A}" srcOrd="3" destOrd="0" parTransId="{BC5E2DDB-5009-46F3-AD92-56E31745DAB0}" sibTransId="{65FFD323-C463-45DF-8F58-AB0D6D6B1A6B}"/>
    <dgm:cxn modelId="{13C38955-8EC7-46D2-ABAD-84668EC3C9C8}" srcId="{4D99B512-E528-49F6-BBC9-6E5D8852B130}" destId="{EA8C4644-C3F1-4F43-8715-2221F758BC6C}" srcOrd="2" destOrd="0" parTransId="{593F3DC8-B51D-4803-BE0E-F50AF855468E}" sibTransId="{DD652384-007B-4644-9C8D-9950B6E397FA}"/>
    <dgm:cxn modelId="{BEF7B07F-FF76-4BE3-9D13-EB83DCE29F88}" type="presOf" srcId="{EAE0AFF8-5B49-4141-8C80-0BAFE85C29B4}" destId="{F68FB711-12A7-4B64-A750-820125E7E768}" srcOrd="0" destOrd="0" presId="urn:microsoft.com/office/officeart/2024/3/layout/hArchList1#1"/>
    <dgm:cxn modelId="{CEC19C80-40D6-4CAB-A952-1B807A65623C}" type="presOf" srcId="{B963AFA2-CE2E-42F5-83CE-2C167C77D13B}" destId="{218EC3A2-9A2B-4225-8B7B-BB52D3587E6D}" srcOrd="0" destOrd="0" presId="urn:microsoft.com/office/officeart/2024/3/layout/hArchList1#1"/>
    <dgm:cxn modelId="{69002D8B-AB6C-4494-8C86-225207750BEB}" type="presOf" srcId="{CEEB07E9-9069-48BA-835A-ABEB0C826887}" destId="{DBF351F4-8104-4F82-9ADA-A2A3AB081CE0}" srcOrd="0" destOrd="0" presId="urn:microsoft.com/office/officeart/2024/3/layout/hArchList1#1"/>
    <dgm:cxn modelId="{53E6848F-5F78-45AA-8BD5-EADF6529B528}" type="presOf" srcId="{A7E3F791-7496-4F8C-AB21-ACDB6B67EC39}" destId="{7158A614-0954-402B-ACBD-4B491CC2D91A}" srcOrd="0" destOrd="0" presId="urn:microsoft.com/office/officeart/2024/3/layout/hArchList1#1"/>
    <dgm:cxn modelId="{0F75789B-28DC-4739-AFAB-181DCEBB5E09}" srcId="{4D99B512-E528-49F6-BBC9-6E5D8852B130}" destId="{A7E3F791-7496-4F8C-AB21-ACDB6B67EC39}" srcOrd="0" destOrd="0" parTransId="{5BC2C0DA-0D09-42AB-A7B4-BE5D60127119}" sibTransId="{CEEB07E9-9069-48BA-835A-ABEB0C826887}"/>
    <dgm:cxn modelId="{EB9D2BAE-F7E3-4341-8A56-7D601355557A}" type="presOf" srcId="{4F5BAB88-94B8-4ABF-AAF4-4E51C65EED8A}" destId="{9029B8A7-D9EC-427A-BBE4-12337437884D}" srcOrd="0" destOrd="0" presId="urn:microsoft.com/office/officeart/2024/3/layout/hArchList1#1"/>
    <dgm:cxn modelId="{76F832B4-585D-4414-84E2-58837D8CB300}" srcId="{6ABEAD33-24EB-471B-A990-835D23772BDE}" destId="{7812A1DF-EB70-4147-AF87-A5F4FA0DA5E1}" srcOrd="0" destOrd="0" parTransId="{92A14EC9-8F0B-4066-86D0-BBACA8645225}" sibTransId="{65F3C6B5-A44C-4634-A4A1-5F4D07F6C23B}"/>
    <dgm:cxn modelId="{24F160C4-7AD7-4FA0-9142-87896A504E41}" srcId="{4F5BAB88-94B8-4ABF-AAF4-4E51C65EED8A}" destId="{B963AFA2-CE2E-42F5-83CE-2C167C77D13B}" srcOrd="0" destOrd="0" parTransId="{B8703A68-ED70-497C-9CDF-132B64E2404B}" sibTransId="{CF4731BC-52AF-4CB1-836E-5C7E21B4559B}"/>
    <dgm:cxn modelId="{7CBD29C8-1B59-457C-996D-9CAB18302BFA}" type="presOf" srcId="{4D99B512-E528-49F6-BBC9-6E5D8852B130}" destId="{6EB4261B-166A-4C1F-88F7-C2873E0B387E}" srcOrd="0" destOrd="0" presId="urn:microsoft.com/office/officeart/2024/3/layout/hArchList1#1"/>
    <dgm:cxn modelId="{BCA09CEF-B8E5-4305-9488-90E2932C0FBD}" type="presOf" srcId="{7812A1DF-EB70-4147-AF87-A5F4FA0DA5E1}" destId="{889DCE57-9CF8-4664-8ED5-4073F7B8DD6E}" srcOrd="0" destOrd="0" presId="urn:microsoft.com/office/officeart/2024/3/layout/hArchList1#1"/>
    <dgm:cxn modelId="{00321DF5-C516-44FD-9225-7F1F246D2F8C}" srcId="{A7E3F791-7496-4F8C-AB21-ACDB6B67EC39}" destId="{D9AE16A1-E8A8-4903-BC23-59EE5AC62564}" srcOrd="0" destOrd="0" parTransId="{D95091DD-D821-4809-8492-837FA4520BA4}" sibTransId="{FA992796-03FF-4277-869B-E80455609BF1}"/>
    <dgm:cxn modelId="{DFB36CF8-0AEE-41FF-8441-F1F0B14F9BBD}" type="presOf" srcId="{DD652384-007B-4644-9C8D-9950B6E397FA}" destId="{B00952C4-32CB-4DF4-9487-08084C37D785}" srcOrd="0" destOrd="0" presId="urn:microsoft.com/office/officeart/2024/3/layout/hArchList1#1"/>
    <dgm:cxn modelId="{7628BF85-9DF2-4078-92D3-1F8BBC4F0B04}" type="presParOf" srcId="{6EB4261B-166A-4C1F-88F7-C2873E0B387E}" destId="{07D82BF9-5AE0-427B-A403-5F886B816719}" srcOrd="0" destOrd="0" presId="urn:microsoft.com/office/officeart/2024/3/layout/hArchList1#1"/>
    <dgm:cxn modelId="{6837F500-A231-491D-8BF8-DADBD7055515}" type="presParOf" srcId="{07D82BF9-5AE0-427B-A403-5F886B816719}" destId="{7158A614-0954-402B-ACBD-4B491CC2D91A}" srcOrd="0" destOrd="0" presId="urn:microsoft.com/office/officeart/2024/3/layout/hArchList1#1"/>
    <dgm:cxn modelId="{0E5DC908-2148-463C-84DA-30DF781C2F6F}" type="presParOf" srcId="{07D82BF9-5AE0-427B-A403-5F886B816719}" destId="{EF377EE3-017E-4DCF-B07F-F12F43B5CFAB}" srcOrd="1" destOrd="0" presId="urn:microsoft.com/office/officeart/2024/3/layout/hArchList1#1"/>
    <dgm:cxn modelId="{FBDF225E-C82C-4725-BD52-8D797BAED0F5}" type="presParOf" srcId="{6EB4261B-166A-4C1F-88F7-C2873E0B387E}" destId="{DBF351F4-8104-4F82-9ADA-A2A3AB081CE0}" srcOrd="1" destOrd="0" presId="urn:microsoft.com/office/officeart/2024/3/layout/hArchList1#1"/>
    <dgm:cxn modelId="{F9C2EAC9-31E3-4B6F-B52D-328B15F5221B}" type="presParOf" srcId="{6EB4261B-166A-4C1F-88F7-C2873E0B387E}" destId="{9C47A1FD-D9FA-4C92-AAC9-F5B43820B650}" srcOrd="2" destOrd="0" presId="urn:microsoft.com/office/officeart/2024/3/layout/hArchList1#1"/>
    <dgm:cxn modelId="{09AB5A8A-0176-4A34-AF2F-903BD6EB4B2F}" type="presParOf" srcId="{9C47A1FD-D9FA-4C92-AAC9-F5B43820B650}" destId="{716289CB-FE8C-4F6E-8D72-24F69ACB08ED}" srcOrd="0" destOrd="0" presId="urn:microsoft.com/office/officeart/2024/3/layout/hArchList1#1"/>
    <dgm:cxn modelId="{40E8B5CF-9106-43D4-B0E3-ED3F6574E370}" type="presParOf" srcId="{9C47A1FD-D9FA-4C92-AAC9-F5B43820B650}" destId="{889DCE57-9CF8-4664-8ED5-4073F7B8DD6E}" srcOrd="1" destOrd="0" presId="urn:microsoft.com/office/officeart/2024/3/layout/hArchList1#1"/>
    <dgm:cxn modelId="{09C5F29C-AD9C-4253-9912-EF6BD13F4E0D}" type="presParOf" srcId="{6EB4261B-166A-4C1F-88F7-C2873E0B387E}" destId="{F68FB711-12A7-4B64-A750-820125E7E768}" srcOrd="3" destOrd="0" presId="urn:microsoft.com/office/officeart/2024/3/layout/hArchList1#1"/>
    <dgm:cxn modelId="{055F24C3-6F7B-4CB4-8CD1-CAE3633C028A}" type="presParOf" srcId="{6EB4261B-166A-4C1F-88F7-C2873E0B387E}" destId="{E2C110F3-A38B-405E-AA39-8C0E99177FE4}" srcOrd="4" destOrd="0" presId="urn:microsoft.com/office/officeart/2024/3/layout/hArchList1#1"/>
    <dgm:cxn modelId="{D59E1CE9-1A13-4AF0-8CAA-DE4E5E30DFB2}" type="presParOf" srcId="{E2C110F3-A38B-405E-AA39-8C0E99177FE4}" destId="{925FF300-28CB-4A77-AD64-6723F47D7ED8}" srcOrd="0" destOrd="0" presId="urn:microsoft.com/office/officeart/2024/3/layout/hArchList1#1"/>
    <dgm:cxn modelId="{E46B3CFE-F317-48A8-BF43-64D77BF9243A}" type="presParOf" srcId="{E2C110F3-A38B-405E-AA39-8C0E99177FE4}" destId="{43F9FB03-E1B9-4673-8C84-BBF604A35AE9}" srcOrd="1" destOrd="0" presId="urn:microsoft.com/office/officeart/2024/3/layout/hArchList1#1"/>
    <dgm:cxn modelId="{42B21F8B-841F-456F-A177-2FC7FEA54B84}" type="presParOf" srcId="{6EB4261B-166A-4C1F-88F7-C2873E0B387E}" destId="{B00952C4-32CB-4DF4-9487-08084C37D785}" srcOrd="5" destOrd="0" presId="urn:microsoft.com/office/officeart/2024/3/layout/hArchList1#1"/>
    <dgm:cxn modelId="{F94F7BB2-044D-4EEB-A8C3-07E27B09D136}" type="presParOf" srcId="{6EB4261B-166A-4C1F-88F7-C2873E0B387E}" destId="{17C76354-6D43-41C1-9798-9B2F20CF9C54}" srcOrd="6" destOrd="0" presId="urn:microsoft.com/office/officeart/2024/3/layout/hArchList1#1"/>
    <dgm:cxn modelId="{ACB58B1A-14FA-4255-AAB5-56CD4778B8A5}" type="presParOf" srcId="{17C76354-6D43-41C1-9798-9B2F20CF9C54}" destId="{9029B8A7-D9EC-427A-BBE4-12337437884D}" srcOrd="0" destOrd="0" presId="urn:microsoft.com/office/officeart/2024/3/layout/hArchList1#1"/>
    <dgm:cxn modelId="{1287B856-D288-4775-8F46-97234363CF36}" type="presParOf" srcId="{17C76354-6D43-41C1-9798-9B2F20CF9C54}" destId="{218EC3A2-9A2B-4225-8B7B-BB52D3587E6D}" srcOrd="1" destOrd="0" presId="urn:microsoft.com/office/officeart/2024/3/layout/hArch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7DAB3-5F44-465C-BF2E-02802A94A043}">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2999" r="4" b="5"/>
          <a:stretch/>
        </a:blipFill>
        <a:ln>
          <a:noFill/>
        </a:ln>
        <a:effectLst/>
      </dsp:spPr>
      <dsp:style>
        <a:lnRef idx="0">
          <a:scrgbClr r="0" g="0" b="0"/>
        </a:lnRef>
        <a:fillRef idx="3">
          <a:scrgbClr r="0" g="0" b="0"/>
        </a:fillRef>
        <a:effectRef idx="2">
          <a:scrgbClr r="0" g="0" b="0"/>
        </a:effectRef>
        <a:fontRef idx="minor">
          <a:schemeClr val="lt1"/>
        </a:fontRef>
      </dsp:style>
    </dsp:sp>
    <dsp:sp modelId="{1289FCAA-22F2-4EA4-B89A-09984CD83A5B}">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Impact of Warning Signs</a:t>
          </a:r>
        </a:p>
      </dsp:txBody>
      <dsp:txXfrm>
        <a:off x="1861599" y="0"/>
        <a:ext cx="5167674" cy="346182"/>
      </dsp:txXfrm>
    </dsp:sp>
    <dsp:sp modelId="{6D689C32-30DD-4D65-B7AB-EE73F83B869D}">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Evaluating warning signs is crucial for understanding their impact on mental health and overall well-being.</a:t>
          </a:r>
        </a:p>
      </dsp:txBody>
      <dsp:txXfrm>
        <a:off x="1861599" y="346182"/>
        <a:ext cx="5167674" cy="1335417"/>
      </dsp:txXfrm>
    </dsp:sp>
    <dsp:sp modelId="{B421FA31-6EB5-4435-B051-64D56A612260}">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1406" r="11843" b="-2"/>
          <a:stretch/>
        </a:blipFill>
        <a:ln>
          <a:noFill/>
        </a:ln>
        <a:effectLst/>
      </dsp:spPr>
      <dsp:style>
        <a:lnRef idx="0">
          <a:scrgbClr r="0" g="0" b="0"/>
        </a:lnRef>
        <a:fillRef idx="3">
          <a:scrgbClr r="0" g="0" b="0"/>
        </a:fillRef>
        <a:effectRef idx="2">
          <a:scrgbClr r="0" g="0" b="0"/>
        </a:effectRef>
        <a:fontRef idx="minor">
          <a:schemeClr val="lt1"/>
        </a:fontRef>
      </dsp:style>
    </dsp:sp>
    <dsp:sp modelId="{BA9DB2DB-1FC7-4E0E-83AB-029CBB2E6638}">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Triggers Evaluation</a:t>
          </a:r>
        </a:p>
      </dsp:txBody>
      <dsp:txXfrm>
        <a:off x="1861599" y="1816127"/>
        <a:ext cx="5167674" cy="346182"/>
      </dsp:txXfrm>
    </dsp:sp>
    <dsp:sp modelId="{6CC7FFA3-9CCE-4271-B353-4F7C2D8EFE6B}">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Identifying triggers is essential for assessing how they affect mental health and daily functioning.</a:t>
          </a:r>
        </a:p>
      </dsp:txBody>
      <dsp:txXfrm>
        <a:off x="1861599" y="2162310"/>
        <a:ext cx="5167674" cy="1335417"/>
      </dsp:txXfrm>
    </dsp:sp>
    <dsp:sp modelId="{F7250B8D-4F6E-4E95-BCA3-8DD449276F57}">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43749" r="2" b="3"/>
          <a:stretch/>
        </a:blipFill>
        <a:ln>
          <a:noFill/>
        </a:ln>
        <a:effectLst/>
      </dsp:spPr>
      <dsp:style>
        <a:lnRef idx="0">
          <a:scrgbClr r="0" g="0" b="0"/>
        </a:lnRef>
        <a:fillRef idx="3">
          <a:scrgbClr r="0" g="0" b="0"/>
        </a:fillRef>
        <a:effectRef idx="2">
          <a:scrgbClr r="0" g="0" b="0"/>
        </a:effectRef>
        <a:fontRef idx="minor">
          <a:schemeClr val="lt1"/>
        </a:fontRef>
      </dsp:style>
    </dsp:sp>
    <dsp:sp modelId="{FE2C4261-0C5E-4766-A0CB-9FE4512F9F43}">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Determining Support Needs</a:t>
          </a:r>
        </a:p>
      </dsp:txBody>
      <dsp:txXfrm>
        <a:off x="1861599" y="3632255"/>
        <a:ext cx="5167674" cy="346182"/>
      </dsp:txXfrm>
    </dsp:sp>
    <dsp:sp modelId="{01F5CF35-5D46-4E71-A32C-5EA9D2C5EFEA}">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assessment helps determine the necessary level of intervention and support for effective mental health management.</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28C2F-D7DC-4E30-B599-A1CCD2B4ED73}">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1850" r="21398" b="-2"/>
          <a:stretch/>
        </a:blipFill>
        <a:ln>
          <a:noFill/>
        </a:ln>
        <a:effectLst/>
      </dsp:spPr>
      <dsp:style>
        <a:lnRef idx="0">
          <a:scrgbClr r="0" g="0" b="0"/>
        </a:lnRef>
        <a:fillRef idx="3">
          <a:scrgbClr r="0" g="0" b="0"/>
        </a:fillRef>
        <a:effectRef idx="2">
          <a:scrgbClr r="0" g="0" b="0"/>
        </a:effectRef>
        <a:fontRef idx="minor">
          <a:schemeClr val="lt1"/>
        </a:fontRef>
      </dsp:style>
    </dsp:sp>
    <dsp:sp modelId="{50082FE5-4C8C-419F-8F98-90B17D274FAD}">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Mindfulness Practices</a:t>
          </a:r>
        </a:p>
      </dsp:txBody>
      <dsp:txXfrm>
        <a:off x="1861599" y="0"/>
        <a:ext cx="5167674" cy="346182"/>
      </dsp:txXfrm>
    </dsp:sp>
    <dsp:sp modelId="{99CDD40D-23F0-4915-B9E8-73D3924BDC2F}">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Mindfulness practices, such as meditation and deep breathing, are crucial for managing stress and enhancing emotional well-being.</a:t>
          </a:r>
        </a:p>
      </dsp:txBody>
      <dsp:txXfrm>
        <a:off x="1861599" y="346182"/>
        <a:ext cx="5167674" cy="1335417"/>
      </dsp:txXfrm>
    </dsp:sp>
    <dsp:sp modelId="{8CC0316E-912E-4D48-810D-7E30E24007D9}">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3861" r="9388" b="-2"/>
          <a:stretch/>
        </a:blipFill>
        <a:ln>
          <a:noFill/>
        </a:ln>
        <a:effectLst/>
      </dsp:spPr>
      <dsp:style>
        <a:lnRef idx="0">
          <a:scrgbClr r="0" g="0" b="0"/>
        </a:lnRef>
        <a:fillRef idx="3">
          <a:scrgbClr r="0" g="0" b="0"/>
        </a:fillRef>
        <a:effectRef idx="2">
          <a:scrgbClr r="0" g="0" b="0"/>
        </a:effectRef>
        <a:fontRef idx="minor">
          <a:schemeClr val="lt1"/>
        </a:fontRef>
      </dsp:style>
    </dsp:sp>
    <dsp:sp modelId="{BE472C59-A3C8-441A-B53C-56E7C2AEBA12}">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Physical Activity</a:t>
          </a:r>
        </a:p>
      </dsp:txBody>
      <dsp:txXfrm>
        <a:off x="1861599" y="1816127"/>
        <a:ext cx="5167674" cy="346182"/>
      </dsp:txXfrm>
    </dsp:sp>
    <dsp:sp modelId="{D5E34F39-115D-4530-B254-4B33C9593DEC}">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in physical activity helps reduce stress, improve mood, and support overall mental health and recovery.</a:t>
          </a:r>
        </a:p>
      </dsp:txBody>
      <dsp:txXfrm>
        <a:off x="1861599" y="2162310"/>
        <a:ext cx="5167674" cy="1335417"/>
      </dsp:txXfrm>
    </dsp:sp>
    <dsp:sp modelId="{3B35379C-1B46-4041-B168-2C90FB8AF846}">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33249" b="-2"/>
          <a:stretch/>
        </a:blipFill>
        <a:ln>
          <a:noFill/>
        </a:ln>
        <a:effectLst/>
      </dsp:spPr>
      <dsp:style>
        <a:lnRef idx="0">
          <a:scrgbClr r="0" g="0" b="0"/>
        </a:lnRef>
        <a:fillRef idx="3">
          <a:scrgbClr r="0" g="0" b="0"/>
        </a:fillRef>
        <a:effectRef idx="2">
          <a:scrgbClr r="0" g="0" b="0"/>
        </a:effectRef>
        <a:fontRef idx="minor">
          <a:schemeClr val="lt1"/>
        </a:fontRef>
      </dsp:style>
    </dsp:sp>
    <dsp:sp modelId="{3F802476-B77B-421D-B6B7-1C4F7A5C58A7}">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Creative Outlets</a:t>
          </a:r>
        </a:p>
      </dsp:txBody>
      <dsp:txXfrm>
        <a:off x="1861599" y="3632255"/>
        <a:ext cx="5167674" cy="346182"/>
      </dsp:txXfrm>
    </dsp:sp>
    <dsp:sp modelId="{35A5BA5D-C63D-458B-B227-8AC69E5499A6}">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Creative outlets, such as art, writing, or music, can significantly aid in stress management and emotional expression.</a:t>
          </a:r>
        </a:p>
      </dsp:txBody>
      <dsp:txXfrm>
        <a:off x="1861599" y="3978438"/>
        <a:ext cx="5167674" cy="133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A614-0954-402B-ACBD-4B491CC2D91A}">
      <dsp:nvSpPr>
        <dsp:cNvPr id="0" name=""/>
        <dsp:cNvSpPr/>
      </dsp:nvSpPr>
      <dsp:spPr>
        <a:xfrm>
          <a:off x="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WRAP Components</a:t>
          </a:r>
        </a:p>
      </dsp:txBody>
      <dsp:txXfrm>
        <a:off x="0" y="0"/>
        <a:ext cx="2512063" cy="604600"/>
      </dsp:txXfrm>
    </dsp:sp>
    <dsp:sp modelId="{EF377EE3-017E-4DCF-B07F-F12F43B5CFAB}">
      <dsp:nvSpPr>
        <dsp:cNvPr id="0" name=""/>
        <dsp:cNvSpPr/>
      </dsp:nvSpPr>
      <dsp:spPr>
        <a:xfrm>
          <a:off x="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the components of the Wellness Recovery Action Plan is crucial for effective mental health management.</a:t>
          </a:r>
        </a:p>
      </dsp:txBody>
      <dsp:txXfrm>
        <a:off x="0" y="604600"/>
        <a:ext cx="2512063" cy="1901100"/>
      </dsp:txXfrm>
    </dsp:sp>
    <dsp:sp modelId="{716289CB-FE8C-4F6E-8D72-24F69ACB08ED}">
      <dsp:nvSpPr>
        <dsp:cNvPr id="0" name=""/>
        <dsp:cNvSpPr/>
      </dsp:nvSpPr>
      <dsp:spPr>
        <a:xfrm>
          <a:off x="276327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Identifying Breakdown Signs</a:t>
          </a:r>
        </a:p>
      </dsp:txBody>
      <dsp:txXfrm>
        <a:off x="2763270" y="0"/>
        <a:ext cx="2512063" cy="604600"/>
      </dsp:txXfrm>
    </dsp:sp>
    <dsp:sp modelId="{889DCE57-9CF8-4664-8ED5-4073F7B8DD6E}">
      <dsp:nvSpPr>
        <dsp:cNvPr id="0" name=""/>
        <dsp:cNvSpPr/>
      </dsp:nvSpPr>
      <dsp:spPr>
        <a:xfrm>
          <a:off x="276327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Recognizing signs of breakdown is essential to intervene early and adjust your wellness plan accordingly.</a:t>
          </a:r>
        </a:p>
      </dsp:txBody>
      <dsp:txXfrm>
        <a:off x="2763270" y="604600"/>
        <a:ext cx="2512063" cy="1901100"/>
      </dsp:txXfrm>
    </dsp:sp>
    <dsp:sp modelId="{925FF300-28CB-4A77-AD64-6723F47D7ED8}">
      <dsp:nvSpPr>
        <dsp:cNvPr id="0" name=""/>
        <dsp:cNvSpPr/>
      </dsp:nvSpPr>
      <dsp:spPr>
        <a:xfrm>
          <a:off x="552654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Developing Effective Plans</a:t>
          </a:r>
        </a:p>
      </dsp:txBody>
      <dsp:txXfrm>
        <a:off x="5526540" y="0"/>
        <a:ext cx="2512063" cy="604600"/>
      </dsp:txXfrm>
    </dsp:sp>
    <dsp:sp modelId="{43F9FB03-E1B9-4673-8C84-BBF604A35AE9}">
      <dsp:nvSpPr>
        <dsp:cNvPr id="0" name=""/>
        <dsp:cNvSpPr/>
      </dsp:nvSpPr>
      <dsp:spPr>
        <a:xfrm>
          <a:off x="552654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Creating effective plans helps you navigate through challenges and promotes overall wellness.</a:t>
          </a:r>
        </a:p>
      </dsp:txBody>
      <dsp:txXfrm>
        <a:off x="5526540" y="604600"/>
        <a:ext cx="2512063" cy="1901100"/>
      </dsp:txXfrm>
    </dsp:sp>
    <dsp:sp modelId="{9029B8A7-D9EC-427A-BBE4-12337437884D}">
      <dsp:nvSpPr>
        <dsp:cNvPr id="0" name=""/>
        <dsp:cNvSpPr/>
      </dsp:nvSpPr>
      <dsp:spPr>
        <a:xfrm>
          <a:off x="8289811"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Reflecting on Experiences</a:t>
          </a:r>
        </a:p>
      </dsp:txBody>
      <dsp:txXfrm>
        <a:off x="8289811" y="0"/>
        <a:ext cx="2512063" cy="604600"/>
      </dsp:txXfrm>
    </dsp:sp>
    <dsp:sp modelId="{218EC3A2-9A2B-4225-8B7B-BB52D3587E6D}">
      <dsp:nvSpPr>
        <dsp:cNvPr id="0" name=""/>
        <dsp:cNvSpPr/>
      </dsp:nvSpPr>
      <dsp:spPr>
        <a:xfrm>
          <a:off x="8289811"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Reflection on your experiences fosters growth and understanding in your wellness journey.</a:t>
          </a:r>
        </a:p>
      </dsp:txBody>
      <dsp:txXfrm>
        <a:off x="8289811" y="604600"/>
        <a:ext cx="2512063" cy="190110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2">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626BD-B7BA-4DE7-8DC7-CC664B29E808}"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5F78E-5B47-4F2B-A48A-7041971A5570}" type="slidenum">
              <a:rPr lang="en-US" smtClean="0"/>
              <a:t>‹#›</a:t>
            </a:fld>
            <a:endParaRPr lang="en-US"/>
          </a:p>
        </p:txBody>
      </p:sp>
    </p:spTree>
    <p:extLst>
      <p:ext uri="{BB962C8B-B14F-4D97-AF65-F5344CB8AC3E}">
        <p14:creationId xmlns:p14="http://schemas.microsoft.com/office/powerpoint/2010/main" val="424770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focuses on the Wellness Recovery Action Plan (WRAP), a structured framework designed to help individuals manage their mental health challenges. We will explore its key components, how to identify moments of breakdown, and strategies to develop and implement personalized action plans.
</a:t>
            </a:r>
          </a:p>
        </p:txBody>
      </p:sp>
      <p:sp>
        <p:nvSpPr>
          <p:cNvPr id="4" name="Slide Number Placeholder 3"/>
          <p:cNvSpPr>
            <a:spLocks noGrp="1"/>
          </p:cNvSpPr>
          <p:nvPr>
            <p:ph type="sldNum" sz="quarter" idx="5"/>
          </p:nvPr>
        </p:nvSpPr>
        <p:spPr/>
        <p:txBody>
          <a:bodyPr/>
          <a:lstStyle/>
          <a:p>
            <a:fld id="{64A334E0-C6A1-494E-A39B-9B7FD0361088}" type="slidenum">
              <a:rPr lang="en-US" smtClean="0"/>
              <a:t>1</a:t>
            </a:fld>
            <a:endParaRPr lang="en-US"/>
          </a:p>
        </p:txBody>
      </p:sp>
    </p:spTree>
    <p:extLst>
      <p:ext uri="{BB962C8B-B14F-4D97-AF65-F5344CB8AC3E}">
        <p14:creationId xmlns:p14="http://schemas.microsoft.com/office/powerpoint/2010/main" val="242868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Assessing the severity involves evaluating the impact of the warning signs and triggers on one's mental health. This assessment helps in determining the appropriate level of intervention and support needed.</a:t>
            </a:r>
          </a:p>
        </p:txBody>
      </p:sp>
      <p:sp>
        <p:nvSpPr>
          <p:cNvPr id="4" name="Slide Number Placeholder 3"/>
          <p:cNvSpPr>
            <a:spLocks noGrp="1"/>
          </p:cNvSpPr>
          <p:nvPr>
            <p:ph type="sldNum" sz="quarter" idx="5"/>
          </p:nvPr>
        </p:nvSpPr>
        <p:spPr/>
        <p:txBody>
          <a:bodyPr/>
          <a:lstStyle/>
          <a:p>
            <a:fld id="{64A334E0-C6A1-494E-A39B-9B7FD0361088}" type="slidenum">
              <a:rPr lang="en-US" smtClean="0"/>
              <a:t>10</a:t>
            </a:fld>
            <a:endParaRPr lang="en-US"/>
          </a:p>
        </p:txBody>
      </p:sp>
    </p:spTree>
    <p:extLst>
      <p:ext uri="{BB962C8B-B14F-4D97-AF65-F5344CB8AC3E}">
        <p14:creationId xmlns:p14="http://schemas.microsoft.com/office/powerpoint/2010/main" val="293182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effective action plans is a core component of WRAP. This section will guide you on how to personalize your WRAP to fit your unique needs and circumstances.</a:t>
            </a:r>
          </a:p>
        </p:txBody>
      </p:sp>
      <p:sp>
        <p:nvSpPr>
          <p:cNvPr id="4" name="Slide Number Placeholder 3"/>
          <p:cNvSpPr>
            <a:spLocks noGrp="1"/>
          </p:cNvSpPr>
          <p:nvPr>
            <p:ph type="sldNum" sz="quarter" idx="5"/>
          </p:nvPr>
        </p:nvSpPr>
        <p:spPr/>
        <p:txBody>
          <a:bodyPr/>
          <a:lstStyle/>
          <a:p>
            <a:fld id="{64A334E0-C6A1-494E-A39B-9B7FD0361088}" type="slidenum">
              <a:rPr lang="en-US" smtClean="0"/>
              <a:t>11</a:t>
            </a:fld>
            <a:endParaRPr lang="en-US"/>
          </a:p>
        </p:txBody>
      </p:sp>
    </p:spTree>
    <p:extLst>
      <p:ext uri="{BB962C8B-B14F-4D97-AF65-F5344CB8AC3E}">
        <p14:creationId xmlns:p14="http://schemas.microsoft.com/office/powerpoint/2010/main" val="321771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personalized WRAP is tailored to individual experiences and needs. It should include specific strategies for maintaining wellness, identifying triggers, and outlining action steps for crisis situations.</a:t>
            </a:r>
          </a:p>
        </p:txBody>
      </p:sp>
      <p:sp>
        <p:nvSpPr>
          <p:cNvPr id="4" name="Slide Number Placeholder 3"/>
          <p:cNvSpPr>
            <a:spLocks noGrp="1"/>
          </p:cNvSpPr>
          <p:nvPr>
            <p:ph type="sldNum" sz="quarter" idx="5"/>
          </p:nvPr>
        </p:nvSpPr>
        <p:spPr/>
        <p:txBody>
          <a:bodyPr/>
          <a:lstStyle/>
          <a:p>
            <a:fld id="{64A334E0-C6A1-494E-A39B-9B7FD0361088}" type="slidenum">
              <a:rPr lang="en-US" smtClean="0"/>
              <a:t>12</a:t>
            </a:fld>
            <a:endParaRPr lang="en-US"/>
          </a:p>
        </p:txBody>
      </p:sp>
    </p:spTree>
    <p:extLst>
      <p:ext uri="{BB962C8B-B14F-4D97-AF65-F5344CB8AC3E}">
        <p14:creationId xmlns:p14="http://schemas.microsoft.com/office/powerpoint/2010/main" val="419282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Coping strategies are essential tools in a WRAP. These may include mindfulness practices, physical activity, or creative outlets that help individuals manage stress and promote recovery.</a:t>
            </a:r>
          </a:p>
        </p:txBody>
      </p:sp>
      <p:sp>
        <p:nvSpPr>
          <p:cNvPr id="4" name="Slide Number Placeholder 3"/>
          <p:cNvSpPr>
            <a:spLocks noGrp="1"/>
          </p:cNvSpPr>
          <p:nvPr>
            <p:ph type="sldNum" sz="quarter" idx="5"/>
          </p:nvPr>
        </p:nvSpPr>
        <p:spPr/>
        <p:txBody>
          <a:bodyPr/>
          <a:lstStyle/>
          <a:p>
            <a:fld id="{64A334E0-C6A1-494E-A39B-9B7FD0361088}" type="slidenum">
              <a:rPr lang="en-US" smtClean="0"/>
              <a:t>13</a:t>
            </a:fld>
            <a:endParaRPr lang="en-US"/>
          </a:p>
        </p:txBody>
      </p:sp>
    </p:spTree>
    <p:extLst>
      <p:ext uri="{BB962C8B-B14F-4D97-AF65-F5344CB8AC3E}">
        <p14:creationId xmlns:p14="http://schemas.microsoft.com/office/powerpoint/2010/main" val="660393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key element of WRAP is planning for support. Identifying reliable support networks and resources can provide essential assistance during times of need and enhance one's recovery journey.</a:t>
            </a:r>
          </a:p>
        </p:txBody>
      </p:sp>
      <p:sp>
        <p:nvSpPr>
          <p:cNvPr id="4" name="Slide Number Placeholder 3"/>
          <p:cNvSpPr>
            <a:spLocks noGrp="1"/>
          </p:cNvSpPr>
          <p:nvPr>
            <p:ph type="sldNum" sz="quarter" idx="5"/>
          </p:nvPr>
        </p:nvSpPr>
        <p:spPr/>
        <p:txBody>
          <a:bodyPr/>
          <a:lstStyle/>
          <a:p>
            <a:fld id="{64A334E0-C6A1-494E-A39B-9B7FD0361088}" type="slidenum">
              <a:rPr lang="en-US" smtClean="0"/>
              <a:t>14</a:t>
            </a:fld>
            <a:endParaRPr lang="en-US"/>
          </a:p>
        </p:txBody>
      </p:sp>
    </p:spTree>
    <p:extLst>
      <p:ext uri="{BB962C8B-B14F-4D97-AF65-F5344CB8AC3E}">
        <p14:creationId xmlns:p14="http://schemas.microsoft.com/office/powerpoint/2010/main" val="415906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Implementing your WRAP effectively during breakdowns is crucial for recovery. This section will cover actionable steps to take and how to leverage your support network.</a:t>
            </a:r>
          </a:p>
        </p:txBody>
      </p:sp>
      <p:sp>
        <p:nvSpPr>
          <p:cNvPr id="4" name="Slide Number Placeholder 3"/>
          <p:cNvSpPr>
            <a:spLocks noGrp="1"/>
          </p:cNvSpPr>
          <p:nvPr>
            <p:ph type="sldNum" sz="quarter" idx="5"/>
          </p:nvPr>
        </p:nvSpPr>
        <p:spPr/>
        <p:txBody>
          <a:bodyPr/>
          <a:lstStyle/>
          <a:p>
            <a:fld id="{64A334E0-C6A1-494E-A39B-9B7FD0361088}" type="slidenum">
              <a:rPr lang="en-US" smtClean="0"/>
              <a:t>15</a:t>
            </a:fld>
            <a:endParaRPr lang="en-US"/>
          </a:p>
        </p:txBody>
      </p:sp>
    </p:spTree>
    <p:extLst>
      <p:ext uri="{BB962C8B-B14F-4D97-AF65-F5344CB8AC3E}">
        <p14:creationId xmlns:p14="http://schemas.microsoft.com/office/powerpoint/2010/main" val="331123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experiencing a breakdown, it's important to take immediate steps outlined in your WRAP. This may include reaching out for support, utilizing coping strategies, or following your pre-determined action plan.</a:t>
            </a:r>
          </a:p>
        </p:txBody>
      </p:sp>
      <p:sp>
        <p:nvSpPr>
          <p:cNvPr id="4" name="Slide Number Placeholder 3"/>
          <p:cNvSpPr>
            <a:spLocks noGrp="1"/>
          </p:cNvSpPr>
          <p:nvPr>
            <p:ph type="sldNum" sz="quarter" idx="5"/>
          </p:nvPr>
        </p:nvSpPr>
        <p:spPr/>
        <p:txBody>
          <a:bodyPr/>
          <a:lstStyle/>
          <a:p>
            <a:fld id="{64A334E0-C6A1-494E-A39B-9B7FD0361088}" type="slidenum">
              <a:rPr lang="en-US" smtClean="0"/>
              <a:t>16</a:t>
            </a:fld>
            <a:endParaRPr lang="en-US"/>
          </a:p>
        </p:txBody>
      </p:sp>
    </p:spTree>
    <p:extLst>
      <p:ext uri="{BB962C8B-B14F-4D97-AF65-F5344CB8AC3E}">
        <p14:creationId xmlns:p14="http://schemas.microsoft.com/office/powerpoint/2010/main" val="359795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use of your support network can make a significant difference during challenging times. Communicating needs and seeking help from trusted individuals can aid in the recovery process.</a:t>
            </a:r>
          </a:p>
        </p:txBody>
      </p:sp>
      <p:sp>
        <p:nvSpPr>
          <p:cNvPr id="4" name="Slide Number Placeholder 3"/>
          <p:cNvSpPr>
            <a:spLocks noGrp="1"/>
          </p:cNvSpPr>
          <p:nvPr>
            <p:ph type="sldNum" sz="quarter" idx="5"/>
          </p:nvPr>
        </p:nvSpPr>
        <p:spPr/>
        <p:txBody>
          <a:bodyPr/>
          <a:lstStyle/>
          <a:p>
            <a:fld id="{64A334E0-C6A1-494E-A39B-9B7FD0361088}" type="slidenum">
              <a:rPr lang="en-US" smtClean="0"/>
              <a:t>17</a:t>
            </a:fld>
            <a:endParaRPr lang="en-US"/>
          </a:p>
        </p:txBody>
      </p:sp>
    </p:spTree>
    <p:extLst>
      <p:ext uri="{BB962C8B-B14F-4D97-AF65-F5344CB8AC3E}">
        <p14:creationId xmlns:p14="http://schemas.microsoft.com/office/powerpoint/2010/main" val="274751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Flexibility is key to effective WRAP implementation. As circumstances change, be open to adjusting your plan to better meet your evolving needs and experiences.</a:t>
            </a:r>
          </a:p>
        </p:txBody>
      </p:sp>
      <p:sp>
        <p:nvSpPr>
          <p:cNvPr id="4" name="Slide Number Placeholder 3"/>
          <p:cNvSpPr>
            <a:spLocks noGrp="1"/>
          </p:cNvSpPr>
          <p:nvPr>
            <p:ph type="sldNum" sz="quarter" idx="5"/>
          </p:nvPr>
        </p:nvSpPr>
        <p:spPr/>
        <p:txBody>
          <a:bodyPr/>
          <a:lstStyle/>
          <a:p>
            <a:fld id="{64A334E0-C6A1-494E-A39B-9B7FD0361088}" type="slidenum">
              <a:rPr lang="en-US" smtClean="0"/>
              <a:t>18</a:t>
            </a:fld>
            <a:endParaRPr lang="en-US"/>
          </a:p>
        </p:txBody>
      </p:sp>
    </p:spTree>
    <p:extLst>
      <p:ext uri="{BB962C8B-B14F-4D97-AF65-F5344CB8AC3E}">
        <p14:creationId xmlns:p14="http://schemas.microsoft.com/office/powerpoint/2010/main" val="3103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Continuous reflection and refinement of your WRAP ensure its effectiveness. This final section will guide you on evaluating your experiences and making necessary adjustments.</a:t>
            </a:r>
          </a:p>
        </p:txBody>
      </p:sp>
      <p:sp>
        <p:nvSpPr>
          <p:cNvPr id="4" name="Slide Number Placeholder 3"/>
          <p:cNvSpPr>
            <a:spLocks noGrp="1"/>
          </p:cNvSpPr>
          <p:nvPr>
            <p:ph type="sldNum" sz="quarter" idx="5"/>
          </p:nvPr>
        </p:nvSpPr>
        <p:spPr/>
        <p:txBody>
          <a:bodyPr/>
          <a:lstStyle/>
          <a:p>
            <a:fld id="{64A334E0-C6A1-494E-A39B-9B7FD0361088}" type="slidenum">
              <a:rPr lang="en-US" smtClean="0"/>
              <a:t>19</a:t>
            </a:fld>
            <a:endParaRPr lang="en-US"/>
          </a:p>
        </p:txBody>
      </p:sp>
    </p:spTree>
    <p:extLst>
      <p:ext uri="{BB962C8B-B14F-4D97-AF65-F5344CB8AC3E}">
        <p14:creationId xmlns:p14="http://schemas.microsoft.com/office/powerpoint/2010/main" val="48400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by defining what a Wellness Recovery Action Plan (WRAP) is, including its core principles and benefits. Next, we will discuss how to identify signs of breakdown in one's mental health, develop effective action plans to address these challenges, and implement WRAP during difficult times. Finally, we will reflect on refining the plan for ongoing wellness.</a:t>
            </a:r>
          </a:p>
        </p:txBody>
      </p:sp>
      <p:sp>
        <p:nvSpPr>
          <p:cNvPr id="4" name="Slide Number Placeholder 3"/>
          <p:cNvSpPr>
            <a:spLocks noGrp="1"/>
          </p:cNvSpPr>
          <p:nvPr>
            <p:ph type="sldNum" sz="quarter" idx="5"/>
          </p:nvPr>
        </p:nvSpPr>
        <p:spPr/>
        <p:txBody>
          <a:bodyPr/>
          <a:lstStyle/>
          <a:p>
            <a:fld id="{64A334E0-C6A1-494E-A39B-9B7FD0361088}" type="slidenum">
              <a:rPr lang="en-US" smtClean="0"/>
              <a:t>2</a:t>
            </a:fld>
            <a:endParaRPr lang="en-US"/>
          </a:p>
        </p:txBody>
      </p:sp>
    </p:spTree>
    <p:extLst>
      <p:ext uri="{BB962C8B-B14F-4D97-AF65-F5344CB8AC3E}">
        <p14:creationId xmlns:p14="http://schemas.microsoft.com/office/powerpoint/2010/main" val="303849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Evaluating your WRAP involves reflecting on which strategies were effective and which were not. This evaluation helps in understanding your needs and improving your plan over time.</a:t>
            </a:r>
          </a:p>
        </p:txBody>
      </p:sp>
      <p:sp>
        <p:nvSpPr>
          <p:cNvPr id="4" name="Slide Number Placeholder 3"/>
          <p:cNvSpPr>
            <a:spLocks noGrp="1"/>
          </p:cNvSpPr>
          <p:nvPr>
            <p:ph type="sldNum" sz="quarter" idx="5"/>
          </p:nvPr>
        </p:nvSpPr>
        <p:spPr/>
        <p:txBody>
          <a:bodyPr/>
          <a:lstStyle/>
          <a:p>
            <a:fld id="{64A334E0-C6A1-494E-A39B-9B7FD0361088}" type="slidenum">
              <a:rPr lang="en-US" smtClean="0"/>
              <a:t>20</a:t>
            </a:fld>
            <a:endParaRPr lang="en-US"/>
          </a:p>
        </p:txBody>
      </p:sp>
    </p:spTree>
    <p:extLst>
      <p:ext uri="{BB962C8B-B14F-4D97-AF65-F5344CB8AC3E}">
        <p14:creationId xmlns:p14="http://schemas.microsoft.com/office/powerpoint/2010/main" val="2229230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Feedback from your support network and personal experiences can provide valuable insights. Incorporating this feedback allows you to strengthen your WRAP and enhance your coping strategies.</a:t>
            </a:r>
          </a:p>
        </p:txBody>
      </p:sp>
      <p:sp>
        <p:nvSpPr>
          <p:cNvPr id="4" name="Slide Number Placeholder 3"/>
          <p:cNvSpPr>
            <a:spLocks noGrp="1"/>
          </p:cNvSpPr>
          <p:nvPr>
            <p:ph type="sldNum" sz="quarter" idx="5"/>
          </p:nvPr>
        </p:nvSpPr>
        <p:spPr/>
        <p:txBody>
          <a:bodyPr/>
          <a:lstStyle/>
          <a:p>
            <a:fld id="{64A334E0-C6A1-494E-A39B-9B7FD0361088}" type="slidenum">
              <a:rPr lang="en-US" smtClean="0"/>
              <a:t>21</a:t>
            </a:fld>
            <a:endParaRPr lang="en-US"/>
          </a:p>
        </p:txBody>
      </p:sp>
    </p:spTree>
    <p:extLst>
      <p:ext uri="{BB962C8B-B14F-4D97-AF65-F5344CB8AC3E}">
        <p14:creationId xmlns:p14="http://schemas.microsoft.com/office/powerpoint/2010/main" val="2264362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Regular maintenance and updates to your WRAP are essential for long-term success. Schedule periodic reviews to ensure your plan remains relevant and effective as your circumstances change.</a:t>
            </a:r>
          </a:p>
        </p:txBody>
      </p:sp>
      <p:sp>
        <p:nvSpPr>
          <p:cNvPr id="4" name="Slide Number Placeholder 3"/>
          <p:cNvSpPr>
            <a:spLocks noGrp="1"/>
          </p:cNvSpPr>
          <p:nvPr>
            <p:ph type="sldNum" sz="quarter" idx="5"/>
          </p:nvPr>
        </p:nvSpPr>
        <p:spPr/>
        <p:txBody>
          <a:bodyPr/>
          <a:lstStyle/>
          <a:p>
            <a:fld id="{64A334E0-C6A1-494E-A39B-9B7FD0361088}" type="slidenum">
              <a:rPr lang="en-US" smtClean="0"/>
              <a:t>22</a:t>
            </a:fld>
            <a:endParaRPr lang="en-US"/>
          </a:p>
        </p:txBody>
      </p:sp>
    </p:spTree>
    <p:extLst>
      <p:ext uri="{BB962C8B-B14F-4D97-AF65-F5344CB8AC3E}">
        <p14:creationId xmlns:p14="http://schemas.microsoft.com/office/powerpoint/2010/main" val="107809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is a vital tool for managing mental health challenges. By understanding its components, identifying breakdown signs, developing effective plans, and reflecting on your experiences, you can navigate challenges and promote your wellness journey.</a:t>
            </a:r>
          </a:p>
        </p:txBody>
      </p:sp>
      <p:sp>
        <p:nvSpPr>
          <p:cNvPr id="4" name="Slide Number Placeholder 3"/>
          <p:cNvSpPr>
            <a:spLocks noGrp="1"/>
          </p:cNvSpPr>
          <p:nvPr>
            <p:ph type="sldNum" sz="quarter" idx="5"/>
          </p:nvPr>
        </p:nvSpPr>
        <p:spPr/>
        <p:txBody>
          <a:bodyPr/>
          <a:lstStyle/>
          <a:p>
            <a:fld id="{64A334E0-C6A1-494E-A39B-9B7FD0361088}" type="slidenum">
              <a:rPr lang="en-US" smtClean="0"/>
              <a:t>23</a:t>
            </a:fld>
            <a:endParaRPr lang="en-US"/>
          </a:p>
        </p:txBody>
      </p:sp>
    </p:spTree>
    <p:extLst>
      <p:ext uri="{BB962C8B-B14F-4D97-AF65-F5344CB8AC3E}">
        <p14:creationId xmlns:p14="http://schemas.microsoft.com/office/powerpoint/2010/main" val="421051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(WRAP) empowers individuals to take charge of their mental health recovery. It is a proactive approach that emphasizes self-awareness, planning, and utilizing support systems.</a:t>
            </a:r>
          </a:p>
        </p:txBody>
      </p:sp>
      <p:sp>
        <p:nvSpPr>
          <p:cNvPr id="4" name="Slide Number Placeholder 3"/>
          <p:cNvSpPr>
            <a:spLocks noGrp="1"/>
          </p:cNvSpPr>
          <p:nvPr>
            <p:ph type="sldNum" sz="quarter" idx="5"/>
          </p:nvPr>
        </p:nvSpPr>
        <p:spPr/>
        <p:txBody>
          <a:bodyPr/>
          <a:lstStyle/>
          <a:p>
            <a:fld id="{64A334E0-C6A1-494E-A39B-9B7FD0361088}" type="slidenum">
              <a:rPr lang="en-US" smtClean="0"/>
              <a:t>3</a:t>
            </a:fld>
            <a:endParaRPr lang="en-US"/>
          </a:p>
        </p:txBody>
      </p:sp>
    </p:spTree>
    <p:extLst>
      <p:ext uri="{BB962C8B-B14F-4D97-AF65-F5344CB8AC3E}">
        <p14:creationId xmlns:p14="http://schemas.microsoft.com/office/powerpoint/2010/main" val="3373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was developed by Mary Ellen Copeland in the 1990s as a way for individuals to create personalized strategies for maintaining wellness. It is grounded in the belief that everyone can take responsibility for their own wellness.</a:t>
            </a:r>
          </a:p>
        </p:txBody>
      </p:sp>
      <p:sp>
        <p:nvSpPr>
          <p:cNvPr id="4" name="Slide Number Placeholder 3"/>
          <p:cNvSpPr>
            <a:spLocks noGrp="1"/>
          </p:cNvSpPr>
          <p:nvPr>
            <p:ph type="sldNum" sz="quarter" idx="5"/>
          </p:nvPr>
        </p:nvSpPr>
        <p:spPr/>
        <p:txBody>
          <a:bodyPr/>
          <a:lstStyle/>
          <a:p>
            <a:fld id="{64A334E0-C6A1-494E-A39B-9B7FD0361088}" type="slidenum">
              <a:rPr lang="en-US" smtClean="0"/>
              <a:t>4</a:t>
            </a:fld>
            <a:endParaRPr lang="en-US"/>
          </a:p>
        </p:txBody>
      </p:sp>
    </p:spTree>
    <p:extLst>
      <p:ext uri="{BB962C8B-B14F-4D97-AF65-F5344CB8AC3E}">
        <p14:creationId xmlns:p14="http://schemas.microsoft.com/office/powerpoint/2010/main" val="4044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Core principles of WRAP include personal responsibility, education, self-advocacy, and support. The objective is to create a plan that addresses recovery needs and promotes mental health resilience.</a:t>
            </a:r>
          </a:p>
        </p:txBody>
      </p:sp>
      <p:sp>
        <p:nvSpPr>
          <p:cNvPr id="4" name="Slide Number Placeholder 3"/>
          <p:cNvSpPr>
            <a:spLocks noGrp="1"/>
          </p:cNvSpPr>
          <p:nvPr>
            <p:ph type="sldNum" sz="quarter" idx="5"/>
          </p:nvPr>
        </p:nvSpPr>
        <p:spPr/>
        <p:txBody>
          <a:bodyPr/>
          <a:lstStyle/>
          <a:p>
            <a:fld id="{64A334E0-C6A1-494E-A39B-9B7FD0361088}" type="slidenum">
              <a:rPr lang="en-US" smtClean="0"/>
              <a:t>5</a:t>
            </a:fld>
            <a:endParaRPr lang="en-US"/>
          </a:p>
        </p:txBody>
      </p:sp>
    </p:spTree>
    <p:extLst>
      <p:ext uri="{BB962C8B-B14F-4D97-AF65-F5344CB8AC3E}">
        <p14:creationId xmlns:p14="http://schemas.microsoft.com/office/powerpoint/2010/main" val="50782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a WRAP offers numerous benefits, including increased self-awareness, improved coping skills, enhanced support networks, and a structured approach for managing stress and crises effectively.</a:t>
            </a:r>
          </a:p>
        </p:txBody>
      </p:sp>
      <p:sp>
        <p:nvSpPr>
          <p:cNvPr id="4" name="Slide Number Placeholder 3"/>
          <p:cNvSpPr>
            <a:spLocks noGrp="1"/>
          </p:cNvSpPr>
          <p:nvPr>
            <p:ph type="sldNum" sz="quarter" idx="5"/>
          </p:nvPr>
        </p:nvSpPr>
        <p:spPr/>
        <p:txBody>
          <a:bodyPr/>
          <a:lstStyle/>
          <a:p>
            <a:fld id="{64A334E0-C6A1-494E-A39B-9B7FD0361088}" type="slidenum">
              <a:rPr lang="en-US" smtClean="0"/>
              <a:t>6</a:t>
            </a:fld>
            <a:endParaRPr lang="en-US"/>
          </a:p>
        </p:txBody>
      </p:sp>
    </p:spTree>
    <p:extLst>
      <p:ext uri="{BB962C8B-B14F-4D97-AF65-F5344CB8AC3E}">
        <p14:creationId xmlns:p14="http://schemas.microsoft.com/office/powerpoint/2010/main" val="32021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Recognizing breakdowns in mental health is crucial for timely intervention. This section will outline how to identify early warning signs and triggers that signal a decline in wellness.</a:t>
            </a:r>
          </a:p>
        </p:txBody>
      </p:sp>
      <p:sp>
        <p:nvSpPr>
          <p:cNvPr id="4" name="Slide Number Placeholder 3"/>
          <p:cNvSpPr>
            <a:spLocks noGrp="1"/>
          </p:cNvSpPr>
          <p:nvPr>
            <p:ph type="sldNum" sz="quarter" idx="5"/>
          </p:nvPr>
        </p:nvSpPr>
        <p:spPr/>
        <p:txBody>
          <a:bodyPr/>
          <a:lstStyle/>
          <a:p>
            <a:fld id="{64A334E0-C6A1-494E-A39B-9B7FD0361088}" type="slidenum">
              <a:rPr lang="en-US" smtClean="0"/>
              <a:t>7</a:t>
            </a:fld>
            <a:endParaRPr lang="en-US"/>
          </a:p>
        </p:txBody>
      </p:sp>
    </p:spTree>
    <p:extLst>
      <p:ext uri="{BB962C8B-B14F-4D97-AF65-F5344CB8AC3E}">
        <p14:creationId xmlns:p14="http://schemas.microsoft.com/office/powerpoint/2010/main" val="4548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warning signs can include changes in mood, energy levels, or behavior. By identifying these signs, individuals can take proactive steps to address potential breakdowns before they escalate.</a:t>
            </a:r>
          </a:p>
        </p:txBody>
      </p:sp>
      <p:sp>
        <p:nvSpPr>
          <p:cNvPr id="4" name="Slide Number Placeholder 3"/>
          <p:cNvSpPr>
            <a:spLocks noGrp="1"/>
          </p:cNvSpPr>
          <p:nvPr>
            <p:ph type="sldNum" sz="quarter" idx="5"/>
          </p:nvPr>
        </p:nvSpPr>
        <p:spPr/>
        <p:txBody>
          <a:bodyPr/>
          <a:lstStyle/>
          <a:p>
            <a:fld id="{64A334E0-C6A1-494E-A39B-9B7FD0361088}" type="slidenum">
              <a:rPr lang="en-US" smtClean="0"/>
              <a:t>8</a:t>
            </a:fld>
            <a:endParaRPr lang="en-US"/>
          </a:p>
        </p:txBody>
      </p:sp>
    </p:spTree>
    <p:extLst>
      <p:ext uri="{BB962C8B-B14F-4D97-AF65-F5344CB8AC3E}">
        <p14:creationId xmlns:p14="http://schemas.microsoft.com/office/powerpoint/2010/main" val="153405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Triggers can vary from person to person and may include stressful life events, interpersonal conflicts, or environmental changes. Understanding these triggers is essential for effective planning and response.</a:t>
            </a:r>
          </a:p>
        </p:txBody>
      </p:sp>
      <p:sp>
        <p:nvSpPr>
          <p:cNvPr id="4" name="Slide Number Placeholder 3"/>
          <p:cNvSpPr>
            <a:spLocks noGrp="1"/>
          </p:cNvSpPr>
          <p:nvPr>
            <p:ph type="sldNum" sz="quarter" idx="5"/>
          </p:nvPr>
        </p:nvSpPr>
        <p:spPr/>
        <p:txBody>
          <a:bodyPr/>
          <a:lstStyle/>
          <a:p>
            <a:fld id="{64A334E0-C6A1-494E-A39B-9B7FD0361088}" type="slidenum">
              <a:rPr lang="en-US" smtClean="0"/>
              <a:t>9</a:t>
            </a:fld>
            <a:endParaRPr lang="en-US"/>
          </a:p>
        </p:txBody>
      </p:sp>
    </p:spTree>
    <p:extLst>
      <p:ext uri="{BB962C8B-B14F-4D97-AF65-F5344CB8AC3E}">
        <p14:creationId xmlns:p14="http://schemas.microsoft.com/office/powerpoint/2010/main" val="84247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5/17/2026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1890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5/17/2026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6744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5/17/2026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26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5/17/2026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4425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5/17/2026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31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5/17/2026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1197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5/17/2026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7980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5/17/2026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8904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5/17/2026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815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5/17/2026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3905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5/17/2026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0467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5/17/2026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156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F22D1-A343-9F43-4285-89A52EB416F0}"/>
              </a:ext>
            </a:extLst>
          </p:cNvPr>
          <p:cNvSpPr>
            <a:spLocks noGrp="1"/>
          </p:cNvSpPr>
          <p:nvPr>
            <p:ph type="ctrTitle"/>
          </p:nvPr>
        </p:nvSpPr>
        <p:spPr>
          <a:xfrm>
            <a:off x="7501083" y="1409700"/>
            <a:ext cx="4167042" cy="2875865"/>
          </a:xfrm>
        </p:spPr>
        <p:txBody>
          <a:bodyPr anchor="b">
            <a:normAutofit/>
          </a:bodyPr>
          <a:lstStyle/>
          <a:p>
            <a:pPr>
              <a:lnSpc>
                <a:spcPct val="90000"/>
              </a:lnSpc>
            </a:pPr>
            <a:r>
              <a:rPr lang="en-US" sz="3100" dirty="0"/>
              <a:t>Wellness Recovery Action Plan: Navigating Challenges When Things Are Breaking Down</a:t>
            </a:r>
          </a:p>
        </p:txBody>
      </p:sp>
      <p:sp>
        <p:nvSpPr>
          <p:cNvPr id="3" name="Subtitle 2">
            <a:extLst>
              <a:ext uri="{FF2B5EF4-FFF2-40B4-BE49-F238E27FC236}">
                <a16:creationId xmlns:a16="http://schemas.microsoft.com/office/drawing/2014/main" id="{CFF047EC-615A-7810-946F-508AB5182EC5}"/>
              </a:ext>
            </a:extLst>
          </p:cNvPr>
          <p:cNvSpPr>
            <a:spLocks noGrp="1"/>
          </p:cNvSpPr>
          <p:nvPr>
            <p:ph type="subTitle" idx="1"/>
          </p:nvPr>
        </p:nvSpPr>
        <p:spPr>
          <a:xfrm>
            <a:off x="7509191" y="4431107"/>
            <a:ext cx="3972865" cy="1344426"/>
          </a:xfrm>
        </p:spPr>
        <p:txBody>
          <a:bodyPr anchor="t">
            <a:normAutofit/>
          </a:bodyPr>
          <a:lstStyle/>
          <a:p>
            <a:r>
              <a:rPr lang="en-US"/>
              <a:t>Empowering individuals to manage mental health effectively</a:t>
            </a:r>
          </a:p>
        </p:txBody>
      </p:sp>
      <p:pic>
        <p:nvPicPr>
          <p:cNvPr id="4" name="Picture 3" descr="Stack of zen stones, Close up of pebble rocks stacked on top of each other in stream leading to a waterfall in a forest, Zen like concepts">
            <a:extLst>
              <a:ext uri="{FF2B5EF4-FFF2-40B4-BE49-F238E27FC236}">
                <a16:creationId xmlns:a16="http://schemas.microsoft.com/office/drawing/2014/main" id="{0F1BC2CE-5DA3-41E9-8D6F-1977304F8862}"/>
              </a:ext>
            </a:extLst>
          </p:cNvPr>
          <p:cNvPicPr>
            <a:picLocks noChangeAspect="1"/>
          </p:cNvPicPr>
          <p:nvPr/>
        </p:nvPicPr>
        <p:blipFill>
          <a:blip r:embed="rId3"/>
          <a:srcRect l="8156" r="12305" b="2"/>
          <a:stretch/>
        </p:blipFill>
        <p:spPr>
          <a:xfrm>
            <a:off x="20" y="609600"/>
            <a:ext cx="6778327" cy="5688323"/>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48400"/>
            <a:ext cx="6778350" cy="4900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6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5DE4019-9A18-CD88-8DCA-629DA88ABBE7}"/>
              </a:ext>
            </a:extLst>
          </p:cNvPr>
          <p:cNvSpPr>
            <a:spLocks noGrp="1"/>
          </p:cNvSpPr>
          <p:nvPr>
            <p:ph type="title"/>
          </p:nvPr>
        </p:nvSpPr>
        <p:spPr>
          <a:xfrm>
            <a:off x="640080" y="914400"/>
            <a:ext cx="3412998" cy="1839433"/>
          </a:xfrm>
        </p:spPr>
        <p:txBody>
          <a:bodyPr>
            <a:normAutofit/>
          </a:bodyPr>
          <a:lstStyle/>
          <a:p>
            <a:r>
              <a:rPr lang="en-US" sz="3600"/>
              <a:t>Assessing the Severity of the Situation</a:t>
            </a:r>
          </a:p>
        </p:txBody>
      </p:sp>
      <p:graphicFrame>
        <p:nvGraphicFramePr>
          <p:cNvPr id="4" name="Content Placeholder 4">
            <a:extLst>
              <a:ext uri="{FF2B5EF4-FFF2-40B4-BE49-F238E27FC236}">
                <a16:creationId xmlns:a16="http://schemas.microsoft.com/office/drawing/2014/main" id="{B3973680-7C4B-4E90-AB3D-430BA53E0212}"/>
              </a:ext>
            </a:extLst>
          </p:cNvPr>
          <p:cNvGraphicFramePr>
            <a:graphicFrameLocks noGrp="1"/>
          </p:cNvGraphicFramePr>
          <p:nvPr>
            <p:ph idx="1"/>
            <p:extLst>
              <p:ext uri="{D42A27DB-BD31-4B8C-83A1-F6EECF244321}">
                <p14:modId xmlns:p14="http://schemas.microsoft.com/office/powerpoint/2010/main" val="425170587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2750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C8629DC3-AFDA-1ED1-FC5D-3FFC1F7E7B5F}"/>
              </a:ext>
            </a:extLst>
          </p:cNvPr>
          <p:cNvSpPr>
            <a:spLocks noGrp="1"/>
          </p:cNvSpPr>
          <p:nvPr>
            <p:ph type="ctrTitle"/>
          </p:nvPr>
        </p:nvSpPr>
        <p:spPr>
          <a:xfrm>
            <a:off x="559219" y="1115844"/>
            <a:ext cx="7680960" cy="4631911"/>
          </a:xfrm>
        </p:spPr>
        <p:txBody>
          <a:bodyPr anchor="b">
            <a:normAutofit/>
          </a:bodyPr>
          <a:lstStyle/>
          <a:p>
            <a:r>
              <a:rPr lang="en-US" sz="6500"/>
              <a:t>Developing Effective Action Plans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719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eekly Diet Planner with lots of healthy vegetables">
            <a:extLst>
              <a:ext uri="{FF2B5EF4-FFF2-40B4-BE49-F238E27FC236}">
                <a16:creationId xmlns:a16="http://schemas.microsoft.com/office/drawing/2014/main" id="{254B73B3-3617-4C81-B8C6-2F28C763DFFF}"/>
              </a:ext>
            </a:extLst>
          </p:cNvPr>
          <p:cNvPicPr>
            <a:picLocks noGrp="1" noChangeAspect="1"/>
          </p:cNvPicPr>
          <p:nvPr>
            <p:ph sz="half" idx="1"/>
          </p:nvPr>
        </p:nvPicPr>
        <p:blipFill>
          <a:blip r:embed="rId3"/>
          <a:srcRect b="939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80F399-61A3-A7D9-969C-60024832CFB7}"/>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700"/>
              <a:t>Creating a Personalized WRAP</a:t>
            </a:r>
          </a:p>
        </p:txBody>
      </p:sp>
      <p:sp>
        <p:nvSpPr>
          <p:cNvPr id="4" name="Content Placeholder 3">
            <a:extLst>
              <a:ext uri="{FF2B5EF4-FFF2-40B4-BE49-F238E27FC236}">
                <a16:creationId xmlns:a16="http://schemas.microsoft.com/office/drawing/2014/main" id="{7A48380D-A263-53B2-C31B-8E9833137BA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Tailored Strategies</a:t>
            </a:r>
          </a:p>
          <a:p>
            <a:pPr marL="0" lvl="1" indent="0">
              <a:buNone/>
            </a:pPr>
            <a:r>
              <a:rPr lang="en-US" sz="1400"/>
              <a:t>A personalized WRAP includes specific strategies tailored to individual experiences and wellness needs.</a:t>
            </a:r>
          </a:p>
          <a:p>
            <a:pPr marL="0" indent="0">
              <a:spcBef>
                <a:spcPts val="2500"/>
              </a:spcBef>
              <a:buNone/>
            </a:pPr>
            <a:r>
              <a:rPr lang="en-US" sz="1400" b="1"/>
              <a:t>Identifying Triggers</a:t>
            </a:r>
          </a:p>
          <a:p>
            <a:pPr marL="0" lvl="1" indent="0">
              <a:buNone/>
            </a:pPr>
            <a:r>
              <a:rPr lang="en-US" sz="1400"/>
              <a:t>Recognizing personal triggers is essential for effective crisis management and maintaining overall wellness.</a:t>
            </a:r>
          </a:p>
          <a:p>
            <a:pPr marL="0" indent="0">
              <a:spcBef>
                <a:spcPts val="2500"/>
              </a:spcBef>
              <a:buNone/>
            </a:pPr>
            <a:r>
              <a:rPr lang="en-US" sz="1400" b="1"/>
              <a:t>Crisis Action Steps</a:t>
            </a:r>
          </a:p>
          <a:p>
            <a:pPr marL="0" lvl="1" indent="0">
              <a:buNone/>
            </a:pPr>
            <a:r>
              <a:rPr lang="en-US" sz="1400"/>
              <a:t>Outlining clear action steps for crisis situations helps individuals respond effectively and maintain stability.</a:t>
            </a:r>
          </a:p>
        </p:txBody>
      </p:sp>
    </p:spTree>
    <p:extLst>
      <p:ext uri="{BB962C8B-B14F-4D97-AF65-F5344CB8AC3E}">
        <p14:creationId xmlns:p14="http://schemas.microsoft.com/office/powerpoint/2010/main" val="2675151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3A89A5A5-8E3F-C8A0-B18D-DADFE9924D02}"/>
              </a:ext>
            </a:extLst>
          </p:cNvPr>
          <p:cNvSpPr>
            <a:spLocks noGrp="1"/>
          </p:cNvSpPr>
          <p:nvPr>
            <p:ph type="title"/>
          </p:nvPr>
        </p:nvSpPr>
        <p:spPr>
          <a:xfrm>
            <a:off x="640080" y="914400"/>
            <a:ext cx="3412998" cy="1839433"/>
          </a:xfrm>
        </p:spPr>
        <p:txBody>
          <a:bodyPr>
            <a:normAutofit/>
          </a:bodyPr>
          <a:lstStyle/>
          <a:p>
            <a:r>
              <a:rPr lang="en-US" sz="3600"/>
              <a:t>Incorporating Coping Strategies</a:t>
            </a:r>
          </a:p>
        </p:txBody>
      </p:sp>
      <p:graphicFrame>
        <p:nvGraphicFramePr>
          <p:cNvPr id="4" name="Content Placeholder 4">
            <a:extLst>
              <a:ext uri="{FF2B5EF4-FFF2-40B4-BE49-F238E27FC236}">
                <a16:creationId xmlns:a16="http://schemas.microsoft.com/office/drawing/2014/main" id="{8739470C-0551-4952-AF2B-CD66F8688B96}"/>
              </a:ext>
            </a:extLst>
          </p:cNvPr>
          <p:cNvGraphicFramePr>
            <a:graphicFrameLocks noGrp="1"/>
          </p:cNvGraphicFramePr>
          <p:nvPr>
            <p:ph idx="1"/>
            <p:extLst>
              <p:ext uri="{D42A27DB-BD31-4B8C-83A1-F6EECF244321}">
                <p14:modId xmlns:p14="http://schemas.microsoft.com/office/powerpoint/2010/main" val="315133167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5847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bstract  Digital concept which shows network security optimization and internet technology  ">
            <a:extLst>
              <a:ext uri="{FF2B5EF4-FFF2-40B4-BE49-F238E27FC236}">
                <a16:creationId xmlns:a16="http://schemas.microsoft.com/office/drawing/2014/main" id="{6CAD7151-9336-4B24-AAC5-CCD9BDAFD989}"/>
              </a:ext>
            </a:extLst>
          </p:cNvPr>
          <p:cNvPicPr>
            <a:picLocks noGrp="1" noChangeAspect="1"/>
          </p:cNvPicPr>
          <p:nvPr>
            <p:ph sz="half" idx="1"/>
          </p:nvPr>
        </p:nvPicPr>
        <p:blipFill>
          <a:blip r:embed="rId3"/>
          <a:srcRect l="8660" r="29466"/>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E8593D3-F896-4266-1F82-29F595A6D4EA}"/>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Planning for Support and Resources</a:t>
            </a:r>
          </a:p>
        </p:txBody>
      </p:sp>
      <p:sp>
        <p:nvSpPr>
          <p:cNvPr id="4" name="Content Placeholder 3">
            <a:extLst>
              <a:ext uri="{FF2B5EF4-FFF2-40B4-BE49-F238E27FC236}">
                <a16:creationId xmlns:a16="http://schemas.microsoft.com/office/drawing/2014/main" id="{B59D91B7-2A53-7105-3857-A7109CD89F2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Importance of Support</a:t>
            </a:r>
          </a:p>
          <a:p>
            <a:pPr marL="0" lvl="1" indent="0">
              <a:buNone/>
            </a:pPr>
            <a:r>
              <a:rPr lang="en-US" sz="1400"/>
              <a:t>Identifying reliable support networks is crucial for individuals during their recovery journey, providing essential assistance when needed.</a:t>
            </a:r>
          </a:p>
          <a:p>
            <a:pPr marL="0" indent="0">
              <a:spcBef>
                <a:spcPts val="2500"/>
              </a:spcBef>
              <a:buNone/>
            </a:pPr>
            <a:r>
              <a:rPr lang="en-US" sz="1400" b="1"/>
              <a:t>Resources for Recovery</a:t>
            </a:r>
          </a:p>
          <a:p>
            <a:pPr marL="0" lvl="1" indent="0">
              <a:buNone/>
            </a:pPr>
            <a:r>
              <a:rPr lang="en-US" sz="1400"/>
              <a:t>Utilizing available resources can enhance the recovery process, ensuring individuals receive the help they need effectively.</a:t>
            </a:r>
          </a:p>
          <a:p>
            <a:pPr marL="0" indent="0">
              <a:spcBef>
                <a:spcPts val="2500"/>
              </a:spcBef>
              <a:buNone/>
            </a:pPr>
            <a:r>
              <a:rPr lang="en-US" sz="1400" b="1"/>
              <a:t>Planning Ahead</a:t>
            </a:r>
          </a:p>
          <a:p>
            <a:pPr marL="0" lvl="1" indent="0">
              <a:buNone/>
            </a:pPr>
            <a:r>
              <a:rPr lang="en-US" sz="1400"/>
              <a:t>Effective planning for support involves mapping out resources and networks that can be accessed during challenging times.</a:t>
            </a:r>
          </a:p>
        </p:txBody>
      </p:sp>
    </p:spTree>
    <p:extLst>
      <p:ext uri="{BB962C8B-B14F-4D97-AF65-F5344CB8AC3E}">
        <p14:creationId xmlns:p14="http://schemas.microsoft.com/office/powerpoint/2010/main" val="2164505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EA0EBAC-4F8A-27D7-BC4D-9411B87EFE7C}"/>
              </a:ext>
            </a:extLst>
          </p:cNvPr>
          <p:cNvSpPr>
            <a:spLocks noGrp="1"/>
          </p:cNvSpPr>
          <p:nvPr>
            <p:ph type="ctrTitle"/>
          </p:nvPr>
        </p:nvSpPr>
        <p:spPr>
          <a:xfrm>
            <a:off x="559219" y="1115844"/>
            <a:ext cx="7680960" cy="4631911"/>
          </a:xfrm>
        </p:spPr>
        <p:txBody>
          <a:bodyPr anchor="b">
            <a:normAutofit/>
          </a:bodyPr>
          <a:lstStyle/>
          <a:p>
            <a:r>
              <a:rPr lang="en-US" sz="6500"/>
              <a:t>Implementing Your WRAP During Breakdowns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55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ositive and negative thinking, make your choice.">
            <a:extLst>
              <a:ext uri="{FF2B5EF4-FFF2-40B4-BE49-F238E27FC236}">
                <a16:creationId xmlns:a16="http://schemas.microsoft.com/office/drawing/2014/main" id="{AB68DE18-4807-432D-AE2D-367303572347}"/>
              </a:ext>
            </a:extLst>
          </p:cNvPr>
          <p:cNvPicPr>
            <a:picLocks noGrp="1" noChangeAspect="1"/>
          </p:cNvPicPr>
          <p:nvPr>
            <p:ph sz="half" idx="1"/>
          </p:nvPr>
        </p:nvPicPr>
        <p:blipFill>
          <a:blip r:embed="rId3"/>
          <a:srcRect r="52770"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18E1D0-D681-9FE9-6D37-C604D155A962}"/>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Immediate Steps to Take</a:t>
            </a:r>
          </a:p>
        </p:txBody>
      </p:sp>
      <p:sp>
        <p:nvSpPr>
          <p:cNvPr id="4" name="Content Placeholder 3">
            <a:extLst>
              <a:ext uri="{FF2B5EF4-FFF2-40B4-BE49-F238E27FC236}">
                <a16:creationId xmlns:a16="http://schemas.microsoft.com/office/drawing/2014/main" id="{3031EAC5-1C44-EC54-36BD-FC2AEE233F4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Reach Out for Support</a:t>
            </a:r>
          </a:p>
          <a:p>
            <a:pPr marL="0" lvl="1" indent="0">
              <a:buNone/>
            </a:pPr>
            <a:r>
              <a:rPr lang="en-US" sz="1400"/>
              <a:t>Connecting with friends, family, or professionals is crucial when experiencing a breakdown. Support can provide comfort and guidance.</a:t>
            </a:r>
          </a:p>
          <a:p>
            <a:pPr marL="0" indent="0">
              <a:spcBef>
                <a:spcPts val="2500"/>
              </a:spcBef>
              <a:buNone/>
            </a:pPr>
            <a:r>
              <a:rPr lang="en-US" sz="1400" b="1"/>
              <a:t>Utilize Coping Strategies</a:t>
            </a:r>
          </a:p>
          <a:p>
            <a:pPr marL="0" lvl="1" indent="0">
              <a:buNone/>
            </a:pPr>
            <a:r>
              <a:rPr lang="en-US" sz="1400"/>
              <a:t>Implementing coping strategies like mindfulness or relaxation techniques can help manage stress and anxiety during difficult times.</a:t>
            </a:r>
          </a:p>
          <a:p>
            <a:pPr marL="0" indent="0">
              <a:spcBef>
                <a:spcPts val="2500"/>
              </a:spcBef>
              <a:buNone/>
            </a:pPr>
            <a:r>
              <a:rPr lang="en-US" sz="1400" b="1"/>
              <a:t>Follow Action Plan</a:t>
            </a:r>
          </a:p>
          <a:p>
            <a:pPr marL="0" lvl="1" indent="0">
              <a:buNone/>
            </a:pPr>
            <a:r>
              <a:rPr lang="en-US" sz="1400"/>
              <a:t>Adhering to your pre-determined action plan can provide structure and clarity on the steps to take when feeling overwhelmed.</a:t>
            </a:r>
          </a:p>
        </p:txBody>
      </p:sp>
    </p:spTree>
    <p:extLst>
      <p:ext uri="{BB962C8B-B14F-4D97-AF65-F5344CB8AC3E}">
        <p14:creationId xmlns:p14="http://schemas.microsoft.com/office/powerpoint/2010/main" val="2407622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ands holding each other's wrists and interlinked to form a circle">
            <a:extLst>
              <a:ext uri="{FF2B5EF4-FFF2-40B4-BE49-F238E27FC236}">
                <a16:creationId xmlns:a16="http://schemas.microsoft.com/office/drawing/2014/main" id="{8994585C-7C74-4692-B0B8-DB07EFF95FF2}"/>
              </a:ext>
            </a:extLst>
          </p:cNvPr>
          <p:cNvPicPr>
            <a:picLocks noGrp="1" noChangeAspect="1"/>
          </p:cNvPicPr>
          <p:nvPr>
            <p:ph sz="half" idx="1"/>
          </p:nvPr>
        </p:nvPicPr>
        <p:blipFill>
          <a:blip r:embed="rId3"/>
          <a:srcRect l="24468" r="20465"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975F93-B1F7-F80C-EC5C-6DD8D92F4A88}"/>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Utilizing Your Support Network</a:t>
            </a:r>
          </a:p>
        </p:txBody>
      </p:sp>
      <p:sp>
        <p:nvSpPr>
          <p:cNvPr id="4" name="Content Placeholder 3">
            <a:extLst>
              <a:ext uri="{FF2B5EF4-FFF2-40B4-BE49-F238E27FC236}">
                <a16:creationId xmlns:a16="http://schemas.microsoft.com/office/drawing/2014/main" id="{A4ED6A8E-EFAB-0058-D823-035198F8D69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Importance of Support Networks</a:t>
            </a:r>
          </a:p>
          <a:p>
            <a:pPr marL="0" lvl="1" indent="0">
              <a:buNone/>
            </a:pPr>
            <a:r>
              <a:rPr lang="en-US" sz="1400"/>
              <a:t>Having a strong support network is crucial during challenging times, providing emotional and practical assistance.</a:t>
            </a:r>
          </a:p>
          <a:p>
            <a:pPr marL="0" indent="0">
              <a:spcBef>
                <a:spcPts val="2500"/>
              </a:spcBef>
              <a:buNone/>
            </a:pPr>
            <a:r>
              <a:rPr lang="en-US" sz="1400" b="1"/>
              <a:t>Effective Communication</a:t>
            </a:r>
          </a:p>
          <a:p>
            <a:pPr marL="0" lvl="1" indent="0">
              <a:buNone/>
            </a:pPr>
            <a:r>
              <a:rPr lang="en-US" sz="1400"/>
              <a:t>Communicating your needs clearly to your support network can lead to better understanding and assistance.</a:t>
            </a:r>
          </a:p>
          <a:p>
            <a:pPr marL="0" indent="0">
              <a:spcBef>
                <a:spcPts val="2500"/>
              </a:spcBef>
              <a:buNone/>
            </a:pPr>
            <a:r>
              <a:rPr lang="en-US" sz="1400" b="1"/>
              <a:t>Seeking Help</a:t>
            </a:r>
          </a:p>
          <a:p>
            <a:pPr marL="0" lvl="1" indent="0">
              <a:buNone/>
            </a:pPr>
            <a:r>
              <a:rPr lang="en-US" sz="1400"/>
              <a:t>Don't hesitate to seek help from trusted individuals; they can provide valuable insights and support.</a:t>
            </a:r>
          </a:p>
        </p:txBody>
      </p:sp>
    </p:spTree>
    <p:extLst>
      <p:ext uri="{BB962C8B-B14F-4D97-AF65-F5344CB8AC3E}">
        <p14:creationId xmlns:p14="http://schemas.microsoft.com/office/powerpoint/2010/main" val="568153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riting a business document on spiral notebook like a whiteboard, isolated on white background.">
            <a:extLst>
              <a:ext uri="{FF2B5EF4-FFF2-40B4-BE49-F238E27FC236}">
                <a16:creationId xmlns:a16="http://schemas.microsoft.com/office/drawing/2014/main" id="{C6596865-8FFD-4706-B412-C2D83DCE7E1A}"/>
              </a:ext>
            </a:extLst>
          </p:cNvPr>
          <p:cNvPicPr>
            <a:picLocks noGrp="1" noChangeAspect="1"/>
          </p:cNvPicPr>
          <p:nvPr>
            <p:ph sz="half" idx="1"/>
          </p:nvPr>
        </p:nvPicPr>
        <p:blipFill>
          <a:blip r:embed="rId3"/>
          <a:srcRect l="16158" r="2877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AB7D4D-4D80-3BC8-1411-ADBBB10CC58E}"/>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700"/>
              <a:t>Adjusting the Plan as Needed</a:t>
            </a:r>
          </a:p>
        </p:txBody>
      </p:sp>
      <p:sp>
        <p:nvSpPr>
          <p:cNvPr id="4" name="Content Placeholder 3">
            <a:extLst>
              <a:ext uri="{FF2B5EF4-FFF2-40B4-BE49-F238E27FC236}">
                <a16:creationId xmlns:a16="http://schemas.microsoft.com/office/drawing/2014/main" id="{54A83A56-1429-8528-0288-45E0DD516F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Importance of Flexibility</a:t>
            </a:r>
          </a:p>
          <a:p>
            <a:pPr marL="0" lvl="1" indent="0">
              <a:buNone/>
            </a:pPr>
            <a:r>
              <a:rPr lang="en-US" sz="1400"/>
              <a:t>Flexibility allows for effective WRAP implementation by adapting to changing circumstances and needs.</a:t>
            </a:r>
          </a:p>
          <a:p>
            <a:pPr marL="0" indent="0">
              <a:spcBef>
                <a:spcPts val="2500"/>
              </a:spcBef>
              <a:buNone/>
            </a:pPr>
            <a:r>
              <a:rPr lang="en-US" sz="1400" b="1"/>
              <a:t>Evolving Needs</a:t>
            </a:r>
          </a:p>
          <a:p>
            <a:pPr marL="0" lvl="1" indent="0">
              <a:buNone/>
            </a:pPr>
            <a:r>
              <a:rPr lang="en-US" sz="1400"/>
              <a:t>Recognizing that your needs may evolve over time is crucial for successful plan adjustments.</a:t>
            </a:r>
          </a:p>
          <a:p>
            <a:pPr marL="0" indent="0">
              <a:spcBef>
                <a:spcPts val="2500"/>
              </a:spcBef>
              <a:buNone/>
            </a:pPr>
            <a:r>
              <a:rPr lang="en-US" sz="1400" b="1"/>
              <a:t>Adjusting Plans</a:t>
            </a:r>
          </a:p>
          <a:p>
            <a:pPr marL="0" lvl="1" indent="0">
              <a:buNone/>
            </a:pPr>
            <a:r>
              <a:rPr lang="en-US" sz="1400"/>
              <a:t>Being open to adjusting your plan is essential to meet the challenges and opportunities that arise.</a:t>
            </a:r>
          </a:p>
        </p:txBody>
      </p:sp>
    </p:spTree>
    <p:extLst>
      <p:ext uri="{BB962C8B-B14F-4D97-AF65-F5344CB8AC3E}">
        <p14:creationId xmlns:p14="http://schemas.microsoft.com/office/powerpoint/2010/main" val="3514924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BA6D3BE-C220-5222-404A-0904C335679B}"/>
              </a:ext>
            </a:extLst>
          </p:cNvPr>
          <p:cNvSpPr>
            <a:spLocks noGrp="1"/>
          </p:cNvSpPr>
          <p:nvPr>
            <p:ph type="ctrTitle"/>
          </p:nvPr>
        </p:nvSpPr>
        <p:spPr>
          <a:xfrm>
            <a:off x="559219" y="1115844"/>
            <a:ext cx="7680960" cy="4631911"/>
          </a:xfrm>
        </p:spPr>
        <p:txBody>
          <a:bodyPr anchor="b">
            <a:normAutofit/>
          </a:bodyPr>
          <a:lstStyle/>
          <a:p>
            <a:r>
              <a:rPr lang="en-US" sz="6500"/>
              <a:t>Reflecting and Refining Your Plan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374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2020 Goals and New Year's Resolutions like living more sustainable and healthy">
            <a:extLst>
              <a:ext uri="{FF2B5EF4-FFF2-40B4-BE49-F238E27FC236}">
                <a16:creationId xmlns:a16="http://schemas.microsoft.com/office/drawing/2014/main" id="{41576911-A45B-4255-8265-AB238D872EC4}"/>
              </a:ext>
            </a:extLst>
          </p:cNvPr>
          <p:cNvPicPr>
            <a:picLocks noGrp="1" noChangeAspect="1"/>
          </p:cNvPicPr>
          <p:nvPr>
            <p:ph sz="half" idx="1"/>
          </p:nvPr>
        </p:nvPicPr>
        <p:blipFill>
          <a:blip r:embed="rId3"/>
          <a:srcRect l="14312" r="2684"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B96D35-60CC-9C59-4808-9D9A7D49ED64}"/>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Agenda for Wellness Recovery</a:t>
            </a:r>
          </a:p>
        </p:txBody>
      </p:sp>
      <p:sp>
        <p:nvSpPr>
          <p:cNvPr id="4" name="Content Placeholder 3">
            <a:extLst>
              <a:ext uri="{FF2B5EF4-FFF2-40B4-BE49-F238E27FC236}">
                <a16:creationId xmlns:a16="http://schemas.microsoft.com/office/drawing/2014/main" id="{86EB4293-4207-EBBE-846B-1833D5124D40}"/>
              </a:ext>
            </a:extLst>
          </p:cNvPr>
          <p:cNvSpPr>
            <a:spLocks noGrp="1"/>
          </p:cNvSpPr>
          <p:nvPr>
            <p:ph sz="half" idx="2"/>
          </p:nvPr>
        </p:nvSpPr>
        <p:spPr>
          <a:xfrm>
            <a:off x="7269905" y="2176036"/>
            <a:ext cx="4261104" cy="4121887"/>
          </a:xfrm>
        </p:spPr>
        <p:txBody>
          <a:bodyPr vert="horz" lIns="91440" tIns="45720" rIns="91440" bIns="45720" rtlCol="0">
            <a:normAutofit/>
          </a:bodyPr>
          <a:lstStyle/>
          <a:p>
            <a:r>
              <a:rPr lang="en-US"/>
              <a:t>Understanding Wellness Recovery Action Plan (WRAP)</a:t>
            </a:r>
          </a:p>
          <a:p>
            <a:r>
              <a:rPr lang="en-US"/>
              <a:t>Identifying Signs of Breakdown</a:t>
            </a:r>
          </a:p>
          <a:p>
            <a:r>
              <a:rPr lang="en-US"/>
              <a:t>Developing Effective Action Plans</a:t>
            </a:r>
          </a:p>
          <a:p>
            <a:r>
              <a:rPr lang="en-US"/>
              <a:t>Implementing Your WRAP During Breakdowns</a:t>
            </a:r>
          </a:p>
          <a:p>
            <a:r>
              <a:rPr lang="en-US"/>
              <a:t>Reflecting and Refining Your Plan</a:t>
            </a:r>
          </a:p>
        </p:txBody>
      </p:sp>
    </p:spTree>
    <p:extLst>
      <p:ext uri="{BB962C8B-B14F-4D97-AF65-F5344CB8AC3E}">
        <p14:creationId xmlns:p14="http://schemas.microsoft.com/office/powerpoint/2010/main" val="671998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and writing on sticky notes">
            <a:extLst>
              <a:ext uri="{FF2B5EF4-FFF2-40B4-BE49-F238E27FC236}">
                <a16:creationId xmlns:a16="http://schemas.microsoft.com/office/drawing/2014/main" id="{EB53B9EE-9DB4-428F-965B-75C534597146}"/>
              </a:ext>
            </a:extLst>
          </p:cNvPr>
          <p:cNvPicPr>
            <a:picLocks noGrp="1" noChangeAspect="1"/>
          </p:cNvPicPr>
          <p:nvPr>
            <p:ph sz="half" idx="1"/>
          </p:nvPr>
        </p:nvPicPr>
        <p:blipFill>
          <a:blip r:embed="rId3"/>
          <a:srcRect l="7046" r="37888"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CF064B-AB7E-5824-3FAE-736E798B87A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Evaluating What Worked and What Didn't</a:t>
            </a:r>
          </a:p>
        </p:txBody>
      </p:sp>
      <p:sp>
        <p:nvSpPr>
          <p:cNvPr id="4" name="Content Placeholder 3">
            <a:extLst>
              <a:ext uri="{FF2B5EF4-FFF2-40B4-BE49-F238E27FC236}">
                <a16:creationId xmlns:a16="http://schemas.microsoft.com/office/drawing/2014/main" id="{3A318449-102F-596B-ED23-EC9714645E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Reflecting on Effectiveness</a:t>
            </a:r>
          </a:p>
          <a:p>
            <a:pPr marL="0" lvl="1" indent="0">
              <a:buNone/>
            </a:pPr>
            <a:r>
              <a:rPr lang="en-US" sz="1400"/>
              <a:t>Reflecting on strategies helps to identify what worked well and what needs adjustment for future plans.</a:t>
            </a:r>
          </a:p>
          <a:p>
            <a:pPr marL="0" indent="0">
              <a:spcBef>
                <a:spcPts val="2500"/>
              </a:spcBef>
              <a:buNone/>
            </a:pPr>
            <a:r>
              <a:rPr lang="en-US" sz="1400" b="1"/>
              <a:t>Understanding Needs</a:t>
            </a:r>
          </a:p>
          <a:p>
            <a:pPr marL="0" lvl="1" indent="0">
              <a:buNone/>
            </a:pPr>
            <a:r>
              <a:rPr lang="en-US" sz="1400"/>
              <a:t>Evaluating your WRAP provides insight into your current needs and how to better address them moving forward.</a:t>
            </a:r>
          </a:p>
          <a:p>
            <a:pPr marL="0" indent="0">
              <a:spcBef>
                <a:spcPts val="2500"/>
              </a:spcBef>
              <a:buNone/>
            </a:pPr>
            <a:r>
              <a:rPr lang="en-US" sz="1400" b="1"/>
              <a:t>Continuous Improvement</a:t>
            </a:r>
          </a:p>
          <a:p>
            <a:pPr marL="0" lvl="1" indent="0">
              <a:buNone/>
            </a:pPr>
            <a:r>
              <a:rPr lang="en-US" sz="1400"/>
              <a:t>This evaluation fosters continuous improvement and adaptation of your plan to achieve better results over time.</a:t>
            </a:r>
          </a:p>
        </p:txBody>
      </p:sp>
    </p:spTree>
    <p:extLst>
      <p:ext uri="{BB962C8B-B14F-4D97-AF65-F5344CB8AC3E}">
        <p14:creationId xmlns:p14="http://schemas.microsoft.com/office/powerpoint/2010/main" val="1110033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overhead view on three business people working on desk in office">
            <a:extLst>
              <a:ext uri="{FF2B5EF4-FFF2-40B4-BE49-F238E27FC236}">
                <a16:creationId xmlns:a16="http://schemas.microsoft.com/office/drawing/2014/main" id="{404658F4-DF3B-443B-B039-790E8562E95E}"/>
              </a:ext>
            </a:extLst>
          </p:cNvPr>
          <p:cNvPicPr>
            <a:picLocks noGrp="1" noChangeAspect="1"/>
          </p:cNvPicPr>
          <p:nvPr>
            <p:ph sz="half" idx="1"/>
          </p:nvPr>
        </p:nvPicPr>
        <p:blipFill>
          <a:blip r:embed="rId3"/>
          <a:srcRect l="33863" r="11071"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63EF3-DB2F-8BBC-8B77-1F72F5D90FE8}"/>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Incorporating Feedback for Improvement</a:t>
            </a:r>
          </a:p>
        </p:txBody>
      </p:sp>
      <p:sp>
        <p:nvSpPr>
          <p:cNvPr id="4" name="Content Placeholder 3">
            <a:extLst>
              <a:ext uri="{FF2B5EF4-FFF2-40B4-BE49-F238E27FC236}">
                <a16:creationId xmlns:a16="http://schemas.microsoft.com/office/drawing/2014/main" id="{0EC0BE8E-7E21-B458-3568-21B0C308A44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Value of Feedback</a:t>
            </a:r>
          </a:p>
          <a:p>
            <a:pPr marL="0" lvl="1" indent="0">
              <a:buNone/>
            </a:pPr>
            <a:r>
              <a:rPr lang="en-US" sz="1400"/>
              <a:t>Feedback from your support network can provide crucial insights to help identify areas for improvement.</a:t>
            </a:r>
          </a:p>
          <a:p>
            <a:pPr marL="0" indent="0">
              <a:spcBef>
                <a:spcPts val="2500"/>
              </a:spcBef>
              <a:buNone/>
            </a:pPr>
            <a:r>
              <a:rPr lang="en-US" sz="1400" b="1"/>
              <a:t>Strengthening WRAP</a:t>
            </a:r>
          </a:p>
          <a:p>
            <a:pPr marL="0" lvl="1" indent="0">
              <a:buNone/>
            </a:pPr>
            <a:r>
              <a:rPr lang="en-US" sz="1400"/>
              <a:t>Incorporating feedback can significantly enhance your WRAP, allowing for more effective coping strategies.</a:t>
            </a:r>
          </a:p>
          <a:p>
            <a:pPr marL="0" indent="0">
              <a:spcBef>
                <a:spcPts val="2500"/>
              </a:spcBef>
              <a:buNone/>
            </a:pPr>
            <a:r>
              <a:rPr lang="en-US" sz="1400" b="1"/>
              <a:t>Coping Strategies</a:t>
            </a:r>
          </a:p>
          <a:p>
            <a:pPr marL="0" lvl="1" indent="0">
              <a:buNone/>
            </a:pPr>
            <a:r>
              <a:rPr lang="en-US" sz="1400"/>
              <a:t>Utilizing insights gained from feedback leads to improved coping strategies tailored to individual needs.</a:t>
            </a:r>
          </a:p>
        </p:txBody>
      </p:sp>
    </p:spTree>
    <p:extLst>
      <p:ext uri="{BB962C8B-B14F-4D97-AF65-F5344CB8AC3E}">
        <p14:creationId xmlns:p14="http://schemas.microsoft.com/office/powerpoint/2010/main" val="2568365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elective Focus Close-Up April 2020 calendar page On The Table. Horizontal composition with copy space.">
            <a:extLst>
              <a:ext uri="{FF2B5EF4-FFF2-40B4-BE49-F238E27FC236}">
                <a16:creationId xmlns:a16="http://schemas.microsoft.com/office/drawing/2014/main" id="{8D7A35E9-17BF-40AA-A464-F493F04828C2}"/>
              </a:ext>
            </a:extLst>
          </p:cNvPr>
          <p:cNvPicPr>
            <a:picLocks noGrp="1" noChangeAspect="1"/>
          </p:cNvPicPr>
          <p:nvPr>
            <p:ph sz="half" idx="1"/>
          </p:nvPr>
        </p:nvPicPr>
        <p:blipFill>
          <a:blip r:embed="rId3"/>
          <a:srcRect l="15391" r="29542"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8940862-2F14-853D-C15D-96F620B33CC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Maintaining and Updating Your WRAP Regularly</a:t>
            </a:r>
          </a:p>
        </p:txBody>
      </p:sp>
      <p:sp>
        <p:nvSpPr>
          <p:cNvPr id="4" name="Content Placeholder 3">
            <a:extLst>
              <a:ext uri="{FF2B5EF4-FFF2-40B4-BE49-F238E27FC236}">
                <a16:creationId xmlns:a16="http://schemas.microsoft.com/office/drawing/2014/main" id="{774BC4E6-ED59-FCF5-C33A-5E9290C5A67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Importance of Regular Updates</a:t>
            </a:r>
          </a:p>
          <a:p>
            <a:pPr marL="0" lvl="1" indent="0">
              <a:buNone/>
            </a:pPr>
            <a:r>
              <a:rPr lang="en-US" sz="1400"/>
              <a:t>Regular updates to your WRAP are crucial to ensure it aligns with your current circumstances and goals.</a:t>
            </a:r>
          </a:p>
          <a:p>
            <a:pPr marL="0" indent="0">
              <a:spcBef>
                <a:spcPts val="2500"/>
              </a:spcBef>
              <a:buNone/>
            </a:pPr>
            <a:r>
              <a:rPr lang="en-US" sz="1400" b="1"/>
              <a:t>Schedule Periodic Reviews</a:t>
            </a:r>
          </a:p>
          <a:p>
            <a:pPr marL="0" lvl="1" indent="0">
              <a:buNone/>
            </a:pPr>
            <a:r>
              <a:rPr lang="en-US" sz="1400"/>
              <a:t>Scheduling periodic reviews helps identify necessary adjustments and keeps your plan effective over time.</a:t>
            </a:r>
          </a:p>
          <a:p>
            <a:pPr marL="0" indent="0">
              <a:spcBef>
                <a:spcPts val="2500"/>
              </a:spcBef>
              <a:buNone/>
            </a:pPr>
            <a:r>
              <a:rPr lang="en-US" sz="1400" b="1"/>
              <a:t>Long-term Success</a:t>
            </a:r>
          </a:p>
          <a:p>
            <a:pPr marL="0" lvl="1" indent="0">
              <a:buNone/>
            </a:pPr>
            <a:r>
              <a:rPr lang="en-US" sz="1400"/>
              <a:t>Consistent maintenance of your WRAP leads to long-term success and better adaptation to life changes.</a:t>
            </a:r>
          </a:p>
        </p:txBody>
      </p:sp>
    </p:spTree>
    <p:extLst>
      <p:ext uri="{BB962C8B-B14F-4D97-AF65-F5344CB8AC3E}">
        <p14:creationId xmlns:p14="http://schemas.microsoft.com/office/powerpoint/2010/main" val="4072034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ABBB60-173D-3315-4F47-F9E4F1813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21C63C8-3E3F-DFAF-081C-9DF52DCBD523}"/>
              </a:ext>
            </a:extLst>
          </p:cNvPr>
          <p:cNvSpPr>
            <a:spLocks noGrp="1"/>
          </p:cNvSpPr>
          <p:nvPr>
            <p:ph type="title"/>
          </p:nvPr>
        </p:nvSpPr>
        <p:spPr>
          <a:xfrm>
            <a:off x="640079" y="1572768"/>
            <a:ext cx="8162176" cy="1406993"/>
          </a:xfrm>
        </p:spPr>
        <p:txBody>
          <a:bodyPr anchor="b">
            <a:normAutofit/>
          </a:bodyPr>
          <a:lstStyle/>
          <a:p>
            <a:r>
              <a:rPr lang="en-US" sz="6000"/>
              <a:t>Conclusion</a:t>
            </a:r>
          </a:p>
        </p:txBody>
      </p:sp>
      <p:graphicFrame>
        <p:nvGraphicFramePr>
          <p:cNvPr id="13" name="Content Placeholder 2">
            <a:extLst>
              <a:ext uri="{FF2B5EF4-FFF2-40B4-BE49-F238E27FC236}">
                <a16:creationId xmlns:a16="http://schemas.microsoft.com/office/drawing/2014/main" id="{26B31C1C-B8AC-1B7E-0FB0-9C90002FADDD}"/>
              </a:ext>
            </a:extLst>
          </p:cNvPr>
          <p:cNvGraphicFramePr>
            <a:graphicFrameLocks noGrp="1"/>
          </p:cNvGraphicFramePr>
          <p:nvPr>
            <p:ph idx="1"/>
            <p:extLst>
              <p:ext uri="{D42A27DB-BD31-4B8C-83A1-F6EECF244321}">
                <p14:modId xmlns:p14="http://schemas.microsoft.com/office/powerpoint/2010/main" val="612649630"/>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4134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06292641-CD39-3D35-8A78-80032F0A76C7}"/>
              </a:ext>
            </a:extLst>
          </p:cNvPr>
          <p:cNvSpPr>
            <a:spLocks noGrp="1"/>
          </p:cNvSpPr>
          <p:nvPr>
            <p:ph type="ctrTitle"/>
          </p:nvPr>
        </p:nvSpPr>
        <p:spPr>
          <a:xfrm>
            <a:off x="559219" y="1115844"/>
            <a:ext cx="7680960" cy="4631911"/>
          </a:xfrm>
        </p:spPr>
        <p:txBody>
          <a:bodyPr anchor="b">
            <a:normAutofit/>
          </a:bodyPr>
          <a:lstStyle/>
          <a:p>
            <a:r>
              <a:rPr lang="en-US" sz="6500"/>
              <a:t>Understanding Wellness Recovery Action Plan (WRAP)</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52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eminder alarm in human's mind">
            <a:extLst>
              <a:ext uri="{FF2B5EF4-FFF2-40B4-BE49-F238E27FC236}">
                <a16:creationId xmlns:a16="http://schemas.microsoft.com/office/drawing/2014/main" id="{9BCD19E4-313E-4850-8F17-D9A06B091747}"/>
              </a:ext>
            </a:extLst>
          </p:cNvPr>
          <p:cNvPicPr>
            <a:picLocks noGrp="1" noChangeAspect="1"/>
          </p:cNvPicPr>
          <p:nvPr>
            <p:ph sz="half" idx="1"/>
          </p:nvPr>
        </p:nvPicPr>
        <p:blipFill>
          <a:blip r:embed="rId3"/>
          <a:srcRect l="16994" r="2"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7DA174F-00EA-D4E4-E430-3EFFF75F1F96}"/>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Introduction to WRAP</a:t>
            </a:r>
          </a:p>
        </p:txBody>
      </p:sp>
      <p:sp>
        <p:nvSpPr>
          <p:cNvPr id="4" name="Content Placeholder 3">
            <a:extLst>
              <a:ext uri="{FF2B5EF4-FFF2-40B4-BE49-F238E27FC236}">
                <a16:creationId xmlns:a16="http://schemas.microsoft.com/office/drawing/2014/main" id="{3DB752A7-5DDD-D66B-0551-C5A56B399D2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Development of WRAP</a:t>
            </a:r>
          </a:p>
          <a:p>
            <a:pPr marL="0" lvl="1" indent="0">
              <a:buNone/>
            </a:pPr>
            <a:r>
              <a:rPr lang="en-US" sz="1400"/>
              <a:t>WRAP was developed in the 1990s as a tool for individuals to create personalized wellness strategies to enhance their mental health.</a:t>
            </a:r>
          </a:p>
          <a:p>
            <a:pPr marL="0" indent="0">
              <a:spcBef>
                <a:spcPts val="2500"/>
              </a:spcBef>
              <a:buNone/>
            </a:pPr>
            <a:r>
              <a:rPr lang="en-US" sz="1400" b="1"/>
              <a:t>Empowerment in Wellness</a:t>
            </a:r>
          </a:p>
          <a:p>
            <a:pPr marL="0" lvl="1" indent="0">
              <a:buNone/>
            </a:pPr>
            <a:r>
              <a:rPr lang="en-US" sz="1400"/>
              <a:t>The WRAP program emphasizes that individuals can take responsibility for their own wellness and make positive changes in their lives.</a:t>
            </a:r>
          </a:p>
        </p:txBody>
      </p:sp>
    </p:spTree>
    <p:extLst>
      <p:ext uri="{BB962C8B-B14F-4D97-AF65-F5344CB8AC3E}">
        <p14:creationId xmlns:p14="http://schemas.microsoft.com/office/powerpoint/2010/main" val="3751873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Social media">
            <a:extLst>
              <a:ext uri="{FF2B5EF4-FFF2-40B4-BE49-F238E27FC236}">
                <a16:creationId xmlns:a16="http://schemas.microsoft.com/office/drawing/2014/main" id="{43A42945-ABFB-4A31-B5CF-7A0507E6E423}"/>
              </a:ext>
            </a:extLst>
          </p:cNvPr>
          <p:cNvPicPr>
            <a:picLocks noGrp="1" noChangeAspect="1"/>
          </p:cNvPicPr>
          <p:nvPr>
            <p:ph sz="half" idx="1"/>
          </p:nvPr>
        </p:nvPicPr>
        <p:blipFill>
          <a:blip r:embed="rId3"/>
          <a:srcRect r="-2" b="25419"/>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A799B2-8A4D-456B-476E-E349A10FBCA1}"/>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Core Principles and Objectives</a:t>
            </a:r>
          </a:p>
        </p:txBody>
      </p:sp>
      <p:sp>
        <p:nvSpPr>
          <p:cNvPr id="4" name="Content Placeholder 3">
            <a:extLst>
              <a:ext uri="{FF2B5EF4-FFF2-40B4-BE49-F238E27FC236}">
                <a16:creationId xmlns:a16="http://schemas.microsoft.com/office/drawing/2014/main" id="{8C7915EA-1FC8-75FB-9A8B-E8D78D4CCEC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Personal Responsibility</a:t>
            </a:r>
          </a:p>
          <a:p>
            <a:pPr marL="0" lvl="1" indent="0">
              <a:buNone/>
            </a:pPr>
            <a:r>
              <a:rPr lang="en-US" sz="1400"/>
              <a:t>Taking personal responsibility is a core principle that encourages individuals to manage their own recovery journey actively.</a:t>
            </a:r>
          </a:p>
          <a:p>
            <a:pPr marL="0" indent="0">
              <a:spcBef>
                <a:spcPts val="2500"/>
              </a:spcBef>
              <a:buNone/>
            </a:pPr>
            <a:r>
              <a:rPr lang="en-US" sz="1400" b="1"/>
              <a:t>Education and Awareness</a:t>
            </a:r>
          </a:p>
          <a:p>
            <a:pPr marL="0" lvl="1" indent="0">
              <a:buNone/>
            </a:pPr>
            <a:r>
              <a:rPr lang="en-US" sz="1400"/>
              <a:t>Education is vital in empowering individuals with knowledge and skills to navigate their recovery effectively.</a:t>
            </a:r>
          </a:p>
          <a:p>
            <a:pPr marL="0" indent="0">
              <a:spcBef>
                <a:spcPts val="2500"/>
              </a:spcBef>
              <a:buNone/>
            </a:pPr>
            <a:r>
              <a:rPr lang="en-US" sz="1400" b="1"/>
              <a:t>Self-Advocacy</a:t>
            </a:r>
          </a:p>
          <a:p>
            <a:pPr marL="0" lvl="1" indent="0">
              <a:buNone/>
            </a:pPr>
            <a:r>
              <a:rPr lang="en-US" sz="1400"/>
              <a:t>Self-advocacy involves individuals effectively expressing their needs and preferences to ensure their recovery is prioritized.</a:t>
            </a:r>
          </a:p>
          <a:p>
            <a:pPr marL="0" indent="0">
              <a:spcBef>
                <a:spcPts val="2500"/>
              </a:spcBef>
              <a:buNone/>
            </a:pPr>
            <a:r>
              <a:rPr lang="en-US" sz="1400" b="1"/>
              <a:t>Support Systems</a:t>
            </a:r>
          </a:p>
          <a:p>
            <a:pPr marL="0" lvl="1" indent="0">
              <a:buNone/>
            </a:pPr>
            <a:r>
              <a:rPr lang="en-US" sz="1400"/>
              <a:t>Support from peers and professionals is essential in facilitating recovery and promoting mental health resilience.</a:t>
            </a:r>
          </a:p>
        </p:txBody>
      </p:sp>
    </p:spTree>
    <p:extLst>
      <p:ext uri="{BB962C8B-B14F-4D97-AF65-F5344CB8AC3E}">
        <p14:creationId xmlns:p14="http://schemas.microsoft.com/office/powerpoint/2010/main" val="683796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Fitness equipments (dumbells, fitness balls, weight scale, tape measure, water bottle, fitness mat and stopwatch) on white ground.">
            <a:extLst>
              <a:ext uri="{FF2B5EF4-FFF2-40B4-BE49-F238E27FC236}">
                <a16:creationId xmlns:a16="http://schemas.microsoft.com/office/drawing/2014/main" id="{15FBE4F7-68DF-42DC-AA92-2D6E24CF323A}"/>
              </a:ext>
            </a:extLst>
          </p:cNvPr>
          <p:cNvPicPr>
            <a:picLocks noGrp="1" noChangeAspect="1"/>
          </p:cNvPicPr>
          <p:nvPr>
            <p:ph sz="half" idx="1"/>
          </p:nvPr>
        </p:nvPicPr>
        <p:blipFill>
          <a:blip r:embed="rId3"/>
          <a:srcRect l="137" r="10362"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1BCF84A-BF76-C7B5-D473-C73883E609D7}"/>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Benefits of Having a WRAP</a:t>
            </a:r>
          </a:p>
        </p:txBody>
      </p:sp>
      <p:sp>
        <p:nvSpPr>
          <p:cNvPr id="4" name="Content Placeholder 3">
            <a:extLst>
              <a:ext uri="{FF2B5EF4-FFF2-40B4-BE49-F238E27FC236}">
                <a16:creationId xmlns:a16="http://schemas.microsoft.com/office/drawing/2014/main" id="{9DD83D5D-62B7-C491-3BE9-F891EC5D25F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Increased Self-Awareness</a:t>
            </a:r>
          </a:p>
          <a:p>
            <a:pPr marL="0" lvl="1" indent="0">
              <a:buNone/>
            </a:pPr>
            <a:r>
              <a:rPr lang="en-US" sz="1400"/>
              <a:t>A WRAP promotes greater self-awareness, allowing individuals to understand their mental health and triggers better.</a:t>
            </a:r>
          </a:p>
          <a:p>
            <a:pPr marL="0" indent="0">
              <a:spcBef>
                <a:spcPts val="2500"/>
              </a:spcBef>
              <a:buNone/>
            </a:pPr>
            <a:r>
              <a:rPr lang="en-US" sz="1400" b="1"/>
              <a:t>Improved Coping Skills</a:t>
            </a:r>
          </a:p>
          <a:p>
            <a:pPr marL="0" lvl="1" indent="0">
              <a:buNone/>
            </a:pPr>
            <a:r>
              <a:rPr lang="en-US" sz="1400"/>
              <a:t>With WRAP, individuals develop better coping skills that can help manage stress and emotional challenges effectively.</a:t>
            </a:r>
          </a:p>
          <a:p>
            <a:pPr marL="0" indent="0">
              <a:spcBef>
                <a:spcPts val="2500"/>
              </a:spcBef>
              <a:buNone/>
            </a:pPr>
            <a:r>
              <a:rPr lang="en-US" sz="1400" b="1"/>
              <a:t>Enhanced Support Networks</a:t>
            </a:r>
          </a:p>
          <a:p>
            <a:pPr marL="0" lvl="1" indent="0">
              <a:buNone/>
            </a:pPr>
            <a:r>
              <a:rPr lang="en-US" sz="1400"/>
              <a:t>Having a WRAP helps individuals build and strengthen their support networks, enhancing connections with family and friends.</a:t>
            </a:r>
          </a:p>
          <a:p>
            <a:pPr marL="0" indent="0">
              <a:spcBef>
                <a:spcPts val="2500"/>
              </a:spcBef>
              <a:buNone/>
            </a:pPr>
            <a:r>
              <a:rPr lang="en-US" sz="1400" b="1"/>
              <a:t>Structured Stress Management</a:t>
            </a:r>
          </a:p>
          <a:p>
            <a:pPr marL="0" lvl="1" indent="0">
              <a:buNone/>
            </a:pPr>
            <a:r>
              <a:rPr lang="en-US" sz="1400"/>
              <a:t>WRAP provides a structured approach to managing stress and crises, ensuring effective responses to challenges.</a:t>
            </a:r>
          </a:p>
        </p:txBody>
      </p:sp>
    </p:spTree>
    <p:extLst>
      <p:ext uri="{BB962C8B-B14F-4D97-AF65-F5344CB8AC3E}">
        <p14:creationId xmlns:p14="http://schemas.microsoft.com/office/powerpoint/2010/main" val="4293230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19382177-7B29-812B-CBFB-F8969FB7A76C}"/>
              </a:ext>
            </a:extLst>
          </p:cNvPr>
          <p:cNvSpPr>
            <a:spLocks noGrp="1"/>
          </p:cNvSpPr>
          <p:nvPr>
            <p:ph type="ctrTitle"/>
          </p:nvPr>
        </p:nvSpPr>
        <p:spPr>
          <a:xfrm>
            <a:off x="559219" y="1115844"/>
            <a:ext cx="7680960" cy="4631911"/>
          </a:xfrm>
        </p:spPr>
        <p:txBody>
          <a:bodyPr anchor="b">
            <a:normAutofit/>
          </a:bodyPr>
          <a:lstStyle/>
          <a:p>
            <a:r>
              <a:rPr lang="en-US" sz="6500"/>
              <a:t>Identifying Signs of Breakdown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001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lackboard Business Strategy Concept">
            <a:extLst>
              <a:ext uri="{FF2B5EF4-FFF2-40B4-BE49-F238E27FC236}">
                <a16:creationId xmlns:a16="http://schemas.microsoft.com/office/drawing/2014/main" id="{34B10F85-82D0-441A-AF64-24F5933DCC35}"/>
              </a:ext>
            </a:extLst>
          </p:cNvPr>
          <p:cNvPicPr>
            <a:picLocks noGrp="1" noChangeAspect="1"/>
          </p:cNvPicPr>
          <p:nvPr>
            <p:ph sz="half" idx="1"/>
          </p:nvPr>
        </p:nvPicPr>
        <p:blipFill>
          <a:blip r:embed="rId3"/>
          <a:srcRect l="15064" r="23475"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562273-8725-2083-6048-2E73B59412DE}"/>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Recognizing Early Warning Signs</a:t>
            </a:r>
          </a:p>
        </p:txBody>
      </p:sp>
      <p:sp>
        <p:nvSpPr>
          <p:cNvPr id="4" name="Content Placeholder 3">
            <a:extLst>
              <a:ext uri="{FF2B5EF4-FFF2-40B4-BE49-F238E27FC236}">
                <a16:creationId xmlns:a16="http://schemas.microsoft.com/office/drawing/2014/main" id="{098EDCAB-BE71-BDD5-1389-AA73E18DC60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Changes in Mood</a:t>
            </a:r>
          </a:p>
          <a:p>
            <a:pPr marL="0" lvl="1" indent="0">
              <a:buNone/>
            </a:pPr>
            <a:r>
              <a:rPr lang="en-US" sz="1400"/>
              <a:t>Sudden shifts in mood can indicate underlying issues. Recognizing these changes is crucial for timely intervention.</a:t>
            </a:r>
          </a:p>
          <a:p>
            <a:pPr marL="0" indent="0">
              <a:spcBef>
                <a:spcPts val="2500"/>
              </a:spcBef>
              <a:buNone/>
            </a:pPr>
            <a:r>
              <a:rPr lang="en-US" sz="1400" b="1"/>
              <a:t>Energy Level Fluctuations</a:t>
            </a:r>
          </a:p>
          <a:p>
            <a:pPr marL="0" lvl="1" indent="0">
              <a:buNone/>
            </a:pPr>
            <a:r>
              <a:rPr lang="en-US" sz="1400"/>
              <a:t>Variations in energy levels can signal the need for attention. Monitoring these fluctuations helps in early detection.</a:t>
            </a:r>
          </a:p>
          <a:p>
            <a:pPr marL="0" indent="0">
              <a:spcBef>
                <a:spcPts val="2500"/>
              </a:spcBef>
              <a:buNone/>
            </a:pPr>
            <a:r>
              <a:rPr lang="en-US" sz="1400" b="1"/>
              <a:t>Behavioral Changes</a:t>
            </a:r>
          </a:p>
          <a:p>
            <a:pPr marL="0" lvl="1" indent="0">
              <a:buNone/>
            </a:pPr>
            <a:r>
              <a:rPr lang="en-US" sz="1400"/>
              <a:t>Notable changes in behavior can serve as critical warning signs. Identifying these can prevent further complications.</a:t>
            </a:r>
          </a:p>
        </p:txBody>
      </p:sp>
    </p:spTree>
    <p:extLst>
      <p:ext uri="{BB962C8B-B14F-4D97-AF65-F5344CB8AC3E}">
        <p14:creationId xmlns:p14="http://schemas.microsoft.com/office/powerpoint/2010/main" val="217321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Growing money">
            <a:extLst>
              <a:ext uri="{FF2B5EF4-FFF2-40B4-BE49-F238E27FC236}">
                <a16:creationId xmlns:a16="http://schemas.microsoft.com/office/drawing/2014/main" id="{50E81D5B-74B0-4DB6-9B62-43384EC916A1}"/>
              </a:ext>
            </a:extLst>
          </p:cNvPr>
          <p:cNvPicPr>
            <a:picLocks noGrp="1" noChangeAspect="1"/>
          </p:cNvPicPr>
          <p:nvPr>
            <p:ph sz="half" idx="1"/>
          </p:nvPr>
        </p:nvPicPr>
        <p:blipFill>
          <a:blip r:embed="rId3"/>
          <a:srcRect l="7278" r="3221"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E7615BE-66C7-FFEB-CA4B-2C2E8C522DE4}"/>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Understanding Personal Triggers</a:t>
            </a:r>
          </a:p>
        </p:txBody>
      </p:sp>
      <p:sp>
        <p:nvSpPr>
          <p:cNvPr id="4" name="Content Placeholder 3">
            <a:extLst>
              <a:ext uri="{FF2B5EF4-FFF2-40B4-BE49-F238E27FC236}">
                <a16:creationId xmlns:a16="http://schemas.microsoft.com/office/drawing/2014/main" id="{324FA4B8-BF88-25DD-EA2A-E171FE07EF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Variety of Triggers</a:t>
            </a:r>
          </a:p>
          <a:p>
            <a:pPr marL="0" lvl="1" indent="0">
              <a:buNone/>
            </a:pPr>
            <a:r>
              <a:rPr lang="en-US" sz="1400"/>
              <a:t>Personal triggers can differ widely among individuals, encompassing stressful events, conflicts, or environmental factors.</a:t>
            </a:r>
          </a:p>
          <a:p>
            <a:pPr marL="0" indent="0">
              <a:spcBef>
                <a:spcPts val="2500"/>
              </a:spcBef>
              <a:buNone/>
            </a:pPr>
            <a:r>
              <a:rPr lang="en-US" sz="1400" b="1"/>
              <a:t>Stressful Life Events</a:t>
            </a:r>
          </a:p>
          <a:p>
            <a:pPr marL="0" lvl="1" indent="0">
              <a:buNone/>
            </a:pPr>
            <a:r>
              <a:rPr lang="en-US" sz="1400"/>
              <a:t>Stressful life events are significant triggers that can impact an individual's emotional and mental well-being.</a:t>
            </a:r>
          </a:p>
          <a:p>
            <a:pPr marL="0" indent="0">
              <a:spcBef>
                <a:spcPts val="2500"/>
              </a:spcBef>
              <a:buNone/>
            </a:pPr>
            <a:r>
              <a:rPr lang="en-US" sz="1400" b="1"/>
              <a:t>Interpersonal Conflicts</a:t>
            </a:r>
          </a:p>
          <a:p>
            <a:pPr marL="0" lvl="1" indent="0">
              <a:buNone/>
            </a:pPr>
            <a:r>
              <a:rPr lang="en-US" sz="1400"/>
              <a:t>Interpersonal conflicts are another common trigger that can lead to heightened emotional responses and stress.</a:t>
            </a:r>
          </a:p>
          <a:p>
            <a:pPr marL="0" indent="0">
              <a:spcBef>
                <a:spcPts val="2500"/>
              </a:spcBef>
              <a:buNone/>
            </a:pPr>
            <a:r>
              <a:rPr lang="en-US" sz="1400" b="1"/>
              <a:t>Environmental Changes</a:t>
            </a:r>
          </a:p>
          <a:p>
            <a:pPr marL="0" lvl="1" indent="0">
              <a:buNone/>
            </a:pPr>
            <a:r>
              <a:rPr lang="en-US" sz="1400"/>
              <a:t>Changes in one's environment, such as relocation or changes in routine, can also serve as significant triggers.</a:t>
            </a:r>
          </a:p>
        </p:txBody>
      </p:sp>
    </p:spTree>
    <p:extLst>
      <p:ext uri="{BB962C8B-B14F-4D97-AF65-F5344CB8AC3E}">
        <p14:creationId xmlns:p14="http://schemas.microsoft.com/office/powerpoint/2010/main" val="321614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1961</Words>
  <Application>Microsoft Office PowerPoint</Application>
  <PresentationFormat>Widescreen</PresentationFormat>
  <Paragraphs>177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Bierstadt</vt:lpstr>
      <vt:lpstr>Grandview Display</vt:lpstr>
      <vt:lpstr>DashVTI</vt:lpstr>
      <vt:lpstr>Wellness Recovery Action Plan: Navigating Challenges When Things Are Breaking Down</vt:lpstr>
      <vt:lpstr>Agenda for Wellness Recovery</vt:lpstr>
      <vt:lpstr>Understanding Wellness Recovery Action Plan (WRAP)</vt:lpstr>
      <vt:lpstr>Introduction to WRAP</vt:lpstr>
      <vt:lpstr>Core Principles and Objectives</vt:lpstr>
      <vt:lpstr>Benefits of Having a WRAP</vt:lpstr>
      <vt:lpstr>Identifying Signs of Breakdown</vt:lpstr>
      <vt:lpstr>Recognizing Early Warning Signs</vt:lpstr>
      <vt:lpstr>Understanding Personal Triggers</vt:lpstr>
      <vt:lpstr>Assessing the Severity of the Situation</vt:lpstr>
      <vt:lpstr>Developing Effective Action Plans</vt:lpstr>
      <vt:lpstr>Creating a Personalized WRAP</vt:lpstr>
      <vt:lpstr>Incorporating Coping Strategies</vt:lpstr>
      <vt:lpstr>Planning for Support and Resources</vt:lpstr>
      <vt:lpstr>Implementing Your WRAP During Breakdowns</vt:lpstr>
      <vt:lpstr>Immediate Steps to Take</vt:lpstr>
      <vt:lpstr>Utilizing Your Support Network</vt:lpstr>
      <vt:lpstr>Adjusting the Plan as Needed</vt:lpstr>
      <vt:lpstr>Reflecting and Refining Your Plan</vt:lpstr>
      <vt:lpstr>Evaluating What Worked and What Didn't</vt:lpstr>
      <vt:lpstr>Incorporating Feedback for Improvement</vt:lpstr>
      <vt:lpstr>Maintaining and Updating Your WRAP Regularly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2025-03-20T02:00:41Z</dcterms:created>
  <dcterms:modified xsi:type="dcterms:W3CDTF">2026-05-17T17:56:34Z</dcterms:modified>
</cp:coreProperties>
</file>