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0" d="100"/>
          <a:sy n="60" d="100"/>
        </p:scale>
        <p:origin x="90" y="2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6/13/2026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leadership edition. Frame WRAP as a strategic investment in workforce sustainability and care quality, not just a clinical add-on. Over the next slides we'll connect WRAP to retention, risk, outcomes, evidence, and a concrete implementation ask with costs and governance.</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WRAP isn't a departure from who we are — it's a reinforcement. Its principles mirror low barrier values: meeting people where they are, voluntary and self-directed participation, and a strengths-based stance. That coherence matters strategically: it strengthens our brand consistency, and because the model is evidence-based, it bolsters grant competitiveness and funder confidence.</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ask is concrete and phased to limit risk. Step one: leadership approves a pilot and names an executive sponsor. Step two: we certify two staff facilitators through the standardized course — the primary cost line. Step three: pilot with a staff cohort and capture baseline wellbeing measures so we can show impact. Step four: extend to voluntary resident groups. Step five: stand up a small WRAP committee to govern fidelity, track outcomes, and manage the biennial facilitator refresher. The budget is modest and time-bound.</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with the decision. WRAP is a single, low-cost, evidence-based investment that delivers two strategic returns: it protects our workforce through lower turnover and greater resilience, and it advances our mission through better resident outcomes. The specific ask: approve a phased pilot and fund certification for two staff facilitators. I'm ready to walk through the budget and timeline and answer questions.</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frontline edition — speak directly to staff, peer to peer. The tone shifts from strategy to 'what's in this for you and how do you use it.' Normalize the strain of the work, then show WRAP as a practical, personal tool you control, plus a way to better support residents.</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your colleagues warmly. Make it personal: this isn't another mandate or paperwork exercise — it's a set of tools to help you stay well while doing demanding work. Emphasize that WRAP is voluntary, requires no diagnosis, and is entirely yours to build and control. Set an encouraging, peer-to-peer tone for the rest of this section.</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WRAP plainly. It's a process for identifying what keeps you well and building simple plans around it. Start with the wellness toolbox — simple, often free strategies that already help you, like a walk, rest, music, or calling a friend. The key messages for staff: it's yours and private, it's simple, and it's 100 percent voluntary. Lower the barrier to trying it.</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Validate their experience. The work is meaningful but genuinely hard — supporting people in active crisis, often overnight, carries a real emotional toll. Share that more than half of frontline homelessness workers report the role affects their wellbeing, so if they feel it too, they're in good company and it's not a personal weakness. The message: you deserve actual tools to stay well, not just grit. WRAP is that tool.</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the five concepts in plain, personal terms: Hope that things can improve; Personal responsibility as the small daily actions you take for yourself; Education as knowing your own patterns; Self-advocacy as asking for what you need without guilt; and Support as both leaning on your team and showing up for them. Point out these aren't just for residents — they apply to your own wellness at work.</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it actionable. Anyone can start today with just a notebook. Begin with your wellness toolbox — list what helps you feel good. Then build six simple sections: a daily plan, your triggers and how you'll respond, your early warning signs, what to do when things get tough, and a crisis and post-crisis plan. Encourage them to start small; even a partial plan is useful. In a facilitated group, you build these together with peer support.</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heart of the frontline pitch — what they personally gain. WRAP helps you catch stress and early warning signs before you're depleted, so you can beat burnout proactively. It gives you concrete tools to stay grounded during hard shifts. Because the team shares the language, it's easier to ask for and offer support. And most importantly, it's a plan you own and control — which restores a sense of agency in work that can feel overwhelming.</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by naming the ask up front: we are seeking approval to invest in WRAP facilitator training and group programming. WRAP is SAMHSA-recognized and evidence-based. The pitch is simple — a modest, time-bound investment that protects our most valuable and most strained asset, our people, while improving outcomes for residents.</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Connect WRAP to the work they do with residents. It fits the low barrier approach perfectly: it never requires sobriety, ID, or readiness — just willingness. You can use it to help residents build hope and to put them in charge of their own plan; your role is to support, not to direct. And the most powerful tool is authenticity: when you practice your own WRAP, you can share it credibly. You're not asking residents to do something you wouldn't.</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the evidence brief and reassuring for this audience. The bottom line: WRAP works and it's proven. A large study of 519 people compared WRAP groups to usual care and found less depression and anxiety and more hope and recovery — and those gains lasted months afterward. SAMHSA officially recognized WRAP as evidence-based in 2010. You can trust that the time you put into it pays off.</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Reassure staff that WRAP isn't extra or foreign — it's a name for what they already do well. Meeting people where they are is exactly the intake mindset. Respecting choice, seeing strengths, and showing up with compassion are already their daily practice. WRAP simply gives structure and a shared language to instincts they already have, and extends that same care to themselves.</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End with low-pressure, concrete next steps. They can simply start a personal toolbox this week; sign up for a voluntary staff group when one runs; talk to a certified facilitator to learn what it's like; pursue facilitator training if they're drawn to it; and gradually bring WRAP into their work with residents. Emphasize there's no wrong entry point — pick whatever feels right. Make clear participation is always voluntary.</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on care and encouragement. Recap: WRAP is simple, voluntary, and entirely theirs. It helps them beat burnout, stay steady, and feel in control, and it deepens how they support residents. They can start today with just a notebook. Leave them with the core message: you spend your days taking care of everyone else — WRAP is a way to take care of you. Thank them and point to where they can sign up or ask questions.</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this high level. WRAP was designated evidence-based by SAMHSA in 2010 and has 25-plus years of use. Strategically, the appeal is that one framework advances two board-level priorities at once: a healthier, more stable workforce and stronger resident outcomes. The train-the-trainer model means we build internal capacity rather than depending on outside contracts indefinitely.</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cost-of-inaction slide. In a 2022 sector survey, 58 percent of client-facing homelessness workers reported the role negatively affected their wellbeing and 12 percent feared becoming homeless themselves. Translate that into operational terms: burnout drives turnover, turnover drives recruitment and onboarding costs, and churn erodes the trusting relationships that make low barrier care effective. WRAP is a proactive, low-cost mitigation.</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WRAP's five concepts — Hope, Personal responsibility, Education, Self-advocacy, and Support — double as a statement of the culture leadership wants to build. Adopting WRAP signals that we invest in our people and operate as a learning organization. It gives managers a shared vocabulary for wellness conversations across the whole workforce.</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Leadership should understand what they're approving. WRAP's proven results come from the facilitated peer-group model: two certified facilitators, small voluntary groups, weekly for 8 to 12 weeks, with fidelity to a manualized curriculum. There is no robust evidence for ad-hoc or self-study versions. Our investment buys the real, evidence-grade model — that's what protects the outcomes we're paying for.</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the workforce ROI. The benefits convert directly into operational value: lower turnover protects retention and the institutional knowledge that walks out the door with every departure; greater resilience means fewer sick days and steadier performance under pressure; stronger team cohesion reduces conflict and improves coverage. Several behavioral health organizations already deploy WRAP specifically as a staff wellness and burnout-prevention resource.</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second return is mission impact and care quality. Controlled trials show WRAP reduces depression and anxiety and increases hope and self-perceived recovery. For a low barrier population that's often disengaged from traditional services, WRAP's voluntary, strengths-based design drives engagement. And these are measurable outcomes we can report to funders and use to strengthen grant applications — turning a wellness program into a fundable, evidence-backed service line.</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Leadership rightly asks for proof before funding. The flagship study is a single-blind randomized controlled trial of 519 adults with serious mental illness across six Ohio communities, comparing WRAP to services as usual. WRAP participants showed significantly greater reductions in depression and anxiety and greater improvement in hope, confidence, goal orientation, and self-perceived recovery — sustained at eight-month follow-up. SAMHSA's 2010 designation and subsequent meta-analyses reinforce that this is a sound, defensible investment.</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1086075"/>
      </p:ext>
    </p:extLst>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3B2E25"/>
        </a:solidFill>
        <a:effectLst/>
      </p:bgPr>
    </p:bg>
    <p:spTree>
      <p:nvGrpSpPr>
        <p:cNvPr id="1" name=""/>
        <p:cNvGrpSpPr/>
        <p:nvPr/>
      </p:nvGrpSpPr>
      <p:grpSpPr>
        <a:xfrm>
          <a:off x="0" y="0"/>
          <a:ext cx="0" cy="0"/>
          <a:chOff x="0" y="0"/>
          <a:chExt cx="0" cy="0"/>
        </a:xfrm>
      </p:grpSpPr>
      <p:pic>
        <p:nvPicPr>
          <p:cNvPr id="2" name="Image 0" descr="images/image-a36350f9bdc7206769d17b1c30f654ef.jpg"/>
          <p:cNvPicPr>
            <a:picLocks noChangeAspect="1"/>
          </p:cNvPicPr>
          <p:nvPr/>
        </p:nvPicPr>
        <p:blipFill>
          <a:blip r:embed="rId3"/>
          <a:srcRect t="7811" b="7811"/>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3B2E25">
              <a:alpha val="72000"/>
            </a:srgbClr>
          </a:solidFill>
          <a:ln/>
        </p:spPr>
        <p:txBody>
          <a:bodyPr/>
          <a:lstStyle/>
          <a:p>
            <a:endParaRPr lang="en-US"/>
          </a:p>
        </p:txBody>
      </p:sp>
      <p:sp>
        <p:nvSpPr>
          <p:cNvPr id="4" name="Shape 1"/>
          <p:cNvSpPr/>
          <p:nvPr/>
        </p:nvSpPr>
        <p:spPr>
          <a:xfrm>
            <a:off x="0" y="2331720"/>
            <a:ext cx="7680960" cy="2194560"/>
          </a:xfrm>
          <a:prstGeom prst="rect">
            <a:avLst/>
          </a:prstGeom>
          <a:solidFill>
            <a:srgbClr val="3B2E25">
              <a:alpha val="88000"/>
            </a:srgbClr>
          </a:solidFill>
          <a:ln/>
        </p:spPr>
        <p:txBody>
          <a:bodyPr/>
          <a:lstStyle/>
          <a:p>
            <a:endParaRPr lang="en-US"/>
          </a:p>
        </p:txBody>
      </p:sp>
      <p:sp>
        <p:nvSpPr>
          <p:cNvPr id="5" name="Shape 2"/>
          <p:cNvSpPr/>
          <p:nvPr/>
        </p:nvSpPr>
        <p:spPr>
          <a:xfrm>
            <a:off x="822960" y="2514600"/>
            <a:ext cx="822960" cy="109728"/>
          </a:xfrm>
          <a:prstGeom prst="rect">
            <a:avLst/>
          </a:prstGeom>
          <a:solidFill>
            <a:srgbClr val="B25541"/>
          </a:solidFill>
          <a:ln/>
        </p:spPr>
        <p:txBody>
          <a:bodyPr/>
          <a:lstStyle/>
          <a:p>
            <a:endParaRPr lang="en-US"/>
          </a:p>
        </p:txBody>
      </p:sp>
      <p:sp>
        <p:nvSpPr>
          <p:cNvPr id="6" name="Text 3"/>
          <p:cNvSpPr/>
          <p:nvPr/>
        </p:nvSpPr>
        <p:spPr>
          <a:xfrm>
            <a:off x="822960" y="2697480"/>
            <a:ext cx="6858000" cy="365760"/>
          </a:xfrm>
          <a:prstGeom prst="rect">
            <a:avLst/>
          </a:prstGeom>
          <a:noFill/>
          <a:ln/>
        </p:spPr>
        <p:txBody>
          <a:bodyPr wrap="square" lIns="0" tIns="0" rIns="0" bIns="0" rtlCol="0" anchor="ctr"/>
          <a:lstStyle/>
          <a:p>
            <a:pPr marL="0" indent="0">
              <a:buNone/>
            </a:pPr>
            <a:r>
              <a:rPr lang="en-US" sz="1400" b="1" kern="0" spc="300" dirty="0">
                <a:solidFill>
                  <a:srgbClr val="DEC9A6"/>
                </a:solidFill>
                <a:latin typeface="Calibri" pitchFamily="34" charset="0"/>
                <a:ea typeface="Calibri" pitchFamily="34" charset="-122"/>
                <a:cs typeface="Calibri" pitchFamily="34" charset="-120"/>
              </a:rPr>
              <a:t>PART ONE</a:t>
            </a:r>
            <a:endParaRPr lang="en-US" sz="1400" dirty="0"/>
          </a:p>
        </p:txBody>
      </p:sp>
      <p:sp>
        <p:nvSpPr>
          <p:cNvPr id="7" name="Text 4"/>
          <p:cNvSpPr/>
          <p:nvPr/>
        </p:nvSpPr>
        <p:spPr>
          <a:xfrm>
            <a:off x="804672" y="3063240"/>
            <a:ext cx="6949440" cy="914400"/>
          </a:xfrm>
          <a:prstGeom prst="rect">
            <a:avLst/>
          </a:prstGeom>
          <a:noFill/>
          <a:ln/>
        </p:spPr>
        <p:txBody>
          <a:bodyPr wrap="square" lIns="0" tIns="0" rIns="0" bIns="0" rtlCol="0" anchor="ctr"/>
          <a:lstStyle/>
          <a:p>
            <a:pPr marL="0" indent="0">
              <a:buNone/>
            </a:pPr>
            <a:r>
              <a:rPr lang="en-US" sz="4200" b="1" dirty="0">
                <a:solidFill>
                  <a:srgbClr val="F4EBDC"/>
                </a:solidFill>
                <a:latin typeface="Georgia" pitchFamily="34" charset="0"/>
                <a:ea typeface="Georgia" pitchFamily="34" charset="-122"/>
                <a:cs typeface="Georgia" pitchFamily="34" charset="-120"/>
              </a:rPr>
              <a:t>For Leadership</a:t>
            </a:r>
            <a:endParaRPr lang="en-US" sz="4200" dirty="0"/>
          </a:p>
        </p:txBody>
      </p:sp>
      <p:sp>
        <p:nvSpPr>
          <p:cNvPr id="8" name="Text 5"/>
          <p:cNvSpPr/>
          <p:nvPr/>
        </p:nvSpPr>
        <p:spPr>
          <a:xfrm>
            <a:off x="822960" y="3977640"/>
            <a:ext cx="6675120" cy="548640"/>
          </a:xfrm>
          <a:prstGeom prst="rect">
            <a:avLst/>
          </a:prstGeom>
          <a:noFill/>
          <a:ln/>
        </p:spPr>
        <p:txBody>
          <a:bodyPr wrap="square" lIns="0" tIns="0" rIns="0" bIns="0" rtlCol="0" anchor="ctr"/>
          <a:lstStyle/>
          <a:p>
            <a:pPr marL="0" indent="0">
              <a:buNone/>
            </a:pPr>
            <a:r>
              <a:rPr lang="en-US" sz="1700" i="1" dirty="0">
                <a:solidFill>
                  <a:srgbClr val="E3D6C4"/>
                </a:solidFill>
                <a:latin typeface="Georgia" pitchFamily="34" charset="0"/>
                <a:ea typeface="Georgia" pitchFamily="34" charset="-122"/>
                <a:cs typeface="Georgia" pitchFamily="34" charset="-120"/>
              </a:rPr>
              <a:t>The strategic case for adopting WRAP at our shelter</a:t>
            </a:r>
            <a:endParaRPr lang="en-US" sz="17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4EBDC"/>
        </a:solidFill>
        <a:effectLst/>
      </p:bgPr>
    </p:bg>
    <p:spTree>
      <p:nvGrpSpPr>
        <p:cNvPr id="1" name=""/>
        <p:cNvGrpSpPr/>
        <p:nvPr/>
      </p:nvGrpSpPr>
      <p:grpSpPr>
        <a:xfrm>
          <a:off x="0" y="0"/>
          <a:ext cx="0" cy="0"/>
          <a:chOff x="0" y="0"/>
          <a:chExt cx="0" cy="0"/>
        </a:xfrm>
      </p:grpSpPr>
      <p:sp>
        <p:nvSpPr>
          <p:cNvPr id="2" name="Shape 0"/>
          <p:cNvSpPr/>
          <p:nvPr/>
        </p:nvSpPr>
        <p:spPr>
          <a:xfrm>
            <a:off x="548640" y="548640"/>
            <a:ext cx="146304" cy="146304"/>
          </a:xfrm>
          <a:prstGeom prst="rect">
            <a:avLst/>
          </a:prstGeom>
          <a:solidFill>
            <a:srgbClr val="B25541"/>
          </a:solidFill>
          <a:ln/>
        </p:spPr>
        <p:txBody>
          <a:bodyPr/>
          <a:lstStyle/>
          <a:p>
            <a:endParaRPr lang="en-US"/>
          </a:p>
        </p:txBody>
      </p:sp>
      <p:sp>
        <p:nvSpPr>
          <p:cNvPr id="3" name="Text 1"/>
          <p:cNvSpPr/>
          <p:nvPr/>
        </p:nvSpPr>
        <p:spPr>
          <a:xfrm>
            <a:off x="804672" y="438912"/>
            <a:ext cx="7315200" cy="320040"/>
          </a:xfrm>
          <a:prstGeom prst="rect">
            <a:avLst/>
          </a:prstGeom>
          <a:noFill/>
          <a:ln/>
        </p:spPr>
        <p:txBody>
          <a:bodyPr wrap="square" lIns="0" tIns="0" rIns="0" bIns="0" rtlCol="0" anchor="ctr"/>
          <a:lstStyle/>
          <a:p>
            <a:pPr marL="0" indent="0" algn="l">
              <a:buNone/>
            </a:pPr>
            <a:r>
              <a:rPr lang="en-US" sz="1250" b="1" kern="0" spc="300" dirty="0">
                <a:solidFill>
                  <a:srgbClr val="B25541"/>
                </a:solidFill>
                <a:latin typeface="Calibri" pitchFamily="34" charset="0"/>
                <a:ea typeface="Calibri" pitchFamily="34" charset="-122"/>
                <a:cs typeface="Calibri" pitchFamily="34" charset="-120"/>
              </a:rPr>
              <a:t>STRATEGIC FIT</a:t>
            </a:r>
            <a:endParaRPr lang="en-US" sz="1250" dirty="0"/>
          </a:p>
        </p:txBody>
      </p:sp>
      <p:sp>
        <p:nvSpPr>
          <p:cNvPr id="4" name="Text 2"/>
          <p:cNvSpPr/>
          <p:nvPr/>
        </p:nvSpPr>
        <p:spPr>
          <a:xfrm>
            <a:off x="548640" y="777240"/>
            <a:ext cx="10972800" cy="731520"/>
          </a:xfrm>
          <a:prstGeom prst="rect">
            <a:avLst/>
          </a:prstGeom>
          <a:noFill/>
          <a:ln/>
        </p:spPr>
        <p:txBody>
          <a:bodyPr wrap="square" lIns="0" tIns="0" rIns="0" bIns="0" rtlCol="0" anchor="ctr"/>
          <a:lstStyle/>
          <a:p>
            <a:pPr marL="0" indent="0">
              <a:buNone/>
            </a:pPr>
            <a:r>
              <a:rPr lang="en-US" sz="3100" b="1" dirty="0">
                <a:solidFill>
                  <a:srgbClr val="3B2E25"/>
                </a:solidFill>
                <a:latin typeface="Georgia" pitchFamily="34" charset="0"/>
                <a:ea typeface="Georgia" pitchFamily="34" charset="-122"/>
                <a:cs typeface="Georgia" pitchFamily="34" charset="-120"/>
              </a:rPr>
              <a:t>Why WRAP fits our model — and our brand</a:t>
            </a:r>
            <a:endParaRPr lang="en-US" sz="3100" dirty="0"/>
          </a:p>
        </p:txBody>
      </p:sp>
      <p:sp>
        <p:nvSpPr>
          <p:cNvPr id="5" name="Text 3"/>
          <p:cNvSpPr/>
          <p:nvPr/>
        </p:nvSpPr>
        <p:spPr>
          <a:xfrm>
            <a:off x="548640" y="1481328"/>
            <a:ext cx="10515600" cy="457200"/>
          </a:xfrm>
          <a:prstGeom prst="rect">
            <a:avLst/>
          </a:prstGeom>
          <a:noFill/>
          <a:ln/>
        </p:spPr>
        <p:txBody>
          <a:bodyPr wrap="square" lIns="0" tIns="0" rIns="0" bIns="0" rtlCol="0" anchor="ctr"/>
          <a:lstStyle/>
          <a:p>
            <a:pPr marL="0" indent="0">
              <a:buNone/>
            </a:pPr>
            <a:r>
              <a:rPr lang="en-US" sz="1450" dirty="0">
                <a:solidFill>
                  <a:srgbClr val="7C6A5A"/>
                </a:solidFill>
                <a:latin typeface="Calibri" pitchFamily="34" charset="0"/>
                <a:ea typeface="Calibri" pitchFamily="34" charset="-122"/>
                <a:cs typeface="Calibri" pitchFamily="34" charset="-120"/>
              </a:rPr>
              <a:t>WRAP reinforces the exact principles that define low barrier sheltering and our organizational identity.</a:t>
            </a:r>
            <a:endParaRPr lang="en-US" sz="1450" dirty="0"/>
          </a:p>
        </p:txBody>
      </p:sp>
      <p:sp>
        <p:nvSpPr>
          <p:cNvPr id="6" name="Shape 4"/>
          <p:cNvSpPr/>
          <p:nvPr/>
        </p:nvSpPr>
        <p:spPr>
          <a:xfrm>
            <a:off x="548640" y="2331720"/>
            <a:ext cx="5394960" cy="1783080"/>
          </a:xfrm>
          <a:prstGeom prst="rect">
            <a:avLst/>
          </a:prstGeom>
          <a:solidFill>
            <a:srgbClr val="EFE3CF"/>
          </a:solidFill>
          <a:ln w="12700">
            <a:solidFill>
              <a:srgbClr val="DEC9A6"/>
            </a:solidFill>
            <a:prstDash val="solid"/>
          </a:ln>
        </p:spPr>
        <p:txBody>
          <a:bodyPr/>
          <a:lstStyle/>
          <a:p>
            <a:endParaRPr lang="en-US"/>
          </a:p>
        </p:txBody>
      </p:sp>
      <p:sp>
        <p:nvSpPr>
          <p:cNvPr id="7" name="Shape 5"/>
          <p:cNvSpPr/>
          <p:nvPr/>
        </p:nvSpPr>
        <p:spPr>
          <a:xfrm>
            <a:off x="548640" y="2331720"/>
            <a:ext cx="5394960" cy="91440"/>
          </a:xfrm>
          <a:prstGeom prst="rect">
            <a:avLst/>
          </a:prstGeom>
          <a:solidFill>
            <a:srgbClr val="B25541"/>
          </a:solidFill>
          <a:ln/>
        </p:spPr>
        <p:txBody>
          <a:bodyPr/>
          <a:lstStyle/>
          <a:p>
            <a:endParaRPr lang="en-US"/>
          </a:p>
        </p:txBody>
      </p:sp>
      <p:sp>
        <p:nvSpPr>
          <p:cNvPr id="8" name="Text 6"/>
          <p:cNvSpPr/>
          <p:nvPr/>
        </p:nvSpPr>
        <p:spPr>
          <a:xfrm>
            <a:off x="822960" y="2697480"/>
            <a:ext cx="4846320" cy="548640"/>
          </a:xfrm>
          <a:prstGeom prst="rect">
            <a:avLst/>
          </a:prstGeom>
          <a:noFill/>
          <a:ln/>
        </p:spPr>
        <p:txBody>
          <a:bodyPr wrap="square" lIns="0" tIns="0" rIns="0" bIns="0" rtlCol="0" anchor="ctr"/>
          <a:lstStyle/>
          <a:p>
            <a:pPr marL="0" indent="0">
              <a:buNone/>
            </a:pPr>
            <a:r>
              <a:rPr lang="en-US" sz="1800" b="1" dirty="0">
                <a:solidFill>
                  <a:srgbClr val="8F3F30"/>
                </a:solidFill>
                <a:latin typeface="Georgia" pitchFamily="34" charset="0"/>
                <a:ea typeface="Georgia" pitchFamily="34" charset="-122"/>
                <a:cs typeface="Georgia" pitchFamily="34" charset="-120"/>
              </a:rPr>
              <a:t>Meets people where they are</a:t>
            </a:r>
            <a:endParaRPr lang="en-US" sz="1800" dirty="0"/>
          </a:p>
        </p:txBody>
      </p:sp>
      <p:sp>
        <p:nvSpPr>
          <p:cNvPr id="9" name="Text 7"/>
          <p:cNvSpPr/>
          <p:nvPr/>
        </p:nvSpPr>
        <p:spPr>
          <a:xfrm>
            <a:off x="822960" y="3291840"/>
            <a:ext cx="4846320" cy="731520"/>
          </a:xfrm>
          <a:prstGeom prst="rect">
            <a:avLst/>
          </a:prstGeom>
          <a:noFill/>
          <a:ln/>
        </p:spPr>
        <p:txBody>
          <a:bodyPr wrap="square" lIns="0" tIns="0" rIns="0" bIns="0" rtlCol="0" anchor="ctr"/>
          <a:lstStyle/>
          <a:p>
            <a:pPr marL="0" indent="0">
              <a:lnSpc>
                <a:spcPts val="1900"/>
              </a:lnSpc>
              <a:buNone/>
            </a:pPr>
            <a:r>
              <a:rPr lang="en-US" sz="1350" dirty="0">
                <a:solidFill>
                  <a:srgbClr val="3B2E25"/>
                </a:solidFill>
                <a:latin typeface="Calibri" pitchFamily="34" charset="0"/>
                <a:ea typeface="Calibri" pitchFamily="34" charset="-122"/>
                <a:cs typeface="Calibri" pitchFamily="34" charset="-120"/>
              </a:rPr>
              <a:t>No sobriety, ID, or readiness criteria — only willingness to take part.</a:t>
            </a:r>
            <a:endParaRPr lang="en-US" sz="1350" dirty="0"/>
          </a:p>
        </p:txBody>
      </p:sp>
      <p:sp>
        <p:nvSpPr>
          <p:cNvPr id="10" name="Shape 8"/>
          <p:cNvSpPr/>
          <p:nvPr/>
        </p:nvSpPr>
        <p:spPr>
          <a:xfrm>
            <a:off x="6217920" y="2331720"/>
            <a:ext cx="5394960" cy="1783080"/>
          </a:xfrm>
          <a:prstGeom prst="rect">
            <a:avLst/>
          </a:prstGeom>
          <a:solidFill>
            <a:srgbClr val="EFE3CF"/>
          </a:solidFill>
          <a:ln w="12700">
            <a:solidFill>
              <a:srgbClr val="DEC9A6"/>
            </a:solidFill>
            <a:prstDash val="solid"/>
          </a:ln>
        </p:spPr>
        <p:txBody>
          <a:bodyPr/>
          <a:lstStyle/>
          <a:p>
            <a:endParaRPr lang="en-US"/>
          </a:p>
        </p:txBody>
      </p:sp>
      <p:sp>
        <p:nvSpPr>
          <p:cNvPr id="11" name="Shape 9"/>
          <p:cNvSpPr/>
          <p:nvPr/>
        </p:nvSpPr>
        <p:spPr>
          <a:xfrm>
            <a:off x="6217920" y="2331720"/>
            <a:ext cx="5394960" cy="91440"/>
          </a:xfrm>
          <a:prstGeom prst="rect">
            <a:avLst/>
          </a:prstGeom>
          <a:solidFill>
            <a:srgbClr val="6E7449"/>
          </a:solidFill>
          <a:ln/>
        </p:spPr>
        <p:txBody>
          <a:bodyPr/>
          <a:lstStyle/>
          <a:p>
            <a:endParaRPr lang="en-US"/>
          </a:p>
        </p:txBody>
      </p:sp>
      <p:sp>
        <p:nvSpPr>
          <p:cNvPr id="12" name="Text 10"/>
          <p:cNvSpPr/>
          <p:nvPr/>
        </p:nvSpPr>
        <p:spPr>
          <a:xfrm>
            <a:off x="6492240" y="2697480"/>
            <a:ext cx="4846320" cy="548640"/>
          </a:xfrm>
          <a:prstGeom prst="rect">
            <a:avLst/>
          </a:prstGeom>
          <a:noFill/>
          <a:ln/>
        </p:spPr>
        <p:txBody>
          <a:bodyPr wrap="square" lIns="0" tIns="0" rIns="0" bIns="0" rtlCol="0" anchor="ctr"/>
          <a:lstStyle/>
          <a:p>
            <a:pPr marL="0" indent="0">
              <a:buNone/>
            </a:pPr>
            <a:r>
              <a:rPr lang="en-US" sz="1800" b="1" dirty="0">
                <a:solidFill>
                  <a:srgbClr val="8F3F30"/>
                </a:solidFill>
                <a:latin typeface="Georgia" pitchFamily="34" charset="0"/>
                <a:ea typeface="Georgia" pitchFamily="34" charset="-122"/>
                <a:cs typeface="Georgia" pitchFamily="34" charset="-120"/>
              </a:rPr>
              <a:t>Voluntary &amp; self-directed</a:t>
            </a:r>
            <a:endParaRPr lang="en-US" sz="1800" dirty="0"/>
          </a:p>
        </p:txBody>
      </p:sp>
      <p:sp>
        <p:nvSpPr>
          <p:cNvPr id="13" name="Text 11"/>
          <p:cNvSpPr/>
          <p:nvPr/>
        </p:nvSpPr>
        <p:spPr>
          <a:xfrm>
            <a:off x="6492240" y="3291840"/>
            <a:ext cx="4846320" cy="731520"/>
          </a:xfrm>
          <a:prstGeom prst="rect">
            <a:avLst/>
          </a:prstGeom>
          <a:noFill/>
          <a:ln/>
        </p:spPr>
        <p:txBody>
          <a:bodyPr wrap="square" lIns="0" tIns="0" rIns="0" bIns="0" rtlCol="0" anchor="ctr"/>
          <a:lstStyle/>
          <a:p>
            <a:pPr marL="0" indent="0">
              <a:lnSpc>
                <a:spcPts val="1900"/>
              </a:lnSpc>
              <a:buNone/>
            </a:pPr>
            <a:r>
              <a:rPr lang="en-US" sz="1350" dirty="0">
                <a:solidFill>
                  <a:srgbClr val="3B2E25"/>
                </a:solidFill>
                <a:latin typeface="Calibri" pitchFamily="34" charset="0"/>
                <a:ea typeface="Calibri" pitchFamily="34" charset="-122"/>
                <a:cs typeface="Calibri" pitchFamily="34" charset="-120"/>
              </a:rPr>
              <a:t>Aligns with our autonomy- and dignity-centered approach.</a:t>
            </a:r>
            <a:endParaRPr lang="en-US" sz="1350" dirty="0"/>
          </a:p>
        </p:txBody>
      </p:sp>
      <p:sp>
        <p:nvSpPr>
          <p:cNvPr id="14" name="Shape 12"/>
          <p:cNvSpPr/>
          <p:nvPr/>
        </p:nvSpPr>
        <p:spPr>
          <a:xfrm>
            <a:off x="548640" y="4434840"/>
            <a:ext cx="5394960" cy="1783080"/>
          </a:xfrm>
          <a:prstGeom prst="rect">
            <a:avLst/>
          </a:prstGeom>
          <a:solidFill>
            <a:srgbClr val="EFE3CF"/>
          </a:solidFill>
          <a:ln w="12700">
            <a:solidFill>
              <a:srgbClr val="DEC9A6"/>
            </a:solidFill>
            <a:prstDash val="solid"/>
          </a:ln>
        </p:spPr>
        <p:txBody>
          <a:bodyPr/>
          <a:lstStyle/>
          <a:p>
            <a:endParaRPr lang="en-US"/>
          </a:p>
        </p:txBody>
      </p:sp>
      <p:sp>
        <p:nvSpPr>
          <p:cNvPr id="15" name="Shape 13"/>
          <p:cNvSpPr/>
          <p:nvPr/>
        </p:nvSpPr>
        <p:spPr>
          <a:xfrm>
            <a:off x="548640" y="4434840"/>
            <a:ext cx="5394960" cy="91440"/>
          </a:xfrm>
          <a:prstGeom prst="rect">
            <a:avLst/>
          </a:prstGeom>
          <a:solidFill>
            <a:srgbClr val="B25541"/>
          </a:solidFill>
          <a:ln/>
        </p:spPr>
        <p:txBody>
          <a:bodyPr/>
          <a:lstStyle/>
          <a:p>
            <a:endParaRPr lang="en-US"/>
          </a:p>
        </p:txBody>
      </p:sp>
      <p:sp>
        <p:nvSpPr>
          <p:cNvPr id="16" name="Text 14"/>
          <p:cNvSpPr/>
          <p:nvPr/>
        </p:nvSpPr>
        <p:spPr>
          <a:xfrm>
            <a:off x="822960" y="4800600"/>
            <a:ext cx="4846320" cy="548640"/>
          </a:xfrm>
          <a:prstGeom prst="rect">
            <a:avLst/>
          </a:prstGeom>
          <a:noFill/>
          <a:ln/>
        </p:spPr>
        <p:txBody>
          <a:bodyPr wrap="square" lIns="0" tIns="0" rIns="0" bIns="0" rtlCol="0" anchor="ctr"/>
          <a:lstStyle/>
          <a:p>
            <a:pPr marL="0" indent="0">
              <a:buNone/>
            </a:pPr>
            <a:r>
              <a:rPr lang="en-US" sz="1800" b="1" dirty="0">
                <a:solidFill>
                  <a:srgbClr val="8F3F30"/>
                </a:solidFill>
                <a:latin typeface="Georgia" pitchFamily="34" charset="0"/>
                <a:ea typeface="Georgia" pitchFamily="34" charset="-122"/>
                <a:cs typeface="Georgia" pitchFamily="34" charset="-120"/>
              </a:rPr>
              <a:t>Strengths-based</a:t>
            </a:r>
            <a:endParaRPr lang="en-US" sz="1800" dirty="0"/>
          </a:p>
        </p:txBody>
      </p:sp>
      <p:sp>
        <p:nvSpPr>
          <p:cNvPr id="17" name="Text 15"/>
          <p:cNvSpPr/>
          <p:nvPr/>
        </p:nvSpPr>
        <p:spPr>
          <a:xfrm>
            <a:off x="822960" y="5394960"/>
            <a:ext cx="4846320" cy="731520"/>
          </a:xfrm>
          <a:prstGeom prst="rect">
            <a:avLst/>
          </a:prstGeom>
          <a:noFill/>
          <a:ln/>
        </p:spPr>
        <p:txBody>
          <a:bodyPr wrap="square" lIns="0" tIns="0" rIns="0" bIns="0" rtlCol="0" anchor="ctr"/>
          <a:lstStyle/>
          <a:p>
            <a:pPr marL="0" indent="0">
              <a:lnSpc>
                <a:spcPts val="1900"/>
              </a:lnSpc>
              <a:buNone/>
            </a:pPr>
            <a:r>
              <a:rPr lang="en-US" sz="1350" dirty="0">
                <a:solidFill>
                  <a:srgbClr val="3B2E25"/>
                </a:solidFill>
                <a:latin typeface="Calibri" pitchFamily="34" charset="0"/>
                <a:ea typeface="Calibri" pitchFamily="34" charset="-122"/>
                <a:cs typeface="Calibri" pitchFamily="34" charset="-120"/>
              </a:rPr>
              <a:t>Focuses on goals, not deficits — consistent with our mission.</a:t>
            </a:r>
            <a:endParaRPr lang="en-US" sz="1350" dirty="0"/>
          </a:p>
        </p:txBody>
      </p:sp>
      <p:sp>
        <p:nvSpPr>
          <p:cNvPr id="18" name="Shape 16"/>
          <p:cNvSpPr/>
          <p:nvPr/>
        </p:nvSpPr>
        <p:spPr>
          <a:xfrm>
            <a:off x="6217920" y="4434840"/>
            <a:ext cx="5394960" cy="1783080"/>
          </a:xfrm>
          <a:prstGeom prst="rect">
            <a:avLst/>
          </a:prstGeom>
          <a:solidFill>
            <a:srgbClr val="EFE3CF"/>
          </a:solidFill>
          <a:ln w="12700">
            <a:solidFill>
              <a:srgbClr val="DEC9A6"/>
            </a:solidFill>
            <a:prstDash val="solid"/>
          </a:ln>
        </p:spPr>
        <p:txBody>
          <a:bodyPr/>
          <a:lstStyle/>
          <a:p>
            <a:endParaRPr lang="en-US"/>
          </a:p>
        </p:txBody>
      </p:sp>
      <p:sp>
        <p:nvSpPr>
          <p:cNvPr id="19" name="Shape 17"/>
          <p:cNvSpPr/>
          <p:nvPr/>
        </p:nvSpPr>
        <p:spPr>
          <a:xfrm>
            <a:off x="6217920" y="4434840"/>
            <a:ext cx="5394960" cy="91440"/>
          </a:xfrm>
          <a:prstGeom prst="rect">
            <a:avLst/>
          </a:prstGeom>
          <a:solidFill>
            <a:srgbClr val="6E7449"/>
          </a:solidFill>
          <a:ln/>
        </p:spPr>
        <p:txBody>
          <a:bodyPr/>
          <a:lstStyle/>
          <a:p>
            <a:endParaRPr lang="en-US"/>
          </a:p>
        </p:txBody>
      </p:sp>
      <p:sp>
        <p:nvSpPr>
          <p:cNvPr id="20" name="Text 18"/>
          <p:cNvSpPr/>
          <p:nvPr/>
        </p:nvSpPr>
        <p:spPr>
          <a:xfrm>
            <a:off x="6492240" y="4800600"/>
            <a:ext cx="4846320" cy="548640"/>
          </a:xfrm>
          <a:prstGeom prst="rect">
            <a:avLst/>
          </a:prstGeom>
          <a:noFill/>
          <a:ln/>
        </p:spPr>
        <p:txBody>
          <a:bodyPr wrap="square" lIns="0" tIns="0" rIns="0" bIns="0" rtlCol="0" anchor="ctr"/>
          <a:lstStyle/>
          <a:p>
            <a:pPr marL="0" indent="0">
              <a:buNone/>
            </a:pPr>
            <a:r>
              <a:rPr lang="en-US" sz="1800" b="1" dirty="0">
                <a:solidFill>
                  <a:srgbClr val="8F3F30"/>
                </a:solidFill>
                <a:latin typeface="Georgia" pitchFamily="34" charset="0"/>
                <a:ea typeface="Georgia" pitchFamily="34" charset="-122"/>
                <a:cs typeface="Georgia" pitchFamily="34" charset="-120"/>
              </a:rPr>
              <a:t>Fundable &amp; reportable</a:t>
            </a:r>
            <a:endParaRPr lang="en-US" sz="1800" dirty="0"/>
          </a:p>
        </p:txBody>
      </p:sp>
      <p:sp>
        <p:nvSpPr>
          <p:cNvPr id="21" name="Text 19"/>
          <p:cNvSpPr/>
          <p:nvPr/>
        </p:nvSpPr>
        <p:spPr>
          <a:xfrm>
            <a:off x="6492240" y="5394960"/>
            <a:ext cx="4846320" cy="731520"/>
          </a:xfrm>
          <a:prstGeom prst="rect">
            <a:avLst/>
          </a:prstGeom>
          <a:noFill/>
          <a:ln/>
        </p:spPr>
        <p:txBody>
          <a:bodyPr wrap="square" lIns="0" tIns="0" rIns="0" bIns="0" rtlCol="0" anchor="ctr"/>
          <a:lstStyle/>
          <a:p>
            <a:pPr marL="0" indent="0">
              <a:lnSpc>
                <a:spcPts val="1900"/>
              </a:lnSpc>
              <a:buNone/>
            </a:pPr>
            <a:r>
              <a:rPr lang="en-US" sz="1350" dirty="0">
                <a:solidFill>
                  <a:srgbClr val="3B2E25"/>
                </a:solidFill>
                <a:latin typeface="Calibri" pitchFamily="34" charset="0"/>
                <a:ea typeface="Calibri" pitchFamily="34" charset="-122"/>
                <a:cs typeface="Calibri" pitchFamily="34" charset="-120"/>
              </a:rPr>
              <a:t>Evidence base strengthens grants and funder relationships.</a:t>
            </a:r>
            <a:endParaRPr lang="en-US" sz="1350" dirty="0"/>
          </a:p>
        </p:txBody>
      </p:sp>
      <p:sp>
        <p:nvSpPr>
          <p:cNvPr id="22" name="Text 20"/>
          <p:cNvSpPr/>
          <p:nvPr/>
        </p:nvSpPr>
        <p:spPr>
          <a:xfrm>
            <a:off x="548640" y="6437376"/>
            <a:ext cx="7315200" cy="274320"/>
          </a:xfrm>
          <a:prstGeom prst="rect">
            <a:avLst/>
          </a:prstGeom>
          <a:noFill/>
          <a:ln/>
        </p:spPr>
        <p:txBody>
          <a:bodyPr wrap="square" lIns="0" tIns="0" rIns="0" bIns="0" rtlCol="0" anchor="ctr"/>
          <a:lstStyle/>
          <a:p>
            <a:pPr marL="0" indent="0" algn="l">
              <a:buNone/>
            </a:pPr>
            <a:r>
              <a:rPr lang="en-US" sz="950" dirty="0">
                <a:solidFill>
                  <a:srgbClr val="7C6A5A"/>
                </a:solidFill>
                <a:latin typeface="Calibri" pitchFamily="34" charset="0"/>
                <a:ea typeface="Calibri" pitchFamily="34" charset="-122"/>
                <a:cs typeface="Calibri" pitchFamily="34" charset="-120"/>
              </a:rPr>
              <a:t>WRAP  ·  Leadership Briefing</a:t>
            </a:r>
            <a:endParaRPr lang="en-US" sz="950" dirty="0"/>
          </a:p>
        </p:txBody>
      </p:sp>
      <p:sp>
        <p:nvSpPr>
          <p:cNvPr id="23" name="Text 21"/>
          <p:cNvSpPr/>
          <p:nvPr/>
        </p:nvSpPr>
        <p:spPr>
          <a:xfrm>
            <a:off x="11430000" y="6437376"/>
            <a:ext cx="548640" cy="274320"/>
          </a:xfrm>
          <a:prstGeom prst="rect">
            <a:avLst/>
          </a:prstGeom>
          <a:noFill/>
          <a:ln/>
        </p:spPr>
        <p:txBody>
          <a:bodyPr wrap="square" lIns="0" tIns="0" rIns="0" bIns="0" rtlCol="0" anchor="ctr"/>
          <a:lstStyle/>
          <a:p>
            <a:pPr marL="0" indent="0" algn="r">
              <a:buNone/>
            </a:pPr>
            <a:r>
              <a:rPr lang="en-US" sz="950" dirty="0">
                <a:solidFill>
                  <a:srgbClr val="7C6A5A"/>
                </a:solidFill>
                <a:latin typeface="Calibri" pitchFamily="34" charset="0"/>
                <a:ea typeface="Calibri" pitchFamily="34" charset="-122"/>
                <a:cs typeface="Calibri" pitchFamily="34" charset="-120"/>
              </a:rPr>
              <a:t>10</a:t>
            </a:r>
            <a:endParaRPr lang="en-US"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4EBDC"/>
        </a:solidFill>
        <a:effectLst/>
      </p:bgPr>
    </p:bg>
    <p:spTree>
      <p:nvGrpSpPr>
        <p:cNvPr id="1" name=""/>
        <p:cNvGrpSpPr/>
        <p:nvPr/>
      </p:nvGrpSpPr>
      <p:grpSpPr>
        <a:xfrm>
          <a:off x="0" y="0"/>
          <a:ext cx="0" cy="0"/>
          <a:chOff x="0" y="0"/>
          <a:chExt cx="0" cy="0"/>
        </a:xfrm>
      </p:grpSpPr>
      <p:sp>
        <p:nvSpPr>
          <p:cNvPr id="2" name="Shape 0"/>
          <p:cNvSpPr/>
          <p:nvPr/>
        </p:nvSpPr>
        <p:spPr>
          <a:xfrm>
            <a:off x="548640" y="548640"/>
            <a:ext cx="146304" cy="146304"/>
          </a:xfrm>
          <a:prstGeom prst="rect">
            <a:avLst/>
          </a:prstGeom>
          <a:solidFill>
            <a:srgbClr val="B25541"/>
          </a:solidFill>
          <a:ln/>
        </p:spPr>
        <p:txBody>
          <a:bodyPr/>
          <a:lstStyle/>
          <a:p>
            <a:endParaRPr lang="en-US"/>
          </a:p>
        </p:txBody>
      </p:sp>
      <p:sp>
        <p:nvSpPr>
          <p:cNvPr id="3" name="Text 1"/>
          <p:cNvSpPr/>
          <p:nvPr/>
        </p:nvSpPr>
        <p:spPr>
          <a:xfrm>
            <a:off x="804672" y="438912"/>
            <a:ext cx="7315200" cy="320040"/>
          </a:xfrm>
          <a:prstGeom prst="rect">
            <a:avLst/>
          </a:prstGeom>
          <a:noFill/>
          <a:ln/>
        </p:spPr>
        <p:txBody>
          <a:bodyPr wrap="square" lIns="0" tIns="0" rIns="0" bIns="0" rtlCol="0" anchor="ctr"/>
          <a:lstStyle/>
          <a:p>
            <a:pPr marL="0" indent="0" algn="l">
              <a:buNone/>
            </a:pPr>
            <a:r>
              <a:rPr lang="en-US" sz="1250" b="1" kern="0" spc="300" dirty="0">
                <a:solidFill>
                  <a:srgbClr val="B25541"/>
                </a:solidFill>
                <a:latin typeface="Calibri" pitchFamily="34" charset="0"/>
                <a:ea typeface="Calibri" pitchFamily="34" charset="-122"/>
                <a:cs typeface="Calibri" pitchFamily="34" charset="-120"/>
              </a:rPr>
              <a:t>THE PLAN</a:t>
            </a:r>
            <a:endParaRPr lang="en-US" sz="1250" dirty="0"/>
          </a:p>
        </p:txBody>
      </p:sp>
      <p:sp>
        <p:nvSpPr>
          <p:cNvPr id="4" name="Text 2"/>
          <p:cNvSpPr/>
          <p:nvPr/>
        </p:nvSpPr>
        <p:spPr>
          <a:xfrm>
            <a:off x="548640" y="777240"/>
            <a:ext cx="10515600" cy="731520"/>
          </a:xfrm>
          <a:prstGeom prst="rect">
            <a:avLst/>
          </a:prstGeom>
          <a:noFill/>
          <a:ln/>
        </p:spPr>
        <p:txBody>
          <a:bodyPr wrap="square" lIns="0" tIns="0" rIns="0" bIns="0" rtlCol="0" anchor="ctr"/>
          <a:lstStyle/>
          <a:p>
            <a:pPr marL="0" indent="0">
              <a:buNone/>
            </a:pPr>
            <a:r>
              <a:rPr lang="en-US" sz="3200" b="1" dirty="0">
                <a:solidFill>
                  <a:srgbClr val="3B2E25"/>
                </a:solidFill>
                <a:latin typeface="Georgia" pitchFamily="34" charset="0"/>
                <a:ea typeface="Georgia" pitchFamily="34" charset="-122"/>
                <a:cs typeface="Georgia" pitchFamily="34" charset="-120"/>
              </a:rPr>
              <a:t>Implementation: phased, low-cost, governed</a:t>
            </a:r>
            <a:endParaRPr lang="en-US" sz="3200" dirty="0"/>
          </a:p>
        </p:txBody>
      </p:sp>
      <p:sp>
        <p:nvSpPr>
          <p:cNvPr id="5" name="Text 3"/>
          <p:cNvSpPr/>
          <p:nvPr/>
        </p:nvSpPr>
        <p:spPr>
          <a:xfrm>
            <a:off x="548640" y="1481328"/>
            <a:ext cx="10972800" cy="594360"/>
          </a:xfrm>
          <a:prstGeom prst="rect">
            <a:avLst/>
          </a:prstGeom>
          <a:noFill/>
          <a:ln/>
        </p:spPr>
        <p:txBody>
          <a:bodyPr wrap="square" lIns="0" tIns="0" rIns="0" bIns="0" rtlCol="0" anchor="ctr"/>
          <a:lstStyle/>
          <a:p>
            <a:pPr marL="0" indent="0">
              <a:lnSpc>
                <a:spcPts val="1900"/>
              </a:lnSpc>
              <a:buNone/>
            </a:pPr>
            <a:r>
              <a:rPr lang="en-US" sz="1400" dirty="0">
                <a:solidFill>
                  <a:srgbClr val="7C6A5A"/>
                </a:solidFill>
                <a:latin typeface="Calibri" pitchFamily="34" charset="0"/>
                <a:ea typeface="Calibri" pitchFamily="34" charset="-122"/>
                <a:cs typeface="Calibri" pitchFamily="34" charset="-120"/>
              </a:rPr>
              <a:t>A pragmatic rollout that builds internal capacity and protects fidelity, with clear governance and a modest, time-bound budget.</a:t>
            </a:r>
            <a:endParaRPr lang="en-US" sz="1400" dirty="0"/>
          </a:p>
        </p:txBody>
      </p:sp>
      <p:sp>
        <p:nvSpPr>
          <p:cNvPr id="6" name="Shape 4"/>
          <p:cNvSpPr/>
          <p:nvPr/>
        </p:nvSpPr>
        <p:spPr>
          <a:xfrm>
            <a:off x="548640" y="2468880"/>
            <a:ext cx="2112264" cy="3200400"/>
          </a:xfrm>
          <a:prstGeom prst="rect">
            <a:avLst/>
          </a:prstGeom>
          <a:solidFill>
            <a:srgbClr val="EFE3CF"/>
          </a:solidFill>
          <a:ln w="12700">
            <a:solidFill>
              <a:srgbClr val="DEC9A6"/>
            </a:solidFill>
            <a:prstDash val="solid"/>
          </a:ln>
        </p:spPr>
        <p:txBody>
          <a:bodyPr/>
          <a:lstStyle/>
          <a:p>
            <a:endParaRPr lang="en-US"/>
          </a:p>
        </p:txBody>
      </p:sp>
      <p:sp>
        <p:nvSpPr>
          <p:cNvPr id="7" name="Text 5"/>
          <p:cNvSpPr/>
          <p:nvPr/>
        </p:nvSpPr>
        <p:spPr>
          <a:xfrm>
            <a:off x="749808" y="2724912"/>
            <a:ext cx="1746504" cy="274320"/>
          </a:xfrm>
          <a:prstGeom prst="rect">
            <a:avLst/>
          </a:prstGeom>
          <a:noFill/>
          <a:ln/>
        </p:spPr>
        <p:txBody>
          <a:bodyPr wrap="square" lIns="0" tIns="0" rIns="0" bIns="0" rtlCol="0" anchor="ctr"/>
          <a:lstStyle/>
          <a:p>
            <a:pPr marL="0" indent="0">
              <a:buNone/>
            </a:pPr>
            <a:r>
              <a:rPr lang="en-US" sz="1050" b="1" kern="0" spc="200" dirty="0">
                <a:solidFill>
                  <a:srgbClr val="B25541"/>
                </a:solidFill>
                <a:latin typeface="Calibri" pitchFamily="34" charset="0"/>
                <a:ea typeface="Calibri" pitchFamily="34" charset="-122"/>
                <a:cs typeface="Calibri" pitchFamily="34" charset="-120"/>
              </a:rPr>
              <a:t>STEP</a:t>
            </a:r>
            <a:endParaRPr lang="en-US" sz="1050" dirty="0"/>
          </a:p>
        </p:txBody>
      </p:sp>
      <p:sp>
        <p:nvSpPr>
          <p:cNvPr id="8" name="Text 6"/>
          <p:cNvSpPr/>
          <p:nvPr/>
        </p:nvSpPr>
        <p:spPr>
          <a:xfrm>
            <a:off x="713232" y="2926080"/>
            <a:ext cx="1783080" cy="822960"/>
          </a:xfrm>
          <a:prstGeom prst="rect">
            <a:avLst/>
          </a:prstGeom>
          <a:noFill/>
          <a:ln/>
        </p:spPr>
        <p:txBody>
          <a:bodyPr wrap="square" lIns="0" tIns="0" rIns="0" bIns="0" rtlCol="0" anchor="ctr"/>
          <a:lstStyle/>
          <a:p>
            <a:pPr marL="0" indent="0">
              <a:buNone/>
            </a:pPr>
            <a:r>
              <a:rPr lang="en-US" sz="4000" b="1" dirty="0">
                <a:solidFill>
                  <a:srgbClr val="B25541"/>
                </a:solidFill>
                <a:latin typeface="Georgia" pitchFamily="34" charset="0"/>
                <a:ea typeface="Georgia" pitchFamily="34" charset="-122"/>
                <a:cs typeface="Georgia" pitchFamily="34" charset="-120"/>
              </a:rPr>
              <a:t>1</a:t>
            </a:r>
            <a:endParaRPr lang="en-US" sz="4000" dirty="0"/>
          </a:p>
        </p:txBody>
      </p:sp>
      <p:sp>
        <p:nvSpPr>
          <p:cNvPr id="9" name="Text 7"/>
          <p:cNvSpPr/>
          <p:nvPr/>
        </p:nvSpPr>
        <p:spPr>
          <a:xfrm>
            <a:off x="749808" y="3840480"/>
            <a:ext cx="1709928" cy="731520"/>
          </a:xfrm>
          <a:prstGeom prst="rect">
            <a:avLst/>
          </a:prstGeom>
          <a:noFill/>
          <a:ln/>
        </p:spPr>
        <p:txBody>
          <a:bodyPr wrap="square" lIns="0" tIns="0" rIns="0" bIns="0" rtlCol="0" anchor="ctr"/>
          <a:lstStyle/>
          <a:p>
            <a:pPr marL="0" indent="0">
              <a:lnSpc>
                <a:spcPts val="1700"/>
              </a:lnSpc>
              <a:buNone/>
            </a:pPr>
            <a:r>
              <a:rPr lang="en-US" sz="1450" b="1" dirty="0">
                <a:solidFill>
                  <a:srgbClr val="3B2E25"/>
                </a:solidFill>
                <a:latin typeface="Georgia" pitchFamily="34" charset="0"/>
                <a:ea typeface="Georgia" pitchFamily="34" charset="-122"/>
                <a:cs typeface="Georgia" pitchFamily="34" charset="-120"/>
              </a:rPr>
              <a:t>Approve &amp; charter</a:t>
            </a:r>
            <a:endParaRPr lang="en-US" sz="1450" dirty="0"/>
          </a:p>
        </p:txBody>
      </p:sp>
      <p:sp>
        <p:nvSpPr>
          <p:cNvPr id="10" name="Text 8"/>
          <p:cNvSpPr/>
          <p:nvPr/>
        </p:nvSpPr>
        <p:spPr>
          <a:xfrm>
            <a:off x="749808" y="4617720"/>
            <a:ext cx="1709928" cy="960120"/>
          </a:xfrm>
          <a:prstGeom prst="rect">
            <a:avLst/>
          </a:prstGeom>
          <a:noFill/>
          <a:ln/>
        </p:spPr>
        <p:txBody>
          <a:bodyPr wrap="square" lIns="0" tIns="0" rIns="0" bIns="0" rtlCol="0" anchor="ctr"/>
          <a:lstStyle/>
          <a:p>
            <a:pPr marL="0" indent="0">
              <a:lnSpc>
                <a:spcPts val="1400"/>
              </a:lnSpc>
              <a:buNone/>
            </a:pPr>
            <a:r>
              <a:rPr lang="en-US" sz="1100" dirty="0">
                <a:solidFill>
                  <a:srgbClr val="7C6A5A"/>
                </a:solidFill>
                <a:latin typeface="Calibri" pitchFamily="34" charset="0"/>
                <a:ea typeface="Calibri" pitchFamily="34" charset="-122"/>
                <a:cs typeface="Calibri" pitchFamily="34" charset="-120"/>
              </a:rPr>
              <a:t>Leadership greenlights a pilot and names an executive sponsor.</a:t>
            </a:r>
            <a:endParaRPr lang="en-US" sz="1100" dirty="0"/>
          </a:p>
        </p:txBody>
      </p:sp>
      <p:sp>
        <p:nvSpPr>
          <p:cNvPr id="11" name="Shape 9"/>
          <p:cNvSpPr/>
          <p:nvPr/>
        </p:nvSpPr>
        <p:spPr>
          <a:xfrm>
            <a:off x="2807208" y="2468880"/>
            <a:ext cx="2112264" cy="3200400"/>
          </a:xfrm>
          <a:prstGeom prst="rect">
            <a:avLst/>
          </a:prstGeom>
          <a:solidFill>
            <a:srgbClr val="3B2E25"/>
          </a:solidFill>
          <a:ln w="12700">
            <a:solidFill>
              <a:srgbClr val="DEC9A6"/>
            </a:solidFill>
            <a:prstDash val="solid"/>
          </a:ln>
        </p:spPr>
        <p:txBody>
          <a:bodyPr/>
          <a:lstStyle/>
          <a:p>
            <a:endParaRPr lang="en-US"/>
          </a:p>
        </p:txBody>
      </p:sp>
      <p:sp>
        <p:nvSpPr>
          <p:cNvPr id="12" name="Text 10"/>
          <p:cNvSpPr/>
          <p:nvPr/>
        </p:nvSpPr>
        <p:spPr>
          <a:xfrm>
            <a:off x="3008376" y="2724912"/>
            <a:ext cx="1746504" cy="274320"/>
          </a:xfrm>
          <a:prstGeom prst="rect">
            <a:avLst/>
          </a:prstGeom>
          <a:noFill/>
          <a:ln/>
        </p:spPr>
        <p:txBody>
          <a:bodyPr wrap="square" lIns="0" tIns="0" rIns="0" bIns="0" rtlCol="0" anchor="ctr"/>
          <a:lstStyle/>
          <a:p>
            <a:pPr marL="0" indent="0">
              <a:buNone/>
            </a:pPr>
            <a:r>
              <a:rPr lang="en-US" sz="1050" b="1" kern="0" spc="200" dirty="0">
                <a:solidFill>
                  <a:srgbClr val="DEC9A6"/>
                </a:solidFill>
                <a:latin typeface="Calibri" pitchFamily="34" charset="0"/>
                <a:ea typeface="Calibri" pitchFamily="34" charset="-122"/>
                <a:cs typeface="Calibri" pitchFamily="34" charset="-120"/>
              </a:rPr>
              <a:t>STEP</a:t>
            </a:r>
            <a:endParaRPr lang="en-US" sz="1050" dirty="0"/>
          </a:p>
        </p:txBody>
      </p:sp>
      <p:sp>
        <p:nvSpPr>
          <p:cNvPr id="13" name="Text 11"/>
          <p:cNvSpPr/>
          <p:nvPr/>
        </p:nvSpPr>
        <p:spPr>
          <a:xfrm>
            <a:off x="2971800" y="2926080"/>
            <a:ext cx="1783080" cy="822960"/>
          </a:xfrm>
          <a:prstGeom prst="rect">
            <a:avLst/>
          </a:prstGeom>
          <a:noFill/>
          <a:ln/>
        </p:spPr>
        <p:txBody>
          <a:bodyPr wrap="square" lIns="0" tIns="0" rIns="0" bIns="0" rtlCol="0" anchor="ctr"/>
          <a:lstStyle/>
          <a:p>
            <a:pPr marL="0" indent="0">
              <a:buNone/>
            </a:pPr>
            <a:r>
              <a:rPr lang="en-US" sz="4000" b="1" dirty="0">
                <a:solidFill>
                  <a:srgbClr val="DEC9A6"/>
                </a:solidFill>
                <a:latin typeface="Georgia" pitchFamily="34" charset="0"/>
                <a:ea typeface="Georgia" pitchFamily="34" charset="-122"/>
                <a:cs typeface="Georgia" pitchFamily="34" charset="-120"/>
              </a:rPr>
              <a:t>2</a:t>
            </a:r>
            <a:endParaRPr lang="en-US" sz="4000" dirty="0"/>
          </a:p>
        </p:txBody>
      </p:sp>
      <p:sp>
        <p:nvSpPr>
          <p:cNvPr id="14" name="Text 12"/>
          <p:cNvSpPr/>
          <p:nvPr/>
        </p:nvSpPr>
        <p:spPr>
          <a:xfrm>
            <a:off x="3008376" y="3840480"/>
            <a:ext cx="1709928" cy="731520"/>
          </a:xfrm>
          <a:prstGeom prst="rect">
            <a:avLst/>
          </a:prstGeom>
          <a:noFill/>
          <a:ln/>
        </p:spPr>
        <p:txBody>
          <a:bodyPr wrap="square" lIns="0" tIns="0" rIns="0" bIns="0" rtlCol="0" anchor="ctr"/>
          <a:lstStyle/>
          <a:p>
            <a:pPr marL="0" indent="0">
              <a:lnSpc>
                <a:spcPts val="1700"/>
              </a:lnSpc>
              <a:buNone/>
            </a:pPr>
            <a:r>
              <a:rPr lang="en-US" sz="1450" b="1" dirty="0">
                <a:solidFill>
                  <a:srgbClr val="F4EBDC"/>
                </a:solidFill>
                <a:latin typeface="Georgia" pitchFamily="34" charset="0"/>
                <a:ea typeface="Georgia" pitchFamily="34" charset="-122"/>
                <a:cs typeface="Georgia" pitchFamily="34" charset="-120"/>
              </a:rPr>
              <a:t>Train facilitators</a:t>
            </a:r>
            <a:endParaRPr lang="en-US" sz="1450" dirty="0"/>
          </a:p>
        </p:txBody>
      </p:sp>
      <p:sp>
        <p:nvSpPr>
          <p:cNvPr id="15" name="Text 13"/>
          <p:cNvSpPr/>
          <p:nvPr/>
        </p:nvSpPr>
        <p:spPr>
          <a:xfrm>
            <a:off x="3008376" y="4617720"/>
            <a:ext cx="1709928" cy="960120"/>
          </a:xfrm>
          <a:prstGeom prst="rect">
            <a:avLst/>
          </a:prstGeom>
          <a:noFill/>
          <a:ln/>
        </p:spPr>
        <p:txBody>
          <a:bodyPr wrap="square" lIns="0" tIns="0" rIns="0" bIns="0" rtlCol="0" anchor="ctr"/>
          <a:lstStyle/>
          <a:p>
            <a:pPr marL="0" indent="0">
              <a:lnSpc>
                <a:spcPts val="1400"/>
              </a:lnSpc>
              <a:buNone/>
            </a:pPr>
            <a:r>
              <a:rPr lang="en-US" sz="1100" dirty="0">
                <a:solidFill>
                  <a:srgbClr val="E3D6C4"/>
                </a:solidFill>
                <a:latin typeface="Calibri" pitchFamily="34" charset="0"/>
                <a:ea typeface="Calibri" pitchFamily="34" charset="-122"/>
                <a:cs typeface="Calibri" pitchFamily="34" charset="-120"/>
              </a:rPr>
              <a:t>Certify two staff peers via the standardized course.</a:t>
            </a:r>
            <a:endParaRPr lang="en-US" sz="1100" dirty="0"/>
          </a:p>
        </p:txBody>
      </p:sp>
      <p:sp>
        <p:nvSpPr>
          <p:cNvPr id="16" name="Shape 14"/>
          <p:cNvSpPr/>
          <p:nvPr/>
        </p:nvSpPr>
        <p:spPr>
          <a:xfrm>
            <a:off x="5065776" y="2468880"/>
            <a:ext cx="2112264" cy="3200400"/>
          </a:xfrm>
          <a:prstGeom prst="rect">
            <a:avLst/>
          </a:prstGeom>
          <a:solidFill>
            <a:srgbClr val="EFE3CF"/>
          </a:solidFill>
          <a:ln w="12700">
            <a:solidFill>
              <a:srgbClr val="DEC9A6"/>
            </a:solidFill>
            <a:prstDash val="solid"/>
          </a:ln>
        </p:spPr>
        <p:txBody>
          <a:bodyPr/>
          <a:lstStyle/>
          <a:p>
            <a:endParaRPr lang="en-US"/>
          </a:p>
        </p:txBody>
      </p:sp>
      <p:sp>
        <p:nvSpPr>
          <p:cNvPr id="17" name="Text 15"/>
          <p:cNvSpPr/>
          <p:nvPr/>
        </p:nvSpPr>
        <p:spPr>
          <a:xfrm>
            <a:off x="5266944" y="2724912"/>
            <a:ext cx="1746504" cy="274320"/>
          </a:xfrm>
          <a:prstGeom prst="rect">
            <a:avLst/>
          </a:prstGeom>
          <a:noFill/>
          <a:ln/>
        </p:spPr>
        <p:txBody>
          <a:bodyPr wrap="square" lIns="0" tIns="0" rIns="0" bIns="0" rtlCol="0" anchor="ctr"/>
          <a:lstStyle/>
          <a:p>
            <a:pPr marL="0" indent="0">
              <a:buNone/>
            </a:pPr>
            <a:r>
              <a:rPr lang="en-US" sz="1050" b="1" kern="0" spc="200" dirty="0">
                <a:solidFill>
                  <a:srgbClr val="B25541"/>
                </a:solidFill>
                <a:latin typeface="Calibri" pitchFamily="34" charset="0"/>
                <a:ea typeface="Calibri" pitchFamily="34" charset="-122"/>
                <a:cs typeface="Calibri" pitchFamily="34" charset="-120"/>
              </a:rPr>
              <a:t>STEP</a:t>
            </a:r>
            <a:endParaRPr lang="en-US" sz="1050" dirty="0"/>
          </a:p>
        </p:txBody>
      </p:sp>
      <p:sp>
        <p:nvSpPr>
          <p:cNvPr id="18" name="Text 16"/>
          <p:cNvSpPr/>
          <p:nvPr/>
        </p:nvSpPr>
        <p:spPr>
          <a:xfrm>
            <a:off x="5230368" y="2926080"/>
            <a:ext cx="1783080" cy="822960"/>
          </a:xfrm>
          <a:prstGeom prst="rect">
            <a:avLst/>
          </a:prstGeom>
          <a:noFill/>
          <a:ln/>
        </p:spPr>
        <p:txBody>
          <a:bodyPr wrap="square" lIns="0" tIns="0" rIns="0" bIns="0" rtlCol="0" anchor="ctr"/>
          <a:lstStyle/>
          <a:p>
            <a:pPr marL="0" indent="0">
              <a:buNone/>
            </a:pPr>
            <a:r>
              <a:rPr lang="en-US" sz="4000" b="1" dirty="0">
                <a:solidFill>
                  <a:srgbClr val="B25541"/>
                </a:solidFill>
                <a:latin typeface="Georgia" pitchFamily="34" charset="0"/>
                <a:ea typeface="Georgia" pitchFamily="34" charset="-122"/>
                <a:cs typeface="Georgia" pitchFamily="34" charset="-120"/>
              </a:rPr>
              <a:t>3</a:t>
            </a:r>
            <a:endParaRPr lang="en-US" sz="4000" dirty="0"/>
          </a:p>
        </p:txBody>
      </p:sp>
      <p:sp>
        <p:nvSpPr>
          <p:cNvPr id="19" name="Text 17"/>
          <p:cNvSpPr/>
          <p:nvPr/>
        </p:nvSpPr>
        <p:spPr>
          <a:xfrm>
            <a:off x="5266944" y="3840480"/>
            <a:ext cx="1709928" cy="731520"/>
          </a:xfrm>
          <a:prstGeom prst="rect">
            <a:avLst/>
          </a:prstGeom>
          <a:noFill/>
          <a:ln/>
        </p:spPr>
        <p:txBody>
          <a:bodyPr wrap="square" lIns="0" tIns="0" rIns="0" bIns="0" rtlCol="0" anchor="ctr"/>
          <a:lstStyle/>
          <a:p>
            <a:pPr marL="0" indent="0">
              <a:lnSpc>
                <a:spcPts val="1700"/>
              </a:lnSpc>
              <a:buNone/>
            </a:pPr>
            <a:r>
              <a:rPr lang="en-US" sz="1450" b="1" dirty="0">
                <a:solidFill>
                  <a:srgbClr val="3B2E25"/>
                </a:solidFill>
                <a:latin typeface="Georgia" pitchFamily="34" charset="0"/>
                <a:ea typeface="Georgia" pitchFamily="34" charset="-122"/>
                <a:cs typeface="Georgia" pitchFamily="34" charset="-120"/>
              </a:rPr>
              <a:t>Pilot with staff</a:t>
            </a:r>
            <a:endParaRPr lang="en-US" sz="1450" dirty="0"/>
          </a:p>
        </p:txBody>
      </p:sp>
      <p:sp>
        <p:nvSpPr>
          <p:cNvPr id="20" name="Text 18"/>
          <p:cNvSpPr/>
          <p:nvPr/>
        </p:nvSpPr>
        <p:spPr>
          <a:xfrm>
            <a:off x="5266944" y="4617720"/>
            <a:ext cx="1709928" cy="960120"/>
          </a:xfrm>
          <a:prstGeom prst="rect">
            <a:avLst/>
          </a:prstGeom>
          <a:noFill/>
          <a:ln/>
        </p:spPr>
        <p:txBody>
          <a:bodyPr wrap="square" lIns="0" tIns="0" rIns="0" bIns="0" rtlCol="0" anchor="ctr"/>
          <a:lstStyle/>
          <a:p>
            <a:pPr marL="0" indent="0">
              <a:lnSpc>
                <a:spcPts val="1400"/>
              </a:lnSpc>
              <a:buNone/>
            </a:pPr>
            <a:r>
              <a:rPr lang="en-US" sz="1100" dirty="0">
                <a:solidFill>
                  <a:srgbClr val="7C6A5A"/>
                </a:solidFill>
                <a:latin typeface="Calibri" pitchFamily="34" charset="0"/>
                <a:ea typeface="Calibri" pitchFamily="34" charset="-122"/>
                <a:cs typeface="Calibri" pitchFamily="34" charset="-120"/>
              </a:rPr>
              <a:t>Run a staff cohort first; gather baseline wellbeing data.</a:t>
            </a:r>
            <a:endParaRPr lang="en-US" sz="1100" dirty="0"/>
          </a:p>
        </p:txBody>
      </p:sp>
      <p:sp>
        <p:nvSpPr>
          <p:cNvPr id="21" name="Shape 19"/>
          <p:cNvSpPr/>
          <p:nvPr/>
        </p:nvSpPr>
        <p:spPr>
          <a:xfrm>
            <a:off x="7324344" y="2468880"/>
            <a:ext cx="2112264" cy="3200400"/>
          </a:xfrm>
          <a:prstGeom prst="rect">
            <a:avLst/>
          </a:prstGeom>
          <a:solidFill>
            <a:srgbClr val="3B2E25"/>
          </a:solidFill>
          <a:ln w="12700">
            <a:solidFill>
              <a:srgbClr val="DEC9A6"/>
            </a:solidFill>
            <a:prstDash val="solid"/>
          </a:ln>
        </p:spPr>
        <p:txBody>
          <a:bodyPr/>
          <a:lstStyle/>
          <a:p>
            <a:endParaRPr lang="en-US"/>
          </a:p>
        </p:txBody>
      </p:sp>
      <p:sp>
        <p:nvSpPr>
          <p:cNvPr id="22" name="Text 20"/>
          <p:cNvSpPr/>
          <p:nvPr/>
        </p:nvSpPr>
        <p:spPr>
          <a:xfrm>
            <a:off x="7525512" y="2724912"/>
            <a:ext cx="1746504" cy="274320"/>
          </a:xfrm>
          <a:prstGeom prst="rect">
            <a:avLst/>
          </a:prstGeom>
          <a:noFill/>
          <a:ln/>
        </p:spPr>
        <p:txBody>
          <a:bodyPr wrap="square" lIns="0" tIns="0" rIns="0" bIns="0" rtlCol="0" anchor="ctr"/>
          <a:lstStyle/>
          <a:p>
            <a:pPr marL="0" indent="0">
              <a:buNone/>
            </a:pPr>
            <a:r>
              <a:rPr lang="en-US" sz="1050" b="1" kern="0" spc="200" dirty="0">
                <a:solidFill>
                  <a:srgbClr val="DEC9A6"/>
                </a:solidFill>
                <a:latin typeface="Calibri" pitchFamily="34" charset="0"/>
                <a:ea typeface="Calibri" pitchFamily="34" charset="-122"/>
                <a:cs typeface="Calibri" pitchFamily="34" charset="-120"/>
              </a:rPr>
              <a:t>STEP</a:t>
            </a:r>
            <a:endParaRPr lang="en-US" sz="1050" dirty="0"/>
          </a:p>
        </p:txBody>
      </p:sp>
      <p:sp>
        <p:nvSpPr>
          <p:cNvPr id="23" name="Text 21"/>
          <p:cNvSpPr/>
          <p:nvPr/>
        </p:nvSpPr>
        <p:spPr>
          <a:xfrm>
            <a:off x="7488936" y="2926080"/>
            <a:ext cx="1783080" cy="822960"/>
          </a:xfrm>
          <a:prstGeom prst="rect">
            <a:avLst/>
          </a:prstGeom>
          <a:noFill/>
          <a:ln/>
        </p:spPr>
        <p:txBody>
          <a:bodyPr wrap="square" lIns="0" tIns="0" rIns="0" bIns="0" rtlCol="0" anchor="ctr"/>
          <a:lstStyle/>
          <a:p>
            <a:pPr marL="0" indent="0">
              <a:buNone/>
            </a:pPr>
            <a:r>
              <a:rPr lang="en-US" sz="4000" b="1" dirty="0">
                <a:solidFill>
                  <a:srgbClr val="DEC9A6"/>
                </a:solidFill>
                <a:latin typeface="Georgia" pitchFamily="34" charset="0"/>
                <a:ea typeface="Georgia" pitchFamily="34" charset="-122"/>
                <a:cs typeface="Georgia" pitchFamily="34" charset="-120"/>
              </a:rPr>
              <a:t>4</a:t>
            </a:r>
            <a:endParaRPr lang="en-US" sz="4000" dirty="0"/>
          </a:p>
        </p:txBody>
      </p:sp>
      <p:sp>
        <p:nvSpPr>
          <p:cNvPr id="24" name="Text 22"/>
          <p:cNvSpPr/>
          <p:nvPr/>
        </p:nvSpPr>
        <p:spPr>
          <a:xfrm>
            <a:off x="7525512" y="3840480"/>
            <a:ext cx="1709928" cy="731520"/>
          </a:xfrm>
          <a:prstGeom prst="rect">
            <a:avLst/>
          </a:prstGeom>
          <a:noFill/>
          <a:ln/>
        </p:spPr>
        <p:txBody>
          <a:bodyPr wrap="square" lIns="0" tIns="0" rIns="0" bIns="0" rtlCol="0" anchor="ctr"/>
          <a:lstStyle/>
          <a:p>
            <a:pPr marL="0" indent="0">
              <a:lnSpc>
                <a:spcPts val="1700"/>
              </a:lnSpc>
              <a:buNone/>
            </a:pPr>
            <a:r>
              <a:rPr lang="en-US" sz="1450" b="1" dirty="0">
                <a:solidFill>
                  <a:srgbClr val="F4EBDC"/>
                </a:solidFill>
                <a:latin typeface="Georgia" pitchFamily="34" charset="0"/>
                <a:ea typeface="Georgia" pitchFamily="34" charset="-122"/>
                <a:cs typeface="Georgia" pitchFamily="34" charset="-120"/>
              </a:rPr>
              <a:t>Extend to residents</a:t>
            </a:r>
            <a:endParaRPr lang="en-US" sz="1450" dirty="0"/>
          </a:p>
        </p:txBody>
      </p:sp>
      <p:sp>
        <p:nvSpPr>
          <p:cNvPr id="25" name="Text 23"/>
          <p:cNvSpPr/>
          <p:nvPr/>
        </p:nvSpPr>
        <p:spPr>
          <a:xfrm>
            <a:off x="7525512" y="4617720"/>
            <a:ext cx="1709928" cy="960120"/>
          </a:xfrm>
          <a:prstGeom prst="rect">
            <a:avLst/>
          </a:prstGeom>
          <a:noFill/>
          <a:ln/>
        </p:spPr>
        <p:txBody>
          <a:bodyPr wrap="square" lIns="0" tIns="0" rIns="0" bIns="0" rtlCol="0" anchor="ctr"/>
          <a:lstStyle/>
          <a:p>
            <a:pPr marL="0" indent="0">
              <a:lnSpc>
                <a:spcPts val="1400"/>
              </a:lnSpc>
              <a:buNone/>
            </a:pPr>
            <a:r>
              <a:rPr lang="en-US" sz="1100" dirty="0">
                <a:solidFill>
                  <a:srgbClr val="E3D6C4"/>
                </a:solidFill>
                <a:latin typeface="Calibri" pitchFamily="34" charset="0"/>
                <a:ea typeface="Calibri" pitchFamily="34" charset="-122"/>
                <a:cs typeface="Calibri" pitchFamily="34" charset="-120"/>
              </a:rPr>
              <a:t>Offer voluntary resident groups with fidelity.</a:t>
            </a:r>
            <a:endParaRPr lang="en-US" sz="1100" dirty="0"/>
          </a:p>
        </p:txBody>
      </p:sp>
      <p:sp>
        <p:nvSpPr>
          <p:cNvPr id="26" name="Shape 24"/>
          <p:cNvSpPr/>
          <p:nvPr/>
        </p:nvSpPr>
        <p:spPr>
          <a:xfrm>
            <a:off x="9582912" y="2468880"/>
            <a:ext cx="2112264" cy="3200400"/>
          </a:xfrm>
          <a:prstGeom prst="rect">
            <a:avLst/>
          </a:prstGeom>
          <a:solidFill>
            <a:srgbClr val="EFE3CF"/>
          </a:solidFill>
          <a:ln w="12700">
            <a:solidFill>
              <a:srgbClr val="DEC9A6"/>
            </a:solidFill>
            <a:prstDash val="solid"/>
          </a:ln>
        </p:spPr>
        <p:txBody>
          <a:bodyPr/>
          <a:lstStyle/>
          <a:p>
            <a:endParaRPr lang="en-US"/>
          </a:p>
        </p:txBody>
      </p:sp>
      <p:sp>
        <p:nvSpPr>
          <p:cNvPr id="27" name="Text 25"/>
          <p:cNvSpPr/>
          <p:nvPr/>
        </p:nvSpPr>
        <p:spPr>
          <a:xfrm>
            <a:off x="9784080" y="2724912"/>
            <a:ext cx="1746504" cy="274320"/>
          </a:xfrm>
          <a:prstGeom prst="rect">
            <a:avLst/>
          </a:prstGeom>
          <a:noFill/>
          <a:ln/>
        </p:spPr>
        <p:txBody>
          <a:bodyPr wrap="square" lIns="0" tIns="0" rIns="0" bIns="0" rtlCol="0" anchor="ctr"/>
          <a:lstStyle/>
          <a:p>
            <a:pPr marL="0" indent="0">
              <a:buNone/>
            </a:pPr>
            <a:r>
              <a:rPr lang="en-US" sz="1050" b="1" kern="0" spc="200" dirty="0">
                <a:solidFill>
                  <a:srgbClr val="B25541"/>
                </a:solidFill>
                <a:latin typeface="Calibri" pitchFamily="34" charset="0"/>
                <a:ea typeface="Calibri" pitchFamily="34" charset="-122"/>
                <a:cs typeface="Calibri" pitchFamily="34" charset="-120"/>
              </a:rPr>
              <a:t>STEP</a:t>
            </a:r>
            <a:endParaRPr lang="en-US" sz="1050" dirty="0"/>
          </a:p>
        </p:txBody>
      </p:sp>
      <p:sp>
        <p:nvSpPr>
          <p:cNvPr id="28" name="Text 26"/>
          <p:cNvSpPr/>
          <p:nvPr/>
        </p:nvSpPr>
        <p:spPr>
          <a:xfrm>
            <a:off x="9747504" y="2926080"/>
            <a:ext cx="1783080" cy="822960"/>
          </a:xfrm>
          <a:prstGeom prst="rect">
            <a:avLst/>
          </a:prstGeom>
          <a:noFill/>
          <a:ln/>
        </p:spPr>
        <p:txBody>
          <a:bodyPr wrap="square" lIns="0" tIns="0" rIns="0" bIns="0" rtlCol="0" anchor="ctr"/>
          <a:lstStyle/>
          <a:p>
            <a:pPr marL="0" indent="0">
              <a:buNone/>
            </a:pPr>
            <a:r>
              <a:rPr lang="en-US" sz="4000" b="1" dirty="0">
                <a:solidFill>
                  <a:srgbClr val="B25541"/>
                </a:solidFill>
                <a:latin typeface="Georgia" pitchFamily="34" charset="0"/>
                <a:ea typeface="Georgia" pitchFamily="34" charset="-122"/>
                <a:cs typeface="Georgia" pitchFamily="34" charset="-120"/>
              </a:rPr>
              <a:t>5</a:t>
            </a:r>
            <a:endParaRPr lang="en-US" sz="4000" dirty="0"/>
          </a:p>
        </p:txBody>
      </p:sp>
      <p:sp>
        <p:nvSpPr>
          <p:cNvPr id="29" name="Text 27"/>
          <p:cNvSpPr/>
          <p:nvPr/>
        </p:nvSpPr>
        <p:spPr>
          <a:xfrm>
            <a:off x="9784080" y="3840480"/>
            <a:ext cx="1709928" cy="731520"/>
          </a:xfrm>
          <a:prstGeom prst="rect">
            <a:avLst/>
          </a:prstGeom>
          <a:noFill/>
          <a:ln/>
        </p:spPr>
        <p:txBody>
          <a:bodyPr wrap="square" lIns="0" tIns="0" rIns="0" bIns="0" rtlCol="0" anchor="ctr"/>
          <a:lstStyle/>
          <a:p>
            <a:pPr marL="0" indent="0">
              <a:lnSpc>
                <a:spcPts val="1700"/>
              </a:lnSpc>
              <a:buNone/>
            </a:pPr>
            <a:r>
              <a:rPr lang="en-US" sz="1450" b="1" dirty="0">
                <a:solidFill>
                  <a:srgbClr val="3B2E25"/>
                </a:solidFill>
                <a:latin typeface="Georgia" pitchFamily="34" charset="0"/>
                <a:ea typeface="Georgia" pitchFamily="34" charset="-122"/>
                <a:cs typeface="Georgia" pitchFamily="34" charset="-120"/>
              </a:rPr>
              <a:t>Govern &amp; sustain</a:t>
            </a:r>
            <a:endParaRPr lang="en-US" sz="1450" dirty="0"/>
          </a:p>
        </p:txBody>
      </p:sp>
      <p:sp>
        <p:nvSpPr>
          <p:cNvPr id="30" name="Text 28"/>
          <p:cNvSpPr/>
          <p:nvPr/>
        </p:nvSpPr>
        <p:spPr>
          <a:xfrm>
            <a:off x="9784080" y="4617720"/>
            <a:ext cx="1709928" cy="960120"/>
          </a:xfrm>
          <a:prstGeom prst="rect">
            <a:avLst/>
          </a:prstGeom>
          <a:noFill/>
          <a:ln/>
        </p:spPr>
        <p:txBody>
          <a:bodyPr wrap="square" lIns="0" tIns="0" rIns="0" bIns="0" rtlCol="0" anchor="ctr"/>
          <a:lstStyle/>
          <a:p>
            <a:pPr marL="0" indent="0">
              <a:lnSpc>
                <a:spcPts val="1400"/>
              </a:lnSpc>
              <a:buNone/>
            </a:pPr>
            <a:r>
              <a:rPr lang="en-US" sz="1100" dirty="0">
                <a:solidFill>
                  <a:srgbClr val="7C6A5A"/>
                </a:solidFill>
                <a:latin typeface="Calibri" pitchFamily="34" charset="0"/>
                <a:ea typeface="Calibri" pitchFamily="34" charset="-122"/>
                <a:cs typeface="Calibri" pitchFamily="34" charset="-120"/>
              </a:rPr>
              <a:t>WRAP committee tracks outcomes; biennial refreshers.</a:t>
            </a:r>
            <a:endParaRPr lang="en-US" sz="1100" dirty="0"/>
          </a:p>
        </p:txBody>
      </p:sp>
      <p:sp>
        <p:nvSpPr>
          <p:cNvPr id="31" name="Text 29"/>
          <p:cNvSpPr/>
          <p:nvPr/>
        </p:nvSpPr>
        <p:spPr>
          <a:xfrm>
            <a:off x="548640" y="6437376"/>
            <a:ext cx="7315200" cy="274320"/>
          </a:xfrm>
          <a:prstGeom prst="rect">
            <a:avLst/>
          </a:prstGeom>
          <a:noFill/>
          <a:ln/>
        </p:spPr>
        <p:txBody>
          <a:bodyPr wrap="square" lIns="0" tIns="0" rIns="0" bIns="0" rtlCol="0" anchor="ctr"/>
          <a:lstStyle/>
          <a:p>
            <a:pPr marL="0" indent="0" algn="l">
              <a:buNone/>
            </a:pPr>
            <a:r>
              <a:rPr lang="en-US" sz="950" dirty="0">
                <a:solidFill>
                  <a:srgbClr val="7C6A5A"/>
                </a:solidFill>
                <a:latin typeface="Calibri" pitchFamily="34" charset="0"/>
                <a:ea typeface="Calibri" pitchFamily="34" charset="-122"/>
                <a:cs typeface="Calibri" pitchFamily="34" charset="-120"/>
              </a:rPr>
              <a:t>WRAP  ·  Leadership Briefing</a:t>
            </a:r>
            <a:endParaRPr lang="en-US" sz="950" dirty="0"/>
          </a:p>
        </p:txBody>
      </p:sp>
      <p:sp>
        <p:nvSpPr>
          <p:cNvPr id="32" name="Text 30"/>
          <p:cNvSpPr/>
          <p:nvPr/>
        </p:nvSpPr>
        <p:spPr>
          <a:xfrm>
            <a:off x="11430000" y="6437376"/>
            <a:ext cx="548640" cy="274320"/>
          </a:xfrm>
          <a:prstGeom prst="rect">
            <a:avLst/>
          </a:prstGeom>
          <a:noFill/>
          <a:ln/>
        </p:spPr>
        <p:txBody>
          <a:bodyPr wrap="square" lIns="0" tIns="0" rIns="0" bIns="0" rtlCol="0" anchor="ctr"/>
          <a:lstStyle/>
          <a:p>
            <a:pPr marL="0" indent="0" algn="r">
              <a:buNone/>
            </a:pPr>
            <a:r>
              <a:rPr lang="en-US" sz="950" dirty="0">
                <a:solidFill>
                  <a:srgbClr val="7C6A5A"/>
                </a:solidFill>
                <a:latin typeface="Calibri" pitchFamily="34" charset="0"/>
                <a:ea typeface="Calibri" pitchFamily="34" charset="-122"/>
                <a:cs typeface="Calibri" pitchFamily="34" charset="-120"/>
              </a:rPr>
              <a:t>11</a:t>
            </a:r>
            <a:endParaRPr lang="en-US" sz="9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3B2E25"/>
        </a:solidFill>
        <a:effectLst/>
      </p:bgPr>
    </p:bg>
    <p:spTree>
      <p:nvGrpSpPr>
        <p:cNvPr id="1" name=""/>
        <p:cNvGrpSpPr/>
        <p:nvPr/>
      </p:nvGrpSpPr>
      <p:grpSpPr>
        <a:xfrm>
          <a:off x="0" y="0"/>
          <a:ext cx="0" cy="0"/>
          <a:chOff x="0" y="0"/>
          <a:chExt cx="0" cy="0"/>
        </a:xfrm>
      </p:grpSpPr>
      <p:pic>
        <p:nvPicPr>
          <p:cNvPr id="2" name="Image 0" descr="images/image-abd6b059008e924238a2c52184792ff1.jpg"/>
          <p:cNvPicPr>
            <a:picLocks noChangeAspect="1"/>
          </p:cNvPicPr>
          <p:nvPr/>
        </p:nvPicPr>
        <p:blipFill>
          <a:blip r:embed="rId3"/>
          <a:srcRect l="24964" r="24964"/>
          <a:stretch/>
        </p:blipFill>
        <p:spPr>
          <a:xfrm>
            <a:off x="7040880" y="0"/>
            <a:ext cx="5150815" cy="6858000"/>
          </a:xfrm>
          <a:prstGeom prst="rect">
            <a:avLst/>
          </a:prstGeom>
        </p:spPr>
      </p:pic>
      <p:sp>
        <p:nvSpPr>
          <p:cNvPr id="3" name="Shape 0"/>
          <p:cNvSpPr/>
          <p:nvPr/>
        </p:nvSpPr>
        <p:spPr>
          <a:xfrm>
            <a:off x="0" y="0"/>
            <a:ext cx="7223760" cy="6858000"/>
          </a:xfrm>
          <a:prstGeom prst="rect">
            <a:avLst/>
          </a:prstGeom>
          <a:solidFill>
            <a:srgbClr val="3B2E25"/>
          </a:solidFill>
          <a:ln/>
        </p:spPr>
        <p:txBody>
          <a:bodyPr/>
          <a:lstStyle/>
          <a:p>
            <a:endParaRPr lang="en-US"/>
          </a:p>
        </p:txBody>
      </p:sp>
      <p:sp>
        <p:nvSpPr>
          <p:cNvPr id="4" name="Shape 1"/>
          <p:cNvSpPr/>
          <p:nvPr/>
        </p:nvSpPr>
        <p:spPr>
          <a:xfrm>
            <a:off x="7040880" y="0"/>
            <a:ext cx="109728" cy="6858000"/>
          </a:xfrm>
          <a:prstGeom prst="rect">
            <a:avLst/>
          </a:prstGeom>
          <a:solidFill>
            <a:srgbClr val="B25541"/>
          </a:solidFill>
          <a:ln/>
        </p:spPr>
        <p:txBody>
          <a:bodyPr/>
          <a:lstStyle/>
          <a:p>
            <a:endParaRPr lang="en-US"/>
          </a:p>
        </p:txBody>
      </p:sp>
      <p:sp>
        <p:nvSpPr>
          <p:cNvPr id="5" name="Shape 2"/>
          <p:cNvSpPr/>
          <p:nvPr/>
        </p:nvSpPr>
        <p:spPr>
          <a:xfrm>
            <a:off x="640080" y="731520"/>
            <a:ext cx="146304" cy="146304"/>
          </a:xfrm>
          <a:prstGeom prst="rect">
            <a:avLst/>
          </a:prstGeom>
          <a:solidFill>
            <a:srgbClr val="DEC9A6"/>
          </a:solidFill>
          <a:ln/>
        </p:spPr>
        <p:txBody>
          <a:bodyPr/>
          <a:lstStyle/>
          <a:p>
            <a:endParaRPr lang="en-US"/>
          </a:p>
        </p:txBody>
      </p:sp>
      <p:sp>
        <p:nvSpPr>
          <p:cNvPr id="6" name="Text 3"/>
          <p:cNvSpPr/>
          <p:nvPr/>
        </p:nvSpPr>
        <p:spPr>
          <a:xfrm>
            <a:off x="896112" y="621792"/>
            <a:ext cx="7315200" cy="320040"/>
          </a:xfrm>
          <a:prstGeom prst="rect">
            <a:avLst/>
          </a:prstGeom>
          <a:noFill/>
          <a:ln/>
        </p:spPr>
        <p:txBody>
          <a:bodyPr wrap="square" lIns="0" tIns="0" rIns="0" bIns="0" rtlCol="0" anchor="ctr"/>
          <a:lstStyle/>
          <a:p>
            <a:pPr marL="0" indent="0" algn="l">
              <a:buNone/>
            </a:pPr>
            <a:r>
              <a:rPr lang="en-US" sz="1250" b="1" kern="0" spc="300" dirty="0">
                <a:solidFill>
                  <a:srgbClr val="DEC9A6"/>
                </a:solidFill>
                <a:latin typeface="Calibri" pitchFamily="34" charset="0"/>
                <a:ea typeface="Calibri" pitchFamily="34" charset="-122"/>
                <a:cs typeface="Calibri" pitchFamily="34" charset="-120"/>
              </a:rPr>
              <a:t>THE DECISION</a:t>
            </a:r>
            <a:endParaRPr lang="en-US" sz="1250" dirty="0"/>
          </a:p>
        </p:txBody>
      </p:sp>
      <p:sp>
        <p:nvSpPr>
          <p:cNvPr id="7" name="Text 4"/>
          <p:cNvSpPr/>
          <p:nvPr/>
        </p:nvSpPr>
        <p:spPr>
          <a:xfrm>
            <a:off x="640080" y="1005840"/>
            <a:ext cx="6217920" cy="1371600"/>
          </a:xfrm>
          <a:prstGeom prst="rect">
            <a:avLst/>
          </a:prstGeom>
          <a:noFill/>
          <a:ln/>
        </p:spPr>
        <p:txBody>
          <a:bodyPr wrap="square" lIns="0" tIns="0" rIns="0" bIns="0" rtlCol="0" anchor="ctr"/>
          <a:lstStyle/>
          <a:p>
            <a:pPr marL="0" indent="0">
              <a:lnSpc>
                <a:spcPts val="3700"/>
              </a:lnSpc>
              <a:buNone/>
            </a:pPr>
            <a:r>
              <a:rPr lang="en-US" sz="3300" b="1" dirty="0">
                <a:solidFill>
                  <a:srgbClr val="F4EBDC"/>
                </a:solidFill>
                <a:latin typeface="Georgia" pitchFamily="34" charset="0"/>
                <a:ea typeface="Georgia" pitchFamily="34" charset="-122"/>
                <a:cs typeface="Georgia" pitchFamily="34" charset="-120"/>
              </a:rPr>
              <a:t>One investment,</a:t>
            </a:r>
            <a:endParaRPr lang="en-US" sz="3300" dirty="0"/>
          </a:p>
          <a:p>
            <a:pPr marL="0" indent="0">
              <a:lnSpc>
                <a:spcPts val="3700"/>
              </a:lnSpc>
              <a:buNone/>
            </a:pPr>
            <a:r>
              <a:rPr lang="en-US" sz="3300" b="1" dirty="0">
                <a:solidFill>
                  <a:srgbClr val="F4EBDC"/>
                </a:solidFill>
                <a:latin typeface="Georgia" pitchFamily="34" charset="0"/>
                <a:ea typeface="Georgia" pitchFamily="34" charset="-122"/>
                <a:cs typeface="Georgia" pitchFamily="34" charset="-120"/>
              </a:rPr>
              <a:t>two strategic returns</a:t>
            </a:r>
            <a:endParaRPr lang="en-US" sz="3300" dirty="0"/>
          </a:p>
        </p:txBody>
      </p:sp>
      <p:sp>
        <p:nvSpPr>
          <p:cNvPr id="8" name="Shape 5"/>
          <p:cNvSpPr/>
          <p:nvPr/>
        </p:nvSpPr>
        <p:spPr>
          <a:xfrm>
            <a:off x="685800" y="2734056"/>
            <a:ext cx="256032" cy="256032"/>
          </a:xfrm>
          <a:prstGeom prst="ellipse">
            <a:avLst/>
          </a:prstGeom>
          <a:solidFill>
            <a:srgbClr val="B25541"/>
          </a:solidFill>
          <a:ln/>
        </p:spPr>
        <p:txBody>
          <a:bodyPr/>
          <a:lstStyle/>
          <a:p>
            <a:endParaRPr lang="en-US"/>
          </a:p>
        </p:txBody>
      </p:sp>
      <p:sp>
        <p:nvSpPr>
          <p:cNvPr id="9" name="Text 6"/>
          <p:cNvSpPr/>
          <p:nvPr/>
        </p:nvSpPr>
        <p:spPr>
          <a:xfrm>
            <a:off x="1097280" y="2578608"/>
            <a:ext cx="5715000" cy="777240"/>
          </a:xfrm>
          <a:prstGeom prst="rect">
            <a:avLst/>
          </a:prstGeom>
          <a:noFill/>
          <a:ln/>
        </p:spPr>
        <p:txBody>
          <a:bodyPr wrap="square" lIns="0" tIns="0" rIns="0" bIns="0" rtlCol="0" anchor="t"/>
          <a:lstStyle/>
          <a:p>
            <a:pPr marL="0" indent="0">
              <a:lnSpc>
                <a:spcPts val="1900"/>
              </a:lnSpc>
              <a:buNone/>
            </a:pPr>
            <a:r>
              <a:rPr lang="en-US" sz="1400" dirty="0">
                <a:solidFill>
                  <a:srgbClr val="EAE0D2"/>
                </a:solidFill>
                <a:latin typeface="Calibri" pitchFamily="34" charset="0"/>
                <a:ea typeface="Calibri" pitchFamily="34" charset="-122"/>
                <a:cs typeface="Calibri" pitchFamily="34" charset="-120"/>
              </a:rPr>
              <a:t>Evidence-based and fundable — a defensible, low-cost investment with measurable outcomes.</a:t>
            </a:r>
            <a:endParaRPr lang="en-US" sz="1400" dirty="0"/>
          </a:p>
        </p:txBody>
      </p:sp>
      <p:sp>
        <p:nvSpPr>
          <p:cNvPr id="10" name="Shape 7"/>
          <p:cNvSpPr/>
          <p:nvPr/>
        </p:nvSpPr>
        <p:spPr>
          <a:xfrm>
            <a:off x="685800" y="3621024"/>
            <a:ext cx="256032" cy="256032"/>
          </a:xfrm>
          <a:prstGeom prst="ellipse">
            <a:avLst/>
          </a:prstGeom>
          <a:solidFill>
            <a:srgbClr val="B25541"/>
          </a:solidFill>
          <a:ln/>
        </p:spPr>
        <p:txBody>
          <a:bodyPr/>
          <a:lstStyle/>
          <a:p>
            <a:endParaRPr lang="en-US"/>
          </a:p>
        </p:txBody>
      </p:sp>
      <p:sp>
        <p:nvSpPr>
          <p:cNvPr id="11" name="Text 8"/>
          <p:cNvSpPr/>
          <p:nvPr/>
        </p:nvSpPr>
        <p:spPr>
          <a:xfrm>
            <a:off x="1097280" y="3465576"/>
            <a:ext cx="5715000" cy="777240"/>
          </a:xfrm>
          <a:prstGeom prst="rect">
            <a:avLst/>
          </a:prstGeom>
          <a:noFill/>
          <a:ln/>
        </p:spPr>
        <p:txBody>
          <a:bodyPr wrap="square" lIns="0" tIns="0" rIns="0" bIns="0" rtlCol="0" anchor="t"/>
          <a:lstStyle/>
          <a:p>
            <a:pPr marL="0" indent="0">
              <a:lnSpc>
                <a:spcPts val="1900"/>
              </a:lnSpc>
              <a:buNone/>
            </a:pPr>
            <a:r>
              <a:rPr lang="en-US" sz="1400" dirty="0">
                <a:solidFill>
                  <a:srgbClr val="EAE0D2"/>
                </a:solidFill>
                <a:latin typeface="Calibri" pitchFamily="34" charset="0"/>
                <a:ea typeface="Calibri" pitchFamily="34" charset="-122"/>
                <a:cs typeface="Calibri" pitchFamily="34" charset="-120"/>
              </a:rPr>
              <a:t>Protects the workforce: lower turnover, greater resilience, stronger retention.</a:t>
            </a:r>
            <a:endParaRPr lang="en-US" sz="1400" dirty="0"/>
          </a:p>
        </p:txBody>
      </p:sp>
      <p:sp>
        <p:nvSpPr>
          <p:cNvPr id="12" name="Shape 9"/>
          <p:cNvSpPr/>
          <p:nvPr/>
        </p:nvSpPr>
        <p:spPr>
          <a:xfrm>
            <a:off x="685800" y="4507992"/>
            <a:ext cx="256032" cy="256032"/>
          </a:xfrm>
          <a:prstGeom prst="ellipse">
            <a:avLst/>
          </a:prstGeom>
          <a:solidFill>
            <a:srgbClr val="B25541"/>
          </a:solidFill>
          <a:ln/>
        </p:spPr>
        <p:txBody>
          <a:bodyPr/>
          <a:lstStyle/>
          <a:p>
            <a:endParaRPr lang="en-US"/>
          </a:p>
        </p:txBody>
      </p:sp>
      <p:sp>
        <p:nvSpPr>
          <p:cNvPr id="13" name="Text 10"/>
          <p:cNvSpPr/>
          <p:nvPr/>
        </p:nvSpPr>
        <p:spPr>
          <a:xfrm>
            <a:off x="1097280" y="4352544"/>
            <a:ext cx="5715000" cy="777240"/>
          </a:xfrm>
          <a:prstGeom prst="rect">
            <a:avLst/>
          </a:prstGeom>
          <a:noFill/>
          <a:ln/>
        </p:spPr>
        <p:txBody>
          <a:bodyPr wrap="square" lIns="0" tIns="0" rIns="0" bIns="0" rtlCol="0" anchor="t"/>
          <a:lstStyle/>
          <a:p>
            <a:pPr marL="0" indent="0">
              <a:lnSpc>
                <a:spcPts val="1900"/>
              </a:lnSpc>
              <a:buNone/>
            </a:pPr>
            <a:r>
              <a:rPr lang="en-US" sz="1400" dirty="0">
                <a:solidFill>
                  <a:srgbClr val="EAE0D2"/>
                </a:solidFill>
                <a:latin typeface="Calibri" pitchFamily="34" charset="0"/>
                <a:ea typeface="Calibri" pitchFamily="34" charset="-122"/>
                <a:cs typeface="Calibri" pitchFamily="34" charset="-120"/>
              </a:rPr>
              <a:t>Advances the mission: better resident recovery, hope, and engagement.</a:t>
            </a:r>
            <a:endParaRPr lang="en-US" sz="1400" dirty="0"/>
          </a:p>
        </p:txBody>
      </p:sp>
      <p:sp>
        <p:nvSpPr>
          <p:cNvPr id="14" name="Shape 11"/>
          <p:cNvSpPr/>
          <p:nvPr/>
        </p:nvSpPr>
        <p:spPr>
          <a:xfrm>
            <a:off x="685800" y="5394960"/>
            <a:ext cx="256032" cy="256032"/>
          </a:xfrm>
          <a:prstGeom prst="ellipse">
            <a:avLst/>
          </a:prstGeom>
          <a:solidFill>
            <a:srgbClr val="B25541"/>
          </a:solidFill>
          <a:ln/>
        </p:spPr>
        <p:txBody>
          <a:bodyPr/>
          <a:lstStyle/>
          <a:p>
            <a:endParaRPr lang="en-US"/>
          </a:p>
        </p:txBody>
      </p:sp>
      <p:sp>
        <p:nvSpPr>
          <p:cNvPr id="15" name="Text 12"/>
          <p:cNvSpPr/>
          <p:nvPr/>
        </p:nvSpPr>
        <p:spPr>
          <a:xfrm>
            <a:off x="1097280" y="5239512"/>
            <a:ext cx="5715000" cy="777240"/>
          </a:xfrm>
          <a:prstGeom prst="rect">
            <a:avLst/>
          </a:prstGeom>
          <a:noFill/>
          <a:ln/>
        </p:spPr>
        <p:txBody>
          <a:bodyPr wrap="square" lIns="0" tIns="0" rIns="0" bIns="0" rtlCol="0" anchor="t"/>
          <a:lstStyle/>
          <a:p>
            <a:pPr marL="0" indent="0">
              <a:lnSpc>
                <a:spcPts val="1900"/>
              </a:lnSpc>
              <a:buNone/>
            </a:pPr>
            <a:r>
              <a:rPr lang="en-US" sz="1400" dirty="0">
                <a:solidFill>
                  <a:srgbClr val="EAE0D2"/>
                </a:solidFill>
                <a:latin typeface="Calibri" pitchFamily="34" charset="0"/>
                <a:ea typeface="Calibri" pitchFamily="34" charset="-122"/>
                <a:cs typeface="Calibri" pitchFamily="34" charset="-120"/>
              </a:rPr>
              <a:t>The ask: approve a phased pilot and fund two staff facilitator certifications.</a:t>
            </a:r>
            <a:endParaRPr lang="en-US" sz="1400" dirty="0"/>
          </a:p>
        </p:txBody>
      </p:sp>
      <p:sp>
        <p:nvSpPr>
          <p:cNvPr id="16" name="Shape 13"/>
          <p:cNvSpPr/>
          <p:nvPr/>
        </p:nvSpPr>
        <p:spPr>
          <a:xfrm>
            <a:off x="640080" y="5989320"/>
            <a:ext cx="6217920" cy="18288"/>
          </a:xfrm>
          <a:prstGeom prst="rect">
            <a:avLst/>
          </a:prstGeom>
          <a:solidFill>
            <a:srgbClr val="5A4839"/>
          </a:solidFill>
          <a:ln/>
        </p:spPr>
        <p:txBody>
          <a:bodyPr/>
          <a:lstStyle/>
          <a:p>
            <a:endParaRPr lang="en-US"/>
          </a:p>
        </p:txBody>
      </p:sp>
      <p:sp>
        <p:nvSpPr>
          <p:cNvPr id="17" name="Text 14"/>
          <p:cNvSpPr/>
          <p:nvPr/>
        </p:nvSpPr>
        <p:spPr>
          <a:xfrm>
            <a:off x="640080" y="6126480"/>
            <a:ext cx="6309360" cy="548640"/>
          </a:xfrm>
          <a:prstGeom prst="rect">
            <a:avLst/>
          </a:prstGeom>
          <a:noFill/>
          <a:ln/>
        </p:spPr>
        <p:txBody>
          <a:bodyPr wrap="square" lIns="0" tIns="0" rIns="0" bIns="0" rtlCol="0" anchor="ctr"/>
          <a:lstStyle/>
          <a:p>
            <a:pPr marL="0" indent="0">
              <a:lnSpc>
                <a:spcPts val="1900"/>
              </a:lnSpc>
              <a:buNone/>
            </a:pPr>
            <a:r>
              <a:rPr lang="en-US" sz="1500" i="1" dirty="0">
                <a:solidFill>
                  <a:srgbClr val="DEC9A6"/>
                </a:solidFill>
                <a:latin typeface="Georgia" pitchFamily="34" charset="0"/>
                <a:ea typeface="Georgia" pitchFamily="34" charset="-122"/>
                <a:cs typeface="Georgia" pitchFamily="34" charset="-120"/>
              </a:rPr>
              <a:t>Approve the pilot — protect our people and strengthen our mission in one move.</a:t>
            </a:r>
            <a:endParaRPr lang="en-US" sz="15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3B2E25"/>
        </a:solidFill>
        <a:effectLst/>
      </p:bgPr>
    </p:bg>
    <p:spTree>
      <p:nvGrpSpPr>
        <p:cNvPr id="1" name=""/>
        <p:cNvGrpSpPr/>
        <p:nvPr/>
      </p:nvGrpSpPr>
      <p:grpSpPr>
        <a:xfrm>
          <a:off x="0" y="0"/>
          <a:ext cx="0" cy="0"/>
          <a:chOff x="0" y="0"/>
          <a:chExt cx="0" cy="0"/>
        </a:xfrm>
      </p:grpSpPr>
      <p:pic>
        <p:nvPicPr>
          <p:cNvPr id="2" name="Image 0" descr="images/image-841dcc49b8abbc78f6eee81a4a2c18c0.jpg"/>
          <p:cNvPicPr>
            <a:picLocks noChangeAspect="1"/>
          </p:cNvPicPr>
          <p:nvPr/>
        </p:nvPicPr>
        <p:blipFill>
          <a:blip r:embed="rId3"/>
          <a:srcRect t="7811" b="7811"/>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3B2E25">
              <a:alpha val="72000"/>
            </a:srgbClr>
          </a:solidFill>
          <a:ln/>
        </p:spPr>
        <p:txBody>
          <a:bodyPr/>
          <a:lstStyle/>
          <a:p>
            <a:endParaRPr lang="en-US"/>
          </a:p>
        </p:txBody>
      </p:sp>
      <p:sp>
        <p:nvSpPr>
          <p:cNvPr id="4" name="Shape 1"/>
          <p:cNvSpPr/>
          <p:nvPr/>
        </p:nvSpPr>
        <p:spPr>
          <a:xfrm>
            <a:off x="0" y="2331720"/>
            <a:ext cx="7680960" cy="2194560"/>
          </a:xfrm>
          <a:prstGeom prst="rect">
            <a:avLst/>
          </a:prstGeom>
          <a:solidFill>
            <a:srgbClr val="3B2E25">
              <a:alpha val="88000"/>
            </a:srgbClr>
          </a:solidFill>
          <a:ln/>
        </p:spPr>
        <p:txBody>
          <a:bodyPr/>
          <a:lstStyle/>
          <a:p>
            <a:endParaRPr lang="en-US"/>
          </a:p>
        </p:txBody>
      </p:sp>
      <p:sp>
        <p:nvSpPr>
          <p:cNvPr id="5" name="Shape 2"/>
          <p:cNvSpPr/>
          <p:nvPr/>
        </p:nvSpPr>
        <p:spPr>
          <a:xfrm>
            <a:off x="822960" y="2514600"/>
            <a:ext cx="822960" cy="109728"/>
          </a:xfrm>
          <a:prstGeom prst="rect">
            <a:avLst/>
          </a:prstGeom>
          <a:solidFill>
            <a:srgbClr val="6E7449"/>
          </a:solidFill>
          <a:ln/>
        </p:spPr>
        <p:txBody>
          <a:bodyPr/>
          <a:lstStyle/>
          <a:p>
            <a:endParaRPr lang="en-US"/>
          </a:p>
        </p:txBody>
      </p:sp>
      <p:sp>
        <p:nvSpPr>
          <p:cNvPr id="6" name="Text 3"/>
          <p:cNvSpPr/>
          <p:nvPr/>
        </p:nvSpPr>
        <p:spPr>
          <a:xfrm>
            <a:off x="822960" y="2697480"/>
            <a:ext cx="6858000" cy="365760"/>
          </a:xfrm>
          <a:prstGeom prst="rect">
            <a:avLst/>
          </a:prstGeom>
          <a:noFill/>
          <a:ln/>
        </p:spPr>
        <p:txBody>
          <a:bodyPr wrap="square" lIns="0" tIns="0" rIns="0" bIns="0" rtlCol="0" anchor="ctr"/>
          <a:lstStyle/>
          <a:p>
            <a:pPr marL="0" indent="0">
              <a:buNone/>
            </a:pPr>
            <a:r>
              <a:rPr lang="en-US" sz="1400" b="1" kern="0" spc="300" dirty="0">
                <a:solidFill>
                  <a:srgbClr val="DEC9A6"/>
                </a:solidFill>
                <a:latin typeface="Calibri" pitchFamily="34" charset="0"/>
                <a:ea typeface="Calibri" pitchFamily="34" charset="-122"/>
                <a:cs typeface="Calibri" pitchFamily="34" charset="-120"/>
              </a:rPr>
              <a:t>PART TWO</a:t>
            </a:r>
            <a:endParaRPr lang="en-US" sz="1400" dirty="0"/>
          </a:p>
        </p:txBody>
      </p:sp>
      <p:sp>
        <p:nvSpPr>
          <p:cNvPr id="7" name="Text 4"/>
          <p:cNvSpPr/>
          <p:nvPr/>
        </p:nvSpPr>
        <p:spPr>
          <a:xfrm>
            <a:off x="804672" y="3063240"/>
            <a:ext cx="6949440" cy="914400"/>
          </a:xfrm>
          <a:prstGeom prst="rect">
            <a:avLst/>
          </a:prstGeom>
          <a:noFill/>
          <a:ln/>
        </p:spPr>
        <p:txBody>
          <a:bodyPr wrap="square" lIns="0" tIns="0" rIns="0" bIns="0" rtlCol="0" anchor="ctr"/>
          <a:lstStyle/>
          <a:p>
            <a:pPr marL="0" indent="0">
              <a:buNone/>
            </a:pPr>
            <a:r>
              <a:rPr lang="en-US" sz="4200" b="1" dirty="0">
                <a:solidFill>
                  <a:srgbClr val="F4EBDC"/>
                </a:solidFill>
                <a:latin typeface="Georgia" pitchFamily="34" charset="0"/>
                <a:ea typeface="Georgia" pitchFamily="34" charset="-122"/>
                <a:cs typeface="Georgia" pitchFamily="34" charset="-120"/>
              </a:rPr>
              <a:t>For Frontline Staff</a:t>
            </a:r>
            <a:endParaRPr lang="en-US" sz="4200" dirty="0"/>
          </a:p>
        </p:txBody>
      </p:sp>
      <p:sp>
        <p:nvSpPr>
          <p:cNvPr id="8" name="Text 5"/>
          <p:cNvSpPr/>
          <p:nvPr/>
        </p:nvSpPr>
        <p:spPr>
          <a:xfrm>
            <a:off x="822960" y="3977640"/>
            <a:ext cx="6675120" cy="548640"/>
          </a:xfrm>
          <a:prstGeom prst="rect">
            <a:avLst/>
          </a:prstGeom>
          <a:noFill/>
          <a:ln/>
        </p:spPr>
        <p:txBody>
          <a:bodyPr wrap="square" lIns="0" tIns="0" rIns="0" bIns="0" rtlCol="0" anchor="ctr"/>
          <a:lstStyle/>
          <a:p>
            <a:pPr marL="0" indent="0">
              <a:buNone/>
            </a:pPr>
            <a:r>
              <a:rPr lang="en-US" sz="1700" i="1" dirty="0">
                <a:solidFill>
                  <a:srgbClr val="E3D6C4"/>
                </a:solidFill>
                <a:latin typeface="Georgia" pitchFamily="34" charset="0"/>
                <a:ea typeface="Georgia" pitchFamily="34" charset="-122"/>
                <a:cs typeface="Georgia" pitchFamily="34" charset="-120"/>
              </a:rPr>
              <a:t>What WRAP means for you, and how to make it your own</a:t>
            </a:r>
            <a:endParaRPr lang="en-US" sz="17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3B2E25"/>
        </a:solidFill>
        <a:effectLst/>
      </p:bgPr>
    </p:bg>
    <p:spTree>
      <p:nvGrpSpPr>
        <p:cNvPr id="1" name=""/>
        <p:cNvGrpSpPr/>
        <p:nvPr/>
      </p:nvGrpSpPr>
      <p:grpSpPr>
        <a:xfrm>
          <a:off x="0" y="0"/>
          <a:ext cx="0" cy="0"/>
          <a:chOff x="0" y="0"/>
          <a:chExt cx="0" cy="0"/>
        </a:xfrm>
      </p:grpSpPr>
      <p:pic>
        <p:nvPicPr>
          <p:cNvPr id="2" name="Image 0" descr="images/image-c9ebdb0a158e61bd6c38075aad1bf596.jpg"/>
          <p:cNvPicPr>
            <a:picLocks noChangeAspect="1"/>
          </p:cNvPicPr>
          <p:nvPr/>
        </p:nvPicPr>
        <p:blipFill>
          <a:blip r:embed="rId3"/>
          <a:srcRect l="24076" r="24076"/>
          <a:stretch/>
        </p:blipFill>
        <p:spPr>
          <a:xfrm>
            <a:off x="6858000" y="0"/>
            <a:ext cx="5333695" cy="6858000"/>
          </a:xfrm>
          <a:prstGeom prst="rect">
            <a:avLst/>
          </a:prstGeom>
        </p:spPr>
      </p:pic>
      <p:sp>
        <p:nvSpPr>
          <p:cNvPr id="3" name="Shape 0"/>
          <p:cNvSpPr/>
          <p:nvPr/>
        </p:nvSpPr>
        <p:spPr>
          <a:xfrm>
            <a:off x="0" y="0"/>
            <a:ext cx="7040880" cy="6858000"/>
          </a:xfrm>
          <a:prstGeom prst="rect">
            <a:avLst/>
          </a:prstGeom>
          <a:solidFill>
            <a:srgbClr val="3B2E25"/>
          </a:solidFill>
          <a:ln/>
        </p:spPr>
        <p:txBody>
          <a:bodyPr/>
          <a:lstStyle/>
          <a:p>
            <a:endParaRPr lang="en-US"/>
          </a:p>
        </p:txBody>
      </p:sp>
      <p:sp>
        <p:nvSpPr>
          <p:cNvPr id="4" name="Shape 1"/>
          <p:cNvSpPr/>
          <p:nvPr/>
        </p:nvSpPr>
        <p:spPr>
          <a:xfrm>
            <a:off x="6858000" y="0"/>
            <a:ext cx="109728" cy="6858000"/>
          </a:xfrm>
          <a:prstGeom prst="rect">
            <a:avLst/>
          </a:prstGeom>
          <a:solidFill>
            <a:srgbClr val="6E7449"/>
          </a:solidFill>
          <a:ln/>
        </p:spPr>
        <p:txBody>
          <a:bodyPr/>
          <a:lstStyle/>
          <a:p>
            <a:endParaRPr lang="en-US"/>
          </a:p>
        </p:txBody>
      </p:sp>
      <p:sp>
        <p:nvSpPr>
          <p:cNvPr id="5" name="Text 2"/>
          <p:cNvSpPr/>
          <p:nvPr/>
        </p:nvSpPr>
        <p:spPr>
          <a:xfrm>
            <a:off x="777240" y="1051560"/>
            <a:ext cx="5852160" cy="365760"/>
          </a:xfrm>
          <a:prstGeom prst="rect">
            <a:avLst/>
          </a:prstGeom>
          <a:noFill/>
          <a:ln/>
        </p:spPr>
        <p:txBody>
          <a:bodyPr wrap="square" lIns="0" tIns="0" rIns="0" bIns="0" rtlCol="0" anchor="ctr"/>
          <a:lstStyle/>
          <a:p>
            <a:pPr marL="0" indent="0">
              <a:buNone/>
            </a:pPr>
            <a:r>
              <a:rPr lang="en-US" sz="1300" b="1" kern="0" spc="200" dirty="0">
                <a:solidFill>
                  <a:srgbClr val="DEC9A6"/>
                </a:solidFill>
                <a:latin typeface="Calibri" pitchFamily="34" charset="0"/>
                <a:ea typeface="Calibri" pitchFamily="34" charset="-122"/>
                <a:cs typeface="Calibri" pitchFamily="34" charset="-120"/>
              </a:rPr>
              <a:t>FOR OUR TEAM  ·  YOUR WELLNESS TOOLKIT</a:t>
            </a:r>
            <a:endParaRPr lang="en-US" sz="1300" dirty="0"/>
          </a:p>
        </p:txBody>
      </p:sp>
      <p:sp>
        <p:nvSpPr>
          <p:cNvPr id="6" name="Text 3"/>
          <p:cNvSpPr/>
          <p:nvPr/>
        </p:nvSpPr>
        <p:spPr>
          <a:xfrm>
            <a:off x="731520" y="1554480"/>
            <a:ext cx="6035040" cy="1828800"/>
          </a:xfrm>
          <a:prstGeom prst="rect">
            <a:avLst/>
          </a:prstGeom>
          <a:noFill/>
          <a:ln/>
        </p:spPr>
        <p:txBody>
          <a:bodyPr wrap="square" lIns="0" tIns="0" rIns="0" bIns="0" rtlCol="0" anchor="ctr"/>
          <a:lstStyle/>
          <a:p>
            <a:pPr marL="0" indent="0">
              <a:lnSpc>
                <a:spcPts val="4400"/>
              </a:lnSpc>
              <a:buNone/>
            </a:pPr>
            <a:r>
              <a:rPr lang="en-US" sz="4000" b="1" dirty="0">
                <a:solidFill>
                  <a:srgbClr val="F4EBDC"/>
                </a:solidFill>
                <a:latin typeface="Georgia" pitchFamily="34" charset="0"/>
                <a:ea typeface="Georgia" pitchFamily="34" charset="-122"/>
                <a:cs typeface="Georgia" pitchFamily="34" charset="-120"/>
              </a:rPr>
              <a:t>WRAP: Tools to Stay Well at Work</a:t>
            </a:r>
            <a:endParaRPr lang="en-US" sz="4000" dirty="0"/>
          </a:p>
        </p:txBody>
      </p:sp>
      <p:sp>
        <p:nvSpPr>
          <p:cNvPr id="7" name="Shape 4"/>
          <p:cNvSpPr/>
          <p:nvPr/>
        </p:nvSpPr>
        <p:spPr>
          <a:xfrm>
            <a:off x="777240" y="3611880"/>
            <a:ext cx="1371600" cy="54864"/>
          </a:xfrm>
          <a:prstGeom prst="rect">
            <a:avLst/>
          </a:prstGeom>
          <a:solidFill>
            <a:srgbClr val="6E7449"/>
          </a:solidFill>
          <a:ln/>
        </p:spPr>
        <p:txBody>
          <a:bodyPr/>
          <a:lstStyle/>
          <a:p>
            <a:endParaRPr lang="en-US"/>
          </a:p>
        </p:txBody>
      </p:sp>
      <p:sp>
        <p:nvSpPr>
          <p:cNvPr id="8" name="Text 5"/>
          <p:cNvSpPr/>
          <p:nvPr/>
        </p:nvSpPr>
        <p:spPr>
          <a:xfrm>
            <a:off x="777240" y="3840480"/>
            <a:ext cx="5760720" cy="822960"/>
          </a:xfrm>
          <a:prstGeom prst="rect">
            <a:avLst/>
          </a:prstGeom>
          <a:noFill/>
          <a:ln/>
        </p:spPr>
        <p:txBody>
          <a:bodyPr wrap="square" lIns="0" tIns="0" rIns="0" bIns="0" rtlCol="0" anchor="ctr"/>
          <a:lstStyle/>
          <a:p>
            <a:pPr marL="0" indent="0">
              <a:lnSpc>
                <a:spcPts val="2500"/>
              </a:lnSpc>
              <a:buNone/>
            </a:pPr>
            <a:r>
              <a:rPr lang="en-US" sz="1900" i="1" dirty="0">
                <a:solidFill>
                  <a:srgbClr val="DEC9A6"/>
                </a:solidFill>
                <a:latin typeface="Georgia" pitchFamily="34" charset="0"/>
                <a:ea typeface="Georgia" pitchFamily="34" charset="-122"/>
                <a:cs typeface="Georgia" pitchFamily="34" charset="-120"/>
              </a:rPr>
              <a:t>A simple, personal plan for the people who do the hardest work</a:t>
            </a:r>
            <a:endParaRPr lang="en-US" sz="1900" dirty="0"/>
          </a:p>
        </p:txBody>
      </p:sp>
      <p:sp>
        <p:nvSpPr>
          <p:cNvPr id="9" name="Text 6"/>
          <p:cNvSpPr/>
          <p:nvPr/>
        </p:nvSpPr>
        <p:spPr>
          <a:xfrm>
            <a:off x="777240" y="4846320"/>
            <a:ext cx="5486400" cy="914400"/>
          </a:xfrm>
          <a:prstGeom prst="rect">
            <a:avLst/>
          </a:prstGeom>
          <a:noFill/>
          <a:ln/>
        </p:spPr>
        <p:txBody>
          <a:bodyPr wrap="square" lIns="0" tIns="0" rIns="0" bIns="0" rtlCol="0" anchor="ctr"/>
          <a:lstStyle/>
          <a:p>
            <a:pPr marL="0" indent="0">
              <a:lnSpc>
                <a:spcPts val="2100"/>
              </a:lnSpc>
              <a:buNone/>
            </a:pPr>
            <a:r>
              <a:rPr lang="en-US" sz="1450" dirty="0">
                <a:solidFill>
                  <a:srgbClr val="E6DAC8"/>
                </a:solidFill>
                <a:latin typeface="Calibri" pitchFamily="34" charset="0"/>
                <a:ea typeface="Calibri" pitchFamily="34" charset="-122"/>
                <a:cs typeface="Calibri" pitchFamily="34" charset="-120"/>
              </a:rPr>
              <a:t>No diagnosis, no requirements — just practical tools you build and own yourself.</a:t>
            </a:r>
            <a:endParaRPr lang="en-US" sz="14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4EBDC"/>
        </a:solidFill>
        <a:effectLst/>
      </p:bgPr>
    </p:bg>
    <p:spTree>
      <p:nvGrpSpPr>
        <p:cNvPr id="1" name=""/>
        <p:cNvGrpSpPr/>
        <p:nvPr/>
      </p:nvGrpSpPr>
      <p:grpSpPr>
        <a:xfrm>
          <a:off x="0" y="0"/>
          <a:ext cx="0" cy="0"/>
          <a:chOff x="0" y="0"/>
          <a:chExt cx="0" cy="0"/>
        </a:xfrm>
      </p:grpSpPr>
      <p:sp>
        <p:nvSpPr>
          <p:cNvPr id="2" name="Shape 0"/>
          <p:cNvSpPr/>
          <p:nvPr/>
        </p:nvSpPr>
        <p:spPr>
          <a:xfrm>
            <a:off x="548640" y="548640"/>
            <a:ext cx="146304" cy="146304"/>
          </a:xfrm>
          <a:prstGeom prst="rect">
            <a:avLst/>
          </a:prstGeom>
          <a:solidFill>
            <a:srgbClr val="6E7449"/>
          </a:solidFill>
          <a:ln/>
        </p:spPr>
        <p:txBody>
          <a:bodyPr/>
          <a:lstStyle/>
          <a:p>
            <a:endParaRPr lang="en-US"/>
          </a:p>
        </p:txBody>
      </p:sp>
      <p:sp>
        <p:nvSpPr>
          <p:cNvPr id="3" name="Text 1"/>
          <p:cNvSpPr/>
          <p:nvPr/>
        </p:nvSpPr>
        <p:spPr>
          <a:xfrm>
            <a:off x="804672" y="438912"/>
            <a:ext cx="7315200" cy="320040"/>
          </a:xfrm>
          <a:prstGeom prst="rect">
            <a:avLst/>
          </a:prstGeom>
          <a:noFill/>
          <a:ln/>
        </p:spPr>
        <p:txBody>
          <a:bodyPr wrap="square" lIns="0" tIns="0" rIns="0" bIns="0" rtlCol="0" anchor="ctr"/>
          <a:lstStyle/>
          <a:p>
            <a:pPr marL="0" indent="0" algn="l">
              <a:buNone/>
            </a:pPr>
            <a:r>
              <a:rPr lang="en-US" sz="1250" b="1" kern="0" spc="300" dirty="0">
                <a:solidFill>
                  <a:srgbClr val="6E7449"/>
                </a:solidFill>
                <a:latin typeface="Calibri" pitchFamily="34" charset="0"/>
                <a:ea typeface="Calibri" pitchFamily="34" charset="-122"/>
                <a:cs typeface="Calibri" pitchFamily="34" charset="-120"/>
              </a:rPr>
              <a:t>THE BASICS</a:t>
            </a:r>
            <a:endParaRPr lang="en-US" sz="1250" dirty="0"/>
          </a:p>
        </p:txBody>
      </p:sp>
      <p:sp>
        <p:nvSpPr>
          <p:cNvPr id="4" name="Text 2"/>
          <p:cNvSpPr/>
          <p:nvPr/>
        </p:nvSpPr>
        <p:spPr>
          <a:xfrm>
            <a:off x="548640" y="777240"/>
            <a:ext cx="7315200" cy="731520"/>
          </a:xfrm>
          <a:prstGeom prst="rect">
            <a:avLst/>
          </a:prstGeom>
          <a:noFill/>
          <a:ln/>
        </p:spPr>
        <p:txBody>
          <a:bodyPr wrap="square" lIns="0" tIns="0" rIns="0" bIns="0" rtlCol="0" anchor="ctr"/>
          <a:lstStyle/>
          <a:p>
            <a:pPr marL="0" indent="0">
              <a:buNone/>
            </a:pPr>
            <a:r>
              <a:rPr lang="en-US" sz="3300" b="1" dirty="0">
                <a:solidFill>
                  <a:srgbClr val="3B2E25"/>
                </a:solidFill>
                <a:latin typeface="Georgia" pitchFamily="34" charset="0"/>
                <a:ea typeface="Georgia" pitchFamily="34" charset="-122"/>
                <a:cs typeface="Georgia" pitchFamily="34" charset="-120"/>
              </a:rPr>
              <a:t>WRAP is your personal wellness toolkit</a:t>
            </a:r>
            <a:endParaRPr lang="en-US" sz="3300" dirty="0"/>
          </a:p>
        </p:txBody>
      </p:sp>
      <p:sp>
        <p:nvSpPr>
          <p:cNvPr id="5" name="Text 3"/>
          <p:cNvSpPr/>
          <p:nvPr/>
        </p:nvSpPr>
        <p:spPr>
          <a:xfrm>
            <a:off x="548640" y="1600200"/>
            <a:ext cx="5486400" cy="2011680"/>
          </a:xfrm>
          <a:prstGeom prst="rect">
            <a:avLst/>
          </a:prstGeom>
          <a:noFill/>
          <a:ln/>
        </p:spPr>
        <p:txBody>
          <a:bodyPr wrap="square" lIns="0" tIns="0" rIns="0" bIns="0" rtlCol="0" anchor="ctr"/>
          <a:lstStyle/>
          <a:p>
            <a:pPr marL="0" indent="0">
              <a:lnSpc>
                <a:spcPts val="2200"/>
              </a:lnSpc>
              <a:spcAft>
                <a:spcPts val="800"/>
              </a:spcAft>
              <a:buNone/>
            </a:pPr>
            <a:r>
              <a:rPr lang="en-US" sz="1500" dirty="0">
                <a:solidFill>
                  <a:srgbClr val="3B2E25"/>
                </a:solidFill>
                <a:latin typeface="Calibri" pitchFamily="34" charset="0"/>
                <a:ea typeface="Calibri" pitchFamily="34" charset="-122"/>
                <a:cs typeface="Calibri" pitchFamily="34" charset="-120"/>
              </a:rPr>
              <a:t>WRAP is a simple process you use to figure out what keeps you well — then turn it into easy plans for everyday life and tougher moments. </a:t>
            </a:r>
            <a:endParaRPr lang="en-US" sz="1500" dirty="0"/>
          </a:p>
          <a:p>
            <a:pPr marL="0" indent="0">
              <a:lnSpc>
                <a:spcPts val="2200"/>
              </a:lnSpc>
              <a:spcAft>
                <a:spcPts val="800"/>
              </a:spcAft>
              <a:buNone/>
            </a:pPr>
            <a:r>
              <a:rPr lang="en-US" sz="1500" dirty="0">
                <a:solidFill>
                  <a:srgbClr val="3B2E25"/>
                </a:solidFill>
                <a:latin typeface="Calibri" pitchFamily="34" charset="0"/>
                <a:ea typeface="Calibri" pitchFamily="34" charset="-122"/>
                <a:cs typeface="Calibri" pitchFamily="34" charset="-120"/>
              </a:rPr>
              <a:t>You build your own 'wellness toolbox' of simple, free things that help — a walk, a call to a friend, rest — and decide how and when to use them. It's yours: you choose what's in it and who, if anyone, sees it.</a:t>
            </a:r>
            <a:endParaRPr lang="en-US" sz="1500" dirty="0"/>
          </a:p>
        </p:txBody>
      </p:sp>
      <p:sp>
        <p:nvSpPr>
          <p:cNvPr id="6" name="Shape 4"/>
          <p:cNvSpPr/>
          <p:nvPr/>
        </p:nvSpPr>
        <p:spPr>
          <a:xfrm>
            <a:off x="548640" y="3794760"/>
            <a:ext cx="1737360" cy="2011680"/>
          </a:xfrm>
          <a:prstGeom prst="rect">
            <a:avLst/>
          </a:prstGeom>
          <a:solidFill>
            <a:srgbClr val="EFE3CF"/>
          </a:solidFill>
          <a:ln w="12700">
            <a:solidFill>
              <a:srgbClr val="DEC9A6"/>
            </a:solidFill>
            <a:prstDash val="solid"/>
          </a:ln>
        </p:spPr>
        <p:txBody>
          <a:bodyPr/>
          <a:lstStyle/>
          <a:p>
            <a:endParaRPr lang="en-US"/>
          </a:p>
        </p:txBody>
      </p:sp>
      <p:sp>
        <p:nvSpPr>
          <p:cNvPr id="7" name="Shape 5"/>
          <p:cNvSpPr/>
          <p:nvPr/>
        </p:nvSpPr>
        <p:spPr>
          <a:xfrm>
            <a:off x="548640" y="3794760"/>
            <a:ext cx="1737360" cy="91440"/>
          </a:xfrm>
          <a:prstGeom prst="rect">
            <a:avLst/>
          </a:prstGeom>
          <a:solidFill>
            <a:srgbClr val="6E7449"/>
          </a:solidFill>
          <a:ln/>
        </p:spPr>
        <p:txBody>
          <a:bodyPr/>
          <a:lstStyle/>
          <a:p>
            <a:endParaRPr lang="en-US"/>
          </a:p>
        </p:txBody>
      </p:sp>
      <p:sp>
        <p:nvSpPr>
          <p:cNvPr id="8" name="Text 6"/>
          <p:cNvSpPr/>
          <p:nvPr/>
        </p:nvSpPr>
        <p:spPr>
          <a:xfrm>
            <a:off x="713232" y="4050792"/>
            <a:ext cx="1417320" cy="457200"/>
          </a:xfrm>
          <a:prstGeom prst="rect">
            <a:avLst/>
          </a:prstGeom>
          <a:noFill/>
          <a:ln/>
        </p:spPr>
        <p:txBody>
          <a:bodyPr wrap="square" lIns="0" tIns="0" rIns="0" bIns="0" rtlCol="0" anchor="ctr"/>
          <a:lstStyle/>
          <a:p>
            <a:pPr marL="0" indent="0">
              <a:buNone/>
            </a:pPr>
            <a:r>
              <a:rPr lang="en-US" sz="1600" b="1" dirty="0">
                <a:solidFill>
                  <a:srgbClr val="565B36"/>
                </a:solidFill>
                <a:latin typeface="Georgia" pitchFamily="34" charset="0"/>
                <a:ea typeface="Georgia" pitchFamily="34" charset="-122"/>
                <a:cs typeface="Georgia" pitchFamily="34" charset="-120"/>
              </a:rPr>
              <a:t>It's yours</a:t>
            </a:r>
            <a:endParaRPr lang="en-US" sz="1600" dirty="0"/>
          </a:p>
        </p:txBody>
      </p:sp>
      <p:sp>
        <p:nvSpPr>
          <p:cNvPr id="9" name="Text 7"/>
          <p:cNvSpPr/>
          <p:nvPr/>
        </p:nvSpPr>
        <p:spPr>
          <a:xfrm>
            <a:off x="713232" y="4572000"/>
            <a:ext cx="1444752" cy="1143000"/>
          </a:xfrm>
          <a:prstGeom prst="rect">
            <a:avLst/>
          </a:prstGeom>
          <a:noFill/>
          <a:ln/>
        </p:spPr>
        <p:txBody>
          <a:bodyPr wrap="square" lIns="0" tIns="0" rIns="0" bIns="0" rtlCol="0" anchor="ctr"/>
          <a:lstStyle/>
          <a:p>
            <a:pPr marL="0" indent="0">
              <a:lnSpc>
                <a:spcPts val="1500"/>
              </a:lnSpc>
              <a:buNone/>
            </a:pPr>
            <a:r>
              <a:rPr lang="en-US" sz="1150" dirty="0">
                <a:solidFill>
                  <a:srgbClr val="3B2E25"/>
                </a:solidFill>
                <a:latin typeface="Calibri" pitchFamily="34" charset="0"/>
                <a:ea typeface="Calibri" pitchFamily="34" charset="-122"/>
                <a:cs typeface="Calibri" pitchFamily="34" charset="-120"/>
              </a:rPr>
              <a:t>You decide what goes in your plan and who sees it.</a:t>
            </a:r>
            <a:endParaRPr lang="en-US" sz="1150" dirty="0"/>
          </a:p>
        </p:txBody>
      </p:sp>
      <p:sp>
        <p:nvSpPr>
          <p:cNvPr id="10" name="Shape 8"/>
          <p:cNvSpPr/>
          <p:nvPr/>
        </p:nvSpPr>
        <p:spPr>
          <a:xfrm>
            <a:off x="2441448" y="3794760"/>
            <a:ext cx="1737360" cy="2011680"/>
          </a:xfrm>
          <a:prstGeom prst="rect">
            <a:avLst/>
          </a:prstGeom>
          <a:solidFill>
            <a:srgbClr val="EFE3CF"/>
          </a:solidFill>
          <a:ln w="12700">
            <a:solidFill>
              <a:srgbClr val="DEC9A6"/>
            </a:solidFill>
            <a:prstDash val="solid"/>
          </a:ln>
        </p:spPr>
        <p:txBody>
          <a:bodyPr/>
          <a:lstStyle/>
          <a:p>
            <a:endParaRPr lang="en-US"/>
          </a:p>
        </p:txBody>
      </p:sp>
      <p:sp>
        <p:nvSpPr>
          <p:cNvPr id="11" name="Shape 9"/>
          <p:cNvSpPr/>
          <p:nvPr/>
        </p:nvSpPr>
        <p:spPr>
          <a:xfrm>
            <a:off x="2441448" y="3794760"/>
            <a:ext cx="1737360" cy="91440"/>
          </a:xfrm>
          <a:prstGeom prst="rect">
            <a:avLst/>
          </a:prstGeom>
          <a:solidFill>
            <a:srgbClr val="6E7449"/>
          </a:solidFill>
          <a:ln/>
        </p:spPr>
        <p:txBody>
          <a:bodyPr/>
          <a:lstStyle/>
          <a:p>
            <a:endParaRPr lang="en-US"/>
          </a:p>
        </p:txBody>
      </p:sp>
      <p:sp>
        <p:nvSpPr>
          <p:cNvPr id="12" name="Text 10"/>
          <p:cNvSpPr/>
          <p:nvPr/>
        </p:nvSpPr>
        <p:spPr>
          <a:xfrm>
            <a:off x="2606040" y="4050792"/>
            <a:ext cx="1417320" cy="457200"/>
          </a:xfrm>
          <a:prstGeom prst="rect">
            <a:avLst/>
          </a:prstGeom>
          <a:noFill/>
          <a:ln/>
        </p:spPr>
        <p:txBody>
          <a:bodyPr wrap="square" lIns="0" tIns="0" rIns="0" bIns="0" rtlCol="0" anchor="ctr"/>
          <a:lstStyle/>
          <a:p>
            <a:pPr marL="0" indent="0">
              <a:buNone/>
            </a:pPr>
            <a:r>
              <a:rPr lang="en-US" sz="1600" b="1" dirty="0">
                <a:solidFill>
                  <a:srgbClr val="565B36"/>
                </a:solidFill>
                <a:latin typeface="Georgia" pitchFamily="34" charset="0"/>
                <a:ea typeface="Georgia" pitchFamily="34" charset="-122"/>
                <a:cs typeface="Georgia" pitchFamily="34" charset="-120"/>
              </a:rPr>
              <a:t>It's simple</a:t>
            </a:r>
            <a:endParaRPr lang="en-US" sz="1600" dirty="0"/>
          </a:p>
        </p:txBody>
      </p:sp>
      <p:sp>
        <p:nvSpPr>
          <p:cNvPr id="13" name="Text 11"/>
          <p:cNvSpPr/>
          <p:nvPr/>
        </p:nvSpPr>
        <p:spPr>
          <a:xfrm>
            <a:off x="2606040" y="4572000"/>
            <a:ext cx="1444752" cy="1143000"/>
          </a:xfrm>
          <a:prstGeom prst="rect">
            <a:avLst/>
          </a:prstGeom>
          <a:noFill/>
          <a:ln/>
        </p:spPr>
        <p:txBody>
          <a:bodyPr wrap="square" lIns="0" tIns="0" rIns="0" bIns="0" rtlCol="0" anchor="ctr"/>
          <a:lstStyle/>
          <a:p>
            <a:pPr marL="0" indent="0">
              <a:lnSpc>
                <a:spcPts val="1500"/>
              </a:lnSpc>
              <a:buNone/>
            </a:pPr>
            <a:r>
              <a:rPr lang="en-US" sz="1150" dirty="0">
                <a:solidFill>
                  <a:srgbClr val="3B2E25"/>
                </a:solidFill>
                <a:latin typeface="Calibri" pitchFamily="34" charset="0"/>
                <a:ea typeface="Calibri" pitchFamily="34" charset="-122"/>
                <a:cs typeface="Calibri" pitchFamily="34" charset="-120"/>
              </a:rPr>
              <a:t>Built from everyday, low-cost things that already help you.</a:t>
            </a:r>
            <a:endParaRPr lang="en-US" sz="1150" dirty="0"/>
          </a:p>
        </p:txBody>
      </p:sp>
      <p:sp>
        <p:nvSpPr>
          <p:cNvPr id="14" name="Shape 12"/>
          <p:cNvSpPr/>
          <p:nvPr/>
        </p:nvSpPr>
        <p:spPr>
          <a:xfrm>
            <a:off x="4334256" y="3794760"/>
            <a:ext cx="1737360" cy="2011680"/>
          </a:xfrm>
          <a:prstGeom prst="rect">
            <a:avLst/>
          </a:prstGeom>
          <a:solidFill>
            <a:srgbClr val="EFE3CF"/>
          </a:solidFill>
          <a:ln w="12700">
            <a:solidFill>
              <a:srgbClr val="DEC9A6"/>
            </a:solidFill>
            <a:prstDash val="solid"/>
          </a:ln>
        </p:spPr>
        <p:txBody>
          <a:bodyPr/>
          <a:lstStyle/>
          <a:p>
            <a:endParaRPr lang="en-US"/>
          </a:p>
        </p:txBody>
      </p:sp>
      <p:sp>
        <p:nvSpPr>
          <p:cNvPr id="15" name="Shape 13"/>
          <p:cNvSpPr/>
          <p:nvPr/>
        </p:nvSpPr>
        <p:spPr>
          <a:xfrm>
            <a:off x="4334256" y="3794760"/>
            <a:ext cx="1737360" cy="91440"/>
          </a:xfrm>
          <a:prstGeom prst="rect">
            <a:avLst/>
          </a:prstGeom>
          <a:solidFill>
            <a:srgbClr val="6E7449"/>
          </a:solidFill>
          <a:ln/>
        </p:spPr>
        <p:txBody>
          <a:bodyPr/>
          <a:lstStyle/>
          <a:p>
            <a:endParaRPr lang="en-US"/>
          </a:p>
        </p:txBody>
      </p:sp>
      <p:sp>
        <p:nvSpPr>
          <p:cNvPr id="16" name="Text 14"/>
          <p:cNvSpPr/>
          <p:nvPr/>
        </p:nvSpPr>
        <p:spPr>
          <a:xfrm>
            <a:off x="4498848" y="4050792"/>
            <a:ext cx="1417320" cy="457200"/>
          </a:xfrm>
          <a:prstGeom prst="rect">
            <a:avLst/>
          </a:prstGeom>
          <a:noFill/>
          <a:ln/>
        </p:spPr>
        <p:txBody>
          <a:bodyPr wrap="square" lIns="0" tIns="0" rIns="0" bIns="0" rtlCol="0" anchor="ctr"/>
          <a:lstStyle/>
          <a:p>
            <a:pPr marL="0" indent="0">
              <a:buNone/>
            </a:pPr>
            <a:r>
              <a:rPr lang="en-US" sz="1600" b="1" dirty="0">
                <a:solidFill>
                  <a:srgbClr val="565B36"/>
                </a:solidFill>
                <a:latin typeface="Georgia" pitchFamily="34" charset="0"/>
                <a:ea typeface="Georgia" pitchFamily="34" charset="-122"/>
                <a:cs typeface="Georgia" pitchFamily="34" charset="-120"/>
              </a:rPr>
              <a:t>It's voluntary</a:t>
            </a:r>
            <a:endParaRPr lang="en-US" sz="1600" dirty="0"/>
          </a:p>
        </p:txBody>
      </p:sp>
      <p:sp>
        <p:nvSpPr>
          <p:cNvPr id="17" name="Text 15"/>
          <p:cNvSpPr/>
          <p:nvPr/>
        </p:nvSpPr>
        <p:spPr>
          <a:xfrm>
            <a:off x="4498848" y="4572000"/>
            <a:ext cx="1444752" cy="1143000"/>
          </a:xfrm>
          <a:prstGeom prst="rect">
            <a:avLst/>
          </a:prstGeom>
          <a:noFill/>
          <a:ln/>
        </p:spPr>
        <p:txBody>
          <a:bodyPr wrap="square" lIns="0" tIns="0" rIns="0" bIns="0" rtlCol="0" anchor="ctr"/>
          <a:lstStyle/>
          <a:p>
            <a:pPr marL="0" indent="0">
              <a:lnSpc>
                <a:spcPts val="1500"/>
              </a:lnSpc>
              <a:buNone/>
            </a:pPr>
            <a:r>
              <a:rPr lang="en-US" sz="1150" dirty="0">
                <a:solidFill>
                  <a:srgbClr val="3B2E25"/>
                </a:solidFill>
                <a:latin typeface="Calibri" pitchFamily="34" charset="0"/>
                <a:ea typeface="Calibri" pitchFamily="34" charset="-122"/>
                <a:cs typeface="Calibri" pitchFamily="34" charset="-120"/>
              </a:rPr>
              <a:t>Take part because you want to — never because you must.</a:t>
            </a:r>
            <a:endParaRPr lang="en-US" sz="1150" dirty="0"/>
          </a:p>
        </p:txBody>
      </p:sp>
      <p:pic>
        <p:nvPicPr>
          <p:cNvPr id="18" name="Image 0" descr="images/image-04b997e72cd5e6dc4ff28a7ea0cf4fe0.jpg"/>
          <p:cNvPicPr>
            <a:picLocks noChangeAspect="1"/>
          </p:cNvPicPr>
          <p:nvPr/>
        </p:nvPicPr>
        <p:blipFill>
          <a:blip r:embed="rId3"/>
          <a:srcRect l="8242" r="8242"/>
          <a:stretch/>
        </p:blipFill>
        <p:spPr>
          <a:xfrm>
            <a:off x="6400800" y="1600200"/>
            <a:ext cx="5212080" cy="4160520"/>
          </a:xfrm>
          <a:prstGeom prst="rect">
            <a:avLst/>
          </a:prstGeom>
          <a:effectLst>
            <a:outerShdw blurRad="114300" dist="38100" dir="5400000" algn="bl" rotWithShape="0">
              <a:srgbClr val="000000">
                <a:alpha val="18000"/>
              </a:srgbClr>
            </a:outerShdw>
          </a:effectLst>
        </p:spPr>
      </p:pic>
      <p:sp>
        <p:nvSpPr>
          <p:cNvPr id="19" name="Text 16"/>
          <p:cNvSpPr/>
          <p:nvPr/>
        </p:nvSpPr>
        <p:spPr>
          <a:xfrm>
            <a:off x="548640" y="6437376"/>
            <a:ext cx="7315200" cy="274320"/>
          </a:xfrm>
          <a:prstGeom prst="rect">
            <a:avLst/>
          </a:prstGeom>
          <a:noFill/>
          <a:ln/>
        </p:spPr>
        <p:txBody>
          <a:bodyPr wrap="square" lIns="0" tIns="0" rIns="0" bIns="0" rtlCol="0" anchor="ctr"/>
          <a:lstStyle/>
          <a:p>
            <a:pPr marL="0" indent="0" algn="l">
              <a:buNone/>
            </a:pPr>
            <a:r>
              <a:rPr lang="en-US" sz="950" dirty="0">
                <a:solidFill>
                  <a:srgbClr val="7C6A5A"/>
                </a:solidFill>
                <a:latin typeface="Calibri" pitchFamily="34" charset="0"/>
                <a:ea typeface="Calibri" pitchFamily="34" charset="-122"/>
                <a:cs typeface="Calibri" pitchFamily="34" charset="-120"/>
              </a:rPr>
              <a:t>WRAP  ·  For Our Team</a:t>
            </a:r>
            <a:endParaRPr lang="en-US" sz="950" dirty="0"/>
          </a:p>
        </p:txBody>
      </p:sp>
      <p:sp>
        <p:nvSpPr>
          <p:cNvPr id="20" name="Text 17"/>
          <p:cNvSpPr/>
          <p:nvPr/>
        </p:nvSpPr>
        <p:spPr>
          <a:xfrm>
            <a:off x="11430000" y="6437376"/>
            <a:ext cx="548640" cy="274320"/>
          </a:xfrm>
          <a:prstGeom prst="rect">
            <a:avLst/>
          </a:prstGeom>
          <a:noFill/>
          <a:ln/>
        </p:spPr>
        <p:txBody>
          <a:bodyPr wrap="square" lIns="0" tIns="0" rIns="0" bIns="0" rtlCol="0" anchor="ctr"/>
          <a:lstStyle/>
          <a:p>
            <a:pPr marL="0" indent="0" algn="r">
              <a:buNone/>
            </a:pPr>
            <a:r>
              <a:rPr lang="en-US" sz="950" dirty="0">
                <a:solidFill>
                  <a:srgbClr val="7C6A5A"/>
                </a:solidFill>
                <a:latin typeface="Calibri" pitchFamily="34" charset="0"/>
                <a:ea typeface="Calibri" pitchFamily="34" charset="-122"/>
                <a:cs typeface="Calibri" pitchFamily="34" charset="-120"/>
              </a:rPr>
              <a:t>15</a:t>
            </a:r>
            <a:endParaRPr lang="en-US" sz="9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3B2E25"/>
        </a:solidFill>
        <a:effectLst/>
      </p:bgPr>
    </p:bg>
    <p:spTree>
      <p:nvGrpSpPr>
        <p:cNvPr id="1" name=""/>
        <p:cNvGrpSpPr/>
        <p:nvPr/>
      </p:nvGrpSpPr>
      <p:grpSpPr>
        <a:xfrm>
          <a:off x="0" y="0"/>
          <a:ext cx="0" cy="0"/>
          <a:chOff x="0" y="0"/>
          <a:chExt cx="0" cy="0"/>
        </a:xfrm>
      </p:grpSpPr>
      <p:pic>
        <p:nvPicPr>
          <p:cNvPr id="2" name="Image 0" descr="images/image-d0b46446783799c03abb3bf38def3868.jpg"/>
          <p:cNvPicPr>
            <a:picLocks noChangeAspect="1"/>
          </p:cNvPicPr>
          <p:nvPr/>
        </p:nvPicPr>
        <p:blipFill>
          <a:blip r:embed="rId3"/>
          <a:srcRect l="26889" r="26889"/>
          <a:stretch/>
        </p:blipFill>
        <p:spPr>
          <a:xfrm>
            <a:off x="0" y="0"/>
            <a:ext cx="4754880" cy="6858000"/>
          </a:xfrm>
          <a:prstGeom prst="rect">
            <a:avLst/>
          </a:prstGeom>
        </p:spPr>
      </p:pic>
      <p:sp>
        <p:nvSpPr>
          <p:cNvPr id="3" name="Shape 0"/>
          <p:cNvSpPr/>
          <p:nvPr/>
        </p:nvSpPr>
        <p:spPr>
          <a:xfrm>
            <a:off x="0" y="0"/>
            <a:ext cx="4754880" cy="6858000"/>
          </a:xfrm>
          <a:prstGeom prst="rect">
            <a:avLst/>
          </a:prstGeom>
          <a:solidFill>
            <a:srgbClr val="3B2E25">
              <a:alpha val="65000"/>
            </a:srgbClr>
          </a:solidFill>
          <a:ln/>
        </p:spPr>
        <p:txBody>
          <a:bodyPr/>
          <a:lstStyle/>
          <a:p>
            <a:endParaRPr lang="en-US"/>
          </a:p>
        </p:txBody>
      </p:sp>
      <p:sp>
        <p:nvSpPr>
          <p:cNvPr id="4" name="Shape 1"/>
          <p:cNvSpPr/>
          <p:nvPr/>
        </p:nvSpPr>
        <p:spPr>
          <a:xfrm>
            <a:off x="5212080" y="594360"/>
            <a:ext cx="146304" cy="146304"/>
          </a:xfrm>
          <a:prstGeom prst="rect">
            <a:avLst/>
          </a:prstGeom>
          <a:solidFill>
            <a:srgbClr val="DEC9A6"/>
          </a:solidFill>
          <a:ln/>
        </p:spPr>
        <p:txBody>
          <a:bodyPr/>
          <a:lstStyle/>
          <a:p>
            <a:endParaRPr lang="en-US"/>
          </a:p>
        </p:txBody>
      </p:sp>
      <p:sp>
        <p:nvSpPr>
          <p:cNvPr id="5" name="Text 2"/>
          <p:cNvSpPr/>
          <p:nvPr/>
        </p:nvSpPr>
        <p:spPr>
          <a:xfrm>
            <a:off x="4876800" y="484632"/>
            <a:ext cx="7315200" cy="320040"/>
          </a:xfrm>
          <a:prstGeom prst="rect">
            <a:avLst/>
          </a:prstGeom>
          <a:noFill/>
          <a:ln/>
        </p:spPr>
        <p:txBody>
          <a:bodyPr wrap="square" lIns="0" tIns="0" rIns="0" bIns="0" rtlCol="0" anchor="ctr"/>
          <a:lstStyle/>
          <a:p>
            <a:pPr marL="0" indent="0" algn="l">
              <a:buNone/>
            </a:pPr>
            <a:r>
              <a:rPr lang="en-US" sz="1250" b="1" kern="0" spc="300" dirty="0">
                <a:solidFill>
                  <a:srgbClr val="DEC9A6"/>
                </a:solidFill>
                <a:latin typeface="Calibri" pitchFamily="34" charset="0"/>
                <a:ea typeface="Calibri" pitchFamily="34" charset="-122"/>
                <a:cs typeface="Calibri" pitchFamily="34" charset="-120"/>
              </a:rPr>
              <a:t>YOU'RE NOT ALONE</a:t>
            </a:r>
            <a:endParaRPr lang="en-US" sz="1250" dirty="0"/>
          </a:p>
        </p:txBody>
      </p:sp>
      <p:sp>
        <p:nvSpPr>
          <p:cNvPr id="6" name="Text 3"/>
          <p:cNvSpPr/>
          <p:nvPr/>
        </p:nvSpPr>
        <p:spPr>
          <a:xfrm>
            <a:off x="5212080" y="822960"/>
            <a:ext cx="6492240" cy="731520"/>
          </a:xfrm>
          <a:prstGeom prst="rect">
            <a:avLst/>
          </a:prstGeom>
          <a:noFill/>
          <a:ln/>
        </p:spPr>
        <p:txBody>
          <a:bodyPr wrap="square" lIns="0" tIns="0" rIns="0" bIns="0" rtlCol="0" anchor="ctr"/>
          <a:lstStyle/>
          <a:p>
            <a:pPr marL="0" indent="0">
              <a:buNone/>
            </a:pPr>
            <a:r>
              <a:rPr lang="en-US" sz="3200" b="1" dirty="0">
                <a:solidFill>
                  <a:srgbClr val="F4EBDC"/>
                </a:solidFill>
                <a:latin typeface="Georgia" pitchFamily="34" charset="0"/>
                <a:ea typeface="Georgia" pitchFamily="34" charset="-122"/>
                <a:cs typeface="Georgia" pitchFamily="34" charset="-120"/>
              </a:rPr>
              <a:t>This work asks a lot of you</a:t>
            </a:r>
            <a:endParaRPr lang="en-US" sz="3200" dirty="0"/>
          </a:p>
        </p:txBody>
      </p:sp>
      <p:sp>
        <p:nvSpPr>
          <p:cNvPr id="7" name="Text 4"/>
          <p:cNvSpPr/>
          <p:nvPr/>
        </p:nvSpPr>
        <p:spPr>
          <a:xfrm>
            <a:off x="5212080" y="1572768"/>
            <a:ext cx="6309360" cy="1005840"/>
          </a:xfrm>
          <a:prstGeom prst="rect">
            <a:avLst/>
          </a:prstGeom>
          <a:noFill/>
          <a:ln/>
        </p:spPr>
        <p:txBody>
          <a:bodyPr wrap="square" lIns="0" tIns="0" rIns="0" bIns="0" rtlCol="0" anchor="ctr"/>
          <a:lstStyle/>
          <a:p>
            <a:pPr marL="0" indent="0">
              <a:lnSpc>
                <a:spcPts val="2100"/>
              </a:lnSpc>
              <a:buNone/>
            </a:pPr>
            <a:r>
              <a:rPr lang="en-US" sz="1450" dirty="0">
                <a:solidFill>
                  <a:srgbClr val="E3D6C4"/>
                </a:solidFill>
                <a:latin typeface="Calibri" pitchFamily="34" charset="0"/>
                <a:ea typeface="Calibri" pitchFamily="34" charset="-122"/>
                <a:cs typeface="Calibri" pitchFamily="34" charset="-120"/>
              </a:rPr>
              <a:t>Low barrier work is meaningful, but it's heavy. Supporting people in crisis, around the clock, takes a real toll — and that's not a personal failing.</a:t>
            </a:r>
            <a:endParaRPr lang="en-US" sz="1450" dirty="0"/>
          </a:p>
        </p:txBody>
      </p:sp>
      <p:sp>
        <p:nvSpPr>
          <p:cNvPr id="8" name="Shape 5"/>
          <p:cNvSpPr/>
          <p:nvPr/>
        </p:nvSpPr>
        <p:spPr>
          <a:xfrm>
            <a:off x="5212080" y="2834640"/>
            <a:ext cx="3017520" cy="1965960"/>
          </a:xfrm>
          <a:prstGeom prst="rect">
            <a:avLst/>
          </a:prstGeom>
          <a:solidFill>
            <a:srgbClr val="4A3A2F"/>
          </a:solidFill>
          <a:ln w="12700">
            <a:solidFill>
              <a:srgbClr val="6E7449"/>
            </a:solidFill>
            <a:prstDash val="solid"/>
          </a:ln>
        </p:spPr>
        <p:txBody>
          <a:bodyPr/>
          <a:lstStyle/>
          <a:p>
            <a:endParaRPr lang="en-US"/>
          </a:p>
        </p:txBody>
      </p:sp>
      <p:sp>
        <p:nvSpPr>
          <p:cNvPr id="9" name="Text 6"/>
          <p:cNvSpPr/>
          <p:nvPr/>
        </p:nvSpPr>
        <p:spPr>
          <a:xfrm>
            <a:off x="5394960" y="2999232"/>
            <a:ext cx="2651760" cy="868680"/>
          </a:xfrm>
          <a:prstGeom prst="rect">
            <a:avLst/>
          </a:prstGeom>
          <a:noFill/>
          <a:ln/>
        </p:spPr>
        <p:txBody>
          <a:bodyPr wrap="square" lIns="0" tIns="0" rIns="0" bIns="0" rtlCol="0" anchor="ctr"/>
          <a:lstStyle/>
          <a:p>
            <a:pPr marL="0" indent="0">
              <a:buNone/>
            </a:pPr>
            <a:r>
              <a:rPr lang="en-US" sz="4400" b="1" dirty="0">
                <a:solidFill>
                  <a:srgbClr val="DEC9A6"/>
                </a:solidFill>
                <a:latin typeface="Georgia" pitchFamily="34" charset="0"/>
                <a:ea typeface="Georgia" pitchFamily="34" charset="-122"/>
                <a:cs typeface="Georgia" pitchFamily="34" charset="-120"/>
              </a:rPr>
              <a:t>58%</a:t>
            </a:r>
            <a:endParaRPr lang="en-US" sz="4400" dirty="0"/>
          </a:p>
        </p:txBody>
      </p:sp>
      <p:sp>
        <p:nvSpPr>
          <p:cNvPr id="10" name="Text 7"/>
          <p:cNvSpPr/>
          <p:nvPr/>
        </p:nvSpPr>
        <p:spPr>
          <a:xfrm>
            <a:off x="5413248" y="3886200"/>
            <a:ext cx="2651760" cy="822960"/>
          </a:xfrm>
          <a:prstGeom prst="rect">
            <a:avLst/>
          </a:prstGeom>
          <a:noFill/>
          <a:ln/>
        </p:spPr>
        <p:txBody>
          <a:bodyPr wrap="square" lIns="0" tIns="0" rIns="0" bIns="0" rtlCol="0" anchor="ctr"/>
          <a:lstStyle/>
          <a:p>
            <a:pPr marL="0" indent="0">
              <a:lnSpc>
                <a:spcPts val="1500"/>
              </a:lnSpc>
              <a:buNone/>
            </a:pPr>
            <a:r>
              <a:rPr lang="en-US" sz="1200" dirty="0">
                <a:solidFill>
                  <a:srgbClr val="E3D6C4"/>
                </a:solidFill>
                <a:latin typeface="Calibri" pitchFamily="34" charset="0"/>
                <a:ea typeface="Calibri" pitchFamily="34" charset="-122"/>
                <a:cs typeface="Calibri" pitchFamily="34" charset="-120"/>
              </a:rPr>
              <a:t>of frontline homelessness workers say the role affects their wellbeing</a:t>
            </a:r>
            <a:endParaRPr lang="en-US" sz="1200" dirty="0"/>
          </a:p>
        </p:txBody>
      </p:sp>
      <p:sp>
        <p:nvSpPr>
          <p:cNvPr id="11" name="Shape 8"/>
          <p:cNvSpPr/>
          <p:nvPr/>
        </p:nvSpPr>
        <p:spPr>
          <a:xfrm>
            <a:off x="8458200" y="2834640"/>
            <a:ext cx="3017520" cy="1965960"/>
          </a:xfrm>
          <a:prstGeom prst="rect">
            <a:avLst/>
          </a:prstGeom>
          <a:solidFill>
            <a:srgbClr val="4A3A2F"/>
          </a:solidFill>
          <a:ln w="12700">
            <a:solidFill>
              <a:srgbClr val="6E7449"/>
            </a:solidFill>
            <a:prstDash val="solid"/>
          </a:ln>
        </p:spPr>
        <p:txBody>
          <a:bodyPr/>
          <a:lstStyle/>
          <a:p>
            <a:endParaRPr lang="en-US"/>
          </a:p>
        </p:txBody>
      </p:sp>
      <p:sp>
        <p:nvSpPr>
          <p:cNvPr id="12" name="Text 9"/>
          <p:cNvSpPr/>
          <p:nvPr/>
        </p:nvSpPr>
        <p:spPr>
          <a:xfrm>
            <a:off x="8641080" y="2999232"/>
            <a:ext cx="2651760" cy="868680"/>
          </a:xfrm>
          <a:prstGeom prst="rect">
            <a:avLst/>
          </a:prstGeom>
          <a:noFill/>
          <a:ln/>
        </p:spPr>
        <p:txBody>
          <a:bodyPr wrap="square" lIns="0" tIns="0" rIns="0" bIns="0" rtlCol="0" anchor="ctr"/>
          <a:lstStyle/>
          <a:p>
            <a:pPr marL="0" indent="0">
              <a:buNone/>
            </a:pPr>
            <a:r>
              <a:rPr lang="en-US" sz="4400" b="1" dirty="0">
                <a:solidFill>
                  <a:srgbClr val="DEC9A6"/>
                </a:solidFill>
                <a:latin typeface="Georgia" pitchFamily="34" charset="0"/>
                <a:ea typeface="Georgia" pitchFamily="34" charset="-122"/>
                <a:cs typeface="Georgia" pitchFamily="34" charset="-120"/>
              </a:rPr>
              <a:t>You</a:t>
            </a:r>
            <a:endParaRPr lang="en-US" sz="4400" dirty="0"/>
          </a:p>
        </p:txBody>
      </p:sp>
      <p:sp>
        <p:nvSpPr>
          <p:cNvPr id="13" name="Text 10"/>
          <p:cNvSpPr/>
          <p:nvPr/>
        </p:nvSpPr>
        <p:spPr>
          <a:xfrm>
            <a:off x="8659368" y="3886200"/>
            <a:ext cx="2651760" cy="822960"/>
          </a:xfrm>
          <a:prstGeom prst="rect">
            <a:avLst/>
          </a:prstGeom>
          <a:noFill/>
          <a:ln/>
        </p:spPr>
        <p:txBody>
          <a:bodyPr wrap="square" lIns="0" tIns="0" rIns="0" bIns="0" rtlCol="0" anchor="ctr"/>
          <a:lstStyle/>
          <a:p>
            <a:pPr marL="0" indent="0">
              <a:lnSpc>
                <a:spcPts val="1500"/>
              </a:lnSpc>
              <a:buNone/>
            </a:pPr>
            <a:r>
              <a:rPr lang="en-US" sz="1200" dirty="0">
                <a:solidFill>
                  <a:srgbClr val="E3D6C4"/>
                </a:solidFill>
                <a:latin typeface="Calibri" pitchFamily="34" charset="0"/>
                <a:ea typeface="Calibri" pitchFamily="34" charset="-122"/>
                <a:cs typeface="Calibri" pitchFamily="34" charset="-120"/>
              </a:rPr>
              <a:t>deserve tools to stay well — not just to push through</a:t>
            </a:r>
            <a:endParaRPr lang="en-US" sz="1200" dirty="0"/>
          </a:p>
        </p:txBody>
      </p:sp>
      <p:sp>
        <p:nvSpPr>
          <p:cNvPr id="14" name="Text 11"/>
          <p:cNvSpPr/>
          <p:nvPr/>
        </p:nvSpPr>
        <p:spPr>
          <a:xfrm>
            <a:off x="5212080" y="5074920"/>
            <a:ext cx="6309360" cy="822960"/>
          </a:xfrm>
          <a:prstGeom prst="rect">
            <a:avLst/>
          </a:prstGeom>
          <a:noFill/>
          <a:ln/>
        </p:spPr>
        <p:txBody>
          <a:bodyPr wrap="square" lIns="0" tIns="0" rIns="0" bIns="0" rtlCol="0" anchor="ctr"/>
          <a:lstStyle/>
          <a:p>
            <a:pPr marL="0" indent="0">
              <a:lnSpc>
                <a:spcPts val="2100"/>
              </a:lnSpc>
              <a:buNone/>
            </a:pPr>
            <a:r>
              <a:rPr lang="en-US" sz="1550" i="1" dirty="0">
                <a:solidFill>
                  <a:srgbClr val="DEC9A6"/>
                </a:solidFill>
                <a:latin typeface="Georgia" pitchFamily="34" charset="0"/>
                <a:ea typeface="Georgia" pitchFamily="34" charset="-122"/>
                <a:cs typeface="Georgia" pitchFamily="34" charset="-120"/>
              </a:rPr>
              <a:t>Naming the strain is the first step. WRAP gives you a plan for it.</a:t>
            </a:r>
            <a:endParaRPr lang="en-US" sz="1550" dirty="0"/>
          </a:p>
        </p:txBody>
      </p:sp>
      <p:sp>
        <p:nvSpPr>
          <p:cNvPr id="15" name="Text 12"/>
          <p:cNvSpPr/>
          <p:nvPr/>
        </p:nvSpPr>
        <p:spPr>
          <a:xfrm>
            <a:off x="4876800" y="6437376"/>
            <a:ext cx="7315200" cy="274320"/>
          </a:xfrm>
          <a:prstGeom prst="rect">
            <a:avLst/>
          </a:prstGeom>
          <a:noFill/>
          <a:ln/>
        </p:spPr>
        <p:txBody>
          <a:bodyPr wrap="square" lIns="0" tIns="0" rIns="0" bIns="0" rtlCol="0" anchor="ctr"/>
          <a:lstStyle/>
          <a:p>
            <a:pPr marL="0" indent="0" algn="l">
              <a:buNone/>
            </a:pPr>
            <a:r>
              <a:rPr lang="en-US" sz="950" dirty="0">
                <a:solidFill>
                  <a:srgbClr val="A8957E"/>
                </a:solidFill>
                <a:latin typeface="Calibri" pitchFamily="34" charset="0"/>
                <a:ea typeface="Calibri" pitchFamily="34" charset="-122"/>
                <a:cs typeface="Calibri" pitchFamily="34" charset="-120"/>
              </a:rPr>
              <a:t>WRAP  ·  For Our Team</a:t>
            </a:r>
            <a:endParaRPr lang="en-US" sz="950" dirty="0"/>
          </a:p>
        </p:txBody>
      </p:sp>
      <p:sp>
        <p:nvSpPr>
          <p:cNvPr id="16" name="Text 13"/>
          <p:cNvSpPr/>
          <p:nvPr/>
        </p:nvSpPr>
        <p:spPr>
          <a:xfrm>
            <a:off x="11430000" y="6437376"/>
            <a:ext cx="548640" cy="274320"/>
          </a:xfrm>
          <a:prstGeom prst="rect">
            <a:avLst/>
          </a:prstGeom>
          <a:noFill/>
          <a:ln/>
        </p:spPr>
        <p:txBody>
          <a:bodyPr wrap="square" lIns="0" tIns="0" rIns="0" bIns="0" rtlCol="0" anchor="ctr"/>
          <a:lstStyle/>
          <a:p>
            <a:pPr marL="0" indent="0" algn="r">
              <a:buNone/>
            </a:pPr>
            <a:r>
              <a:rPr lang="en-US" sz="950" dirty="0">
                <a:solidFill>
                  <a:srgbClr val="A8957E"/>
                </a:solidFill>
                <a:latin typeface="Calibri" pitchFamily="34" charset="0"/>
                <a:ea typeface="Calibri" pitchFamily="34" charset="-122"/>
                <a:cs typeface="Calibri" pitchFamily="34" charset="-120"/>
              </a:rPr>
              <a:t>16</a:t>
            </a:r>
            <a:endParaRPr lang="en-US" sz="9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4EBDC"/>
        </a:solidFill>
        <a:effectLst/>
      </p:bgPr>
    </p:bg>
    <p:spTree>
      <p:nvGrpSpPr>
        <p:cNvPr id="1" name=""/>
        <p:cNvGrpSpPr/>
        <p:nvPr/>
      </p:nvGrpSpPr>
      <p:grpSpPr>
        <a:xfrm>
          <a:off x="0" y="0"/>
          <a:ext cx="0" cy="0"/>
          <a:chOff x="0" y="0"/>
          <a:chExt cx="0" cy="0"/>
        </a:xfrm>
      </p:grpSpPr>
      <p:sp>
        <p:nvSpPr>
          <p:cNvPr id="2" name="Shape 0"/>
          <p:cNvSpPr/>
          <p:nvPr/>
        </p:nvSpPr>
        <p:spPr>
          <a:xfrm>
            <a:off x="548640" y="548640"/>
            <a:ext cx="146304" cy="146304"/>
          </a:xfrm>
          <a:prstGeom prst="rect">
            <a:avLst/>
          </a:prstGeom>
          <a:solidFill>
            <a:srgbClr val="6E7449"/>
          </a:solidFill>
          <a:ln/>
        </p:spPr>
        <p:txBody>
          <a:bodyPr/>
          <a:lstStyle/>
          <a:p>
            <a:endParaRPr lang="en-US"/>
          </a:p>
        </p:txBody>
      </p:sp>
      <p:sp>
        <p:nvSpPr>
          <p:cNvPr id="3" name="Text 1"/>
          <p:cNvSpPr/>
          <p:nvPr/>
        </p:nvSpPr>
        <p:spPr>
          <a:xfrm>
            <a:off x="804672" y="438912"/>
            <a:ext cx="7315200" cy="320040"/>
          </a:xfrm>
          <a:prstGeom prst="rect">
            <a:avLst/>
          </a:prstGeom>
          <a:noFill/>
          <a:ln/>
        </p:spPr>
        <p:txBody>
          <a:bodyPr wrap="square" lIns="0" tIns="0" rIns="0" bIns="0" rtlCol="0" anchor="ctr"/>
          <a:lstStyle/>
          <a:p>
            <a:pPr marL="0" indent="0" algn="l">
              <a:buNone/>
            </a:pPr>
            <a:r>
              <a:rPr lang="en-US" sz="1250" b="1" kern="0" spc="300" dirty="0">
                <a:solidFill>
                  <a:srgbClr val="6E7449"/>
                </a:solidFill>
                <a:latin typeface="Calibri" pitchFamily="34" charset="0"/>
                <a:ea typeface="Calibri" pitchFamily="34" charset="-122"/>
                <a:cs typeface="Calibri" pitchFamily="34" charset="-120"/>
              </a:rPr>
              <a:t>WHAT GUIDES WRAP</a:t>
            </a:r>
            <a:endParaRPr lang="en-US" sz="1250" dirty="0"/>
          </a:p>
        </p:txBody>
      </p:sp>
      <p:sp>
        <p:nvSpPr>
          <p:cNvPr id="4" name="Text 2"/>
          <p:cNvSpPr/>
          <p:nvPr/>
        </p:nvSpPr>
        <p:spPr>
          <a:xfrm>
            <a:off x="548640" y="777240"/>
            <a:ext cx="10515600" cy="731520"/>
          </a:xfrm>
          <a:prstGeom prst="rect">
            <a:avLst/>
          </a:prstGeom>
          <a:noFill/>
          <a:ln/>
        </p:spPr>
        <p:txBody>
          <a:bodyPr wrap="square" lIns="0" tIns="0" rIns="0" bIns="0" rtlCol="0" anchor="ctr"/>
          <a:lstStyle/>
          <a:p>
            <a:pPr marL="0" indent="0">
              <a:buNone/>
            </a:pPr>
            <a:r>
              <a:rPr lang="en-US" sz="3100" b="1" dirty="0">
                <a:solidFill>
                  <a:srgbClr val="3B2E25"/>
                </a:solidFill>
                <a:latin typeface="Georgia" pitchFamily="34" charset="0"/>
                <a:ea typeface="Georgia" pitchFamily="34" charset="-122"/>
                <a:cs typeface="Georgia" pitchFamily="34" charset="-120"/>
              </a:rPr>
              <a:t>Five ideas at the heart of WRAP</a:t>
            </a:r>
            <a:endParaRPr lang="en-US" sz="3100" dirty="0"/>
          </a:p>
        </p:txBody>
      </p:sp>
      <p:sp>
        <p:nvSpPr>
          <p:cNvPr id="5" name="Text 3"/>
          <p:cNvSpPr/>
          <p:nvPr/>
        </p:nvSpPr>
        <p:spPr>
          <a:xfrm>
            <a:off x="548640" y="1481328"/>
            <a:ext cx="10515600" cy="457200"/>
          </a:xfrm>
          <a:prstGeom prst="rect">
            <a:avLst/>
          </a:prstGeom>
          <a:noFill/>
          <a:ln/>
        </p:spPr>
        <p:txBody>
          <a:bodyPr wrap="square" lIns="0" tIns="0" rIns="0" bIns="0" rtlCol="0" anchor="ctr"/>
          <a:lstStyle/>
          <a:p>
            <a:pPr marL="0" indent="0">
              <a:buNone/>
            </a:pPr>
            <a:r>
              <a:rPr lang="en-US" sz="1450" dirty="0">
                <a:solidFill>
                  <a:srgbClr val="7C6A5A"/>
                </a:solidFill>
                <a:latin typeface="Calibri" pitchFamily="34" charset="0"/>
                <a:ea typeface="Calibri" pitchFamily="34" charset="-122"/>
                <a:cs typeface="Calibri" pitchFamily="34" charset="-120"/>
              </a:rPr>
              <a:t>These five concepts are simple, and they're as much for you as for the people you support.</a:t>
            </a:r>
            <a:endParaRPr lang="en-US" sz="1450" dirty="0"/>
          </a:p>
        </p:txBody>
      </p:sp>
      <p:sp>
        <p:nvSpPr>
          <p:cNvPr id="6" name="Shape 4"/>
          <p:cNvSpPr/>
          <p:nvPr/>
        </p:nvSpPr>
        <p:spPr>
          <a:xfrm>
            <a:off x="548640" y="2286000"/>
            <a:ext cx="2112264" cy="3383280"/>
          </a:xfrm>
          <a:prstGeom prst="rect">
            <a:avLst/>
          </a:prstGeom>
          <a:solidFill>
            <a:srgbClr val="EFE3CF"/>
          </a:solidFill>
          <a:ln w="12700">
            <a:solidFill>
              <a:srgbClr val="DEC9A6"/>
            </a:solidFill>
            <a:prstDash val="solid"/>
          </a:ln>
        </p:spPr>
        <p:txBody>
          <a:bodyPr/>
          <a:lstStyle/>
          <a:p>
            <a:endParaRPr lang="en-US"/>
          </a:p>
        </p:txBody>
      </p:sp>
      <p:sp>
        <p:nvSpPr>
          <p:cNvPr id="7" name="Shape 5"/>
          <p:cNvSpPr/>
          <p:nvPr/>
        </p:nvSpPr>
        <p:spPr>
          <a:xfrm>
            <a:off x="1193292" y="2651760"/>
            <a:ext cx="822960" cy="822960"/>
          </a:xfrm>
          <a:prstGeom prst="ellipse">
            <a:avLst/>
          </a:prstGeom>
          <a:solidFill>
            <a:srgbClr val="6E7449"/>
          </a:solidFill>
          <a:ln/>
        </p:spPr>
        <p:txBody>
          <a:bodyPr/>
          <a:lstStyle/>
          <a:p>
            <a:endParaRPr lang="en-US"/>
          </a:p>
        </p:txBody>
      </p:sp>
      <p:sp>
        <p:nvSpPr>
          <p:cNvPr id="8" name="Text 6"/>
          <p:cNvSpPr/>
          <p:nvPr/>
        </p:nvSpPr>
        <p:spPr>
          <a:xfrm>
            <a:off x="1193292" y="2651760"/>
            <a:ext cx="822960" cy="822960"/>
          </a:xfrm>
          <a:prstGeom prst="rect">
            <a:avLst/>
          </a:prstGeom>
          <a:noFill/>
          <a:ln/>
        </p:spPr>
        <p:txBody>
          <a:bodyPr wrap="square" lIns="0" tIns="0" rIns="0" bIns="0" rtlCol="0" anchor="ctr"/>
          <a:lstStyle/>
          <a:p>
            <a:pPr marL="0" indent="0" algn="ctr">
              <a:buNone/>
            </a:pPr>
            <a:r>
              <a:rPr lang="en-US" sz="3000" b="1" dirty="0">
                <a:solidFill>
                  <a:srgbClr val="F4EBDC"/>
                </a:solidFill>
                <a:latin typeface="Georgia" pitchFamily="34" charset="0"/>
                <a:ea typeface="Georgia" pitchFamily="34" charset="-122"/>
                <a:cs typeface="Georgia" pitchFamily="34" charset="-120"/>
              </a:rPr>
              <a:t>1</a:t>
            </a:r>
            <a:endParaRPr lang="en-US" sz="3000" dirty="0"/>
          </a:p>
        </p:txBody>
      </p:sp>
      <p:sp>
        <p:nvSpPr>
          <p:cNvPr id="9" name="Text 7"/>
          <p:cNvSpPr/>
          <p:nvPr/>
        </p:nvSpPr>
        <p:spPr>
          <a:xfrm>
            <a:off x="685800" y="3703320"/>
            <a:ext cx="1837944" cy="777240"/>
          </a:xfrm>
          <a:prstGeom prst="rect">
            <a:avLst/>
          </a:prstGeom>
          <a:noFill/>
          <a:ln/>
        </p:spPr>
        <p:txBody>
          <a:bodyPr wrap="square" lIns="0" tIns="0" rIns="0" bIns="0" rtlCol="0" anchor="t"/>
          <a:lstStyle/>
          <a:p>
            <a:pPr marL="0" indent="0" algn="ctr">
              <a:lnSpc>
                <a:spcPts val="1900"/>
              </a:lnSpc>
              <a:buNone/>
            </a:pPr>
            <a:r>
              <a:rPr lang="en-US" sz="1650" b="1" dirty="0">
                <a:solidFill>
                  <a:srgbClr val="3B2E25"/>
                </a:solidFill>
                <a:latin typeface="Georgia" pitchFamily="34" charset="0"/>
                <a:ea typeface="Georgia" pitchFamily="34" charset="-122"/>
                <a:cs typeface="Georgia" pitchFamily="34" charset="-120"/>
              </a:rPr>
              <a:t>Hope</a:t>
            </a:r>
            <a:endParaRPr lang="en-US" sz="1650" dirty="0"/>
          </a:p>
        </p:txBody>
      </p:sp>
      <p:sp>
        <p:nvSpPr>
          <p:cNvPr id="10" name="Text 8"/>
          <p:cNvSpPr/>
          <p:nvPr/>
        </p:nvSpPr>
        <p:spPr>
          <a:xfrm>
            <a:off x="713232" y="4526280"/>
            <a:ext cx="1783080" cy="1005840"/>
          </a:xfrm>
          <a:prstGeom prst="rect">
            <a:avLst/>
          </a:prstGeom>
          <a:noFill/>
          <a:ln/>
        </p:spPr>
        <p:txBody>
          <a:bodyPr wrap="square" lIns="0" tIns="0" rIns="0" bIns="0" rtlCol="0" anchor="ctr"/>
          <a:lstStyle/>
          <a:p>
            <a:pPr marL="0" indent="0" algn="ctr">
              <a:lnSpc>
                <a:spcPts val="1600"/>
              </a:lnSpc>
              <a:buNone/>
            </a:pPr>
            <a:r>
              <a:rPr lang="en-US" sz="1200" dirty="0">
                <a:solidFill>
                  <a:srgbClr val="7C6A5A"/>
                </a:solidFill>
                <a:latin typeface="Calibri" pitchFamily="34" charset="0"/>
                <a:ea typeface="Calibri" pitchFamily="34" charset="-122"/>
                <a:cs typeface="Calibri" pitchFamily="34" charset="-120"/>
              </a:rPr>
              <a:t>Things can get better — for you and for them.</a:t>
            </a:r>
            <a:endParaRPr lang="en-US" sz="1200" dirty="0"/>
          </a:p>
        </p:txBody>
      </p:sp>
      <p:sp>
        <p:nvSpPr>
          <p:cNvPr id="11" name="Shape 9"/>
          <p:cNvSpPr/>
          <p:nvPr/>
        </p:nvSpPr>
        <p:spPr>
          <a:xfrm>
            <a:off x="2811780" y="2286000"/>
            <a:ext cx="2112264" cy="3383280"/>
          </a:xfrm>
          <a:prstGeom prst="rect">
            <a:avLst/>
          </a:prstGeom>
          <a:solidFill>
            <a:srgbClr val="EFE3CF"/>
          </a:solidFill>
          <a:ln w="12700">
            <a:solidFill>
              <a:srgbClr val="DEC9A6"/>
            </a:solidFill>
            <a:prstDash val="solid"/>
          </a:ln>
        </p:spPr>
        <p:txBody>
          <a:bodyPr/>
          <a:lstStyle/>
          <a:p>
            <a:endParaRPr lang="en-US"/>
          </a:p>
        </p:txBody>
      </p:sp>
      <p:sp>
        <p:nvSpPr>
          <p:cNvPr id="12" name="Shape 10"/>
          <p:cNvSpPr/>
          <p:nvPr/>
        </p:nvSpPr>
        <p:spPr>
          <a:xfrm>
            <a:off x="3456432" y="2651760"/>
            <a:ext cx="822960" cy="822960"/>
          </a:xfrm>
          <a:prstGeom prst="ellipse">
            <a:avLst/>
          </a:prstGeom>
          <a:solidFill>
            <a:srgbClr val="B25541"/>
          </a:solidFill>
          <a:ln/>
        </p:spPr>
        <p:txBody>
          <a:bodyPr/>
          <a:lstStyle/>
          <a:p>
            <a:endParaRPr lang="en-US"/>
          </a:p>
        </p:txBody>
      </p:sp>
      <p:sp>
        <p:nvSpPr>
          <p:cNvPr id="13" name="Text 11"/>
          <p:cNvSpPr/>
          <p:nvPr/>
        </p:nvSpPr>
        <p:spPr>
          <a:xfrm>
            <a:off x="3456432" y="2651760"/>
            <a:ext cx="822960" cy="822960"/>
          </a:xfrm>
          <a:prstGeom prst="rect">
            <a:avLst/>
          </a:prstGeom>
          <a:noFill/>
          <a:ln/>
        </p:spPr>
        <p:txBody>
          <a:bodyPr wrap="square" lIns="0" tIns="0" rIns="0" bIns="0" rtlCol="0" anchor="ctr"/>
          <a:lstStyle/>
          <a:p>
            <a:pPr marL="0" indent="0" algn="ctr">
              <a:buNone/>
            </a:pPr>
            <a:r>
              <a:rPr lang="en-US" sz="3000" b="1" dirty="0">
                <a:solidFill>
                  <a:srgbClr val="F4EBDC"/>
                </a:solidFill>
                <a:latin typeface="Georgia" pitchFamily="34" charset="0"/>
                <a:ea typeface="Georgia" pitchFamily="34" charset="-122"/>
                <a:cs typeface="Georgia" pitchFamily="34" charset="-120"/>
              </a:rPr>
              <a:t>2</a:t>
            </a:r>
            <a:endParaRPr lang="en-US" sz="3000" dirty="0"/>
          </a:p>
        </p:txBody>
      </p:sp>
      <p:sp>
        <p:nvSpPr>
          <p:cNvPr id="14" name="Text 12"/>
          <p:cNvSpPr/>
          <p:nvPr/>
        </p:nvSpPr>
        <p:spPr>
          <a:xfrm>
            <a:off x="2948940" y="3703320"/>
            <a:ext cx="1837944" cy="777240"/>
          </a:xfrm>
          <a:prstGeom prst="rect">
            <a:avLst/>
          </a:prstGeom>
          <a:noFill/>
          <a:ln/>
        </p:spPr>
        <p:txBody>
          <a:bodyPr wrap="square" lIns="0" tIns="0" rIns="0" bIns="0" rtlCol="0" anchor="t"/>
          <a:lstStyle/>
          <a:p>
            <a:pPr marL="0" indent="0" algn="ctr">
              <a:lnSpc>
                <a:spcPts val="1900"/>
              </a:lnSpc>
              <a:buNone/>
            </a:pPr>
            <a:r>
              <a:rPr lang="en-US" sz="1650" b="1" dirty="0">
                <a:solidFill>
                  <a:srgbClr val="3B2E25"/>
                </a:solidFill>
                <a:latin typeface="Georgia" pitchFamily="34" charset="0"/>
                <a:ea typeface="Georgia" pitchFamily="34" charset="-122"/>
                <a:cs typeface="Georgia" pitchFamily="34" charset="-120"/>
              </a:rPr>
              <a:t>Personal responsibility</a:t>
            </a:r>
            <a:endParaRPr lang="en-US" sz="1650" dirty="0"/>
          </a:p>
        </p:txBody>
      </p:sp>
      <p:sp>
        <p:nvSpPr>
          <p:cNvPr id="15" name="Text 13"/>
          <p:cNvSpPr/>
          <p:nvPr/>
        </p:nvSpPr>
        <p:spPr>
          <a:xfrm>
            <a:off x="2976372" y="4526280"/>
            <a:ext cx="1783080" cy="1005840"/>
          </a:xfrm>
          <a:prstGeom prst="rect">
            <a:avLst/>
          </a:prstGeom>
          <a:noFill/>
          <a:ln/>
        </p:spPr>
        <p:txBody>
          <a:bodyPr wrap="square" lIns="0" tIns="0" rIns="0" bIns="0" rtlCol="0" anchor="ctr"/>
          <a:lstStyle/>
          <a:p>
            <a:pPr marL="0" indent="0" algn="ctr">
              <a:lnSpc>
                <a:spcPts val="1600"/>
              </a:lnSpc>
              <a:buNone/>
            </a:pPr>
            <a:r>
              <a:rPr lang="en-US" sz="1200" dirty="0">
                <a:solidFill>
                  <a:srgbClr val="7C6A5A"/>
                </a:solidFill>
                <a:latin typeface="Calibri" pitchFamily="34" charset="0"/>
                <a:ea typeface="Calibri" pitchFamily="34" charset="-122"/>
                <a:cs typeface="Calibri" pitchFamily="34" charset="-120"/>
              </a:rPr>
              <a:t>Small actions you take to care for yourself.</a:t>
            </a:r>
            <a:endParaRPr lang="en-US" sz="1200" dirty="0"/>
          </a:p>
        </p:txBody>
      </p:sp>
      <p:sp>
        <p:nvSpPr>
          <p:cNvPr id="16" name="Shape 14"/>
          <p:cNvSpPr/>
          <p:nvPr/>
        </p:nvSpPr>
        <p:spPr>
          <a:xfrm>
            <a:off x="5074920" y="2286000"/>
            <a:ext cx="2112264" cy="3383280"/>
          </a:xfrm>
          <a:prstGeom prst="rect">
            <a:avLst/>
          </a:prstGeom>
          <a:solidFill>
            <a:srgbClr val="EFE3CF"/>
          </a:solidFill>
          <a:ln w="12700">
            <a:solidFill>
              <a:srgbClr val="DEC9A6"/>
            </a:solidFill>
            <a:prstDash val="solid"/>
          </a:ln>
        </p:spPr>
        <p:txBody>
          <a:bodyPr/>
          <a:lstStyle/>
          <a:p>
            <a:endParaRPr lang="en-US"/>
          </a:p>
        </p:txBody>
      </p:sp>
      <p:sp>
        <p:nvSpPr>
          <p:cNvPr id="17" name="Shape 15"/>
          <p:cNvSpPr/>
          <p:nvPr/>
        </p:nvSpPr>
        <p:spPr>
          <a:xfrm>
            <a:off x="5719572" y="2651760"/>
            <a:ext cx="822960" cy="822960"/>
          </a:xfrm>
          <a:prstGeom prst="ellipse">
            <a:avLst/>
          </a:prstGeom>
          <a:solidFill>
            <a:srgbClr val="6E7449"/>
          </a:solidFill>
          <a:ln/>
        </p:spPr>
        <p:txBody>
          <a:bodyPr/>
          <a:lstStyle/>
          <a:p>
            <a:endParaRPr lang="en-US"/>
          </a:p>
        </p:txBody>
      </p:sp>
      <p:sp>
        <p:nvSpPr>
          <p:cNvPr id="18" name="Text 16"/>
          <p:cNvSpPr/>
          <p:nvPr/>
        </p:nvSpPr>
        <p:spPr>
          <a:xfrm>
            <a:off x="5719572" y="2651760"/>
            <a:ext cx="822960" cy="822960"/>
          </a:xfrm>
          <a:prstGeom prst="rect">
            <a:avLst/>
          </a:prstGeom>
          <a:noFill/>
          <a:ln/>
        </p:spPr>
        <p:txBody>
          <a:bodyPr wrap="square" lIns="0" tIns="0" rIns="0" bIns="0" rtlCol="0" anchor="ctr"/>
          <a:lstStyle/>
          <a:p>
            <a:pPr marL="0" indent="0" algn="ctr">
              <a:buNone/>
            </a:pPr>
            <a:r>
              <a:rPr lang="en-US" sz="3000" b="1" dirty="0">
                <a:solidFill>
                  <a:srgbClr val="F4EBDC"/>
                </a:solidFill>
                <a:latin typeface="Georgia" pitchFamily="34" charset="0"/>
                <a:ea typeface="Georgia" pitchFamily="34" charset="-122"/>
                <a:cs typeface="Georgia" pitchFamily="34" charset="-120"/>
              </a:rPr>
              <a:t>3</a:t>
            </a:r>
            <a:endParaRPr lang="en-US" sz="3000" dirty="0"/>
          </a:p>
        </p:txBody>
      </p:sp>
      <p:sp>
        <p:nvSpPr>
          <p:cNvPr id="19" name="Text 17"/>
          <p:cNvSpPr/>
          <p:nvPr/>
        </p:nvSpPr>
        <p:spPr>
          <a:xfrm>
            <a:off x="5212080" y="3703320"/>
            <a:ext cx="1837944" cy="777240"/>
          </a:xfrm>
          <a:prstGeom prst="rect">
            <a:avLst/>
          </a:prstGeom>
          <a:noFill/>
          <a:ln/>
        </p:spPr>
        <p:txBody>
          <a:bodyPr wrap="square" lIns="0" tIns="0" rIns="0" bIns="0" rtlCol="0" anchor="t"/>
          <a:lstStyle/>
          <a:p>
            <a:pPr marL="0" indent="0" algn="ctr">
              <a:lnSpc>
                <a:spcPts val="1900"/>
              </a:lnSpc>
              <a:buNone/>
            </a:pPr>
            <a:r>
              <a:rPr lang="en-US" sz="1650" b="1" dirty="0">
                <a:solidFill>
                  <a:srgbClr val="3B2E25"/>
                </a:solidFill>
                <a:latin typeface="Georgia" pitchFamily="34" charset="0"/>
                <a:ea typeface="Georgia" pitchFamily="34" charset="-122"/>
                <a:cs typeface="Georgia" pitchFamily="34" charset="-120"/>
              </a:rPr>
              <a:t>Education</a:t>
            </a:r>
            <a:endParaRPr lang="en-US" sz="1650" dirty="0"/>
          </a:p>
        </p:txBody>
      </p:sp>
      <p:sp>
        <p:nvSpPr>
          <p:cNvPr id="20" name="Text 18"/>
          <p:cNvSpPr/>
          <p:nvPr/>
        </p:nvSpPr>
        <p:spPr>
          <a:xfrm>
            <a:off x="5239512" y="4526280"/>
            <a:ext cx="1783080" cy="1005840"/>
          </a:xfrm>
          <a:prstGeom prst="rect">
            <a:avLst/>
          </a:prstGeom>
          <a:noFill/>
          <a:ln/>
        </p:spPr>
        <p:txBody>
          <a:bodyPr wrap="square" lIns="0" tIns="0" rIns="0" bIns="0" rtlCol="0" anchor="ctr"/>
          <a:lstStyle/>
          <a:p>
            <a:pPr marL="0" indent="0" algn="ctr">
              <a:lnSpc>
                <a:spcPts val="1600"/>
              </a:lnSpc>
              <a:buNone/>
            </a:pPr>
            <a:r>
              <a:rPr lang="en-US" sz="1200" dirty="0">
                <a:solidFill>
                  <a:srgbClr val="7C6A5A"/>
                </a:solidFill>
                <a:latin typeface="Calibri" pitchFamily="34" charset="0"/>
                <a:ea typeface="Calibri" pitchFamily="34" charset="-122"/>
                <a:cs typeface="Calibri" pitchFamily="34" charset="-120"/>
              </a:rPr>
              <a:t>Knowing your own patterns helps you respond.</a:t>
            </a:r>
            <a:endParaRPr lang="en-US" sz="1200" dirty="0"/>
          </a:p>
        </p:txBody>
      </p:sp>
      <p:sp>
        <p:nvSpPr>
          <p:cNvPr id="21" name="Shape 19"/>
          <p:cNvSpPr/>
          <p:nvPr/>
        </p:nvSpPr>
        <p:spPr>
          <a:xfrm>
            <a:off x="7338060" y="2286000"/>
            <a:ext cx="2112264" cy="3383280"/>
          </a:xfrm>
          <a:prstGeom prst="rect">
            <a:avLst/>
          </a:prstGeom>
          <a:solidFill>
            <a:srgbClr val="EFE3CF"/>
          </a:solidFill>
          <a:ln w="12700">
            <a:solidFill>
              <a:srgbClr val="DEC9A6"/>
            </a:solidFill>
            <a:prstDash val="solid"/>
          </a:ln>
        </p:spPr>
        <p:txBody>
          <a:bodyPr/>
          <a:lstStyle/>
          <a:p>
            <a:endParaRPr lang="en-US"/>
          </a:p>
        </p:txBody>
      </p:sp>
      <p:sp>
        <p:nvSpPr>
          <p:cNvPr id="22" name="Shape 20"/>
          <p:cNvSpPr/>
          <p:nvPr/>
        </p:nvSpPr>
        <p:spPr>
          <a:xfrm>
            <a:off x="7982712" y="2651760"/>
            <a:ext cx="822960" cy="822960"/>
          </a:xfrm>
          <a:prstGeom prst="ellipse">
            <a:avLst/>
          </a:prstGeom>
          <a:solidFill>
            <a:srgbClr val="B25541"/>
          </a:solidFill>
          <a:ln/>
        </p:spPr>
        <p:txBody>
          <a:bodyPr/>
          <a:lstStyle/>
          <a:p>
            <a:endParaRPr lang="en-US"/>
          </a:p>
        </p:txBody>
      </p:sp>
      <p:sp>
        <p:nvSpPr>
          <p:cNvPr id="23" name="Text 21"/>
          <p:cNvSpPr/>
          <p:nvPr/>
        </p:nvSpPr>
        <p:spPr>
          <a:xfrm>
            <a:off x="7982712" y="2651760"/>
            <a:ext cx="822960" cy="822960"/>
          </a:xfrm>
          <a:prstGeom prst="rect">
            <a:avLst/>
          </a:prstGeom>
          <a:noFill/>
          <a:ln/>
        </p:spPr>
        <p:txBody>
          <a:bodyPr wrap="square" lIns="0" tIns="0" rIns="0" bIns="0" rtlCol="0" anchor="ctr"/>
          <a:lstStyle/>
          <a:p>
            <a:pPr marL="0" indent="0" algn="ctr">
              <a:buNone/>
            </a:pPr>
            <a:r>
              <a:rPr lang="en-US" sz="3000" b="1" dirty="0">
                <a:solidFill>
                  <a:srgbClr val="F4EBDC"/>
                </a:solidFill>
                <a:latin typeface="Georgia" pitchFamily="34" charset="0"/>
                <a:ea typeface="Georgia" pitchFamily="34" charset="-122"/>
                <a:cs typeface="Georgia" pitchFamily="34" charset="-120"/>
              </a:rPr>
              <a:t>4</a:t>
            </a:r>
            <a:endParaRPr lang="en-US" sz="3000" dirty="0"/>
          </a:p>
        </p:txBody>
      </p:sp>
      <p:sp>
        <p:nvSpPr>
          <p:cNvPr id="24" name="Text 22"/>
          <p:cNvSpPr/>
          <p:nvPr/>
        </p:nvSpPr>
        <p:spPr>
          <a:xfrm>
            <a:off x="7475220" y="3703320"/>
            <a:ext cx="1837944" cy="777240"/>
          </a:xfrm>
          <a:prstGeom prst="rect">
            <a:avLst/>
          </a:prstGeom>
          <a:noFill/>
          <a:ln/>
        </p:spPr>
        <p:txBody>
          <a:bodyPr wrap="square" lIns="0" tIns="0" rIns="0" bIns="0" rtlCol="0" anchor="t"/>
          <a:lstStyle/>
          <a:p>
            <a:pPr marL="0" indent="0" algn="ctr">
              <a:lnSpc>
                <a:spcPts val="1900"/>
              </a:lnSpc>
              <a:buNone/>
            </a:pPr>
            <a:r>
              <a:rPr lang="en-US" sz="1650" b="1" dirty="0">
                <a:solidFill>
                  <a:srgbClr val="3B2E25"/>
                </a:solidFill>
                <a:latin typeface="Georgia" pitchFamily="34" charset="0"/>
                <a:ea typeface="Georgia" pitchFamily="34" charset="-122"/>
                <a:cs typeface="Georgia" pitchFamily="34" charset="-120"/>
              </a:rPr>
              <a:t>Self-advocacy</a:t>
            </a:r>
            <a:endParaRPr lang="en-US" sz="1650" dirty="0"/>
          </a:p>
        </p:txBody>
      </p:sp>
      <p:sp>
        <p:nvSpPr>
          <p:cNvPr id="25" name="Text 23"/>
          <p:cNvSpPr/>
          <p:nvPr/>
        </p:nvSpPr>
        <p:spPr>
          <a:xfrm>
            <a:off x="7502652" y="4526280"/>
            <a:ext cx="1783080" cy="1005840"/>
          </a:xfrm>
          <a:prstGeom prst="rect">
            <a:avLst/>
          </a:prstGeom>
          <a:noFill/>
          <a:ln/>
        </p:spPr>
        <p:txBody>
          <a:bodyPr wrap="square" lIns="0" tIns="0" rIns="0" bIns="0" rtlCol="0" anchor="ctr"/>
          <a:lstStyle/>
          <a:p>
            <a:pPr marL="0" indent="0" algn="ctr">
              <a:lnSpc>
                <a:spcPts val="1600"/>
              </a:lnSpc>
              <a:buNone/>
            </a:pPr>
            <a:r>
              <a:rPr lang="en-US" sz="1200" dirty="0">
                <a:solidFill>
                  <a:srgbClr val="7C6A5A"/>
                </a:solidFill>
                <a:latin typeface="Calibri" pitchFamily="34" charset="0"/>
                <a:ea typeface="Calibri" pitchFamily="34" charset="-122"/>
                <a:cs typeface="Calibri" pitchFamily="34" charset="-120"/>
              </a:rPr>
              <a:t>Asking for what you need is a strength.</a:t>
            </a:r>
            <a:endParaRPr lang="en-US" sz="1200" dirty="0"/>
          </a:p>
        </p:txBody>
      </p:sp>
      <p:sp>
        <p:nvSpPr>
          <p:cNvPr id="26" name="Shape 24"/>
          <p:cNvSpPr/>
          <p:nvPr/>
        </p:nvSpPr>
        <p:spPr>
          <a:xfrm>
            <a:off x="9601200" y="2286000"/>
            <a:ext cx="2112264" cy="3383280"/>
          </a:xfrm>
          <a:prstGeom prst="rect">
            <a:avLst/>
          </a:prstGeom>
          <a:solidFill>
            <a:srgbClr val="EFE3CF"/>
          </a:solidFill>
          <a:ln w="12700">
            <a:solidFill>
              <a:srgbClr val="DEC9A6"/>
            </a:solidFill>
            <a:prstDash val="solid"/>
          </a:ln>
        </p:spPr>
        <p:txBody>
          <a:bodyPr/>
          <a:lstStyle/>
          <a:p>
            <a:endParaRPr lang="en-US"/>
          </a:p>
        </p:txBody>
      </p:sp>
      <p:sp>
        <p:nvSpPr>
          <p:cNvPr id="27" name="Shape 25"/>
          <p:cNvSpPr/>
          <p:nvPr/>
        </p:nvSpPr>
        <p:spPr>
          <a:xfrm>
            <a:off x="10245852" y="2651760"/>
            <a:ext cx="822960" cy="822960"/>
          </a:xfrm>
          <a:prstGeom prst="ellipse">
            <a:avLst/>
          </a:prstGeom>
          <a:solidFill>
            <a:srgbClr val="6E7449"/>
          </a:solidFill>
          <a:ln/>
        </p:spPr>
        <p:txBody>
          <a:bodyPr/>
          <a:lstStyle/>
          <a:p>
            <a:endParaRPr lang="en-US"/>
          </a:p>
        </p:txBody>
      </p:sp>
      <p:sp>
        <p:nvSpPr>
          <p:cNvPr id="28" name="Text 26"/>
          <p:cNvSpPr/>
          <p:nvPr/>
        </p:nvSpPr>
        <p:spPr>
          <a:xfrm>
            <a:off x="10245852" y="2651760"/>
            <a:ext cx="822960" cy="822960"/>
          </a:xfrm>
          <a:prstGeom prst="rect">
            <a:avLst/>
          </a:prstGeom>
          <a:noFill/>
          <a:ln/>
        </p:spPr>
        <p:txBody>
          <a:bodyPr wrap="square" lIns="0" tIns="0" rIns="0" bIns="0" rtlCol="0" anchor="ctr"/>
          <a:lstStyle/>
          <a:p>
            <a:pPr marL="0" indent="0" algn="ctr">
              <a:buNone/>
            </a:pPr>
            <a:r>
              <a:rPr lang="en-US" sz="3000" b="1" dirty="0">
                <a:solidFill>
                  <a:srgbClr val="F4EBDC"/>
                </a:solidFill>
                <a:latin typeface="Georgia" pitchFamily="34" charset="0"/>
                <a:ea typeface="Georgia" pitchFamily="34" charset="-122"/>
                <a:cs typeface="Georgia" pitchFamily="34" charset="-120"/>
              </a:rPr>
              <a:t>5</a:t>
            </a:r>
            <a:endParaRPr lang="en-US" sz="3000" dirty="0"/>
          </a:p>
        </p:txBody>
      </p:sp>
      <p:sp>
        <p:nvSpPr>
          <p:cNvPr id="29" name="Text 27"/>
          <p:cNvSpPr/>
          <p:nvPr/>
        </p:nvSpPr>
        <p:spPr>
          <a:xfrm>
            <a:off x="9738360" y="3703320"/>
            <a:ext cx="1837944" cy="777240"/>
          </a:xfrm>
          <a:prstGeom prst="rect">
            <a:avLst/>
          </a:prstGeom>
          <a:noFill/>
          <a:ln/>
        </p:spPr>
        <p:txBody>
          <a:bodyPr wrap="square" lIns="0" tIns="0" rIns="0" bIns="0" rtlCol="0" anchor="t"/>
          <a:lstStyle/>
          <a:p>
            <a:pPr marL="0" indent="0" algn="ctr">
              <a:lnSpc>
                <a:spcPts val="1900"/>
              </a:lnSpc>
              <a:buNone/>
            </a:pPr>
            <a:r>
              <a:rPr lang="en-US" sz="1650" b="1" dirty="0">
                <a:solidFill>
                  <a:srgbClr val="3B2E25"/>
                </a:solidFill>
                <a:latin typeface="Georgia" pitchFamily="34" charset="0"/>
                <a:ea typeface="Georgia" pitchFamily="34" charset="-122"/>
                <a:cs typeface="Georgia" pitchFamily="34" charset="-120"/>
              </a:rPr>
              <a:t>Support</a:t>
            </a:r>
            <a:endParaRPr lang="en-US" sz="1650" dirty="0"/>
          </a:p>
        </p:txBody>
      </p:sp>
      <p:sp>
        <p:nvSpPr>
          <p:cNvPr id="30" name="Text 28"/>
          <p:cNvSpPr/>
          <p:nvPr/>
        </p:nvSpPr>
        <p:spPr>
          <a:xfrm>
            <a:off x="9765792" y="4526280"/>
            <a:ext cx="1783080" cy="1005840"/>
          </a:xfrm>
          <a:prstGeom prst="rect">
            <a:avLst/>
          </a:prstGeom>
          <a:noFill/>
          <a:ln/>
        </p:spPr>
        <p:txBody>
          <a:bodyPr wrap="square" lIns="0" tIns="0" rIns="0" bIns="0" rtlCol="0" anchor="ctr"/>
          <a:lstStyle/>
          <a:p>
            <a:pPr marL="0" indent="0" algn="ctr">
              <a:lnSpc>
                <a:spcPts val="1600"/>
              </a:lnSpc>
              <a:buNone/>
            </a:pPr>
            <a:r>
              <a:rPr lang="en-US" sz="1200" dirty="0">
                <a:solidFill>
                  <a:srgbClr val="7C6A5A"/>
                </a:solidFill>
                <a:latin typeface="Calibri" pitchFamily="34" charset="0"/>
                <a:ea typeface="Calibri" pitchFamily="34" charset="-122"/>
                <a:cs typeface="Calibri" pitchFamily="34" charset="-120"/>
              </a:rPr>
              <a:t>Leaning on your team — and being there for them.</a:t>
            </a:r>
            <a:endParaRPr lang="en-US" sz="1200" dirty="0"/>
          </a:p>
        </p:txBody>
      </p:sp>
      <p:sp>
        <p:nvSpPr>
          <p:cNvPr id="31" name="Text 29"/>
          <p:cNvSpPr/>
          <p:nvPr/>
        </p:nvSpPr>
        <p:spPr>
          <a:xfrm>
            <a:off x="548640" y="6437376"/>
            <a:ext cx="7315200" cy="274320"/>
          </a:xfrm>
          <a:prstGeom prst="rect">
            <a:avLst/>
          </a:prstGeom>
          <a:noFill/>
          <a:ln/>
        </p:spPr>
        <p:txBody>
          <a:bodyPr wrap="square" lIns="0" tIns="0" rIns="0" bIns="0" rtlCol="0" anchor="ctr"/>
          <a:lstStyle/>
          <a:p>
            <a:pPr marL="0" indent="0" algn="l">
              <a:buNone/>
            </a:pPr>
            <a:r>
              <a:rPr lang="en-US" sz="950" dirty="0">
                <a:solidFill>
                  <a:srgbClr val="7C6A5A"/>
                </a:solidFill>
                <a:latin typeface="Calibri" pitchFamily="34" charset="0"/>
                <a:ea typeface="Calibri" pitchFamily="34" charset="-122"/>
                <a:cs typeface="Calibri" pitchFamily="34" charset="-120"/>
              </a:rPr>
              <a:t>WRAP  ·  For Our Team</a:t>
            </a:r>
            <a:endParaRPr lang="en-US" sz="950" dirty="0"/>
          </a:p>
        </p:txBody>
      </p:sp>
      <p:sp>
        <p:nvSpPr>
          <p:cNvPr id="32" name="Text 30"/>
          <p:cNvSpPr/>
          <p:nvPr/>
        </p:nvSpPr>
        <p:spPr>
          <a:xfrm>
            <a:off x="11430000" y="6437376"/>
            <a:ext cx="548640" cy="274320"/>
          </a:xfrm>
          <a:prstGeom prst="rect">
            <a:avLst/>
          </a:prstGeom>
          <a:noFill/>
          <a:ln/>
        </p:spPr>
        <p:txBody>
          <a:bodyPr wrap="square" lIns="0" tIns="0" rIns="0" bIns="0" rtlCol="0" anchor="ctr"/>
          <a:lstStyle/>
          <a:p>
            <a:pPr marL="0" indent="0" algn="r">
              <a:buNone/>
            </a:pPr>
            <a:r>
              <a:rPr lang="en-US" sz="950" dirty="0">
                <a:solidFill>
                  <a:srgbClr val="7C6A5A"/>
                </a:solidFill>
                <a:latin typeface="Calibri" pitchFamily="34" charset="0"/>
                <a:ea typeface="Calibri" pitchFamily="34" charset="-122"/>
                <a:cs typeface="Calibri" pitchFamily="34" charset="-120"/>
              </a:rPr>
              <a:t>17</a:t>
            </a:r>
            <a:endParaRPr lang="en-US" sz="9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4EBDC"/>
        </a:solidFill>
        <a:effectLst/>
      </p:bgPr>
    </p:bg>
    <p:spTree>
      <p:nvGrpSpPr>
        <p:cNvPr id="1" name=""/>
        <p:cNvGrpSpPr/>
        <p:nvPr/>
      </p:nvGrpSpPr>
      <p:grpSpPr>
        <a:xfrm>
          <a:off x="0" y="0"/>
          <a:ext cx="0" cy="0"/>
          <a:chOff x="0" y="0"/>
          <a:chExt cx="0" cy="0"/>
        </a:xfrm>
      </p:grpSpPr>
      <p:sp>
        <p:nvSpPr>
          <p:cNvPr id="2" name="Shape 0"/>
          <p:cNvSpPr/>
          <p:nvPr/>
        </p:nvSpPr>
        <p:spPr>
          <a:xfrm>
            <a:off x="548640" y="548640"/>
            <a:ext cx="146304" cy="146304"/>
          </a:xfrm>
          <a:prstGeom prst="rect">
            <a:avLst/>
          </a:prstGeom>
          <a:solidFill>
            <a:srgbClr val="6E7449"/>
          </a:solidFill>
          <a:ln/>
        </p:spPr>
        <p:txBody>
          <a:bodyPr/>
          <a:lstStyle/>
          <a:p>
            <a:endParaRPr lang="en-US"/>
          </a:p>
        </p:txBody>
      </p:sp>
      <p:sp>
        <p:nvSpPr>
          <p:cNvPr id="3" name="Text 1"/>
          <p:cNvSpPr/>
          <p:nvPr/>
        </p:nvSpPr>
        <p:spPr>
          <a:xfrm>
            <a:off x="804672" y="438912"/>
            <a:ext cx="7315200" cy="320040"/>
          </a:xfrm>
          <a:prstGeom prst="rect">
            <a:avLst/>
          </a:prstGeom>
          <a:noFill/>
          <a:ln/>
        </p:spPr>
        <p:txBody>
          <a:bodyPr wrap="square" lIns="0" tIns="0" rIns="0" bIns="0" rtlCol="0" anchor="ctr"/>
          <a:lstStyle/>
          <a:p>
            <a:pPr marL="0" indent="0" algn="l">
              <a:buNone/>
            </a:pPr>
            <a:r>
              <a:rPr lang="en-US" sz="1250" b="1" kern="0" spc="300" dirty="0">
                <a:solidFill>
                  <a:srgbClr val="6E7449"/>
                </a:solidFill>
                <a:latin typeface="Calibri" pitchFamily="34" charset="0"/>
                <a:ea typeface="Calibri" pitchFamily="34" charset="-122"/>
                <a:cs typeface="Calibri" pitchFamily="34" charset="-120"/>
              </a:rPr>
              <a:t>BUILD YOURS</a:t>
            </a:r>
            <a:endParaRPr lang="en-US" sz="1250" dirty="0"/>
          </a:p>
        </p:txBody>
      </p:sp>
      <p:sp>
        <p:nvSpPr>
          <p:cNvPr id="4" name="Text 2"/>
          <p:cNvSpPr/>
          <p:nvPr/>
        </p:nvSpPr>
        <p:spPr>
          <a:xfrm>
            <a:off x="548640" y="777240"/>
            <a:ext cx="5577840" cy="1280160"/>
          </a:xfrm>
          <a:prstGeom prst="rect">
            <a:avLst/>
          </a:prstGeom>
          <a:noFill/>
          <a:ln/>
        </p:spPr>
        <p:txBody>
          <a:bodyPr wrap="square" lIns="0" tIns="0" rIns="0" bIns="0" rtlCol="0" anchor="ctr"/>
          <a:lstStyle/>
          <a:p>
            <a:pPr marL="0" indent="0">
              <a:lnSpc>
                <a:spcPts val="3100"/>
              </a:lnSpc>
              <a:buNone/>
            </a:pPr>
            <a:r>
              <a:rPr lang="en-US" sz="2700" b="1" dirty="0">
                <a:solidFill>
                  <a:srgbClr val="3B2E25"/>
                </a:solidFill>
                <a:latin typeface="Georgia" pitchFamily="34" charset="0"/>
                <a:ea typeface="Georgia" pitchFamily="34" charset="-122"/>
                <a:cs typeface="Georgia" pitchFamily="34" charset="-120"/>
              </a:rPr>
              <a:t>How to build your own WRAP</a:t>
            </a:r>
            <a:endParaRPr lang="en-US" sz="2700" dirty="0"/>
          </a:p>
        </p:txBody>
      </p:sp>
      <p:sp>
        <p:nvSpPr>
          <p:cNvPr id="5" name="Text 3"/>
          <p:cNvSpPr/>
          <p:nvPr/>
        </p:nvSpPr>
        <p:spPr>
          <a:xfrm>
            <a:off x="548640" y="2011680"/>
            <a:ext cx="5029200" cy="914400"/>
          </a:xfrm>
          <a:prstGeom prst="rect">
            <a:avLst/>
          </a:prstGeom>
          <a:noFill/>
          <a:ln/>
        </p:spPr>
        <p:txBody>
          <a:bodyPr wrap="square" lIns="0" tIns="0" rIns="0" bIns="0" rtlCol="0" anchor="ctr"/>
          <a:lstStyle/>
          <a:p>
            <a:pPr marL="0" indent="0">
              <a:lnSpc>
                <a:spcPts val="1900"/>
              </a:lnSpc>
              <a:buNone/>
            </a:pPr>
            <a:r>
              <a:rPr lang="en-US" sz="1400" dirty="0">
                <a:solidFill>
                  <a:srgbClr val="7C6A5A"/>
                </a:solidFill>
                <a:latin typeface="Calibri" pitchFamily="34" charset="0"/>
                <a:ea typeface="Calibri" pitchFamily="34" charset="-122"/>
                <a:cs typeface="Calibri" pitchFamily="34" charset="-120"/>
              </a:rPr>
              <a:t>Start with your toolbox, then make six simple plans. You can begin with just a notebook today.</a:t>
            </a:r>
            <a:endParaRPr lang="en-US" sz="1400" dirty="0"/>
          </a:p>
        </p:txBody>
      </p:sp>
      <p:pic>
        <p:nvPicPr>
          <p:cNvPr id="6" name="Image 0" descr="images/image-e162082e6168e6a2411d041c32649028.jpg"/>
          <p:cNvPicPr>
            <a:picLocks noChangeAspect="1"/>
          </p:cNvPicPr>
          <p:nvPr/>
        </p:nvPicPr>
        <p:blipFill>
          <a:blip r:embed="rId3"/>
          <a:srcRect t="15132" b="15132"/>
          <a:stretch/>
        </p:blipFill>
        <p:spPr>
          <a:xfrm>
            <a:off x="6400800" y="640080"/>
            <a:ext cx="5212080" cy="2423160"/>
          </a:xfrm>
          <a:prstGeom prst="rect">
            <a:avLst/>
          </a:prstGeom>
          <a:effectLst>
            <a:outerShdw blurRad="114300" dist="38100" dir="5400000" algn="bl" rotWithShape="0">
              <a:srgbClr val="000000">
                <a:alpha val="18000"/>
              </a:srgbClr>
            </a:outerShdw>
          </a:effectLst>
        </p:spPr>
      </p:pic>
      <p:sp>
        <p:nvSpPr>
          <p:cNvPr id="7" name="Shape 4"/>
          <p:cNvSpPr/>
          <p:nvPr/>
        </p:nvSpPr>
        <p:spPr>
          <a:xfrm>
            <a:off x="548640" y="3291840"/>
            <a:ext cx="3520440" cy="1325880"/>
          </a:xfrm>
          <a:prstGeom prst="rect">
            <a:avLst/>
          </a:prstGeom>
          <a:solidFill>
            <a:srgbClr val="EFE3CF"/>
          </a:solidFill>
          <a:ln w="12700">
            <a:solidFill>
              <a:srgbClr val="DEC9A6"/>
            </a:solidFill>
            <a:prstDash val="solid"/>
          </a:ln>
        </p:spPr>
        <p:txBody>
          <a:bodyPr/>
          <a:lstStyle/>
          <a:p>
            <a:endParaRPr lang="en-US"/>
          </a:p>
        </p:txBody>
      </p:sp>
      <p:sp>
        <p:nvSpPr>
          <p:cNvPr id="8" name="Shape 5"/>
          <p:cNvSpPr/>
          <p:nvPr/>
        </p:nvSpPr>
        <p:spPr>
          <a:xfrm>
            <a:off x="548640" y="3291840"/>
            <a:ext cx="502920" cy="1325880"/>
          </a:xfrm>
          <a:prstGeom prst="rect">
            <a:avLst/>
          </a:prstGeom>
          <a:solidFill>
            <a:srgbClr val="6E7449"/>
          </a:solidFill>
          <a:ln/>
        </p:spPr>
        <p:txBody>
          <a:bodyPr/>
          <a:lstStyle/>
          <a:p>
            <a:endParaRPr lang="en-US"/>
          </a:p>
        </p:txBody>
      </p:sp>
      <p:sp>
        <p:nvSpPr>
          <p:cNvPr id="9" name="Text 6"/>
          <p:cNvSpPr/>
          <p:nvPr/>
        </p:nvSpPr>
        <p:spPr>
          <a:xfrm>
            <a:off x="548640" y="3291840"/>
            <a:ext cx="502920" cy="1325880"/>
          </a:xfrm>
          <a:prstGeom prst="rect">
            <a:avLst/>
          </a:prstGeom>
          <a:noFill/>
          <a:ln/>
        </p:spPr>
        <p:txBody>
          <a:bodyPr wrap="square" lIns="0" tIns="0" rIns="0" bIns="0" rtlCol="0" anchor="ctr"/>
          <a:lstStyle/>
          <a:p>
            <a:pPr marL="0" indent="0" algn="ctr">
              <a:buNone/>
            </a:pPr>
            <a:r>
              <a:rPr lang="en-US" sz="2200" b="1" dirty="0">
                <a:solidFill>
                  <a:srgbClr val="F4EBDC"/>
                </a:solidFill>
                <a:latin typeface="Georgia" pitchFamily="34" charset="0"/>
                <a:ea typeface="Georgia" pitchFamily="34" charset="-122"/>
                <a:cs typeface="Georgia" pitchFamily="34" charset="-120"/>
              </a:rPr>
              <a:t>1</a:t>
            </a:r>
            <a:endParaRPr lang="en-US" sz="2200" dirty="0"/>
          </a:p>
        </p:txBody>
      </p:sp>
      <p:sp>
        <p:nvSpPr>
          <p:cNvPr id="10" name="Text 7"/>
          <p:cNvSpPr/>
          <p:nvPr/>
        </p:nvSpPr>
        <p:spPr>
          <a:xfrm>
            <a:off x="1207008" y="3456432"/>
            <a:ext cx="2743200" cy="411480"/>
          </a:xfrm>
          <a:prstGeom prst="rect">
            <a:avLst/>
          </a:prstGeom>
          <a:noFill/>
          <a:ln/>
        </p:spPr>
        <p:txBody>
          <a:bodyPr wrap="square" lIns="0" tIns="0" rIns="0" bIns="0" rtlCol="0" anchor="ctr"/>
          <a:lstStyle/>
          <a:p>
            <a:pPr marL="0" indent="0">
              <a:buNone/>
            </a:pPr>
            <a:r>
              <a:rPr lang="en-US" sz="1450" b="1" dirty="0">
                <a:solidFill>
                  <a:srgbClr val="3B2E25"/>
                </a:solidFill>
                <a:latin typeface="Georgia" pitchFamily="34" charset="0"/>
                <a:ea typeface="Georgia" pitchFamily="34" charset="-122"/>
                <a:cs typeface="Georgia" pitchFamily="34" charset="-120"/>
              </a:rPr>
              <a:t>Wellness toolbox</a:t>
            </a:r>
            <a:endParaRPr lang="en-US" sz="1450" dirty="0"/>
          </a:p>
        </p:txBody>
      </p:sp>
      <p:sp>
        <p:nvSpPr>
          <p:cNvPr id="11" name="Text 8"/>
          <p:cNvSpPr/>
          <p:nvPr/>
        </p:nvSpPr>
        <p:spPr>
          <a:xfrm>
            <a:off x="1207008" y="3858768"/>
            <a:ext cx="2743200" cy="685800"/>
          </a:xfrm>
          <a:prstGeom prst="rect">
            <a:avLst/>
          </a:prstGeom>
          <a:noFill/>
          <a:ln/>
        </p:spPr>
        <p:txBody>
          <a:bodyPr wrap="square" lIns="0" tIns="0" rIns="0" bIns="0" rtlCol="0" anchor="ctr"/>
          <a:lstStyle/>
          <a:p>
            <a:pPr marL="0" indent="0">
              <a:lnSpc>
                <a:spcPts val="1400"/>
              </a:lnSpc>
              <a:buNone/>
            </a:pPr>
            <a:r>
              <a:rPr lang="en-US" sz="1150" dirty="0">
                <a:solidFill>
                  <a:srgbClr val="7C6A5A"/>
                </a:solidFill>
                <a:latin typeface="Calibri" pitchFamily="34" charset="0"/>
                <a:ea typeface="Calibri" pitchFamily="34" charset="-122"/>
                <a:cs typeface="Calibri" pitchFamily="34" charset="-120"/>
              </a:rPr>
              <a:t>List what helps you feel good.</a:t>
            </a:r>
            <a:endParaRPr lang="en-US" sz="1150" dirty="0"/>
          </a:p>
        </p:txBody>
      </p:sp>
      <p:sp>
        <p:nvSpPr>
          <p:cNvPr id="12" name="Shape 9"/>
          <p:cNvSpPr/>
          <p:nvPr/>
        </p:nvSpPr>
        <p:spPr>
          <a:xfrm>
            <a:off x="4251960" y="3291840"/>
            <a:ext cx="3520440" cy="1325880"/>
          </a:xfrm>
          <a:prstGeom prst="rect">
            <a:avLst/>
          </a:prstGeom>
          <a:solidFill>
            <a:srgbClr val="EFE3CF"/>
          </a:solidFill>
          <a:ln w="12700">
            <a:solidFill>
              <a:srgbClr val="DEC9A6"/>
            </a:solidFill>
            <a:prstDash val="solid"/>
          </a:ln>
        </p:spPr>
        <p:txBody>
          <a:bodyPr/>
          <a:lstStyle/>
          <a:p>
            <a:endParaRPr lang="en-US"/>
          </a:p>
        </p:txBody>
      </p:sp>
      <p:sp>
        <p:nvSpPr>
          <p:cNvPr id="13" name="Shape 10"/>
          <p:cNvSpPr/>
          <p:nvPr/>
        </p:nvSpPr>
        <p:spPr>
          <a:xfrm>
            <a:off x="4251960" y="3291840"/>
            <a:ext cx="502920" cy="1325880"/>
          </a:xfrm>
          <a:prstGeom prst="rect">
            <a:avLst/>
          </a:prstGeom>
          <a:solidFill>
            <a:srgbClr val="6E7449"/>
          </a:solidFill>
          <a:ln/>
        </p:spPr>
        <p:txBody>
          <a:bodyPr/>
          <a:lstStyle/>
          <a:p>
            <a:endParaRPr lang="en-US"/>
          </a:p>
        </p:txBody>
      </p:sp>
      <p:sp>
        <p:nvSpPr>
          <p:cNvPr id="14" name="Text 11"/>
          <p:cNvSpPr/>
          <p:nvPr/>
        </p:nvSpPr>
        <p:spPr>
          <a:xfrm>
            <a:off x="4251960" y="3291840"/>
            <a:ext cx="502920" cy="1325880"/>
          </a:xfrm>
          <a:prstGeom prst="rect">
            <a:avLst/>
          </a:prstGeom>
          <a:noFill/>
          <a:ln/>
        </p:spPr>
        <p:txBody>
          <a:bodyPr wrap="square" lIns="0" tIns="0" rIns="0" bIns="0" rtlCol="0" anchor="ctr"/>
          <a:lstStyle/>
          <a:p>
            <a:pPr marL="0" indent="0" algn="ctr">
              <a:buNone/>
            </a:pPr>
            <a:r>
              <a:rPr lang="en-US" sz="2200" b="1" dirty="0">
                <a:solidFill>
                  <a:srgbClr val="F4EBDC"/>
                </a:solidFill>
                <a:latin typeface="Georgia" pitchFamily="34" charset="0"/>
                <a:ea typeface="Georgia" pitchFamily="34" charset="-122"/>
                <a:cs typeface="Georgia" pitchFamily="34" charset="-120"/>
              </a:rPr>
              <a:t>2</a:t>
            </a:r>
            <a:endParaRPr lang="en-US" sz="2200" dirty="0"/>
          </a:p>
        </p:txBody>
      </p:sp>
      <p:sp>
        <p:nvSpPr>
          <p:cNvPr id="15" name="Text 12"/>
          <p:cNvSpPr/>
          <p:nvPr/>
        </p:nvSpPr>
        <p:spPr>
          <a:xfrm>
            <a:off x="4910328" y="3456432"/>
            <a:ext cx="2743200" cy="411480"/>
          </a:xfrm>
          <a:prstGeom prst="rect">
            <a:avLst/>
          </a:prstGeom>
          <a:noFill/>
          <a:ln/>
        </p:spPr>
        <p:txBody>
          <a:bodyPr wrap="square" lIns="0" tIns="0" rIns="0" bIns="0" rtlCol="0" anchor="ctr"/>
          <a:lstStyle/>
          <a:p>
            <a:pPr marL="0" indent="0">
              <a:buNone/>
            </a:pPr>
            <a:r>
              <a:rPr lang="en-US" sz="1450" b="1" dirty="0">
                <a:solidFill>
                  <a:srgbClr val="3B2E25"/>
                </a:solidFill>
                <a:latin typeface="Georgia" pitchFamily="34" charset="0"/>
                <a:ea typeface="Georgia" pitchFamily="34" charset="-122"/>
                <a:cs typeface="Georgia" pitchFamily="34" charset="-120"/>
              </a:rPr>
              <a:t>Daily plan</a:t>
            </a:r>
            <a:endParaRPr lang="en-US" sz="1450" dirty="0"/>
          </a:p>
        </p:txBody>
      </p:sp>
      <p:sp>
        <p:nvSpPr>
          <p:cNvPr id="16" name="Text 13"/>
          <p:cNvSpPr/>
          <p:nvPr/>
        </p:nvSpPr>
        <p:spPr>
          <a:xfrm>
            <a:off x="4910328" y="3858768"/>
            <a:ext cx="2743200" cy="685800"/>
          </a:xfrm>
          <a:prstGeom prst="rect">
            <a:avLst/>
          </a:prstGeom>
          <a:noFill/>
          <a:ln/>
        </p:spPr>
        <p:txBody>
          <a:bodyPr wrap="square" lIns="0" tIns="0" rIns="0" bIns="0" rtlCol="0" anchor="ctr"/>
          <a:lstStyle/>
          <a:p>
            <a:pPr marL="0" indent="0">
              <a:lnSpc>
                <a:spcPts val="1400"/>
              </a:lnSpc>
              <a:buNone/>
            </a:pPr>
            <a:r>
              <a:rPr lang="en-US" sz="1150" dirty="0">
                <a:solidFill>
                  <a:srgbClr val="7C6A5A"/>
                </a:solidFill>
                <a:latin typeface="Calibri" pitchFamily="34" charset="0"/>
                <a:ea typeface="Calibri" pitchFamily="34" charset="-122"/>
                <a:cs typeface="Calibri" pitchFamily="34" charset="-120"/>
              </a:rPr>
              <a:t>A few things to do every day.</a:t>
            </a:r>
            <a:endParaRPr lang="en-US" sz="1150" dirty="0"/>
          </a:p>
        </p:txBody>
      </p:sp>
      <p:sp>
        <p:nvSpPr>
          <p:cNvPr id="17" name="Shape 14"/>
          <p:cNvSpPr/>
          <p:nvPr/>
        </p:nvSpPr>
        <p:spPr>
          <a:xfrm>
            <a:off x="7955280" y="3291840"/>
            <a:ext cx="3520440" cy="1325880"/>
          </a:xfrm>
          <a:prstGeom prst="rect">
            <a:avLst/>
          </a:prstGeom>
          <a:solidFill>
            <a:srgbClr val="EFE3CF"/>
          </a:solidFill>
          <a:ln w="12700">
            <a:solidFill>
              <a:srgbClr val="DEC9A6"/>
            </a:solidFill>
            <a:prstDash val="solid"/>
          </a:ln>
        </p:spPr>
        <p:txBody>
          <a:bodyPr/>
          <a:lstStyle/>
          <a:p>
            <a:endParaRPr lang="en-US"/>
          </a:p>
        </p:txBody>
      </p:sp>
      <p:sp>
        <p:nvSpPr>
          <p:cNvPr id="18" name="Shape 15"/>
          <p:cNvSpPr/>
          <p:nvPr/>
        </p:nvSpPr>
        <p:spPr>
          <a:xfrm>
            <a:off x="7955280" y="3291840"/>
            <a:ext cx="502920" cy="1325880"/>
          </a:xfrm>
          <a:prstGeom prst="rect">
            <a:avLst/>
          </a:prstGeom>
          <a:solidFill>
            <a:srgbClr val="6E7449"/>
          </a:solidFill>
          <a:ln/>
        </p:spPr>
        <p:txBody>
          <a:bodyPr/>
          <a:lstStyle/>
          <a:p>
            <a:endParaRPr lang="en-US"/>
          </a:p>
        </p:txBody>
      </p:sp>
      <p:sp>
        <p:nvSpPr>
          <p:cNvPr id="19" name="Text 16"/>
          <p:cNvSpPr/>
          <p:nvPr/>
        </p:nvSpPr>
        <p:spPr>
          <a:xfrm>
            <a:off x="7955280" y="3291840"/>
            <a:ext cx="502920" cy="1325880"/>
          </a:xfrm>
          <a:prstGeom prst="rect">
            <a:avLst/>
          </a:prstGeom>
          <a:noFill/>
          <a:ln/>
        </p:spPr>
        <p:txBody>
          <a:bodyPr wrap="square" lIns="0" tIns="0" rIns="0" bIns="0" rtlCol="0" anchor="ctr"/>
          <a:lstStyle/>
          <a:p>
            <a:pPr marL="0" indent="0" algn="ctr">
              <a:buNone/>
            </a:pPr>
            <a:r>
              <a:rPr lang="en-US" sz="2200" b="1" dirty="0">
                <a:solidFill>
                  <a:srgbClr val="F4EBDC"/>
                </a:solidFill>
                <a:latin typeface="Georgia" pitchFamily="34" charset="0"/>
                <a:ea typeface="Georgia" pitchFamily="34" charset="-122"/>
                <a:cs typeface="Georgia" pitchFamily="34" charset="-120"/>
              </a:rPr>
              <a:t>3</a:t>
            </a:r>
            <a:endParaRPr lang="en-US" sz="2200" dirty="0"/>
          </a:p>
        </p:txBody>
      </p:sp>
      <p:sp>
        <p:nvSpPr>
          <p:cNvPr id="20" name="Text 17"/>
          <p:cNvSpPr/>
          <p:nvPr/>
        </p:nvSpPr>
        <p:spPr>
          <a:xfrm>
            <a:off x="8613648" y="3456432"/>
            <a:ext cx="2743200" cy="411480"/>
          </a:xfrm>
          <a:prstGeom prst="rect">
            <a:avLst/>
          </a:prstGeom>
          <a:noFill/>
          <a:ln/>
        </p:spPr>
        <p:txBody>
          <a:bodyPr wrap="square" lIns="0" tIns="0" rIns="0" bIns="0" rtlCol="0" anchor="ctr"/>
          <a:lstStyle/>
          <a:p>
            <a:pPr marL="0" indent="0">
              <a:buNone/>
            </a:pPr>
            <a:r>
              <a:rPr lang="en-US" sz="1450" b="1" dirty="0">
                <a:solidFill>
                  <a:srgbClr val="3B2E25"/>
                </a:solidFill>
                <a:latin typeface="Georgia" pitchFamily="34" charset="0"/>
                <a:ea typeface="Georgia" pitchFamily="34" charset="-122"/>
                <a:cs typeface="Georgia" pitchFamily="34" charset="-120"/>
              </a:rPr>
              <a:t>Triggers</a:t>
            </a:r>
            <a:endParaRPr lang="en-US" sz="1450" dirty="0"/>
          </a:p>
        </p:txBody>
      </p:sp>
      <p:sp>
        <p:nvSpPr>
          <p:cNvPr id="21" name="Text 18"/>
          <p:cNvSpPr/>
          <p:nvPr/>
        </p:nvSpPr>
        <p:spPr>
          <a:xfrm>
            <a:off x="8613648" y="3858768"/>
            <a:ext cx="2743200" cy="685800"/>
          </a:xfrm>
          <a:prstGeom prst="rect">
            <a:avLst/>
          </a:prstGeom>
          <a:noFill/>
          <a:ln/>
        </p:spPr>
        <p:txBody>
          <a:bodyPr wrap="square" lIns="0" tIns="0" rIns="0" bIns="0" rtlCol="0" anchor="ctr"/>
          <a:lstStyle/>
          <a:p>
            <a:pPr marL="0" indent="0">
              <a:lnSpc>
                <a:spcPts val="1400"/>
              </a:lnSpc>
              <a:buNone/>
            </a:pPr>
            <a:r>
              <a:rPr lang="en-US" sz="1150" dirty="0">
                <a:solidFill>
                  <a:srgbClr val="7C6A5A"/>
                </a:solidFill>
                <a:latin typeface="Calibri" pitchFamily="34" charset="0"/>
                <a:ea typeface="Calibri" pitchFamily="34" charset="-122"/>
                <a:cs typeface="Calibri" pitchFamily="34" charset="-120"/>
              </a:rPr>
              <a:t>What sets you off — and your plan.</a:t>
            </a:r>
            <a:endParaRPr lang="en-US" sz="1150" dirty="0"/>
          </a:p>
        </p:txBody>
      </p:sp>
      <p:sp>
        <p:nvSpPr>
          <p:cNvPr id="22" name="Shape 19"/>
          <p:cNvSpPr/>
          <p:nvPr/>
        </p:nvSpPr>
        <p:spPr>
          <a:xfrm>
            <a:off x="548640" y="4800600"/>
            <a:ext cx="3520440" cy="1325880"/>
          </a:xfrm>
          <a:prstGeom prst="rect">
            <a:avLst/>
          </a:prstGeom>
          <a:solidFill>
            <a:srgbClr val="EFE3CF"/>
          </a:solidFill>
          <a:ln w="12700">
            <a:solidFill>
              <a:srgbClr val="DEC9A6"/>
            </a:solidFill>
            <a:prstDash val="solid"/>
          </a:ln>
        </p:spPr>
        <p:txBody>
          <a:bodyPr/>
          <a:lstStyle/>
          <a:p>
            <a:endParaRPr lang="en-US"/>
          </a:p>
        </p:txBody>
      </p:sp>
      <p:sp>
        <p:nvSpPr>
          <p:cNvPr id="23" name="Shape 20"/>
          <p:cNvSpPr/>
          <p:nvPr/>
        </p:nvSpPr>
        <p:spPr>
          <a:xfrm>
            <a:off x="548640" y="4800600"/>
            <a:ext cx="502920" cy="1325880"/>
          </a:xfrm>
          <a:prstGeom prst="rect">
            <a:avLst/>
          </a:prstGeom>
          <a:solidFill>
            <a:srgbClr val="B25541"/>
          </a:solidFill>
          <a:ln/>
        </p:spPr>
        <p:txBody>
          <a:bodyPr/>
          <a:lstStyle/>
          <a:p>
            <a:endParaRPr lang="en-US"/>
          </a:p>
        </p:txBody>
      </p:sp>
      <p:sp>
        <p:nvSpPr>
          <p:cNvPr id="24" name="Text 21"/>
          <p:cNvSpPr/>
          <p:nvPr/>
        </p:nvSpPr>
        <p:spPr>
          <a:xfrm>
            <a:off x="548640" y="4800600"/>
            <a:ext cx="502920" cy="1325880"/>
          </a:xfrm>
          <a:prstGeom prst="rect">
            <a:avLst/>
          </a:prstGeom>
          <a:noFill/>
          <a:ln/>
        </p:spPr>
        <p:txBody>
          <a:bodyPr wrap="square" lIns="0" tIns="0" rIns="0" bIns="0" rtlCol="0" anchor="ctr"/>
          <a:lstStyle/>
          <a:p>
            <a:pPr marL="0" indent="0" algn="ctr">
              <a:buNone/>
            </a:pPr>
            <a:r>
              <a:rPr lang="en-US" sz="2200" b="1" dirty="0">
                <a:solidFill>
                  <a:srgbClr val="F4EBDC"/>
                </a:solidFill>
                <a:latin typeface="Georgia" pitchFamily="34" charset="0"/>
                <a:ea typeface="Georgia" pitchFamily="34" charset="-122"/>
                <a:cs typeface="Georgia" pitchFamily="34" charset="-120"/>
              </a:rPr>
              <a:t>4</a:t>
            </a:r>
            <a:endParaRPr lang="en-US" sz="2200" dirty="0"/>
          </a:p>
        </p:txBody>
      </p:sp>
      <p:sp>
        <p:nvSpPr>
          <p:cNvPr id="25" name="Text 22"/>
          <p:cNvSpPr/>
          <p:nvPr/>
        </p:nvSpPr>
        <p:spPr>
          <a:xfrm>
            <a:off x="1207008" y="4965192"/>
            <a:ext cx="2743200" cy="411480"/>
          </a:xfrm>
          <a:prstGeom prst="rect">
            <a:avLst/>
          </a:prstGeom>
          <a:noFill/>
          <a:ln/>
        </p:spPr>
        <p:txBody>
          <a:bodyPr wrap="square" lIns="0" tIns="0" rIns="0" bIns="0" rtlCol="0" anchor="ctr"/>
          <a:lstStyle/>
          <a:p>
            <a:pPr marL="0" indent="0">
              <a:buNone/>
            </a:pPr>
            <a:r>
              <a:rPr lang="en-US" sz="1450" b="1" dirty="0">
                <a:solidFill>
                  <a:srgbClr val="3B2E25"/>
                </a:solidFill>
                <a:latin typeface="Georgia" pitchFamily="34" charset="0"/>
                <a:ea typeface="Georgia" pitchFamily="34" charset="-122"/>
                <a:cs typeface="Georgia" pitchFamily="34" charset="-120"/>
              </a:rPr>
              <a:t>Early warning signs</a:t>
            </a:r>
            <a:endParaRPr lang="en-US" sz="1450" dirty="0"/>
          </a:p>
        </p:txBody>
      </p:sp>
      <p:sp>
        <p:nvSpPr>
          <p:cNvPr id="26" name="Text 23"/>
          <p:cNvSpPr/>
          <p:nvPr/>
        </p:nvSpPr>
        <p:spPr>
          <a:xfrm>
            <a:off x="1207008" y="5367528"/>
            <a:ext cx="2743200" cy="685800"/>
          </a:xfrm>
          <a:prstGeom prst="rect">
            <a:avLst/>
          </a:prstGeom>
          <a:noFill/>
          <a:ln/>
        </p:spPr>
        <p:txBody>
          <a:bodyPr wrap="square" lIns="0" tIns="0" rIns="0" bIns="0" rtlCol="0" anchor="ctr"/>
          <a:lstStyle/>
          <a:p>
            <a:pPr marL="0" indent="0">
              <a:lnSpc>
                <a:spcPts val="1400"/>
              </a:lnSpc>
              <a:buNone/>
            </a:pPr>
            <a:r>
              <a:rPr lang="en-US" sz="1150" dirty="0">
                <a:solidFill>
                  <a:srgbClr val="7C6A5A"/>
                </a:solidFill>
                <a:latin typeface="Calibri" pitchFamily="34" charset="0"/>
                <a:ea typeface="Calibri" pitchFamily="34" charset="-122"/>
                <a:cs typeface="Calibri" pitchFamily="34" charset="-120"/>
              </a:rPr>
              <a:t>Spotting stress before it grows.</a:t>
            </a:r>
            <a:endParaRPr lang="en-US" sz="1150" dirty="0"/>
          </a:p>
        </p:txBody>
      </p:sp>
      <p:sp>
        <p:nvSpPr>
          <p:cNvPr id="27" name="Shape 24"/>
          <p:cNvSpPr/>
          <p:nvPr/>
        </p:nvSpPr>
        <p:spPr>
          <a:xfrm>
            <a:off x="4251960" y="4800600"/>
            <a:ext cx="3520440" cy="1325880"/>
          </a:xfrm>
          <a:prstGeom prst="rect">
            <a:avLst/>
          </a:prstGeom>
          <a:solidFill>
            <a:srgbClr val="EFE3CF"/>
          </a:solidFill>
          <a:ln w="12700">
            <a:solidFill>
              <a:srgbClr val="DEC9A6"/>
            </a:solidFill>
            <a:prstDash val="solid"/>
          </a:ln>
        </p:spPr>
        <p:txBody>
          <a:bodyPr/>
          <a:lstStyle/>
          <a:p>
            <a:endParaRPr lang="en-US"/>
          </a:p>
        </p:txBody>
      </p:sp>
      <p:sp>
        <p:nvSpPr>
          <p:cNvPr id="28" name="Shape 25"/>
          <p:cNvSpPr/>
          <p:nvPr/>
        </p:nvSpPr>
        <p:spPr>
          <a:xfrm>
            <a:off x="4251960" y="4800600"/>
            <a:ext cx="502920" cy="1325880"/>
          </a:xfrm>
          <a:prstGeom prst="rect">
            <a:avLst/>
          </a:prstGeom>
          <a:solidFill>
            <a:srgbClr val="B25541"/>
          </a:solidFill>
          <a:ln/>
        </p:spPr>
        <p:txBody>
          <a:bodyPr/>
          <a:lstStyle/>
          <a:p>
            <a:endParaRPr lang="en-US"/>
          </a:p>
        </p:txBody>
      </p:sp>
      <p:sp>
        <p:nvSpPr>
          <p:cNvPr id="29" name="Text 26"/>
          <p:cNvSpPr/>
          <p:nvPr/>
        </p:nvSpPr>
        <p:spPr>
          <a:xfrm>
            <a:off x="4251960" y="4800600"/>
            <a:ext cx="502920" cy="1325880"/>
          </a:xfrm>
          <a:prstGeom prst="rect">
            <a:avLst/>
          </a:prstGeom>
          <a:noFill/>
          <a:ln/>
        </p:spPr>
        <p:txBody>
          <a:bodyPr wrap="square" lIns="0" tIns="0" rIns="0" bIns="0" rtlCol="0" anchor="ctr"/>
          <a:lstStyle/>
          <a:p>
            <a:pPr marL="0" indent="0" algn="ctr">
              <a:buNone/>
            </a:pPr>
            <a:r>
              <a:rPr lang="en-US" sz="2200" b="1" dirty="0">
                <a:solidFill>
                  <a:srgbClr val="F4EBDC"/>
                </a:solidFill>
                <a:latin typeface="Georgia" pitchFamily="34" charset="0"/>
                <a:ea typeface="Georgia" pitchFamily="34" charset="-122"/>
                <a:cs typeface="Georgia" pitchFamily="34" charset="-120"/>
              </a:rPr>
              <a:t>5</a:t>
            </a:r>
            <a:endParaRPr lang="en-US" sz="2200" dirty="0"/>
          </a:p>
        </p:txBody>
      </p:sp>
      <p:sp>
        <p:nvSpPr>
          <p:cNvPr id="30" name="Text 27"/>
          <p:cNvSpPr/>
          <p:nvPr/>
        </p:nvSpPr>
        <p:spPr>
          <a:xfrm>
            <a:off x="4910328" y="4965192"/>
            <a:ext cx="2743200" cy="411480"/>
          </a:xfrm>
          <a:prstGeom prst="rect">
            <a:avLst/>
          </a:prstGeom>
          <a:noFill/>
          <a:ln/>
        </p:spPr>
        <p:txBody>
          <a:bodyPr wrap="square" lIns="0" tIns="0" rIns="0" bIns="0" rtlCol="0" anchor="ctr"/>
          <a:lstStyle/>
          <a:p>
            <a:pPr marL="0" indent="0">
              <a:buNone/>
            </a:pPr>
            <a:r>
              <a:rPr lang="en-US" sz="1450" b="1" dirty="0">
                <a:solidFill>
                  <a:srgbClr val="3B2E25"/>
                </a:solidFill>
                <a:latin typeface="Georgia" pitchFamily="34" charset="0"/>
                <a:ea typeface="Georgia" pitchFamily="34" charset="-122"/>
                <a:cs typeface="Georgia" pitchFamily="34" charset="-120"/>
              </a:rPr>
              <a:t>When it's tough</a:t>
            </a:r>
            <a:endParaRPr lang="en-US" sz="1450" dirty="0"/>
          </a:p>
        </p:txBody>
      </p:sp>
      <p:sp>
        <p:nvSpPr>
          <p:cNvPr id="31" name="Text 28"/>
          <p:cNvSpPr/>
          <p:nvPr/>
        </p:nvSpPr>
        <p:spPr>
          <a:xfrm>
            <a:off x="4910328" y="5367528"/>
            <a:ext cx="2743200" cy="685800"/>
          </a:xfrm>
          <a:prstGeom prst="rect">
            <a:avLst/>
          </a:prstGeom>
          <a:noFill/>
          <a:ln/>
        </p:spPr>
        <p:txBody>
          <a:bodyPr wrap="square" lIns="0" tIns="0" rIns="0" bIns="0" rtlCol="0" anchor="ctr"/>
          <a:lstStyle/>
          <a:p>
            <a:pPr marL="0" indent="0">
              <a:lnSpc>
                <a:spcPts val="1400"/>
              </a:lnSpc>
              <a:buNone/>
            </a:pPr>
            <a:r>
              <a:rPr lang="en-US" sz="1150" dirty="0">
                <a:solidFill>
                  <a:srgbClr val="7C6A5A"/>
                </a:solidFill>
                <a:latin typeface="Calibri" pitchFamily="34" charset="0"/>
                <a:ea typeface="Calibri" pitchFamily="34" charset="-122"/>
                <a:cs typeface="Calibri" pitchFamily="34" charset="-120"/>
              </a:rPr>
              <a:t>Steps before things boil over.</a:t>
            </a:r>
            <a:endParaRPr lang="en-US" sz="1150" dirty="0"/>
          </a:p>
        </p:txBody>
      </p:sp>
      <p:sp>
        <p:nvSpPr>
          <p:cNvPr id="32" name="Shape 29"/>
          <p:cNvSpPr/>
          <p:nvPr/>
        </p:nvSpPr>
        <p:spPr>
          <a:xfrm>
            <a:off x="7955280" y="4800600"/>
            <a:ext cx="3520440" cy="1325880"/>
          </a:xfrm>
          <a:prstGeom prst="rect">
            <a:avLst/>
          </a:prstGeom>
          <a:solidFill>
            <a:srgbClr val="EFE3CF"/>
          </a:solidFill>
          <a:ln w="12700">
            <a:solidFill>
              <a:srgbClr val="DEC9A6"/>
            </a:solidFill>
            <a:prstDash val="solid"/>
          </a:ln>
        </p:spPr>
        <p:txBody>
          <a:bodyPr/>
          <a:lstStyle/>
          <a:p>
            <a:endParaRPr lang="en-US"/>
          </a:p>
        </p:txBody>
      </p:sp>
      <p:sp>
        <p:nvSpPr>
          <p:cNvPr id="33" name="Shape 30"/>
          <p:cNvSpPr/>
          <p:nvPr/>
        </p:nvSpPr>
        <p:spPr>
          <a:xfrm>
            <a:off x="7955280" y="4800600"/>
            <a:ext cx="502920" cy="1325880"/>
          </a:xfrm>
          <a:prstGeom prst="rect">
            <a:avLst/>
          </a:prstGeom>
          <a:solidFill>
            <a:srgbClr val="B25541"/>
          </a:solidFill>
          <a:ln/>
        </p:spPr>
        <p:txBody>
          <a:bodyPr/>
          <a:lstStyle/>
          <a:p>
            <a:endParaRPr lang="en-US"/>
          </a:p>
        </p:txBody>
      </p:sp>
      <p:sp>
        <p:nvSpPr>
          <p:cNvPr id="34" name="Text 31"/>
          <p:cNvSpPr/>
          <p:nvPr/>
        </p:nvSpPr>
        <p:spPr>
          <a:xfrm>
            <a:off x="7955280" y="4800600"/>
            <a:ext cx="502920" cy="1325880"/>
          </a:xfrm>
          <a:prstGeom prst="rect">
            <a:avLst/>
          </a:prstGeom>
          <a:noFill/>
          <a:ln/>
        </p:spPr>
        <p:txBody>
          <a:bodyPr wrap="square" lIns="0" tIns="0" rIns="0" bIns="0" rtlCol="0" anchor="ctr"/>
          <a:lstStyle/>
          <a:p>
            <a:pPr marL="0" indent="0" algn="ctr">
              <a:buNone/>
            </a:pPr>
            <a:r>
              <a:rPr lang="en-US" sz="2200" b="1" dirty="0">
                <a:solidFill>
                  <a:srgbClr val="F4EBDC"/>
                </a:solidFill>
                <a:latin typeface="Georgia" pitchFamily="34" charset="0"/>
                <a:ea typeface="Georgia" pitchFamily="34" charset="-122"/>
                <a:cs typeface="Georgia" pitchFamily="34" charset="-120"/>
              </a:rPr>
              <a:t>6</a:t>
            </a:r>
            <a:endParaRPr lang="en-US" sz="2200" dirty="0"/>
          </a:p>
        </p:txBody>
      </p:sp>
      <p:sp>
        <p:nvSpPr>
          <p:cNvPr id="35" name="Text 32"/>
          <p:cNvSpPr/>
          <p:nvPr/>
        </p:nvSpPr>
        <p:spPr>
          <a:xfrm>
            <a:off x="8613648" y="4965192"/>
            <a:ext cx="2743200" cy="411480"/>
          </a:xfrm>
          <a:prstGeom prst="rect">
            <a:avLst/>
          </a:prstGeom>
          <a:noFill/>
          <a:ln/>
        </p:spPr>
        <p:txBody>
          <a:bodyPr wrap="square" lIns="0" tIns="0" rIns="0" bIns="0" rtlCol="0" anchor="ctr"/>
          <a:lstStyle/>
          <a:p>
            <a:pPr marL="0" indent="0">
              <a:buNone/>
            </a:pPr>
            <a:r>
              <a:rPr lang="en-US" sz="1450" b="1" dirty="0">
                <a:solidFill>
                  <a:srgbClr val="3B2E25"/>
                </a:solidFill>
                <a:latin typeface="Georgia" pitchFamily="34" charset="0"/>
                <a:ea typeface="Georgia" pitchFamily="34" charset="-122"/>
                <a:cs typeface="Georgia" pitchFamily="34" charset="-120"/>
              </a:rPr>
              <a:t>Crisis &amp; after</a:t>
            </a:r>
            <a:endParaRPr lang="en-US" sz="1450" dirty="0"/>
          </a:p>
        </p:txBody>
      </p:sp>
      <p:sp>
        <p:nvSpPr>
          <p:cNvPr id="36" name="Text 33"/>
          <p:cNvSpPr/>
          <p:nvPr/>
        </p:nvSpPr>
        <p:spPr>
          <a:xfrm>
            <a:off x="8613648" y="5367528"/>
            <a:ext cx="2743200" cy="685800"/>
          </a:xfrm>
          <a:prstGeom prst="rect">
            <a:avLst/>
          </a:prstGeom>
          <a:noFill/>
          <a:ln/>
        </p:spPr>
        <p:txBody>
          <a:bodyPr wrap="square" lIns="0" tIns="0" rIns="0" bIns="0" rtlCol="0" anchor="ctr"/>
          <a:lstStyle/>
          <a:p>
            <a:pPr marL="0" indent="0">
              <a:lnSpc>
                <a:spcPts val="1400"/>
              </a:lnSpc>
              <a:buNone/>
            </a:pPr>
            <a:r>
              <a:rPr lang="en-US" sz="1150" dirty="0">
                <a:solidFill>
                  <a:srgbClr val="7C6A5A"/>
                </a:solidFill>
                <a:latin typeface="Calibri" pitchFamily="34" charset="0"/>
                <a:ea typeface="Calibri" pitchFamily="34" charset="-122"/>
                <a:cs typeface="Calibri" pitchFamily="34" charset="-120"/>
              </a:rPr>
              <a:t>Staying safe and bouncing back.</a:t>
            </a:r>
            <a:endParaRPr lang="en-US" sz="1150" dirty="0"/>
          </a:p>
        </p:txBody>
      </p:sp>
      <p:sp>
        <p:nvSpPr>
          <p:cNvPr id="37" name="Text 34"/>
          <p:cNvSpPr/>
          <p:nvPr/>
        </p:nvSpPr>
        <p:spPr>
          <a:xfrm>
            <a:off x="548640" y="6437376"/>
            <a:ext cx="7315200" cy="274320"/>
          </a:xfrm>
          <a:prstGeom prst="rect">
            <a:avLst/>
          </a:prstGeom>
          <a:noFill/>
          <a:ln/>
        </p:spPr>
        <p:txBody>
          <a:bodyPr wrap="square" lIns="0" tIns="0" rIns="0" bIns="0" rtlCol="0" anchor="ctr"/>
          <a:lstStyle/>
          <a:p>
            <a:pPr marL="0" indent="0" algn="l">
              <a:buNone/>
            </a:pPr>
            <a:r>
              <a:rPr lang="en-US" sz="950" dirty="0">
                <a:solidFill>
                  <a:srgbClr val="7C6A5A"/>
                </a:solidFill>
                <a:latin typeface="Calibri" pitchFamily="34" charset="0"/>
                <a:ea typeface="Calibri" pitchFamily="34" charset="-122"/>
                <a:cs typeface="Calibri" pitchFamily="34" charset="-120"/>
              </a:rPr>
              <a:t>WRAP  ·  For Our Team</a:t>
            </a:r>
            <a:endParaRPr lang="en-US" sz="950" dirty="0"/>
          </a:p>
        </p:txBody>
      </p:sp>
      <p:sp>
        <p:nvSpPr>
          <p:cNvPr id="38" name="Text 35"/>
          <p:cNvSpPr/>
          <p:nvPr/>
        </p:nvSpPr>
        <p:spPr>
          <a:xfrm>
            <a:off x="11430000" y="6437376"/>
            <a:ext cx="548640" cy="274320"/>
          </a:xfrm>
          <a:prstGeom prst="rect">
            <a:avLst/>
          </a:prstGeom>
          <a:noFill/>
          <a:ln/>
        </p:spPr>
        <p:txBody>
          <a:bodyPr wrap="square" lIns="0" tIns="0" rIns="0" bIns="0" rtlCol="0" anchor="ctr"/>
          <a:lstStyle/>
          <a:p>
            <a:pPr marL="0" indent="0" algn="r">
              <a:buNone/>
            </a:pPr>
            <a:r>
              <a:rPr lang="en-US" sz="950" dirty="0">
                <a:solidFill>
                  <a:srgbClr val="7C6A5A"/>
                </a:solidFill>
                <a:latin typeface="Calibri" pitchFamily="34" charset="0"/>
                <a:ea typeface="Calibri" pitchFamily="34" charset="-122"/>
                <a:cs typeface="Calibri" pitchFamily="34" charset="-120"/>
              </a:rPr>
              <a:t>18</a:t>
            </a:r>
            <a:endParaRPr lang="en-US" sz="9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4EBDC"/>
        </a:solidFill>
        <a:effectLst/>
      </p:bgPr>
    </p:bg>
    <p:spTree>
      <p:nvGrpSpPr>
        <p:cNvPr id="1" name=""/>
        <p:cNvGrpSpPr/>
        <p:nvPr/>
      </p:nvGrpSpPr>
      <p:grpSpPr>
        <a:xfrm>
          <a:off x="0" y="0"/>
          <a:ext cx="0" cy="0"/>
          <a:chOff x="0" y="0"/>
          <a:chExt cx="0" cy="0"/>
        </a:xfrm>
      </p:grpSpPr>
      <p:pic>
        <p:nvPicPr>
          <p:cNvPr id="2" name="Image 0" descr="images/image-95ad502afa582c5913fed16460239f48.jpg"/>
          <p:cNvPicPr>
            <a:picLocks noChangeAspect="1"/>
          </p:cNvPicPr>
          <p:nvPr/>
        </p:nvPicPr>
        <p:blipFill>
          <a:blip r:embed="rId3"/>
          <a:srcRect t="3122" b="3122"/>
          <a:stretch/>
        </p:blipFill>
        <p:spPr>
          <a:xfrm>
            <a:off x="7315200" y="0"/>
            <a:ext cx="4876495" cy="6858000"/>
          </a:xfrm>
          <a:prstGeom prst="rect">
            <a:avLst/>
          </a:prstGeom>
        </p:spPr>
      </p:pic>
      <p:sp>
        <p:nvSpPr>
          <p:cNvPr id="3" name="Shape 0"/>
          <p:cNvSpPr/>
          <p:nvPr/>
        </p:nvSpPr>
        <p:spPr>
          <a:xfrm>
            <a:off x="6949440" y="0"/>
            <a:ext cx="109728" cy="6858000"/>
          </a:xfrm>
          <a:prstGeom prst="rect">
            <a:avLst/>
          </a:prstGeom>
          <a:solidFill>
            <a:srgbClr val="B25541"/>
          </a:solidFill>
          <a:ln/>
        </p:spPr>
        <p:txBody>
          <a:bodyPr/>
          <a:lstStyle/>
          <a:p>
            <a:endParaRPr lang="en-US"/>
          </a:p>
        </p:txBody>
      </p:sp>
      <p:sp>
        <p:nvSpPr>
          <p:cNvPr id="4" name="Shape 1"/>
          <p:cNvSpPr/>
          <p:nvPr/>
        </p:nvSpPr>
        <p:spPr>
          <a:xfrm>
            <a:off x="548640" y="594360"/>
            <a:ext cx="146304" cy="146304"/>
          </a:xfrm>
          <a:prstGeom prst="rect">
            <a:avLst/>
          </a:prstGeom>
          <a:solidFill>
            <a:srgbClr val="B25541"/>
          </a:solidFill>
          <a:ln/>
        </p:spPr>
        <p:txBody>
          <a:bodyPr/>
          <a:lstStyle/>
          <a:p>
            <a:endParaRPr lang="en-US"/>
          </a:p>
        </p:txBody>
      </p:sp>
      <p:sp>
        <p:nvSpPr>
          <p:cNvPr id="5" name="Text 2"/>
          <p:cNvSpPr/>
          <p:nvPr/>
        </p:nvSpPr>
        <p:spPr>
          <a:xfrm>
            <a:off x="804672" y="484632"/>
            <a:ext cx="7315200" cy="320040"/>
          </a:xfrm>
          <a:prstGeom prst="rect">
            <a:avLst/>
          </a:prstGeom>
          <a:noFill/>
          <a:ln/>
        </p:spPr>
        <p:txBody>
          <a:bodyPr wrap="square" lIns="0" tIns="0" rIns="0" bIns="0" rtlCol="0" anchor="ctr"/>
          <a:lstStyle/>
          <a:p>
            <a:pPr marL="0" indent="0" algn="l">
              <a:buNone/>
            </a:pPr>
            <a:r>
              <a:rPr lang="en-US" sz="1250" b="1" kern="0" spc="300" dirty="0">
                <a:solidFill>
                  <a:srgbClr val="B25541"/>
                </a:solidFill>
                <a:latin typeface="Calibri" pitchFamily="34" charset="0"/>
                <a:ea typeface="Calibri" pitchFamily="34" charset="-122"/>
                <a:cs typeface="Calibri" pitchFamily="34" charset="-120"/>
              </a:rPr>
              <a:t>FOR YOU</a:t>
            </a:r>
            <a:endParaRPr lang="en-US" sz="1250" dirty="0"/>
          </a:p>
        </p:txBody>
      </p:sp>
      <p:sp>
        <p:nvSpPr>
          <p:cNvPr id="6" name="Text 3"/>
          <p:cNvSpPr/>
          <p:nvPr/>
        </p:nvSpPr>
        <p:spPr>
          <a:xfrm>
            <a:off x="548640" y="822960"/>
            <a:ext cx="6400800" cy="731520"/>
          </a:xfrm>
          <a:prstGeom prst="rect">
            <a:avLst/>
          </a:prstGeom>
          <a:noFill/>
          <a:ln/>
        </p:spPr>
        <p:txBody>
          <a:bodyPr wrap="square" lIns="0" tIns="0" rIns="0" bIns="0" rtlCol="0" anchor="ctr"/>
          <a:lstStyle/>
          <a:p>
            <a:pPr marL="0" indent="0">
              <a:buNone/>
            </a:pPr>
            <a:r>
              <a:rPr lang="en-US" sz="3200" b="1" dirty="0">
                <a:solidFill>
                  <a:srgbClr val="3B2E25"/>
                </a:solidFill>
                <a:latin typeface="Georgia" pitchFamily="34" charset="0"/>
                <a:ea typeface="Georgia" pitchFamily="34" charset="-122"/>
                <a:cs typeface="Georgia" pitchFamily="34" charset="-120"/>
              </a:rPr>
              <a:t>What's in it for you</a:t>
            </a:r>
            <a:endParaRPr lang="en-US" sz="3200" dirty="0"/>
          </a:p>
        </p:txBody>
      </p:sp>
      <p:sp>
        <p:nvSpPr>
          <p:cNvPr id="7" name="Shape 4"/>
          <p:cNvSpPr/>
          <p:nvPr/>
        </p:nvSpPr>
        <p:spPr>
          <a:xfrm>
            <a:off x="548640" y="1783080"/>
            <a:ext cx="6126480" cy="1024128"/>
          </a:xfrm>
          <a:prstGeom prst="rect">
            <a:avLst/>
          </a:prstGeom>
          <a:solidFill>
            <a:srgbClr val="EFE3CF"/>
          </a:solidFill>
          <a:ln w="12700">
            <a:solidFill>
              <a:srgbClr val="DEC9A6"/>
            </a:solidFill>
            <a:prstDash val="solid"/>
          </a:ln>
        </p:spPr>
        <p:txBody>
          <a:bodyPr/>
          <a:lstStyle/>
          <a:p>
            <a:endParaRPr lang="en-US"/>
          </a:p>
        </p:txBody>
      </p:sp>
      <p:sp>
        <p:nvSpPr>
          <p:cNvPr id="8" name="Shape 5"/>
          <p:cNvSpPr/>
          <p:nvPr/>
        </p:nvSpPr>
        <p:spPr>
          <a:xfrm>
            <a:off x="777240" y="2066544"/>
            <a:ext cx="457200" cy="457200"/>
          </a:xfrm>
          <a:prstGeom prst="ellipse">
            <a:avLst/>
          </a:prstGeom>
          <a:solidFill>
            <a:srgbClr val="B25541"/>
          </a:solidFill>
          <a:ln/>
        </p:spPr>
        <p:txBody>
          <a:bodyPr/>
          <a:lstStyle/>
          <a:p>
            <a:endParaRPr lang="en-US"/>
          </a:p>
        </p:txBody>
      </p:sp>
      <p:sp>
        <p:nvSpPr>
          <p:cNvPr id="9" name="Text 6"/>
          <p:cNvSpPr/>
          <p:nvPr/>
        </p:nvSpPr>
        <p:spPr>
          <a:xfrm>
            <a:off x="777240" y="2066544"/>
            <a:ext cx="457200" cy="457200"/>
          </a:xfrm>
          <a:prstGeom prst="rect">
            <a:avLst/>
          </a:prstGeom>
          <a:noFill/>
          <a:ln/>
        </p:spPr>
        <p:txBody>
          <a:bodyPr wrap="square" lIns="0" tIns="0" rIns="0" bIns="0" rtlCol="0" anchor="ctr"/>
          <a:lstStyle/>
          <a:p>
            <a:pPr marL="0" indent="0" algn="ctr">
              <a:buNone/>
            </a:pPr>
            <a:r>
              <a:rPr lang="en-US" sz="1800" b="1" dirty="0">
                <a:solidFill>
                  <a:srgbClr val="F4EBDC"/>
                </a:solidFill>
                <a:latin typeface="Georgia" pitchFamily="34" charset="0"/>
                <a:ea typeface="Georgia" pitchFamily="34" charset="-122"/>
                <a:cs typeface="Georgia" pitchFamily="34" charset="-120"/>
              </a:rPr>
              <a:t>1</a:t>
            </a:r>
            <a:endParaRPr lang="en-US" sz="1800" dirty="0"/>
          </a:p>
        </p:txBody>
      </p:sp>
      <p:sp>
        <p:nvSpPr>
          <p:cNvPr id="10" name="Text 7"/>
          <p:cNvSpPr/>
          <p:nvPr/>
        </p:nvSpPr>
        <p:spPr>
          <a:xfrm>
            <a:off x="1417320" y="1911096"/>
            <a:ext cx="5120640" cy="384048"/>
          </a:xfrm>
          <a:prstGeom prst="rect">
            <a:avLst/>
          </a:prstGeom>
          <a:noFill/>
          <a:ln/>
        </p:spPr>
        <p:txBody>
          <a:bodyPr wrap="square" lIns="0" tIns="0" rIns="0" bIns="0" rtlCol="0" anchor="ctr"/>
          <a:lstStyle/>
          <a:p>
            <a:pPr marL="0" indent="0">
              <a:buNone/>
            </a:pPr>
            <a:r>
              <a:rPr lang="en-US" sz="1600" b="1" dirty="0">
                <a:solidFill>
                  <a:srgbClr val="565B36"/>
                </a:solidFill>
                <a:latin typeface="Georgia" pitchFamily="34" charset="0"/>
                <a:ea typeface="Georgia" pitchFamily="34" charset="-122"/>
                <a:cs typeface="Georgia" pitchFamily="34" charset="-120"/>
              </a:rPr>
              <a:t>Beat burnout</a:t>
            </a:r>
            <a:endParaRPr lang="en-US" sz="1600" dirty="0"/>
          </a:p>
        </p:txBody>
      </p:sp>
      <p:sp>
        <p:nvSpPr>
          <p:cNvPr id="11" name="Text 8"/>
          <p:cNvSpPr/>
          <p:nvPr/>
        </p:nvSpPr>
        <p:spPr>
          <a:xfrm>
            <a:off x="1417320" y="2286000"/>
            <a:ext cx="5138928" cy="502920"/>
          </a:xfrm>
          <a:prstGeom prst="rect">
            <a:avLst/>
          </a:prstGeom>
          <a:noFill/>
          <a:ln/>
        </p:spPr>
        <p:txBody>
          <a:bodyPr wrap="square" lIns="0" tIns="0" rIns="0" bIns="0" rtlCol="0" anchor="ctr"/>
          <a:lstStyle/>
          <a:p>
            <a:pPr marL="0" indent="0">
              <a:lnSpc>
                <a:spcPts val="1500"/>
              </a:lnSpc>
              <a:buNone/>
            </a:pPr>
            <a:r>
              <a:rPr lang="en-US" sz="1200" dirty="0">
                <a:solidFill>
                  <a:srgbClr val="3B2E25"/>
                </a:solidFill>
                <a:latin typeface="Calibri" pitchFamily="34" charset="0"/>
                <a:ea typeface="Calibri" pitchFamily="34" charset="-122"/>
                <a:cs typeface="Calibri" pitchFamily="34" charset="-120"/>
              </a:rPr>
              <a:t>Catch stress early instead of running on empty.</a:t>
            </a:r>
            <a:endParaRPr lang="en-US" sz="1200" dirty="0"/>
          </a:p>
        </p:txBody>
      </p:sp>
      <p:sp>
        <p:nvSpPr>
          <p:cNvPr id="12" name="Shape 9"/>
          <p:cNvSpPr/>
          <p:nvPr/>
        </p:nvSpPr>
        <p:spPr>
          <a:xfrm>
            <a:off x="548640" y="2944368"/>
            <a:ext cx="6126480" cy="1024128"/>
          </a:xfrm>
          <a:prstGeom prst="rect">
            <a:avLst/>
          </a:prstGeom>
          <a:solidFill>
            <a:srgbClr val="EFE3CF"/>
          </a:solidFill>
          <a:ln w="12700">
            <a:solidFill>
              <a:srgbClr val="DEC9A6"/>
            </a:solidFill>
            <a:prstDash val="solid"/>
          </a:ln>
        </p:spPr>
        <p:txBody>
          <a:bodyPr/>
          <a:lstStyle/>
          <a:p>
            <a:endParaRPr lang="en-US"/>
          </a:p>
        </p:txBody>
      </p:sp>
      <p:sp>
        <p:nvSpPr>
          <p:cNvPr id="13" name="Shape 10"/>
          <p:cNvSpPr/>
          <p:nvPr/>
        </p:nvSpPr>
        <p:spPr>
          <a:xfrm>
            <a:off x="777240" y="3227832"/>
            <a:ext cx="457200" cy="457200"/>
          </a:xfrm>
          <a:prstGeom prst="ellipse">
            <a:avLst/>
          </a:prstGeom>
          <a:solidFill>
            <a:srgbClr val="B25541"/>
          </a:solidFill>
          <a:ln/>
        </p:spPr>
        <p:txBody>
          <a:bodyPr/>
          <a:lstStyle/>
          <a:p>
            <a:endParaRPr lang="en-US"/>
          </a:p>
        </p:txBody>
      </p:sp>
      <p:sp>
        <p:nvSpPr>
          <p:cNvPr id="14" name="Text 11"/>
          <p:cNvSpPr/>
          <p:nvPr/>
        </p:nvSpPr>
        <p:spPr>
          <a:xfrm>
            <a:off x="777240" y="3227832"/>
            <a:ext cx="457200" cy="457200"/>
          </a:xfrm>
          <a:prstGeom prst="rect">
            <a:avLst/>
          </a:prstGeom>
          <a:noFill/>
          <a:ln/>
        </p:spPr>
        <p:txBody>
          <a:bodyPr wrap="square" lIns="0" tIns="0" rIns="0" bIns="0" rtlCol="0" anchor="ctr"/>
          <a:lstStyle/>
          <a:p>
            <a:pPr marL="0" indent="0" algn="ctr">
              <a:buNone/>
            </a:pPr>
            <a:r>
              <a:rPr lang="en-US" sz="1800" b="1" dirty="0">
                <a:solidFill>
                  <a:srgbClr val="F4EBDC"/>
                </a:solidFill>
                <a:latin typeface="Georgia" pitchFamily="34" charset="0"/>
                <a:ea typeface="Georgia" pitchFamily="34" charset="-122"/>
                <a:cs typeface="Georgia" pitchFamily="34" charset="-120"/>
              </a:rPr>
              <a:t>2</a:t>
            </a:r>
            <a:endParaRPr lang="en-US" sz="1800" dirty="0"/>
          </a:p>
        </p:txBody>
      </p:sp>
      <p:sp>
        <p:nvSpPr>
          <p:cNvPr id="15" name="Text 12"/>
          <p:cNvSpPr/>
          <p:nvPr/>
        </p:nvSpPr>
        <p:spPr>
          <a:xfrm>
            <a:off x="1417320" y="3072384"/>
            <a:ext cx="5120640" cy="384048"/>
          </a:xfrm>
          <a:prstGeom prst="rect">
            <a:avLst/>
          </a:prstGeom>
          <a:noFill/>
          <a:ln/>
        </p:spPr>
        <p:txBody>
          <a:bodyPr wrap="square" lIns="0" tIns="0" rIns="0" bIns="0" rtlCol="0" anchor="ctr"/>
          <a:lstStyle/>
          <a:p>
            <a:pPr marL="0" indent="0">
              <a:buNone/>
            </a:pPr>
            <a:r>
              <a:rPr lang="en-US" sz="1600" b="1" dirty="0">
                <a:solidFill>
                  <a:srgbClr val="565B36"/>
                </a:solidFill>
                <a:latin typeface="Georgia" pitchFamily="34" charset="0"/>
                <a:ea typeface="Georgia" pitchFamily="34" charset="-122"/>
                <a:cs typeface="Georgia" pitchFamily="34" charset="-120"/>
              </a:rPr>
              <a:t>Feel steadier</a:t>
            </a:r>
            <a:endParaRPr lang="en-US" sz="1600" dirty="0"/>
          </a:p>
        </p:txBody>
      </p:sp>
      <p:sp>
        <p:nvSpPr>
          <p:cNvPr id="16" name="Text 13"/>
          <p:cNvSpPr/>
          <p:nvPr/>
        </p:nvSpPr>
        <p:spPr>
          <a:xfrm>
            <a:off x="1417320" y="3447288"/>
            <a:ext cx="5138928" cy="502920"/>
          </a:xfrm>
          <a:prstGeom prst="rect">
            <a:avLst/>
          </a:prstGeom>
          <a:noFill/>
          <a:ln/>
        </p:spPr>
        <p:txBody>
          <a:bodyPr wrap="square" lIns="0" tIns="0" rIns="0" bIns="0" rtlCol="0" anchor="ctr"/>
          <a:lstStyle/>
          <a:p>
            <a:pPr marL="0" indent="0">
              <a:lnSpc>
                <a:spcPts val="1500"/>
              </a:lnSpc>
              <a:buNone/>
            </a:pPr>
            <a:r>
              <a:rPr lang="en-US" sz="1200" dirty="0">
                <a:solidFill>
                  <a:srgbClr val="3B2E25"/>
                </a:solidFill>
                <a:latin typeface="Calibri" pitchFamily="34" charset="0"/>
                <a:ea typeface="Calibri" pitchFamily="34" charset="-122"/>
                <a:cs typeface="Calibri" pitchFamily="34" charset="-120"/>
              </a:rPr>
              <a:t>Practical tools to stay grounded on hard shifts.</a:t>
            </a:r>
            <a:endParaRPr lang="en-US" sz="1200" dirty="0"/>
          </a:p>
        </p:txBody>
      </p:sp>
      <p:sp>
        <p:nvSpPr>
          <p:cNvPr id="17" name="Shape 14"/>
          <p:cNvSpPr/>
          <p:nvPr/>
        </p:nvSpPr>
        <p:spPr>
          <a:xfrm>
            <a:off x="548640" y="4105656"/>
            <a:ext cx="6126480" cy="1024128"/>
          </a:xfrm>
          <a:prstGeom prst="rect">
            <a:avLst/>
          </a:prstGeom>
          <a:solidFill>
            <a:srgbClr val="EFE3CF"/>
          </a:solidFill>
          <a:ln w="12700">
            <a:solidFill>
              <a:srgbClr val="DEC9A6"/>
            </a:solidFill>
            <a:prstDash val="solid"/>
          </a:ln>
        </p:spPr>
        <p:txBody>
          <a:bodyPr/>
          <a:lstStyle/>
          <a:p>
            <a:endParaRPr lang="en-US"/>
          </a:p>
        </p:txBody>
      </p:sp>
      <p:sp>
        <p:nvSpPr>
          <p:cNvPr id="18" name="Shape 15"/>
          <p:cNvSpPr/>
          <p:nvPr/>
        </p:nvSpPr>
        <p:spPr>
          <a:xfrm>
            <a:off x="777240" y="4389120"/>
            <a:ext cx="457200" cy="457200"/>
          </a:xfrm>
          <a:prstGeom prst="ellipse">
            <a:avLst/>
          </a:prstGeom>
          <a:solidFill>
            <a:srgbClr val="B25541"/>
          </a:solidFill>
          <a:ln/>
        </p:spPr>
        <p:txBody>
          <a:bodyPr/>
          <a:lstStyle/>
          <a:p>
            <a:endParaRPr lang="en-US"/>
          </a:p>
        </p:txBody>
      </p:sp>
      <p:sp>
        <p:nvSpPr>
          <p:cNvPr id="19" name="Text 16"/>
          <p:cNvSpPr/>
          <p:nvPr/>
        </p:nvSpPr>
        <p:spPr>
          <a:xfrm>
            <a:off x="777240" y="4389120"/>
            <a:ext cx="457200" cy="457200"/>
          </a:xfrm>
          <a:prstGeom prst="rect">
            <a:avLst/>
          </a:prstGeom>
          <a:noFill/>
          <a:ln/>
        </p:spPr>
        <p:txBody>
          <a:bodyPr wrap="square" lIns="0" tIns="0" rIns="0" bIns="0" rtlCol="0" anchor="ctr"/>
          <a:lstStyle/>
          <a:p>
            <a:pPr marL="0" indent="0" algn="ctr">
              <a:buNone/>
            </a:pPr>
            <a:r>
              <a:rPr lang="en-US" sz="1800" b="1" dirty="0">
                <a:solidFill>
                  <a:srgbClr val="F4EBDC"/>
                </a:solidFill>
                <a:latin typeface="Georgia" pitchFamily="34" charset="0"/>
                <a:ea typeface="Georgia" pitchFamily="34" charset="-122"/>
                <a:cs typeface="Georgia" pitchFamily="34" charset="-120"/>
              </a:rPr>
              <a:t>3</a:t>
            </a:r>
            <a:endParaRPr lang="en-US" sz="1800" dirty="0"/>
          </a:p>
        </p:txBody>
      </p:sp>
      <p:sp>
        <p:nvSpPr>
          <p:cNvPr id="20" name="Text 17"/>
          <p:cNvSpPr/>
          <p:nvPr/>
        </p:nvSpPr>
        <p:spPr>
          <a:xfrm>
            <a:off x="1417320" y="4233672"/>
            <a:ext cx="5120640" cy="384048"/>
          </a:xfrm>
          <a:prstGeom prst="rect">
            <a:avLst/>
          </a:prstGeom>
          <a:noFill/>
          <a:ln/>
        </p:spPr>
        <p:txBody>
          <a:bodyPr wrap="square" lIns="0" tIns="0" rIns="0" bIns="0" rtlCol="0" anchor="ctr"/>
          <a:lstStyle/>
          <a:p>
            <a:pPr marL="0" indent="0">
              <a:buNone/>
            </a:pPr>
            <a:r>
              <a:rPr lang="en-US" sz="1600" b="1" dirty="0">
                <a:solidFill>
                  <a:srgbClr val="565B36"/>
                </a:solidFill>
                <a:latin typeface="Georgia" pitchFamily="34" charset="0"/>
                <a:ea typeface="Georgia" pitchFamily="34" charset="-122"/>
                <a:cs typeface="Georgia" pitchFamily="34" charset="-120"/>
              </a:rPr>
              <a:t>Lean on your team</a:t>
            </a:r>
            <a:endParaRPr lang="en-US" sz="1600" dirty="0"/>
          </a:p>
        </p:txBody>
      </p:sp>
      <p:sp>
        <p:nvSpPr>
          <p:cNvPr id="21" name="Text 18"/>
          <p:cNvSpPr/>
          <p:nvPr/>
        </p:nvSpPr>
        <p:spPr>
          <a:xfrm>
            <a:off x="1417320" y="4608576"/>
            <a:ext cx="5138928" cy="502920"/>
          </a:xfrm>
          <a:prstGeom prst="rect">
            <a:avLst/>
          </a:prstGeom>
          <a:noFill/>
          <a:ln/>
        </p:spPr>
        <p:txBody>
          <a:bodyPr wrap="square" lIns="0" tIns="0" rIns="0" bIns="0" rtlCol="0" anchor="ctr"/>
          <a:lstStyle/>
          <a:p>
            <a:pPr marL="0" indent="0">
              <a:lnSpc>
                <a:spcPts val="1500"/>
              </a:lnSpc>
              <a:buNone/>
            </a:pPr>
            <a:r>
              <a:rPr lang="en-US" sz="1200" dirty="0">
                <a:solidFill>
                  <a:srgbClr val="3B2E25"/>
                </a:solidFill>
                <a:latin typeface="Calibri" pitchFamily="34" charset="0"/>
                <a:ea typeface="Calibri" pitchFamily="34" charset="-122"/>
                <a:cs typeface="Calibri" pitchFamily="34" charset="-120"/>
              </a:rPr>
              <a:t>A shared language makes it easier to support each other.</a:t>
            </a:r>
            <a:endParaRPr lang="en-US" sz="1200" dirty="0"/>
          </a:p>
        </p:txBody>
      </p:sp>
      <p:sp>
        <p:nvSpPr>
          <p:cNvPr id="22" name="Shape 19"/>
          <p:cNvSpPr/>
          <p:nvPr/>
        </p:nvSpPr>
        <p:spPr>
          <a:xfrm>
            <a:off x="548640" y="5266944"/>
            <a:ext cx="6126480" cy="1024128"/>
          </a:xfrm>
          <a:prstGeom prst="rect">
            <a:avLst/>
          </a:prstGeom>
          <a:solidFill>
            <a:srgbClr val="EFE3CF"/>
          </a:solidFill>
          <a:ln w="12700">
            <a:solidFill>
              <a:srgbClr val="DEC9A6"/>
            </a:solidFill>
            <a:prstDash val="solid"/>
          </a:ln>
        </p:spPr>
        <p:txBody>
          <a:bodyPr/>
          <a:lstStyle/>
          <a:p>
            <a:endParaRPr lang="en-US"/>
          </a:p>
        </p:txBody>
      </p:sp>
      <p:sp>
        <p:nvSpPr>
          <p:cNvPr id="23" name="Shape 20"/>
          <p:cNvSpPr/>
          <p:nvPr/>
        </p:nvSpPr>
        <p:spPr>
          <a:xfrm>
            <a:off x="777240" y="5550408"/>
            <a:ext cx="457200" cy="457200"/>
          </a:xfrm>
          <a:prstGeom prst="ellipse">
            <a:avLst/>
          </a:prstGeom>
          <a:solidFill>
            <a:srgbClr val="B25541"/>
          </a:solidFill>
          <a:ln/>
        </p:spPr>
        <p:txBody>
          <a:bodyPr/>
          <a:lstStyle/>
          <a:p>
            <a:endParaRPr lang="en-US"/>
          </a:p>
        </p:txBody>
      </p:sp>
      <p:sp>
        <p:nvSpPr>
          <p:cNvPr id="24" name="Text 21"/>
          <p:cNvSpPr/>
          <p:nvPr/>
        </p:nvSpPr>
        <p:spPr>
          <a:xfrm>
            <a:off x="777240" y="5550408"/>
            <a:ext cx="457200" cy="457200"/>
          </a:xfrm>
          <a:prstGeom prst="rect">
            <a:avLst/>
          </a:prstGeom>
          <a:noFill/>
          <a:ln/>
        </p:spPr>
        <p:txBody>
          <a:bodyPr wrap="square" lIns="0" tIns="0" rIns="0" bIns="0" rtlCol="0" anchor="ctr"/>
          <a:lstStyle/>
          <a:p>
            <a:pPr marL="0" indent="0" algn="ctr">
              <a:buNone/>
            </a:pPr>
            <a:r>
              <a:rPr lang="en-US" sz="1800" b="1" dirty="0">
                <a:solidFill>
                  <a:srgbClr val="F4EBDC"/>
                </a:solidFill>
                <a:latin typeface="Georgia" pitchFamily="34" charset="0"/>
                <a:ea typeface="Georgia" pitchFamily="34" charset="-122"/>
                <a:cs typeface="Georgia" pitchFamily="34" charset="-120"/>
              </a:rPr>
              <a:t>4</a:t>
            </a:r>
            <a:endParaRPr lang="en-US" sz="1800" dirty="0"/>
          </a:p>
        </p:txBody>
      </p:sp>
      <p:sp>
        <p:nvSpPr>
          <p:cNvPr id="25" name="Text 22"/>
          <p:cNvSpPr/>
          <p:nvPr/>
        </p:nvSpPr>
        <p:spPr>
          <a:xfrm>
            <a:off x="1417320" y="5394960"/>
            <a:ext cx="5120640" cy="384048"/>
          </a:xfrm>
          <a:prstGeom prst="rect">
            <a:avLst/>
          </a:prstGeom>
          <a:noFill/>
          <a:ln/>
        </p:spPr>
        <p:txBody>
          <a:bodyPr wrap="square" lIns="0" tIns="0" rIns="0" bIns="0" rtlCol="0" anchor="ctr"/>
          <a:lstStyle/>
          <a:p>
            <a:pPr marL="0" indent="0">
              <a:buNone/>
            </a:pPr>
            <a:r>
              <a:rPr lang="en-US" sz="1600" b="1" dirty="0">
                <a:solidFill>
                  <a:srgbClr val="565B36"/>
                </a:solidFill>
                <a:latin typeface="Georgia" pitchFamily="34" charset="0"/>
                <a:ea typeface="Georgia" pitchFamily="34" charset="-122"/>
                <a:cs typeface="Georgia" pitchFamily="34" charset="-120"/>
              </a:rPr>
              <a:t>Feel more in control</a:t>
            </a:r>
            <a:endParaRPr lang="en-US" sz="1600" dirty="0"/>
          </a:p>
        </p:txBody>
      </p:sp>
      <p:sp>
        <p:nvSpPr>
          <p:cNvPr id="26" name="Text 23"/>
          <p:cNvSpPr/>
          <p:nvPr/>
        </p:nvSpPr>
        <p:spPr>
          <a:xfrm>
            <a:off x="1417320" y="5769864"/>
            <a:ext cx="5138928" cy="502920"/>
          </a:xfrm>
          <a:prstGeom prst="rect">
            <a:avLst/>
          </a:prstGeom>
          <a:noFill/>
          <a:ln/>
        </p:spPr>
        <p:txBody>
          <a:bodyPr wrap="square" lIns="0" tIns="0" rIns="0" bIns="0" rtlCol="0" anchor="ctr"/>
          <a:lstStyle/>
          <a:p>
            <a:pPr marL="0" indent="0">
              <a:lnSpc>
                <a:spcPts val="1500"/>
              </a:lnSpc>
              <a:buNone/>
            </a:pPr>
            <a:r>
              <a:rPr lang="en-US" sz="1200" dirty="0">
                <a:solidFill>
                  <a:srgbClr val="3B2E25"/>
                </a:solidFill>
                <a:latin typeface="Calibri" pitchFamily="34" charset="0"/>
                <a:ea typeface="Calibri" pitchFamily="34" charset="-122"/>
                <a:cs typeface="Calibri" pitchFamily="34" charset="-120"/>
              </a:rPr>
              <a:t>A plan you own puts you back in the driver's seat.</a:t>
            </a:r>
            <a:endParaRPr lang="en-US" sz="1200" dirty="0"/>
          </a:p>
        </p:txBody>
      </p:sp>
      <p:sp>
        <p:nvSpPr>
          <p:cNvPr id="27" name="Text 24"/>
          <p:cNvSpPr/>
          <p:nvPr/>
        </p:nvSpPr>
        <p:spPr>
          <a:xfrm>
            <a:off x="548640" y="6437376"/>
            <a:ext cx="7315200" cy="274320"/>
          </a:xfrm>
          <a:prstGeom prst="rect">
            <a:avLst/>
          </a:prstGeom>
          <a:noFill/>
          <a:ln/>
        </p:spPr>
        <p:txBody>
          <a:bodyPr wrap="square" lIns="0" tIns="0" rIns="0" bIns="0" rtlCol="0" anchor="ctr"/>
          <a:lstStyle/>
          <a:p>
            <a:pPr marL="0" indent="0" algn="l">
              <a:buNone/>
            </a:pPr>
            <a:r>
              <a:rPr lang="en-US" sz="950" dirty="0">
                <a:solidFill>
                  <a:srgbClr val="7C6A5A"/>
                </a:solidFill>
                <a:latin typeface="Calibri" pitchFamily="34" charset="0"/>
                <a:ea typeface="Calibri" pitchFamily="34" charset="-122"/>
                <a:cs typeface="Calibri" pitchFamily="34" charset="-120"/>
              </a:rPr>
              <a:t>WRAP  ·  For Our Team</a:t>
            </a:r>
            <a:endParaRPr lang="en-US" sz="950" dirty="0"/>
          </a:p>
        </p:txBody>
      </p:sp>
      <p:sp>
        <p:nvSpPr>
          <p:cNvPr id="28" name="Text 25"/>
          <p:cNvSpPr/>
          <p:nvPr/>
        </p:nvSpPr>
        <p:spPr>
          <a:xfrm>
            <a:off x="11430000" y="6437376"/>
            <a:ext cx="548640" cy="274320"/>
          </a:xfrm>
          <a:prstGeom prst="rect">
            <a:avLst/>
          </a:prstGeom>
          <a:noFill/>
          <a:ln/>
        </p:spPr>
        <p:txBody>
          <a:bodyPr wrap="square" lIns="0" tIns="0" rIns="0" bIns="0" rtlCol="0" anchor="ctr"/>
          <a:lstStyle/>
          <a:p>
            <a:pPr marL="0" indent="0" algn="r">
              <a:buNone/>
            </a:pPr>
            <a:r>
              <a:rPr lang="en-US" sz="950" dirty="0">
                <a:solidFill>
                  <a:srgbClr val="7C6A5A"/>
                </a:solidFill>
                <a:latin typeface="Calibri" pitchFamily="34" charset="0"/>
                <a:ea typeface="Calibri" pitchFamily="34" charset="-122"/>
                <a:cs typeface="Calibri" pitchFamily="34" charset="-120"/>
              </a:rPr>
              <a:t>19</a:t>
            </a:r>
            <a:endParaRPr lang="en-US" sz="9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3B2E25"/>
        </a:solidFill>
        <a:effectLst/>
      </p:bgPr>
    </p:bg>
    <p:spTree>
      <p:nvGrpSpPr>
        <p:cNvPr id="1" name=""/>
        <p:cNvGrpSpPr/>
        <p:nvPr/>
      </p:nvGrpSpPr>
      <p:grpSpPr>
        <a:xfrm>
          <a:off x="0" y="0"/>
          <a:ext cx="0" cy="0"/>
          <a:chOff x="0" y="0"/>
          <a:chExt cx="0" cy="0"/>
        </a:xfrm>
      </p:grpSpPr>
      <p:pic>
        <p:nvPicPr>
          <p:cNvPr id="2" name="Image 0" descr="images/image-e162082e6168e6a2411d041c32649028.jpg"/>
          <p:cNvPicPr>
            <a:picLocks noChangeAspect="1"/>
          </p:cNvPicPr>
          <p:nvPr/>
        </p:nvPicPr>
        <p:blipFill>
          <a:blip r:embed="rId3"/>
          <a:srcRect l="24076" r="24076"/>
          <a:stretch/>
        </p:blipFill>
        <p:spPr>
          <a:xfrm>
            <a:off x="6858000" y="0"/>
            <a:ext cx="5333695" cy="6858000"/>
          </a:xfrm>
          <a:prstGeom prst="rect">
            <a:avLst/>
          </a:prstGeom>
        </p:spPr>
      </p:pic>
      <p:sp>
        <p:nvSpPr>
          <p:cNvPr id="3" name="Shape 0"/>
          <p:cNvSpPr/>
          <p:nvPr/>
        </p:nvSpPr>
        <p:spPr>
          <a:xfrm>
            <a:off x="0" y="0"/>
            <a:ext cx="7040880" cy="6858000"/>
          </a:xfrm>
          <a:prstGeom prst="rect">
            <a:avLst/>
          </a:prstGeom>
          <a:solidFill>
            <a:srgbClr val="3B2E25"/>
          </a:solidFill>
          <a:ln/>
        </p:spPr>
        <p:txBody>
          <a:bodyPr/>
          <a:lstStyle/>
          <a:p>
            <a:endParaRPr lang="en-US"/>
          </a:p>
        </p:txBody>
      </p:sp>
      <p:sp>
        <p:nvSpPr>
          <p:cNvPr id="4" name="Shape 1"/>
          <p:cNvSpPr/>
          <p:nvPr/>
        </p:nvSpPr>
        <p:spPr>
          <a:xfrm>
            <a:off x="6858000" y="0"/>
            <a:ext cx="109728" cy="6858000"/>
          </a:xfrm>
          <a:prstGeom prst="rect">
            <a:avLst/>
          </a:prstGeom>
          <a:solidFill>
            <a:srgbClr val="B25541"/>
          </a:solidFill>
          <a:ln/>
        </p:spPr>
        <p:txBody>
          <a:bodyPr/>
          <a:lstStyle/>
          <a:p>
            <a:endParaRPr lang="en-US"/>
          </a:p>
        </p:txBody>
      </p:sp>
      <p:sp>
        <p:nvSpPr>
          <p:cNvPr id="5" name="Text 2"/>
          <p:cNvSpPr/>
          <p:nvPr/>
        </p:nvSpPr>
        <p:spPr>
          <a:xfrm>
            <a:off x="777240" y="1051560"/>
            <a:ext cx="5852160" cy="365760"/>
          </a:xfrm>
          <a:prstGeom prst="rect">
            <a:avLst/>
          </a:prstGeom>
          <a:noFill/>
          <a:ln/>
        </p:spPr>
        <p:txBody>
          <a:bodyPr wrap="square" lIns="0" tIns="0" rIns="0" bIns="0" rtlCol="0" anchor="ctr"/>
          <a:lstStyle/>
          <a:p>
            <a:pPr marL="0" indent="0">
              <a:buNone/>
            </a:pPr>
            <a:r>
              <a:rPr lang="en-US" sz="1300" b="1" kern="0" spc="200" dirty="0">
                <a:solidFill>
                  <a:srgbClr val="DEC9A6"/>
                </a:solidFill>
                <a:latin typeface="Calibri" pitchFamily="34" charset="0"/>
                <a:ea typeface="Calibri" pitchFamily="34" charset="-122"/>
                <a:cs typeface="Calibri" pitchFamily="34" charset="-120"/>
              </a:rPr>
              <a:t>DECISION BRIEFING  ·  EVIDENCE-BASED PRACTICE</a:t>
            </a:r>
            <a:endParaRPr lang="en-US" sz="1300" dirty="0"/>
          </a:p>
        </p:txBody>
      </p:sp>
      <p:sp>
        <p:nvSpPr>
          <p:cNvPr id="6" name="Text 3"/>
          <p:cNvSpPr/>
          <p:nvPr/>
        </p:nvSpPr>
        <p:spPr>
          <a:xfrm>
            <a:off x="731520" y="1554480"/>
            <a:ext cx="6035040" cy="1828800"/>
          </a:xfrm>
          <a:prstGeom prst="rect">
            <a:avLst/>
          </a:prstGeom>
          <a:noFill/>
          <a:ln/>
        </p:spPr>
        <p:txBody>
          <a:bodyPr wrap="square" lIns="0" tIns="0" rIns="0" bIns="0" rtlCol="0" anchor="ctr"/>
          <a:lstStyle/>
          <a:p>
            <a:pPr marL="0" indent="0">
              <a:lnSpc>
                <a:spcPts val="4400"/>
              </a:lnSpc>
              <a:buNone/>
            </a:pPr>
            <a:r>
              <a:rPr lang="en-US" sz="4000" b="1" dirty="0">
                <a:solidFill>
                  <a:srgbClr val="F4EBDC"/>
                </a:solidFill>
                <a:latin typeface="Georgia" pitchFamily="34" charset="0"/>
                <a:ea typeface="Georgia" pitchFamily="34" charset="-122"/>
                <a:cs typeface="Georgia" pitchFamily="34" charset="-120"/>
              </a:rPr>
              <a:t>The Wellness Recovery Action Plan (WRAP)</a:t>
            </a:r>
            <a:endParaRPr lang="en-US" sz="4000" dirty="0"/>
          </a:p>
        </p:txBody>
      </p:sp>
      <p:sp>
        <p:nvSpPr>
          <p:cNvPr id="7" name="Shape 4"/>
          <p:cNvSpPr/>
          <p:nvPr/>
        </p:nvSpPr>
        <p:spPr>
          <a:xfrm>
            <a:off x="777240" y="3611880"/>
            <a:ext cx="1371600" cy="54864"/>
          </a:xfrm>
          <a:prstGeom prst="rect">
            <a:avLst/>
          </a:prstGeom>
          <a:solidFill>
            <a:srgbClr val="B25541"/>
          </a:solidFill>
          <a:ln/>
        </p:spPr>
        <p:txBody>
          <a:bodyPr/>
          <a:lstStyle/>
          <a:p>
            <a:endParaRPr lang="en-US"/>
          </a:p>
        </p:txBody>
      </p:sp>
      <p:sp>
        <p:nvSpPr>
          <p:cNvPr id="8" name="Text 5"/>
          <p:cNvSpPr/>
          <p:nvPr/>
        </p:nvSpPr>
        <p:spPr>
          <a:xfrm>
            <a:off x="777240" y="3840480"/>
            <a:ext cx="5760720" cy="822960"/>
          </a:xfrm>
          <a:prstGeom prst="rect">
            <a:avLst/>
          </a:prstGeom>
          <a:noFill/>
          <a:ln/>
        </p:spPr>
        <p:txBody>
          <a:bodyPr wrap="square" lIns="0" tIns="0" rIns="0" bIns="0" rtlCol="0" anchor="ctr"/>
          <a:lstStyle/>
          <a:p>
            <a:pPr marL="0" indent="0">
              <a:lnSpc>
                <a:spcPts val="2500"/>
              </a:lnSpc>
              <a:buNone/>
            </a:pPr>
            <a:r>
              <a:rPr lang="en-US" sz="1900" i="1" dirty="0">
                <a:solidFill>
                  <a:srgbClr val="DEC9A6"/>
                </a:solidFill>
                <a:latin typeface="Georgia" pitchFamily="34" charset="0"/>
                <a:ea typeface="Georgia" pitchFamily="34" charset="-122"/>
                <a:cs typeface="Georgia" pitchFamily="34" charset="-120"/>
              </a:rPr>
              <a:t>A workforce and care-quality investment for our Low Barrier Shelter</a:t>
            </a:r>
            <a:endParaRPr lang="en-US" sz="1900" dirty="0"/>
          </a:p>
        </p:txBody>
      </p:sp>
      <p:sp>
        <p:nvSpPr>
          <p:cNvPr id="9" name="Text 6"/>
          <p:cNvSpPr/>
          <p:nvPr/>
        </p:nvSpPr>
        <p:spPr>
          <a:xfrm>
            <a:off x="777240" y="4846320"/>
            <a:ext cx="5486400" cy="914400"/>
          </a:xfrm>
          <a:prstGeom prst="rect">
            <a:avLst/>
          </a:prstGeom>
          <a:noFill/>
          <a:ln/>
        </p:spPr>
        <p:txBody>
          <a:bodyPr wrap="square" lIns="0" tIns="0" rIns="0" bIns="0" rtlCol="0" anchor="ctr"/>
          <a:lstStyle/>
          <a:p>
            <a:pPr marL="0" indent="0">
              <a:lnSpc>
                <a:spcPts val="2100"/>
              </a:lnSpc>
              <a:buNone/>
            </a:pPr>
            <a:r>
              <a:rPr lang="en-US" sz="1450" dirty="0">
                <a:solidFill>
                  <a:srgbClr val="E6DAC8"/>
                </a:solidFill>
                <a:latin typeface="Calibri" pitchFamily="34" charset="0"/>
                <a:ea typeface="Calibri" pitchFamily="34" charset="-122"/>
                <a:cs typeface="Calibri" pitchFamily="34" charset="-120"/>
              </a:rPr>
              <a:t>What it costs, what the evidence shows, and the decision we're asking leadership to make.</a:t>
            </a:r>
            <a:endParaRPr lang="en-US" sz="14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4EBDC"/>
        </a:solidFill>
        <a:effectLst/>
      </p:bgPr>
    </p:bg>
    <p:spTree>
      <p:nvGrpSpPr>
        <p:cNvPr id="1" name=""/>
        <p:cNvGrpSpPr/>
        <p:nvPr/>
      </p:nvGrpSpPr>
      <p:grpSpPr>
        <a:xfrm>
          <a:off x="0" y="0"/>
          <a:ext cx="0" cy="0"/>
          <a:chOff x="0" y="0"/>
          <a:chExt cx="0" cy="0"/>
        </a:xfrm>
      </p:grpSpPr>
      <p:pic>
        <p:nvPicPr>
          <p:cNvPr id="2" name="Image 0" descr="images/image-abd6b059008e924238a2c52184792ff1.jpg"/>
          <p:cNvPicPr>
            <a:picLocks noChangeAspect="1"/>
          </p:cNvPicPr>
          <p:nvPr/>
        </p:nvPicPr>
        <p:blipFill>
          <a:blip r:embed="rId3"/>
          <a:srcRect l="27778" r="27778"/>
          <a:stretch/>
        </p:blipFill>
        <p:spPr>
          <a:xfrm>
            <a:off x="0" y="0"/>
            <a:ext cx="4572000" cy="6858000"/>
          </a:xfrm>
          <a:prstGeom prst="rect">
            <a:avLst/>
          </a:prstGeom>
        </p:spPr>
      </p:pic>
      <p:sp>
        <p:nvSpPr>
          <p:cNvPr id="3" name="Shape 0"/>
          <p:cNvSpPr/>
          <p:nvPr/>
        </p:nvSpPr>
        <p:spPr>
          <a:xfrm>
            <a:off x="4462272" y="0"/>
            <a:ext cx="109728" cy="6858000"/>
          </a:xfrm>
          <a:prstGeom prst="rect">
            <a:avLst/>
          </a:prstGeom>
          <a:solidFill>
            <a:srgbClr val="B25541"/>
          </a:solidFill>
          <a:ln/>
        </p:spPr>
        <p:txBody>
          <a:bodyPr/>
          <a:lstStyle/>
          <a:p>
            <a:endParaRPr lang="en-US"/>
          </a:p>
        </p:txBody>
      </p:sp>
      <p:sp>
        <p:nvSpPr>
          <p:cNvPr id="4" name="Shape 1"/>
          <p:cNvSpPr/>
          <p:nvPr/>
        </p:nvSpPr>
        <p:spPr>
          <a:xfrm>
            <a:off x="4937760" y="594360"/>
            <a:ext cx="146304" cy="146304"/>
          </a:xfrm>
          <a:prstGeom prst="rect">
            <a:avLst/>
          </a:prstGeom>
          <a:solidFill>
            <a:srgbClr val="B25541"/>
          </a:solidFill>
          <a:ln/>
        </p:spPr>
        <p:txBody>
          <a:bodyPr/>
          <a:lstStyle/>
          <a:p>
            <a:endParaRPr lang="en-US"/>
          </a:p>
        </p:txBody>
      </p:sp>
      <p:sp>
        <p:nvSpPr>
          <p:cNvPr id="5" name="Text 2"/>
          <p:cNvSpPr/>
          <p:nvPr/>
        </p:nvSpPr>
        <p:spPr>
          <a:xfrm>
            <a:off x="4876800" y="484632"/>
            <a:ext cx="7315200" cy="320040"/>
          </a:xfrm>
          <a:prstGeom prst="rect">
            <a:avLst/>
          </a:prstGeom>
          <a:noFill/>
          <a:ln/>
        </p:spPr>
        <p:txBody>
          <a:bodyPr wrap="square" lIns="0" tIns="0" rIns="0" bIns="0" rtlCol="0" anchor="ctr"/>
          <a:lstStyle/>
          <a:p>
            <a:pPr marL="0" indent="0" algn="l">
              <a:buNone/>
            </a:pPr>
            <a:r>
              <a:rPr lang="en-US" sz="1250" b="1" kern="0" spc="300" dirty="0">
                <a:solidFill>
                  <a:srgbClr val="B25541"/>
                </a:solidFill>
                <a:latin typeface="Calibri" pitchFamily="34" charset="0"/>
                <a:ea typeface="Calibri" pitchFamily="34" charset="-122"/>
                <a:cs typeface="Calibri" pitchFamily="34" charset="-120"/>
              </a:rPr>
              <a:t>WITH RESIDENTS</a:t>
            </a:r>
            <a:endParaRPr lang="en-US" sz="1250" dirty="0"/>
          </a:p>
        </p:txBody>
      </p:sp>
      <p:sp>
        <p:nvSpPr>
          <p:cNvPr id="6" name="Text 3"/>
          <p:cNvSpPr/>
          <p:nvPr/>
        </p:nvSpPr>
        <p:spPr>
          <a:xfrm>
            <a:off x="4937760" y="822960"/>
            <a:ext cx="6766560" cy="731520"/>
          </a:xfrm>
          <a:prstGeom prst="rect">
            <a:avLst/>
          </a:prstGeom>
          <a:noFill/>
          <a:ln/>
        </p:spPr>
        <p:txBody>
          <a:bodyPr wrap="square" lIns="0" tIns="0" rIns="0" bIns="0" rtlCol="0" anchor="ctr"/>
          <a:lstStyle/>
          <a:p>
            <a:pPr marL="0" indent="0">
              <a:buNone/>
            </a:pPr>
            <a:r>
              <a:rPr lang="en-US" sz="3100" b="1" dirty="0">
                <a:solidFill>
                  <a:srgbClr val="3B2E25"/>
                </a:solidFill>
                <a:latin typeface="Georgia" pitchFamily="34" charset="0"/>
                <a:ea typeface="Georgia" pitchFamily="34" charset="-122"/>
                <a:cs typeface="Georgia" pitchFamily="34" charset="-120"/>
              </a:rPr>
              <a:t>Using WRAP with residents</a:t>
            </a:r>
            <a:endParaRPr lang="en-US" sz="3100" dirty="0"/>
          </a:p>
        </p:txBody>
      </p:sp>
      <p:sp>
        <p:nvSpPr>
          <p:cNvPr id="7" name="Shape 4"/>
          <p:cNvSpPr/>
          <p:nvPr/>
        </p:nvSpPr>
        <p:spPr>
          <a:xfrm>
            <a:off x="4937760" y="1783080"/>
            <a:ext cx="6675120" cy="1024128"/>
          </a:xfrm>
          <a:prstGeom prst="rect">
            <a:avLst/>
          </a:prstGeom>
          <a:solidFill>
            <a:srgbClr val="EFE3CF"/>
          </a:solidFill>
          <a:ln w="12700">
            <a:solidFill>
              <a:srgbClr val="DEC9A6"/>
            </a:solidFill>
            <a:prstDash val="solid"/>
          </a:ln>
        </p:spPr>
        <p:txBody>
          <a:bodyPr/>
          <a:lstStyle/>
          <a:p>
            <a:endParaRPr lang="en-US"/>
          </a:p>
        </p:txBody>
      </p:sp>
      <p:sp>
        <p:nvSpPr>
          <p:cNvPr id="8" name="Shape 5"/>
          <p:cNvSpPr/>
          <p:nvPr/>
        </p:nvSpPr>
        <p:spPr>
          <a:xfrm>
            <a:off x="5166360" y="2066544"/>
            <a:ext cx="457200" cy="457200"/>
          </a:xfrm>
          <a:prstGeom prst="ellipse">
            <a:avLst/>
          </a:prstGeom>
          <a:solidFill>
            <a:srgbClr val="6E7449"/>
          </a:solidFill>
          <a:ln/>
        </p:spPr>
        <p:txBody>
          <a:bodyPr/>
          <a:lstStyle/>
          <a:p>
            <a:endParaRPr lang="en-US"/>
          </a:p>
        </p:txBody>
      </p:sp>
      <p:sp>
        <p:nvSpPr>
          <p:cNvPr id="9" name="Text 6"/>
          <p:cNvSpPr/>
          <p:nvPr/>
        </p:nvSpPr>
        <p:spPr>
          <a:xfrm>
            <a:off x="5166360" y="2066544"/>
            <a:ext cx="457200" cy="457200"/>
          </a:xfrm>
          <a:prstGeom prst="rect">
            <a:avLst/>
          </a:prstGeom>
          <a:noFill/>
          <a:ln/>
        </p:spPr>
        <p:txBody>
          <a:bodyPr wrap="square" lIns="0" tIns="0" rIns="0" bIns="0" rtlCol="0" anchor="ctr"/>
          <a:lstStyle/>
          <a:p>
            <a:pPr marL="0" indent="0" algn="ctr">
              <a:buNone/>
            </a:pPr>
            <a:r>
              <a:rPr lang="en-US" sz="1800" b="1" dirty="0">
                <a:solidFill>
                  <a:srgbClr val="F4EBDC"/>
                </a:solidFill>
                <a:latin typeface="Georgia" pitchFamily="34" charset="0"/>
                <a:ea typeface="Georgia" pitchFamily="34" charset="-122"/>
                <a:cs typeface="Georgia" pitchFamily="34" charset="-120"/>
              </a:rPr>
              <a:t>1</a:t>
            </a:r>
            <a:endParaRPr lang="en-US" sz="1800" dirty="0"/>
          </a:p>
        </p:txBody>
      </p:sp>
      <p:sp>
        <p:nvSpPr>
          <p:cNvPr id="10" name="Text 7"/>
          <p:cNvSpPr/>
          <p:nvPr/>
        </p:nvSpPr>
        <p:spPr>
          <a:xfrm>
            <a:off x="5806440" y="1911096"/>
            <a:ext cx="5669280" cy="384048"/>
          </a:xfrm>
          <a:prstGeom prst="rect">
            <a:avLst/>
          </a:prstGeom>
          <a:noFill/>
          <a:ln/>
        </p:spPr>
        <p:txBody>
          <a:bodyPr wrap="square" lIns="0" tIns="0" rIns="0" bIns="0" rtlCol="0" anchor="ctr"/>
          <a:lstStyle/>
          <a:p>
            <a:pPr marL="0" indent="0">
              <a:buNone/>
            </a:pPr>
            <a:r>
              <a:rPr lang="en-US" sz="1600" b="1" dirty="0">
                <a:solidFill>
                  <a:srgbClr val="565B36"/>
                </a:solidFill>
                <a:latin typeface="Georgia" pitchFamily="34" charset="0"/>
                <a:ea typeface="Georgia" pitchFamily="34" charset="-122"/>
                <a:cs typeface="Georgia" pitchFamily="34" charset="-120"/>
              </a:rPr>
              <a:t>Meet them where they are</a:t>
            </a:r>
            <a:endParaRPr lang="en-US" sz="1600" dirty="0"/>
          </a:p>
        </p:txBody>
      </p:sp>
      <p:sp>
        <p:nvSpPr>
          <p:cNvPr id="11" name="Text 8"/>
          <p:cNvSpPr/>
          <p:nvPr/>
        </p:nvSpPr>
        <p:spPr>
          <a:xfrm>
            <a:off x="5806440" y="2286000"/>
            <a:ext cx="5687568" cy="502920"/>
          </a:xfrm>
          <a:prstGeom prst="rect">
            <a:avLst/>
          </a:prstGeom>
          <a:noFill/>
          <a:ln/>
        </p:spPr>
        <p:txBody>
          <a:bodyPr wrap="square" lIns="0" tIns="0" rIns="0" bIns="0" rtlCol="0" anchor="ctr"/>
          <a:lstStyle/>
          <a:p>
            <a:pPr marL="0" indent="0">
              <a:lnSpc>
                <a:spcPts val="1500"/>
              </a:lnSpc>
              <a:buNone/>
            </a:pPr>
            <a:r>
              <a:rPr lang="en-US" sz="1200" dirty="0">
                <a:solidFill>
                  <a:srgbClr val="3B2E25"/>
                </a:solidFill>
                <a:latin typeface="Calibri" pitchFamily="34" charset="0"/>
                <a:ea typeface="Calibri" pitchFamily="34" charset="-122"/>
                <a:cs typeface="Calibri" pitchFamily="34" charset="-120"/>
              </a:rPr>
              <a:t>WRAP never requires sobriety, ID, or readiness.</a:t>
            </a:r>
            <a:endParaRPr lang="en-US" sz="1200" dirty="0"/>
          </a:p>
        </p:txBody>
      </p:sp>
      <p:sp>
        <p:nvSpPr>
          <p:cNvPr id="12" name="Shape 9"/>
          <p:cNvSpPr/>
          <p:nvPr/>
        </p:nvSpPr>
        <p:spPr>
          <a:xfrm>
            <a:off x="4937760" y="2944368"/>
            <a:ext cx="6675120" cy="1024128"/>
          </a:xfrm>
          <a:prstGeom prst="rect">
            <a:avLst/>
          </a:prstGeom>
          <a:solidFill>
            <a:srgbClr val="EFE3CF"/>
          </a:solidFill>
          <a:ln w="12700">
            <a:solidFill>
              <a:srgbClr val="DEC9A6"/>
            </a:solidFill>
            <a:prstDash val="solid"/>
          </a:ln>
        </p:spPr>
        <p:txBody>
          <a:bodyPr/>
          <a:lstStyle/>
          <a:p>
            <a:endParaRPr lang="en-US"/>
          </a:p>
        </p:txBody>
      </p:sp>
      <p:sp>
        <p:nvSpPr>
          <p:cNvPr id="13" name="Shape 10"/>
          <p:cNvSpPr/>
          <p:nvPr/>
        </p:nvSpPr>
        <p:spPr>
          <a:xfrm>
            <a:off x="5166360" y="3227832"/>
            <a:ext cx="457200" cy="457200"/>
          </a:xfrm>
          <a:prstGeom prst="ellipse">
            <a:avLst/>
          </a:prstGeom>
          <a:solidFill>
            <a:srgbClr val="6E7449"/>
          </a:solidFill>
          <a:ln/>
        </p:spPr>
        <p:txBody>
          <a:bodyPr/>
          <a:lstStyle/>
          <a:p>
            <a:endParaRPr lang="en-US"/>
          </a:p>
        </p:txBody>
      </p:sp>
      <p:sp>
        <p:nvSpPr>
          <p:cNvPr id="14" name="Text 11"/>
          <p:cNvSpPr/>
          <p:nvPr/>
        </p:nvSpPr>
        <p:spPr>
          <a:xfrm>
            <a:off x="5166360" y="3227832"/>
            <a:ext cx="457200" cy="457200"/>
          </a:xfrm>
          <a:prstGeom prst="rect">
            <a:avLst/>
          </a:prstGeom>
          <a:noFill/>
          <a:ln/>
        </p:spPr>
        <p:txBody>
          <a:bodyPr wrap="square" lIns="0" tIns="0" rIns="0" bIns="0" rtlCol="0" anchor="ctr"/>
          <a:lstStyle/>
          <a:p>
            <a:pPr marL="0" indent="0" algn="ctr">
              <a:buNone/>
            </a:pPr>
            <a:r>
              <a:rPr lang="en-US" sz="1800" b="1" dirty="0">
                <a:solidFill>
                  <a:srgbClr val="F4EBDC"/>
                </a:solidFill>
                <a:latin typeface="Georgia" pitchFamily="34" charset="0"/>
                <a:ea typeface="Georgia" pitchFamily="34" charset="-122"/>
                <a:cs typeface="Georgia" pitchFamily="34" charset="-120"/>
              </a:rPr>
              <a:t>2</a:t>
            </a:r>
            <a:endParaRPr lang="en-US" sz="1800" dirty="0"/>
          </a:p>
        </p:txBody>
      </p:sp>
      <p:sp>
        <p:nvSpPr>
          <p:cNvPr id="15" name="Text 12"/>
          <p:cNvSpPr/>
          <p:nvPr/>
        </p:nvSpPr>
        <p:spPr>
          <a:xfrm>
            <a:off x="5806440" y="3072384"/>
            <a:ext cx="5669280" cy="384048"/>
          </a:xfrm>
          <a:prstGeom prst="rect">
            <a:avLst/>
          </a:prstGeom>
          <a:noFill/>
          <a:ln/>
        </p:spPr>
        <p:txBody>
          <a:bodyPr wrap="square" lIns="0" tIns="0" rIns="0" bIns="0" rtlCol="0" anchor="ctr"/>
          <a:lstStyle/>
          <a:p>
            <a:pPr marL="0" indent="0">
              <a:buNone/>
            </a:pPr>
            <a:r>
              <a:rPr lang="en-US" sz="1600" b="1" dirty="0">
                <a:solidFill>
                  <a:srgbClr val="565B36"/>
                </a:solidFill>
                <a:latin typeface="Georgia" pitchFamily="34" charset="0"/>
                <a:ea typeface="Georgia" pitchFamily="34" charset="-122"/>
                <a:cs typeface="Georgia" pitchFamily="34" charset="-120"/>
              </a:rPr>
              <a:t>Build hope together</a:t>
            </a:r>
            <a:endParaRPr lang="en-US" sz="1600" dirty="0"/>
          </a:p>
        </p:txBody>
      </p:sp>
      <p:sp>
        <p:nvSpPr>
          <p:cNvPr id="16" name="Text 13"/>
          <p:cNvSpPr/>
          <p:nvPr/>
        </p:nvSpPr>
        <p:spPr>
          <a:xfrm>
            <a:off x="5806440" y="3447288"/>
            <a:ext cx="5687568" cy="502920"/>
          </a:xfrm>
          <a:prstGeom prst="rect">
            <a:avLst/>
          </a:prstGeom>
          <a:noFill/>
          <a:ln/>
        </p:spPr>
        <p:txBody>
          <a:bodyPr wrap="square" lIns="0" tIns="0" rIns="0" bIns="0" rtlCol="0" anchor="ctr"/>
          <a:lstStyle/>
          <a:p>
            <a:pPr marL="0" indent="0">
              <a:lnSpc>
                <a:spcPts val="1500"/>
              </a:lnSpc>
              <a:buNone/>
            </a:pPr>
            <a:r>
              <a:rPr lang="en-US" sz="1200" dirty="0">
                <a:solidFill>
                  <a:srgbClr val="3B2E25"/>
                </a:solidFill>
                <a:latin typeface="Calibri" pitchFamily="34" charset="0"/>
                <a:ea typeface="Calibri" pitchFamily="34" charset="-122"/>
                <a:cs typeface="Calibri" pitchFamily="34" charset="-120"/>
              </a:rPr>
              <a:t>Help residents see that recovery is possible.</a:t>
            </a:r>
            <a:endParaRPr lang="en-US" sz="1200" dirty="0"/>
          </a:p>
        </p:txBody>
      </p:sp>
      <p:sp>
        <p:nvSpPr>
          <p:cNvPr id="17" name="Shape 14"/>
          <p:cNvSpPr/>
          <p:nvPr/>
        </p:nvSpPr>
        <p:spPr>
          <a:xfrm>
            <a:off x="4937760" y="4105656"/>
            <a:ext cx="6675120" cy="1024128"/>
          </a:xfrm>
          <a:prstGeom prst="rect">
            <a:avLst/>
          </a:prstGeom>
          <a:solidFill>
            <a:srgbClr val="EFE3CF"/>
          </a:solidFill>
          <a:ln w="12700">
            <a:solidFill>
              <a:srgbClr val="DEC9A6"/>
            </a:solidFill>
            <a:prstDash val="solid"/>
          </a:ln>
        </p:spPr>
        <p:txBody>
          <a:bodyPr/>
          <a:lstStyle/>
          <a:p>
            <a:endParaRPr lang="en-US"/>
          </a:p>
        </p:txBody>
      </p:sp>
      <p:sp>
        <p:nvSpPr>
          <p:cNvPr id="18" name="Shape 15"/>
          <p:cNvSpPr/>
          <p:nvPr/>
        </p:nvSpPr>
        <p:spPr>
          <a:xfrm>
            <a:off x="5166360" y="4389120"/>
            <a:ext cx="457200" cy="457200"/>
          </a:xfrm>
          <a:prstGeom prst="ellipse">
            <a:avLst/>
          </a:prstGeom>
          <a:solidFill>
            <a:srgbClr val="6E7449"/>
          </a:solidFill>
          <a:ln/>
        </p:spPr>
        <p:txBody>
          <a:bodyPr/>
          <a:lstStyle/>
          <a:p>
            <a:endParaRPr lang="en-US"/>
          </a:p>
        </p:txBody>
      </p:sp>
      <p:sp>
        <p:nvSpPr>
          <p:cNvPr id="19" name="Text 16"/>
          <p:cNvSpPr/>
          <p:nvPr/>
        </p:nvSpPr>
        <p:spPr>
          <a:xfrm>
            <a:off x="5166360" y="4389120"/>
            <a:ext cx="457200" cy="457200"/>
          </a:xfrm>
          <a:prstGeom prst="rect">
            <a:avLst/>
          </a:prstGeom>
          <a:noFill/>
          <a:ln/>
        </p:spPr>
        <p:txBody>
          <a:bodyPr wrap="square" lIns="0" tIns="0" rIns="0" bIns="0" rtlCol="0" anchor="ctr"/>
          <a:lstStyle/>
          <a:p>
            <a:pPr marL="0" indent="0" algn="ctr">
              <a:buNone/>
            </a:pPr>
            <a:r>
              <a:rPr lang="en-US" sz="1800" b="1" dirty="0">
                <a:solidFill>
                  <a:srgbClr val="F4EBDC"/>
                </a:solidFill>
                <a:latin typeface="Georgia" pitchFamily="34" charset="0"/>
                <a:ea typeface="Georgia" pitchFamily="34" charset="-122"/>
                <a:cs typeface="Georgia" pitchFamily="34" charset="-120"/>
              </a:rPr>
              <a:t>3</a:t>
            </a:r>
            <a:endParaRPr lang="en-US" sz="1800" dirty="0"/>
          </a:p>
        </p:txBody>
      </p:sp>
      <p:sp>
        <p:nvSpPr>
          <p:cNvPr id="20" name="Text 17"/>
          <p:cNvSpPr/>
          <p:nvPr/>
        </p:nvSpPr>
        <p:spPr>
          <a:xfrm>
            <a:off x="5806440" y="4233672"/>
            <a:ext cx="5669280" cy="384048"/>
          </a:xfrm>
          <a:prstGeom prst="rect">
            <a:avLst/>
          </a:prstGeom>
          <a:noFill/>
          <a:ln/>
        </p:spPr>
        <p:txBody>
          <a:bodyPr wrap="square" lIns="0" tIns="0" rIns="0" bIns="0" rtlCol="0" anchor="ctr"/>
          <a:lstStyle/>
          <a:p>
            <a:pPr marL="0" indent="0">
              <a:buNone/>
            </a:pPr>
            <a:r>
              <a:rPr lang="en-US" sz="1600" b="1" dirty="0">
                <a:solidFill>
                  <a:srgbClr val="565B36"/>
                </a:solidFill>
                <a:latin typeface="Georgia" pitchFamily="34" charset="0"/>
                <a:ea typeface="Georgia" pitchFamily="34" charset="-122"/>
                <a:cs typeface="Georgia" pitchFamily="34" charset="-120"/>
              </a:rPr>
              <a:t>Hand over the pen</a:t>
            </a:r>
            <a:endParaRPr lang="en-US" sz="1600" dirty="0"/>
          </a:p>
        </p:txBody>
      </p:sp>
      <p:sp>
        <p:nvSpPr>
          <p:cNvPr id="21" name="Text 18"/>
          <p:cNvSpPr/>
          <p:nvPr/>
        </p:nvSpPr>
        <p:spPr>
          <a:xfrm>
            <a:off x="5806440" y="4608576"/>
            <a:ext cx="5687568" cy="502920"/>
          </a:xfrm>
          <a:prstGeom prst="rect">
            <a:avLst/>
          </a:prstGeom>
          <a:noFill/>
          <a:ln/>
        </p:spPr>
        <p:txBody>
          <a:bodyPr wrap="square" lIns="0" tIns="0" rIns="0" bIns="0" rtlCol="0" anchor="ctr"/>
          <a:lstStyle/>
          <a:p>
            <a:pPr marL="0" indent="0">
              <a:lnSpc>
                <a:spcPts val="1500"/>
              </a:lnSpc>
              <a:buNone/>
            </a:pPr>
            <a:r>
              <a:rPr lang="en-US" sz="1200" dirty="0">
                <a:solidFill>
                  <a:srgbClr val="3B2E25"/>
                </a:solidFill>
                <a:latin typeface="Calibri" pitchFamily="34" charset="0"/>
                <a:ea typeface="Calibri" pitchFamily="34" charset="-122"/>
                <a:cs typeface="Calibri" pitchFamily="34" charset="-120"/>
              </a:rPr>
              <a:t>Residents lead their own plan — you support, not direct.</a:t>
            </a:r>
            <a:endParaRPr lang="en-US" sz="1200" dirty="0"/>
          </a:p>
        </p:txBody>
      </p:sp>
      <p:sp>
        <p:nvSpPr>
          <p:cNvPr id="22" name="Shape 19"/>
          <p:cNvSpPr/>
          <p:nvPr/>
        </p:nvSpPr>
        <p:spPr>
          <a:xfrm>
            <a:off x="4937760" y="5266944"/>
            <a:ext cx="6675120" cy="1024128"/>
          </a:xfrm>
          <a:prstGeom prst="rect">
            <a:avLst/>
          </a:prstGeom>
          <a:solidFill>
            <a:srgbClr val="EFE3CF"/>
          </a:solidFill>
          <a:ln w="12700">
            <a:solidFill>
              <a:srgbClr val="DEC9A6"/>
            </a:solidFill>
            <a:prstDash val="solid"/>
          </a:ln>
        </p:spPr>
        <p:txBody>
          <a:bodyPr/>
          <a:lstStyle/>
          <a:p>
            <a:endParaRPr lang="en-US"/>
          </a:p>
        </p:txBody>
      </p:sp>
      <p:sp>
        <p:nvSpPr>
          <p:cNvPr id="23" name="Shape 20"/>
          <p:cNvSpPr/>
          <p:nvPr/>
        </p:nvSpPr>
        <p:spPr>
          <a:xfrm>
            <a:off x="5166360" y="5550408"/>
            <a:ext cx="457200" cy="457200"/>
          </a:xfrm>
          <a:prstGeom prst="ellipse">
            <a:avLst/>
          </a:prstGeom>
          <a:solidFill>
            <a:srgbClr val="6E7449"/>
          </a:solidFill>
          <a:ln/>
        </p:spPr>
        <p:txBody>
          <a:bodyPr/>
          <a:lstStyle/>
          <a:p>
            <a:endParaRPr lang="en-US"/>
          </a:p>
        </p:txBody>
      </p:sp>
      <p:sp>
        <p:nvSpPr>
          <p:cNvPr id="24" name="Text 21"/>
          <p:cNvSpPr/>
          <p:nvPr/>
        </p:nvSpPr>
        <p:spPr>
          <a:xfrm>
            <a:off x="5166360" y="5550408"/>
            <a:ext cx="457200" cy="457200"/>
          </a:xfrm>
          <a:prstGeom prst="rect">
            <a:avLst/>
          </a:prstGeom>
          <a:noFill/>
          <a:ln/>
        </p:spPr>
        <p:txBody>
          <a:bodyPr wrap="square" lIns="0" tIns="0" rIns="0" bIns="0" rtlCol="0" anchor="ctr"/>
          <a:lstStyle/>
          <a:p>
            <a:pPr marL="0" indent="0" algn="ctr">
              <a:buNone/>
            </a:pPr>
            <a:r>
              <a:rPr lang="en-US" sz="1800" b="1" dirty="0">
                <a:solidFill>
                  <a:srgbClr val="F4EBDC"/>
                </a:solidFill>
                <a:latin typeface="Georgia" pitchFamily="34" charset="0"/>
                <a:ea typeface="Georgia" pitchFamily="34" charset="-122"/>
                <a:cs typeface="Georgia" pitchFamily="34" charset="-120"/>
              </a:rPr>
              <a:t>4</a:t>
            </a:r>
            <a:endParaRPr lang="en-US" sz="1800" dirty="0"/>
          </a:p>
        </p:txBody>
      </p:sp>
      <p:sp>
        <p:nvSpPr>
          <p:cNvPr id="25" name="Text 22"/>
          <p:cNvSpPr/>
          <p:nvPr/>
        </p:nvSpPr>
        <p:spPr>
          <a:xfrm>
            <a:off x="5806440" y="5394960"/>
            <a:ext cx="5669280" cy="384048"/>
          </a:xfrm>
          <a:prstGeom prst="rect">
            <a:avLst/>
          </a:prstGeom>
          <a:noFill/>
          <a:ln/>
        </p:spPr>
        <p:txBody>
          <a:bodyPr wrap="square" lIns="0" tIns="0" rIns="0" bIns="0" rtlCol="0" anchor="ctr"/>
          <a:lstStyle/>
          <a:p>
            <a:pPr marL="0" indent="0">
              <a:buNone/>
            </a:pPr>
            <a:r>
              <a:rPr lang="en-US" sz="1600" b="1" dirty="0">
                <a:solidFill>
                  <a:srgbClr val="565B36"/>
                </a:solidFill>
                <a:latin typeface="Georgia" pitchFamily="34" charset="0"/>
                <a:ea typeface="Georgia" pitchFamily="34" charset="-122"/>
                <a:cs typeface="Georgia" pitchFamily="34" charset="-120"/>
              </a:rPr>
              <a:t>Model it</a:t>
            </a:r>
            <a:endParaRPr lang="en-US" sz="1600" dirty="0"/>
          </a:p>
        </p:txBody>
      </p:sp>
      <p:sp>
        <p:nvSpPr>
          <p:cNvPr id="26" name="Text 23"/>
          <p:cNvSpPr/>
          <p:nvPr/>
        </p:nvSpPr>
        <p:spPr>
          <a:xfrm>
            <a:off x="5806440" y="5769864"/>
            <a:ext cx="5687568" cy="502920"/>
          </a:xfrm>
          <a:prstGeom prst="rect">
            <a:avLst/>
          </a:prstGeom>
          <a:noFill/>
          <a:ln/>
        </p:spPr>
        <p:txBody>
          <a:bodyPr wrap="square" lIns="0" tIns="0" rIns="0" bIns="0" rtlCol="0" anchor="ctr"/>
          <a:lstStyle/>
          <a:p>
            <a:pPr marL="0" indent="0">
              <a:lnSpc>
                <a:spcPts val="1500"/>
              </a:lnSpc>
              <a:buNone/>
            </a:pPr>
            <a:r>
              <a:rPr lang="en-US" sz="1200" dirty="0">
                <a:solidFill>
                  <a:srgbClr val="3B2E25"/>
                </a:solidFill>
                <a:latin typeface="Calibri" pitchFamily="34" charset="0"/>
                <a:ea typeface="Calibri" pitchFamily="34" charset="-122"/>
                <a:cs typeface="Calibri" pitchFamily="34" charset="-120"/>
              </a:rPr>
              <a:t>When you live your WRAP, you lead with real credibility.</a:t>
            </a:r>
            <a:endParaRPr lang="en-US" sz="1200" dirty="0"/>
          </a:p>
        </p:txBody>
      </p:sp>
      <p:sp>
        <p:nvSpPr>
          <p:cNvPr id="27" name="Text 24"/>
          <p:cNvSpPr/>
          <p:nvPr/>
        </p:nvSpPr>
        <p:spPr>
          <a:xfrm>
            <a:off x="4876800" y="6437376"/>
            <a:ext cx="7315200" cy="274320"/>
          </a:xfrm>
          <a:prstGeom prst="rect">
            <a:avLst/>
          </a:prstGeom>
          <a:noFill/>
          <a:ln/>
        </p:spPr>
        <p:txBody>
          <a:bodyPr wrap="square" lIns="0" tIns="0" rIns="0" bIns="0" rtlCol="0" anchor="ctr"/>
          <a:lstStyle/>
          <a:p>
            <a:pPr marL="0" indent="0" algn="l">
              <a:buNone/>
            </a:pPr>
            <a:r>
              <a:rPr lang="en-US" sz="950" dirty="0">
                <a:solidFill>
                  <a:srgbClr val="7C6A5A"/>
                </a:solidFill>
                <a:latin typeface="Calibri" pitchFamily="34" charset="0"/>
                <a:ea typeface="Calibri" pitchFamily="34" charset="-122"/>
                <a:cs typeface="Calibri" pitchFamily="34" charset="-120"/>
              </a:rPr>
              <a:t>WRAP  ·  For Our Team</a:t>
            </a:r>
            <a:endParaRPr lang="en-US" sz="950" dirty="0"/>
          </a:p>
        </p:txBody>
      </p:sp>
      <p:sp>
        <p:nvSpPr>
          <p:cNvPr id="28" name="Text 25"/>
          <p:cNvSpPr/>
          <p:nvPr/>
        </p:nvSpPr>
        <p:spPr>
          <a:xfrm>
            <a:off x="11430000" y="6437376"/>
            <a:ext cx="548640" cy="274320"/>
          </a:xfrm>
          <a:prstGeom prst="rect">
            <a:avLst/>
          </a:prstGeom>
          <a:noFill/>
          <a:ln/>
        </p:spPr>
        <p:txBody>
          <a:bodyPr wrap="square" lIns="0" tIns="0" rIns="0" bIns="0" rtlCol="0" anchor="ctr"/>
          <a:lstStyle/>
          <a:p>
            <a:pPr marL="0" indent="0" algn="r">
              <a:buNone/>
            </a:pPr>
            <a:r>
              <a:rPr lang="en-US" sz="950" dirty="0">
                <a:solidFill>
                  <a:srgbClr val="7C6A5A"/>
                </a:solidFill>
                <a:latin typeface="Calibri" pitchFamily="34" charset="0"/>
                <a:ea typeface="Calibri" pitchFamily="34" charset="-122"/>
                <a:cs typeface="Calibri" pitchFamily="34" charset="-120"/>
              </a:rPr>
              <a:t>20</a:t>
            </a:r>
            <a:endParaRPr lang="en-US" sz="9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3B2E25"/>
        </a:solidFill>
        <a:effectLst/>
      </p:bgPr>
    </p:bg>
    <p:spTree>
      <p:nvGrpSpPr>
        <p:cNvPr id="1" name=""/>
        <p:cNvGrpSpPr/>
        <p:nvPr/>
      </p:nvGrpSpPr>
      <p:grpSpPr>
        <a:xfrm>
          <a:off x="0" y="0"/>
          <a:ext cx="0" cy="0"/>
          <a:chOff x="0" y="0"/>
          <a:chExt cx="0" cy="0"/>
        </a:xfrm>
      </p:grpSpPr>
      <p:sp>
        <p:nvSpPr>
          <p:cNvPr id="2" name="Shape 0"/>
          <p:cNvSpPr/>
          <p:nvPr/>
        </p:nvSpPr>
        <p:spPr>
          <a:xfrm>
            <a:off x="548640" y="594360"/>
            <a:ext cx="146304" cy="146304"/>
          </a:xfrm>
          <a:prstGeom prst="rect">
            <a:avLst/>
          </a:prstGeom>
          <a:solidFill>
            <a:srgbClr val="DEC9A6"/>
          </a:solidFill>
          <a:ln/>
        </p:spPr>
        <p:txBody>
          <a:bodyPr/>
          <a:lstStyle/>
          <a:p>
            <a:endParaRPr lang="en-US"/>
          </a:p>
        </p:txBody>
      </p:sp>
      <p:sp>
        <p:nvSpPr>
          <p:cNvPr id="3" name="Text 1"/>
          <p:cNvSpPr/>
          <p:nvPr/>
        </p:nvSpPr>
        <p:spPr>
          <a:xfrm>
            <a:off x="804672" y="484632"/>
            <a:ext cx="7315200" cy="320040"/>
          </a:xfrm>
          <a:prstGeom prst="rect">
            <a:avLst/>
          </a:prstGeom>
          <a:noFill/>
          <a:ln/>
        </p:spPr>
        <p:txBody>
          <a:bodyPr wrap="square" lIns="0" tIns="0" rIns="0" bIns="0" rtlCol="0" anchor="ctr"/>
          <a:lstStyle/>
          <a:p>
            <a:pPr marL="0" indent="0" algn="l">
              <a:buNone/>
            </a:pPr>
            <a:r>
              <a:rPr lang="en-US" sz="1250" b="1" kern="0" spc="300" dirty="0">
                <a:solidFill>
                  <a:srgbClr val="DEC9A6"/>
                </a:solidFill>
                <a:latin typeface="Calibri" pitchFamily="34" charset="0"/>
                <a:ea typeface="Calibri" pitchFamily="34" charset="-122"/>
                <a:cs typeface="Calibri" pitchFamily="34" charset="-120"/>
              </a:rPr>
              <a:t>DOES IT WORK?</a:t>
            </a:r>
            <a:endParaRPr lang="en-US" sz="1250" dirty="0"/>
          </a:p>
        </p:txBody>
      </p:sp>
      <p:sp>
        <p:nvSpPr>
          <p:cNvPr id="4" name="Text 2"/>
          <p:cNvSpPr/>
          <p:nvPr/>
        </p:nvSpPr>
        <p:spPr>
          <a:xfrm>
            <a:off x="548640" y="822960"/>
            <a:ext cx="10972800" cy="731520"/>
          </a:xfrm>
          <a:prstGeom prst="rect">
            <a:avLst/>
          </a:prstGeom>
          <a:noFill/>
          <a:ln/>
        </p:spPr>
        <p:txBody>
          <a:bodyPr wrap="square" lIns="0" tIns="0" rIns="0" bIns="0" rtlCol="0" anchor="ctr"/>
          <a:lstStyle/>
          <a:p>
            <a:pPr marL="0" indent="0">
              <a:buNone/>
            </a:pPr>
            <a:r>
              <a:rPr lang="en-US" sz="3200" b="1" dirty="0">
                <a:solidFill>
                  <a:srgbClr val="F4EBDC"/>
                </a:solidFill>
                <a:latin typeface="Georgia" pitchFamily="34" charset="0"/>
                <a:ea typeface="Georgia" pitchFamily="34" charset="-122"/>
                <a:cs typeface="Georgia" pitchFamily="34" charset="-120"/>
              </a:rPr>
              <a:t>Yes — and here's the proof</a:t>
            </a:r>
            <a:endParaRPr lang="en-US" sz="3200" dirty="0"/>
          </a:p>
        </p:txBody>
      </p:sp>
      <p:sp>
        <p:nvSpPr>
          <p:cNvPr id="5" name="Text 3"/>
          <p:cNvSpPr/>
          <p:nvPr/>
        </p:nvSpPr>
        <p:spPr>
          <a:xfrm>
            <a:off x="548640" y="1572768"/>
            <a:ext cx="10972800" cy="777240"/>
          </a:xfrm>
          <a:prstGeom prst="rect">
            <a:avLst/>
          </a:prstGeom>
          <a:noFill/>
          <a:ln/>
        </p:spPr>
        <p:txBody>
          <a:bodyPr wrap="square" lIns="0" tIns="0" rIns="0" bIns="0" rtlCol="0" anchor="ctr"/>
          <a:lstStyle/>
          <a:p>
            <a:pPr marL="0" indent="0">
              <a:lnSpc>
                <a:spcPts val="2000"/>
              </a:lnSpc>
              <a:buNone/>
            </a:pPr>
            <a:r>
              <a:rPr lang="en-US" sz="1450" dirty="0">
                <a:solidFill>
                  <a:srgbClr val="E3D6C4"/>
                </a:solidFill>
                <a:latin typeface="Calibri" pitchFamily="34" charset="0"/>
                <a:ea typeface="Calibri" pitchFamily="34" charset="-122"/>
                <a:cs typeface="Calibri" pitchFamily="34" charset="-120"/>
              </a:rPr>
              <a:t>WRAP isn't just a nice idea. It's been tested in a large, rigorous study and is officially recognized as evidence-based.</a:t>
            </a:r>
            <a:endParaRPr lang="en-US" sz="1450" dirty="0"/>
          </a:p>
        </p:txBody>
      </p:sp>
      <p:sp>
        <p:nvSpPr>
          <p:cNvPr id="6" name="Shape 4"/>
          <p:cNvSpPr/>
          <p:nvPr/>
        </p:nvSpPr>
        <p:spPr>
          <a:xfrm>
            <a:off x="548640" y="2606040"/>
            <a:ext cx="2697480" cy="2286000"/>
          </a:xfrm>
          <a:prstGeom prst="rect">
            <a:avLst/>
          </a:prstGeom>
          <a:solidFill>
            <a:srgbClr val="4A3A2F"/>
          </a:solidFill>
          <a:ln w="19050">
            <a:solidFill>
              <a:srgbClr val="6E7449"/>
            </a:solidFill>
            <a:prstDash val="solid"/>
          </a:ln>
        </p:spPr>
        <p:txBody>
          <a:bodyPr/>
          <a:lstStyle/>
          <a:p>
            <a:endParaRPr lang="en-US"/>
          </a:p>
        </p:txBody>
      </p:sp>
      <p:sp>
        <p:nvSpPr>
          <p:cNvPr id="7" name="Text 5"/>
          <p:cNvSpPr/>
          <p:nvPr/>
        </p:nvSpPr>
        <p:spPr>
          <a:xfrm>
            <a:off x="548640" y="2880360"/>
            <a:ext cx="2697480" cy="914400"/>
          </a:xfrm>
          <a:prstGeom prst="rect">
            <a:avLst/>
          </a:prstGeom>
          <a:noFill/>
          <a:ln/>
        </p:spPr>
        <p:txBody>
          <a:bodyPr wrap="square" lIns="0" tIns="0" rIns="0" bIns="0" rtlCol="0" anchor="ctr"/>
          <a:lstStyle/>
          <a:p>
            <a:pPr marL="0" indent="0" algn="ctr">
              <a:buNone/>
            </a:pPr>
            <a:r>
              <a:rPr lang="en-US" sz="4600" b="1" dirty="0">
                <a:solidFill>
                  <a:srgbClr val="DEC9A6"/>
                </a:solidFill>
                <a:latin typeface="Georgia" pitchFamily="34" charset="0"/>
                <a:ea typeface="Georgia" pitchFamily="34" charset="-122"/>
                <a:cs typeface="Georgia" pitchFamily="34" charset="-120"/>
              </a:rPr>
              <a:t>519</a:t>
            </a:r>
            <a:endParaRPr lang="en-US" sz="4600" dirty="0"/>
          </a:p>
        </p:txBody>
      </p:sp>
      <p:sp>
        <p:nvSpPr>
          <p:cNvPr id="8" name="Text 6"/>
          <p:cNvSpPr/>
          <p:nvPr/>
        </p:nvSpPr>
        <p:spPr>
          <a:xfrm>
            <a:off x="685800" y="3931920"/>
            <a:ext cx="2423160" cy="822960"/>
          </a:xfrm>
          <a:prstGeom prst="rect">
            <a:avLst/>
          </a:prstGeom>
          <a:noFill/>
          <a:ln/>
        </p:spPr>
        <p:txBody>
          <a:bodyPr wrap="square" lIns="0" tIns="0" rIns="0" bIns="0" rtlCol="0" anchor="ctr"/>
          <a:lstStyle/>
          <a:p>
            <a:pPr marL="0" indent="0" algn="ctr">
              <a:lnSpc>
                <a:spcPts val="1700"/>
              </a:lnSpc>
              <a:buNone/>
            </a:pPr>
            <a:r>
              <a:rPr lang="en-US" sz="1300" dirty="0">
                <a:solidFill>
                  <a:srgbClr val="E3D6C4"/>
                </a:solidFill>
                <a:latin typeface="Calibri" pitchFamily="34" charset="0"/>
                <a:ea typeface="Calibri" pitchFamily="34" charset="-122"/>
                <a:cs typeface="Calibri" pitchFamily="34" charset="-120"/>
              </a:rPr>
              <a:t>people in the main research study</a:t>
            </a:r>
            <a:endParaRPr lang="en-US" sz="1300" dirty="0"/>
          </a:p>
        </p:txBody>
      </p:sp>
      <p:sp>
        <p:nvSpPr>
          <p:cNvPr id="9" name="Shape 7"/>
          <p:cNvSpPr/>
          <p:nvPr/>
        </p:nvSpPr>
        <p:spPr>
          <a:xfrm>
            <a:off x="3493008" y="2606040"/>
            <a:ext cx="2697480" cy="2286000"/>
          </a:xfrm>
          <a:prstGeom prst="rect">
            <a:avLst/>
          </a:prstGeom>
          <a:solidFill>
            <a:srgbClr val="4A3A2F"/>
          </a:solidFill>
          <a:ln w="19050">
            <a:solidFill>
              <a:srgbClr val="B25541"/>
            </a:solidFill>
            <a:prstDash val="solid"/>
          </a:ln>
        </p:spPr>
        <p:txBody>
          <a:bodyPr/>
          <a:lstStyle/>
          <a:p>
            <a:endParaRPr lang="en-US"/>
          </a:p>
        </p:txBody>
      </p:sp>
      <p:sp>
        <p:nvSpPr>
          <p:cNvPr id="10" name="Text 8"/>
          <p:cNvSpPr/>
          <p:nvPr/>
        </p:nvSpPr>
        <p:spPr>
          <a:xfrm>
            <a:off x="3493008" y="2880360"/>
            <a:ext cx="2697480" cy="914400"/>
          </a:xfrm>
          <a:prstGeom prst="rect">
            <a:avLst/>
          </a:prstGeom>
          <a:noFill/>
          <a:ln/>
        </p:spPr>
        <p:txBody>
          <a:bodyPr wrap="square" lIns="0" tIns="0" rIns="0" bIns="0" rtlCol="0" anchor="ctr"/>
          <a:lstStyle/>
          <a:p>
            <a:pPr marL="0" indent="0" algn="ctr">
              <a:buNone/>
            </a:pPr>
            <a:r>
              <a:rPr lang="en-US" sz="4600" b="1" dirty="0">
                <a:solidFill>
                  <a:srgbClr val="DEC9A6"/>
                </a:solidFill>
                <a:latin typeface="Georgia" pitchFamily="34" charset="0"/>
                <a:ea typeface="Georgia" pitchFamily="34" charset="-122"/>
                <a:cs typeface="Georgia" pitchFamily="34" charset="-120"/>
              </a:rPr>
              <a:t>2010</a:t>
            </a:r>
            <a:endParaRPr lang="en-US" sz="4600" dirty="0"/>
          </a:p>
        </p:txBody>
      </p:sp>
      <p:sp>
        <p:nvSpPr>
          <p:cNvPr id="11" name="Text 9"/>
          <p:cNvSpPr/>
          <p:nvPr/>
        </p:nvSpPr>
        <p:spPr>
          <a:xfrm>
            <a:off x="3630168" y="3931920"/>
            <a:ext cx="2423160" cy="822960"/>
          </a:xfrm>
          <a:prstGeom prst="rect">
            <a:avLst/>
          </a:prstGeom>
          <a:noFill/>
          <a:ln/>
        </p:spPr>
        <p:txBody>
          <a:bodyPr wrap="square" lIns="0" tIns="0" rIns="0" bIns="0" rtlCol="0" anchor="ctr"/>
          <a:lstStyle/>
          <a:p>
            <a:pPr marL="0" indent="0" algn="ctr">
              <a:lnSpc>
                <a:spcPts val="1700"/>
              </a:lnSpc>
              <a:buNone/>
            </a:pPr>
            <a:r>
              <a:rPr lang="en-US" sz="1300" dirty="0">
                <a:solidFill>
                  <a:srgbClr val="E3D6C4"/>
                </a:solidFill>
                <a:latin typeface="Calibri" pitchFamily="34" charset="0"/>
                <a:ea typeface="Calibri" pitchFamily="34" charset="-122"/>
                <a:cs typeface="Calibri" pitchFamily="34" charset="-120"/>
              </a:rPr>
              <a:t>officially recognized as evidence-based</a:t>
            </a:r>
            <a:endParaRPr lang="en-US" sz="1300" dirty="0"/>
          </a:p>
        </p:txBody>
      </p:sp>
      <p:sp>
        <p:nvSpPr>
          <p:cNvPr id="12" name="Shape 10"/>
          <p:cNvSpPr/>
          <p:nvPr/>
        </p:nvSpPr>
        <p:spPr>
          <a:xfrm>
            <a:off x="6437376" y="2606040"/>
            <a:ext cx="2697480" cy="2286000"/>
          </a:xfrm>
          <a:prstGeom prst="rect">
            <a:avLst/>
          </a:prstGeom>
          <a:solidFill>
            <a:srgbClr val="4A3A2F"/>
          </a:solidFill>
          <a:ln w="19050">
            <a:solidFill>
              <a:srgbClr val="6E7449"/>
            </a:solidFill>
            <a:prstDash val="solid"/>
          </a:ln>
        </p:spPr>
        <p:txBody>
          <a:bodyPr/>
          <a:lstStyle/>
          <a:p>
            <a:endParaRPr lang="en-US"/>
          </a:p>
        </p:txBody>
      </p:sp>
      <p:sp>
        <p:nvSpPr>
          <p:cNvPr id="13" name="Text 11"/>
          <p:cNvSpPr/>
          <p:nvPr/>
        </p:nvSpPr>
        <p:spPr>
          <a:xfrm>
            <a:off x="6437376" y="2880360"/>
            <a:ext cx="2697480" cy="914400"/>
          </a:xfrm>
          <a:prstGeom prst="rect">
            <a:avLst/>
          </a:prstGeom>
          <a:noFill/>
          <a:ln/>
        </p:spPr>
        <p:txBody>
          <a:bodyPr wrap="square" lIns="0" tIns="0" rIns="0" bIns="0" rtlCol="0" anchor="ctr"/>
          <a:lstStyle/>
          <a:p>
            <a:pPr marL="0" indent="0" algn="ctr">
              <a:buNone/>
            </a:pPr>
            <a:r>
              <a:rPr lang="en-US" sz="4600" b="1" dirty="0">
                <a:solidFill>
                  <a:srgbClr val="DEC9A6"/>
                </a:solidFill>
                <a:latin typeface="Georgia" pitchFamily="34" charset="0"/>
                <a:ea typeface="Georgia" pitchFamily="34" charset="-122"/>
                <a:cs typeface="Georgia" pitchFamily="34" charset="-120"/>
              </a:rPr>
              <a:t>↓</a:t>
            </a:r>
            <a:endParaRPr lang="en-US" sz="4600" dirty="0"/>
          </a:p>
        </p:txBody>
      </p:sp>
      <p:sp>
        <p:nvSpPr>
          <p:cNvPr id="14" name="Text 12"/>
          <p:cNvSpPr/>
          <p:nvPr/>
        </p:nvSpPr>
        <p:spPr>
          <a:xfrm>
            <a:off x="6574536" y="3931920"/>
            <a:ext cx="2423160" cy="822960"/>
          </a:xfrm>
          <a:prstGeom prst="rect">
            <a:avLst/>
          </a:prstGeom>
          <a:noFill/>
          <a:ln/>
        </p:spPr>
        <p:txBody>
          <a:bodyPr wrap="square" lIns="0" tIns="0" rIns="0" bIns="0" rtlCol="0" anchor="ctr"/>
          <a:lstStyle/>
          <a:p>
            <a:pPr marL="0" indent="0" algn="ctr">
              <a:lnSpc>
                <a:spcPts val="1700"/>
              </a:lnSpc>
              <a:buNone/>
            </a:pPr>
            <a:r>
              <a:rPr lang="en-US" sz="1300" dirty="0">
                <a:solidFill>
                  <a:srgbClr val="E3D6C4"/>
                </a:solidFill>
                <a:latin typeface="Calibri" pitchFamily="34" charset="0"/>
                <a:ea typeface="Calibri" pitchFamily="34" charset="-122"/>
                <a:cs typeface="Calibri" pitchFamily="34" charset="-120"/>
              </a:rPr>
              <a:t>less depression &amp; anxiety</a:t>
            </a:r>
            <a:endParaRPr lang="en-US" sz="1300" dirty="0"/>
          </a:p>
        </p:txBody>
      </p:sp>
      <p:sp>
        <p:nvSpPr>
          <p:cNvPr id="15" name="Shape 13"/>
          <p:cNvSpPr/>
          <p:nvPr/>
        </p:nvSpPr>
        <p:spPr>
          <a:xfrm>
            <a:off x="9381744" y="2606040"/>
            <a:ext cx="2697480" cy="2286000"/>
          </a:xfrm>
          <a:prstGeom prst="rect">
            <a:avLst/>
          </a:prstGeom>
          <a:solidFill>
            <a:srgbClr val="4A3A2F"/>
          </a:solidFill>
          <a:ln w="19050">
            <a:solidFill>
              <a:srgbClr val="B25541"/>
            </a:solidFill>
            <a:prstDash val="solid"/>
          </a:ln>
        </p:spPr>
        <p:txBody>
          <a:bodyPr/>
          <a:lstStyle/>
          <a:p>
            <a:endParaRPr lang="en-US"/>
          </a:p>
        </p:txBody>
      </p:sp>
      <p:sp>
        <p:nvSpPr>
          <p:cNvPr id="16" name="Text 14"/>
          <p:cNvSpPr/>
          <p:nvPr/>
        </p:nvSpPr>
        <p:spPr>
          <a:xfrm>
            <a:off x="9381744" y="2880360"/>
            <a:ext cx="2697480" cy="914400"/>
          </a:xfrm>
          <a:prstGeom prst="rect">
            <a:avLst/>
          </a:prstGeom>
          <a:noFill/>
          <a:ln/>
        </p:spPr>
        <p:txBody>
          <a:bodyPr wrap="square" lIns="0" tIns="0" rIns="0" bIns="0" rtlCol="0" anchor="ctr"/>
          <a:lstStyle/>
          <a:p>
            <a:pPr marL="0" indent="0" algn="ctr">
              <a:buNone/>
            </a:pPr>
            <a:r>
              <a:rPr lang="en-US" sz="4600" b="1" dirty="0">
                <a:solidFill>
                  <a:srgbClr val="DEC9A6"/>
                </a:solidFill>
                <a:latin typeface="Georgia" pitchFamily="34" charset="0"/>
                <a:ea typeface="Georgia" pitchFamily="34" charset="-122"/>
                <a:cs typeface="Georgia" pitchFamily="34" charset="-120"/>
              </a:rPr>
              <a:t>↑</a:t>
            </a:r>
            <a:endParaRPr lang="en-US" sz="4600" dirty="0"/>
          </a:p>
        </p:txBody>
      </p:sp>
      <p:sp>
        <p:nvSpPr>
          <p:cNvPr id="17" name="Text 15"/>
          <p:cNvSpPr/>
          <p:nvPr/>
        </p:nvSpPr>
        <p:spPr>
          <a:xfrm>
            <a:off x="9518904" y="3931920"/>
            <a:ext cx="2423160" cy="822960"/>
          </a:xfrm>
          <a:prstGeom prst="rect">
            <a:avLst/>
          </a:prstGeom>
          <a:noFill/>
          <a:ln/>
        </p:spPr>
        <p:txBody>
          <a:bodyPr wrap="square" lIns="0" tIns="0" rIns="0" bIns="0" rtlCol="0" anchor="ctr"/>
          <a:lstStyle/>
          <a:p>
            <a:pPr marL="0" indent="0" algn="ctr">
              <a:lnSpc>
                <a:spcPts val="1700"/>
              </a:lnSpc>
              <a:buNone/>
            </a:pPr>
            <a:r>
              <a:rPr lang="en-US" sz="1300" dirty="0">
                <a:solidFill>
                  <a:srgbClr val="E3D6C4"/>
                </a:solidFill>
                <a:latin typeface="Calibri" pitchFamily="34" charset="0"/>
                <a:ea typeface="Calibri" pitchFamily="34" charset="-122"/>
                <a:cs typeface="Calibri" pitchFamily="34" charset="-120"/>
              </a:rPr>
              <a:t>more hope &amp; recovery</a:t>
            </a:r>
            <a:endParaRPr lang="en-US" sz="1300" dirty="0"/>
          </a:p>
        </p:txBody>
      </p:sp>
      <p:sp>
        <p:nvSpPr>
          <p:cNvPr id="18" name="Text 16"/>
          <p:cNvSpPr/>
          <p:nvPr/>
        </p:nvSpPr>
        <p:spPr>
          <a:xfrm>
            <a:off x="548640" y="5212080"/>
            <a:ext cx="10972800" cy="457200"/>
          </a:xfrm>
          <a:prstGeom prst="rect">
            <a:avLst/>
          </a:prstGeom>
          <a:noFill/>
          <a:ln/>
        </p:spPr>
        <p:txBody>
          <a:bodyPr wrap="square" lIns="0" tIns="0" rIns="0" bIns="0" rtlCol="0" anchor="ctr"/>
          <a:lstStyle/>
          <a:p>
            <a:pPr marL="0" indent="0">
              <a:buNone/>
            </a:pPr>
            <a:r>
              <a:rPr lang="en-US" sz="1200" i="1" dirty="0">
                <a:solidFill>
                  <a:srgbClr val="C9B79E"/>
                </a:solidFill>
                <a:latin typeface="Calibri" pitchFamily="34" charset="0"/>
                <a:ea typeface="Calibri" pitchFamily="34" charset="-122"/>
                <a:cs typeface="Calibri" pitchFamily="34" charset="-120"/>
              </a:rPr>
              <a:t>From a randomized study of WRAP groups (Cook et al., 2012) — results that lasted months later.</a:t>
            </a:r>
            <a:endParaRPr lang="en-US" sz="1200" dirty="0"/>
          </a:p>
        </p:txBody>
      </p:sp>
      <p:sp>
        <p:nvSpPr>
          <p:cNvPr id="19" name="Text 17"/>
          <p:cNvSpPr/>
          <p:nvPr/>
        </p:nvSpPr>
        <p:spPr>
          <a:xfrm>
            <a:off x="548640" y="6437376"/>
            <a:ext cx="7315200" cy="274320"/>
          </a:xfrm>
          <a:prstGeom prst="rect">
            <a:avLst/>
          </a:prstGeom>
          <a:noFill/>
          <a:ln/>
        </p:spPr>
        <p:txBody>
          <a:bodyPr wrap="square" lIns="0" tIns="0" rIns="0" bIns="0" rtlCol="0" anchor="ctr"/>
          <a:lstStyle/>
          <a:p>
            <a:pPr marL="0" indent="0" algn="l">
              <a:buNone/>
            </a:pPr>
            <a:r>
              <a:rPr lang="en-US" sz="950" dirty="0">
                <a:solidFill>
                  <a:srgbClr val="A8957E"/>
                </a:solidFill>
                <a:latin typeface="Calibri" pitchFamily="34" charset="0"/>
                <a:ea typeface="Calibri" pitchFamily="34" charset="-122"/>
                <a:cs typeface="Calibri" pitchFamily="34" charset="-120"/>
              </a:rPr>
              <a:t>WRAP  ·  For Our Team</a:t>
            </a:r>
            <a:endParaRPr lang="en-US" sz="950" dirty="0"/>
          </a:p>
        </p:txBody>
      </p:sp>
      <p:sp>
        <p:nvSpPr>
          <p:cNvPr id="20" name="Text 18"/>
          <p:cNvSpPr/>
          <p:nvPr/>
        </p:nvSpPr>
        <p:spPr>
          <a:xfrm>
            <a:off x="11430000" y="6437376"/>
            <a:ext cx="548640" cy="274320"/>
          </a:xfrm>
          <a:prstGeom prst="rect">
            <a:avLst/>
          </a:prstGeom>
          <a:noFill/>
          <a:ln/>
        </p:spPr>
        <p:txBody>
          <a:bodyPr wrap="square" lIns="0" tIns="0" rIns="0" bIns="0" rtlCol="0" anchor="ctr"/>
          <a:lstStyle/>
          <a:p>
            <a:pPr marL="0" indent="0" algn="r">
              <a:buNone/>
            </a:pPr>
            <a:r>
              <a:rPr lang="en-US" sz="950" dirty="0">
                <a:solidFill>
                  <a:srgbClr val="A8957E"/>
                </a:solidFill>
                <a:latin typeface="Calibri" pitchFamily="34" charset="0"/>
                <a:ea typeface="Calibri" pitchFamily="34" charset="-122"/>
                <a:cs typeface="Calibri" pitchFamily="34" charset="-120"/>
              </a:rPr>
              <a:t>21</a:t>
            </a:r>
            <a:endParaRPr lang="en-US" sz="9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4EBDC"/>
        </a:solidFill>
        <a:effectLst/>
      </p:bgPr>
    </p:bg>
    <p:spTree>
      <p:nvGrpSpPr>
        <p:cNvPr id="1" name=""/>
        <p:cNvGrpSpPr/>
        <p:nvPr/>
      </p:nvGrpSpPr>
      <p:grpSpPr>
        <a:xfrm>
          <a:off x="0" y="0"/>
          <a:ext cx="0" cy="0"/>
          <a:chOff x="0" y="0"/>
          <a:chExt cx="0" cy="0"/>
        </a:xfrm>
      </p:grpSpPr>
      <p:sp>
        <p:nvSpPr>
          <p:cNvPr id="2" name="Shape 0"/>
          <p:cNvSpPr/>
          <p:nvPr/>
        </p:nvSpPr>
        <p:spPr>
          <a:xfrm>
            <a:off x="548640" y="548640"/>
            <a:ext cx="146304" cy="146304"/>
          </a:xfrm>
          <a:prstGeom prst="rect">
            <a:avLst/>
          </a:prstGeom>
          <a:solidFill>
            <a:srgbClr val="6E7449"/>
          </a:solidFill>
          <a:ln/>
        </p:spPr>
        <p:txBody>
          <a:bodyPr/>
          <a:lstStyle/>
          <a:p>
            <a:endParaRPr lang="en-US"/>
          </a:p>
        </p:txBody>
      </p:sp>
      <p:sp>
        <p:nvSpPr>
          <p:cNvPr id="3" name="Text 1"/>
          <p:cNvSpPr/>
          <p:nvPr/>
        </p:nvSpPr>
        <p:spPr>
          <a:xfrm>
            <a:off x="804672" y="438912"/>
            <a:ext cx="7315200" cy="320040"/>
          </a:xfrm>
          <a:prstGeom prst="rect">
            <a:avLst/>
          </a:prstGeom>
          <a:noFill/>
          <a:ln/>
        </p:spPr>
        <p:txBody>
          <a:bodyPr wrap="square" lIns="0" tIns="0" rIns="0" bIns="0" rtlCol="0" anchor="ctr"/>
          <a:lstStyle/>
          <a:p>
            <a:pPr marL="0" indent="0" algn="l">
              <a:buNone/>
            </a:pPr>
            <a:r>
              <a:rPr lang="en-US" sz="1250" b="1" kern="0" spc="300" dirty="0">
                <a:solidFill>
                  <a:srgbClr val="6E7449"/>
                </a:solidFill>
                <a:latin typeface="Calibri" pitchFamily="34" charset="0"/>
                <a:ea typeface="Calibri" pitchFamily="34" charset="-122"/>
                <a:cs typeface="Calibri" pitchFamily="34" charset="-120"/>
              </a:rPr>
              <a:t>ALREADY YOU</a:t>
            </a:r>
            <a:endParaRPr lang="en-US" sz="1250" dirty="0"/>
          </a:p>
        </p:txBody>
      </p:sp>
      <p:sp>
        <p:nvSpPr>
          <p:cNvPr id="4" name="Text 2"/>
          <p:cNvSpPr/>
          <p:nvPr/>
        </p:nvSpPr>
        <p:spPr>
          <a:xfrm>
            <a:off x="548640" y="777240"/>
            <a:ext cx="10972800" cy="731520"/>
          </a:xfrm>
          <a:prstGeom prst="rect">
            <a:avLst/>
          </a:prstGeom>
          <a:noFill/>
          <a:ln/>
        </p:spPr>
        <p:txBody>
          <a:bodyPr wrap="square" lIns="0" tIns="0" rIns="0" bIns="0" rtlCol="0" anchor="ctr"/>
          <a:lstStyle/>
          <a:p>
            <a:pPr marL="0" indent="0">
              <a:buNone/>
            </a:pPr>
            <a:r>
              <a:rPr lang="en-US" sz="3100" b="1" dirty="0">
                <a:solidFill>
                  <a:srgbClr val="3B2E25"/>
                </a:solidFill>
                <a:latin typeface="Georgia" pitchFamily="34" charset="0"/>
                <a:ea typeface="Georgia" pitchFamily="34" charset="-122"/>
                <a:cs typeface="Georgia" pitchFamily="34" charset="-120"/>
              </a:rPr>
              <a:t>WRAP is how we already work</a:t>
            </a:r>
            <a:endParaRPr lang="en-US" sz="3100" dirty="0"/>
          </a:p>
        </p:txBody>
      </p:sp>
      <p:sp>
        <p:nvSpPr>
          <p:cNvPr id="5" name="Text 3"/>
          <p:cNvSpPr/>
          <p:nvPr/>
        </p:nvSpPr>
        <p:spPr>
          <a:xfrm>
            <a:off x="548640" y="1481328"/>
            <a:ext cx="10515600" cy="457200"/>
          </a:xfrm>
          <a:prstGeom prst="rect">
            <a:avLst/>
          </a:prstGeom>
          <a:noFill/>
          <a:ln/>
        </p:spPr>
        <p:txBody>
          <a:bodyPr wrap="square" lIns="0" tIns="0" rIns="0" bIns="0" rtlCol="0" anchor="ctr"/>
          <a:lstStyle/>
          <a:p>
            <a:pPr marL="0" indent="0">
              <a:buNone/>
            </a:pPr>
            <a:r>
              <a:rPr lang="en-US" sz="1450" dirty="0">
                <a:solidFill>
                  <a:srgbClr val="7C6A5A"/>
                </a:solidFill>
                <a:latin typeface="Calibri" pitchFamily="34" charset="0"/>
                <a:ea typeface="Calibri" pitchFamily="34" charset="-122"/>
                <a:cs typeface="Calibri" pitchFamily="34" charset="-120"/>
              </a:rPr>
              <a:t>You won't have to change who you are — WRAP matches the values you already bring to this job.</a:t>
            </a:r>
            <a:endParaRPr lang="en-US" sz="1450" dirty="0"/>
          </a:p>
        </p:txBody>
      </p:sp>
      <p:sp>
        <p:nvSpPr>
          <p:cNvPr id="6" name="Shape 4"/>
          <p:cNvSpPr/>
          <p:nvPr/>
        </p:nvSpPr>
        <p:spPr>
          <a:xfrm>
            <a:off x="548640" y="2331720"/>
            <a:ext cx="5394960" cy="1783080"/>
          </a:xfrm>
          <a:prstGeom prst="rect">
            <a:avLst/>
          </a:prstGeom>
          <a:solidFill>
            <a:srgbClr val="EFE3CF"/>
          </a:solidFill>
          <a:ln w="12700">
            <a:solidFill>
              <a:srgbClr val="DEC9A6"/>
            </a:solidFill>
            <a:prstDash val="solid"/>
          </a:ln>
        </p:spPr>
        <p:txBody>
          <a:bodyPr/>
          <a:lstStyle/>
          <a:p>
            <a:endParaRPr lang="en-US"/>
          </a:p>
        </p:txBody>
      </p:sp>
      <p:sp>
        <p:nvSpPr>
          <p:cNvPr id="7" name="Shape 5"/>
          <p:cNvSpPr/>
          <p:nvPr/>
        </p:nvSpPr>
        <p:spPr>
          <a:xfrm>
            <a:off x="548640" y="2331720"/>
            <a:ext cx="5394960" cy="91440"/>
          </a:xfrm>
          <a:prstGeom prst="rect">
            <a:avLst/>
          </a:prstGeom>
          <a:solidFill>
            <a:srgbClr val="6E7449"/>
          </a:solidFill>
          <a:ln/>
        </p:spPr>
        <p:txBody>
          <a:bodyPr/>
          <a:lstStyle/>
          <a:p>
            <a:endParaRPr lang="en-US"/>
          </a:p>
        </p:txBody>
      </p:sp>
      <p:sp>
        <p:nvSpPr>
          <p:cNvPr id="8" name="Text 6"/>
          <p:cNvSpPr/>
          <p:nvPr/>
        </p:nvSpPr>
        <p:spPr>
          <a:xfrm>
            <a:off x="822960" y="2697480"/>
            <a:ext cx="4846320" cy="548640"/>
          </a:xfrm>
          <a:prstGeom prst="rect">
            <a:avLst/>
          </a:prstGeom>
          <a:noFill/>
          <a:ln/>
        </p:spPr>
        <p:txBody>
          <a:bodyPr wrap="square" lIns="0" tIns="0" rIns="0" bIns="0" rtlCol="0" anchor="ctr"/>
          <a:lstStyle/>
          <a:p>
            <a:pPr marL="0" indent="0">
              <a:buNone/>
            </a:pPr>
            <a:r>
              <a:rPr lang="en-US" sz="1800" b="1" dirty="0">
                <a:solidFill>
                  <a:srgbClr val="565B36"/>
                </a:solidFill>
                <a:latin typeface="Georgia" pitchFamily="34" charset="0"/>
                <a:ea typeface="Georgia" pitchFamily="34" charset="-122"/>
                <a:cs typeface="Georgia" pitchFamily="34" charset="-120"/>
              </a:rPr>
              <a:t>Meeting people where they are</a:t>
            </a:r>
            <a:endParaRPr lang="en-US" sz="1800" dirty="0"/>
          </a:p>
        </p:txBody>
      </p:sp>
      <p:sp>
        <p:nvSpPr>
          <p:cNvPr id="9" name="Text 7"/>
          <p:cNvSpPr/>
          <p:nvPr/>
        </p:nvSpPr>
        <p:spPr>
          <a:xfrm>
            <a:off x="822960" y="3291840"/>
            <a:ext cx="4846320" cy="731520"/>
          </a:xfrm>
          <a:prstGeom prst="rect">
            <a:avLst/>
          </a:prstGeom>
          <a:noFill/>
          <a:ln/>
        </p:spPr>
        <p:txBody>
          <a:bodyPr wrap="square" lIns="0" tIns="0" rIns="0" bIns="0" rtlCol="0" anchor="ctr"/>
          <a:lstStyle/>
          <a:p>
            <a:pPr marL="0" indent="0">
              <a:lnSpc>
                <a:spcPts val="1900"/>
              </a:lnSpc>
              <a:buNone/>
            </a:pPr>
            <a:r>
              <a:rPr lang="en-US" sz="1350" dirty="0">
                <a:solidFill>
                  <a:srgbClr val="3B2E25"/>
                </a:solidFill>
                <a:latin typeface="Calibri" pitchFamily="34" charset="0"/>
                <a:ea typeface="Calibri" pitchFamily="34" charset="-122"/>
                <a:cs typeface="Calibri" pitchFamily="34" charset="-120"/>
              </a:rPr>
              <a:t>Exactly what you do at intake, every day.</a:t>
            </a:r>
            <a:endParaRPr lang="en-US" sz="1350" dirty="0"/>
          </a:p>
        </p:txBody>
      </p:sp>
      <p:sp>
        <p:nvSpPr>
          <p:cNvPr id="10" name="Shape 8"/>
          <p:cNvSpPr/>
          <p:nvPr/>
        </p:nvSpPr>
        <p:spPr>
          <a:xfrm>
            <a:off x="6217920" y="2331720"/>
            <a:ext cx="5394960" cy="1783080"/>
          </a:xfrm>
          <a:prstGeom prst="rect">
            <a:avLst/>
          </a:prstGeom>
          <a:solidFill>
            <a:srgbClr val="EFE3CF"/>
          </a:solidFill>
          <a:ln w="12700">
            <a:solidFill>
              <a:srgbClr val="DEC9A6"/>
            </a:solidFill>
            <a:prstDash val="solid"/>
          </a:ln>
        </p:spPr>
        <p:txBody>
          <a:bodyPr/>
          <a:lstStyle/>
          <a:p>
            <a:endParaRPr lang="en-US"/>
          </a:p>
        </p:txBody>
      </p:sp>
      <p:sp>
        <p:nvSpPr>
          <p:cNvPr id="11" name="Shape 9"/>
          <p:cNvSpPr/>
          <p:nvPr/>
        </p:nvSpPr>
        <p:spPr>
          <a:xfrm>
            <a:off x="6217920" y="2331720"/>
            <a:ext cx="5394960" cy="91440"/>
          </a:xfrm>
          <a:prstGeom prst="rect">
            <a:avLst/>
          </a:prstGeom>
          <a:solidFill>
            <a:srgbClr val="B25541"/>
          </a:solidFill>
          <a:ln/>
        </p:spPr>
        <p:txBody>
          <a:bodyPr/>
          <a:lstStyle/>
          <a:p>
            <a:endParaRPr lang="en-US"/>
          </a:p>
        </p:txBody>
      </p:sp>
      <p:sp>
        <p:nvSpPr>
          <p:cNvPr id="12" name="Text 10"/>
          <p:cNvSpPr/>
          <p:nvPr/>
        </p:nvSpPr>
        <p:spPr>
          <a:xfrm>
            <a:off x="6492240" y="2697480"/>
            <a:ext cx="4846320" cy="548640"/>
          </a:xfrm>
          <a:prstGeom prst="rect">
            <a:avLst/>
          </a:prstGeom>
          <a:noFill/>
          <a:ln/>
        </p:spPr>
        <p:txBody>
          <a:bodyPr wrap="square" lIns="0" tIns="0" rIns="0" bIns="0" rtlCol="0" anchor="ctr"/>
          <a:lstStyle/>
          <a:p>
            <a:pPr marL="0" indent="0">
              <a:buNone/>
            </a:pPr>
            <a:r>
              <a:rPr lang="en-US" sz="1800" b="1" dirty="0">
                <a:solidFill>
                  <a:srgbClr val="565B36"/>
                </a:solidFill>
                <a:latin typeface="Georgia" pitchFamily="34" charset="0"/>
                <a:ea typeface="Georgia" pitchFamily="34" charset="-122"/>
                <a:cs typeface="Georgia" pitchFamily="34" charset="-120"/>
              </a:rPr>
              <a:t>Respecting choice</a:t>
            </a:r>
            <a:endParaRPr lang="en-US" sz="1800" dirty="0"/>
          </a:p>
        </p:txBody>
      </p:sp>
      <p:sp>
        <p:nvSpPr>
          <p:cNvPr id="13" name="Text 11"/>
          <p:cNvSpPr/>
          <p:nvPr/>
        </p:nvSpPr>
        <p:spPr>
          <a:xfrm>
            <a:off x="6492240" y="3291840"/>
            <a:ext cx="4846320" cy="731520"/>
          </a:xfrm>
          <a:prstGeom prst="rect">
            <a:avLst/>
          </a:prstGeom>
          <a:noFill/>
          <a:ln/>
        </p:spPr>
        <p:txBody>
          <a:bodyPr wrap="square" lIns="0" tIns="0" rIns="0" bIns="0" rtlCol="0" anchor="ctr"/>
          <a:lstStyle/>
          <a:p>
            <a:pPr marL="0" indent="0">
              <a:lnSpc>
                <a:spcPts val="1900"/>
              </a:lnSpc>
              <a:buNone/>
            </a:pPr>
            <a:r>
              <a:rPr lang="en-US" sz="1350" dirty="0">
                <a:solidFill>
                  <a:srgbClr val="3B2E25"/>
                </a:solidFill>
                <a:latin typeface="Calibri" pitchFamily="34" charset="0"/>
                <a:ea typeface="Calibri" pitchFamily="34" charset="-122"/>
                <a:cs typeface="Calibri" pitchFamily="34" charset="-120"/>
              </a:rPr>
              <a:t>You already honor residents' autonomy and decisions.</a:t>
            </a:r>
            <a:endParaRPr lang="en-US" sz="1350" dirty="0"/>
          </a:p>
        </p:txBody>
      </p:sp>
      <p:sp>
        <p:nvSpPr>
          <p:cNvPr id="14" name="Shape 12"/>
          <p:cNvSpPr/>
          <p:nvPr/>
        </p:nvSpPr>
        <p:spPr>
          <a:xfrm>
            <a:off x="548640" y="4434840"/>
            <a:ext cx="5394960" cy="1783080"/>
          </a:xfrm>
          <a:prstGeom prst="rect">
            <a:avLst/>
          </a:prstGeom>
          <a:solidFill>
            <a:srgbClr val="EFE3CF"/>
          </a:solidFill>
          <a:ln w="12700">
            <a:solidFill>
              <a:srgbClr val="DEC9A6"/>
            </a:solidFill>
            <a:prstDash val="solid"/>
          </a:ln>
        </p:spPr>
        <p:txBody>
          <a:bodyPr/>
          <a:lstStyle/>
          <a:p>
            <a:endParaRPr lang="en-US"/>
          </a:p>
        </p:txBody>
      </p:sp>
      <p:sp>
        <p:nvSpPr>
          <p:cNvPr id="15" name="Shape 13"/>
          <p:cNvSpPr/>
          <p:nvPr/>
        </p:nvSpPr>
        <p:spPr>
          <a:xfrm>
            <a:off x="548640" y="4434840"/>
            <a:ext cx="5394960" cy="91440"/>
          </a:xfrm>
          <a:prstGeom prst="rect">
            <a:avLst/>
          </a:prstGeom>
          <a:solidFill>
            <a:srgbClr val="6E7449"/>
          </a:solidFill>
          <a:ln/>
        </p:spPr>
        <p:txBody>
          <a:bodyPr/>
          <a:lstStyle/>
          <a:p>
            <a:endParaRPr lang="en-US"/>
          </a:p>
        </p:txBody>
      </p:sp>
      <p:sp>
        <p:nvSpPr>
          <p:cNvPr id="16" name="Text 14"/>
          <p:cNvSpPr/>
          <p:nvPr/>
        </p:nvSpPr>
        <p:spPr>
          <a:xfrm>
            <a:off x="822960" y="4800600"/>
            <a:ext cx="4846320" cy="548640"/>
          </a:xfrm>
          <a:prstGeom prst="rect">
            <a:avLst/>
          </a:prstGeom>
          <a:noFill/>
          <a:ln/>
        </p:spPr>
        <p:txBody>
          <a:bodyPr wrap="square" lIns="0" tIns="0" rIns="0" bIns="0" rtlCol="0" anchor="ctr"/>
          <a:lstStyle/>
          <a:p>
            <a:pPr marL="0" indent="0">
              <a:buNone/>
            </a:pPr>
            <a:r>
              <a:rPr lang="en-US" sz="1800" b="1" dirty="0">
                <a:solidFill>
                  <a:srgbClr val="565B36"/>
                </a:solidFill>
                <a:latin typeface="Georgia" pitchFamily="34" charset="0"/>
                <a:ea typeface="Georgia" pitchFamily="34" charset="-122"/>
                <a:cs typeface="Georgia" pitchFamily="34" charset="-120"/>
              </a:rPr>
              <a:t>Seeing strengths</a:t>
            </a:r>
            <a:endParaRPr lang="en-US" sz="1800" dirty="0"/>
          </a:p>
        </p:txBody>
      </p:sp>
      <p:sp>
        <p:nvSpPr>
          <p:cNvPr id="17" name="Text 15"/>
          <p:cNvSpPr/>
          <p:nvPr/>
        </p:nvSpPr>
        <p:spPr>
          <a:xfrm>
            <a:off x="822960" y="5394960"/>
            <a:ext cx="4846320" cy="731520"/>
          </a:xfrm>
          <a:prstGeom prst="rect">
            <a:avLst/>
          </a:prstGeom>
          <a:noFill/>
          <a:ln/>
        </p:spPr>
        <p:txBody>
          <a:bodyPr wrap="square" lIns="0" tIns="0" rIns="0" bIns="0" rtlCol="0" anchor="ctr"/>
          <a:lstStyle/>
          <a:p>
            <a:pPr marL="0" indent="0">
              <a:lnSpc>
                <a:spcPts val="1900"/>
              </a:lnSpc>
              <a:buNone/>
            </a:pPr>
            <a:r>
              <a:rPr lang="en-US" sz="1350" dirty="0">
                <a:solidFill>
                  <a:srgbClr val="3B2E25"/>
                </a:solidFill>
                <a:latin typeface="Calibri" pitchFamily="34" charset="0"/>
                <a:ea typeface="Calibri" pitchFamily="34" charset="-122"/>
                <a:cs typeface="Calibri" pitchFamily="34" charset="-120"/>
              </a:rPr>
              <a:t>You look for what's strong, not just what's wrong.</a:t>
            </a:r>
            <a:endParaRPr lang="en-US" sz="1350" dirty="0"/>
          </a:p>
        </p:txBody>
      </p:sp>
      <p:sp>
        <p:nvSpPr>
          <p:cNvPr id="18" name="Shape 16"/>
          <p:cNvSpPr/>
          <p:nvPr/>
        </p:nvSpPr>
        <p:spPr>
          <a:xfrm>
            <a:off x="6217920" y="4434840"/>
            <a:ext cx="5394960" cy="1783080"/>
          </a:xfrm>
          <a:prstGeom prst="rect">
            <a:avLst/>
          </a:prstGeom>
          <a:solidFill>
            <a:srgbClr val="EFE3CF"/>
          </a:solidFill>
          <a:ln w="12700">
            <a:solidFill>
              <a:srgbClr val="DEC9A6"/>
            </a:solidFill>
            <a:prstDash val="solid"/>
          </a:ln>
        </p:spPr>
        <p:txBody>
          <a:bodyPr/>
          <a:lstStyle/>
          <a:p>
            <a:endParaRPr lang="en-US"/>
          </a:p>
        </p:txBody>
      </p:sp>
      <p:sp>
        <p:nvSpPr>
          <p:cNvPr id="19" name="Shape 17"/>
          <p:cNvSpPr/>
          <p:nvPr/>
        </p:nvSpPr>
        <p:spPr>
          <a:xfrm>
            <a:off x="6217920" y="4434840"/>
            <a:ext cx="5394960" cy="91440"/>
          </a:xfrm>
          <a:prstGeom prst="rect">
            <a:avLst/>
          </a:prstGeom>
          <a:solidFill>
            <a:srgbClr val="B25541"/>
          </a:solidFill>
          <a:ln/>
        </p:spPr>
        <p:txBody>
          <a:bodyPr/>
          <a:lstStyle/>
          <a:p>
            <a:endParaRPr lang="en-US"/>
          </a:p>
        </p:txBody>
      </p:sp>
      <p:sp>
        <p:nvSpPr>
          <p:cNvPr id="20" name="Text 18"/>
          <p:cNvSpPr/>
          <p:nvPr/>
        </p:nvSpPr>
        <p:spPr>
          <a:xfrm>
            <a:off x="6492240" y="4800600"/>
            <a:ext cx="4846320" cy="548640"/>
          </a:xfrm>
          <a:prstGeom prst="rect">
            <a:avLst/>
          </a:prstGeom>
          <a:noFill/>
          <a:ln/>
        </p:spPr>
        <p:txBody>
          <a:bodyPr wrap="square" lIns="0" tIns="0" rIns="0" bIns="0" rtlCol="0" anchor="ctr"/>
          <a:lstStyle/>
          <a:p>
            <a:pPr marL="0" indent="0">
              <a:buNone/>
            </a:pPr>
            <a:r>
              <a:rPr lang="en-US" sz="1800" b="1" dirty="0">
                <a:solidFill>
                  <a:srgbClr val="565B36"/>
                </a:solidFill>
                <a:latin typeface="Georgia" pitchFamily="34" charset="0"/>
                <a:ea typeface="Georgia" pitchFamily="34" charset="-122"/>
                <a:cs typeface="Georgia" pitchFamily="34" charset="-120"/>
              </a:rPr>
              <a:t>Showing up with care</a:t>
            </a:r>
            <a:endParaRPr lang="en-US" sz="1800" dirty="0"/>
          </a:p>
        </p:txBody>
      </p:sp>
      <p:sp>
        <p:nvSpPr>
          <p:cNvPr id="21" name="Text 19"/>
          <p:cNvSpPr/>
          <p:nvPr/>
        </p:nvSpPr>
        <p:spPr>
          <a:xfrm>
            <a:off x="6492240" y="5394960"/>
            <a:ext cx="4846320" cy="731520"/>
          </a:xfrm>
          <a:prstGeom prst="rect">
            <a:avLst/>
          </a:prstGeom>
          <a:noFill/>
          <a:ln/>
        </p:spPr>
        <p:txBody>
          <a:bodyPr wrap="square" lIns="0" tIns="0" rIns="0" bIns="0" rtlCol="0" anchor="ctr"/>
          <a:lstStyle/>
          <a:p>
            <a:pPr marL="0" indent="0">
              <a:lnSpc>
                <a:spcPts val="1900"/>
              </a:lnSpc>
              <a:buNone/>
            </a:pPr>
            <a:r>
              <a:rPr lang="en-US" sz="1350" dirty="0">
                <a:solidFill>
                  <a:srgbClr val="3B2E25"/>
                </a:solidFill>
                <a:latin typeface="Calibri" pitchFamily="34" charset="0"/>
                <a:ea typeface="Calibri" pitchFamily="34" charset="-122"/>
                <a:cs typeface="Calibri" pitchFamily="34" charset="-120"/>
              </a:rPr>
              <a:t>Compassion is already the heart of your work.</a:t>
            </a:r>
            <a:endParaRPr lang="en-US" sz="1350" dirty="0"/>
          </a:p>
        </p:txBody>
      </p:sp>
      <p:sp>
        <p:nvSpPr>
          <p:cNvPr id="22" name="Text 20"/>
          <p:cNvSpPr/>
          <p:nvPr/>
        </p:nvSpPr>
        <p:spPr>
          <a:xfrm>
            <a:off x="548640" y="6437376"/>
            <a:ext cx="7315200" cy="274320"/>
          </a:xfrm>
          <a:prstGeom prst="rect">
            <a:avLst/>
          </a:prstGeom>
          <a:noFill/>
          <a:ln/>
        </p:spPr>
        <p:txBody>
          <a:bodyPr wrap="square" lIns="0" tIns="0" rIns="0" bIns="0" rtlCol="0" anchor="ctr"/>
          <a:lstStyle/>
          <a:p>
            <a:pPr marL="0" indent="0" algn="l">
              <a:buNone/>
            </a:pPr>
            <a:r>
              <a:rPr lang="en-US" sz="950" dirty="0">
                <a:solidFill>
                  <a:srgbClr val="7C6A5A"/>
                </a:solidFill>
                <a:latin typeface="Calibri" pitchFamily="34" charset="0"/>
                <a:ea typeface="Calibri" pitchFamily="34" charset="-122"/>
                <a:cs typeface="Calibri" pitchFamily="34" charset="-120"/>
              </a:rPr>
              <a:t>WRAP  ·  For Our Team</a:t>
            </a:r>
            <a:endParaRPr lang="en-US" sz="950" dirty="0"/>
          </a:p>
        </p:txBody>
      </p:sp>
      <p:sp>
        <p:nvSpPr>
          <p:cNvPr id="23" name="Text 21"/>
          <p:cNvSpPr/>
          <p:nvPr/>
        </p:nvSpPr>
        <p:spPr>
          <a:xfrm>
            <a:off x="11430000" y="6437376"/>
            <a:ext cx="548640" cy="274320"/>
          </a:xfrm>
          <a:prstGeom prst="rect">
            <a:avLst/>
          </a:prstGeom>
          <a:noFill/>
          <a:ln/>
        </p:spPr>
        <p:txBody>
          <a:bodyPr wrap="square" lIns="0" tIns="0" rIns="0" bIns="0" rtlCol="0" anchor="ctr"/>
          <a:lstStyle/>
          <a:p>
            <a:pPr marL="0" indent="0" algn="r">
              <a:buNone/>
            </a:pPr>
            <a:r>
              <a:rPr lang="en-US" sz="950" dirty="0">
                <a:solidFill>
                  <a:srgbClr val="7C6A5A"/>
                </a:solidFill>
                <a:latin typeface="Calibri" pitchFamily="34" charset="0"/>
                <a:ea typeface="Calibri" pitchFamily="34" charset="-122"/>
                <a:cs typeface="Calibri" pitchFamily="34" charset="-120"/>
              </a:rPr>
              <a:t>22</a:t>
            </a:r>
            <a:endParaRPr lang="en-US" sz="9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4EBDC"/>
        </a:solidFill>
        <a:effectLst/>
      </p:bgPr>
    </p:bg>
    <p:spTree>
      <p:nvGrpSpPr>
        <p:cNvPr id="1" name=""/>
        <p:cNvGrpSpPr/>
        <p:nvPr/>
      </p:nvGrpSpPr>
      <p:grpSpPr>
        <a:xfrm>
          <a:off x="0" y="0"/>
          <a:ext cx="0" cy="0"/>
          <a:chOff x="0" y="0"/>
          <a:chExt cx="0" cy="0"/>
        </a:xfrm>
      </p:grpSpPr>
      <p:sp>
        <p:nvSpPr>
          <p:cNvPr id="2" name="Shape 0"/>
          <p:cNvSpPr/>
          <p:nvPr/>
        </p:nvSpPr>
        <p:spPr>
          <a:xfrm>
            <a:off x="548640" y="548640"/>
            <a:ext cx="146304" cy="146304"/>
          </a:xfrm>
          <a:prstGeom prst="rect">
            <a:avLst/>
          </a:prstGeom>
          <a:solidFill>
            <a:srgbClr val="6E7449"/>
          </a:solidFill>
          <a:ln/>
        </p:spPr>
        <p:txBody>
          <a:bodyPr/>
          <a:lstStyle/>
          <a:p>
            <a:endParaRPr lang="en-US"/>
          </a:p>
        </p:txBody>
      </p:sp>
      <p:sp>
        <p:nvSpPr>
          <p:cNvPr id="3" name="Text 1"/>
          <p:cNvSpPr/>
          <p:nvPr/>
        </p:nvSpPr>
        <p:spPr>
          <a:xfrm>
            <a:off x="804672" y="438912"/>
            <a:ext cx="7315200" cy="320040"/>
          </a:xfrm>
          <a:prstGeom prst="rect">
            <a:avLst/>
          </a:prstGeom>
          <a:noFill/>
          <a:ln/>
        </p:spPr>
        <p:txBody>
          <a:bodyPr wrap="square" lIns="0" tIns="0" rIns="0" bIns="0" rtlCol="0" anchor="ctr"/>
          <a:lstStyle/>
          <a:p>
            <a:pPr marL="0" indent="0" algn="l">
              <a:buNone/>
            </a:pPr>
            <a:r>
              <a:rPr lang="en-US" sz="1250" b="1" kern="0" spc="300" dirty="0">
                <a:solidFill>
                  <a:srgbClr val="6E7449"/>
                </a:solidFill>
                <a:latin typeface="Calibri" pitchFamily="34" charset="0"/>
                <a:ea typeface="Calibri" pitchFamily="34" charset="-122"/>
                <a:cs typeface="Calibri" pitchFamily="34" charset="-120"/>
              </a:rPr>
              <a:t>GET STARTED</a:t>
            </a:r>
            <a:endParaRPr lang="en-US" sz="1250" dirty="0"/>
          </a:p>
        </p:txBody>
      </p:sp>
      <p:sp>
        <p:nvSpPr>
          <p:cNvPr id="4" name="Text 2"/>
          <p:cNvSpPr/>
          <p:nvPr/>
        </p:nvSpPr>
        <p:spPr>
          <a:xfrm>
            <a:off x="548640" y="777240"/>
            <a:ext cx="10515600" cy="731520"/>
          </a:xfrm>
          <a:prstGeom prst="rect">
            <a:avLst/>
          </a:prstGeom>
          <a:noFill/>
          <a:ln/>
        </p:spPr>
        <p:txBody>
          <a:bodyPr wrap="square" lIns="0" tIns="0" rIns="0" bIns="0" rtlCol="0" anchor="ctr"/>
          <a:lstStyle/>
          <a:p>
            <a:pPr marL="0" indent="0">
              <a:buNone/>
            </a:pPr>
            <a:r>
              <a:rPr lang="en-US" sz="3200" b="1" dirty="0">
                <a:solidFill>
                  <a:srgbClr val="3B2E25"/>
                </a:solidFill>
                <a:latin typeface="Georgia" pitchFamily="34" charset="0"/>
                <a:ea typeface="Georgia" pitchFamily="34" charset="-122"/>
                <a:cs typeface="Georgia" pitchFamily="34" charset="-120"/>
              </a:rPr>
              <a:t>How to get involved</a:t>
            </a:r>
            <a:endParaRPr lang="en-US" sz="3200" dirty="0"/>
          </a:p>
        </p:txBody>
      </p:sp>
      <p:sp>
        <p:nvSpPr>
          <p:cNvPr id="5" name="Text 3"/>
          <p:cNvSpPr/>
          <p:nvPr/>
        </p:nvSpPr>
        <p:spPr>
          <a:xfrm>
            <a:off x="548640" y="1481328"/>
            <a:ext cx="10972800" cy="594360"/>
          </a:xfrm>
          <a:prstGeom prst="rect">
            <a:avLst/>
          </a:prstGeom>
          <a:noFill/>
          <a:ln/>
        </p:spPr>
        <p:txBody>
          <a:bodyPr wrap="square" lIns="0" tIns="0" rIns="0" bIns="0" rtlCol="0" anchor="ctr"/>
          <a:lstStyle/>
          <a:p>
            <a:pPr marL="0" indent="0">
              <a:lnSpc>
                <a:spcPts val="1900"/>
              </a:lnSpc>
              <a:buNone/>
            </a:pPr>
            <a:r>
              <a:rPr lang="en-US" sz="1400" dirty="0">
                <a:solidFill>
                  <a:srgbClr val="7C6A5A"/>
                </a:solidFill>
                <a:latin typeface="Calibri" pitchFamily="34" charset="0"/>
                <a:ea typeface="Calibri" pitchFamily="34" charset="-122"/>
                <a:cs typeface="Calibri" pitchFamily="34" charset="-120"/>
              </a:rPr>
              <a:t>There's no pressure and no wrong way to start. Pick whichever step feels right for you.</a:t>
            </a:r>
            <a:endParaRPr lang="en-US" sz="1400" dirty="0"/>
          </a:p>
        </p:txBody>
      </p:sp>
      <p:sp>
        <p:nvSpPr>
          <p:cNvPr id="6" name="Shape 4"/>
          <p:cNvSpPr/>
          <p:nvPr/>
        </p:nvSpPr>
        <p:spPr>
          <a:xfrm>
            <a:off x="548640" y="2468880"/>
            <a:ext cx="2112264" cy="3200400"/>
          </a:xfrm>
          <a:prstGeom prst="rect">
            <a:avLst/>
          </a:prstGeom>
          <a:solidFill>
            <a:srgbClr val="EFE3CF"/>
          </a:solidFill>
          <a:ln w="12700">
            <a:solidFill>
              <a:srgbClr val="DEC9A6"/>
            </a:solidFill>
            <a:prstDash val="solid"/>
          </a:ln>
        </p:spPr>
        <p:txBody>
          <a:bodyPr/>
          <a:lstStyle/>
          <a:p>
            <a:endParaRPr lang="en-US"/>
          </a:p>
        </p:txBody>
      </p:sp>
      <p:sp>
        <p:nvSpPr>
          <p:cNvPr id="7" name="Text 5"/>
          <p:cNvSpPr/>
          <p:nvPr/>
        </p:nvSpPr>
        <p:spPr>
          <a:xfrm>
            <a:off x="749808" y="2724912"/>
            <a:ext cx="1746504" cy="274320"/>
          </a:xfrm>
          <a:prstGeom prst="rect">
            <a:avLst/>
          </a:prstGeom>
          <a:noFill/>
          <a:ln/>
        </p:spPr>
        <p:txBody>
          <a:bodyPr wrap="square" lIns="0" tIns="0" rIns="0" bIns="0" rtlCol="0" anchor="ctr"/>
          <a:lstStyle/>
          <a:p>
            <a:pPr marL="0" indent="0">
              <a:buNone/>
            </a:pPr>
            <a:r>
              <a:rPr lang="en-US" sz="1050" b="1" kern="0" spc="200" dirty="0">
                <a:solidFill>
                  <a:srgbClr val="6E7449"/>
                </a:solidFill>
                <a:latin typeface="Calibri" pitchFamily="34" charset="0"/>
                <a:ea typeface="Calibri" pitchFamily="34" charset="-122"/>
                <a:cs typeface="Calibri" pitchFamily="34" charset="-120"/>
              </a:rPr>
              <a:t>STEP</a:t>
            </a:r>
            <a:endParaRPr lang="en-US" sz="1050" dirty="0"/>
          </a:p>
        </p:txBody>
      </p:sp>
      <p:sp>
        <p:nvSpPr>
          <p:cNvPr id="8" name="Text 6"/>
          <p:cNvSpPr/>
          <p:nvPr/>
        </p:nvSpPr>
        <p:spPr>
          <a:xfrm>
            <a:off x="713232" y="2926080"/>
            <a:ext cx="1783080" cy="822960"/>
          </a:xfrm>
          <a:prstGeom prst="rect">
            <a:avLst/>
          </a:prstGeom>
          <a:noFill/>
          <a:ln/>
        </p:spPr>
        <p:txBody>
          <a:bodyPr wrap="square" lIns="0" tIns="0" rIns="0" bIns="0" rtlCol="0" anchor="ctr"/>
          <a:lstStyle/>
          <a:p>
            <a:pPr marL="0" indent="0">
              <a:buNone/>
            </a:pPr>
            <a:r>
              <a:rPr lang="en-US" sz="4000" b="1" dirty="0">
                <a:solidFill>
                  <a:srgbClr val="6E7449"/>
                </a:solidFill>
                <a:latin typeface="Georgia" pitchFamily="34" charset="0"/>
                <a:ea typeface="Georgia" pitchFamily="34" charset="-122"/>
                <a:cs typeface="Georgia" pitchFamily="34" charset="-120"/>
              </a:rPr>
              <a:t>1</a:t>
            </a:r>
            <a:endParaRPr lang="en-US" sz="4000" dirty="0"/>
          </a:p>
        </p:txBody>
      </p:sp>
      <p:sp>
        <p:nvSpPr>
          <p:cNvPr id="9" name="Text 7"/>
          <p:cNvSpPr/>
          <p:nvPr/>
        </p:nvSpPr>
        <p:spPr>
          <a:xfrm>
            <a:off x="749808" y="3840480"/>
            <a:ext cx="1709928" cy="731520"/>
          </a:xfrm>
          <a:prstGeom prst="rect">
            <a:avLst/>
          </a:prstGeom>
          <a:noFill/>
          <a:ln/>
        </p:spPr>
        <p:txBody>
          <a:bodyPr wrap="square" lIns="0" tIns="0" rIns="0" bIns="0" rtlCol="0" anchor="ctr"/>
          <a:lstStyle/>
          <a:p>
            <a:pPr marL="0" indent="0">
              <a:lnSpc>
                <a:spcPts val="1700"/>
              </a:lnSpc>
              <a:buNone/>
            </a:pPr>
            <a:r>
              <a:rPr lang="en-US" sz="1450" b="1" dirty="0">
                <a:solidFill>
                  <a:srgbClr val="3B2E25"/>
                </a:solidFill>
                <a:latin typeface="Georgia" pitchFamily="34" charset="0"/>
                <a:ea typeface="Georgia" pitchFamily="34" charset="-122"/>
                <a:cs typeface="Georgia" pitchFamily="34" charset="-120"/>
              </a:rPr>
              <a:t>Try it yourself</a:t>
            </a:r>
            <a:endParaRPr lang="en-US" sz="1450" dirty="0"/>
          </a:p>
        </p:txBody>
      </p:sp>
      <p:sp>
        <p:nvSpPr>
          <p:cNvPr id="10" name="Text 8"/>
          <p:cNvSpPr/>
          <p:nvPr/>
        </p:nvSpPr>
        <p:spPr>
          <a:xfrm>
            <a:off x="749808" y="4617720"/>
            <a:ext cx="1709928" cy="960120"/>
          </a:xfrm>
          <a:prstGeom prst="rect">
            <a:avLst/>
          </a:prstGeom>
          <a:noFill/>
          <a:ln/>
        </p:spPr>
        <p:txBody>
          <a:bodyPr wrap="square" lIns="0" tIns="0" rIns="0" bIns="0" rtlCol="0" anchor="ctr"/>
          <a:lstStyle/>
          <a:p>
            <a:pPr marL="0" indent="0">
              <a:lnSpc>
                <a:spcPts val="1400"/>
              </a:lnSpc>
              <a:buNone/>
            </a:pPr>
            <a:r>
              <a:rPr lang="en-US" sz="1100" dirty="0">
                <a:solidFill>
                  <a:srgbClr val="7C6A5A"/>
                </a:solidFill>
                <a:latin typeface="Calibri" pitchFamily="34" charset="0"/>
                <a:ea typeface="Calibri" pitchFamily="34" charset="-122"/>
                <a:cs typeface="Calibri" pitchFamily="34" charset="-120"/>
              </a:rPr>
              <a:t>Start a personal toolbox and daily plan this week.</a:t>
            </a:r>
            <a:endParaRPr lang="en-US" sz="1100" dirty="0"/>
          </a:p>
        </p:txBody>
      </p:sp>
      <p:sp>
        <p:nvSpPr>
          <p:cNvPr id="11" name="Shape 9"/>
          <p:cNvSpPr/>
          <p:nvPr/>
        </p:nvSpPr>
        <p:spPr>
          <a:xfrm>
            <a:off x="2807208" y="2468880"/>
            <a:ext cx="2112264" cy="3200400"/>
          </a:xfrm>
          <a:prstGeom prst="rect">
            <a:avLst/>
          </a:prstGeom>
          <a:solidFill>
            <a:srgbClr val="3B2E25"/>
          </a:solidFill>
          <a:ln w="12700">
            <a:solidFill>
              <a:srgbClr val="DEC9A6"/>
            </a:solidFill>
            <a:prstDash val="solid"/>
          </a:ln>
        </p:spPr>
        <p:txBody>
          <a:bodyPr/>
          <a:lstStyle/>
          <a:p>
            <a:endParaRPr lang="en-US"/>
          </a:p>
        </p:txBody>
      </p:sp>
      <p:sp>
        <p:nvSpPr>
          <p:cNvPr id="12" name="Text 10"/>
          <p:cNvSpPr/>
          <p:nvPr/>
        </p:nvSpPr>
        <p:spPr>
          <a:xfrm>
            <a:off x="3008376" y="2724912"/>
            <a:ext cx="1746504" cy="274320"/>
          </a:xfrm>
          <a:prstGeom prst="rect">
            <a:avLst/>
          </a:prstGeom>
          <a:noFill/>
          <a:ln/>
        </p:spPr>
        <p:txBody>
          <a:bodyPr wrap="square" lIns="0" tIns="0" rIns="0" bIns="0" rtlCol="0" anchor="ctr"/>
          <a:lstStyle/>
          <a:p>
            <a:pPr marL="0" indent="0">
              <a:buNone/>
            </a:pPr>
            <a:r>
              <a:rPr lang="en-US" sz="1050" b="1" kern="0" spc="200" dirty="0">
                <a:solidFill>
                  <a:srgbClr val="DEC9A6"/>
                </a:solidFill>
                <a:latin typeface="Calibri" pitchFamily="34" charset="0"/>
                <a:ea typeface="Calibri" pitchFamily="34" charset="-122"/>
                <a:cs typeface="Calibri" pitchFamily="34" charset="-120"/>
              </a:rPr>
              <a:t>STEP</a:t>
            </a:r>
            <a:endParaRPr lang="en-US" sz="1050" dirty="0"/>
          </a:p>
        </p:txBody>
      </p:sp>
      <p:sp>
        <p:nvSpPr>
          <p:cNvPr id="13" name="Text 11"/>
          <p:cNvSpPr/>
          <p:nvPr/>
        </p:nvSpPr>
        <p:spPr>
          <a:xfrm>
            <a:off x="2971800" y="2926080"/>
            <a:ext cx="1783080" cy="822960"/>
          </a:xfrm>
          <a:prstGeom prst="rect">
            <a:avLst/>
          </a:prstGeom>
          <a:noFill/>
          <a:ln/>
        </p:spPr>
        <p:txBody>
          <a:bodyPr wrap="square" lIns="0" tIns="0" rIns="0" bIns="0" rtlCol="0" anchor="ctr"/>
          <a:lstStyle/>
          <a:p>
            <a:pPr marL="0" indent="0">
              <a:buNone/>
            </a:pPr>
            <a:r>
              <a:rPr lang="en-US" sz="4000" b="1" dirty="0">
                <a:solidFill>
                  <a:srgbClr val="DEC9A6"/>
                </a:solidFill>
                <a:latin typeface="Georgia" pitchFamily="34" charset="0"/>
                <a:ea typeface="Georgia" pitchFamily="34" charset="-122"/>
                <a:cs typeface="Georgia" pitchFamily="34" charset="-120"/>
              </a:rPr>
              <a:t>2</a:t>
            </a:r>
            <a:endParaRPr lang="en-US" sz="4000" dirty="0"/>
          </a:p>
        </p:txBody>
      </p:sp>
      <p:sp>
        <p:nvSpPr>
          <p:cNvPr id="14" name="Text 12"/>
          <p:cNvSpPr/>
          <p:nvPr/>
        </p:nvSpPr>
        <p:spPr>
          <a:xfrm>
            <a:off x="3008376" y="3840480"/>
            <a:ext cx="1709928" cy="731520"/>
          </a:xfrm>
          <a:prstGeom prst="rect">
            <a:avLst/>
          </a:prstGeom>
          <a:noFill/>
          <a:ln/>
        </p:spPr>
        <p:txBody>
          <a:bodyPr wrap="square" lIns="0" tIns="0" rIns="0" bIns="0" rtlCol="0" anchor="ctr"/>
          <a:lstStyle/>
          <a:p>
            <a:pPr marL="0" indent="0">
              <a:lnSpc>
                <a:spcPts val="1700"/>
              </a:lnSpc>
              <a:buNone/>
            </a:pPr>
            <a:r>
              <a:rPr lang="en-US" sz="1450" b="1" dirty="0">
                <a:solidFill>
                  <a:srgbClr val="F4EBDC"/>
                </a:solidFill>
                <a:latin typeface="Georgia" pitchFamily="34" charset="0"/>
                <a:ea typeface="Georgia" pitchFamily="34" charset="-122"/>
                <a:cs typeface="Georgia" pitchFamily="34" charset="-120"/>
              </a:rPr>
              <a:t>Join a group</a:t>
            </a:r>
            <a:endParaRPr lang="en-US" sz="1450" dirty="0"/>
          </a:p>
        </p:txBody>
      </p:sp>
      <p:sp>
        <p:nvSpPr>
          <p:cNvPr id="15" name="Text 13"/>
          <p:cNvSpPr/>
          <p:nvPr/>
        </p:nvSpPr>
        <p:spPr>
          <a:xfrm>
            <a:off x="3008376" y="4617720"/>
            <a:ext cx="1709928" cy="960120"/>
          </a:xfrm>
          <a:prstGeom prst="rect">
            <a:avLst/>
          </a:prstGeom>
          <a:noFill/>
          <a:ln/>
        </p:spPr>
        <p:txBody>
          <a:bodyPr wrap="square" lIns="0" tIns="0" rIns="0" bIns="0" rtlCol="0" anchor="ctr"/>
          <a:lstStyle/>
          <a:p>
            <a:pPr marL="0" indent="0">
              <a:lnSpc>
                <a:spcPts val="1400"/>
              </a:lnSpc>
              <a:buNone/>
            </a:pPr>
            <a:r>
              <a:rPr lang="en-US" sz="1100" dirty="0">
                <a:solidFill>
                  <a:srgbClr val="E3D6C4"/>
                </a:solidFill>
                <a:latin typeface="Calibri" pitchFamily="34" charset="0"/>
                <a:ea typeface="Calibri" pitchFamily="34" charset="-122"/>
                <a:cs typeface="Calibri" pitchFamily="34" charset="-120"/>
              </a:rPr>
              <a:t>Sign up for a voluntary staff WRAP group.</a:t>
            </a:r>
            <a:endParaRPr lang="en-US" sz="1100" dirty="0"/>
          </a:p>
        </p:txBody>
      </p:sp>
      <p:sp>
        <p:nvSpPr>
          <p:cNvPr id="16" name="Shape 14"/>
          <p:cNvSpPr/>
          <p:nvPr/>
        </p:nvSpPr>
        <p:spPr>
          <a:xfrm>
            <a:off x="5065776" y="2468880"/>
            <a:ext cx="2112264" cy="3200400"/>
          </a:xfrm>
          <a:prstGeom prst="rect">
            <a:avLst/>
          </a:prstGeom>
          <a:solidFill>
            <a:srgbClr val="EFE3CF"/>
          </a:solidFill>
          <a:ln w="12700">
            <a:solidFill>
              <a:srgbClr val="DEC9A6"/>
            </a:solidFill>
            <a:prstDash val="solid"/>
          </a:ln>
        </p:spPr>
        <p:txBody>
          <a:bodyPr/>
          <a:lstStyle/>
          <a:p>
            <a:endParaRPr lang="en-US"/>
          </a:p>
        </p:txBody>
      </p:sp>
      <p:sp>
        <p:nvSpPr>
          <p:cNvPr id="17" name="Text 15"/>
          <p:cNvSpPr/>
          <p:nvPr/>
        </p:nvSpPr>
        <p:spPr>
          <a:xfrm>
            <a:off x="5266944" y="2724912"/>
            <a:ext cx="1746504" cy="274320"/>
          </a:xfrm>
          <a:prstGeom prst="rect">
            <a:avLst/>
          </a:prstGeom>
          <a:noFill/>
          <a:ln/>
        </p:spPr>
        <p:txBody>
          <a:bodyPr wrap="square" lIns="0" tIns="0" rIns="0" bIns="0" rtlCol="0" anchor="ctr"/>
          <a:lstStyle/>
          <a:p>
            <a:pPr marL="0" indent="0">
              <a:buNone/>
            </a:pPr>
            <a:r>
              <a:rPr lang="en-US" sz="1050" b="1" kern="0" spc="200" dirty="0">
                <a:solidFill>
                  <a:srgbClr val="6E7449"/>
                </a:solidFill>
                <a:latin typeface="Calibri" pitchFamily="34" charset="0"/>
                <a:ea typeface="Calibri" pitchFamily="34" charset="-122"/>
                <a:cs typeface="Calibri" pitchFamily="34" charset="-120"/>
              </a:rPr>
              <a:t>STEP</a:t>
            </a:r>
            <a:endParaRPr lang="en-US" sz="1050" dirty="0"/>
          </a:p>
        </p:txBody>
      </p:sp>
      <p:sp>
        <p:nvSpPr>
          <p:cNvPr id="18" name="Text 16"/>
          <p:cNvSpPr/>
          <p:nvPr/>
        </p:nvSpPr>
        <p:spPr>
          <a:xfrm>
            <a:off x="5230368" y="2926080"/>
            <a:ext cx="1783080" cy="822960"/>
          </a:xfrm>
          <a:prstGeom prst="rect">
            <a:avLst/>
          </a:prstGeom>
          <a:noFill/>
          <a:ln/>
        </p:spPr>
        <p:txBody>
          <a:bodyPr wrap="square" lIns="0" tIns="0" rIns="0" bIns="0" rtlCol="0" anchor="ctr"/>
          <a:lstStyle/>
          <a:p>
            <a:pPr marL="0" indent="0">
              <a:buNone/>
            </a:pPr>
            <a:r>
              <a:rPr lang="en-US" sz="4000" b="1" dirty="0">
                <a:solidFill>
                  <a:srgbClr val="6E7449"/>
                </a:solidFill>
                <a:latin typeface="Georgia" pitchFamily="34" charset="0"/>
                <a:ea typeface="Georgia" pitchFamily="34" charset="-122"/>
                <a:cs typeface="Georgia" pitchFamily="34" charset="-120"/>
              </a:rPr>
              <a:t>3</a:t>
            </a:r>
            <a:endParaRPr lang="en-US" sz="4000" dirty="0"/>
          </a:p>
        </p:txBody>
      </p:sp>
      <p:sp>
        <p:nvSpPr>
          <p:cNvPr id="19" name="Text 17"/>
          <p:cNvSpPr/>
          <p:nvPr/>
        </p:nvSpPr>
        <p:spPr>
          <a:xfrm>
            <a:off x="5266944" y="3840480"/>
            <a:ext cx="1709928" cy="731520"/>
          </a:xfrm>
          <a:prstGeom prst="rect">
            <a:avLst/>
          </a:prstGeom>
          <a:noFill/>
          <a:ln/>
        </p:spPr>
        <p:txBody>
          <a:bodyPr wrap="square" lIns="0" tIns="0" rIns="0" bIns="0" rtlCol="0" anchor="ctr"/>
          <a:lstStyle/>
          <a:p>
            <a:pPr marL="0" indent="0">
              <a:lnSpc>
                <a:spcPts val="1700"/>
              </a:lnSpc>
              <a:buNone/>
            </a:pPr>
            <a:r>
              <a:rPr lang="en-US" sz="1450" b="1" dirty="0">
                <a:solidFill>
                  <a:srgbClr val="3B2E25"/>
                </a:solidFill>
                <a:latin typeface="Georgia" pitchFamily="34" charset="0"/>
                <a:ea typeface="Georgia" pitchFamily="34" charset="-122"/>
                <a:cs typeface="Georgia" pitchFamily="34" charset="-120"/>
              </a:rPr>
              <a:t>Talk to a peer</a:t>
            </a:r>
            <a:endParaRPr lang="en-US" sz="1450" dirty="0"/>
          </a:p>
        </p:txBody>
      </p:sp>
      <p:sp>
        <p:nvSpPr>
          <p:cNvPr id="20" name="Text 18"/>
          <p:cNvSpPr/>
          <p:nvPr/>
        </p:nvSpPr>
        <p:spPr>
          <a:xfrm>
            <a:off x="5266944" y="4617720"/>
            <a:ext cx="1709928" cy="960120"/>
          </a:xfrm>
          <a:prstGeom prst="rect">
            <a:avLst/>
          </a:prstGeom>
          <a:noFill/>
          <a:ln/>
        </p:spPr>
        <p:txBody>
          <a:bodyPr wrap="square" lIns="0" tIns="0" rIns="0" bIns="0" rtlCol="0" anchor="ctr"/>
          <a:lstStyle/>
          <a:p>
            <a:pPr marL="0" indent="0">
              <a:lnSpc>
                <a:spcPts val="1400"/>
              </a:lnSpc>
              <a:buNone/>
            </a:pPr>
            <a:r>
              <a:rPr lang="en-US" sz="1100" dirty="0">
                <a:solidFill>
                  <a:srgbClr val="7C6A5A"/>
                </a:solidFill>
                <a:latin typeface="Calibri" pitchFamily="34" charset="0"/>
                <a:ea typeface="Calibri" pitchFamily="34" charset="-122"/>
                <a:cs typeface="Calibri" pitchFamily="34" charset="-120"/>
              </a:rPr>
              <a:t>Ask a certified facilitator what it's like.</a:t>
            </a:r>
            <a:endParaRPr lang="en-US" sz="1100" dirty="0"/>
          </a:p>
        </p:txBody>
      </p:sp>
      <p:sp>
        <p:nvSpPr>
          <p:cNvPr id="21" name="Shape 19"/>
          <p:cNvSpPr/>
          <p:nvPr/>
        </p:nvSpPr>
        <p:spPr>
          <a:xfrm>
            <a:off x="7324344" y="2468880"/>
            <a:ext cx="2112264" cy="3200400"/>
          </a:xfrm>
          <a:prstGeom prst="rect">
            <a:avLst/>
          </a:prstGeom>
          <a:solidFill>
            <a:srgbClr val="3B2E25"/>
          </a:solidFill>
          <a:ln w="12700">
            <a:solidFill>
              <a:srgbClr val="DEC9A6"/>
            </a:solidFill>
            <a:prstDash val="solid"/>
          </a:ln>
        </p:spPr>
        <p:txBody>
          <a:bodyPr/>
          <a:lstStyle/>
          <a:p>
            <a:endParaRPr lang="en-US"/>
          </a:p>
        </p:txBody>
      </p:sp>
      <p:sp>
        <p:nvSpPr>
          <p:cNvPr id="22" name="Text 20"/>
          <p:cNvSpPr/>
          <p:nvPr/>
        </p:nvSpPr>
        <p:spPr>
          <a:xfrm>
            <a:off x="7525512" y="2724912"/>
            <a:ext cx="1746504" cy="274320"/>
          </a:xfrm>
          <a:prstGeom prst="rect">
            <a:avLst/>
          </a:prstGeom>
          <a:noFill/>
          <a:ln/>
        </p:spPr>
        <p:txBody>
          <a:bodyPr wrap="square" lIns="0" tIns="0" rIns="0" bIns="0" rtlCol="0" anchor="ctr"/>
          <a:lstStyle/>
          <a:p>
            <a:pPr marL="0" indent="0">
              <a:buNone/>
            </a:pPr>
            <a:r>
              <a:rPr lang="en-US" sz="1050" b="1" kern="0" spc="200" dirty="0">
                <a:solidFill>
                  <a:srgbClr val="DEC9A6"/>
                </a:solidFill>
                <a:latin typeface="Calibri" pitchFamily="34" charset="0"/>
                <a:ea typeface="Calibri" pitchFamily="34" charset="-122"/>
                <a:cs typeface="Calibri" pitchFamily="34" charset="-120"/>
              </a:rPr>
              <a:t>STEP</a:t>
            </a:r>
            <a:endParaRPr lang="en-US" sz="1050" dirty="0"/>
          </a:p>
        </p:txBody>
      </p:sp>
      <p:sp>
        <p:nvSpPr>
          <p:cNvPr id="23" name="Text 21"/>
          <p:cNvSpPr/>
          <p:nvPr/>
        </p:nvSpPr>
        <p:spPr>
          <a:xfrm>
            <a:off x="7488936" y="2926080"/>
            <a:ext cx="1783080" cy="822960"/>
          </a:xfrm>
          <a:prstGeom prst="rect">
            <a:avLst/>
          </a:prstGeom>
          <a:noFill/>
          <a:ln/>
        </p:spPr>
        <p:txBody>
          <a:bodyPr wrap="square" lIns="0" tIns="0" rIns="0" bIns="0" rtlCol="0" anchor="ctr"/>
          <a:lstStyle/>
          <a:p>
            <a:pPr marL="0" indent="0">
              <a:buNone/>
            </a:pPr>
            <a:r>
              <a:rPr lang="en-US" sz="4000" b="1" dirty="0">
                <a:solidFill>
                  <a:srgbClr val="DEC9A6"/>
                </a:solidFill>
                <a:latin typeface="Georgia" pitchFamily="34" charset="0"/>
                <a:ea typeface="Georgia" pitchFamily="34" charset="-122"/>
                <a:cs typeface="Georgia" pitchFamily="34" charset="-120"/>
              </a:rPr>
              <a:t>4</a:t>
            </a:r>
            <a:endParaRPr lang="en-US" sz="4000" dirty="0"/>
          </a:p>
        </p:txBody>
      </p:sp>
      <p:sp>
        <p:nvSpPr>
          <p:cNvPr id="24" name="Text 22"/>
          <p:cNvSpPr/>
          <p:nvPr/>
        </p:nvSpPr>
        <p:spPr>
          <a:xfrm>
            <a:off x="7525512" y="3840480"/>
            <a:ext cx="1709928" cy="731520"/>
          </a:xfrm>
          <a:prstGeom prst="rect">
            <a:avLst/>
          </a:prstGeom>
          <a:noFill/>
          <a:ln/>
        </p:spPr>
        <p:txBody>
          <a:bodyPr wrap="square" lIns="0" tIns="0" rIns="0" bIns="0" rtlCol="0" anchor="ctr"/>
          <a:lstStyle/>
          <a:p>
            <a:pPr marL="0" indent="0">
              <a:lnSpc>
                <a:spcPts val="1700"/>
              </a:lnSpc>
              <a:buNone/>
            </a:pPr>
            <a:r>
              <a:rPr lang="en-US" sz="1450" b="1" dirty="0">
                <a:solidFill>
                  <a:srgbClr val="F4EBDC"/>
                </a:solidFill>
                <a:latin typeface="Georgia" pitchFamily="34" charset="0"/>
                <a:ea typeface="Georgia" pitchFamily="34" charset="-122"/>
                <a:cs typeface="Georgia" pitchFamily="34" charset="-120"/>
              </a:rPr>
              <a:t>Train up</a:t>
            </a:r>
            <a:endParaRPr lang="en-US" sz="1450" dirty="0"/>
          </a:p>
        </p:txBody>
      </p:sp>
      <p:sp>
        <p:nvSpPr>
          <p:cNvPr id="25" name="Text 23"/>
          <p:cNvSpPr/>
          <p:nvPr/>
        </p:nvSpPr>
        <p:spPr>
          <a:xfrm>
            <a:off x="7525512" y="4617720"/>
            <a:ext cx="1709928" cy="960120"/>
          </a:xfrm>
          <a:prstGeom prst="rect">
            <a:avLst/>
          </a:prstGeom>
          <a:noFill/>
          <a:ln/>
        </p:spPr>
        <p:txBody>
          <a:bodyPr wrap="square" lIns="0" tIns="0" rIns="0" bIns="0" rtlCol="0" anchor="ctr"/>
          <a:lstStyle/>
          <a:p>
            <a:pPr marL="0" indent="0">
              <a:lnSpc>
                <a:spcPts val="1400"/>
              </a:lnSpc>
              <a:buNone/>
            </a:pPr>
            <a:r>
              <a:rPr lang="en-US" sz="1100" dirty="0">
                <a:solidFill>
                  <a:srgbClr val="E3D6C4"/>
                </a:solidFill>
                <a:latin typeface="Calibri" pitchFamily="34" charset="0"/>
                <a:ea typeface="Calibri" pitchFamily="34" charset="-122"/>
                <a:cs typeface="Calibri" pitchFamily="34" charset="-120"/>
              </a:rPr>
              <a:t>Interested? You can become a certified facilitator.</a:t>
            </a:r>
            <a:endParaRPr lang="en-US" sz="1100" dirty="0"/>
          </a:p>
        </p:txBody>
      </p:sp>
      <p:sp>
        <p:nvSpPr>
          <p:cNvPr id="26" name="Shape 24"/>
          <p:cNvSpPr/>
          <p:nvPr/>
        </p:nvSpPr>
        <p:spPr>
          <a:xfrm>
            <a:off x="9582912" y="2468880"/>
            <a:ext cx="2112264" cy="3200400"/>
          </a:xfrm>
          <a:prstGeom prst="rect">
            <a:avLst/>
          </a:prstGeom>
          <a:solidFill>
            <a:srgbClr val="EFE3CF"/>
          </a:solidFill>
          <a:ln w="12700">
            <a:solidFill>
              <a:srgbClr val="DEC9A6"/>
            </a:solidFill>
            <a:prstDash val="solid"/>
          </a:ln>
        </p:spPr>
        <p:txBody>
          <a:bodyPr/>
          <a:lstStyle/>
          <a:p>
            <a:endParaRPr lang="en-US"/>
          </a:p>
        </p:txBody>
      </p:sp>
      <p:sp>
        <p:nvSpPr>
          <p:cNvPr id="27" name="Text 25"/>
          <p:cNvSpPr/>
          <p:nvPr/>
        </p:nvSpPr>
        <p:spPr>
          <a:xfrm>
            <a:off x="9784080" y="2724912"/>
            <a:ext cx="1746504" cy="274320"/>
          </a:xfrm>
          <a:prstGeom prst="rect">
            <a:avLst/>
          </a:prstGeom>
          <a:noFill/>
          <a:ln/>
        </p:spPr>
        <p:txBody>
          <a:bodyPr wrap="square" lIns="0" tIns="0" rIns="0" bIns="0" rtlCol="0" anchor="ctr"/>
          <a:lstStyle/>
          <a:p>
            <a:pPr marL="0" indent="0">
              <a:buNone/>
            </a:pPr>
            <a:r>
              <a:rPr lang="en-US" sz="1050" b="1" kern="0" spc="200" dirty="0">
                <a:solidFill>
                  <a:srgbClr val="6E7449"/>
                </a:solidFill>
                <a:latin typeface="Calibri" pitchFamily="34" charset="0"/>
                <a:ea typeface="Calibri" pitchFamily="34" charset="-122"/>
                <a:cs typeface="Calibri" pitchFamily="34" charset="-120"/>
              </a:rPr>
              <a:t>STEP</a:t>
            </a:r>
            <a:endParaRPr lang="en-US" sz="1050" dirty="0"/>
          </a:p>
        </p:txBody>
      </p:sp>
      <p:sp>
        <p:nvSpPr>
          <p:cNvPr id="28" name="Text 26"/>
          <p:cNvSpPr/>
          <p:nvPr/>
        </p:nvSpPr>
        <p:spPr>
          <a:xfrm>
            <a:off x="9747504" y="2926080"/>
            <a:ext cx="1783080" cy="822960"/>
          </a:xfrm>
          <a:prstGeom prst="rect">
            <a:avLst/>
          </a:prstGeom>
          <a:noFill/>
          <a:ln/>
        </p:spPr>
        <p:txBody>
          <a:bodyPr wrap="square" lIns="0" tIns="0" rIns="0" bIns="0" rtlCol="0" anchor="ctr"/>
          <a:lstStyle/>
          <a:p>
            <a:pPr marL="0" indent="0">
              <a:buNone/>
            </a:pPr>
            <a:r>
              <a:rPr lang="en-US" sz="4000" b="1" dirty="0">
                <a:solidFill>
                  <a:srgbClr val="6E7449"/>
                </a:solidFill>
                <a:latin typeface="Georgia" pitchFamily="34" charset="0"/>
                <a:ea typeface="Georgia" pitchFamily="34" charset="-122"/>
                <a:cs typeface="Georgia" pitchFamily="34" charset="-120"/>
              </a:rPr>
              <a:t>5</a:t>
            </a:r>
            <a:endParaRPr lang="en-US" sz="4000" dirty="0"/>
          </a:p>
        </p:txBody>
      </p:sp>
      <p:sp>
        <p:nvSpPr>
          <p:cNvPr id="29" name="Text 27"/>
          <p:cNvSpPr/>
          <p:nvPr/>
        </p:nvSpPr>
        <p:spPr>
          <a:xfrm>
            <a:off x="9784080" y="3840480"/>
            <a:ext cx="1709928" cy="731520"/>
          </a:xfrm>
          <a:prstGeom prst="rect">
            <a:avLst/>
          </a:prstGeom>
          <a:noFill/>
          <a:ln/>
        </p:spPr>
        <p:txBody>
          <a:bodyPr wrap="square" lIns="0" tIns="0" rIns="0" bIns="0" rtlCol="0" anchor="ctr"/>
          <a:lstStyle/>
          <a:p>
            <a:pPr marL="0" indent="0">
              <a:lnSpc>
                <a:spcPts val="1700"/>
              </a:lnSpc>
              <a:buNone/>
            </a:pPr>
            <a:r>
              <a:rPr lang="en-US" sz="1450" b="1" dirty="0">
                <a:solidFill>
                  <a:srgbClr val="3B2E25"/>
                </a:solidFill>
                <a:latin typeface="Georgia" pitchFamily="34" charset="0"/>
                <a:ea typeface="Georgia" pitchFamily="34" charset="-122"/>
                <a:cs typeface="Georgia" pitchFamily="34" charset="-120"/>
              </a:rPr>
              <a:t>Share it</a:t>
            </a:r>
            <a:endParaRPr lang="en-US" sz="1450" dirty="0"/>
          </a:p>
        </p:txBody>
      </p:sp>
      <p:sp>
        <p:nvSpPr>
          <p:cNvPr id="30" name="Text 28"/>
          <p:cNvSpPr/>
          <p:nvPr/>
        </p:nvSpPr>
        <p:spPr>
          <a:xfrm>
            <a:off x="9784080" y="4617720"/>
            <a:ext cx="1709928" cy="960120"/>
          </a:xfrm>
          <a:prstGeom prst="rect">
            <a:avLst/>
          </a:prstGeom>
          <a:noFill/>
          <a:ln/>
        </p:spPr>
        <p:txBody>
          <a:bodyPr wrap="square" lIns="0" tIns="0" rIns="0" bIns="0" rtlCol="0" anchor="ctr"/>
          <a:lstStyle/>
          <a:p>
            <a:pPr marL="0" indent="0">
              <a:lnSpc>
                <a:spcPts val="1400"/>
              </a:lnSpc>
              <a:buNone/>
            </a:pPr>
            <a:r>
              <a:rPr lang="en-US" sz="1100" dirty="0">
                <a:solidFill>
                  <a:srgbClr val="7C6A5A"/>
                </a:solidFill>
                <a:latin typeface="Calibri" pitchFamily="34" charset="0"/>
                <a:ea typeface="Calibri" pitchFamily="34" charset="-122"/>
                <a:cs typeface="Calibri" pitchFamily="34" charset="-120"/>
              </a:rPr>
              <a:t>Bring WRAP into your work with residents.</a:t>
            </a:r>
            <a:endParaRPr lang="en-US" sz="1100" dirty="0"/>
          </a:p>
        </p:txBody>
      </p:sp>
      <p:sp>
        <p:nvSpPr>
          <p:cNvPr id="31" name="Text 29"/>
          <p:cNvSpPr/>
          <p:nvPr/>
        </p:nvSpPr>
        <p:spPr>
          <a:xfrm>
            <a:off x="548640" y="6437376"/>
            <a:ext cx="7315200" cy="274320"/>
          </a:xfrm>
          <a:prstGeom prst="rect">
            <a:avLst/>
          </a:prstGeom>
          <a:noFill/>
          <a:ln/>
        </p:spPr>
        <p:txBody>
          <a:bodyPr wrap="square" lIns="0" tIns="0" rIns="0" bIns="0" rtlCol="0" anchor="ctr"/>
          <a:lstStyle/>
          <a:p>
            <a:pPr marL="0" indent="0" algn="l">
              <a:buNone/>
            </a:pPr>
            <a:r>
              <a:rPr lang="en-US" sz="950" dirty="0">
                <a:solidFill>
                  <a:srgbClr val="7C6A5A"/>
                </a:solidFill>
                <a:latin typeface="Calibri" pitchFamily="34" charset="0"/>
                <a:ea typeface="Calibri" pitchFamily="34" charset="-122"/>
                <a:cs typeface="Calibri" pitchFamily="34" charset="-120"/>
              </a:rPr>
              <a:t>WRAP  ·  For Our Team</a:t>
            </a:r>
            <a:endParaRPr lang="en-US" sz="950" dirty="0"/>
          </a:p>
        </p:txBody>
      </p:sp>
      <p:sp>
        <p:nvSpPr>
          <p:cNvPr id="32" name="Text 30"/>
          <p:cNvSpPr/>
          <p:nvPr/>
        </p:nvSpPr>
        <p:spPr>
          <a:xfrm>
            <a:off x="11430000" y="6437376"/>
            <a:ext cx="548640" cy="274320"/>
          </a:xfrm>
          <a:prstGeom prst="rect">
            <a:avLst/>
          </a:prstGeom>
          <a:noFill/>
          <a:ln/>
        </p:spPr>
        <p:txBody>
          <a:bodyPr wrap="square" lIns="0" tIns="0" rIns="0" bIns="0" rtlCol="0" anchor="ctr"/>
          <a:lstStyle/>
          <a:p>
            <a:pPr marL="0" indent="0" algn="r">
              <a:buNone/>
            </a:pPr>
            <a:r>
              <a:rPr lang="en-US" sz="950" dirty="0">
                <a:solidFill>
                  <a:srgbClr val="7C6A5A"/>
                </a:solidFill>
                <a:latin typeface="Calibri" pitchFamily="34" charset="0"/>
                <a:ea typeface="Calibri" pitchFamily="34" charset="-122"/>
                <a:cs typeface="Calibri" pitchFamily="34" charset="-120"/>
              </a:rPr>
              <a:t>23</a:t>
            </a:r>
            <a:endParaRPr lang="en-US" sz="9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3B2E25"/>
        </a:solidFill>
        <a:effectLst/>
      </p:bgPr>
    </p:bg>
    <p:spTree>
      <p:nvGrpSpPr>
        <p:cNvPr id="1" name=""/>
        <p:cNvGrpSpPr/>
        <p:nvPr/>
      </p:nvGrpSpPr>
      <p:grpSpPr>
        <a:xfrm>
          <a:off x="0" y="0"/>
          <a:ext cx="0" cy="0"/>
          <a:chOff x="0" y="0"/>
          <a:chExt cx="0" cy="0"/>
        </a:xfrm>
      </p:grpSpPr>
      <p:pic>
        <p:nvPicPr>
          <p:cNvPr id="2" name="Image 0" descr="images/image-ca9c83e6989aab1dd50122a0603193a9.jpg"/>
          <p:cNvPicPr>
            <a:picLocks noChangeAspect="1"/>
          </p:cNvPicPr>
          <p:nvPr/>
        </p:nvPicPr>
        <p:blipFill>
          <a:blip r:embed="rId3"/>
          <a:srcRect l="24964" r="24964"/>
          <a:stretch/>
        </p:blipFill>
        <p:spPr>
          <a:xfrm>
            <a:off x="7040880" y="0"/>
            <a:ext cx="5150815" cy="6858000"/>
          </a:xfrm>
          <a:prstGeom prst="rect">
            <a:avLst/>
          </a:prstGeom>
        </p:spPr>
      </p:pic>
      <p:sp>
        <p:nvSpPr>
          <p:cNvPr id="3" name="Shape 0"/>
          <p:cNvSpPr/>
          <p:nvPr/>
        </p:nvSpPr>
        <p:spPr>
          <a:xfrm>
            <a:off x="0" y="0"/>
            <a:ext cx="7223760" cy="6858000"/>
          </a:xfrm>
          <a:prstGeom prst="rect">
            <a:avLst/>
          </a:prstGeom>
          <a:solidFill>
            <a:srgbClr val="3B2E25"/>
          </a:solidFill>
          <a:ln/>
        </p:spPr>
        <p:txBody>
          <a:bodyPr/>
          <a:lstStyle/>
          <a:p>
            <a:endParaRPr lang="en-US"/>
          </a:p>
        </p:txBody>
      </p:sp>
      <p:sp>
        <p:nvSpPr>
          <p:cNvPr id="4" name="Shape 1"/>
          <p:cNvSpPr/>
          <p:nvPr/>
        </p:nvSpPr>
        <p:spPr>
          <a:xfrm>
            <a:off x="7040880" y="0"/>
            <a:ext cx="109728" cy="6858000"/>
          </a:xfrm>
          <a:prstGeom prst="rect">
            <a:avLst/>
          </a:prstGeom>
          <a:solidFill>
            <a:srgbClr val="6E7449"/>
          </a:solidFill>
          <a:ln/>
        </p:spPr>
        <p:txBody>
          <a:bodyPr/>
          <a:lstStyle/>
          <a:p>
            <a:endParaRPr lang="en-US"/>
          </a:p>
        </p:txBody>
      </p:sp>
      <p:sp>
        <p:nvSpPr>
          <p:cNvPr id="5" name="Shape 2"/>
          <p:cNvSpPr/>
          <p:nvPr/>
        </p:nvSpPr>
        <p:spPr>
          <a:xfrm>
            <a:off x="640080" y="731520"/>
            <a:ext cx="146304" cy="146304"/>
          </a:xfrm>
          <a:prstGeom prst="rect">
            <a:avLst/>
          </a:prstGeom>
          <a:solidFill>
            <a:srgbClr val="DEC9A6"/>
          </a:solidFill>
          <a:ln/>
        </p:spPr>
        <p:txBody>
          <a:bodyPr/>
          <a:lstStyle/>
          <a:p>
            <a:endParaRPr lang="en-US"/>
          </a:p>
        </p:txBody>
      </p:sp>
      <p:sp>
        <p:nvSpPr>
          <p:cNvPr id="6" name="Text 3"/>
          <p:cNvSpPr/>
          <p:nvPr/>
        </p:nvSpPr>
        <p:spPr>
          <a:xfrm>
            <a:off x="896112" y="621792"/>
            <a:ext cx="7315200" cy="320040"/>
          </a:xfrm>
          <a:prstGeom prst="rect">
            <a:avLst/>
          </a:prstGeom>
          <a:noFill/>
          <a:ln/>
        </p:spPr>
        <p:txBody>
          <a:bodyPr wrap="square" lIns="0" tIns="0" rIns="0" bIns="0" rtlCol="0" anchor="ctr"/>
          <a:lstStyle/>
          <a:p>
            <a:pPr marL="0" indent="0" algn="l">
              <a:buNone/>
            </a:pPr>
            <a:r>
              <a:rPr lang="en-US" sz="1250" b="1" kern="0" spc="300" dirty="0">
                <a:solidFill>
                  <a:srgbClr val="DEC9A6"/>
                </a:solidFill>
                <a:latin typeface="Calibri" pitchFamily="34" charset="0"/>
                <a:ea typeface="Calibri" pitchFamily="34" charset="-122"/>
                <a:cs typeface="Calibri" pitchFamily="34" charset="-120"/>
              </a:rPr>
              <a:t>REMEMBER</a:t>
            </a:r>
            <a:endParaRPr lang="en-US" sz="1250" dirty="0"/>
          </a:p>
        </p:txBody>
      </p:sp>
      <p:sp>
        <p:nvSpPr>
          <p:cNvPr id="7" name="Text 4"/>
          <p:cNvSpPr/>
          <p:nvPr/>
        </p:nvSpPr>
        <p:spPr>
          <a:xfrm>
            <a:off x="640080" y="1005840"/>
            <a:ext cx="6217920" cy="1371600"/>
          </a:xfrm>
          <a:prstGeom prst="rect">
            <a:avLst/>
          </a:prstGeom>
          <a:noFill/>
          <a:ln/>
        </p:spPr>
        <p:txBody>
          <a:bodyPr wrap="square" lIns="0" tIns="0" rIns="0" bIns="0" rtlCol="0" anchor="ctr"/>
          <a:lstStyle/>
          <a:p>
            <a:pPr marL="0" indent="0">
              <a:lnSpc>
                <a:spcPts val="3700"/>
              </a:lnSpc>
              <a:buNone/>
            </a:pPr>
            <a:r>
              <a:rPr lang="en-US" sz="3300" b="1" dirty="0">
                <a:solidFill>
                  <a:srgbClr val="F4EBDC"/>
                </a:solidFill>
                <a:latin typeface="Georgia" pitchFamily="34" charset="0"/>
                <a:ea typeface="Georgia" pitchFamily="34" charset="-122"/>
                <a:cs typeface="Georgia" pitchFamily="34" charset="-120"/>
              </a:rPr>
              <a:t>Your wellness</a:t>
            </a:r>
            <a:endParaRPr lang="en-US" sz="3300" dirty="0"/>
          </a:p>
          <a:p>
            <a:pPr marL="0" indent="0">
              <a:lnSpc>
                <a:spcPts val="3700"/>
              </a:lnSpc>
              <a:buNone/>
            </a:pPr>
            <a:r>
              <a:rPr lang="en-US" sz="3300" b="1" dirty="0">
                <a:solidFill>
                  <a:srgbClr val="F4EBDC"/>
                </a:solidFill>
                <a:latin typeface="Georgia" pitchFamily="34" charset="0"/>
                <a:ea typeface="Georgia" pitchFamily="34" charset="-122"/>
                <a:cs typeface="Georgia" pitchFamily="34" charset="-120"/>
              </a:rPr>
              <a:t>matters too</a:t>
            </a:r>
            <a:endParaRPr lang="en-US" sz="3300" dirty="0"/>
          </a:p>
        </p:txBody>
      </p:sp>
      <p:sp>
        <p:nvSpPr>
          <p:cNvPr id="8" name="Shape 5"/>
          <p:cNvSpPr/>
          <p:nvPr/>
        </p:nvSpPr>
        <p:spPr>
          <a:xfrm>
            <a:off x="685800" y="2734056"/>
            <a:ext cx="256032" cy="256032"/>
          </a:xfrm>
          <a:prstGeom prst="ellipse">
            <a:avLst/>
          </a:prstGeom>
          <a:solidFill>
            <a:srgbClr val="6E7449"/>
          </a:solidFill>
          <a:ln/>
        </p:spPr>
        <p:txBody>
          <a:bodyPr/>
          <a:lstStyle/>
          <a:p>
            <a:endParaRPr lang="en-US"/>
          </a:p>
        </p:txBody>
      </p:sp>
      <p:sp>
        <p:nvSpPr>
          <p:cNvPr id="9" name="Text 6"/>
          <p:cNvSpPr/>
          <p:nvPr/>
        </p:nvSpPr>
        <p:spPr>
          <a:xfrm>
            <a:off x="1097280" y="2578608"/>
            <a:ext cx="5715000" cy="777240"/>
          </a:xfrm>
          <a:prstGeom prst="rect">
            <a:avLst/>
          </a:prstGeom>
          <a:noFill/>
          <a:ln/>
        </p:spPr>
        <p:txBody>
          <a:bodyPr wrap="square" lIns="0" tIns="0" rIns="0" bIns="0" rtlCol="0" anchor="t"/>
          <a:lstStyle/>
          <a:p>
            <a:pPr marL="0" indent="0">
              <a:lnSpc>
                <a:spcPts val="1900"/>
              </a:lnSpc>
              <a:buNone/>
            </a:pPr>
            <a:r>
              <a:rPr lang="en-US" sz="1400" dirty="0">
                <a:solidFill>
                  <a:srgbClr val="EAE0D2"/>
                </a:solidFill>
                <a:latin typeface="Calibri" pitchFamily="34" charset="0"/>
                <a:ea typeface="Calibri" pitchFamily="34" charset="-122"/>
                <a:cs typeface="Calibri" pitchFamily="34" charset="-120"/>
              </a:rPr>
              <a:t>WRAP is simple, voluntary, and completely yours to build.</a:t>
            </a:r>
            <a:endParaRPr lang="en-US" sz="1400" dirty="0"/>
          </a:p>
        </p:txBody>
      </p:sp>
      <p:sp>
        <p:nvSpPr>
          <p:cNvPr id="10" name="Shape 7"/>
          <p:cNvSpPr/>
          <p:nvPr/>
        </p:nvSpPr>
        <p:spPr>
          <a:xfrm>
            <a:off x="685800" y="3621024"/>
            <a:ext cx="256032" cy="256032"/>
          </a:xfrm>
          <a:prstGeom prst="ellipse">
            <a:avLst/>
          </a:prstGeom>
          <a:solidFill>
            <a:srgbClr val="6E7449"/>
          </a:solidFill>
          <a:ln/>
        </p:spPr>
        <p:txBody>
          <a:bodyPr/>
          <a:lstStyle/>
          <a:p>
            <a:endParaRPr lang="en-US"/>
          </a:p>
        </p:txBody>
      </p:sp>
      <p:sp>
        <p:nvSpPr>
          <p:cNvPr id="11" name="Text 8"/>
          <p:cNvSpPr/>
          <p:nvPr/>
        </p:nvSpPr>
        <p:spPr>
          <a:xfrm>
            <a:off x="1097280" y="3465576"/>
            <a:ext cx="5715000" cy="777240"/>
          </a:xfrm>
          <a:prstGeom prst="rect">
            <a:avLst/>
          </a:prstGeom>
          <a:noFill/>
          <a:ln/>
        </p:spPr>
        <p:txBody>
          <a:bodyPr wrap="square" lIns="0" tIns="0" rIns="0" bIns="0" rtlCol="0" anchor="t"/>
          <a:lstStyle/>
          <a:p>
            <a:pPr marL="0" indent="0">
              <a:lnSpc>
                <a:spcPts val="1900"/>
              </a:lnSpc>
              <a:buNone/>
            </a:pPr>
            <a:r>
              <a:rPr lang="en-US" sz="1400" dirty="0">
                <a:solidFill>
                  <a:srgbClr val="EAE0D2"/>
                </a:solidFill>
                <a:latin typeface="Calibri" pitchFamily="34" charset="0"/>
                <a:ea typeface="Calibri" pitchFamily="34" charset="-122"/>
                <a:cs typeface="Calibri" pitchFamily="34" charset="-120"/>
              </a:rPr>
              <a:t>It helps you beat burnout, stay steady, and feel in control.</a:t>
            </a:r>
            <a:endParaRPr lang="en-US" sz="1400" dirty="0"/>
          </a:p>
        </p:txBody>
      </p:sp>
      <p:sp>
        <p:nvSpPr>
          <p:cNvPr id="12" name="Shape 9"/>
          <p:cNvSpPr/>
          <p:nvPr/>
        </p:nvSpPr>
        <p:spPr>
          <a:xfrm>
            <a:off x="685800" y="4507992"/>
            <a:ext cx="256032" cy="256032"/>
          </a:xfrm>
          <a:prstGeom prst="ellipse">
            <a:avLst/>
          </a:prstGeom>
          <a:solidFill>
            <a:srgbClr val="6E7449"/>
          </a:solidFill>
          <a:ln/>
        </p:spPr>
        <p:txBody>
          <a:bodyPr/>
          <a:lstStyle/>
          <a:p>
            <a:endParaRPr lang="en-US"/>
          </a:p>
        </p:txBody>
      </p:sp>
      <p:sp>
        <p:nvSpPr>
          <p:cNvPr id="13" name="Text 10"/>
          <p:cNvSpPr/>
          <p:nvPr/>
        </p:nvSpPr>
        <p:spPr>
          <a:xfrm>
            <a:off x="1097280" y="4352544"/>
            <a:ext cx="5715000" cy="777240"/>
          </a:xfrm>
          <a:prstGeom prst="rect">
            <a:avLst/>
          </a:prstGeom>
          <a:noFill/>
          <a:ln/>
        </p:spPr>
        <p:txBody>
          <a:bodyPr wrap="square" lIns="0" tIns="0" rIns="0" bIns="0" rtlCol="0" anchor="t"/>
          <a:lstStyle/>
          <a:p>
            <a:pPr marL="0" indent="0">
              <a:lnSpc>
                <a:spcPts val="1900"/>
              </a:lnSpc>
              <a:buNone/>
            </a:pPr>
            <a:r>
              <a:rPr lang="en-US" sz="1400" dirty="0">
                <a:solidFill>
                  <a:srgbClr val="EAE0D2"/>
                </a:solidFill>
                <a:latin typeface="Calibri" pitchFamily="34" charset="0"/>
                <a:ea typeface="Calibri" pitchFamily="34" charset="-122"/>
                <a:cs typeface="Calibri" pitchFamily="34" charset="-120"/>
              </a:rPr>
              <a:t>It deepens how you support residents — meeting people where they are.</a:t>
            </a:r>
            <a:endParaRPr lang="en-US" sz="1400" dirty="0"/>
          </a:p>
        </p:txBody>
      </p:sp>
      <p:sp>
        <p:nvSpPr>
          <p:cNvPr id="14" name="Shape 11"/>
          <p:cNvSpPr/>
          <p:nvPr/>
        </p:nvSpPr>
        <p:spPr>
          <a:xfrm>
            <a:off x="685800" y="5394960"/>
            <a:ext cx="256032" cy="256032"/>
          </a:xfrm>
          <a:prstGeom prst="ellipse">
            <a:avLst/>
          </a:prstGeom>
          <a:solidFill>
            <a:srgbClr val="6E7449"/>
          </a:solidFill>
          <a:ln/>
        </p:spPr>
        <p:txBody>
          <a:bodyPr/>
          <a:lstStyle/>
          <a:p>
            <a:endParaRPr lang="en-US"/>
          </a:p>
        </p:txBody>
      </p:sp>
      <p:sp>
        <p:nvSpPr>
          <p:cNvPr id="15" name="Text 12"/>
          <p:cNvSpPr/>
          <p:nvPr/>
        </p:nvSpPr>
        <p:spPr>
          <a:xfrm>
            <a:off x="1097280" y="5239512"/>
            <a:ext cx="5715000" cy="777240"/>
          </a:xfrm>
          <a:prstGeom prst="rect">
            <a:avLst/>
          </a:prstGeom>
          <a:noFill/>
          <a:ln/>
        </p:spPr>
        <p:txBody>
          <a:bodyPr wrap="square" lIns="0" tIns="0" rIns="0" bIns="0" rtlCol="0" anchor="t"/>
          <a:lstStyle/>
          <a:p>
            <a:pPr marL="0" indent="0">
              <a:lnSpc>
                <a:spcPts val="1900"/>
              </a:lnSpc>
              <a:buNone/>
            </a:pPr>
            <a:r>
              <a:rPr lang="en-US" sz="1400" dirty="0">
                <a:solidFill>
                  <a:srgbClr val="EAE0D2"/>
                </a:solidFill>
                <a:latin typeface="Calibri" pitchFamily="34" charset="0"/>
                <a:ea typeface="Calibri" pitchFamily="34" charset="-122"/>
                <a:cs typeface="Calibri" pitchFamily="34" charset="-120"/>
              </a:rPr>
              <a:t>You can start today with nothing more than a notebook.</a:t>
            </a:r>
            <a:endParaRPr lang="en-US" sz="1400" dirty="0"/>
          </a:p>
        </p:txBody>
      </p:sp>
      <p:sp>
        <p:nvSpPr>
          <p:cNvPr id="16" name="Shape 13"/>
          <p:cNvSpPr/>
          <p:nvPr/>
        </p:nvSpPr>
        <p:spPr>
          <a:xfrm>
            <a:off x="640080" y="5989320"/>
            <a:ext cx="6217920" cy="18288"/>
          </a:xfrm>
          <a:prstGeom prst="rect">
            <a:avLst/>
          </a:prstGeom>
          <a:solidFill>
            <a:srgbClr val="5A4839"/>
          </a:solidFill>
          <a:ln/>
        </p:spPr>
        <p:txBody>
          <a:bodyPr/>
          <a:lstStyle/>
          <a:p>
            <a:endParaRPr lang="en-US"/>
          </a:p>
        </p:txBody>
      </p:sp>
      <p:sp>
        <p:nvSpPr>
          <p:cNvPr id="17" name="Text 14"/>
          <p:cNvSpPr/>
          <p:nvPr/>
        </p:nvSpPr>
        <p:spPr>
          <a:xfrm>
            <a:off x="640080" y="6126480"/>
            <a:ext cx="6309360" cy="548640"/>
          </a:xfrm>
          <a:prstGeom prst="rect">
            <a:avLst/>
          </a:prstGeom>
          <a:noFill/>
          <a:ln/>
        </p:spPr>
        <p:txBody>
          <a:bodyPr wrap="square" lIns="0" tIns="0" rIns="0" bIns="0" rtlCol="0" anchor="ctr"/>
          <a:lstStyle/>
          <a:p>
            <a:pPr marL="0" indent="0">
              <a:lnSpc>
                <a:spcPts val="1900"/>
              </a:lnSpc>
              <a:buNone/>
            </a:pPr>
            <a:r>
              <a:rPr lang="en-US" sz="1500" i="1" dirty="0">
                <a:solidFill>
                  <a:srgbClr val="DEC9A6"/>
                </a:solidFill>
                <a:latin typeface="Georgia" pitchFamily="34" charset="0"/>
                <a:ea typeface="Georgia" pitchFamily="34" charset="-122"/>
                <a:cs typeface="Georgia" pitchFamily="34" charset="-120"/>
              </a:rPr>
              <a:t>You take care of everyone else. WRAP helps you take care of you.</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4EBDC"/>
        </a:solidFill>
        <a:effectLst/>
      </p:bgPr>
    </p:bg>
    <p:spTree>
      <p:nvGrpSpPr>
        <p:cNvPr id="1" name=""/>
        <p:cNvGrpSpPr/>
        <p:nvPr/>
      </p:nvGrpSpPr>
      <p:grpSpPr>
        <a:xfrm>
          <a:off x="0" y="0"/>
          <a:ext cx="0" cy="0"/>
          <a:chOff x="0" y="0"/>
          <a:chExt cx="0" cy="0"/>
        </a:xfrm>
      </p:grpSpPr>
      <p:sp>
        <p:nvSpPr>
          <p:cNvPr id="2" name="Shape 0"/>
          <p:cNvSpPr/>
          <p:nvPr/>
        </p:nvSpPr>
        <p:spPr>
          <a:xfrm>
            <a:off x="548640" y="548640"/>
            <a:ext cx="146304" cy="146304"/>
          </a:xfrm>
          <a:prstGeom prst="rect">
            <a:avLst/>
          </a:prstGeom>
          <a:solidFill>
            <a:srgbClr val="B25541"/>
          </a:solidFill>
          <a:ln/>
        </p:spPr>
        <p:txBody>
          <a:bodyPr/>
          <a:lstStyle/>
          <a:p>
            <a:endParaRPr lang="en-US"/>
          </a:p>
        </p:txBody>
      </p:sp>
      <p:sp>
        <p:nvSpPr>
          <p:cNvPr id="3" name="Text 1"/>
          <p:cNvSpPr/>
          <p:nvPr/>
        </p:nvSpPr>
        <p:spPr>
          <a:xfrm>
            <a:off x="804672" y="438912"/>
            <a:ext cx="7315200" cy="320040"/>
          </a:xfrm>
          <a:prstGeom prst="rect">
            <a:avLst/>
          </a:prstGeom>
          <a:noFill/>
          <a:ln/>
        </p:spPr>
        <p:txBody>
          <a:bodyPr wrap="square" lIns="0" tIns="0" rIns="0" bIns="0" rtlCol="0" anchor="ctr"/>
          <a:lstStyle/>
          <a:p>
            <a:pPr marL="0" indent="0" algn="l">
              <a:buNone/>
            </a:pPr>
            <a:r>
              <a:rPr lang="en-US" sz="1250" b="1" kern="0" spc="300" dirty="0">
                <a:solidFill>
                  <a:srgbClr val="B25541"/>
                </a:solidFill>
                <a:latin typeface="Calibri" pitchFamily="34" charset="0"/>
                <a:ea typeface="Calibri" pitchFamily="34" charset="-122"/>
                <a:cs typeface="Calibri" pitchFamily="34" charset="-120"/>
              </a:rPr>
              <a:t>OVERVIEW</a:t>
            </a:r>
            <a:endParaRPr lang="en-US" sz="1250" dirty="0"/>
          </a:p>
        </p:txBody>
      </p:sp>
      <p:sp>
        <p:nvSpPr>
          <p:cNvPr id="4" name="Text 2"/>
          <p:cNvSpPr/>
          <p:nvPr/>
        </p:nvSpPr>
        <p:spPr>
          <a:xfrm>
            <a:off x="548640" y="777240"/>
            <a:ext cx="7315200" cy="731520"/>
          </a:xfrm>
          <a:prstGeom prst="rect">
            <a:avLst/>
          </a:prstGeom>
          <a:noFill/>
          <a:ln/>
        </p:spPr>
        <p:txBody>
          <a:bodyPr wrap="square" lIns="0" tIns="0" rIns="0" bIns="0" rtlCol="0" anchor="ctr"/>
          <a:lstStyle/>
          <a:p>
            <a:pPr marL="0" indent="0">
              <a:buNone/>
            </a:pPr>
            <a:r>
              <a:rPr lang="en-US" sz="3300" b="1" dirty="0">
                <a:solidFill>
                  <a:srgbClr val="3B2E25"/>
                </a:solidFill>
                <a:latin typeface="Georgia" pitchFamily="34" charset="0"/>
                <a:ea typeface="Georgia" pitchFamily="34" charset="-122"/>
                <a:cs typeface="Georgia" pitchFamily="34" charset="-120"/>
              </a:rPr>
              <a:t>What WRAP is — and why it matters strategically</a:t>
            </a:r>
            <a:endParaRPr lang="en-US" sz="3300" dirty="0"/>
          </a:p>
        </p:txBody>
      </p:sp>
      <p:sp>
        <p:nvSpPr>
          <p:cNvPr id="5" name="Text 3"/>
          <p:cNvSpPr/>
          <p:nvPr/>
        </p:nvSpPr>
        <p:spPr>
          <a:xfrm>
            <a:off x="548640" y="1600200"/>
            <a:ext cx="5486400" cy="2011680"/>
          </a:xfrm>
          <a:prstGeom prst="rect">
            <a:avLst/>
          </a:prstGeom>
          <a:noFill/>
          <a:ln/>
        </p:spPr>
        <p:txBody>
          <a:bodyPr wrap="square" lIns="0" tIns="0" rIns="0" bIns="0" rtlCol="0" anchor="ctr"/>
          <a:lstStyle/>
          <a:p>
            <a:pPr marL="0" indent="0">
              <a:lnSpc>
                <a:spcPts val="2200"/>
              </a:lnSpc>
              <a:spcAft>
                <a:spcPts val="800"/>
              </a:spcAft>
              <a:buNone/>
            </a:pPr>
            <a:r>
              <a:rPr lang="en-US" sz="1500" dirty="0">
                <a:solidFill>
                  <a:srgbClr val="3B2E25"/>
                </a:solidFill>
                <a:latin typeface="Calibri" pitchFamily="34" charset="0"/>
                <a:ea typeface="Calibri" pitchFamily="34" charset="-122"/>
                <a:cs typeface="Calibri" pitchFamily="34" charset="-120"/>
              </a:rPr>
              <a:t>WRAP is a structured, evidence-based self-management framework. People build a personal 'wellness toolbox' and simple plans for daily living, triggers, early warning signs, and crisis. </a:t>
            </a:r>
            <a:endParaRPr lang="en-US" sz="1500" dirty="0"/>
          </a:p>
          <a:p>
            <a:pPr marL="0" indent="0">
              <a:lnSpc>
                <a:spcPts val="2200"/>
              </a:lnSpc>
              <a:spcAft>
                <a:spcPts val="800"/>
              </a:spcAft>
              <a:buNone/>
            </a:pPr>
            <a:r>
              <a:rPr lang="en-US" sz="1500" dirty="0">
                <a:solidFill>
                  <a:srgbClr val="3B2E25"/>
                </a:solidFill>
                <a:latin typeface="Calibri" pitchFamily="34" charset="0"/>
                <a:ea typeface="Calibri" pitchFamily="34" charset="-122"/>
                <a:cs typeface="Calibri" pitchFamily="34" charset="-120"/>
              </a:rPr>
              <a:t>For an organization, WRAP is a low-cost, scalable practice that strengthens both staff wellbeing and resident recovery — one framework serving two of our highest-priority goals.</a:t>
            </a:r>
            <a:endParaRPr lang="en-US" sz="1500" dirty="0"/>
          </a:p>
        </p:txBody>
      </p:sp>
      <p:sp>
        <p:nvSpPr>
          <p:cNvPr id="6" name="Shape 4"/>
          <p:cNvSpPr/>
          <p:nvPr/>
        </p:nvSpPr>
        <p:spPr>
          <a:xfrm>
            <a:off x="548640" y="3794760"/>
            <a:ext cx="1737360" cy="2011680"/>
          </a:xfrm>
          <a:prstGeom prst="rect">
            <a:avLst/>
          </a:prstGeom>
          <a:solidFill>
            <a:srgbClr val="EFE3CF"/>
          </a:solidFill>
          <a:ln w="12700">
            <a:solidFill>
              <a:srgbClr val="DEC9A6"/>
            </a:solidFill>
            <a:prstDash val="solid"/>
          </a:ln>
        </p:spPr>
        <p:txBody>
          <a:bodyPr/>
          <a:lstStyle/>
          <a:p>
            <a:endParaRPr lang="en-US"/>
          </a:p>
        </p:txBody>
      </p:sp>
      <p:sp>
        <p:nvSpPr>
          <p:cNvPr id="7" name="Shape 5"/>
          <p:cNvSpPr/>
          <p:nvPr/>
        </p:nvSpPr>
        <p:spPr>
          <a:xfrm>
            <a:off x="548640" y="3794760"/>
            <a:ext cx="1737360" cy="91440"/>
          </a:xfrm>
          <a:prstGeom prst="rect">
            <a:avLst/>
          </a:prstGeom>
          <a:solidFill>
            <a:srgbClr val="B25541"/>
          </a:solidFill>
          <a:ln/>
        </p:spPr>
        <p:txBody>
          <a:bodyPr/>
          <a:lstStyle/>
          <a:p>
            <a:endParaRPr lang="en-US"/>
          </a:p>
        </p:txBody>
      </p:sp>
      <p:sp>
        <p:nvSpPr>
          <p:cNvPr id="8" name="Text 6"/>
          <p:cNvSpPr/>
          <p:nvPr/>
        </p:nvSpPr>
        <p:spPr>
          <a:xfrm>
            <a:off x="713232" y="4050792"/>
            <a:ext cx="1417320" cy="457200"/>
          </a:xfrm>
          <a:prstGeom prst="rect">
            <a:avLst/>
          </a:prstGeom>
          <a:noFill/>
          <a:ln/>
        </p:spPr>
        <p:txBody>
          <a:bodyPr wrap="square" lIns="0" tIns="0" rIns="0" bIns="0" rtlCol="0" anchor="ctr"/>
          <a:lstStyle/>
          <a:p>
            <a:pPr marL="0" indent="0">
              <a:buNone/>
            </a:pPr>
            <a:r>
              <a:rPr lang="en-US" sz="1600" b="1" dirty="0">
                <a:solidFill>
                  <a:srgbClr val="8F3F30"/>
                </a:solidFill>
                <a:latin typeface="Georgia" pitchFamily="34" charset="0"/>
                <a:ea typeface="Georgia" pitchFamily="34" charset="-122"/>
                <a:cs typeface="Georgia" pitchFamily="34" charset="-120"/>
              </a:rPr>
              <a:t>SAMHSA-backed</a:t>
            </a:r>
            <a:endParaRPr lang="en-US" sz="1600" dirty="0"/>
          </a:p>
        </p:txBody>
      </p:sp>
      <p:sp>
        <p:nvSpPr>
          <p:cNvPr id="9" name="Text 7"/>
          <p:cNvSpPr/>
          <p:nvPr/>
        </p:nvSpPr>
        <p:spPr>
          <a:xfrm>
            <a:off x="713232" y="4572000"/>
            <a:ext cx="1444752" cy="1143000"/>
          </a:xfrm>
          <a:prstGeom prst="rect">
            <a:avLst/>
          </a:prstGeom>
          <a:noFill/>
          <a:ln/>
        </p:spPr>
        <p:txBody>
          <a:bodyPr wrap="square" lIns="0" tIns="0" rIns="0" bIns="0" rtlCol="0" anchor="ctr"/>
          <a:lstStyle/>
          <a:p>
            <a:pPr marL="0" indent="0">
              <a:lnSpc>
                <a:spcPts val="1500"/>
              </a:lnSpc>
              <a:buNone/>
            </a:pPr>
            <a:r>
              <a:rPr lang="en-US" sz="1150" dirty="0">
                <a:solidFill>
                  <a:srgbClr val="3B2E25"/>
                </a:solidFill>
                <a:latin typeface="Calibri" pitchFamily="34" charset="0"/>
                <a:ea typeface="Calibri" pitchFamily="34" charset="-122"/>
                <a:cs typeface="Calibri" pitchFamily="34" charset="-120"/>
              </a:rPr>
              <a:t>Recognized as an evidence-based practice in 2010; 25+ years of use.</a:t>
            </a:r>
            <a:endParaRPr lang="en-US" sz="1150" dirty="0"/>
          </a:p>
        </p:txBody>
      </p:sp>
      <p:sp>
        <p:nvSpPr>
          <p:cNvPr id="10" name="Shape 8"/>
          <p:cNvSpPr/>
          <p:nvPr/>
        </p:nvSpPr>
        <p:spPr>
          <a:xfrm>
            <a:off x="2441448" y="3794760"/>
            <a:ext cx="1737360" cy="2011680"/>
          </a:xfrm>
          <a:prstGeom prst="rect">
            <a:avLst/>
          </a:prstGeom>
          <a:solidFill>
            <a:srgbClr val="EFE3CF"/>
          </a:solidFill>
          <a:ln w="12700">
            <a:solidFill>
              <a:srgbClr val="DEC9A6"/>
            </a:solidFill>
            <a:prstDash val="solid"/>
          </a:ln>
        </p:spPr>
        <p:txBody>
          <a:bodyPr/>
          <a:lstStyle/>
          <a:p>
            <a:endParaRPr lang="en-US"/>
          </a:p>
        </p:txBody>
      </p:sp>
      <p:sp>
        <p:nvSpPr>
          <p:cNvPr id="11" name="Shape 9"/>
          <p:cNvSpPr/>
          <p:nvPr/>
        </p:nvSpPr>
        <p:spPr>
          <a:xfrm>
            <a:off x="2441448" y="3794760"/>
            <a:ext cx="1737360" cy="91440"/>
          </a:xfrm>
          <a:prstGeom prst="rect">
            <a:avLst/>
          </a:prstGeom>
          <a:solidFill>
            <a:srgbClr val="B25541"/>
          </a:solidFill>
          <a:ln/>
        </p:spPr>
        <p:txBody>
          <a:bodyPr/>
          <a:lstStyle/>
          <a:p>
            <a:endParaRPr lang="en-US"/>
          </a:p>
        </p:txBody>
      </p:sp>
      <p:sp>
        <p:nvSpPr>
          <p:cNvPr id="12" name="Text 10"/>
          <p:cNvSpPr/>
          <p:nvPr/>
        </p:nvSpPr>
        <p:spPr>
          <a:xfrm>
            <a:off x="2606040" y="4050792"/>
            <a:ext cx="1417320" cy="457200"/>
          </a:xfrm>
          <a:prstGeom prst="rect">
            <a:avLst/>
          </a:prstGeom>
          <a:noFill/>
          <a:ln/>
        </p:spPr>
        <p:txBody>
          <a:bodyPr wrap="square" lIns="0" tIns="0" rIns="0" bIns="0" rtlCol="0" anchor="ctr"/>
          <a:lstStyle/>
          <a:p>
            <a:pPr marL="0" indent="0">
              <a:buNone/>
            </a:pPr>
            <a:r>
              <a:rPr lang="en-US" sz="1600" b="1" dirty="0">
                <a:solidFill>
                  <a:srgbClr val="8F3F30"/>
                </a:solidFill>
                <a:latin typeface="Georgia" pitchFamily="34" charset="0"/>
                <a:ea typeface="Georgia" pitchFamily="34" charset="-122"/>
                <a:cs typeface="Georgia" pitchFamily="34" charset="-120"/>
              </a:rPr>
              <a:t>Scalable</a:t>
            </a:r>
            <a:endParaRPr lang="en-US" sz="1600" dirty="0"/>
          </a:p>
        </p:txBody>
      </p:sp>
      <p:sp>
        <p:nvSpPr>
          <p:cNvPr id="13" name="Text 11"/>
          <p:cNvSpPr/>
          <p:nvPr/>
        </p:nvSpPr>
        <p:spPr>
          <a:xfrm>
            <a:off x="2606040" y="4572000"/>
            <a:ext cx="1444752" cy="1143000"/>
          </a:xfrm>
          <a:prstGeom prst="rect">
            <a:avLst/>
          </a:prstGeom>
          <a:noFill/>
          <a:ln/>
        </p:spPr>
        <p:txBody>
          <a:bodyPr wrap="square" lIns="0" tIns="0" rIns="0" bIns="0" rtlCol="0" anchor="ctr"/>
          <a:lstStyle/>
          <a:p>
            <a:pPr marL="0" indent="0">
              <a:lnSpc>
                <a:spcPts val="1500"/>
              </a:lnSpc>
              <a:buNone/>
            </a:pPr>
            <a:r>
              <a:rPr lang="en-US" sz="1150" dirty="0">
                <a:solidFill>
                  <a:srgbClr val="3B2E25"/>
                </a:solidFill>
                <a:latin typeface="Calibri" pitchFamily="34" charset="0"/>
                <a:ea typeface="Calibri" pitchFamily="34" charset="-122"/>
                <a:cs typeface="Calibri" pitchFamily="34" charset="-120"/>
              </a:rPr>
              <a:t>Train-the-trainer model lets us grow capacity internally over time.</a:t>
            </a:r>
            <a:endParaRPr lang="en-US" sz="1150" dirty="0"/>
          </a:p>
        </p:txBody>
      </p:sp>
      <p:sp>
        <p:nvSpPr>
          <p:cNvPr id="14" name="Shape 12"/>
          <p:cNvSpPr/>
          <p:nvPr/>
        </p:nvSpPr>
        <p:spPr>
          <a:xfrm>
            <a:off x="4334256" y="3794760"/>
            <a:ext cx="1737360" cy="2011680"/>
          </a:xfrm>
          <a:prstGeom prst="rect">
            <a:avLst/>
          </a:prstGeom>
          <a:solidFill>
            <a:srgbClr val="EFE3CF"/>
          </a:solidFill>
          <a:ln w="12700">
            <a:solidFill>
              <a:srgbClr val="DEC9A6"/>
            </a:solidFill>
            <a:prstDash val="solid"/>
          </a:ln>
        </p:spPr>
        <p:txBody>
          <a:bodyPr/>
          <a:lstStyle/>
          <a:p>
            <a:endParaRPr lang="en-US"/>
          </a:p>
        </p:txBody>
      </p:sp>
      <p:sp>
        <p:nvSpPr>
          <p:cNvPr id="15" name="Shape 13"/>
          <p:cNvSpPr/>
          <p:nvPr/>
        </p:nvSpPr>
        <p:spPr>
          <a:xfrm>
            <a:off x="4334256" y="3794760"/>
            <a:ext cx="1737360" cy="91440"/>
          </a:xfrm>
          <a:prstGeom prst="rect">
            <a:avLst/>
          </a:prstGeom>
          <a:solidFill>
            <a:srgbClr val="B25541"/>
          </a:solidFill>
          <a:ln/>
        </p:spPr>
        <p:txBody>
          <a:bodyPr/>
          <a:lstStyle/>
          <a:p>
            <a:endParaRPr lang="en-US"/>
          </a:p>
        </p:txBody>
      </p:sp>
      <p:sp>
        <p:nvSpPr>
          <p:cNvPr id="16" name="Text 14"/>
          <p:cNvSpPr/>
          <p:nvPr/>
        </p:nvSpPr>
        <p:spPr>
          <a:xfrm>
            <a:off x="4498848" y="4050792"/>
            <a:ext cx="1417320" cy="457200"/>
          </a:xfrm>
          <a:prstGeom prst="rect">
            <a:avLst/>
          </a:prstGeom>
          <a:noFill/>
          <a:ln/>
        </p:spPr>
        <p:txBody>
          <a:bodyPr wrap="square" lIns="0" tIns="0" rIns="0" bIns="0" rtlCol="0" anchor="ctr"/>
          <a:lstStyle/>
          <a:p>
            <a:pPr marL="0" indent="0">
              <a:buNone/>
            </a:pPr>
            <a:r>
              <a:rPr lang="en-US" sz="1600" b="1" dirty="0">
                <a:solidFill>
                  <a:srgbClr val="8F3F30"/>
                </a:solidFill>
                <a:latin typeface="Georgia" pitchFamily="34" charset="0"/>
                <a:ea typeface="Georgia" pitchFamily="34" charset="-122"/>
                <a:cs typeface="Georgia" pitchFamily="34" charset="-120"/>
              </a:rPr>
              <a:t>Dual ROI</a:t>
            </a:r>
            <a:endParaRPr lang="en-US" sz="1600" dirty="0"/>
          </a:p>
        </p:txBody>
      </p:sp>
      <p:sp>
        <p:nvSpPr>
          <p:cNvPr id="17" name="Text 15"/>
          <p:cNvSpPr/>
          <p:nvPr/>
        </p:nvSpPr>
        <p:spPr>
          <a:xfrm>
            <a:off x="4498848" y="4572000"/>
            <a:ext cx="1444752" cy="1143000"/>
          </a:xfrm>
          <a:prstGeom prst="rect">
            <a:avLst/>
          </a:prstGeom>
          <a:noFill/>
          <a:ln/>
        </p:spPr>
        <p:txBody>
          <a:bodyPr wrap="square" lIns="0" tIns="0" rIns="0" bIns="0" rtlCol="0" anchor="ctr"/>
          <a:lstStyle/>
          <a:p>
            <a:pPr marL="0" indent="0">
              <a:lnSpc>
                <a:spcPts val="1500"/>
              </a:lnSpc>
              <a:buNone/>
            </a:pPr>
            <a:r>
              <a:rPr lang="en-US" sz="1150" dirty="0">
                <a:solidFill>
                  <a:srgbClr val="3B2E25"/>
                </a:solidFill>
                <a:latin typeface="Calibri" pitchFamily="34" charset="0"/>
                <a:ea typeface="Calibri" pitchFamily="34" charset="-122"/>
                <a:cs typeface="Calibri" pitchFamily="34" charset="-120"/>
              </a:rPr>
              <a:t>Serves staff retention and care quality from a single investment.</a:t>
            </a:r>
            <a:endParaRPr lang="en-US" sz="1150" dirty="0"/>
          </a:p>
        </p:txBody>
      </p:sp>
      <p:pic>
        <p:nvPicPr>
          <p:cNvPr id="18" name="Image 0" descr="images/image-95ad502afa582c5913fed16460239f48.jpg"/>
          <p:cNvPicPr>
            <a:picLocks noChangeAspect="1"/>
          </p:cNvPicPr>
          <p:nvPr/>
        </p:nvPicPr>
        <p:blipFill>
          <a:blip r:embed="rId3"/>
          <a:srcRect t="23392" b="23392"/>
          <a:stretch/>
        </p:blipFill>
        <p:spPr>
          <a:xfrm>
            <a:off x="6400800" y="1600200"/>
            <a:ext cx="5212080" cy="4160520"/>
          </a:xfrm>
          <a:prstGeom prst="rect">
            <a:avLst/>
          </a:prstGeom>
          <a:effectLst>
            <a:outerShdw blurRad="114300" dist="38100" dir="5400000" algn="bl" rotWithShape="0">
              <a:srgbClr val="000000">
                <a:alpha val="18000"/>
              </a:srgbClr>
            </a:outerShdw>
          </a:effectLst>
        </p:spPr>
      </p:pic>
      <p:sp>
        <p:nvSpPr>
          <p:cNvPr id="19" name="Text 16"/>
          <p:cNvSpPr/>
          <p:nvPr/>
        </p:nvSpPr>
        <p:spPr>
          <a:xfrm>
            <a:off x="548640" y="6437376"/>
            <a:ext cx="7315200" cy="274320"/>
          </a:xfrm>
          <a:prstGeom prst="rect">
            <a:avLst/>
          </a:prstGeom>
          <a:noFill/>
          <a:ln/>
        </p:spPr>
        <p:txBody>
          <a:bodyPr wrap="square" lIns="0" tIns="0" rIns="0" bIns="0" rtlCol="0" anchor="ctr"/>
          <a:lstStyle/>
          <a:p>
            <a:pPr marL="0" indent="0" algn="l">
              <a:buNone/>
            </a:pPr>
            <a:r>
              <a:rPr lang="en-US" sz="950" dirty="0">
                <a:solidFill>
                  <a:srgbClr val="7C6A5A"/>
                </a:solidFill>
                <a:latin typeface="Calibri" pitchFamily="34" charset="0"/>
                <a:ea typeface="Calibri" pitchFamily="34" charset="-122"/>
                <a:cs typeface="Calibri" pitchFamily="34" charset="-120"/>
              </a:rPr>
              <a:t>WRAP  ·  Leadership Briefing</a:t>
            </a:r>
            <a:endParaRPr lang="en-US" sz="950" dirty="0"/>
          </a:p>
        </p:txBody>
      </p:sp>
      <p:sp>
        <p:nvSpPr>
          <p:cNvPr id="20" name="Text 17"/>
          <p:cNvSpPr/>
          <p:nvPr/>
        </p:nvSpPr>
        <p:spPr>
          <a:xfrm>
            <a:off x="11430000" y="6437376"/>
            <a:ext cx="548640" cy="274320"/>
          </a:xfrm>
          <a:prstGeom prst="rect">
            <a:avLst/>
          </a:prstGeom>
          <a:noFill/>
          <a:ln/>
        </p:spPr>
        <p:txBody>
          <a:bodyPr wrap="square" lIns="0" tIns="0" rIns="0" bIns="0" rtlCol="0" anchor="ctr"/>
          <a:lstStyle/>
          <a:p>
            <a:pPr marL="0" indent="0" algn="r">
              <a:buNone/>
            </a:pPr>
            <a:r>
              <a:rPr lang="en-US" sz="950" dirty="0">
                <a:solidFill>
                  <a:srgbClr val="7C6A5A"/>
                </a:solidFill>
                <a:latin typeface="Calibri" pitchFamily="34" charset="0"/>
                <a:ea typeface="Calibri" pitchFamily="34" charset="-122"/>
                <a:cs typeface="Calibri" pitchFamily="34" charset="-120"/>
              </a:rPr>
              <a:t>3</a:t>
            </a:r>
            <a:endParaRPr lang="en-US" sz="9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3B2E25"/>
        </a:solidFill>
        <a:effectLst/>
      </p:bgPr>
    </p:bg>
    <p:spTree>
      <p:nvGrpSpPr>
        <p:cNvPr id="1" name=""/>
        <p:cNvGrpSpPr/>
        <p:nvPr/>
      </p:nvGrpSpPr>
      <p:grpSpPr>
        <a:xfrm>
          <a:off x="0" y="0"/>
          <a:ext cx="0" cy="0"/>
          <a:chOff x="0" y="0"/>
          <a:chExt cx="0" cy="0"/>
        </a:xfrm>
      </p:grpSpPr>
      <p:pic>
        <p:nvPicPr>
          <p:cNvPr id="2" name="Image 0" descr="images/image-d0b46446783799c03abb3bf38def3868.jpg"/>
          <p:cNvPicPr>
            <a:picLocks noChangeAspect="1"/>
          </p:cNvPicPr>
          <p:nvPr/>
        </p:nvPicPr>
        <p:blipFill>
          <a:blip r:embed="rId3"/>
          <a:srcRect l="26889" r="26889"/>
          <a:stretch/>
        </p:blipFill>
        <p:spPr>
          <a:xfrm>
            <a:off x="0" y="0"/>
            <a:ext cx="4754880" cy="6858000"/>
          </a:xfrm>
          <a:prstGeom prst="rect">
            <a:avLst/>
          </a:prstGeom>
        </p:spPr>
      </p:pic>
      <p:sp>
        <p:nvSpPr>
          <p:cNvPr id="3" name="Shape 0"/>
          <p:cNvSpPr/>
          <p:nvPr/>
        </p:nvSpPr>
        <p:spPr>
          <a:xfrm>
            <a:off x="0" y="0"/>
            <a:ext cx="4754880" cy="6858000"/>
          </a:xfrm>
          <a:prstGeom prst="rect">
            <a:avLst/>
          </a:prstGeom>
          <a:solidFill>
            <a:srgbClr val="3B2E25">
              <a:alpha val="65000"/>
            </a:srgbClr>
          </a:solidFill>
          <a:ln/>
        </p:spPr>
        <p:txBody>
          <a:bodyPr/>
          <a:lstStyle/>
          <a:p>
            <a:endParaRPr lang="en-US"/>
          </a:p>
        </p:txBody>
      </p:sp>
      <p:sp>
        <p:nvSpPr>
          <p:cNvPr id="4" name="Shape 1"/>
          <p:cNvSpPr/>
          <p:nvPr/>
        </p:nvSpPr>
        <p:spPr>
          <a:xfrm>
            <a:off x="5212080" y="594360"/>
            <a:ext cx="146304" cy="146304"/>
          </a:xfrm>
          <a:prstGeom prst="rect">
            <a:avLst/>
          </a:prstGeom>
          <a:solidFill>
            <a:srgbClr val="DEC9A6"/>
          </a:solidFill>
          <a:ln/>
        </p:spPr>
        <p:txBody>
          <a:bodyPr/>
          <a:lstStyle/>
          <a:p>
            <a:endParaRPr lang="en-US"/>
          </a:p>
        </p:txBody>
      </p:sp>
      <p:sp>
        <p:nvSpPr>
          <p:cNvPr id="5" name="Text 2"/>
          <p:cNvSpPr/>
          <p:nvPr/>
        </p:nvSpPr>
        <p:spPr>
          <a:xfrm>
            <a:off x="4876800" y="484632"/>
            <a:ext cx="7315200" cy="320040"/>
          </a:xfrm>
          <a:prstGeom prst="rect">
            <a:avLst/>
          </a:prstGeom>
          <a:noFill/>
          <a:ln/>
        </p:spPr>
        <p:txBody>
          <a:bodyPr wrap="square" lIns="0" tIns="0" rIns="0" bIns="0" rtlCol="0" anchor="ctr"/>
          <a:lstStyle/>
          <a:p>
            <a:pPr marL="0" indent="0" algn="l">
              <a:buNone/>
            </a:pPr>
            <a:r>
              <a:rPr lang="en-US" sz="1250" b="1" kern="0" spc="300" dirty="0">
                <a:solidFill>
                  <a:srgbClr val="DEC9A6"/>
                </a:solidFill>
                <a:latin typeface="Calibri" pitchFamily="34" charset="0"/>
                <a:ea typeface="Calibri" pitchFamily="34" charset="-122"/>
                <a:cs typeface="Calibri" pitchFamily="34" charset="-120"/>
              </a:rPr>
              <a:t>THE BUSINESS CASE</a:t>
            </a:r>
            <a:endParaRPr lang="en-US" sz="1250" dirty="0"/>
          </a:p>
        </p:txBody>
      </p:sp>
      <p:sp>
        <p:nvSpPr>
          <p:cNvPr id="6" name="Text 3"/>
          <p:cNvSpPr/>
          <p:nvPr/>
        </p:nvSpPr>
        <p:spPr>
          <a:xfrm>
            <a:off x="5212080" y="822960"/>
            <a:ext cx="6492240" cy="731520"/>
          </a:xfrm>
          <a:prstGeom prst="rect">
            <a:avLst/>
          </a:prstGeom>
          <a:noFill/>
          <a:ln/>
        </p:spPr>
        <p:txBody>
          <a:bodyPr wrap="square" lIns="0" tIns="0" rIns="0" bIns="0" rtlCol="0" anchor="ctr"/>
          <a:lstStyle/>
          <a:p>
            <a:pPr marL="0" indent="0">
              <a:buNone/>
            </a:pPr>
            <a:r>
              <a:rPr lang="en-US" sz="3200" b="1" dirty="0">
                <a:solidFill>
                  <a:srgbClr val="F4EBDC"/>
                </a:solidFill>
                <a:latin typeface="Georgia" pitchFamily="34" charset="0"/>
                <a:ea typeface="Georgia" pitchFamily="34" charset="-122"/>
                <a:cs typeface="Georgia" pitchFamily="34" charset="-120"/>
              </a:rPr>
              <a:t>Burnout is a budget and quality risk</a:t>
            </a:r>
            <a:endParaRPr lang="en-US" sz="3200" dirty="0"/>
          </a:p>
        </p:txBody>
      </p:sp>
      <p:sp>
        <p:nvSpPr>
          <p:cNvPr id="7" name="Text 4"/>
          <p:cNvSpPr/>
          <p:nvPr/>
        </p:nvSpPr>
        <p:spPr>
          <a:xfrm>
            <a:off x="5212080" y="1572768"/>
            <a:ext cx="6309360" cy="1005840"/>
          </a:xfrm>
          <a:prstGeom prst="rect">
            <a:avLst/>
          </a:prstGeom>
          <a:noFill/>
          <a:ln/>
        </p:spPr>
        <p:txBody>
          <a:bodyPr wrap="square" lIns="0" tIns="0" rIns="0" bIns="0" rtlCol="0" anchor="ctr"/>
          <a:lstStyle/>
          <a:p>
            <a:pPr marL="0" indent="0">
              <a:lnSpc>
                <a:spcPts val="2100"/>
              </a:lnSpc>
              <a:buNone/>
            </a:pPr>
            <a:r>
              <a:rPr lang="en-US" sz="1450" dirty="0">
                <a:solidFill>
                  <a:srgbClr val="E3D6C4"/>
                </a:solidFill>
                <a:latin typeface="Calibri" pitchFamily="34" charset="0"/>
                <a:ea typeface="Calibri" pitchFamily="34" charset="-122"/>
                <a:cs typeface="Calibri" pitchFamily="34" charset="-120"/>
              </a:rPr>
              <a:t>Frontline strain in homelessness services drives turnover, recruitment costs, and inconsistent care. The sector data underscores the exposure we carry.</a:t>
            </a:r>
            <a:endParaRPr lang="en-US" sz="1450" dirty="0"/>
          </a:p>
        </p:txBody>
      </p:sp>
      <p:sp>
        <p:nvSpPr>
          <p:cNvPr id="8" name="Shape 5"/>
          <p:cNvSpPr/>
          <p:nvPr/>
        </p:nvSpPr>
        <p:spPr>
          <a:xfrm>
            <a:off x="5212080" y="2834640"/>
            <a:ext cx="3017520" cy="1965960"/>
          </a:xfrm>
          <a:prstGeom prst="rect">
            <a:avLst/>
          </a:prstGeom>
          <a:solidFill>
            <a:srgbClr val="4A3A2F"/>
          </a:solidFill>
          <a:ln w="12700">
            <a:solidFill>
              <a:srgbClr val="B25541"/>
            </a:solidFill>
            <a:prstDash val="solid"/>
          </a:ln>
        </p:spPr>
        <p:txBody>
          <a:bodyPr/>
          <a:lstStyle/>
          <a:p>
            <a:endParaRPr lang="en-US"/>
          </a:p>
        </p:txBody>
      </p:sp>
      <p:sp>
        <p:nvSpPr>
          <p:cNvPr id="9" name="Text 6"/>
          <p:cNvSpPr/>
          <p:nvPr/>
        </p:nvSpPr>
        <p:spPr>
          <a:xfrm>
            <a:off x="5394960" y="2999232"/>
            <a:ext cx="2651760" cy="868680"/>
          </a:xfrm>
          <a:prstGeom prst="rect">
            <a:avLst/>
          </a:prstGeom>
          <a:noFill/>
          <a:ln/>
        </p:spPr>
        <p:txBody>
          <a:bodyPr wrap="square" lIns="0" tIns="0" rIns="0" bIns="0" rtlCol="0" anchor="ctr"/>
          <a:lstStyle/>
          <a:p>
            <a:pPr marL="0" indent="0">
              <a:buNone/>
            </a:pPr>
            <a:r>
              <a:rPr lang="en-US" sz="4400" b="1" dirty="0">
                <a:solidFill>
                  <a:srgbClr val="DEC9A6"/>
                </a:solidFill>
                <a:latin typeface="Georgia" pitchFamily="34" charset="0"/>
                <a:ea typeface="Georgia" pitchFamily="34" charset="-122"/>
                <a:cs typeface="Georgia" pitchFamily="34" charset="-120"/>
              </a:rPr>
              <a:t>58%</a:t>
            </a:r>
            <a:endParaRPr lang="en-US" sz="4400" dirty="0"/>
          </a:p>
        </p:txBody>
      </p:sp>
      <p:sp>
        <p:nvSpPr>
          <p:cNvPr id="10" name="Text 7"/>
          <p:cNvSpPr/>
          <p:nvPr/>
        </p:nvSpPr>
        <p:spPr>
          <a:xfrm>
            <a:off x="5413248" y="3886200"/>
            <a:ext cx="2651760" cy="822960"/>
          </a:xfrm>
          <a:prstGeom prst="rect">
            <a:avLst/>
          </a:prstGeom>
          <a:noFill/>
          <a:ln/>
        </p:spPr>
        <p:txBody>
          <a:bodyPr wrap="square" lIns="0" tIns="0" rIns="0" bIns="0" rtlCol="0" anchor="ctr"/>
          <a:lstStyle/>
          <a:p>
            <a:pPr marL="0" indent="0">
              <a:lnSpc>
                <a:spcPts val="1500"/>
              </a:lnSpc>
              <a:buNone/>
            </a:pPr>
            <a:r>
              <a:rPr lang="en-US" sz="1200" dirty="0">
                <a:solidFill>
                  <a:srgbClr val="E3D6C4"/>
                </a:solidFill>
                <a:latin typeface="Calibri" pitchFamily="34" charset="0"/>
                <a:ea typeface="Calibri" pitchFamily="34" charset="-122"/>
                <a:cs typeface="Calibri" pitchFamily="34" charset="-120"/>
              </a:rPr>
              <a:t>of client-facing homelessness workers say the role harms their wellbeing</a:t>
            </a:r>
            <a:endParaRPr lang="en-US" sz="1200" dirty="0"/>
          </a:p>
        </p:txBody>
      </p:sp>
      <p:sp>
        <p:nvSpPr>
          <p:cNvPr id="11" name="Shape 8"/>
          <p:cNvSpPr/>
          <p:nvPr/>
        </p:nvSpPr>
        <p:spPr>
          <a:xfrm>
            <a:off x="8458200" y="2834640"/>
            <a:ext cx="3017520" cy="1965960"/>
          </a:xfrm>
          <a:prstGeom prst="rect">
            <a:avLst/>
          </a:prstGeom>
          <a:solidFill>
            <a:srgbClr val="4A3A2F"/>
          </a:solidFill>
          <a:ln w="12700">
            <a:solidFill>
              <a:srgbClr val="B25541"/>
            </a:solidFill>
            <a:prstDash val="solid"/>
          </a:ln>
        </p:spPr>
        <p:txBody>
          <a:bodyPr/>
          <a:lstStyle/>
          <a:p>
            <a:endParaRPr lang="en-US"/>
          </a:p>
        </p:txBody>
      </p:sp>
      <p:sp>
        <p:nvSpPr>
          <p:cNvPr id="12" name="Text 9"/>
          <p:cNvSpPr/>
          <p:nvPr/>
        </p:nvSpPr>
        <p:spPr>
          <a:xfrm>
            <a:off x="8641080" y="2999232"/>
            <a:ext cx="2651760" cy="868680"/>
          </a:xfrm>
          <a:prstGeom prst="rect">
            <a:avLst/>
          </a:prstGeom>
          <a:noFill/>
          <a:ln/>
        </p:spPr>
        <p:txBody>
          <a:bodyPr wrap="square" lIns="0" tIns="0" rIns="0" bIns="0" rtlCol="0" anchor="ctr"/>
          <a:lstStyle/>
          <a:p>
            <a:pPr marL="0" indent="0">
              <a:buNone/>
            </a:pPr>
            <a:r>
              <a:rPr lang="en-US" sz="4400" b="1" dirty="0">
                <a:solidFill>
                  <a:srgbClr val="DEC9A6"/>
                </a:solidFill>
                <a:latin typeface="Georgia" pitchFamily="34" charset="0"/>
                <a:ea typeface="Georgia" pitchFamily="34" charset="-122"/>
                <a:cs typeface="Georgia" pitchFamily="34" charset="-120"/>
              </a:rPr>
              <a:t>12%</a:t>
            </a:r>
            <a:endParaRPr lang="en-US" sz="4400" dirty="0"/>
          </a:p>
        </p:txBody>
      </p:sp>
      <p:sp>
        <p:nvSpPr>
          <p:cNvPr id="13" name="Text 10"/>
          <p:cNvSpPr/>
          <p:nvPr/>
        </p:nvSpPr>
        <p:spPr>
          <a:xfrm>
            <a:off x="8659368" y="3886200"/>
            <a:ext cx="2651760" cy="822960"/>
          </a:xfrm>
          <a:prstGeom prst="rect">
            <a:avLst/>
          </a:prstGeom>
          <a:noFill/>
          <a:ln/>
        </p:spPr>
        <p:txBody>
          <a:bodyPr wrap="square" lIns="0" tIns="0" rIns="0" bIns="0" rtlCol="0" anchor="ctr"/>
          <a:lstStyle/>
          <a:p>
            <a:pPr marL="0" indent="0">
              <a:lnSpc>
                <a:spcPts val="1500"/>
              </a:lnSpc>
              <a:buNone/>
            </a:pPr>
            <a:r>
              <a:rPr lang="en-US" sz="1200" dirty="0">
                <a:solidFill>
                  <a:srgbClr val="E3D6C4"/>
                </a:solidFill>
                <a:latin typeface="Calibri" pitchFamily="34" charset="0"/>
                <a:ea typeface="Calibri" pitchFamily="34" charset="-122"/>
                <a:cs typeface="Calibri" pitchFamily="34" charset="-120"/>
              </a:rPr>
              <a:t>worry about becoming homeless themselves — a retention red flag</a:t>
            </a:r>
            <a:endParaRPr lang="en-US" sz="1200" dirty="0"/>
          </a:p>
        </p:txBody>
      </p:sp>
      <p:sp>
        <p:nvSpPr>
          <p:cNvPr id="14" name="Text 11"/>
          <p:cNvSpPr/>
          <p:nvPr/>
        </p:nvSpPr>
        <p:spPr>
          <a:xfrm>
            <a:off x="5212080" y="5074920"/>
            <a:ext cx="6309360" cy="822960"/>
          </a:xfrm>
          <a:prstGeom prst="rect">
            <a:avLst/>
          </a:prstGeom>
          <a:noFill/>
          <a:ln/>
        </p:spPr>
        <p:txBody>
          <a:bodyPr wrap="square" lIns="0" tIns="0" rIns="0" bIns="0" rtlCol="0" anchor="ctr"/>
          <a:lstStyle/>
          <a:p>
            <a:pPr marL="0" indent="0">
              <a:lnSpc>
                <a:spcPts val="2100"/>
              </a:lnSpc>
              <a:buNone/>
            </a:pPr>
            <a:r>
              <a:rPr lang="en-US" sz="1550" i="1" dirty="0">
                <a:solidFill>
                  <a:srgbClr val="DEC9A6"/>
                </a:solidFill>
                <a:latin typeface="Georgia" pitchFamily="34" charset="0"/>
                <a:ea typeface="Georgia" pitchFamily="34" charset="-122"/>
                <a:cs typeface="Georgia" pitchFamily="34" charset="-120"/>
              </a:rPr>
              <a:t>Every avoidable departure costs recruitment, training, and lost continuity of care for residents.</a:t>
            </a:r>
            <a:endParaRPr lang="en-US" sz="1550" dirty="0"/>
          </a:p>
        </p:txBody>
      </p:sp>
      <p:sp>
        <p:nvSpPr>
          <p:cNvPr id="15" name="Text 12"/>
          <p:cNvSpPr/>
          <p:nvPr/>
        </p:nvSpPr>
        <p:spPr>
          <a:xfrm>
            <a:off x="4876800" y="6437376"/>
            <a:ext cx="7315200" cy="274320"/>
          </a:xfrm>
          <a:prstGeom prst="rect">
            <a:avLst/>
          </a:prstGeom>
          <a:noFill/>
          <a:ln/>
        </p:spPr>
        <p:txBody>
          <a:bodyPr wrap="square" lIns="0" tIns="0" rIns="0" bIns="0" rtlCol="0" anchor="ctr"/>
          <a:lstStyle/>
          <a:p>
            <a:pPr marL="0" indent="0" algn="l">
              <a:buNone/>
            </a:pPr>
            <a:r>
              <a:rPr lang="en-US" sz="950" dirty="0">
                <a:solidFill>
                  <a:srgbClr val="A8957E"/>
                </a:solidFill>
                <a:latin typeface="Calibri" pitchFamily="34" charset="0"/>
                <a:ea typeface="Calibri" pitchFamily="34" charset="-122"/>
                <a:cs typeface="Calibri" pitchFamily="34" charset="-120"/>
              </a:rPr>
              <a:t>WRAP  ·  Leadership Briefing</a:t>
            </a:r>
            <a:endParaRPr lang="en-US" sz="950" dirty="0"/>
          </a:p>
        </p:txBody>
      </p:sp>
      <p:sp>
        <p:nvSpPr>
          <p:cNvPr id="16" name="Text 13"/>
          <p:cNvSpPr/>
          <p:nvPr/>
        </p:nvSpPr>
        <p:spPr>
          <a:xfrm>
            <a:off x="11430000" y="6437376"/>
            <a:ext cx="548640" cy="274320"/>
          </a:xfrm>
          <a:prstGeom prst="rect">
            <a:avLst/>
          </a:prstGeom>
          <a:noFill/>
          <a:ln/>
        </p:spPr>
        <p:txBody>
          <a:bodyPr wrap="square" lIns="0" tIns="0" rIns="0" bIns="0" rtlCol="0" anchor="ctr"/>
          <a:lstStyle/>
          <a:p>
            <a:pPr marL="0" indent="0" algn="r">
              <a:buNone/>
            </a:pPr>
            <a:r>
              <a:rPr lang="en-US" sz="950" dirty="0">
                <a:solidFill>
                  <a:srgbClr val="A8957E"/>
                </a:solidFill>
                <a:latin typeface="Calibri" pitchFamily="34" charset="0"/>
                <a:ea typeface="Calibri" pitchFamily="34" charset="-122"/>
                <a:cs typeface="Calibri" pitchFamily="34" charset="-120"/>
              </a:rPr>
              <a:t>4</a:t>
            </a:r>
            <a:endParaRPr lang="en-US" sz="9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4EBDC"/>
        </a:solidFill>
        <a:effectLst/>
      </p:bgPr>
    </p:bg>
    <p:spTree>
      <p:nvGrpSpPr>
        <p:cNvPr id="1" name=""/>
        <p:cNvGrpSpPr/>
        <p:nvPr/>
      </p:nvGrpSpPr>
      <p:grpSpPr>
        <a:xfrm>
          <a:off x="0" y="0"/>
          <a:ext cx="0" cy="0"/>
          <a:chOff x="0" y="0"/>
          <a:chExt cx="0" cy="0"/>
        </a:xfrm>
      </p:grpSpPr>
      <p:sp>
        <p:nvSpPr>
          <p:cNvPr id="2" name="Shape 0"/>
          <p:cNvSpPr/>
          <p:nvPr/>
        </p:nvSpPr>
        <p:spPr>
          <a:xfrm>
            <a:off x="548640" y="548640"/>
            <a:ext cx="146304" cy="146304"/>
          </a:xfrm>
          <a:prstGeom prst="rect">
            <a:avLst/>
          </a:prstGeom>
          <a:solidFill>
            <a:srgbClr val="B25541"/>
          </a:solidFill>
          <a:ln/>
        </p:spPr>
        <p:txBody>
          <a:bodyPr/>
          <a:lstStyle/>
          <a:p>
            <a:endParaRPr lang="en-US"/>
          </a:p>
        </p:txBody>
      </p:sp>
      <p:sp>
        <p:nvSpPr>
          <p:cNvPr id="3" name="Text 1"/>
          <p:cNvSpPr/>
          <p:nvPr/>
        </p:nvSpPr>
        <p:spPr>
          <a:xfrm>
            <a:off x="804672" y="438912"/>
            <a:ext cx="7315200" cy="320040"/>
          </a:xfrm>
          <a:prstGeom prst="rect">
            <a:avLst/>
          </a:prstGeom>
          <a:noFill/>
          <a:ln/>
        </p:spPr>
        <p:txBody>
          <a:bodyPr wrap="square" lIns="0" tIns="0" rIns="0" bIns="0" rtlCol="0" anchor="ctr"/>
          <a:lstStyle/>
          <a:p>
            <a:pPr marL="0" indent="0" algn="l">
              <a:buNone/>
            </a:pPr>
            <a:r>
              <a:rPr lang="en-US" sz="1250" b="1" kern="0" spc="300" dirty="0">
                <a:solidFill>
                  <a:srgbClr val="B25541"/>
                </a:solidFill>
                <a:latin typeface="Calibri" pitchFamily="34" charset="0"/>
                <a:ea typeface="Calibri" pitchFamily="34" charset="-122"/>
                <a:cs typeface="Calibri" pitchFamily="34" charset="-120"/>
              </a:rPr>
              <a:t>CULTURE ALIGNMENT</a:t>
            </a:r>
            <a:endParaRPr lang="en-US" sz="1250" dirty="0"/>
          </a:p>
        </p:txBody>
      </p:sp>
      <p:sp>
        <p:nvSpPr>
          <p:cNvPr id="4" name="Text 2"/>
          <p:cNvSpPr/>
          <p:nvPr/>
        </p:nvSpPr>
        <p:spPr>
          <a:xfrm>
            <a:off x="548640" y="777240"/>
            <a:ext cx="10515600" cy="731520"/>
          </a:xfrm>
          <a:prstGeom prst="rect">
            <a:avLst/>
          </a:prstGeom>
          <a:noFill/>
          <a:ln/>
        </p:spPr>
        <p:txBody>
          <a:bodyPr wrap="square" lIns="0" tIns="0" rIns="0" bIns="0" rtlCol="0" anchor="ctr"/>
          <a:lstStyle/>
          <a:p>
            <a:pPr marL="0" indent="0">
              <a:buNone/>
            </a:pPr>
            <a:r>
              <a:rPr lang="en-US" sz="3100" b="1" dirty="0">
                <a:solidFill>
                  <a:srgbClr val="3B2E25"/>
                </a:solidFill>
                <a:latin typeface="Georgia" pitchFamily="34" charset="0"/>
                <a:ea typeface="Georgia" pitchFamily="34" charset="-122"/>
                <a:cs typeface="Georgia" pitchFamily="34" charset="-120"/>
              </a:rPr>
              <a:t>WRAP's values map to our organizational culture</a:t>
            </a:r>
            <a:endParaRPr lang="en-US" sz="3100" dirty="0"/>
          </a:p>
        </p:txBody>
      </p:sp>
      <p:sp>
        <p:nvSpPr>
          <p:cNvPr id="5" name="Text 3"/>
          <p:cNvSpPr/>
          <p:nvPr/>
        </p:nvSpPr>
        <p:spPr>
          <a:xfrm>
            <a:off x="548640" y="1481328"/>
            <a:ext cx="10515600" cy="457200"/>
          </a:xfrm>
          <a:prstGeom prst="rect">
            <a:avLst/>
          </a:prstGeom>
          <a:noFill/>
          <a:ln/>
        </p:spPr>
        <p:txBody>
          <a:bodyPr wrap="square" lIns="0" tIns="0" rIns="0" bIns="0" rtlCol="0" anchor="ctr"/>
          <a:lstStyle/>
          <a:p>
            <a:pPr marL="0" indent="0">
              <a:buNone/>
            </a:pPr>
            <a:r>
              <a:rPr lang="en-US" sz="1450" dirty="0">
                <a:solidFill>
                  <a:srgbClr val="7C6A5A"/>
                </a:solidFill>
                <a:latin typeface="Calibri" pitchFamily="34" charset="0"/>
                <a:ea typeface="Calibri" pitchFamily="34" charset="-122"/>
                <a:cs typeface="Calibri" pitchFamily="34" charset="-120"/>
              </a:rPr>
              <a:t>These five concepts are a ready-made language for the staff culture and resident experience we want to lead.</a:t>
            </a:r>
            <a:endParaRPr lang="en-US" sz="1450" dirty="0"/>
          </a:p>
        </p:txBody>
      </p:sp>
      <p:sp>
        <p:nvSpPr>
          <p:cNvPr id="6" name="Shape 4"/>
          <p:cNvSpPr/>
          <p:nvPr/>
        </p:nvSpPr>
        <p:spPr>
          <a:xfrm>
            <a:off x="548640" y="2286000"/>
            <a:ext cx="2112264" cy="3383280"/>
          </a:xfrm>
          <a:prstGeom prst="rect">
            <a:avLst/>
          </a:prstGeom>
          <a:solidFill>
            <a:srgbClr val="EFE3CF"/>
          </a:solidFill>
          <a:ln w="12700">
            <a:solidFill>
              <a:srgbClr val="DEC9A6"/>
            </a:solidFill>
            <a:prstDash val="solid"/>
          </a:ln>
        </p:spPr>
        <p:txBody>
          <a:bodyPr/>
          <a:lstStyle/>
          <a:p>
            <a:endParaRPr lang="en-US"/>
          </a:p>
        </p:txBody>
      </p:sp>
      <p:sp>
        <p:nvSpPr>
          <p:cNvPr id="7" name="Shape 5"/>
          <p:cNvSpPr/>
          <p:nvPr/>
        </p:nvSpPr>
        <p:spPr>
          <a:xfrm>
            <a:off x="1193292" y="2651760"/>
            <a:ext cx="822960" cy="822960"/>
          </a:xfrm>
          <a:prstGeom prst="ellipse">
            <a:avLst/>
          </a:prstGeom>
          <a:solidFill>
            <a:srgbClr val="B25541"/>
          </a:solidFill>
          <a:ln/>
        </p:spPr>
        <p:txBody>
          <a:bodyPr/>
          <a:lstStyle/>
          <a:p>
            <a:endParaRPr lang="en-US"/>
          </a:p>
        </p:txBody>
      </p:sp>
      <p:sp>
        <p:nvSpPr>
          <p:cNvPr id="8" name="Text 6"/>
          <p:cNvSpPr/>
          <p:nvPr/>
        </p:nvSpPr>
        <p:spPr>
          <a:xfrm>
            <a:off x="1193292" y="2651760"/>
            <a:ext cx="822960" cy="822960"/>
          </a:xfrm>
          <a:prstGeom prst="rect">
            <a:avLst/>
          </a:prstGeom>
          <a:noFill/>
          <a:ln/>
        </p:spPr>
        <p:txBody>
          <a:bodyPr wrap="square" lIns="0" tIns="0" rIns="0" bIns="0" rtlCol="0" anchor="ctr"/>
          <a:lstStyle/>
          <a:p>
            <a:pPr marL="0" indent="0" algn="ctr">
              <a:buNone/>
            </a:pPr>
            <a:r>
              <a:rPr lang="en-US" sz="3000" b="1" dirty="0">
                <a:solidFill>
                  <a:srgbClr val="F4EBDC"/>
                </a:solidFill>
                <a:latin typeface="Georgia" pitchFamily="34" charset="0"/>
                <a:ea typeface="Georgia" pitchFamily="34" charset="-122"/>
                <a:cs typeface="Georgia" pitchFamily="34" charset="-120"/>
              </a:rPr>
              <a:t>1</a:t>
            </a:r>
            <a:endParaRPr lang="en-US" sz="3000" dirty="0"/>
          </a:p>
        </p:txBody>
      </p:sp>
      <p:sp>
        <p:nvSpPr>
          <p:cNvPr id="9" name="Text 7"/>
          <p:cNvSpPr/>
          <p:nvPr/>
        </p:nvSpPr>
        <p:spPr>
          <a:xfrm>
            <a:off x="685800" y="3703320"/>
            <a:ext cx="1837944" cy="777240"/>
          </a:xfrm>
          <a:prstGeom prst="rect">
            <a:avLst/>
          </a:prstGeom>
          <a:noFill/>
          <a:ln/>
        </p:spPr>
        <p:txBody>
          <a:bodyPr wrap="square" lIns="0" tIns="0" rIns="0" bIns="0" rtlCol="0" anchor="t"/>
          <a:lstStyle/>
          <a:p>
            <a:pPr marL="0" indent="0" algn="ctr">
              <a:lnSpc>
                <a:spcPts val="1900"/>
              </a:lnSpc>
              <a:buNone/>
            </a:pPr>
            <a:r>
              <a:rPr lang="en-US" sz="1650" b="1" dirty="0">
                <a:solidFill>
                  <a:srgbClr val="3B2E25"/>
                </a:solidFill>
                <a:latin typeface="Georgia" pitchFamily="34" charset="0"/>
                <a:ea typeface="Georgia" pitchFamily="34" charset="-122"/>
                <a:cs typeface="Georgia" pitchFamily="34" charset="-120"/>
              </a:rPr>
              <a:t>Hope</a:t>
            </a:r>
            <a:endParaRPr lang="en-US" sz="1650" dirty="0"/>
          </a:p>
        </p:txBody>
      </p:sp>
      <p:sp>
        <p:nvSpPr>
          <p:cNvPr id="10" name="Text 8"/>
          <p:cNvSpPr/>
          <p:nvPr/>
        </p:nvSpPr>
        <p:spPr>
          <a:xfrm>
            <a:off x="713232" y="4526280"/>
            <a:ext cx="1783080" cy="1005840"/>
          </a:xfrm>
          <a:prstGeom prst="rect">
            <a:avLst/>
          </a:prstGeom>
          <a:noFill/>
          <a:ln/>
        </p:spPr>
        <p:txBody>
          <a:bodyPr wrap="square" lIns="0" tIns="0" rIns="0" bIns="0" rtlCol="0" anchor="ctr"/>
          <a:lstStyle/>
          <a:p>
            <a:pPr marL="0" indent="0" algn="ctr">
              <a:lnSpc>
                <a:spcPts val="1600"/>
              </a:lnSpc>
              <a:buNone/>
            </a:pPr>
            <a:r>
              <a:rPr lang="en-US" sz="1200" dirty="0">
                <a:solidFill>
                  <a:srgbClr val="7C6A5A"/>
                </a:solidFill>
                <a:latin typeface="Calibri" pitchFamily="34" charset="0"/>
                <a:ea typeface="Calibri" pitchFamily="34" charset="-122"/>
                <a:cs typeface="Calibri" pitchFamily="34" charset="-120"/>
              </a:rPr>
              <a:t>A recovery-oriented culture, modeled from the top down.</a:t>
            </a:r>
            <a:endParaRPr lang="en-US" sz="1200" dirty="0"/>
          </a:p>
        </p:txBody>
      </p:sp>
      <p:sp>
        <p:nvSpPr>
          <p:cNvPr id="11" name="Shape 9"/>
          <p:cNvSpPr/>
          <p:nvPr/>
        </p:nvSpPr>
        <p:spPr>
          <a:xfrm>
            <a:off x="2811780" y="2286000"/>
            <a:ext cx="2112264" cy="3383280"/>
          </a:xfrm>
          <a:prstGeom prst="rect">
            <a:avLst/>
          </a:prstGeom>
          <a:solidFill>
            <a:srgbClr val="EFE3CF"/>
          </a:solidFill>
          <a:ln w="12700">
            <a:solidFill>
              <a:srgbClr val="DEC9A6"/>
            </a:solidFill>
            <a:prstDash val="solid"/>
          </a:ln>
        </p:spPr>
        <p:txBody>
          <a:bodyPr/>
          <a:lstStyle/>
          <a:p>
            <a:endParaRPr lang="en-US"/>
          </a:p>
        </p:txBody>
      </p:sp>
      <p:sp>
        <p:nvSpPr>
          <p:cNvPr id="12" name="Shape 10"/>
          <p:cNvSpPr/>
          <p:nvPr/>
        </p:nvSpPr>
        <p:spPr>
          <a:xfrm>
            <a:off x="3456432" y="2651760"/>
            <a:ext cx="822960" cy="822960"/>
          </a:xfrm>
          <a:prstGeom prst="ellipse">
            <a:avLst/>
          </a:prstGeom>
          <a:solidFill>
            <a:srgbClr val="6E7449"/>
          </a:solidFill>
          <a:ln/>
        </p:spPr>
        <p:txBody>
          <a:bodyPr/>
          <a:lstStyle/>
          <a:p>
            <a:endParaRPr lang="en-US"/>
          </a:p>
        </p:txBody>
      </p:sp>
      <p:sp>
        <p:nvSpPr>
          <p:cNvPr id="13" name="Text 11"/>
          <p:cNvSpPr/>
          <p:nvPr/>
        </p:nvSpPr>
        <p:spPr>
          <a:xfrm>
            <a:off x="3456432" y="2651760"/>
            <a:ext cx="822960" cy="822960"/>
          </a:xfrm>
          <a:prstGeom prst="rect">
            <a:avLst/>
          </a:prstGeom>
          <a:noFill/>
          <a:ln/>
        </p:spPr>
        <p:txBody>
          <a:bodyPr wrap="square" lIns="0" tIns="0" rIns="0" bIns="0" rtlCol="0" anchor="ctr"/>
          <a:lstStyle/>
          <a:p>
            <a:pPr marL="0" indent="0" algn="ctr">
              <a:buNone/>
            </a:pPr>
            <a:r>
              <a:rPr lang="en-US" sz="3000" b="1" dirty="0">
                <a:solidFill>
                  <a:srgbClr val="F4EBDC"/>
                </a:solidFill>
                <a:latin typeface="Georgia" pitchFamily="34" charset="0"/>
                <a:ea typeface="Georgia" pitchFamily="34" charset="-122"/>
                <a:cs typeface="Georgia" pitchFamily="34" charset="-120"/>
              </a:rPr>
              <a:t>2</a:t>
            </a:r>
            <a:endParaRPr lang="en-US" sz="3000" dirty="0"/>
          </a:p>
        </p:txBody>
      </p:sp>
      <p:sp>
        <p:nvSpPr>
          <p:cNvPr id="14" name="Text 12"/>
          <p:cNvSpPr/>
          <p:nvPr/>
        </p:nvSpPr>
        <p:spPr>
          <a:xfrm>
            <a:off x="2948940" y="3703320"/>
            <a:ext cx="1837944" cy="777240"/>
          </a:xfrm>
          <a:prstGeom prst="rect">
            <a:avLst/>
          </a:prstGeom>
          <a:noFill/>
          <a:ln/>
        </p:spPr>
        <p:txBody>
          <a:bodyPr wrap="square" lIns="0" tIns="0" rIns="0" bIns="0" rtlCol="0" anchor="t"/>
          <a:lstStyle/>
          <a:p>
            <a:pPr marL="0" indent="0" algn="ctr">
              <a:lnSpc>
                <a:spcPts val="1900"/>
              </a:lnSpc>
              <a:buNone/>
            </a:pPr>
            <a:r>
              <a:rPr lang="en-US" sz="1650" b="1" dirty="0">
                <a:solidFill>
                  <a:srgbClr val="3B2E25"/>
                </a:solidFill>
                <a:latin typeface="Georgia" pitchFamily="34" charset="0"/>
                <a:ea typeface="Georgia" pitchFamily="34" charset="-122"/>
                <a:cs typeface="Georgia" pitchFamily="34" charset="-120"/>
              </a:rPr>
              <a:t>Personal responsibility</a:t>
            </a:r>
            <a:endParaRPr lang="en-US" sz="1650" dirty="0"/>
          </a:p>
        </p:txBody>
      </p:sp>
      <p:sp>
        <p:nvSpPr>
          <p:cNvPr id="15" name="Text 13"/>
          <p:cNvSpPr/>
          <p:nvPr/>
        </p:nvSpPr>
        <p:spPr>
          <a:xfrm>
            <a:off x="2976372" y="4526280"/>
            <a:ext cx="1783080" cy="1005840"/>
          </a:xfrm>
          <a:prstGeom prst="rect">
            <a:avLst/>
          </a:prstGeom>
          <a:noFill/>
          <a:ln/>
        </p:spPr>
        <p:txBody>
          <a:bodyPr wrap="square" lIns="0" tIns="0" rIns="0" bIns="0" rtlCol="0" anchor="ctr"/>
          <a:lstStyle/>
          <a:p>
            <a:pPr marL="0" indent="0" algn="ctr">
              <a:lnSpc>
                <a:spcPts val="1600"/>
              </a:lnSpc>
              <a:buNone/>
            </a:pPr>
            <a:r>
              <a:rPr lang="en-US" sz="1200" dirty="0">
                <a:solidFill>
                  <a:srgbClr val="7C6A5A"/>
                </a:solidFill>
                <a:latin typeface="Calibri" pitchFamily="34" charset="0"/>
                <a:ea typeface="Calibri" pitchFamily="34" charset="-122"/>
                <a:cs typeface="Calibri" pitchFamily="34" charset="-120"/>
              </a:rPr>
              <a:t>Empowered staff and residents who own their wellness.</a:t>
            </a:r>
            <a:endParaRPr lang="en-US" sz="1200" dirty="0"/>
          </a:p>
        </p:txBody>
      </p:sp>
      <p:sp>
        <p:nvSpPr>
          <p:cNvPr id="16" name="Shape 14"/>
          <p:cNvSpPr/>
          <p:nvPr/>
        </p:nvSpPr>
        <p:spPr>
          <a:xfrm>
            <a:off x="5074920" y="2286000"/>
            <a:ext cx="2112264" cy="3383280"/>
          </a:xfrm>
          <a:prstGeom prst="rect">
            <a:avLst/>
          </a:prstGeom>
          <a:solidFill>
            <a:srgbClr val="EFE3CF"/>
          </a:solidFill>
          <a:ln w="12700">
            <a:solidFill>
              <a:srgbClr val="DEC9A6"/>
            </a:solidFill>
            <a:prstDash val="solid"/>
          </a:ln>
        </p:spPr>
        <p:txBody>
          <a:bodyPr/>
          <a:lstStyle/>
          <a:p>
            <a:endParaRPr lang="en-US"/>
          </a:p>
        </p:txBody>
      </p:sp>
      <p:sp>
        <p:nvSpPr>
          <p:cNvPr id="17" name="Shape 15"/>
          <p:cNvSpPr/>
          <p:nvPr/>
        </p:nvSpPr>
        <p:spPr>
          <a:xfrm>
            <a:off x="5719572" y="2651760"/>
            <a:ext cx="822960" cy="822960"/>
          </a:xfrm>
          <a:prstGeom prst="ellipse">
            <a:avLst/>
          </a:prstGeom>
          <a:solidFill>
            <a:srgbClr val="B25541"/>
          </a:solidFill>
          <a:ln/>
        </p:spPr>
        <p:txBody>
          <a:bodyPr/>
          <a:lstStyle/>
          <a:p>
            <a:endParaRPr lang="en-US"/>
          </a:p>
        </p:txBody>
      </p:sp>
      <p:sp>
        <p:nvSpPr>
          <p:cNvPr id="18" name="Text 16"/>
          <p:cNvSpPr/>
          <p:nvPr/>
        </p:nvSpPr>
        <p:spPr>
          <a:xfrm>
            <a:off x="5719572" y="2651760"/>
            <a:ext cx="822960" cy="822960"/>
          </a:xfrm>
          <a:prstGeom prst="rect">
            <a:avLst/>
          </a:prstGeom>
          <a:noFill/>
          <a:ln/>
        </p:spPr>
        <p:txBody>
          <a:bodyPr wrap="square" lIns="0" tIns="0" rIns="0" bIns="0" rtlCol="0" anchor="ctr"/>
          <a:lstStyle/>
          <a:p>
            <a:pPr marL="0" indent="0" algn="ctr">
              <a:buNone/>
            </a:pPr>
            <a:r>
              <a:rPr lang="en-US" sz="3000" b="1" dirty="0">
                <a:solidFill>
                  <a:srgbClr val="F4EBDC"/>
                </a:solidFill>
                <a:latin typeface="Georgia" pitchFamily="34" charset="0"/>
                <a:ea typeface="Georgia" pitchFamily="34" charset="-122"/>
                <a:cs typeface="Georgia" pitchFamily="34" charset="-120"/>
              </a:rPr>
              <a:t>3</a:t>
            </a:r>
            <a:endParaRPr lang="en-US" sz="3000" dirty="0"/>
          </a:p>
        </p:txBody>
      </p:sp>
      <p:sp>
        <p:nvSpPr>
          <p:cNvPr id="19" name="Text 17"/>
          <p:cNvSpPr/>
          <p:nvPr/>
        </p:nvSpPr>
        <p:spPr>
          <a:xfrm>
            <a:off x="5212080" y="3703320"/>
            <a:ext cx="1837944" cy="777240"/>
          </a:xfrm>
          <a:prstGeom prst="rect">
            <a:avLst/>
          </a:prstGeom>
          <a:noFill/>
          <a:ln/>
        </p:spPr>
        <p:txBody>
          <a:bodyPr wrap="square" lIns="0" tIns="0" rIns="0" bIns="0" rtlCol="0" anchor="t"/>
          <a:lstStyle/>
          <a:p>
            <a:pPr marL="0" indent="0" algn="ctr">
              <a:lnSpc>
                <a:spcPts val="1900"/>
              </a:lnSpc>
              <a:buNone/>
            </a:pPr>
            <a:r>
              <a:rPr lang="en-US" sz="1650" b="1" dirty="0">
                <a:solidFill>
                  <a:srgbClr val="3B2E25"/>
                </a:solidFill>
                <a:latin typeface="Georgia" pitchFamily="34" charset="0"/>
                <a:ea typeface="Georgia" pitchFamily="34" charset="-122"/>
                <a:cs typeface="Georgia" pitchFamily="34" charset="-120"/>
              </a:rPr>
              <a:t>Education</a:t>
            </a:r>
            <a:endParaRPr lang="en-US" sz="1650" dirty="0"/>
          </a:p>
        </p:txBody>
      </p:sp>
      <p:sp>
        <p:nvSpPr>
          <p:cNvPr id="20" name="Text 18"/>
          <p:cNvSpPr/>
          <p:nvPr/>
        </p:nvSpPr>
        <p:spPr>
          <a:xfrm>
            <a:off x="5239512" y="4526280"/>
            <a:ext cx="1783080" cy="1005840"/>
          </a:xfrm>
          <a:prstGeom prst="rect">
            <a:avLst/>
          </a:prstGeom>
          <a:noFill/>
          <a:ln/>
        </p:spPr>
        <p:txBody>
          <a:bodyPr wrap="square" lIns="0" tIns="0" rIns="0" bIns="0" rtlCol="0" anchor="ctr"/>
          <a:lstStyle/>
          <a:p>
            <a:pPr marL="0" indent="0" algn="ctr">
              <a:lnSpc>
                <a:spcPts val="1600"/>
              </a:lnSpc>
              <a:buNone/>
            </a:pPr>
            <a:r>
              <a:rPr lang="en-US" sz="1200" dirty="0">
                <a:solidFill>
                  <a:srgbClr val="7C6A5A"/>
                </a:solidFill>
                <a:latin typeface="Calibri" pitchFamily="34" charset="0"/>
                <a:ea typeface="Calibri" pitchFamily="34" charset="-122"/>
                <a:cs typeface="Calibri" pitchFamily="34" charset="-120"/>
              </a:rPr>
              <a:t>A learning organization that invests in its people.</a:t>
            </a:r>
            <a:endParaRPr lang="en-US" sz="1200" dirty="0"/>
          </a:p>
        </p:txBody>
      </p:sp>
      <p:sp>
        <p:nvSpPr>
          <p:cNvPr id="21" name="Shape 19"/>
          <p:cNvSpPr/>
          <p:nvPr/>
        </p:nvSpPr>
        <p:spPr>
          <a:xfrm>
            <a:off x="7338060" y="2286000"/>
            <a:ext cx="2112264" cy="3383280"/>
          </a:xfrm>
          <a:prstGeom prst="rect">
            <a:avLst/>
          </a:prstGeom>
          <a:solidFill>
            <a:srgbClr val="EFE3CF"/>
          </a:solidFill>
          <a:ln w="12700">
            <a:solidFill>
              <a:srgbClr val="DEC9A6"/>
            </a:solidFill>
            <a:prstDash val="solid"/>
          </a:ln>
        </p:spPr>
        <p:txBody>
          <a:bodyPr/>
          <a:lstStyle/>
          <a:p>
            <a:endParaRPr lang="en-US"/>
          </a:p>
        </p:txBody>
      </p:sp>
      <p:sp>
        <p:nvSpPr>
          <p:cNvPr id="22" name="Shape 20"/>
          <p:cNvSpPr/>
          <p:nvPr/>
        </p:nvSpPr>
        <p:spPr>
          <a:xfrm>
            <a:off x="7982712" y="2651760"/>
            <a:ext cx="822960" cy="822960"/>
          </a:xfrm>
          <a:prstGeom prst="ellipse">
            <a:avLst/>
          </a:prstGeom>
          <a:solidFill>
            <a:srgbClr val="6E7449"/>
          </a:solidFill>
          <a:ln/>
        </p:spPr>
        <p:txBody>
          <a:bodyPr/>
          <a:lstStyle/>
          <a:p>
            <a:endParaRPr lang="en-US"/>
          </a:p>
        </p:txBody>
      </p:sp>
      <p:sp>
        <p:nvSpPr>
          <p:cNvPr id="23" name="Text 21"/>
          <p:cNvSpPr/>
          <p:nvPr/>
        </p:nvSpPr>
        <p:spPr>
          <a:xfrm>
            <a:off x="7982712" y="2651760"/>
            <a:ext cx="822960" cy="822960"/>
          </a:xfrm>
          <a:prstGeom prst="rect">
            <a:avLst/>
          </a:prstGeom>
          <a:noFill/>
          <a:ln/>
        </p:spPr>
        <p:txBody>
          <a:bodyPr wrap="square" lIns="0" tIns="0" rIns="0" bIns="0" rtlCol="0" anchor="ctr"/>
          <a:lstStyle/>
          <a:p>
            <a:pPr marL="0" indent="0" algn="ctr">
              <a:buNone/>
            </a:pPr>
            <a:r>
              <a:rPr lang="en-US" sz="3000" b="1" dirty="0">
                <a:solidFill>
                  <a:srgbClr val="F4EBDC"/>
                </a:solidFill>
                <a:latin typeface="Georgia" pitchFamily="34" charset="0"/>
                <a:ea typeface="Georgia" pitchFamily="34" charset="-122"/>
                <a:cs typeface="Georgia" pitchFamily="34" charset="-120"/>
              </a:rPr>
              <a:t>4</a:t>
            </a:r>
            <a:endParaRPr lang="en-US" sz="3000" dirty="0"/>
          </a:p>
        </p:txBody>
      </p:sp>
      <p:sp>
        <p:nvSpPr>
          <p:cNvPr id="24" name="Text 22"/>
          <p:cNvSpPr/>
          <p:nvPr/>
        </p:nvSpPr>
        <p:spPr>
          <a:xfrm>
            <a:off x="7475220" y="3703320"/>
            <a:ext cx="1837944" cy="777240"/>
          </a:xfrm>
          <a:prstGeom prst="rect">
            <a:avLst/>
          </a:prstGeom>
          <a:noFill/>
          <a:ln/>
        </p:spPr>
        <p:txBody>
          <a:bodyPr wrap="square" lIns="0" tIns="0" rIns="0" bIns="0" rtlCol="0" anchor="t"/>
          <a:lstStyle/>
          <a:p>
            <a:pPr marL="0" indent="0" algn="ctr">
              <a:lnSpc>
                <a:spcPts val="1900"/>
              </a:lnSpc>
              <a:buNone/>
            </a:pPr>
            <a:r>
              <a:rPr lang="en-US" sz="1650" b="1" dirty="0">
                <a:solidFill>
                  <a:srgbClr val="3B2E25"/>
                </a:solidFill>
                <a:latin typeface="Georgia" pitchFamily="34" charset="0"/>
                <a:ea typeface="Georgia" pitchFamily="34" charset="-122"/>
                <a:cs typeface="Georgia" pitchFamily="34" charset="-120"/>
              </a:rPr>
              <a:t>Self-advocacy</a:t>
            </a:r>
            <a:endParaRPr lang="en-US" sz="1650" dirty="0"/>
          </a:p>
        </p:txBody>
      </p:sp>
      <p:sp>
        <p:nvSpPr>
          <p:cNvPr id="25" name="Text 23"/>
          <p:cNvSpPr/>
          <p:nvPr/>
        </p:nvSpPr>
        <p:spPr>
          <a:xfrm>
            <a:off x="7502652" y="4526280"/>
            <a:ext cx="1783080" cy="1005840"/>
          </a:xfrm>
          <a:prstGeom prst="rect">
            <a:avLst/>
          </a:prstGeom>
          <a:noFill/>
          <a:ln/>
        </p:spPr>
        <p:txBody>
          <a:bodyPr wrap="square" lIns="0" tIns="0" rIns="0" bIns="0" rtlCol="0" anchor="ctr"/>
          <a:lstStyle/>
          <a:p>
            <a:pPr marL="0" indent="0" algn="ctr">
              <a:lnSpc>
                <a:spcPts val="1600"/>
              </a:lnSpc>
              <a:buNone/>
            </a:pPr>
            <a:r>
              <a:rPr lang="en-US" sz="1200" dirty="0">
                <a:solidFill>
                  <a:srgbClr val="7C6A5A"/>
                </a:solidFill>
                <a:latin typeface="Calibri" pitchFamily="34" charset="0"/>
                <a:ea typeface="Calibri" pitchFamily="34" charset="-122"/>
                <a:cs typeface="Calibri" pitchFamily="34" charset="-120"/>
              </a:rPr>
              <a:t>Psychological safety to raise needs and concerns.</a:t>
            </a:r>
            <a:endParaRPr lang="en-US" sz="1200" dirty="0"/>
          </a:p>
        </p:txBody>
      </p:sp>
      <p:sp>
        <p:nvSpPr>
          <p:cNvPr id="26" name="Shape 24"/>
          <p:cNvSpPr/>
          <p:nvPr/>
        </p:nvSpPr>
        <p:spPr>
          <a:xfrm>
            <a:off x="9601200" y="2286000"/>
            <a:ext cx="2112264" cy="3383280"/>
          </a:xfrm>
          <a:prstGeom prst="rect">
            <a:avLst/>
          </a:prstGeom>
          <a:solidFill>
            <a:srgbClr val="EFE3CF"/>
          </a:solidFill>
          <a:ln w="12700">
            <a:solidFill>
              <a:srgbClr val="DEC9A6"/>
            </a:solidFill>
            <a:prstDash val="solid"/>
          </a:ln>
        </p:spPr>
        <p:txBody>
          <a:bodyPr/>
          <a:lstStyle/>
          <a:p>
            <a:endParaRPr lang="en-US"/>
          </a:p>
        </p:txBody>
      </p:sp>
      <p:sp>
        <p:nvSpPr>
          <p:cNvPr id="27" name="Shape 25"/>
          <p:cNvSpPr/>
          <p:nvPr/>
        </p:nvSpPr>
        <p:spPr>
          <a:xfrm>
            <a:off x="10245852" y="2651760"/>
            <a:ext cx="822960" cy="822960"/>
          </a:xfrm>
          <a:prstGeom prst="ellipse">
            <a:avLst/>
          </a:prstGeom>
          <a:solidFill>
            <a:srgbClr val="B25541"/>
          </a:solidFill>
          <a:ln/>
        </p:spPr>
        <p:txBody>
          <a:bodyPr/>
          <a:lstStyle/>
          <a:p>
            <a:endParaRPr lang="en-US"/>
          </a:p>
        </p:txBody>
      </p:sp>
      <p:sp>
        <p:nvSpPr>
          <p:cNvPr id="28" name="Text 26"/>
          <p:cNvSpPr/>
          <p:nvPr/>
        </p:nvSpPr>
        <p:spPr>
          <a:xfrm>
            <a:off x="10245852" y="2651760"/>
            <a:ext cx="822960" cy="822960"/>
          </a:xfrm>
          <a:prstGeom prst="rect">
            <a:avLst/>
          </a:prstGeom>
          <a:noFill/>
          <a:ln/>
        </p:spPr>
        <p:txBody>
          <a:bodyPr wrap="square" lIns="0" tIns="0" rIns="0" bIns="0" rtlCol="0" anchor="ctr"/>
          <a:lstStyle/>
          <a:p>
            <a:pPr marL="0" indent="0" algn="ctr">
              <a:buNone/>
            </a:pPr>
            <a:r>
              <a:rPr lang="en-US" sz="3000" b="1" dirty="0">
                <a:solidFill>
                  <a:srgbClr val="F4EBDC"/>
                </a:solidFill>
                <a:latin typeface="Georgia" pitchFamily="34" charset="0"/>
                <a:ea typeface="Georgia" pitchFamily="34" charset="-122"/>
                <a:cs typeface="Georgia" pitchFamily="34" charset="-120"/>
              </a:rPr>
              <a:t>5</a:t>
            </a:r>
            <a:endParaRPr lang="en-US" sz="3000" dirty="0"/>
          </a:p>
        </p:txBody>
      </p:sp>
      <p:sp>
        <p:nvSpPr>
          <p:cNvPr id="29" name="Text 27"/>
          <p:cNvSpPr/>
          <p:nvPr/>
        </p:nvSpPr>
        <p:spPr>
          <a:xfrm>
            <a:off x="9738360" y="3703320"/>
            <a:ext cx="1837944" cy="777240"/>
          </a:xfrm>
          <a:prstGeom prst="rect">
            <a:avLst/>
          </a:prstGeom>
          <a:noFill/>
          <a:ln/>
        </p:spPr>
        <p:txBody>
          <a:bodyPr wrap="square" lIns="0" tIns="0" rIns="0" bIns="0" rtlCol="0" anchor="t"/>
          <a:lstStyle/>
          <a:p>
            <a:pPr marL="0" indent="0" algn="ctr">
              <a:lnSpc>
                <a:spcPts val="1900"/>
              </a:lnSpc>
              <a:buNone/>
            </a:pPr>
            <a:r>
              <a:rPr lang="en-US" sz="1650" b="1" dirty="0">
                <a:solidFill>
                  <a:srgbClr val="3B2E25"/>
                </a:solidFill>
                <a:latin typeface="Georgia" pitchFamily="34" charset="0"/>
                <a:ea typeface="Georgia" pitchFamily="34" charset="-122"/>
                <a:cs typeface="Georgia" pitchFamily="34" charset="-120"/>
              </a:rPr>
              <a:t>Support</a:t>
            </a:r>
            <a:endParaRPr lang="en-US" sz="1650" dirty="0"/>
          </a:p>
        </p:txBody>
      </p:sp>
      <p:sp>
        <p:nvSpPr>
          <p:cNvPr id="30" name="Text 28"/>
          <p:cNvSpPr/>
          <p:nvPr/>
        </p:nvSpPr>
        <p:spPr>
          <a:xfrm>
            <a:off x="9765792" y="4526280"/>
            <a:ext cx="1783080" cy="1005840"/>
          </a:xfrm>
          <a:prstGeom prst="rect">
            <a:avLst/>
          </a:prstGeom>
          <a:noFill/>
          <a:ln/>
        </p:spPr>
        <p:txBody>
          <a:bodyPr wrap="square" lIns="0" tIns="0" rIns="0" bIns="0" rtlCol="0" anchor="ctr"/>
          <a:lstStyle/>
          <a:p>
            <a:pPr marL="0" indent="0" algn="ctr">
              <a:lnSpc>
                <a:spcPts val="1600"/>
              </a:lnSpc>
              <a:buNone/>
            </a:pPr>
            <a:r>
              <a:rPr lang="en-US" sz="1200" dirty="0">
                <a:solidFill>
                  <a:srgbClr val="7C6A5A"/>
                </a:solidFill>
                <a:latin typeface="Calibri" pitchFamily="34" charset="0"/>
                <a:ea typeface="Calibri" pitchFamily="34" charset="-122"/>
                <a:cs typeface="Calibri" pitchFamily="34" charset="-120"/>
              </a:rPr>
              <a:t>Peer support that strengthens retention and morale.</a:t>
            </a:r>
            <a:endParaRPr lang="en-US" sz="1200" dirty="0"/>
          </a:p>
        </p:txBody>
      </p:sp>
      <p:sp>
        <p:nvSpPr>
          <p:cNvPr id="31" name="Text 29"/>
          <p:cNvSpPr/>
          <p:nvPr/>
        </p:nvSpPr>
        <p:spPr>
          <a:xfrm>
            <a:off x="548640" y="6437376"/>
            <a:ext cx="7315200" cy="274320"/>
          </a:xfrm>
          <a:prstGeom prst="rect">
            <a:avLst/>
          </a:prstGeom>
          <a:noFill/>
          <a:ln/>
        </p:spPr>
        <p:txBody>
          <a:bodyPr wrap="square" lIns="0" tIns="0" rIns="0" bIns="0" rtlCol="0" anchor="ctr"/>
          <a:lstStyle/>
          <a:p>
            <a:pPr marL="0" indent="0" algn="l">
              <a:buNone/>
            </a:pPr>
            <a:r>
              <a:rPr lang="en-US" sz="950" dirty="0">
                <a:solidFill>
                  <a:srgbClr val="7C6A5A"/>
                </a:solidFill>
                <a:latin typeface="Calibri" pitchFamily="34" charset="0"/>
                <a:ea typeface="Calibri" pitchFamily="34" charset="-122"/>
                <a:cs typeface="Calibri" pitchFamily="34" charset="-120"/>
              </a:rPr>
              <a:t>WRAP  ·  Leadership Briefing</a:t>
            </a:r>
            <a:endParaRPr lang="en-US" sz="950" dirty="0"/>
          </a:p>
        </p:txBody>
      </p:sp>
      <p:sp>
        <p:nvSpPr>
          <p:cNvPr id="32" name="Text 30"/>
          <p:cNvSpPr/>
          <p:nvPr/>
        </p:nvSpPr>
        <p:spPr>
          <a:xfrm>
            <a:off x="11430000" y="6437376"/>
            <a:ext cx="548640" cy="274320"/>
          </a:xfrm>
          <a:prstGeom prst="rect">
            <a:avLst/>
          </a:prstGeom>
          <a:noFill/>
          <a:ln/>
        </p:spPr>
        <p:txBody>
          <a:bodyPr wrap="square" lIns="0" tIns="0" rIns="0" bIns="0" rtlCol="0" anchor="ctr"/>
          <a:lstStyle/>
          <a:p>
            <a:pPr marL="0" indent="0" algn="r">
              <a:buNone/>
            </a:pPr>
            <a:r>
              <a:rPr lang="en-US" sz="950" dirty="0">
                <a:solidFill>
                  <a:srgbClr val="7C6A5A"/>
                </a:solidFill>
                <a:latin typeface="Calibri" pitchFamily="34" charset="0"/>
                <a:ea typeface="Calibri" pitchFamily="34" charset="-122"/>
                <a:cs typeface="Calibri" pitchFamily="34" charset="-120"/>
              </a:rPr>
              <a:t>5</a:t>
            </a:r>
            <a:endParaRPr lang="en-US" sz="9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4EBDC"/>
        </a:solidFill>
        <a:effectLst/>
      </p:bgPr>
    </p:bg>
    <p:spTree>
      <p:nvGrpSpPr>
        <p:cNvPr id="1" name=""/>
        <p:cNvGrpSpPr/>
        <p:nvPr/>
      </p:nvGrpSpPr>
      <p:grpSpPr>
        <a:xfrm>
          <a:off x="0" y="0"/>
          <a:ext cx="0" cy="0"/>
          <a:chOff x="0" y="0"/>
          <a:chExt cx="0" cy="0"/>
        </a:xfrm>
      </p:grpSpPr>
      <p:sp>
        <p:nvSpPr>
          <p:cNvPr id="2" name="Shape 0"/>
          <p:cNvSpPr/>
          <p:nvPr/>
        </p:nvSpPr>
        <p:spPr>
          <a:xfrm>
            <a:off x="548640" y="548640"/>
            <a:ext cx="146304" cy="146304"/>
          </a:xfrm>
          <a:prstGeom prst="rect">
            <a:avLst/>
          </a:prstGeom>
          <a:solidFill>
            <a:srgbClr val="B25541"/>
          </a:solidFill>
          <a:ln/>
        </p:spPr>
        <p:txBody>
          <a:bodyPr/>
          <a:lstStyle/>
          <a:p>
            <a:endParaRPr lang="en-US"/>
          </a:p>
        </p:txBody>
      </p:sp>
      <p:sp>
        <p:nvSpPr>
          <p:cNvPr id="3" name="Text 1"/>
          <p:cNvSpPr/>
          <p:nvPr/>
        </p:nvSpPr>
        <p:spPr>
          <a:xfrm>
            <a:off x="804672" y="438912"/>
            <a:ext cx="7315200" cy="320040"/>
          </a:xfrm>
          <a:prstGeom prst="rect">
            <a:avLst/>
          </a:prstGeom>
          <a:noFill/>
          <a:ln/>
        </p:spPr>
        <p:txBody>
          <a:bodyPr wrap="square" lIns="0" tIns="0" rIns="0" bIns="0" rtlCol="0" anchor="ctr"/>
          <a:lstStyle/>
          <a:p>
            <a:pPr marL="0" indent="0" algn="l">
              <a:buNone/>
            </a:pPr>
            <a:r>
              <a:rPr lang="en-US" sz="1250" b="1" kern="0" spc="300" dirty="0">
                <a:solidFill>
                  <a:srgbClr val="B25541"/>
                </a:solidFill>
                <a:latin typeface="Calibri" pitchFamily="34" charset="0"/>
                <a:ea typeface="Calibri" pitchFamily="34" charset="-122"/>
                <a:cs typeface="Calibri" pitchFamily="34" charset="-120"/>
              </a:rPr>
              <a:t>WHAT WE'D FUND</a:t>
            </a:r>
            <a:endParaRPr lang="en-US" sz="1250" dirty="0"/>
          </a:p>
        </p:txBody>
      </p:sp>
      <p:sp>
        <p:nvSpPr>
          <p:cNvPr id="4" name="Text 2"/>
          <p:cNvSpPr/>
          <p:nvPr/>
        </p:nvSpPr>
        <p:spPr>
          <a:xfrm>
            <a:off x="548640" y="777240"/>
            <a:ext cx="5577840" cy="1280160"/>
          </a:xfrm>
          <a:prstGeom prst="rect">
            <a:avLst/>
          </a:prstGeom>
          <a:noFill/>
          <a:ln/>
        </p:spPr>
        <p:txBody>
          <a:bodyPr wrap="square" lIns="0" tIns="0" rIns="0" bIns="0" rtlCol="0" anchor="ctr"/>
          <a:lstStyle/>
          <a:p>
            <a:pPr marL="0" indent="0">
              <a:lnSpc>
                <a:spcPts val="3100"/>
              </a:lnSpc>
              <a:buNone/>
            </a:pPr>
            <a:r>
              <a:rPr lang="en-US" sz="2700" b="1" dirty="0">
                <a:solidFill>
                  <a:srgbClr val="3B2E25"/>
                </a:solidFill>
                <a:latin typeface="Georgia" pitchFamily="34" charset="0"/>
                <a:ea typeface="Georgia" pitchFamily="34" charset="-122"/>
                <a:cs typeface="Georgia" pitchFamily="34" charset="-120"/>
              </a:rPr>
              <a:t>The model behind the evidence</a:t>
            </a:r>
            <a:endParaRPr lang="en-US" sz="2700" dirty="0"/>
          </a:p>
        </p:txBody>
      </p:sp>
      <p:sp>
        <p:nvSpPr>
          <p:cNvPr id="5" name="Text 3"/>
          <p:cNvSpPr/>
          <p:nvPr/>
        </p:nvSpPr>
        <p:spPr>
          <a:xfrm>
            <a:off x="548640" y="2011680"/>
            <a:ext cx="5029200" cy="914400"/>
          </a:xfrm>
          <a:prstGeom prst="rect">
            <a:avLst/>
          </a:prstGeom>
          <a:noFill/>
          <a:ln/>
        </p:spPr>
        <p:txBody>
          <a:bodyPr wrap="square" lIns="0" tIns="0" rIns="0" bIns="0" rtlCol="0" anchor="ctr"/>
          <a:lstStyle/>
          <a:p>
            <a:pPr marL="0" indent="0">
              <a:lnSpc>
                <a:spcPts val="1900"/>
              </a:lnSpc>
              <a:buNone/>
            </a:pPr>
            <a:r>
              <a:rPr lang="en-US" sz="1400" dirty="0">
                <a:solidFill>
                  <a:srgbClr val="7C6A5A"/>
                </a:solidFill>
                <a:latin typeface="Calibri" pitchFamily="34" charset="0"/>
                <a:ea typeface="Calibri" pitchFamily="34" charset="-122"/>
                <a:cs typeface="Calibri" pitchFamily="34" charset="-120"/>
              </a:rPr>
              <a:t>The evidence base rests on a specific, manualized model. Funding WRAP means funding fidelity to it — not a watered-down version.</a:t>
            </a:r>
            <a:endParaRPr lang="en-US" sz="1400" dirty="0"/>
          </a:p>
        </p:txBody>
      </p:sp>
      <p:pic>
        <p:nvPicPr>
          <p:cNvPr id="6" name="Image 0" descr="images/image-04b997e72cd5e6dc4ff28a7ea0cf4fe0.jpg"/>
          <p:cNvPicPr>
            <a:picLocks noChangeAspect="1"/>
          </p:cNvPicPr>
          <p:nvPr/>
        </p:nvPicPr>
        <p:blipFill>
          <a:blip r:embed="rId3"/>
          <a:srcRect t="15132" b="15132"/>
          <a:stretch/>
        </p:blipFill>
        <p:spPr>
          <a:xfrm>
            <a:off x="6400800" y="640080"/>
            <a:ext cx="5212080" cy="2423160"/>
          </a:xfrm>
          <a:prstGeom prst="rect">
            <a:avLst/>
          </a:prstGeom>
          <a:effectLst>
            <a:outerShdw blurRad="114300" dist="38100" dir="5400000" algn="bl" rotWithShape="0">
              <a:srgbClr val="000000">
                <a:alpha val="18000"/>
              </a:srgbClr>
            </a:outerShdw>
          </a:effectLst>
        </p:spPr>
      </p:pic>
      <p:sp>
        <p:nvSpPr>
          <p:cNvPr id="7" name="Shape 4"/>
          <p:cNvSpPr/>
          <p:nvPr/>
        </p:nvSpPr>
        <p:spPr>
          <a:xfrm>
            <a:off x="548640" y="3291840"/>
            <a:ext cx="3520440" cy="1325880"/>
          </a:xfrm>
          <a:prstGeom prst="rect">
            <a:avLst/>
          </a:prstGeom>
          <a:solidFill>
            <a:srgbClr val="EFE3CF"/>
          </a:solidFill>
          <a:ln w="12700">
            <a:solidFill>
              <a:srgbClr val="DEC9A6"/>
            </a:solidFill>
            <a:prstDash val="solid"/>
          </a:ln>
        </p:spPr>
        <p:txBody>
          <a:bodyPr/>
          <a:lstStyle/>
          <a:p>
            <a:endParaRPr lang="en-US"/>
          </a:p>
        </p:txBody>
      </p:sp>
      <p:sp>
        <p:nvSpPr>
          <p:cNvPr id="8" name="Shape 5"/>
          <p:cNvSpPr/>
          <p:nvPr/>
        </p:nvSpPr>
        <p:spPr>
          <a:xfrm>
            <a:off x="548640" y="3291840"/>
            <a:ext cx="502920" cy="1325880"/>
          </a:xfrm>
          <a:prstGeom prst="rect">
            <a:avLst/>
          </a:prstGeom>
          <a:solidFill>
            <a:srgbClr val="B25541"/>
          </a:solidFill>
          <a:ln/>
        </p:spPr>
        <p:txBody>
          <a:bodyPr/>
          <a:lstStyle/>
          <a:p>
            <a:endParaRPr lang="en-US"/>
          </a:p>
        </p:txBody>
      </p:sp>
      <p:sp>
        <p:nvSpPr>
          <p:cNvPr id="9" name="Text 6"/>
          <p:cNvSpPr/>
          <p:nvPr/>
        </p:nvSpPr>
        <p:spPr>
          <a:xfrm>
            <a:off x="548640" y="3291840"/>
            <a:ext cx="502920" cy="1325880"/>
          </a:xfrm>
          <a:prstGeom prst="rect">
            <a:avLst/>
          </a:prstGeom>
          <a:noFill/>
          <a:ln/>
        </p:spPr>
        <p:txBody>
          <a:bodyPr wrap="square" lIns="0" tIns="0" rIns="0" bIns="0" rtlCol="0" anchor="ctr"/>
          <a:lstStyle/>
          <a:p>
            <a:pPr marL="0" indent="0" algn="ctr">
              <a:buNone/>
            </a:pPr>
            <a:r>
              <a:rPr lang="en-US" sz="2200" b="1" dirty="0">
                <a:solidFill>
                  <a:srgbClr val="F4EBDC"/>
                </a:solidFill>
                <a:latin typeface="Georgia" pitchFamily="34" charset="0"/>
                <a:ea typeface="Georgia" pitchFamily="34" charset="-122"/>
                <a:cs typeface="Georgia" pitchFamily="34" charset="-120"/>
              </a:rPr>
              <a:t>1</a:t>
            </a:r>
            <a:endParaRPr lang="en-US" sz="2200" dirty="0"/>
          </a:p>
        </p:txBody>
      </p:sp>
      <p:sp>
        <p:nvSpPr>
          <p:cNvPr id="10" name="Text 7"/>
          <p:cNvSpPr/>
          <p:nvPr/>
        </p:nvSpPr>
        <p:spPr>
          <a:xfrm>
            <a:off x="1207008" y="3456432"/>
            <a:ext cx="2743200" cy="411480"/>
          </a:xfrm>
          <a:prstGeom prst="rect">
            <a:avLst/>
          </a:prstGeom>
          <a:noFill/>
          <a:ln/>
        </p:spPr>
        <p:txBody>
          <a:bodyPr wrap="square" lIns="0" tIns="0" rIns="0" bIns="0" rtlCol="0" anchor="ctr"/>
          <a:lstStyle/>
          <a:p>
            <a:pPr marL="0" indent="0">
              <a:buNone/>
            </a:pPr>
            <a:r>
              <a:rPr lang="en-US" sz="1450" b="1" dirty="0">
                <a:solidFill>
                  <a:srgbClr val="3B2E25"/>
                </a:solidFill>
                <a:latin typeface="Georgia" pitchFamily="34" charset="0"/>
                <a:ea typeface="Georgia" pitchFamily="34" charset="-122"/>
                <a:cs typeface="Georgia" pitchFamily="34" charset="-120"/>
              </a:rPr>
              <a:t>Wellness toolbox</a:t>
            </a:r>
            <a:endParaRPr lang="en-US" sz="1450" dirty="0"/>
          </a:p>
        </p:txBody>
      </p:sp>
      <p:sp>
        <p:nvSpPr>
          <p:cNvPr id="11" name="Text 8"/>
          <p:cNvSpPr/>
          <p:nvPr/>
        </p:nvSpPr>
        <p:spPr>
          <a:xfrm>
            <a:off x="1207008" y="3858768"/>
            <a:ext cx="2743200" cy="685800"/>
          </a:xfrm>
          <a:prstGeom prst="rect">
            <a:avLst/>
          </a:prstGeom>
          <a:noFill/>
          <a:ln/>
        </p:spPr>
        <p:txBody>
          <a:bodyPr wrap="square" lIns="0" tIns="0" rIns="0" bIns="0" rtlCol="0" anchor="ctr"/>
          <a:lstStyle/>
          <a:p>
            <a:pPr marL="0" indent="0">
              <a:lnSpc>
                <a:spcPts val="1400"/>
              </a:lnSpc>
              <a:buNone/>
            </a:pPr>
            <a:r>
              <a:rPr lang="en-US" sz="1150" dirty="0">
                <a:solidFill>
                  <a:srgbClr val="7C6A5A"/>
                </a:solidFill>
                <a:latin typeface="Calibri" pitchFamily="34" charset="0"/>
                <a:ea typeface="Calibri" pitchFamily="34" charset="-122"/>
                <a:cs typeface="Calibri" pitchFamily="34" charset="-120"/>
              </a:rPr>
              <a:t>Simple, low-cost self-care strategies.</a:t>
            </a:r>
            <a:endParaRPr lang="en-US" sz="1150" dirty="0"/>
          </a:p>
        </p:txBody>
      </p:sp>
      <p:sp>
        <p:nvSpPr>
          <p:cNvPr id="12" name="Shape 9"/>
          <p:cNvSpPr/>
          <p:nvPr/>
        </p:nvSpPr>
        <p:spPr>
          <a:xfrm>
            <a:off x="4251960" y="3291840"/>
            <a:ext cx="3520440" cy="1325880"/>
          </a:xfrm>
          <a:prstGeom prst="rect">
            <a:avLst/>
          </a:prstGeom>
          <a:solidFill>
            <a:srgbClr val="EFE3CF"/>
          </a:solidFill>
          <a:ln w="12700">
            <a:solidFill>
              <a:srgbClr val="DEC9A6"/>
            </a:solidFill>
            <a:prstDash val="solid"/>
          </a:ln>
        </p:spPr>
        <p:txBody>
          <a:bodyPr/>
          <a:lstStyle/>
          <a:p>
            <a:endParaRPr lang="en-US"/>
          </a:p>
        </p:txBody>
      </p:sp>
      <p:sp>
        <p:nvSpPr>
          <p:cNvPr id="13" name="Shape 10"/>
          <p:cNvSpPr/>
          <p:nvPr/>
        </p:nvSpPr>
        <p:spPr>
          <a:xfrm>
            <a:off x="4251960" y="3291840"/>
            <a:ext cx="502920" cy="1325880"/>
          </a:xfrm>
          <a:prstGeom prst="rect">
            <a:avLst/>
          </a:prstGeom>
          <a:solidFill>
            <a:srgbClr val="B25541"/>
          </a:solidFill>
          <a:ln/>
        </p:spPr>
        <p:txBody>
          <a:bodyPr/>
          <a:lstStyle/>
          <a:p>
            <a:endParaRPr lang="en-US"/>
          </a:p>
        </p:txBody>
      </p:sp>
      <p:sp>
        <p:nvSpPr>
          <p:cNvPr id="14" name="Text 11"/>
          <p:cNvSpPr/>
          <p:nvPr/>
        </p:nvSpPr>
        <p:spPr>
          <a:xfrm>
            <a:off x="4251960" y="3291840"/>
            <a:ext cx="502920" cy="1325880"/>
          </a:xfrm>
          <a:prstGeom prst="rect">
            <a:avLst/>
          </a:prstGeom>
          <a:noFill/>
          <a:ln/>
        </p:spPr>
        <p:txBody>
          <a:bodyPr wrap="square" lIns="0" tIns="0" rIns="0" bIns="0" rtlCol="0" anchor="ctr"/>
          <a:lstStyle/>
          <a:p>
            <a:pPr marL="0" indent="0" algn="ctr">
              <a:buNone/>
            </a:pPr>
            <a:r>
              <a:rPr lang="en-US" sz="2200" b="1" dirty="0">
                <a:solidFill>
                  <a:srgbClr val="F4EBDC"/>
                </a:solidFill>
                <a:latin typeface="Georgia" pitchFamily="34" charset="0"/>
                <a:ea typeface="Georgia" pitchFamily="34" charset="-122"/>
                <a:cs typeface="Georgia" pitchFamily="34" charset="-120"/>
              </a:rPr>
              <a:t>2</a:t>
            </a:r>
            <a:endParaRPr lang="en-US" sz="2200" dirty="0"/>
          </a:p>
        </p:txBody>
      </p:sp>
      <p:sp>
        <p:nvSpPr>
          <p:cNvPr id="15" name="Text 12"/>
          <p:cNvSpPr/>
          <p:nvPr/>
        </p:nvSpPr>
        <p:spPr>
          <a:xfrm>
            <a:off x="4910328" y="3456432"/>
            <a:ext cx="2743200" cy="411480"/>
          </a:xfrm>
          <a:prstGeom prst="rect">
            <a:avLst/>
          </a:prstGeom>
          <a:noFill/>
          <a:ln/>
        </p:spPr>
        <p:txBody>
          <a:bodyPr wrap="square" lIns="0" tIns="0" rIns="0" bIns="0" rtlCol="0" anchor="ctr"/>
          <a:lstStyle/>
          <a:p>
            <a:pPr marL="0" indent="0">
              <a:buNone/>
            </a:pPr>
            <a:r>
              <a:rPr lang="en-US" sz="1450" b="1" dirty="0">
                <a:solidFill>
                  <a:srgbClr val="3B2E25"/>
                </a:solidFill>
                <a:latin typeface="Georgia" pitchFamily="34" charset="0"/>
                <a:ea typeface="Georgia" pitchFamily="34" charset="-122"/>
                <a:cs typeface="Georgia" pitchFamily="34" charset="-120"/>
              </a:rPr>
              <a:t>Daily plan</a:t>
            </a:r>
            <a:endParaRPr lang="en-US" sz="1450" dirty="0"/>
          </a:p>
        </p:txBody>
      </p:sp>
      <p:sp>
        <p:nvSpPr>
          <p:cNvPr id="16" name="Text 13"/>
          <p:cNvSpPr/>
          <p:nvPr/>
        </p:nvSpPr>
        <p:spPr>
          <a:xfrm>
            <a:off x="4910328" y="3858768"/>
            <a:ext cx="2743200" cy="685800"/>
          </a:xfrm>
          <a:prstGeom prst="rect">
            <a:avLst/>
          </a:prstGeom>
          <a:noFill/>
          <a:ln/>
        </p:spPr>
        <p:txBody>
          <a:bodyPr wrap="square" lIns="0" tIns="0" rIns="0" bIns="0" rtlCol="0" anchor="ctr"/>
          <a:lstStyle/>
          <a:p>
            <a:pPr marL="0" indent="0">
              <a:lnSpc>
                <a:spcPts val="1400"/>
              </a:lnSpc>
              <a:buNone/>
            </a:pPr>
            <a:r>
              <a:rPr lang="en-US" sz="1150" dirty="0">
                <a:solidFill>
                  <a:srgbClr val="7C6A5A"/>
                </a:solidFill>
                <a:latin typeface="Calibri" pitchFamily="34" charset="0"/>
                <a:ea typeface="Calibri" pitchFamily="34" charset="-122"/>
                <a:cs typeface="Calibri" pitchFamily="34" charset="-120"/>
              </a:rPr>
              <a:t>Routines that maintain wellness.</a:t>
            </a:r>
            <a:endParaRPr lang="en-US" sz="1150" dirty="0"/>
          </a:p>
        </p:txBody>
      </p:sp>
      <p:sp>
        <p:nvSpPr>
          <p:cNvPr id="17" name="Shape 14"/>
          <p:cNvSpPr/>
          <p:nvPr/>
        </p:nvSpPr>
        <p:spPr>
          <a:xfrm>
            <a:off x="7955280" y="3291840"/>
            <a:ext cx="3520440" cy="1325880"/>
          </a:xfrm>
          <a:prstGeom prst="rect">
            <a:avLst/>
          </a:prstGeom>
          <a:solidFill>
            <a:srgbClr val="EFE3CF"/>
          </a:solidFill>
          <a:ln w="12700">
            <a:solidFill>
              <a:srgbClr val="DEC9A6"/>
            </a:solidFill>
            <a:prstDash val="solid"/>
          </a:ln>
        </p:spPr>
        <p:txBody>
          <a:bodyPr/>
          <a:lstStyle/>
          <a:p>
            <a:endParaRPr lang="en-US"/>
          </a:p>
        </p:txBody>
      </p:sp>
      <p:sp>
        <p:nvSpPr>
          <p:cNvPr id="18" name="Shape 15"/>
          <p:cNvSpPr/>
          <p:nvPr/>
        </p:nvSpPr>
        <p:spPr>
          <a:xfrm>
            <a:off x="7955280" y="3291840"/>
            <a:ext cx="502920" cy="1325880"/>
          </a:xfrm>
          <a:prstGeom prst="rect">
            <a:avLst/>
          </a:prstGeom>
          <a:solidFill>
            <a:srgbClr val="B25541"/>
          </a:solidFill>
          <a:ln/>
        </p:spPr>
        <p:txBody>
          <a:bodyPr/>
          <a:lstStyle/>
          <a:p>
            <a:endParaRPr lang="en-US"/>
          </a:p>
        </p:txBody>
      </p:sp>
      <p:sp>
        <p:nvSpPr>
          <p:cNvPr id="19" name="Text 16"/>
          <p:cNvSpPr/>
          <p:nvPr/>
        </p:nvSpPr>
        <p:spPr>
          <a:xfrm>
            <a:off x="7955280" y="3291840"/>
            <a:ext cx="502920" cy="1325880"/>
          </a:xfrm>
          <a:prstGeom prst="rect">
            <a:avLst/>
          </a:prstGeom>
          <a:noFill/>
          <a:ln/>
        </p:spPr>
        <p:txBody>
          <a:bodyPr wrap="square" lIns="0" tIns="0" rIns="0" bIns="0" rtlCol="0" anchor="ctr"/>
          <a:lstStyle/>
          <a:p>
            <a:pPr marL="0" indent="0" algn="ctr">
              <a:buNone/>
            </a:pPr>
            <a:r>
              <a:rPr lang="en-US" sz="2200" b="1" dirty="0">
                <a:solidFill>
                  <a:srgbClr val="F4EBDC"/>
                </a:solidFill>
                <a:latin typeface="Georgia" pitchFamily="34" charset="0"/>
                <a:ea typeface="Georgia" pitchFamily="34" charset="-122"/>
                <a:cs typeface="Georgia" pitchFamily="34" charset="-120"/>
              </a:rPr>
              <a:t>3</a:t>
            </a:r>
            <a:endParaRPr lang="en-US" sz="2200" dirty="0"/>
          </a:p>
        </p:txBody>
      </p:sp>
      <p:sp>
        <p:nvSpPr>
          <p:cNvPr id="20" name="Text 17"/>
          <p:cNvSpPr/>
          <p:nvPr/>
        </p:nvSpPr>
        <p:spPr>
          <a:xfrm>
            <a:off x="8613648" y="3456432"/>
            <a:ext cx="2743200" cy="411480"/>
          </a:xfrm>
          <a:prstGeom prst="rect">
            <a:avLst/>
          </a:prstGeom>
          <a:noFill/>
          <a:ln/>
        </p:spPr>
        <p:txBody>
          <a:bodyPr wrap="square" lIns="0" tIns="0" rIns="0" bIns="0" rtlCol="0" anchor="ctr"/>
          <a:lstStyle/>
          <a:p>
            <a:pPr marL="0" indent="0">
              <a:buNone/>
            </a:pPr>
            <a:r>
              <a:rPr lang="en-US" sz="1450" b="1" dirty="0">
                <a:solidFill>
                  <a:srgbClr val="3B2E25"/>
                </a:solidFill>
                <a:latin typeface="Georgia" pitchFamily="34" charset="0"/>
                <a:ea typeface="Georgia" pitchFamily="34" charset="-122"/>
                <a:cs typeface="Georgia" pitchFamily="34" charset="-120"/>
              </a:rPr>
              <a:t>Triggers</a:t>
            </a:r>
            <a:endParaRPr lang="en-US" sz="1450" dirty="0"/>
          </a:p>
        </p:txBody>
      </p:sp>
      <p:sp>
        <p:nvSpPr>
          <p:cNvPr id="21" name="Text 18"/>
          <p:cNvSpPr/>
          <p:nvPr/>
        </p:nvSpPr>
        <p:spPr>
          <a:xfrm>
            <a:off x="8613648" y="3858768"/>
            <a:ext cx="2743200" cy="685800"/>
          </a:xfrm>
          <a:prstGeom prst="rect">
            <a:avLst/>
          </a:prstGeom>
          <a:noFill/>
          <a:ln/>
        </p:spPr>
        <p:txBody>
          <a:bodyPr wrap="square" lIns="0" tIns="0" rIns="0" bIns="0" rtlCol="0" anchor="ctr"/>
          <a:lstStyle/>
          <a:p>
            <a:pPr marL="0" indent="0">
              <a:lnSpc>
                <a:spcPts val="1400"/>
              </a:lnSpc>
              <a:buNone/>
            </a:pPr>
            <a:r>
              <a:rPr lang="en-US" sz="1150" dirty="0">
                <a:solidFill>
                  <a:srgbClr val="7C6A5A"/>
                </a:solidFill>
                <a:latin typeface="Calibri" pitchFamily="34" charset="0"/>
                <a:ea typeface="Calibri" pitchFamily="34" charset="-122"/>
                <a:cs typeface="Calibri" pitchFamily="34" charset="-120"/>
              </a:rPr>
              <a:t>External stressors and responses.</a:t>
            </a:r>
            <a:endParaRPr lang="en-US" sz="1150" dirty="0"/>
          </a:p>
        </p:txBody>
      </p:sp>
      <p:sp>
        <p:nvSpPr>
          <p:cNvPr id="22" name="Shape 19"/>
          <p:cNvSpPr/>
          <p:nvPr/>
        </p:nvSpPr>
        <p:spPr>
          <a:xfrm>
            <a:off x="548640" y="4800600"/>
            <a:ext cx="3520440" cy="1325880"/>
          </a:xfrm>
          <a:prstGeom prst="rect">
            <a:avLst/>
          </a:prstGeom>
          <a:solidFill>
            <a:srgbClr val="EFE3CF"/>
          </a:solidFill>
          <a:ln w="12700">
            <a:solidFill>
              <a:srgbClr val="DEC9A6"/>
            </a:solidFill>
            <a:prstDash val="solid"/>
          </a:ln>
        </p:spPr>
        <p:txBody>
          <a:bodyPr/>
          <a:lstStyle/>
          <a:p>
            <a:endParaRPr lang="en-US"/>
          </a:p>
        </p:txBody>
      </p:sp>
      <p:sp>
        <p:nvSpPr>
          <p:cNvPr id="23" name="Shape 20"/>
          <p:cNvSpPr/>
          <p:nvPr/>
        </p:nvSpPr>
        <p:spPr>
          <a:xfrm>
            <a:off x="548640" y="4800600"/>
            <a:ext cx="502920" cy="1325880"/>
          </a:xfrm>
          <a:prstGeom prst="rect">
            <a:avLst/>
          </a:prstGeom>
          <a:solidFill>
            <a:srgbClr val="6E7449"/>
          </a:solidFill>
          <a:ln/>
        </p:spPr>
        <p:txBody>
          <a:bodyPr/>
          <a:lstStyle/>
          <a:p>
            <a:endParaRPr lang="en-US"/>
          </a:p>
        </p:txBody>
      </p:sp>
      <p:sp>
        <p:nvSpPr>
          <p:cNvPr id="24" name="Text 21"/>
          <p:cNvSpPr/>
          <p:nvPr/>
        </p:nvSpPr>
        <p:spPr>
          <a:xfrm>
            <a:off x="548640" y="4800600"/>
            <a:ext cx="502920" cy="1325880"/>
          </a:xfrm>
          <a:prstGeom prst="rect">
            <a:avLst/>
          </a:prstGeom>
          <a:noFill/>
          <a:ln/>
        </p:spPr>
        <p:txBody>
          <a:bodyPr wrap="square" lIns="0" tIns="0" rIns="0" bIns="0" rtlCol="0" anchor="ctr"/>
          <a:lstStyle/>
          <a:p>
            <a:pPr marL="0" indent="0" algn="ctr">
              <a:buNone/>
            </a:pPr>
            <a:r>
              <a:rPr lang="en-US" sz="2200" b="1" dirty="0">
                <a:solidFill>
                  <a:srgbClr val="F4EBDC"/>
                </a:solidFill>
                <a:latin typeface="Georgia" pitchFamily="34" charset="0"/>
                <a:ea typeface="Georgia" pitchFamily="34" charset="-122"/>
                <a:cs typeface="Georgia" pitchFamily="34" charset="-120"/>
              </a:rPr>
              <a:t>4</a:t>
            </a:r>
            <a:endParaRPr lang="en-US" sz="2200" dirty="0"/>
          </a:p>
        </p:txBody>
      </p:sp>
      <p:sp>
        <p:nvSpPr>
          <p:cNvPr id="25" name="Text 22"/>
          <p:cNvSpPr/>
          <p:nvPr/>
        </p:nvSpPr>
        <p:spPr>
          <a:xfrm>
            <a:off x="1207008" y="4965192"/>
            <a:ext cx="2743200" cy="411480"/>
          </a:xfrm>
          <a:prstGeom prst="rect">
            <a:avLst/>
          </a:prstGeom>
          <a:noFill/>
          <a:ln/>
        </p:spPr>
        <p:txBody>
          <a:bodyPr wrap="square" lIns="0" tIns="0" rIns="0" bIns="0" rtlCol="0" anchor="ctr"/>
          <a:lstStyle/>
          <a:p>
            <a:pPr marL="0" indent="0">
              <a:buNone/>
            </a:pPr>
            <a:r>
              <a:rPr lang="en-US" sz="1450" b="1" dirty="0">
                <a:solidFill>
                  <a:srgbClr val="3B2E25"/>
                </a:solidFill>
                <a:latin typeface="Georgia" pitchFamily="34" charset="0"/>
                <a:ea typeface="Georgia" pitchFamily="34" charset="-122"/>
                <a:cs typeface="Georgia" pitchFamily="34" charset="-120"/>
              </a:rPr>
              <a:t>Early warning signs</a:t>
            </a:r>
            <a:endParaRPr lang="en-US" sz="1450" dirty="0"/>
          </a:p>
        </p:txBody>
      </p:sp>
      <p:sp>
        <p:nvSpPr>
          <p:cNvPr id="26" name="Text 23"/>
          <p:cNvSpPr/>
          <p:nvPr/>
        </p:nvSpPr>
        <p:spPr>
          <a:xfrm>
            <a:off x="1207008" y="5367528"/>
            <a:ext cx="2743200" cy="685800"/>
          </a:xfrm>
          <a:prstGeom prst="rect">
            <a:avLst/>
          </a:prstGeom>
          <a:noFill/>
          <a:ln/>
        </p:spPr>
        <p:txBody>
          <a:bodyPr wrap="square" lIns="0" tIns="0" rIns="0" bIns="0" rtlCol="0" anchor="ctr"/>
          <a:lstStyle/>
          <a:p>
            <a:pPr marL="0" indent="0">
              <a:lnSpc>
                <a:spcPts val="1400"/>
              </a:lnSpc>
              <a:buNone/>
            </a:pPr>
            <a:r>
              <a:rPr lang="en-US" sz="1150" dirty="0">
                <a:solidFill>
                  <a:srgbClr val="7C6A5A"/>
                </a:solidFill>
                <a:latin typeface="Calibri" pitchFamily="34" charset="0"/>
                <a:ea typeface="Calibri" pitchFamily="34" charset="-122"/>
                <a:cs typeface="Calibri" pitchFamily="34" charset="-120"/>
              </a:rPr>
              <a:t>Internal cues caught early.</a:t>
            </a:r>
            <a:endParaRPr lang="en-US" sz="1150" dirty="0"/>
          </a:p>
        </p:txBody>
      </p:sp>
      <p:sp>
        <p:nvSpPr>
          <p:cNvPr id="27" name="Shape 24"/>
          <p:cNvSpPr/>
          <p:nvPr/>
        </p:nvSpPr>
        <p:spPr>
          <a:xfrm>
            <a:off x="4251960" y="4800600"/>
            <a:ext cx="3520440" cy="1325880"/>
          </a:xfrm>
          <a:prstGeom prst="rect">
            <a:avLst/>
          </a:prstGeom>
          <a:solidFill>
            <a:srgbClr val="EFE3CF"/>
          </a:solidFill>
          <a:ln w="12700">
            <a:solidFill>
              <a:srgbClr val="DEC9A6"/>
            </a:solidFill>
            <a:prstDash val="solid"/>
          </a:ln>
        </p:spPr>
        <p:txBody>
          <a:bodyPr/>
          <a:lstStyle/>
          <a:p>
            <a:endParaRPr lang="en-US"/>
          </a:p>
        </p:txBody>
      </p:sp>
      <p:sp>
        <p:nvSpPr>
          <p:cNvPr id="28" name="Shape 25"/>
          <p:cNvSpPr/>
          <p:nvPr/>
        </p:nvSpPr>
        <p:spPr>
          <a:xfrm>
            <a:off x="4251960" y="4800600"/>
            <a:ext cx="502920" cy="1325880"/>
          </a:xfrm>
          <a:prstGeom prst="rect">
            <a:avLst/>
          </a:prstGeom>
          <a:solidFill>
            <a:srgbClr val="6E7449"/>
          </a:solidFill>
          <a:ln/>
        </p:spPr>
        <p:txBody>
          <a:bodyPr/>
          <a:lstStyle/>
          <a:p>
            <a:endParaRPr lang="en-US"/>
          </a:p>
        </p:txBody>
      </p:sp>
      <p:sp>
        <p:nvSpPr>
          <p:cNvPr id="29" name="Text 26"/>
          <p:cNvSpPr/>
          <p:nvPr/>
        </p:nvSpPr>
        <p:spPr>
          <a:xfrm>
            <a:off x="4251960" y="4800600"/>
            <a:ext cx="502920" cy="1325880"/>
          </a:xfrm>
          <a:prstGeom prst="rect">
            <a:avLst/>
          </a:prstGeom>
          <a:noFill/>
          <a:ln/>
        </p:spPr>
        <p:txBody>
          <a:bodyPr wrap="square" lIns="0" tIns="0" rIns="0" bIns="0" rtlCol="0" anchor="ctr"/>
          <a:lstStyle/>
          <a:p>
            <a:pPr marL="0" indent="0" algn="ctr">
              <a:buNone/>
            </a:pPr>
            <a:r>
              <a:rPr lang="en-US" sz="2200" b="1" dirty="0">
                <a:solidFill>
                  <a:srgbClr val="F4EBDC"/>
                </a:solidFill>
                <a:latin typeface="Georgia" pitchFamily="34" charset="0"/>
                <a:ea typeface="Georgia" pitchFamily="34" charset="-122"/>
                <a:cs typeface="Georgia" pitchFamily="34" charset="-120"/>
              </a:rPr>
              <a:t>5</a:t>
            </a:r>
            <a:endParaRPr lang="en-US" sz="2200" dirty="0"/>
          </a:p>
        </p:txBody>
      </p:sp>
      <p:sp>
        <p:nvSpPr>
          <p:cNvPr id="30" name="Text 27"/>
          <p:cNvSpPr/>
          <p:nvPr/>
        </p:nvSpPr>
        <p:spPr>
          <a:xfrm>
            <a:off x="4910328" y="4965192"/>
            <a:ext cx="2743200" cy="411480"/>
          </a:xfrm>
          <a:prstGeom prst="rect">
            <a:avLst/>
          </a:prstGeom>
          <a:noFill/>
          <a:ln/>
        </p:spPr>
        <p:txBody>
          <a:bodyPr wrap="square" lIns="0" tIns="0" rIns="0" bIns="0" rtlCol="0" anchor="ctr"/>
          <a:lstStyle/>
          <a:p>
            <a:pPr marL="0" indent="0">
              <a:buNone/>
            </a:pPr>
            <a:r>
              <a:rPr lang="en-US" sz="1450" b="1" dirty="0">
                <a:solidFill>
                  <a:srgbClr val="3B2E25"/>
                </a:solidFill>
                <a:latin typeface="Georgia" pitchFamily="34" charset="0"/>
                <a:ea typeface="Georgia" pitchFamily="34" charset="-122"/>
                <a:cs typeface="Georgia" pitchFamily="34" charset="-120"/>
              </a:rPr>
              <a:t>Breaking down</a:t>
            </a:r>
            <a:endParaRPr lang="en-US" sz="1450" dirty="0"/>
          </a:p>
        </p:txBody>
      </p:sp>
      <p:sp>
        <p:nvSpPr>
          <p:cNvPr id="31" name="Text 28"/>
          <p:cNvSpPr/>
          <p:nvPr/>
        </p:nvSpPr>
        <p:spPr>
          <a:xfrm>
            <a:off x="4910328" y="5367528"/>
            <a:ext cx="2743200" cy="685800"/>
          </a:xfrm>
          <a:prstGeom prst="rect">
            <a:avLst/>
          </a:prstGeom>
          <a:noFill/>
          <a:ln/>
        </p:spPr>
        <p:txBody>
          <a:bodyPr wrap="square" lIns="0" tIns="0" rIns="0" bIns="0" rtlCol="0" anchor="ctr"/>
          <a:lstStyle/>
          <a:p>
            <a:pPr marL="0" indent="0">
              <a:lnSpc>
                <a:spcPts val="1400"/>
              </a:lnSpc>
              <a:buNone/>
            </a:pPr>
            <a:r>
              <a:rPr lang="en-US" sz="1150" dirty="0">
                <a:solidFill>
                  <a:srgbClr val="7C6A5A"/>
                </a:solidFill>
                <a:latin typeface="Calibri" pitchFamily="34" charset="0"/>
                <a:ea typeface="Calibri" pitchFamily="34" charset="-122"/>
                <a:cs typeface="Calibri" pitchFamily="34" charset="-120"/>
              </a:rPr>
              <a:t>Acting before crisis hits.</a:t>
            </a:r>
            <a:endParaRPr lang="en-US" sz="1150" dirty="0"/>
          </a:p>
        </p:txBody>
      </p:sp>
      <p:sp>
        <p:nvSpPr>
          <p:cNvPr id="32" name="Shape 29"/>
          <p:cNvSpPr/>
          <p:nvPr/>
        </p:nvSpPr>
        <p:spPr>
          <a:xfrm>
            <a:off x="7955280" y="4800600"/>
            <a:ext cx="3520440" cy="1325880"/>
          </a:xfrm>
          <a:prstGeom prst="rect">
            <a:avLst/>
          </a:prstGeom>
          <a:solidFill>
            <a:srgbClr val="EFE3CF"/>
          </a:solidFill>
          <a:ln w="12700">
            <a:solidFill>
              <a:srgbClr val="DEC9A6"/>
            </a:solidFill>
            <a:prstDash val="solid"/>
          </a:ln>
        </p:spPr>
        <p:txBody>
          <a:bodyPr/>
          <a:lstStyle/>
          <a:p>
            <a:endParaRPr lang="en-US"/>
          </a:p>
        </p:txBody>
      </p:sp>
      <p:sp>
        <p:nvSpPr>
          <p:cNvPr id="33" name="Shape 30"/>
          <p:cNvSpPr/>
          <p:nvPr/>
        </p:nvSpPr>
        <p:spPr>
          <a:xfrm>
            <a:off x="7955280" y="4800600"/>
            <a:ext cx="502920" cy="1325880"/>
          </a:xfrm>
          <a:prstGeom prst="rect">
            <a:avLst/>
          </a:prstGeom>
          <a:solidFill>
            <a:srgbClr val="6E7449"/>
          </a:solidFill>
          <a:ln/>
        </p:spPr>
        <p:txBody>
          <a:bodyPr/>
          <a:lstStyle/>
          <a:p>
            <a:endParaRPr lang="en-US"/>
          </a:p>
        </p:txBody>
      </p:sp>
      <p:sp>
        <p:nvSpPr>
          <p:cNvPr id="34" name="Text 31"/>
          <p:cNvSpPr/>
          <p:nvPr/>
        </p:nvSpPr>
        <p:spPr>
          <a:xfrm>
            <a:off x="7955280" y="4800600"/>
            <a:ext cx="502920" cy="1325880"/>
          </a:xfrm>
          <a:prstGeom prst="rect">
            <a:avLst/>
          </a:prstGeom>
          <a:noFill/>
          <a:ln/>
        </p:spPr>
        <p:txBody>
          <a:bodyPr wrap="square" lIns="0" tIns="0" rIns="0" bIns="0" rtlCol="0" anchor="ctr"/>
          <a:lstStyle/>
          <a:p>
            <a:pPr marL="0" indent="0" algn="ctr">
              <a:buNone/>
            </a:pPr>
            <a:r>
              <a:rPr lang="en-US" sz="2200" b="1" dirty="0">
                <a:solidFill>
                  <a:srgbClr val="F4EBDC"/>
                </a:solidFill>
                <a:latin typeface="Georgia" pitchFamily="34" charset="0"/>
                <a:ea typeface="Georgia" pitchFamily="34" charset="-122"/>
                <a:cs typeface="Georgia" pitchFamily="34" charset="-120"/>
              </a:rPr>
              <a:t>6</a:t>
            </a:r>
            <a:endParaRPr lang="en-US" sz="2200" dirty="0"/>
          </a:p>
        </p:txBody>
      </p:sp>
      <p:sp>
        <p:nvSpPr>
          <p:cNvPr id="35" name="Text 32"/>
          <p:cNvSpPr/>
          <p:nvPr/>
        </p:nvSpPr>
        <p:spPr>
          <a:xfrm>
            <a:off x="8613648" y="4965192"/>
            <a:ext cx="2743200" cy="411480"/>
          </a:xfrm>
          <a:prstGeom prst="rect">
            <a:avLst/>
          </a:prstGeom>
          <a:noFill/>
          <a:ln/>
        </p:spPr>
        <p:txBody>
          <a:bodyPr wrap="square" lIns="0" tIns="0" rIns="0" bIns="0" rtlCol="0" anchor="ctr"/>
          <a:lstStyle/>
          <a:p>
            <a:pPr marL="0" indent="0">
              <a:buNone/>
            </a:pPr>
            <a:r>
              <a:rPr lang="en-US" sz="1450" b="1" dirty="0">
                <a:solidFill>
                  <a:srgbClr val="3B2E25"/>
                </a:solidFill>
                <a:latin typeface="Georgia" pitchFamily="34" charset="0"/>
                <a:ea typeface="Georgia" pitchFamily="34" charset="-122"/>
                <a:cs typeface="Georgia" pitchFamily="34" charset="-120"/>
              </a:rPr>
              <a:t>Crisis &amp; post-crisis</a:t>
            </a:r>
            <a:endParaRPr lang="en-US" sz="1450" dirty="0"/>
          </a:p>
        </p:txBody>
      </p:sp>
      <p:sp>
        <p:nvSpPr>
          <p:cNvPr id="36" name="Text 33"/>
          <p:cNvSpPr/>
          <p:nvPr/>
        </p:nvSpPr>
        <p:spPr>
          <a:xfrm>
            <a:off x="8613648" y="5367528"/>
            <a:ext cx="2743200" cy="685800"/>
          </a:xfrm>
          <a:prstGeom prst="rect">
            <a:avLst/>
          </a:prstGeom>
          <a:noFill/>
          <a:ln/>
        </p:spPr>
        <p:txBody>
          <a:bodyPr wrap="square" lIns="0" tIns="0" rIns="0" bIns="0" rtlCol="0" anchor="ctr"/>
          <a:lstStyle/>
          <a:p>
            <a:pPr marL="0" indent="0">
              <a:lnSpc>
                <a:spcPts val="1400"/>
              </a:lnSpc>
              <a:buNone/>
            </a:pPr>
            <a:r>
              <a:rPr lang="en-US" sz="1150" dirty="0">
                <a:solidFill>
                  <a:srgbClr val="7C6A5A"/>
                </a:solidFill>
                <a:latin typeface="Calibri" pitchFamily="34" charset="0"/>
                <a:ea typeface="Calibri" pitchFamily="34" charset="-122"/>
                <a:cs typeface="Calibri" pitchFamily="34" charset="-120"/>
              </a:rPr>
              <a:t>Control and recovery support.</a:t>
            </a:r>
            <a:endParaRPr lang="en-US" sz="1150" dirty="0"/>
          </a:p>
        </p:txBody>
      </p:sp>
      <p:sp>
        <p:nvSpPr>
          <p:cNvPr id="37" name="Text 34"/>
          <p:cNvSpPr/>
          <p:nvPr/>
        </p:nvSpPr>
        <p:spPr>
          <a:xfrm>
            <a:off x="548640" y="6437376"/>
            <a:ext cx="7315200" cy="274320"/>
          </a:xfrm>
          <a:prstGeom prst="rect">
            <a:avLst/>
          </a:prstGeom>
          <a:noFill/>
          <a:ln/>
        </p:spPr>
        <p:txBody>
          <a:bodyPr wrap="square" lIns="0" tIns="0" rIns="0" bIns="0" rtlCol="0" anchor="ctr"/>
          <a:lstStyle/>
          <a:p>
            <a:pPr marL="0" indent="0" algn="l">
              <a:buNone/>
            </a:pPr>
            <a:r>
              <a:rPr lang="en-US" sz="950" dirty="0">
                <a:solidFill>
                  <a:srgbClr val="7C6A5A"/>
                </a:solidFill>
                <a:latin typeface="Calibri" pitchFamily="34" charset="0"/>
                <a:ea typeface="Calibri" pitchFamily="34" charset="-122"/>
                <a:cs typeface="Calibri" pitchFamily="34" charset="-120"/>
              </a:rPr>
              <a:t>WRAP  ·  Leadership Briefing</a:t>
            </a:r>
            <a:endParaRPr lang="en-US" sz="950" dirty="0"/>
          </a:p>
        </p:txBody>
      </p:sp>
      <p:sp>
        <p:nvSpPr>
          <p:cNvPr id="38" name="Text 35"/>
          <p:cNvSpPr/>
          <p:nvPr/>
        </p:nvSpPr>
        <p:spPr>
          <a:xfrm>
            <a:off x="11430000" y="6437376"/>
            <a:ext cx="548640" cy="274320"/>
          </a:xfrm>
          <a:prstGeom prst="rect">
            <a:avLst/>
          </a:prstGeom>
          <a:noFill/>
          <a:ln/>
        </p:spPr>
        <p:txBody>
          <a:bodyPr wrap="square" lIns="0" tIns="0" rIns="0" bIns="0" rtlCol="0" anchor="ctr"/>
          <a:lstStyle/>
          <a:p>
            <a:pPr marL="0" indent="0" algn="r">
              <a:buNone/>
            </a:pPr>
            <a:r>
              <a:rPr lang="en-US" sz="950" dirty="0">
                <a:solidFill>
                  <a:srgbClr val="7C6A5A"/>
                </a:solidFill>
                <a:latin typeface="Calibri" pitchFamily="34" charset="0"/>
                <a:ea typeface="Calibri" pitchFamily="34" charset="-122"/>
                <a:cs typeface="Calibri" pitchFamily="34" charset="-120"/>
              </a:rPr>
              <a:t>6</a:t>
            </a:r>
            <a:endParaRPr lang="en-US" sz="9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4EBDC"/>
        </a:solidFill>
        <a:effectLst/>
      </p:bgPr>
    </p:bg>
    <p:spTree>
      <p:nvGrpSpPr>
        <p:cNvPr id="1" name=""/>
        <p:cNvGrpSpPr/>
        <p:nvPr/>
      </p:nvGrpSpPr>
      <p:grpSpPr>
        <a:xfrm>
          <a:off x="0" y="0"/>
          <a:ext cx="0" cy="0"/>
          <a:chOff x="0" y="0"/>
          <a:chExt cx="0" cy="0"/>
        </a:xfrm>
      </p:grpSpPr>
      <p:pic>
        <p:nvPicPr>
          <p:cNvPr id="2" name="Image 0" descr="images/image-ca9c83e6989aab1dd50122a0603193a9.jpg"/>
          <p:cNvPicPr>
            <a:picLocks noChangeAspect="1"/>
          </p:cNvPicPr>
          <p:nvPr/>
        </p:nvPicPr>
        <p:blipFill>
          <a:blip r:embed="rId3"/>
          <a:srcRect l="26298" r="26298"/>
          <a:stretch/>
        </p:blipFill>
        <p:spPr>
          <a:xfrm>
            <a:off x="7315200" y="0"/>
            <a:ext cx="4876495" cy="6858000"/>
          </a:xfrm>
          <a:prstGeom prst="rect">
            <a:avLst/>
          </a:prstGeom>
        </p:spPr>
      </p:pic>
      <p:sp>
        <p:nvSpPr>
          <p:cNvPr id="3" name="Shape 0"/>
          <p:cNvSpPr/>
          <p:nvPr/>
        </p:nvSpPr>
        <p:spPr>
          <a:xfrm>
            <a:off x="6949440" y="0"/>
            <a:ext cx="109728" cy="6858000"/>
          </a:xfrm>
          <a:prstGeom prst="rect">
            <a:avLst/>
          </a:prstGeom>
          <a:solidFill>
            <a:srgbClr val="6E7449"/>
          </a:solidFill>
          <a:ln/>
        </p:spPr>
        <p:txBody>
          <a:bodyPr/>
          <a:lstStyle/>
          <a:p>
            <a:endParaRPr lang="en-US"/>
          </a:p>
        </p:txBody>
      </p:sp>
      <p:sp>
        <p:nvSpPr>
          <p:cNvPr id="4" name="Shape 1"/>
          <p:cNvSpPr/>
          <p:nvPr/>
        </p:nvSpPr>
        <p:spPr>
          <a:xfrm>
            <a:off x="548640" y="594360"/>
            <a:ext cx="146304" cy="146304"/>
          </a:xfrm>
          <a:prstGeom prst="rect">
            <a:avLst/>
          </a:prstGeom>
          <a:solidFill>
            <a:srgbClr val="6E7449"/>
          </a:solidFill>
          <a:ln/>
        </p:spPr>
        <p:txBody>
          <a:bodyPr/>
          <a:lstStyle/>
          <a:p>
            <a:endParaRPr lang="en-US"/>
          </a:p>
        </p:txBody>
      </p:sp>
      <p:sp>
        <p:nvSpPr>
          <p:cNvPr id="5" name="Text 2"/>
          <p:cNvSpPr/>
          <p:nvPr/>
        </p:nvSpPr>
        <p:spPr>
          <a:xfrm>
            <a:off x="804672" y="484632"/>
            <a:ext cx="7315200" cy="320040"/>
          </a:xfrm>
          <a:prstGeom prst="rect">
            <a:avLst/>
          </a:prstGeom>
          <a:noFill/>
          <a:ln/>
        </p:spPr>
        <p:txBody>
          <a:bodyPr wrap="square" lIns="0" tIns="0" rIns="0" bIns="0" rtlCol="0" anchor="ctr"/>
          <a:lstStyle/>
          <a:p>
            <a:pPr marL="0" indent="0" algn="l">
              <a:buNone/>
            </a:pPr>
            <a:r>
              <a:rPr lang="en-US" sz="1250" b="1" kern="0" spc="300" dirty="0">
                <a:solidFill>
                  <a:srgbClr val="6E7449"/>
                </a:solidFill>
                <a:latin typeface="Calibri" pitchFamily="34" charset="0"/>
                <a:ea typeface="Calibri" pitchFamily="34" charset="-122"/>
                <a:cs typeface="Calibri" pitchFamily="34" charset="-120"/>
              </a:rPr>
              <a:t>RETURN · WORKFORCE</a:t>
            </a:r>
            <a:endParaRPr lang="en-US" sz="1250" dirty="0"/>
          </a:p>
        </p:txBody>
      </p:sp>
      <p:sp>
        <p:nvSpPr>
          <p:cNvPr id="6" name="Text 3"/>
          <p:cNvSpPr/>
          <p:nvPr/>
        </p:nvSpPr>
        <p:spPr>
          <a:xfrm>
            <a:off x="548640" y="822960"/>
            <a:ext cx="6400800" cy="731520"/>
          </a:xfrm>
          <a:prstGeom prst="rect">
            <a:avLst/>
          </a:prstGeom>
          <a:noFill/>
          <a:ln/>
        </p:spPr>
        <p:txBody>
          <a:bodyPr wrap="square" lIns="0" tIns="0" rIns="0" bIns="0" rtlCol="0" anchor="ctr"/>
          <a:lstStyle/>
          <a:p>
            <a:pPr marL="0" indent="0">
              <a:buNone/>
            </a:pPr>
            <a:r>
              <a:rPr lang="en-US" sz="3200" b="1" dirty="0">
                <a:solidFill>
                  <a:srgbClr val="3B2E25"/>
                </a:solidFill>
                <a:latin typeface="Georgia" pitchFamily="34" charset="0"/>
                <a:ea typeface="Georgia" pitchFamily="34" charset="-122"/>
                <a:cs typeface="Georgia" pitchFamily="34" charset="-120"/>
              </a:rPr>
              <a:t>The workforce return on investment</a:t>
            </a:r>
            <a:endParaRPr lang="en-US" sz="3200" dirty="0"/>
          </a:p>
        </p:txBody>
      </p:sp>
      <p:sp>
        <p:nvSpPr>
          <p:cNvPr id="7" name="Shape 4"/>
          <p:cNvSpPr/>
          <p:nvPr/>
        </p:nvSpPr>
        <p:spPr>
          <a:xfrm>
            <a:off x="548640" y="1783080"/>
            <a:ext cx="6126480" cy="1024128"/>
          </a:xfrm>
          <a:prstGeom prst="rect">
            <a:avLst/>
          </a:prstGeom>
          <a:solidFill>
            <a:srgbClr val="EFE3CF"/>
          </a:solidFill>
          <a:ln w="12700">
            <a:solidFill>
              <a:srgbClr val="DEC9A6"/>
            </a:solidFill>
            <a:prstDash val="solid"/>
          </a:ln>
        </p:spPr>
        <p:txBody>
          <a:bodyPr/>
          <a:lstStyle/>
          <a:p>
            <a:endParaRPr lang="en-US"/>
          </a:p>
        </p:txBody>
      </p:sp>
      <p:sp>
        <p:nvSpPr>
          <p:cNvPr id="8" name="Shape 5"/>
          <p:cNvSpPr/>
          <p:nvPr/>
        </p:nvSpPr>
        <p:spPr>
          <a:xfrm>
            <a:off x="777240" y="2066544"/>
            <a:ext cx="457200" cy="457200"/>
          </a:xfrm>
          <a:prstGeom prst="ellipse">
            <a:avLst/>
          </a:prstGeom>
          <a:solidFill>
            <a:srgbClr val="6E7449"/>
          </a:solidFill>
          <a:ln/>
        </p:spPr>
        <p:txBody>
          <a:bodyPr/>
          <a:lstStyle/>
          <a:p>
            <a:endParaRPr lang="en-US"/>
          </a:p>
        </p:txBody>
      </p:sp>
      <p:sp>
        <p:nvSpPr>
          <p:cNvPr id="9" name="Text 6"/>
          <p:cNvSpPr/>
          <p:nvPr/>
        </p:nvSpPr>
        <p:spPr>
          <a:xfrm>
            <a:off x="777240" y="2066544"/>
            <a:ext cx="457200" cy="457200"/>
          </a:xfrm>
          <a:prstGeom prst="rect">
            <a:avLst/>
          </a:prstGeom>
          <a:noFill/>
          <a:ln/>
        </p:spPr>
        <p:txBody>
          <a:bodyPr wrap="square" lIns="0" tIns="0" rIns="0" bIns="0" rtlCol="0" anchor="ctr"/>
          <a:lstStyle/>
          <a:p>
            <a:pPr marL="0" indent="0" algn="ctr">
              <a:buNone/>
            </a:pPr>
            <a:r>
              <a:rPr lang="en-US" sz="1800" b="1" dirty="0">
                <a:solidFill>
                  <a:srgbClr val="F4EBDC"/>
                </a:solidFill>
                <a:latin typeface="Georgia" pitchFamily="34" charset="0"/>
                <a:ea typeface="Georgia" pitchFamily="34" charset="-122"/>
                <a:cs typeface="Georgia" pitchFamily="34" charset="-120"/>
              </a:rPr>
              <a:t>1</a:t>
            </a:r>
            <a:endParaRPr lang="en-US" sz="1800" dirty="0"/>
          </a:p>
        </p:txBody>
      </p:sp>
      <p:sp>
        <p:nvSpPr>
          <p:cNvPr id="10" name="Text 7"/>
          <p:cNvSpPr/>
          <p:nvPr/>
        </p:nvSpPr>
        <p:spPr>
          <a:xfrm>
            <a:off x="1417320" y="1911096"/>
            <a:ext cx="5120640" cy="384048"/>
          </a:xfrm>
          <a:prstGeom prst="rect">
            <a:avLst/>
          </a:prstGeom>
          <a:noFill/>
          <a:ln/>
        </p:spPr>
        <p:txBody>
          <a:bodyPr wrap="square" lIns="0" tIns="0" rIns="0" bIns="0" rtlCol="0" anchor="ctr"/>
          <a:lstStyle/>
          <a:p>
            <a:pPr marL="0" indent="0">
              <a:buNone/>
            </a:pPr>
            <a:r>
              <a:rPr lang="en-US" sz="1600" b="1" dirty="0">
                <a:solidFill>
                  <a:srgbClr val="8F3F30"/>
                </a:solidFill>
                <a:latin typeface="Georgia" pitchFamily="34" charset="0"/>
                <a:ea typeface="Georgia" pitchFamily="34" charset="-122"/>
                <a:cs typeface="Georgia" pitchFamily="34" charset="-120"/>
              </a:rPr>
              <a:t>Lower turnover</a:t>
            </a:r>
            <a:endParaRPr lang="en-US" sz="1600" dirty="0"/>
          </a:p>
        </p:txBody>
      </p:sp>
      <p:sp>
        <p:nvSpPr>
          <p:cNvPr id="11" name="Text 8"/>
          <p:cNvSpPr/>
          <p:nvPr/>
        </p:nvSpPr>
        <p:spPr>
          <a:xfrm>
            <a:off x="1417320" y="2286000"/>
            <a:ext cx="5138928" cy="502920"/>
          </a:xfrm>
          <a:prstGeom prst="rect">
            <a:avLst/>
          </a:prstGeom>
          <a:noFill/>
          <a:ln/>
        </p:spPr>
        <p:txBody>
          <a:bodyPr wrap="square" lIns="0" tIns="0" rIns="0" bIns="0" rtlCol="0" anchor="ctr"/>
          <a:lstStyle/>
          <a:p>
            <a:pPr marL="0" indent="0">
              <a:lnSpc>
                <a:spcPts val="1500"/>
              </a:lnSpc>
              <a:buNone/>
            </a:pPr>
            <a:r>
              <a:rPr lang="en-US" sz="1200" dirty="0">
                <a:solidFill>
                  <a:srgbClr val="3B2E25"/>
                </a:solidFill>
                <a:latin typeface="Calibri" pitchFamily="34" charset="0"/>
                <a:ea typeface="Calibri" pitchFamily="34" charset="-122"/>
                <a:cs typeface="Calibri" pitchFamily="34" charset="-120"/>
              </a:rPr>
              <a:t>Proactive burnout prevention protects retention and institutional knowledge.</a:t>
            </a:r>
            <a:endParaRPr lang="en-US" sz="1200" dirty="0"/>
          </a:p>
        </p:txBody>
      </p:sp>
      <p:sp>
        <p:nvSpPr>
          <p:cNvPr id="12" name="Shape 9"/>
          <p:cNvSpPr/>
          <p:nvPr/>
        </p:nvSpPr>
        <p:spPr>
          <a:xfrm>
            <a:off x="548640" y="2944368"/>
            <a:ext cx="6126480" cy="1024128"/>
          </a:xfrm>
          <a:prstGeom prst="rect">
            <a:avLst/>
          </a:prstGeom>
          <a:solidFill>
            <a:srgbClr val="EFE3CF"/>
          </a:solidFill>
          <a:ln w="12700">
            <a:solidFill>
              <a:srgbClr val="DEC9A6"/>
            </a:solidFill>
            <a:prstDash val="solid"/>
          </a:ln>
        </p:spPr>
        <p:txBody>
          <a:bodyPr/>
          <a:lstStyle/>
          <a:p>
            <a:endParaRPr lang="en-US"/>
          </a:p>
        </p:txBody>
      </p:sp>
      <p:sp>
        <p:nvSpPr>
          <p:cNvPr id="13" name="Shape 10"/>
          <p:cNvSpPr/>
          <p:nvPr/>
        </p:nvSpPr>
        <p:spPr>
          <a:xfrm>
            <a:off x="777240" y="3227832"/>
            <a:ext cx="457200" cy="457200"/>
          </a:xfrm>
          <a:prstGeom prst="ellipse">
            <a:avLst/>
          </a:prstGeom>
          <a:solidFill>
            <a:srgbClr val="6E7449"/>
          </a:solidFill>
          <a:ln/>
        </p:spPr>
        <p:txBody>
          <a:bodyPr/>
          <a:lstStyle/>
          <a:p>
            <a:endParaRPr lang="en-US"/>
          </a:p>
        </p:txBody>
      </p:sp>
      <p:sp>
        <p:nvSpPr>
          <p:cNvPr id="14" name="Text 11"/>
          <p:cNvSpPr/>
          <p:nvPr/>
        </p:nvSpPr>
        <p:spPr>
          <a:xfrm>
            <a:off x="777240" y="3227832"/>
            <a:ext cx="457200" cy="457200"/>
          </a:xfrm>
          <a:prstGeom prst="rect">
            <a:avLst/>
          </a:prstGeom>
          <a:noFill/>
          <a:ln/>
        </p:spPr>
        <p:txBody>
          <a:bodyPr wrap="square" lIns="0" tIns="0" rIns="0" bIns="0" rtlCol="0" anchor="ctr"/>
          <a:lstStyle/>
          <a:p>
            <a:pPr marL="0" indent="0" algn="ctr">
              <a:buNone/>
            </a:pPr>
            <a:r>
              <a:rPr lang="en-US" sz="1800" b="1" dirty="0">
                <a:solidFill>
                  <a:srgbClr val="F4EBDC"/>
                </a:solidFill>
                <a:latin typeface="Georgia" pitchFamily="34" charset="0"/>
                <a:ea typeface="Georgia" pitchFamily="34" charset="-122"/>
                <a:cs typeface="Georgia" pitchFamily="34" charset="-120"/>
              </a:rPr>
              <a:t>2</a:t>
            </a:r>
            <a:endParaRPr lang="en-US" sz="1800" dirty="0"/>
          </a:p>
        </p:txBody>
      </p:sp>
      <p:sp>
        <p:nvSpPr>
          <p:cNvPr id="15" name="Text 12"/>
          <p:cNvSpPr/>
          <p:nvPr/>
        </p:nvSpPr>
        <p:spPr>
          <a:xfrm>
            <a:off x="1417320" y="3072384"/>
            <a:ext cx="5120640" cy="384048"/>
          </a:xfrm>
          <a:prstGeom prst="rect">
            <a:avLst/>
          </a:prstGeom>
          <a:noFill/>
          <a:ln/>
        </p:spPr>
        <p:txBody>
          <a:bodyPr wrap="square" lIns="0" tIns="0" rIns="0" bIns="0" rtlCol="0" anchor="ctr"/>
          <a:lstStyle/>
          <a:p>
            <a:pPr marL="0" indent="0">
              <a:buNone/>
            </a:pPr>
            <a:r>
              <a:rPr lang="en-US" sz="1600" b="1" dirty="0">
                <a:solidFill>
                  <a:srgbClr val="8F3F30"/>
                </a:solidFill>
                <a:latin typeface="Georgia" pitchFamily="34" charset="0"/>
                <a:ea typeface="Georgia" pitchFamily="34" charset="-122"/>
                <a:cs typeface="Georgia" pitchFamily="34" charset="-120"/>
              </a:rPr>
              <a:t>Greater resilience</a:t>
            </a:r>
            <a:endParaRPr lang="en-US" sz="1600" dirty="0"/>
          </a:p>
        </p:txBody>
      </p:sp>
      <p:sp>
        <p:nvSpPr>
          <p:cNvPr id="16" name="Text 13"/>
          <p:cNvSpPr/>
          <p:nvPr/>
        </p:nvSpPr>
        <p:spPr>
          <a:xfrm>
            <a:off x="1417320" y="3447288"/>
            <a:ext cx="5138928" cy="502920"/>
          </a:xfrm>
          <a:prstGeom prst="rect">
            <a:avLst/>
          </a:prstGeom>
          <a:noFill/>
          <a:ln/>
        </p:spPr>
        <p:txBody>
          <a:bodyPr wrap="square" lIns="0" tIns="0" rIns="0" bIns="0" rtlCol="0" anchor="ctr"/>
          <a:lstStyle/>
          <a:p>
            <a:pPr marL="0" indent="0">
              <a:lnSpc>
                <a:spcPts val="1500"/>
              </a:lnSpc>
              <a:buNone/>
            </a:pPr>
            <a:r>
              <a:rPr lang="en-US" sz="1200" dirty="0">
                <a:solidFill>
                  <a:srgbClr val="3B2E25"/>
                </a:solidFill>
                <a:latin typeface="Calibri" pitchFamily="34" charset="0"/>
                <a:ea typeface="Calibri" pitchFamily="34" charset="-122"/>
                <a:cs typeface="Calibri" pitchFamily="34" charset="-120"/>
              </a:rPr>
              <a:t>Staff manage high-stress shifts with practical, personal tools.</a:t>
            </a:r>
            <a:endParaRPr lang="en-US" sz="1200" dirty="0"/>
          </a:p>
        </p:txBody>
      </p:sp>
      <p:sp>
        <p:nvSpPr>
          <p:cNvPr id="17" name="Shape 14"/>
          <p:cNvSpPr/>
          <p:nvPr/>
        </p:nvSpPr>
        <p:spPr>
          <a:xfrm>
            <a:off x="548640" y="4105656"/>
            <a:ext cx="6126480" cy="1024128"/>
          </a:xfrm>
          <a:prstGeom prst="rect">
            <a:avLst/>
          </a:prstGeom>
          <a:solidFill>
            <a:srgbClr val="EFE3CF"/>
          </a:solidFill>
          <a:ln w="12700">
            <a:solidFill>
              <a:srgbClr val="DEC9A6"/>
            </a:solidFill>
            <a:prstDash val="solid"/>
          </a:ln>
        </p:spPr>
        <p:txBody>
          <a:bodyPr/>
          <a:lstStyle/>
          <a:p>
            <a:endParaRPr lang="en-US"/>
          </a:p>
        </p:txBody>
      </p:sp>
      <p:sp>
        <p:nvSpPr>
          <p:cNvPr id="18" name="Shape 15"/>
          <p:cNvSpPr/>
          <p:nvPr/>
        </p:nvSpPr>
        <p:spPr>
          <a:xfrm>
            <a:off x="777240" y="4389120"/>
            <a:ext cx="457200" cy="457200"/>
          </a:xfrm>
          <a:prstGeom prst="ellipse">
            <a:avLst/>
          </a:prstGeom>
          <a:solidFill>
            <a:srgbClr val="6E7449"/>
          </a:solidFill>
          <a:ln/>
        </p:spPr>
        <p:txBody>
          <a:bodyPr/>
          <a:lstStyle/>
          <a:p>
            <a:endParaRPr lang="en-US"/>
          </a:p>
        </p:txBody>
      </p:sp>
      <p:sp>
        <p:nvSpPr>
          <p:cNvPr id="19" name="Text 16"/>
          <p:cNvSpPr/>
          <p:nvPr/>
        </p:nvSpPr>
        <p:spPr>
          <a:xfrm>
            <a:off x="777240" y="4389120"/>
            <a:ext cx="457200" cy="457200"/>
          </a:xfrm>
          <a:prstGeom prst="rect">
            <a:avLst/>
          </a:prstGeom>
          <a:noFill/>
          <a:ln/>
        </p:spPr>
        <p:txBody>
          <a:bodyPr wrap="square" lIns="0" tIns="0" rIns="0" bIns="0" rtlCol="0" anchor="ctr"/>
          <a:lstStyle/>
          <a:p>
            <a:pPr marL="0" indent="0" algn="ctr">
              <a:buNone/>
            </a:pPr>
            <a:r>
              <a:rPr lang="en-US" sz="1800" b="1" dirty="0">
                <a:solidFill>
                  <a:srgbClr val="F4EBDC"/>
                </a:solidFill>
                <a:latin typeface="Georgia" pitchFamily="34" charset="0"/>
                <a:ea typeface="Georgia" pitchFamily="34" charset="-122"/>
                <a:cs typeface="Georgia" pitchFamily="34" charset="-120"/>
              </a:rPr>
              <a:t>3</a:t>
            </a:r>
            <a:endParaRPr lang="en-US" sz="1800" dirty="0"/>
          </a:p>
        </p:txBody>
      </p:sp>
      <p:sp>
        <p:nvSpPr>
          <p:cNvPr id="20" name="Text 17"/>
          <p:cNvSpPr/>
          <p:nvPr/>
        </p:nvSpPr>
        <p:spPr>
          <a:xfrm>
            <a:off x="1417320" y="4233672"/>
            <a:ext cx="5120640" cy="384048"/>
          </a:xfrm>
          <a:prstGeom prst="rect">
            <a:avLst/>
          </a:prstGeom>
          <a:noFill/>
          <a:ln/>
        </p:spPr>
        <p:txBody>
          <a:bodyPr wrap="square" lIns="0" tIns="0" rIns="0" bIns="0" rtlCol="0" anchor="ctr"/>
          <a:lstStyle/>
          <a:p>
            <a:pPr marL="0" indent="0">
              <a:buNone/>
            </a:pPr>
            <a:r>
              <a:rPr lang="en-US" sz="1600" b="1" dirty="0">
                <a:solidFill>
                  <a:srgbClr val="8F3F30"/>
                </a:solidFill>
                <a:latin typeface="Georgia" pitchFamily="34" charset="0"/>
                <a:ea typeface="Georgia" pitchFamily="34" charset="-122"/>
                <a:cs typeface="Georgia" pitchFamily="34" charset="-120"/>
              </a:rPr>
              <a:t>Stronger teams</a:t>
            </a:r>
            <a:endParaRPr lang="en-US" sz="1600" dirty="0"/>
          </a:p>
        </p:txBody>
      </p:sp>
      <p:sp>
        <p:nvSpPr>
          <p:cNvPr id="21" name="Text 18"/>
          <p:cNvSpPr/>
          <p:nvPr/>
        </p:nvSpPr>
        <p:spPr>
          <a:xfrm>
            <a:off x="1417320" y="4608576"/>
            <a:ext cx="5138928" cy="502920"/>
          </a:xfrm>
          <a:prstGeom prst="rect">
            <a:avLst/>
          </a:prstGeom>
          <a:noFill/>
          <a:ln/>
        </p:spPr>
        <p:txBody>
          <a:bodyPr wrap="square" lIns="0" tIns="0" rIns="0" bIns="0" rtlCol="0" anchor="ctr"/>
          <a:lstStyle/>
          <a:p>
            <a:pPr marL="0" indent="0">
              <a:lnSpc>
                <a:spcPts val="1500"/>
              </a:lnSpc>
              <a:buNone/>
            </a:pPr>
            <a:r>
              <a:rPr lang="en-US" sz="1200" dirty="0">
                <a:solidFill>
                  <a:srgbClr val="3B2E25"/>
                </a:solidFill>
                <a:latin typeface="Calibri" pitchFamily="34" charset="0"/>
                <a:ea typeface="Calibri" pitchFamily="34" charset="-122"/>
                <a:cs typeface="Calibri" pitchFamily="34" charset="-120"/>
              </a:rPr>
              <a:t>A shared wellness language improves cohesion and communication.</a:t>
            </a:r>
            <a:endParaRPr lang="en-US" sz="1200" dirty="0"/>
          </a:p>
        </p:txBody>
      </p:sp>
      <p:sp>
        <p:nvSpPr>
          <p:cNvPr id="22" name="Shape 19"/>
          <p:cNvSpPr/>
          <p:nvPr/>
        </p:nvSpPr>
        <p:spPr>
          <a:xfrm>
            <a:off x="548640" y="5266944"/>
            <a:ext cx="6126480" cy="1024128"/>
          </a:xfrm>
          <a:prstGeom prst="rect">
            <a:avLst/>
          </a:prstGeom>
          <a:solidFill>
            <a:srgbClr val="EFE3CF"/>
          </a:solidFill>
          <a:ln w="12700">
            <a:solidFill>
              <a:srgbClr val="DEC9A6"/>
            </a:solidFill>
            <a:prstDash val="solid"/>
          </a:ln>
        </p:spPr>
        <p:txBody>
          <a:bodyPr/>
          <a:lstStyle/>
          <a:p>
            <a:endParaRPr lang="en-US"/>
          </a:p>
        </p:txBody>
      </p:sp>
      <p:sp>
        <p:nvSpPr>
          <p:cNvPr id="23" name="Shape 20"/>
          <p:cNvSpPr/>
          <p:nvPr/>
        </p:nvSpPr>
        <p:spPr>
          <a:xfrm>
            <a:off x="777240" y="5550408"/>
            <a:ext cx="457200" cy="457200"/>
          </a:xfrm>
          <a:prstGeom prst="ellipse">
            <a:avLst/>
          </a:prstGeom>
          <a:solidFill>
            <a:srgbClr val="6E7449"/>
          </a:solidFill>
          <a:ln/>
        </p:spPr>
        <p:txBody>
          <a:bodyPr/>
          <a:lstStyle/>
          <a:p>
            <a:endParaRPr lang="en-US"/>
          </a:p>
        </p:txBody>
      </p:sp>
      <p:sp>
        <p:nvSpPr>
          <p:cNvPr id="24" name="Text 21"/>
          <p:cNvSpPr/>
          <p:nvPr/>
        </p:nvSpPr>
        <p:spPr>
          <a:xfrm>
            <a:off x="777240" y="5550408"/>
            <a:ext cx="457200" cy="457200"/>
          </a:xfrm>
          <a:prstGeom prst="rect">
            <a:avLst/>
          </a:prstGeom>
          <a:noFill/>
          <a:ln/>
        </p:spPr>
        <p:txBody>
          <a:bodyPr wrap="square" lIns="0" tIns="0" rIns="0" bIns="0" rtlCol="0" anchor="ctr"/>
          <a:lstStyle/>
          <a:p>
            <a:pPr marL="0" indent="0" algn="ctr">
              <a:buNone/>
            </a:pPr>
            <a:r>
              <a:rPr lang="en-US" sz="1800" b="1" dirty="0">
                <a:solidFill>
                  <a:srgbClr val="F4EBDC"/>
                </a:solidFill>
                <a:latin typeface="Georgia" pitchFamily="34" charset="0"/>
                <a:ea typeface="Georgia" pitchFamily="34" charset="-122"/>
                <a:cs typeface="Georgia" pitchFamily="34" charset="-120"/>
              </a:rPr>
              <a:t>4</a:t>
            </a:r>
            <a:endParaRPr lang="en-US" sz="1800" dirty="0"/>
          </a:p>
        </p:txBody>
      </p:sp>
      <p:sp>
        <p:nvSpPr>
          <p:cNvPr id="25" name="Text 22"/>
          <p:cNvSpPr/>
          <p:nvPr/>
        </p:nvSpPr>
        <p:spPr>
          <a:xfrm>
            <a:off x="1417320" y="5394960"/>
            <a:ext cx="5120640" cy="384048"/>
          </a:xfrm>
          <a:prstGeom prst="rect">
            <a:avLst/>
          </a:prstGeom>
          <a:noFill/>
          <a:ln/>
        </p:spPr>
        <p:txBody>
          <a:bodyPr wrap="square" lIns="0" tIns="0" rIns="0" bIns="0" rtlCol="0" anchor="ctr"/>
          <a:lstStyle/>
          <a:p>
            <a:pPr marL="0" indent="0">
              <a:buNone/>
            </a:pPr>
            <a:r>
              <a:rPr lang="en-US" sz="1600" b="1" dirty="0">
                <a:solidFill>
                  <a:srgbClr val="8F3F30"/>
                </a:solidFill>
                <a:latin typeface="Georgia" pitchFamily="34" charset="0"/>
                <a:ea typeface="Georgia" pitchFamily="34" charset="-122"/>
                <a:cs typeface="Georgia" pitchFamily="34" charset="-120"/>
              </a:rPr>
              <a:t>Credible leadership</a:t>
            </a:r>
            <a:endParaRPr lang="en-US" sz="1600" dirty="0"/>
          </a:p>
        </p:txBody>
      </p:sp>
      <p:sp>
        <p:nvSpPr>
          <p:cNvPr id="26" name="Text 23"/>
          <p:cNvSpPr/>
          <p:nvPr/>
        </p:nvSpPr>
        <p:spPr>
          <a:xfrm>
            <a:off x="1417320" y="5769864"/>
            <a:ext cx="5138928" cy="502920"/>
          </a:xfrm>
          <a:prstGeom prst="rect">
            <a:avLst/>
          </a:prstGeom>
          <a:noFill/>
          <a:ln/>
        </p:spPr>
        <p:txBody>
          <a:bodyPr wrap="square" lIns="0" tIns="0" rIns="0" bIns="0" rtlCol="0" anchor="ctr"/>
          <a:lstStyle/>
          <a:p>
            <a:pPr marL="0" indent="0">
              <a:lnSpc>
                <a:spcPts val="1500"/>
              </a:lnSpc>
              <a:buNone/>
            </a:pPr>
            <a:r>
              <a:rPr lang="en-US" sz="1200" dirty="0">
                <a:solidFill>
                  <a:srgbClr val="3B2E25"/>
                </a:solidFill>
                <a:latin typeface="Calibri" pitchFamily="34" charset="0"/>
                <a:ea typeface="Calibri" pitchFamily="34" charset="-122"/>
                <a:cs typeface="Calibri" pitchFamily="34" charset="-120"/>
              </a:rPr>
              <a:t>Staff who practice WRAP lead residents with authenticity.</a:t>
            </a:r>
            <a:endParaRPr lang="en-US" sz="1200" dirty="0"/>
          </a:p>
        </p:txBody>
      </p:sp>
      <p:sp>
        <p:nvSpPr>
          <p:cNvPr id="27" name="Text 24"/>
          <p:cNvSpPr/>
          <p:nvPr/>
        </p:nvSpPr>
        <p:spPr>
          <a:xfrm>
            <a:off x="548640" y="6437376"/>
            <a:ext cx="7315200" cy="274320"/>
          </a:xfrm>
          <a:prstGeom prst="rect">
            <a:avLst/>
          </a:prstGeom>
          <a:noFill/>
          <a:ln/>
        </p:spPr>
        <p:txBody>
          <a:bodyPr wrap="square" lIns="0" tIns="0" rIns="0" bIns="0" rtlCol="0" anchor="ctr"/>
          <a:lstStyle/>
          <a:p>
            <a:pPr marL="0" indent="0" algn="l">
              <a:buNone/>
            </a:pPr>
            <a:r>
              <a:rPr lang="en-US" sz="950" dirty="0">
                <a:solidFill>
                  <a:srgbClr val="7C6A5A"/>
                </a:solidFill>
                <a:latin typeface="Calibri" pitchFamily="34" charset="0"/>
                <a:ea typeface="Calibri" pitchFamily="34" charset="-122"/>
                <a:cs typeface="Calibri" pitchFamily="34" charset="-120"/>
              </a:rPr>
              <a:t>WRAP  ·  Leadership Briefing</a:t>
            </a:r>
            <a:endParaRPr lang="en-US" sz="950" dirty="0"/>
          </a:p>
        </p:txBody>
      </p:sp>
      <p:sp>
        <p:nvSpPr>
          <p:cNvPr id="28" name="Text 25"/>
          <p:cNvSpPr/>
          <p:nvPr/>
        </p:nvSpPr>
        <p:spPr>
          <a:xfrm>
            <a:off x="11430000" y="6437376"/>
            <a:ext cx="548640" cy="274320"/>
          </a:xfrm>
          <a:prstGeom prst="rect">
            <a:avLst/>
          </a:prstGeom>
          <a:noFill/>
          <a:ln/>
        </p:spPr>
        <p:txBody>
          <a:bodyPr wrap="square" lIns="0" tIns="0" rIns="0" bIns="0" rtlCol="0" anchor="ctr"/>
          <a:lstStyle/>
          <a:p>
            <a:pPr marL="0" indent="0" algn="r">
              <a:buNone/>
            </a:pPr>
            <a:r>
              <a:rPr lang="en-US" sz="950" dirty="0">
                <a:solidFill>
                  <a:srgbClr val="7C6A5A"/>
                </a:solidFill>
                <a:latin typeface="Calibri" pitchFamily="34" charset="0"/>
                <a:ea typeface="Calibri" pitchFamily="34" charset="-122"/>
                <a:cs typeface="Calibri" pitchFamily="34" charset="-120"/>
              </a:rPr>
              <a:t>7</a:t>
            </a:r>
            <a:endParaRPr lang="en-US" sz="9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4EBDC"/>
        </a:solidFill>
        <a:effectLst/>
      </p:bgPr>
    </p:bg>
    <p:spTree>
      <p:nvGrpSpPr>
        <p:cNvPr id="1" name=""/>
        <p:cNvGrpSpPr/>
        <p:nvPr/>
      </p:nvGrpSpPr>
      <p:grpSpPr>
        <a:xfrm>
          <a:off x="0" y="0"/>
          <a:ext cx="0" cy="0"/>
          <a:chOff x="0" y="0"/>
          <a:chExt cx="0" cy="0"/>
        </a:xfrm>
      </p:grpSpPr>
      <p:pic>
        <p:nvPicPr>
          <p:cNvPr id="2" name="Image 0" descr="images/image-c9ebdb0a158e61bd6c38075aad1bf596.jpg"/>
          <p:cNvPicPr>
            <a:picLocks noChangeAspect="1"/>
          </p:cNvPicPr>
          <p:nvPr/>
        </p:nvPicPr>
        <p:blipFill>
          <a:blip r:embed="rId3"/>
          <a:srcRect l="27778" r="27778"/>
          <a:stretch/>
        </p:blipFill>
        <p:spPr>
          <a:xfrm>
            <a:off x="0" y="0"/>
            <a:ext cx="4572000" cy="6858000"/>
          </a:xfrm>
          <a:prstGeom prst="rect">
            <a:avLst/>
          </a:prstGeom>
        </p:spPr>
      </p:pic>
      <p:sp>
        <p:nvSpPr>
          <p:cNvPr id="3" name="Shape 0"/>
          <p:cNvSpPr/>
          <p:nvPr/>
        </p:nvSpPr>
        <p:spPr>
          <a:xfrm>
            <a:off x="4462272" y="0"/>
            <a:ext cx="109728" cy="6858000"/>
          </a:xfrm>
          <a:prstGeom prst="rect">
            <a:avLst/>
          </a:prstGeom>
          <a:solidFill>
            <a:srgbClr val="6E7449"/>
          </a:solidFill>
          <a:ln/>
        </p:spPr>
        <p:txBody>
          <a:bodyPr/>
          <a:lstStyle/>
          <a:p>
            <a:endParaRPr lang="en-US"/>
          </a:p>
        </p:txBody>
      </p:sp>
      <p:sp>
        <p:nvSpPr>
          <p:cNvPr id="4" name="Shape 1"/>
          <p:cNvSpPr/>
          <p:nvPr/>
        </p:nvSpPr>
        <p:spPr>
          <a:xfrm>
            <a:off x="4937760" y="594360"/>
            <a:ext cx="146304" cy="146304"/>
          </a:xfrm>
          <a:prstGeom prst="rect">
            <a:avLst/>
          </a:prstGeom>
          <a:solidFill>
            <a:srgbClr val="6E7449"/>
          </a:solidFill>
          <a:ln/>
        </p:spPr>
        <p:txBody>
          <a:bodyPr/>
          <a:lstStyle/>
          <a:p>
            <a:endParaRPr lang="en-US"/>
          </a:p>
        </p:txBody>
      </p:sp>
      <p:sp>
        <p:nvSpPr>
          <p:cNvPr id="5" name="Text 2"/>
          <p:cNvSpPr/>
          <p:nvPr/>
        </p:nvSpPr>
        <p:spPr>
          <a:xfrm>
            <a:off x="4876800" y="484632"/>
            <a:ext cx="7315200" cy="320040"/>
          </a:xfrm>
          <a:prstGeom prst="rect">
            <a:avLst/>
          </a:prstGeom>
          <a:noFill/>
          <a:ln/>
        </p:spPr>
        <p:txBody>
          <a:bodyPr wrap="square" lIns="0" tIns="0" rIns="0" bIns="0" rtlCol="0" anchor="ctr"/>
          <a:lstStyle/>
          <a:p>
            <a:pPr marL="0" indent="0" algn="l">
              <a:buNone/>
            </a:pPr>
            <a:r>
              <a:rPr lang="en-US" sz="1250" b="1" kern="0" spc="300" dirty="0">
                <a:solidFill>
                  <a:srgbClr val="6E7449"/>
                </a:solidFill>
                <a:latin typeface="Calibri" pitchFamily="34" charset="0"/>
                <a:ea typeface="Calibri" pitchFamily="34" charset="-122"/>
                <a:cs typeface="Calibri" pitchFamily="34" charset="-120"/>
              </a:rPr>
              <a:t>RETURN · MISSION</a:t>
            </a:r>
            <a:endParaRPr lang="en-US" sz="1250" dirty="0"/>
          </a:p>
        </p:txBody>
      </p:sp>
      <p:sp>
        <p:nvSpPr>
          <p:cNvPr id="6" name="Text 3"/>
          <p:cNvSpPr/>
          <p:nvPr/>
        </p:nvSpPr>
        <p:spPr>
          <a:xfrm>
            <a:off x="4937760" y="822960"/>
            <a:ext cx="6766560" cy="731520"/>
          </a:xfrm>
          <a:prstGeom prst="rect">
            <a:avLst/>
          </a:prstGeom>
          <a:noFill/>
          <a:ln/>
        </p:spPr>
        <p:txBody>
          <a:bodyPr wrap="square" lIns="0" tIns="0" rIns="0" bIns="0" rtlCol="0" anchor="ctr"/>
          <a:lstStyle/>
          <a:p>
            <a:pPr marL="0" indent="0">
              <a:buNone/>
            </a:pPr>
            <a:r>
              <a:rPr lang="en-US" sz="3100" b="1" dirty="0">
                <a:solidFill>
                  <a:srgbClr val="3B2E25"/>
                </a:solidFill>
                <a:latin typeface="Georgia" pitchFamily="34" charset="0"/>
                <a:ea typeface="Georgia" pitchFamily="34" charset="-122"/>
                <a:cs typeface="Georgia" pitchFamily="34" charset="-120"/>
              </a:rPr>
              <a:t>The mission and care-quality return</a:t>
            </a:r>
            <a:endParaRPr lang="en-US" sz="3100" dirty="0"/>
          </a:p>
        </p:txBody>
      </p:sp>
      <p:sp>
        <p:nvSpPr>
          <p:cNvPr id="7" name="Shape 4"/>
          <p:cNvSpPr/>
          <p:nvPr/>
        </p:nvSpPr>
        <p:spPr>
          <a:xfrm>
            <a:off x="4937760" y="1783080"/>
            <a:ext cx="6675120" cy="1024128"/>
          </a:xfrm>
          <a:prstGeom prst="rect">
            <a:avLst/>
          </a:prstGeom>
          <a:solidFill>
            <a:srgbClr val="EFE3CF"/>
          </a:solidFill>
          <a:ln w="12700">
            <a:solidFill>
              <a:srgbClr val="DEC9A6"/>
            </a:solidFill>
            <a:prstDash val="solid"/>
          </a:ln>
        </p:spPr>
        <p:txBody>
          <a:bodyPr/>
          <a:lstStyle/>
          <a:p>
            <a:endParaRPr lang="en-US"/>
          </a:p>
        </p:txBody>
      </p:sp>
      <p:sp>
        <p:nvSpPr>
          <p:cNvPr id="8" name="Shape 5"/>
          <p:cNvSpPr/>
          <p:nvPr/>
        </p:nvSpPr>
        <p:spPr>
          <a:xfrm>
            <a:off x="5166360" y="2066544"/>
            <a:ext cx="457200" cy="457200"/>
          </a:xfrm>
          <a:prstGeom prst="ellipse">
            <a:avLst/>
          </a:prstGeom>
          <a:solidFill>
            <a:srgbClr val="B25541"/>
          </a:solidFill>
          <a:ln/>
        </p:spPr>
        <p:txBody>
          <a:bodyPr/>
          <a:lstStyle/>
          <a:p>
            <a:endParaRPr lang="en-US"/>
          </a:p>
        </p:txBody>
      </p:sp>
      <p:sp>
        <p:nvSpPr>
          <p:cNvPr id="9" name="Text 6"/>
          <p:cNvSpPr/>
          <p:nvPr/>
        </p:nvSpPr>
        <p:spPr>
          <a:xfrm>
            <a:off x="5166360" y="2066544"/>
            <a:ext cx="457200" cy="457200"/>
          </a:xfrm>
          <a:prstGeom prst="rect">
            <a:avLst/>
          </a:prstGeom>
          <a:noFill/>
          <a:ln/>
        </p:spPr>
        <p:txBody>
          <a:bodyPr wrap="square" lIns="0" tIns="0" rIns="0" bIns="0" rtlCol="0" anchor="ctr"/>
          <a:lstStyle/>
          <a:p>
            <a:pPr marL="0" indent="0" algn="ctr">
              <a:buNone/>
            </a:pPr>
            <a:r>
              <a:rPr lang="en-US" sz="1800" b="1" dirty="0">
                <a:solidFill>
                  <a:srgbClr val="F4EBDC"/>
                </a:solidFill>
                <a:latin typeface="Georgia" pitchFamily="34" charset="0"/>
                <a:ea typeface="Georgia" pitchFamily="34" charset="-122"/>
                <a:cs typeface="Georgia" pitchFamily="34" charset="-120"/>
              </a:rPr>
              <a:t>1</a:t>
            </a:r>
            <a:endParaRPr lang="en-US" sz="1800" dirty="0"/>
          </a:p>
        </p:txBody>
      </p:sp>
      <p:sp>
        <p:nvSpPr>
          <p:cNvPr id="10" name="Text 7"/>
          <p:cNvSpPr/>
          <p:nvPr/>
        </p:nvSpPr>
        <p:spPr>
          <a:xfrm>
            <a:off x="5806440" y="1911096"/>
            <a:ext cx="5669280" cy="384048"/>
          </a:xfrm>
          <a:prstGeom prst="rect">
            <a:avLst/>
          </a:prstGeom>
          <a:noFill/>
          <a:ln/>
        </p:spPr>
        <p:txBody>
          <a:bodyPr wrap="square" lIns="0" tIns="0" rIns="0" bIns="0" rtlCol="0" anchor="ctr"/>
          <a:lstStyle/>
          <a:p>
            <a:pPr marL="0" indent="0">
              <a:buNone/>
            </a:pPr>
            <a:r>
              <a:rPr lang="en-US" sz="1600" b="1" dirty="0">
                <a:solidFill>
                  <a:srgbClr val="8F3F30"/>
                </a:solidFill>
                <a:latin typeface="Georgia" pitchFamily="34" charset="0"/>
                <a:ea typeface="Georgia" pitchFamily="34" charset="-122"/>
                <a:cs typeface="Georgia" pitchFamily="34" charset="-120"/>
              </a:rPr>
              <a:t>Better outcomes</a:t>
            </a:r>
            <a:endParaRPr lang="en-US" sz="1600" dirty="0"/>
          </a:p>
        </p:txBody>
      </p:sp>
      <p:sp>
        <p:nvSpPr>
          <p:cNvPr id="11" name="Text 8"/>
          <p:cNvSpPr/>
          <p:nvPr/>
        </p:nvSpPr>
        <p:spPr>
          <a:xfrm>
            <a:off x="5806440" y="2286000"/>
            <a:ext cx="5687568" cy="502920"/>
          </a:xfrm>
          <a:prstGeom prst="rect">
            <a:avLst/>
          </a:prstGeom>
          <a:noFill/>
          <a:ln/>
        </p:spPr>
        <p:txBody>
          <a:bodyPr wrap="square" lIns="0" tIns="0" rIns="0" bIns="0" rtlCol="0" anchor="ctr"/>
          <a:lstStyle/>
          <a:p>
            <a:pPr marL="0" indent="0">
              <a:lnSpc>
                <a:spcPts val="1500"/>
              </a:lnSpc>
              <a:buNone/>
            </a:pPr>
            <a:r>
              <a:rPr lang="en-US" sz="1200" dirty="0">
                <a:solidFill>
                  <a:srgbClr val="3B2E25"/>
                </a:solidFill>
                <a:latin typeface="Calibri" pitchFamily="34" charset="0"/>
                <a:ea typeface="Calibri" pitchFamily="34" charset="-122"/>
                <a:cs typeface="Calibri" pitchFamily="34" charset="-120"/>
              </a:rPr>
              <a:t>Trials show reduced depression and anxiety for participants.</a:t>
            </a:r>
            <a:endParaRPr lang="en-US" sz="1200" dirty="0"/>
          </a:p>
        </p:txBody>
      </p:sp>
      <p:sp>
        <p:nvSpPr>
          <p:cNvPr id="12" name="Shape 9"/>
          <p:cNvSpPr/>
          <p:nvPr/>
        </p:nvSpPr>
        <p:spPr>
          <a:xfrm>
            <a:off x="4937760" y="2944368"/>
            <a:ext cx="6675120" cy="1024128"/>
          </a:xfrm>
          <a:prstGeom prst="rect">
            <a:avLst/>
          </a:prstGeom>
          <a:solidFill>
            <a:srgbClr val="EFE3CF"/>
          </a:solidFill>
          <a:ln w="12700">
            <a:solidFill>
              <a:srgbClr val="DEC9A6"/>
            </a:solidFill>
            <a:prstDash val="solid"/>
          </a:ln>
        </p:spPr>
        <p:txBody>
          <a:bodyPr/>
          <a:lstStyle/>
          <a:p>
            <a:endParaRPr lang="en-US"/>
          </a:p>
        </p:txBody>
      </p:sp>
      <p:sp>
        <p:nvSpPr>
          <p:cNvPr id="13" name="Shape 10"/>
          <p:cNvSpPr/>
          <p:nvPr/>
        </p:nvSpPr>
        <p:spPr>
          <a:xfrm>
            <a:off x="5166360" y="3227832"/>
            <a:ext cx="457200" cy="457200"/>
          </a:xfrm>
          <a:prstGeom prst="ellipse">
            <a:avLst/>
          </a:prstGeom>
          <a:solidFill>
            <a:srgbClr val="B25541"/>
          </a:solidFill>
          <a:ln/>
        </p:spPr>
        <p:txBody>
          <a:bodyPr/>
          <a:lstStyle/>
          <a:p>
            <a:endParaRPr lang="en-US"/>
          </a:p>
        </p:txBody>
      </p:sp>
      <p:sp>
        <p:nvSpPr>
          <p:cNvPr id="14" name="Text 11"/>
          <p:cNvSpPr/>
          <p:nvPr/>
        </p:nvSpPr>
        <p:spPr>
          <a:xfrm>
            <a:off x="5166360" y="3227832"/>
            <a:ext cx="457200" cy="457200"/>
          </a:xfrm>
          <a:prstGeom prst="rect">
            <a:avLst/>
          </a:prstGeom>
          <a:noFill/>
          <a:ln/>
        </p:spPr>
        <p:txBody>
          <a:bodyPr wrap="square" lIns="0" tIns="0" rIns="0" bIns="0" rtlCol="0" anchor="ctr"/>
          <a:lstStyle/>
          <a:p>
            <a:pPr marL="0" indent="0" algn="ctr">
              <a:buNone/>
            </a:pPr>
            <a:r>
              <a:rPr lang="en-US" sz="1800" b="1" dirty="0">
                <a:solidFill>
                  <a:srgbClr val="F4EBDC"/>
                </a:solidFill>
                <a:latin typeface="Georgia" pitchFamily="34" charset="0"/>
                <a:ea typeface="Georgia" pitchFamily="34" charset="-122"/>
                <a:cs typeface="Georgia" pitchFamily="34" charset="-120"/>
              </a:rPr>
              <a:t>2</a:t>
            </a:r>
            <a:endParaRPr lang="en-US" sz="1800" dirty="0"/>
          </a:p>
        </p:txBody>
      </p:sp>
      <p:sp>
        <p:nvSpPr>
          <p:cNvPr id="15" name="Text 12"/>
          <p:cNvSpPr/>
          <p:nvPr/>
        </p:nvSpPr>
        <p:spPr>
          <a:xfrm>
            <a:off x="5806440" y="3072384"/>
            <a:ext cx="5669280" cy="384048"/>
          </a:xfrm>
          <a:prstGeom prst="rect">
            <a:avLst/>
          </a:prstGeom>
          <a:noFill/>
          <a:ln/>
        </p:spPr>
        <p:txBody>
          <a:bodyPr wrap="square" lIns="0" tIns="0" rIns="0" bIns="0" rtlCol="0" anchor="ctr"/>
          <a:lstStyle/>
          <a:p>
            <a:pPr marL="0" indent="0">
              <a:buNone/>
            </a:pPr>
            <a:r>
              <a:rPr lang="en-US" sz="1600" b="1" dirty="0">
                <a:solidFill>
                  <a:srgbClr val="8F3F30"/>
                </a:solidFill>
                <a:latin typeface="Georgia" pitchFamily="34" charset="0"/>
                <a:ea typeface="Georgia" pitchFamily="34" charset="-122"/>
                <a:cs typeface="Georgia" pitchFamily="34" charset="-120"/>
              </a:rPr>
              <a:t>Increased hope</a:t>
            </a:r>
            <a:endParaRPr lang="en-US" sz="1600" dirty="0"/>
          </a:p>
        </p:txBody>
      </p:sp>
      <p:sp>
        <p:nvSpPr>
          <p:cNvPr id="16" name="Text 13"/>
          <p:cNvSpPr/>
          <p:nvPr/>
        </p:nvSpPr>
        <p:spPr>
          <a:xfrm>
            <a:off x="5806440" y="3447288"/>
            <a:ext cx="5687568" cy="502920"/>
          </a:xfrm>
          <a:prstGeom prst="rect">
            <a:avLst/>
          </a:prstGeom>
          <a:noFill/>
          <a:ln/>
        </p:spPr>
        <p:txBody>
          <a:bodyPr wrap="square" lIns="0" tIns="0" rIns="0" bIns="0" rtlCol="0" anchor="ctr"/>
          <a:lstStyle/>
          <a:p>
            <a:pPr marL="0" indent="0">
              <a:lnSpc>
                <a:spcPts val="1500"/>
              </a:lnSpc>
              <a:buNone/>
            </a:pPr>
            <a:r>
              <a:rPr lang="en-US" sz="1200" dirty="0">
                <a:solidFill>
                  <a:srgbClr val="3B2E25"/>
                </a:solidFill>
                <a:latin typeface="Calibri" pitchFamily="34" charset="0"/>
                <a:ea typeface="Calibri" pitchFamily="34" charset="-122"/>
                <a:cs typeface="Calibri" pitchFamily="34" charset="-120"/>
              </a:rPr>
              <a:t>WRAP reliably raises hopefulness — a core recovery driver.</a:t>
            </a:r>
            <a:endParaRPr lang="en-US" sz="1200" dirty="0"/>
          </a:p>
        </p:txBody>
      </p:sp>
      <p:sp>
        <p:nvSpPr>
          <p:cNvPr id="17" name="Shape 14"/>
          <p:cNvSpPr/>
          <p:nvPr/>
        </p:nvSpPr>
        <p:spPr>
          <a:xfrm>
            <a:off x="4937760" y="4105656"/>
            <a:ext cx="6675120" cy="1024128"/>
          </a:xfrm>
          <a:prstGeom prst="rect">
            <a:avLst/>
          </a:prstGeom>
          <a:solidFill>
            <a:srgbClr val="EFE3CF"/>
          </a:solidFill>
          <a:ln w="12700">
            <a:solidFill>
              <a:srgbClr val="DEC9A6"/>
            </a:solidFill>
            <a:prstDash val="solid"/>
          </a:ln>
        </p:spPr>
        <p:txBody>
          <a:bodyPr/>
          <a:lstStyle/>
          <a:p>
            <a:endParaRPr lang="en-US"/>
          </a:p>
        </p:txBody>
      </p:sp>
      <p:sp>
        <p:nvSpPr>
          <p:cNvPr id="18" name="Shape 15"/>
          <p:cNvSpPr/>
          <p:nvPr/>
        </p:nvSpPr>
        <p:spPr>
          <a:xfrm>
            <a:off x="5166360" y="4389120"/>
            <a:ext cx="457200" cy="457200"/>
          </a:xfrm>
          <a:prstGeom prst="ellipse">
            <a:avLst/>
          </a:prstGeom>
          <a:solidFill>
            <a:srgbClr val="B25541"/>
          </a:solidFill>
          <a:ln/>
        </p:spPr>
        <p:txBody>
          <a:bodyPr/>
          <a:lstStyle/>
          <a:p>
            <a:endParaRPr lang="en-US"/>
          </a:p>
        </p:txBody>
      </p:sp>
      <p:sp>
        <p:nvSpPr>
          <p:cNvPr id="19" name="Text 16"/>
          <p:cNvSpPr/>
          <p:nvPr/>
        </p:nvSpPr>
        <p:spPr>
          <a:xfrm>
            <a:off x="5166360" y="4389120"/>
            <a:ext cx="457200" cy="457200"/>
          </a:xfrm>
          <a:prstGeom prst="rect">
            <a:avLst/>
          </a:prstGeom>
          <a:noFill/>
          <a:ln/>
        </p:spPr>
        <p:txBody>
          <a:bodyPr wrap="square" lIns="0" tIns="0" rIns="0" bIns="0" rtlCol="0" anchor="ctr"/>
          <a:lstStyle/>
          <a:p>
            <a:pPr marL="0" indent="0" algn="ctr">
              <a:buNone/>
            </a:pPr>
            <a:r>
              <a:rPr lang="en-US" sz="1800" b="1" dirty="0">
                <a:solidFill>
                  <a:srgbClr val="F4EBDC"/>
                </a:solidFill>
                <a:latin typeface="Georgia" pitchFamily="34" charset="0"/>
                <a:ea typeface="Georgia" pitchFamily="34" charset="-122"/>
                <a:cs typeface="Georgia" pitchFamily="34" charset="-120"/>
              </a:rPr>
              <a:t>3</a:t>
            </a:r>
            <a:endParaRPr lang="en-US" sz="1800" dirty="0"/>
          </a:p>
        </p:txBody>
      </p:sp>
      <p:sp>
        <p:nvSpPr>
          <p:cNvPr id="20" name="Text 17"/>
          <p:cNvSpPr/>
          <p:nvPr/>
        </p:nvSpPr>
        <p:spPr>
          <a:xfrm>
            <a:off x="5806440" y="4233672"/>
            <a:ext cx="5669280" cy="384048"/>
          </a:xfrm>
          <a:prstGeom prst="rect">
            <a:avLst/>
          </a:prstGeom>
          <a:noFill/>
          <a:ln/>
        </p:spPr>
        <p:txBody>
          <a:bodyPr wrap="square" lIns="0" tIns="0" rIns="0" bIns="0" rtlCol="0" anchor="ctr"/>
          <a:lstStyle/>
          <a:p>
            <a:pPr marL="0" indent="0">
              <a:buNone/>
            </a:pPr>
            <a:r>
              <a:rPr lang="en-US" sz="1600" b="1" dirty="0">
                <a:solidFill>
                  <a:srgbClr val="8F3F30"/>
                </a:solidFill>
                <a:latin typeface="Georgia" pitchFamily="34" charset="0"/>
                <a:ea typeface="Georgia" pitchFamily="34" charset="-122"/>
                <a:cs typeface="Georgia" pitchFamily="34" charset="-120"/>
              </a:rPr>
              <a:t>Deeper engagement</a:t>
            </a:r>
            <a:endParaRPr lang="en-US" sz="1600" dirty="0"/>
          </a:p>
        </p:txBody>
      </p:sp>
      <p:sp>
        <p:nvSpPr>
          <p:cNvPr id="21" name="Text 18"/>
          <p:cNvSpPr/>
          <p:nvPr/>
        </p:nvSpPr>
        <p:spPr>
          <a:xfrm>
            <a:off x="5806440" y="4608576"/>
            <a:ext cx="5687568" cy="502920"/>
          </a:xfrm>
          <a:prstGeom prst="rect">
            <a:avLst/>
          </a:prstGeom>
          <a:noFill/>
          <a:ln/>
        </p:spPr>
        <p:txBody>
          <a:bodyPr wrap="square" lIns="0" tIns="0" rIns="0" bIns="0" rtlCol="0" anchor="ctr"/>
          <a:lstStyle/>
          <a:p>
            <a:pPr marL="0" indent="0">
              <a:lnSpc>
                <a:spcPts val="1500"/>
              </a:lnSpc>
              <a:buNone/>
            </a:pPr>
            <a:r>
              <a:rPr lang="en-US" sz="1200" dirty="0">
                <a:solidFill>
                  <a:srgbClr val="3B2E25"/>
                </a:solidFill>
                <a:latin typeface="Calibri" pitchFamily="34" charset="0"/>
                <a:ea typeface="Calibri" pitchFamily="34" charset="-122"/>
                <a:cs typeface="Calibri" pitchFamily="34" charset="-120"/>
              </a:rPr>
              <a:t>Voluntary, strengths-based design fits hard-to-reach residents.</a:t>
            </a:r>
            <a:endParaRPr lang="en-US" sz="1200" dirty="0"/>
          </a:p>
        </p:txBody>
      </p:sp>
      <p:sp>
        <p:nvSpPr>
          <p:cNvPr id="22" name="Shape 19"/>
          <p:cNvSpPr/>
          <p:nvPr/>
        </p:nvSpPr>
        <p:spPr>
          <a:xfrm>
            <a:off x="4937760" y="5266944"/>
            <a:ext cx="6675120" cy="1024128"/>
          </a:xfrm>
          <a:prstGeom prst="rect">
            <a:avLst/>
          </a:prstGeom>
          <a:solidFill>
            <a:srgbClr val="EFE3CF"/>
          </a:solidFill>
          <a:ln w="12700">
            <a:solidFill>
              <a:srgbClr val="DEC9A6"/>
            </a:solidFill>
            <a:prstDash val="solid"/>
          </a:ln>
        </p:spPr>
        <p:txBody>
          <a:bodyPr/>
          <a:lstStyle/>
          <a:p>
            <a:endParaRPr lang="en-US"/>
          </a:p>
        </p:txBody>
      </p:sp>
      <p:sp>
        <p:nvSpPr>
          <p:cNvPr id="23" name="Shape 20"/>
          <p:cNvSpPr/>
          <p:nvPr/>
        </p:nvSpPr>
        <p:spPr>
          <a:xfrm>
            <a:off x="5166360" y="5550408"/>
            <a:ext cx="457200" cy="457200"/>
          </a:xfrm>
          <a:prstGeom prst="ellipse">
            <a:avLst/>
          </a:prstGeom>
          <a:solidFill>
            <a:srgbClr val="B25541"/>
          </a:solidFill>
          <a:ln/>
        </p:spPr>
        <p:txBody>
          <a:bodyPr/>
          <a:lstStyle/>
          <a:p>
            <a:endParaRPr lang="en-US"/>
          </a:p>
        </p:txBody>
      </p:sp>
      <p:sp>
        <p:nvSpPr>
          <p:cNvPr id="24" name="Text 21"/>
          <p:cNvSpPr/>
          <p:nvPr/>
        </p:nvSpPr>
        <p:spPr>
          <a:xfrm>
            <a:off x="5166360" y="5550408"/>
            <a:ext cx="457200" cy="457200"/>
          </a:xfrm>
          <a:prstGeom prst="rect">
            <a:avLst/>
          </a:prstGeom>
          <a:noFill/>
          <a:ln/>
        </p:spPr>
        <p:txBody>
          <a:bodyPr wrap="square" lIns="0" tIns="0" rIns="0" bIns="0" rtlCol="0" anchor="ctr"/>
          <a:lstStyle/>
          <a:p>
            <a:pPr marL="0" indent="0" algn="ctr">
              <a:buNone/>
            </a:pPr>
            <a:r>
              <a:rPr lang="en-US" sz="1800" b="1" dirty="0">
                <a:solidFill>
                  <a:srgbClr val="F4EBDC"/>
                </a:solidFill>
                <a:latin typeface="Georgia" pitchFamily="34" charset="0"/>
                <a:ea typeface="Georgia" pitchFamily="34" charset="-122"/>
                <a:cs typeface="Georgia" pitchFamily="34" charset="-120"/>
              </a:rPr>
              <a:t>4</a:t>
            </a:r>
            <a:endParaRPr lang="en-US" sz="1800" dirty="0"/>
          </a:p>
        </p:txBody>
      </p:sp>
      <p:sp>
        <p:nvSpPr>
          <p:cNvPr id="25" name="Text 22"/>
          <p:cNvSpPr/>
          <p:nvPr/>
        </p:nvSpPr>
        <p:spPr>
          <a:xfrm>
            <a:off x="5806440" y="5394960"/>
            <a:ext cx="5669280" cy="384048"/>
          </a:xfrm>
          <a:prstGeom prst="rect">
            <a:avLst/>
          </a:prstGeom>
          <a:noFill/>
          <a:ln/>
        </p:spPr>
        <p:txBody>
          <a:bodyPr wrap="square" lIns="0" tIns="0" rIns="0" bIns="0" rtlCol="0" anchor="ctr"/>
          <a:lstStyle/>
          <a:p>
            <a:pPr marL="0" indent="0">
              <a:buNone/>
            </a:pPr>
            <a:r>
              <a:rPr lang="en-US" sz="1600" b="1" dirty="0">
                <a:solidFill>
                  <a:srgbClr val="8F3F30"/>
                </a:solidFill>
                <a:latin typeface="Georgia" pitchFamily="34" charset="0"/>
                <a:ea typeface="Georgia" pitchFamily="34" charset="-122"/>
                <a:cs typeface="Georgia" pitchFamily="34" charset="-120"/>
              </a:rPr>
              <a:t>Demonstrable impact</a:t>
            </a:r>
            <a:endParaRPr lang="en-US" sz="1600" dirty="0"/>
          </a:p>
        </p:txBody>
      </p:sp>
      <p:sp>
        <p:nvSpPr>
          <p:cNvPr id="26" name="Text 23"/>
          <p:cNvSpPr/>
          <p:nvPr/>
        </p:nvSpPr>
        <p:spPr>
          <a:xfrm>
            <a:off x="5806440" y="5769864"/>
            <a:ext cx="5687568" cy="502920"/>
          </a:xfrm>
          <a:prstGeom prst="rect">
            <a:avLst/>
          </a:prstGeom>
          <a:noFill/>
          <a:ln/>
        </p:spPr>
        <p:txBody>
          <a:bodyPr wrap="square" lIns="0" tIns="0" rIns="0" bIns="0" rtlCol="0" anchor="ctr"/>
          <a:lstStyle/>
          <a:p>
            <a:pPr marL="0" indent="0">
              <a:lnSpc>
                <a:spcPts val="1500"/>
              </a:lnSpc>
              <a:buNone/>
            </a:pPr>
            <a:r>
              <a:rPr lang="en-US" sz="1200" dirty="0">
                <a:solidFill>
                  <a:srgbClr val="3B2E25"/>
                </a:solidFill>
                <a:latin typeface="Calibri" pitchFamily="34" charset="0"/>
                <a:ea typeface="Calibri" pitchFamily="34" charset="-122"/>
                <a:cs typeface="Calibri" pitchFamily="34" charset="-120"/>
              </a:rPr>
              <a:t>Recovery gains we can measure and report to funders.</a:t>
            </a:r>
            <a:endParaRPr lang="en-US" sz="1200" dirty="0"/>
          </a:p>
        </p:txBody>
      </p:sp>
      <p:sp>
        <p:nvSpPr>
          <p:cNvPr id="27" name="Text 24"/>
          <p:cNvSpPr/>
          <p:nvPr/>
        </p:nvSpPr>
        <p:spPr>
          <a:xfrm>
            <a:off x="4876800" y="6437376"/>
            <a:ext cx="7315200" cy="274320"/>
          </a:xfrm>
          <a:prstGeom prst="rect">
            <a:avLst/>
          </a:prstGeom>
          <a:noFill/>
          <a:ln/>
        </p:spPr>
        <p:txBody>
          <a:bodyPr wrap="square" lIns="0" tIns="0" rIns="0" bIns="0" rtlCol="0" anchor="ctr"/>
          <a:lstStyle/>
          <a:p>
            <a:pPr marL="0" indent="0" algn="l">
              <a:buNone/>
            </a:pPr>
            <a:r>
              <a:rPr lang="en-US" sz="950" dirty="0">
                <a:solidFill>
                  <a:srgbClr val="7C6A5A"/>
                </a:solidFill>
                <a:latin typeface="Calibri" pitchFamily="34" charset="0"/>
                <a:ea typeface="Calibri" pitchFamily="34" charset="-122"/>
                <a:cs typeface="Calibri" pitchFamily="34" charset="-120"/>
              </a:rPr>
              <a:t>WRAP  ·  Leadership Briefing</a:t>
            </a:r>
            <a:endParaRPr lang="en-US" sz="950" dirty="0"/>
          </a:p>
        </p:txBody>
      </p:sp>
      <p:sp>
        <p:nvSpPr>
          <p:cNvPr id="28" name="Text 25"/>
          <p:cNvSpPr/>
          <p:nvPr/>
        </p:nvSpPr>
        <p:spPr>
          <a:xfrm>
            <a:off x="11430000" y="6437376"/>
            <a:ext cx="548640" cy="274320"/>
          </a:xfrm>
          <a:prstGeom prst="rect">
            <a:avLst/>
          </a:prstGeom>
          <a:noFill/>
          <a:ln/>
        </p:spPr>
        <p:txBody>
          <a:bodyPr wrap="square" lIns="0" tIns="0" rIns="0" bIns="0" rtlCol="0" anchor="ctr"/>
          <a:lstStyle/>
          <a:p>
            <a:pPr marL="0" indent="0" algn="r">
              <a:buNone/>
            </a:pPr>
            <a:r>
              <a:rPr lang="en-US" sz="950" dirty="0">
                <a:solidFill>
                  <a:srgbClr val="7C6A5A"/>
                </a:solidFill>
                <a:latin typeface="Calibri" pitchFamily="34" charset="0"/>
                <a:ea typeface="Calibri" pitchFamily="34" charset="-122"/>
                <a:cs typeface="Calibri" pitchFamily="34" charset="-120"/>
              </a:rPr>
              <a:t>8</a:t>
            </a:r>
            <a:endParaRPr lang="en-US" sz="9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3B2E25"/>
        </a:solidFill>
        <a:effectLst/>
      </p:bgPr>
    </p:bg>
    <p:spTree>
      <p:nvGrpSpPr>
        <p:cNvPr id="1" name=""/>
        <p:cNvGrpSpPr/>
        <p:nvPr/>
      </p:nvGrpSpPr>
      <p:grpSpPr>
        <a:xfrm>
          <a:off x="0" y="0"/>
          <a:ext cx="0" cy="0"/>
          <a:chOff x="0" y="0"/>
          <a:chExt cx="0" cy="0"/>
        </a:xfrm>
      </p:grpSpPr>
      <p:sp>
        <p:nvSpPr>
          <p:cNvPr id="2" name="Shape 0"/>
          <p:cNvSpPr/>
          <p:nvPr/>
        </p:nvSpPr>
        <p:spPr>
          <a:xfrm>
            <a:off x="548640" y="594360"/>
            <a:ext cx="146304" cy="146304"/>
          </a:xfrm>
          <a:prstGeom prst="rect">
            <a:avLst/>
          </a:prstGeom>
          <a:solidFill>
            <a:srgbClr val="DEC9A6"/>
          </a:solidFill>
          <a:ln/>
        </p:spPr>
        <p:txBody>
          <a:bodyPr/>
          <a:lstStyle/>
          <a:p>
            <a:endParaRPr lang="en-US"/>
          </a:p>
        </p:txBody>
      </p:sp>
      <p:sp>
        <p:nvSpPr>
          <p:cNvPr id="3" name="Text 1"/>
          <p:cNvSpPr/>
          <p:nvPr/>
        </p:nvSpPr>
        <p:spPr>
          <a:xfrm>
            <a:off x="804672" y="484632"/>
            <a:ext cx="7315200" cy="320040"/>
          </a:xfrm>
          <a:prstGeom prst="rect">
            <a:avLst/>
          </a:prstGeom>
          <a:noFill/>
          <a:ln/>
        </p:spPr>
        <p:txBody>
          <a:bodyPr wrap="square" lIns="0" tIns="0" rIns="0" bIns="0" rtlCol="0" anchor="ctr"/>
          <a:lstStyle/>
          <a:p>
            <a:pPr marL="0" indent="0" algn="l">
              <a:buNone/>
            </a:pPr>
            <a:r>
              <a:rPr lang="en-US" sz="1250" b="1" kern="0" spc="300" dirty="0">
                <a:solidFill>
                  <a:srgbClr val="DEC9A6"/>
                </a:solidFill>
                <a:latin typeface="Calibri" pitchFamily="34" charset="0"/>
                <a:ea typeface="Calibri" pitchFamily="34" charset="-122"/>
                <a:cs typeface="Calibri" pitchFamily="34" charset="-120"/>
              </a:rPr>
              <a:t>THE EVIDENCE</a:t>
            </a:r>
            <a:endParaRPr lang="en-US" sz="1250" dirty="0"/>
          </a:p>
        </p:txBody>
      </p:sp>
      <p:sp>
        <p:nvSpPr>
          <p:cNvPr id="4" name="Text 2"/>
          <p:cNvSpPr/>
          <p:nvPr/>
        </p:nvSpPr>
        <p:spPr>
          <a:xfrm>
            <a:off x="548640" y="822960"/>
            <a:ext cx="10972800" cy="731520"/>
          </a:xfrm>
          <a:prstGeom prst="rect">
            <a:avLst/>
          </a:prstGeom>
          <a:noFill/>
          <a:ln/>
        </p:spPr>
        <p:txBody>
          <a:bodyPr wrap="square" lIns="0" tIns="0" rIns="0" bIns="0" rtlCol="0" anchor="ctr"/>
          <a:lstStyle/>
          <a:p>
            <a:pPr marL="0" indent="0">
              <a:buNone/>
            </a:pPr>
            <a:r>
              <a:rPr lang="en-US" sz="3200" b="1" dirty="0">
                <a:solidFill>
                  <a:srgbClr val="F4EBDC"/>
                </a:solidFill>
                <a:latin typeface="Georgia" pitchFamily="34" charset="0"/>
                <a:ea typeface="Georgia" pitchFamily="34" charset="-122"/>
                <a:cs typeface="Georgia" pitchFamily="34" charset="-120"/>
              </a:rPr>
              <a:t>Rigorously tested, independently confirmed</a:t>
            </a:r>
            <a:endParaRPr lang="en-US" sz="3200" dirty="0"/>
          </a:p>
        </p:txBody>
      </p:sp>
      <p:sp>
        <p:nvSpPr>
          <p:cNvPr id="5" name="Text 3"/>
          <p:cNvSpPr/>
          <p:nvPr/>
        </p:nvSpPr>
        <p:spPr>
          <a:xfrm>
            <a:off x="548640" y="1572768"/>
            <a:ext cx="10972800" cy="777240"/>
          </a:xfrm>
          <a:prstGeom prst="rect">
            <a:avLst/>
          </a:prstGeom>
          <a:noFill/>
          <a:ln/>
        </p:spPr>
        <p:txBody>
          <a:bodyPr wrap="square" lIns="0" tIns="0" rIns="0" bIns="0" rtlCol="0" anchor="ctr"/>
          <a:lstStyle/>
          <a:p>
            <a:pPr marL="0" indent="0">
              <a:lnSpc>
                <a:spcPts val="2000"/>
              </a:lnSpc>
              <a:buNone/>
            </a:pPr>
            <a:r>
              <a:rPr lang="en-US" sz="1450" dirty="0">
                <a:solidFill>
                  <a:srgbClr val="E3D6C4"/>
                </a:solidFill>
                <a:latin typeface="Calibri" pitchFamily="34" charset="0"/>
                <a:ea typeface="Calibri" pitchFamily="34" charset="-122"/>
                <a:cs typeface="Calibri" pitchFamily="34" charset="-120"/>
              </a:rPr>
              <a:t>A single-blind randomized controlled trial of 519 adults across six Ohio communities compared WRAP to usual care, with gains sustained at the eight-month follow-up.</a:t>
            </a:r>
            <a:endParaRPr lang="en-US" sz="1450" dirty="0"/>
          </a:p>
        </p:txBody>
      </p:sp>
      <p:sp>
        <p:nvSpPr>
          <p:cNvPr id="6" name="Shape 4"/>
          <p:cNvSpPr/>
          <p:nvPr/>
        </p:nvSpPr>
        <p:spPr>
          <a:xfrm>
            <a:off x="548640" y="2606040"/>
            <a:ext cx="2697480" cy="2286000"/>
          </a:xfrm>
          <a:prstGeom prst="rect">
            <a:avLst/>
          </a:prstGeom>
          <a:solidFill>
            <a:srgbClr val="4A3A2F"/>
          </a:solidFill>
          <a:ln w="19050">
            <a:solidFill>
              <a:srgbClr val="B25541"/>
            </a:solidFill>
            <a:prstDash val="solid"/>
          </a:ln>
        </p:spPr>
        <p:txBody>
          <a:bodyPr/>
          <a:lstStyle/>
          <a:p>
            <a:endParaRPr lang="en-US"/>
          </a:p>
        </p:txBody>
      </p:sp>
      <p:sp>
        <p:nvSpPr>
          <p:cNvPr id="7" name="Text 5"/>
          <p:cNvSpPr/>
          <p:nvPr/>
        </p:nvSpPr>
        <p:spPr>
          <a:xfrm>
            <a:off x="548640" y="2880360"/>
            <a:ext cx="2697480" cy="914400"/>
          </a:xfrm>
          <a:prstGeom prst="rect">
            <a:avLst/>
          </a:prstGeom>
          <a:noFill/>
          <a:ln/>
        </p:spPr>
        <p:txBody>
          <a:bodyPr wrap="square" lIns="0" tIns="0" rIns="0" bIns="0" rtlCol="0" anchor="ctr"/>
          <a:lstStyle/>
          <a:p>
            <a:pPr marL="0" indent="0" algn="ctr">
              <a:buNone/>
            </a:pPr>
            <a:r>
              <a:rPr lang="en-US" sz="4600" b="1" dirty="0">
                <a:solidFill>
                  <a:srgbClr val="DEC9A6"/>
                </a:solidFill>
                <a:latin typeface="Georgia" pitchFamily="34" charset="0"/>
                <a:ea typeface="Georgia" pitchFamily="34" charset="-122"/>
                <a:cs typeface="Georgia" pitchFamily="34" charset="-120"/>
              </a:rPr>
              <a:t>519</a:t>
            </a:r>
            <a:endParaRPr lang="en-US" sz="4600" dirty="0"/>
          </a:p>
        </p:txBody>
      </p:sp>
      <p:sp>
        <p:nvSpPr>
          <p:cNvPr id="8" name="Text 6"/>
          <p:cNvSpPr/>
          <p:nvPr/>
        </p:nvSpPr>
        <p:spPr>
          <a:xfrm>
            <a:off x="685800" y="3931920"/>
            <a:ext cx="2423160" cy="822960"/>
          </a:xfrm>
          <a:prstGeom prst="rect">
            <a:avLst/>
          </a:prstGeom>
          <a:noFill/>
          <a:ln/>
        </p:spPr>
        <p:txBody>
          <a:bodyPr wrap="square" lIns="0" tIns="0" rIns="0" bIns="0" rtlCol="0" anchor="ctr"/>
          <a:lstStyle/>
          <a:p>
            <a:pPr marL="0" indent="0" algn="ctr">
              <a:lnSpc>
                <a:spcPts val="1700"/>
              </a:lnSpc>
              <a:buNone/>
            </a:pPr>
            <a:r>
              <a:rPr lang="en-US" sz="1300" dirty="0">
                <a:solidFill>
                  <a:srgbClr val="E3D6C4"/>
                </a:solidFill>
                <a:latin typeface="Calibri" pitchFamily="34" charset="0"/>
                <a:ea typeface="Calibri" pitchFamily="34" charset="-122"/>
                <a:cs typeface="Calibri" pitchFamily="34" charset="-120"/>
              </a:rPr>
              <a:t>adults in the randomized trial</a:t>
            </a:r>
            <a:endParaRPr lang="en-US" sz="1300" dirty="0"/>
          </a:p>
        </p:txBody>
      </p:sp>
      <p:sp>
        <p:nvSpPr>
          <p:cNvPr id="9" name="Shape 7"/>
          <p:cNvSpPr/>
          <p:nvPr/>
        </p:nvSpPr>
        <p:spPr>
          <a:xfrm>
            <a:off x="3493008" y="2606040"/>
            <a:ext cx="2697480" cy="2286000"/>
          </a:xfrm>
          <a:prstGeom prst="rect">
            <a:avLst/>
          </a:prstGeom>
          <a:solidFill>
            <a:srgbClr val="4A3A2F"/>
          </a:solidFill>
          <a:ln w="19050">
            <a:solidFill>
              <a:srgbClr val="6E7449"/>
            </a:solidFill>
            <a:prstDash val="solid"/>
          </a:ln>
        </p:spPr>
        <p:txBody>
          <a:bodyPr/>
          <a:lstStyle/>
          <a:p>
            <a:endParaRPr lang="en-US"/>
          </a:p>
        </p:txBody>
      </p:sp>
      <p:sp>
        <p:nvSpPr>
          <p:cNvPr id="10" name="Text 8"/>
          <p:cNvSpPr/>
          <p:nvPr/>
        </p:nvSpPr>
        <p:spPr>
          <a:xfrm>
            <a:off x="3493008" y="2880360"/>
            <a:ext cx="2697480" cy="914400"/>
          </a:xfrm>
          <a:prstGeom prst="rect">
            <a:avLst/>
          </a:prstGeom>
          <a:noFill/>
          <a:ln/>
        </p:spPr>
        <p:txBody>
          <a:bodyPr wrap="square" lIns="0" tIns="0" rIns="0" bIns="0" rtlCol="0" anchor="ctr"/>
          <a:lstStyle/>
          <a:p>
            <a:pPr marL="0" indent="0" algn="ctr">
              <a:buNone/>
            </a:pPr>
            <a:r>
              <a:rPr lang="en-US" sz="4600" b="1" dirty="0">
                <a:solidFill>
                  <a:srgbClr val="DEC9A6"/>
                </a:solidFill>
                <a:latin typeface="Georgia" pitchFamily="34" charset="0"/>
                <a:ea typeface="Georgia" pitchFamily="34" charset="-122"/>
                <a:cs typeface="Georgia" pitchFamily="34" charset="-120"/>
              </a:rPr>
              <a:t>2010</a:t>
            </a:r>
            <a:endParaRPr lang="en-US" sz="4600" dirty="0"/>
          </a:p>
        </p:txBody>
      </p:sp>
      <p:sp>
        <p:nvSpPr>
          <p:cNvPr id="11" name="Text 9"/>
          <p:cNvSpPr/>
          <p:nvPr/>
        </p:nvSpPr>
        <p:spPr>
          <a:xfrm>
            <a:off x="3630168" y="3931920"/>
            <a:ext cx="2423160" cy="822960"/>
          </a:xfrm>
          <a:prstGeom prst="rect">
            <a:avLst/>
          </a:prstGeom>
          <a:noFill/>
          <a:ln/>
        </p:spPr>
        <p:txBody>
          <a:bodyPr wrap="square" lIns="0" tIns="0" rIns="0" bIns="0" rtlCol="0" anchor="ctr"/>
          <a:lstStyle/>
          <a:p>
            <a:pPr marL="0" indent="0" algn="ctr">
              <a:lnSpc>
                <a:spcPts val="1700"/>
              </a:lnSpc>
              <a:buNone/>
            </a:pPr>
            <a:r>
              <a:rPr lang="en-US" sz="1300" dirty="0">
                <a:solidFill>
                  <a:srgbClr val="E3D6C4"/>
                </a:solidFill>
                <a:latin typeface="Calibri" pitchFamily="34" charset="0"/>
                <a:ea typeface="Calibri" pitchFamily="34" charset="-122"/>
                <a:cs typeface="Calibri" pitchFamily="34" charset="-120"/>
              </a:rPr>
              <a:t>SAMHSA evidence-based designation</a:t>
            </a:r>
            <a:endParaRPr lang="en-US" sz="1300" dirty="0"/>
          </a:p>
        </p:txBody>
      </p:sp>
      <p:sp>
        <p:nvSpPr>
          <p:cNvPr id="12" name="Shape 10"/>
          <p:cNvSpPr/>
          <p:nvPr/>
        </p:nvSpPr>
        <p:spPr>
          <a:xfrm>
            <a:off x="6437376" y="2606040"/>
            <a:ext cx="2697480" cy="2286000"/>
          </a:xfrm>
          <a:prstGeom prst="rect">
            <a:avLst/>
          </a:prstGeom>
          <a:solidFill>
            <a:srgbClr val="4A3A2F"/>
          </a:solidFill>
          <a:ln w="19050">
            <a:solidFill>
              <a:srgbClr val="B25541"/>
            </a:solidFill>
            <a:prstDash val="solid"/>
          </a:ln>
        </p:spPr>
        <p:txBody>
          <a:bodyPr/>
          <a:lstStyle/>
          <a:p>
            <a:endParaRPr lang="en-US"/>
          </a:p>
        </p:txBody>
      </p:sp>
      <p:sp>
        <p:nvSpPr>
          <p:cNvPr id="13" name="Text 11"/>
          <p:cNvSpPr/>
          <p:nvPr/>
        </p:nvSpPr>
        <p:spPr>
          <a:xfrm>
            <a:off x="6437376" y="2880360"/>
            <a:ext cx="2697480" cy="914400"/>
          </a:xfrm>
          <a:prstGeom prst="rect">
            <a:avLst/>
          </a:prstGeom>
          <a:noFill/>
          <a:ln/>
        </p:spPr>
        <p:txBody>
          <a:bodyPr wrap="square" lIns="0" tIns="0" rIns="0" bIns="0" rtlCol="0" anchor="ctr"/>
          <a:lstStyle/>
          <a:p>
            <a:pPr marL="0" indent="0" algn="ctr">
              <a:buNone/>
            </a:pPr>
            <a:r>
              <a:rPr lang="en-US" sz="4600" b="1" dirty="0">
                <a:solidFill>
                  <a:srgbClr val="DEC9A6"/>
                </a:solidFill>
                <a:latin typeface="Georgia" pitchFamily="34" charset="0"/>
                <a:ea typeface="Georgia" pitchFamily="34" charset="-122"/>
                <a:cs typeface="Georgia" pitchFamily="34" charset="-120"/>
              </a:rPr>
              <a:t>↓</a:t>
            </a:r>
            <a:endParaRPr lang="en-US" sz="4600" dirty="0"/>
          </a:p>
        </p:txBody>
      </p:sp>
      <p:sp>
        <p:nvSpPr>
          <p:cNvPr id="14" name="Text 12"/>
          <p:cNvSpPr/>
          <p:nvPr/>
        </p:nvSpPr>
        <p:spPr>
          <a:xfrm>
            <a:off x="6574536" y="3931920"/>
            <a:ext cx="2423160" cy="822960"/>
          </a:xfrm>
          <a:prstGeom prst="rect">
            <a:avLst/>
          </a:prstGeom>
          <a:noFill/>
          <a:ln/>
        </p:spPr>
        <p:txBody>
          <a:bodyPr wrap="square" lIns="0" tIns="0" rIns="0" bIns="0" rtlCol="0" anchor="ctr"/>
          <a:lstStyle/>
          <a:p>
            <a:pPr marL="0" indent="0" algn="ctr">
              <a:lnSpc>
                <a:spcPts val="1700"/>
              </a:lnSpc>
              <a:buNone/>
            </a:pPr>
            <a:r>
              <a:rPr lang="en-US" sz="1300" dirty="0">
                <a:solidFill>
                  <a:srgbClr val="E3D6C4"/>
                </a:solidFill>
                <a:latin typeface="Calibri" pitchFamily="34" charset="0"/>
                <a:ea typeface="Calibri" pitchFamily="34" charset="-122"/>
                <a:cs typeface="Calibri" pitchFamily="34" charset="-120"/>
              </a:rPr>
              <a:t>Reduced depression &amp; anxiety</a:t>
            </a:r>
            <a:endParaRPr lang="en-US" sz="1300" dirty="0"/>
          </a:p>
        </p:txBody>
      </p:sp>
      <p:sp>
        <p:nvSpPr>
          <p:cNvPr id="15" name="Shape 13"/>
          <p:cNvSpPr/>
          <p:nvPr/>
        </p:nvSpPr>
        <p:spPr>
          <a:xfrm>
            <a:off x="9381744" y="2606040"/>
            <a:ext cx="2697480" cy="2286000"/>
          </a:xfrm>
          <a:prstGeom prst="rect">
            <a:avLst/>
          </a:prstGeom>
          <a:solidFill>
            <a:srgbClr val="4A3A2F"/>
          </a:solidFill>
          <a:ln w="19050">
            <a:solidFill>
              <a:srgbClr val="6E7449"/>
            </a:solidFill>
            <a:prstDash val="solid"/>
          </a:ln>
        </p:spPr>
        <p:txBody>
          <a:bodyPr/>
          <a:lstStyle/>
          <a:p>
            <a:endParaRPr lang="en-US"/>
          </a:p>
        </p:txBody>
      </p:sp>
      <p:sp>
        <p:nvSpPr>
          <p:cNvPr id="16" name="Text 14"/>
          <p:cNvSpPr/>
          <p:nvPr/>
        </p:nvSpPr>
        <p:spPr>
          <a:xfrm>
            <a:off x="9381744" y="2880360"/>
            <a:ext cx="2697480" cy="914400"/>
          </a:xfrm>
          <a:prstGeom prst="rect">
            <a:avLst/>
          </a:prstGeom>
          <a:noFill/>
          <a:ln/>
        </p:spPr>
        <p:txBody>
          <a:bodyPr wrap="square" lIns="0" tIns="0" rIns="0" bIns="0" rtlCol="0" anchor="ctr"/>
          <a:lstStyle/>
          <a:p>
            <a:pPr marL="0" indent="0" algn="ctr">
              <a:buNone/>
            </a:pPr>
            <a:r>
              <a:rPr lang="en-US" sz="4600" b="1" dirty="0">
                <a:solidFill>
                  <a:srgbClr val="DEC9A6"/>
                </a:solidFill>
                <a:latin typeface="Georgia" pitchFamily="34" charset="0"/>
                <a:ea typeface="Georgia" pitchFamily="34" charset="-122"/>
                <a:cs typeface="Georgia" pitchFamily="34" charset="-120"/>
              </a:rPr>
              <a:t>↑</a:t>
            </a:r>
            <a:endParaRPr lang="en-US" sz="4600" dirty="0"/>
          </a:p>
        </p:txBody>
      </p:sp>
      <p:sp>
        <p:nvSpPr>
          <p:cNvPr id="17" name="Text 15"/>
          <p:cNvSpPr/>
          <p:nvPr/>
        </p:nvSpPr>
        <p:spPr>
          <a:xfrm>
            <a:off x="9518904" y="3931920"/>
            <a:ext cx="2423160" cy="822960"/>
          </a:xfrm>
          <a:prstGeom prst="rect">
            <a:avLst/>
          </a:prstGeom>
          <a:noFill/>
          <a:ln/>
        </p:spPr>
        <p:txBody>
          <a:bodyPr wrap="square" lIns="0" tIns="0" rIns="0" bIns="0" rtlCol="0" anchor="ctr"/>
          <a:lstStyle/>
          <a:p>
            <a:pPr marL="0" indent="0" algn="ctr">
              <a:lnSpc>
                <a:spcPts val="1700"/>
              </a:lnSpc>
              <a:buNone/>
            </a:pPr>
            <a:r>
              <a:rPr lang="en-US" sz="1300" dirty="0">
                <a:solidFill>
                  <a:srgbClr val="E3D6C4"/>
                </a:solidFill>
                <a:latin typeface="Calibri" pitchFamily="34" charset="0"/>
                <a:ea typeface="Calibri" pitchFamily="34" charset="-122"/>
                <a:cs typeface="Calibri" pitchFamily="34" charset="-120"/>
              </a:rPr>
              <a:t>Greater hope &amp; recovery</a:t>
            </a:r>
            <a:endParaRPr lang="en-US" sz="1300" dirty="0"/>
          </a:p>
        </p:txBody>
      </p:sp>
      <p:sp>
        <p:nvSpPr>
          <p:cNvPr id="18" name="Text 16"/>
          <p:cNvSpPr/>
          <p:nvPr/>
        </p:nvSpPr>
        <p:spPr>
          <a:xfrm>
            <a:off x="548640" y="5212080"/>
            <a:ext cx="10972800" cy="457200"/>
          </a:xfrm>
          <a:prstGeom prst="rect">
            <a:avLst/>
          </a:prstGeom>
          <a:noFill/>
          <a:ln/>
        </p:spPr>
        <p:txBody>
          <a:bodyPr wrap="square" lIns="0" tIns="0" rIns="0" bIns="0" rtlCol="0" anchor="ctr"/>
          <a:lstStyle/>
          <a:p>
            <a:pPr marL="0" indent="0">
              <a:buNone/>
            </a:pPr>
            <a:r>
              <a:rPr lang="en-US" sz="1200" i="1" dirty="0">
                <a:solidFill>
                  <a:srgbClr val="C9B79E"/>
                </a:solidFill>
                <a:latin typeface="Calibri" pitchFamily="34" charset="0"/>
                <a:ea typeface="Calibri" pitchFamily="34" charset="-122"/>
                <a:cs typeface="Calibri" pitchFamily="34" charset="-120"/>
              </a:rPr>
              <a:t>Cook et al., Psychiatric Services (2012); confirmed in later systematic reviews and meta-analyses.</a:t>
            </a:r>
            <a:endParaRPr lang="en-US" sz="1200" dirty="0"/>
          </a:p>
        </p:txBody>
      </p:sp>
      <p:sp>
        <p:nvSpPr>
          <p:cNvPr id="19" name="Text 17"/>
          <p:cNvSpPr/>
          <p:nvPr/>
        </p:nvSpPr>
        <p:spPr>
          <a:xfrm>
            <a:off x="548640" y="6437376"/>
            <a:ext cx="7315200" cy="274320"/>
          </a:xfrm>
          <a:prstGeom prst="rect">
            <a:avLst/>
          </a:prstGeom>
          <a:noFill/>
          <a:ln/>
        </p:spPr>
        <p:txBody>
          <a:bodyPr wrap="square" lIns="0" tIns="0" rIns="0" bIns="0" rtlCol="0" anchor="ctr"/>
          <a:lstStyle/>
          <a:p>
            <a:pPr marL="0" indent="0" algn="l">
              <a:buNone/>
            </a:pPr>
            <a:r>
              <a:rPr lang="en-US" sz="950" dirty="0">
                <a:solidFill>
                  <a:srgbClr val="A8957E"/>
                </a:solidFill>
                <a:latin typeface="Calibri" pitchFamily="34" charset="0"/>
                <a:ea typeface="Calibri" pitchFamily="34" charset="-122"/>
                <a:cs typeface="Calibri" pitchFamily="34" charset="-120"/>
              </a:rPr>
              <a:t>WRAP  ·  Leadership Briefing</a:t>
            </a:r>
            <a:endParaRPr lang="en-US" sz="950" dirty="0"/>
          </a:p>
        </p:txBody>
      </p:sp>
      <p:sp>
        <p:nvSpPr>
          <p:cNvPr id="20" name="Text 18"/>
          <p:cNvSpPr/>
          <p:nvPr/>
        </p:nvSpPr>
        <p:spPr>
          <a:xfrm>
            <a:off x="11430000" y="6437376"/>
            <a:ext cx="548640" cy="274320"/>
          </a:xfrm>
          <a:prstGeom prst="rect">
            <a:avLst/>
          </a:prstGeom>
          <a:noFill/>
          <a:ln/>
        </p:spPr>
        <p:txBody>
          <a:bodyPr wrap="square" lIns="0" tIns="0" rIns="0" bIns="0" rtlCol="0" anchor="ctr"/>
          <a:lstStyle/>
          <a:p>
            <a:pPr marL="0" indent="0" algn="r">
              <a:buNone/>
            </a:pPr>
            <a:r>
              <a:rPr lang="en-US" sz="950" dirty="0">
                <a:solidFill>
                  <a:srgbClr val="A8957E"/>
                </a:solidFill>
                <a:latin typeface="Calibri" pitchFamily="34" charset="0"/>
                <a:ea typeface="Calibri" pitchFamily="34" charset="-122"/>
                <a:cs typeface="Calibri" pitchFamily="34" charset="-120"/>
              </a:rPr>
              <a:t>9</a:t>
            </a:r>
            <a:endParaRPr lang="en-US" sz="9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TotalTime>
  <Words>3620</Words>
  <Application>Microsoft Office PowerPoint</Application>
  <PresentationFormat>Widescreen</PresentationFormat>
  <Paragraphs>376</Paragraphs>
  <Slides>24</Slides>
  <Notes>24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WRAP of DC</dc:creator>
  <cp:lastModifiedBy>WRAP of DC</cp:lastModifiedBy>
  <cp:revision>1</cp:revision>
  <dcterms:created xsi:type="dcterms:W3CDTF">2026-06-13T13:56:53Z</dcterms:created>
  <dcterms:modified xsi:type="dcterms:W3CDTF">2026-06-13T14:18:37Z</dcterms:modified>
</cp:coreProperties>
</file>