
<file path=[Content_Types].xml><?xml version="1.0" encoding="utf-8"?>
<Types xmlns="http://schemas.openxmlformats.org/package/2006/content-types">
  <Default Extension="jpeg" ContentType="image/jpeg"/>
  <Default Extension="jpg" ContentType="image/jp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75" d="100"/>
          <a:sy n="75" d="100"/>
        </p:scale>
        <p:origin x="804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8/3/2026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Purpose: check understanding of WRAP basics.
• 4 questions, each followed by an answer slide
• Developed 1997 by Mary Ellen Copeland with peers
• Self-designed, self-managed wellness tool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Recap points
• WRAP is self-designed and self-managed
• Key values: hope, personal responsibility, education, self-advocacy, support
• Sections build from daily wellness through crisis and recovery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B
• Mary Ellen Copeland, Vermont, 1997
• Built with peers in a self-help study group
• Grounded in lived experience, not clinical theory
• Now used worldwide, evidence-based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B
• Mary Ellen Copeland, Vermont, 1997
• Built with peers in a self-help study group
• Grounded in lived experience, not clinical theory
• Now used worldwide, evidence-based practice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A
• Copeland found people used coping skills but not systematically
• Aim: put the person in charge of their own recovery
• Builds hope, personal responsibility, education, self-advocacy, support
• Works for mental health and general life wellness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A
• Copeland found people used coping skills but not systematically
• Aim: put the person in charge of their own recovery
• Builds hope, personal responsibility, education, self-advocacy, support
• Works for mental health and general life wellness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C
• Sections: Wellness Toolbox; Daily Maintenance Plan
• Triggers; Early Warning Signs
• When Things Are Breaking Down
• Crisis Plan; Post-Crisis Plan
• Medication may be listed inside a section, but is not a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C
• Sections: Wellness Toolbox; Daily Maintenance Plan
• Triggers; Early Warning Signs
• When Things Are Breaking Down
• Crisis Plan; Post-Crisis Plan
• Medication may be listed inside a section, but is not a section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C
• Crisis Plan names supporters and decision-makers
• Written while well, used by others when unwell
• Triggers = external events; Early Warning Signs = internal shifts
• Post-Crisis Plan guides the return to wellness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Answer: C
• Crisis Plan names supporters and decision-makers
• Written while well, used by others when unwell
• Triggers = external events; Early Warning Signs = internal shifts
• Post-Crisis Plan guides the return to wellness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SLIDE">
    <p:bg>
      <p:bgPr>
        <a:solidFill>
          <a:srgbClr val="F3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554480"/>
            <a:ext cx="4937760" cy="137160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40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4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">
    <p:bg>
      <p:bgPr>
        <a:solidFill>
          <a:srgbClr val="F3EBD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rtlCol="0"/>
          <a:lstStyle>
            <a:lvl1pPr marL="0" indent="0" algn="l">
              <a:buNone/>
              <a:def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defRPr>
            </a:lvl1pPr>
          </a:lstStyle>
          <a:p>
            <a:pPr marL="0" indent="0" algn="l">
              <a:buNone/>
            </a:pPr>
            <a:endParaRPr lang="en-US" sz="2600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7637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Warm abstract illustration in sand and terracotta tones suggesting calm and wellbeing"/>
          <p:cNvPicPr>
            <a:picLocks noChangeAspect="1"/>
          </p:cNvPicPr>
          <p:nvPr/>
        </p:nvPicPr>
        <p:blipFill>
          <a:blip r:embed="rId3"/>
          <a:srcRect l="2000" r="2000"/>
          <a:stretch/>
        </p:blipFill>
        <p:spPr>
          <a:xfrm>
            <a:off x="5852160" y="0"/>
            <a:ext cx="3291840" cy="5143500"/>
          </a:xfrm>
          <a:prstGeom prst="rect">
            <a:avLst/>
          </a:prstGeom>
        </p:spPr>
      </p:pic>
      <p:sp>
        <p:nvSpPr>
          <p:cNvPr id="3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234440"/>
            <a:ext cx="1280160" cy="82296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4" name="Text 1"/>
          <p:cNvSpPr/>
          <p:nvPr/>
        </p:nvSpPr>
        <p:spPr>
          <a:xfrm>
            <a:off x="640080" y="777240"/>
            <a:ext cx="49377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kern="0" spc="300" dirty="0">
                <a:solidFill>
                  <a:srgbClr val="B4552F"/>
                </a:solidFill>
              </a:rPr>
              <a:t>Quick Quiz</a:t>
            </a:r>
            <a:endParaRPr lang="en-US" sz="1500" dirty="0"/>
          </a:p>
        </p:txBody>
      </p:sp>
      <p:sp>
        <p:nvSpPr>
          <p:cNvPr id="5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1554480"/>
            <a:ext cx="493776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40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Wellness Recovery Action Plan (WRAP)</a:t>
            </a:r>
            <a:endParaRPr lang="en-US" sz="4000" dirty="0"/>
          </a:p>
        </p:txBody>
      </p:sp>
      <p:sp>
        <p:nvSpPr>
          <p:cNvPr id="6" name="Text 3"/>
          <p:cNvSpPr/>
          <p:nvPr/>
        </p:nvSpPr>
        <p:spPr>
          <a:xfrm>
            <a:off x="640080" y="3017520"/>
            <a:ext cx="49377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dirty="0">
                <a:solidFill>
                  <a:srgbClr val="6E7A4F"/>
                </a:solidFill>
              </a:rPr>
              <a:t>Origins, purpose, and the sections of a WRAP plan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ANSWER KEY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How did you do?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645920"/>
            <a:ext cx="5029200" cy="1920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1 — B. Mary Ellen Copeland and peers with lived experience, Vermont, 1997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2 — A. To give people a self-directed, everyday way to stay well and act early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3 — C. Medication Dosage Schedule is not a WRAP section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4 — C. The Crisis Plan names supporters and decision-makers</a:t>
            </a:r>
            <a:endParaRPr lang="en-US" sz="1400" dirty="0"/>
          </a:p>
        </p:txBody>
      </p:sp>
      <p:sp>
        <p:nvSpPr>
          <p:cNvPr id="6" name="Summary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703320"/>
            <a:ext cx="5029200" cy="96012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822960" y="3794760"/>
            <a:ext cx="4663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50" dirty="0">
                <a:solidFill>
                  <a:srgbClr val="3A322A"/>
                </a:solidFill>
              </a:rPr>
              <a:t>The seven sections: Wellness Toolbox • Daily Maintenance Plan • Triggers • Early Warning Signs • When Things Are Breaking Down • Crisis Plan • Post-Crisis Plan</a:t>
            </a:r>
            <a:endParaRPr lang="en-US" sz="1250" dirty="0"/>
          </a:p>
        </p:txBody>
      </p:sp>
      <p:pic>
        <p:nvPicPr>
          <p:cNvPr id="8" name="Image 0" descr="Warm abstract illustration in sand and terracotta tones suggesting calm and wellbeing"/>
          <p:cNvPicPr>
            <a:picLocks noChangeAspect="1"/>
          </p:cNvPicPr>
          <p:nvPr/>
        </p:nvPicPr>
        <p:blipFill>
          <a:blip r:embed="rId3"/>
          <a:srcRect t="9259" b="9259"/>
          <a:stretch/>
        </p:blipFill>
        <p:spPr>
          <a:xfrm>
            <a:off x="6035040" y="1645920"/>
            <a:ext cx="2468880" cy="301752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QUESTION 1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Who created WRAP?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3A322A"/>
                </a:solidFill>
              </a:rPr>
              <a:t>Which answer best describes how WRAP came about?</a:t>
            </a:r>
            <a:endParaRPr lang="en-US" sz="1600" dirty="0"/>
          </a:p>
        </p:txBody>
      </p:sp>
      <p:sp>
        <p:nvSpPr>
          <p:cNvPr id="6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19456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A.  A government mental health agency wrote it as clinical policy</a:t>
            </a:r>
            <a:endParaRPr lang="en-US" sz="1400" dirty="0"/>
          </a:p>
        </p:txBody>
      </p:sp>
      <p:sp>
        <p:nvSpPr>
          <p:cNvPr id="9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2852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B.  Mary Ellen Copeland with a group of people with lived experience of mental health challenges</a:t>
            </a:r>
            <a:endParaRPr lang="en-US" sz="1400" dirty="0"/>
          </a:p>
        </p:txBody>
      </p:sp>
      <p:sp>
        <p:nvSpPr>
          <p:cNvPr id="12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511296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C.  A pharmaceutical company designed it to support medication adherence</a:t>
            </a:r>
            <a:endParaRPr lang="en-US" sz="1400" dirty="0"/>
          </a:p>
        </p:txBody>
      </p:sp>
      <p:sp>
        <p:nvSpPr>
          <p:cNvPr id="15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4169664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D.  A hospital team developed it as a discharge checklist</a:t>
            </a:r>
            <a:endParaRPr lang="en-US" sz="1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E7A4F"/>
                </a:solidFill>
              </a:rPr>
              <a:t>ANSWER 1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Mary Ellen Copeland and peers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rrect 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7863840" cy="868680"/>
          </a:xfrm>
          <a:prstGeom prst="rect">
            <a:avLst/>
          </a:prstGeom>
          <a:solidFill>
            <a:srgbClr val="FBF6EC"/>
          </a:solidFill>
          <a:ln w="1905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Letter bad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B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508760" y="164592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A322A"/>
                </a:solidFill>
              </a:rPr>
              <a:t>Mary Ellen Copeland with a group of people with lived experience of mental health challenges</a:t>
            </a:r>
            <a:endParaRPr lang="en-US" sz="15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6974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Why</a:t>
            </a:r>
            <a:endParaRPr lang="en-US" sz="1200" dirty="0"/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01752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Developed in Vermont in 1997 by author and educator Mary Ellen Copeland.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Created with a group of people who lived with mental health challenges, in a self-help study group.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Built on what people actually did to stay well — lived experience, not clinical theory.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Now used worldwide and recognised as an evidence-based practice.</a:t>
            </a:r>
            <a:endParaRPr lang="en-US" sz="14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QUESTION 2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Why was WRAP developed?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3A322A"/>
                </a:solidFill>
              </a:rPr>
              <a:t>What problem was WRAP designed to solve?</a:t>
            </a:r>
            <a:endParaRPr lang="en-US" sz="1600" dirty="0"/>
          </a:p>
        </p:txBody>
      </p:sp>
      <p:sp>
        <p:nvSpPr>
          <p:cNvPr id="6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19456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A.  People had no structured, self-directed way to manage their own wellness day to day</a:t>
            </a:r>
            <a:endParaRPr lang="en-US" sz="1400" dirty="0"/>
          </a:p>
        </p:txBody>
      </p:sp>
      <p:sp>
        <p:nvSpPr>
          <p:cNvPr id="9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2852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B.  Clinicians needed a faster way to diagnose conditions</a:t>
            </a:r>
            <a:endParaRPr lang="en-US" sz="1400" dirty="0"/>
          </a:p>
        </p:txBody>
      </p:sp>
      <p:sp>
        <p:nvSpPr>
          <p:cNvPr id="12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511296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C.  Insurers required a standard recovery form</a:t>
            </a:r>
            <a:endParaRPr lang="en-US" sz="1400" dirty="0"/>
          </a:p>
        </p:txBody>
      </p:sp>
      <p:sp>
        <p:nvSpPr>
          <p:cNvPr id="15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4169664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D.  Hospitals needed to reduce paperwork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E7A4F"/>
                </a:solidFill>
              </a:rPr>
              <a:t>ANSWER 2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to put people in charge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rrect 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7863840" cy="868680"/>
          </a:xfrm>
          <a:prstGeom prst="rect">
            <a:avLst/>
          </a:prstGeom>
          <a:solidFill>
            <a:srgbClr val="FBF6EC"/>
          </a:solidFill>
          <a:ln w="1905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Letter bad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508760" y="164592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A322A"/>
                </a:solidFill>
              </a:rPr>
              <a:t>People had no structured, self-directed way to manage their own wellness day to day</a:t>
            </a:r>
            <a:endParaRPr lang="en-US" sz="1500" dirty="0"/>
          </a:p>
        </p:txBody>
      </p:sp>
      <p:sp>
        <p:nvSpPr>
          <p:cNvPr id="9" name="Text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6974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Why</a:t>
            </a:r>
            <a:endParaRPr lang="en-US" sz="1200" dirty="0"/>
          </a:p>
        </p:txBody>
      </p:sp>
      <p:sp>
        <p:nvSpPr>
          <p:cNvPr id="10" name="Text 8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01752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Copeland found people used coping skills, but not in any consistent or planned way.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WRAP gives a structure to notice changes early and act before things escalate.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It builds the five key concepts: hope, personal responsibility, education, self-advocacy and support.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It is self-designed and self-managed — useful for mental health and everyday wellbeing.</a:t>
            </a:r>
            <a:endParaRPr lang="en-US" sz="1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QUESTION 3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The sections of a WRAP plan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3A322A"/>
                </a:solidFill>
              </a:rPr>
              <a:t>Which of these is NOT one of the standard WRAP sections?</a:t>
            </a:r>
            <a:endParaRPr lang="en-US" sz="1600" dirty="0"/>
          </a:p>
        </p:txBody>
      </p:sp>
      <p:sp>
        <p:nvSpPr>
          <p:cNvPr id="6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19456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A.  Wellness Toolbox</a:t>
            </a:r>
            <a:endParaRPr lang="en-US" sz="1400" dirty="0"/>
          </a:p>
        </p:txBody>
      </p:sp>
      <p:sp>
        <p:nvSpPr>
          <p:cNvPr id="9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2852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B.  Daily Maintenance Plan</a:t>
            </a:r>
            <a:endParaRPr lang="en-US" sz="1400" dirty="0"/>
          </a:p>
        </p:txBody>
      </p:sp>
      <p:sp>
        <p:nvSpPr>
          <p:cNvPr id="12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511296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C.  Medication Dosage Schedule</a:t>
            </a:r>
            <a:endParaRPr lang="en-US" sz="1400" dirty="0"/>
          </a:p>
        </p:txBody>
      </p:sp>
      <p:sp>
        <p:nvSpPr>
          <p:cNvPr id="15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4169664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D.  Crisis Plan</a:t>
            </a:r>
            <a:endParaRPr lang="en-US" sz="1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E7A4F"/>
                </a:solidFill>
              </a:rPr>
              <a:t>ANSWER 3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Medication Dosage Schedule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rrect 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7863840" cy="868680"/>
          </a:xfrm>
          <a:prstGeom prst="rect">
            <a:avLst/>
          </a:prstGeom>
          <a:solidFill>
            <a:srgbClr val="FBF6EC"/>
          </a:solidFill>
          <a:ln w="1905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Letter bad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508760" y="164592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A322A"/>
                </a:solidFill>
              </a:rPr>
              <a:t>Medication Dosage Schedule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974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Why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01752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The seven sections are: Wellness Toolbox, Daily Maintenance Plan, Triggers, Early Warning Signs.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…plus When Things Are Breaking Down, Crisis Plan and Post-Crisis Plan.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Medication details may appear inside the Crisis Plan, but are not a section of their own.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The Wellness Toolbox underpins every other section — it is the list of things that help you.</a:t>
            </a:r>
            <a:endParaRPr lang="en-US" sz="1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QUESTION 4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Matching the right section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863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i="1" dirty="0">
                <a:solidFill>
                  <a:srgbClr val="3A322A"/>
                </a:solidFill>
              </a:rPr>
              <a:t>Where do you record who should make decisions for you if you cannot?</a:t>
            </a:r>
            <a:endParaRPr lang="en-US" sz="1600" dirty="0"/>
          </a:p>
        </p:txBody>
      </p:sp>
      <p:sp>
        <p:nvSpPr>
          <p:cNvPr id="6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194560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" name="Text 6"/>
          <p:cNvSpPr/>
          <p:nvPr/>
        </p:nvSpPr>
        <p:spPr>
          <a:xfrm>
            <a:off x="868680" y="2194560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A.  Triggers</a:t>
            </a:r>
            <a:endParaRPr lang="en-US" sz="1400" dirty="0"/>
          </a:p>
        </p:txBody>
      </p:sp>
      <p:sp>
        <p:nvSpPr>
          <p:cNvPr id="9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0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2852928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9"/>
          <p:cNvSpPr/>
          <p:nvPr/>
        </p:nvSpPr>
        <p:spPr>
          <a:xfrm>
            <a:off x="868680" y="2852928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B.  Wellness Toolbox</a:t>
            </a:r>
            <a:endParaRPr lang="en-US" sz="1400" dirty="0"/>
          </a:p>
        </p:txBody>
      </p:sp>
      <p:sp>
        <p:nvSpPr>
          <p:cNvPr id="12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3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3511296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12"/>
          <p:cNvSpPr/>
          <p:nvPr/>
        </p:nvSpPr>
        <p:spPr>
          <a:xfrm>
            <a:off x="868680" y="3511296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C.  Crisis Plan (Advance Directive)</a:t>
            </a:r>
            <a:endParaRPr lang="en-US" sz="1400" dirty="0"/>
          </a:p>
        </p:txBody>
      </p:sp>
      <p:sp>
        <p:nvSpPr>
          <p:cNvPr id="15" name="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863840" cy="548640"/>
          </a:xfrm>
          <a:prstGeom prst="rect">
            <a:avLst/>
          </a:prstGeom>
          <a:solidFill>
            <a:srgbClr val="FBF6EC"/>
          </a:solidFill>
          <a:ln w="12700">
            <a:solidFill>
              <a:srgbClr val="E2D7C3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6" name="Card accent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4169664"/>
            <a:ext cx="73152" cy="548640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7" name="Text 15"/>
          <p:cNvSpPr/>
          <p:nvPr/>
        </p:nvSpPr>
        <p:spPr>
          <a:xfrm>
            <a:off x="868680" y="4169664"/>
            <a:ext cx="7498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3A322A"/>
                </a:solidFill>
              </a:rPr>
              <a:t>D.  Post-Crisis Plan</a:t>
            </a:r>
            <a:endParaRPr lang="en-US" sz="1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9144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6E7A4F"/>
                </a:solidFill>
              </a:rPr>
              <a:t>ANSWER 4</a:t>
            </a:r>
            <a:endParaRPr lang="en-US" sz="1200" dirty="0"/>
          </a:p>
        </p:txBody>
      </p:sp>
      <p:sp>
        <p:nvSpPr>
          <p:cNvPr id="3" name="Text 0"/>
          <p:cNvSpPr>
            <a:spLocks noGrp="1"/>
          </p:cNvSpPr>
          <p:nvPr>
            <p:ph type="title" idx="100" hasCustomPrompt="1"/>
          </p:nvPr>
        </p:nvSpPr>
        <p:spPr>
          <a:xfrm>
            <a:off x="640080" y="411480"/>
            <a:ext cx="78638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600" b="1" dirty="0">
                <a:solidFill>
                  <a:srgbClr val="3A322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Answer: the Crisis Plan</a:t>
            </a:r>
            <a:endParaRPr lang="en-US" sz="2600" dirty="0"/>
          </a:p>
        </p:txBody>
      </p:sp>
      <p:sp>
        <p:nvSpPr>
          <p:cNvPr id="4" name="Accent ru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325880"/>
            <a:ext cx="1097280" cy="64008"/>
          </a:xfrm>
          <a:prstGeom prst="rect">
            <a:avLst/>
          </a:prstGeom>
          <a:solidFill>
            <a:srgbClr val="B4552F"/>
          </a:solidFill>
          <a:ln w="12700">
            <a:solidFill>
              <a:srgbClr val="B4552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" name="Correct answer card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7863840" cy="868680"/>
          </a:xfrm>
          <a:prstGeom prst="rect">
            <a:avLst/>
          </a:prstGeom>
          <a:solidFill>
            <a:srgbClr val="FBF6EC"/>
          </a:solidFill>
          <a:ln w="1905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" name="Letter badg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solidFill>
            <a:srgbClr val="6E7A4F"/>
          </a:solidFill>
          <a:ln w="12700">
            <a:solidFill>
              <a:srgbClr val="6E7A4F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" name="Text 5"/>
          <p:cNvSpPr/>
          <p:nvPr/>
        </p:nvSpPr>
        <p:spPr>
          <a:xfrm>
            <a:off x="640080" y="1645920"/>
            <a:ext cx="6858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C</a:t>
            </a:r>
            <a:endParaRPr lang="en-US" sz="3000" dirty="0"/>
          </a:p>
        </p:txBody>
      </p:sp>
      <p:sp>
        <p:nvSpPr>
          <p:cNvPr id="8" name="Text 6"/>
          <p:cNvSpPr/>
          <p:nvPr/>
        </p:nvSpPr>
        <p:spPr>
          <a:xfrm>
            <a:off x="1508760" y="1645920"/>
            <a:ext cx="6858000" cy="868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3A322A"/>
                </a:solidFill>
              </a:rPr>
              <a:t>Crisis Plan (Advance Directive)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640080" y="2697480"/>
            <a:ext cx="7863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kern="0" spc="200" dirty="0">
                <a:solidFill>
                  <a:srgbClr val="B4552F"/>
                </a:solidFill>
              </a:rPr>
              <a:t>Why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640080" y="3017520"/>
            <a:ext cx="786384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The Crisis Plan names supporters and who should — and should not — make decisions for you.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It is written while you are well, and used by others when you cannot act for yourself.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Triggers cover external events; Early Warning Signs cover internal changes only you notice.</a:t>
            </a:r>
            <a:endParaRPr lang="en-US" sz="140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400" dirty="0">
                <a:solidFill>
                  <a:srgbClr val="3A322A"/>
                </a:solidFill>
              </a:rPr>
              <a:t>The Post-Crisis Plan then guides the gradual return to normal routines.</a:t>
            </a:r>
            <a:endParaRPr lang="en-US" sz="14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1091</Words>
  <Application>Microsoft Office PowerPoint</Application>
  <PresentationFormat>On-screen Show (16:9)</PresentationFormat>
  <Paragraphs>94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Georgia</vt:lpstr>
      <vt:lpstr>Office Theme</vt:lpstr>
      <vt:lpstr>Wellness Recovery Action Plan (WRAP)</vt:lpstr>
      <vt:lpstr>Who created WRAP?</vt:lpstr>
      <vt:lpstr>Answer: Mary Ellen Copeland and peers</vt:lpstr>
      <vt:lpstr>Why was WRAP developed?</vt:lpstr>
      <vt:lpstr>Answer: to put people in charge</vt:lpstr>
      <vt:lpstr>The sections of a WRAP plan</vt:lpstr>
      <vt:lpstr>Answer: Medication Dosage Schedule</vt:lpstr>
      <vt:lpstr>Matching the right section</vt:lpstr>
      <vt:lpstr>Answer: the Crisis Plan</vt:lpstr>
      <vt:lpstr>How did you do?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WRAP of DC</dc:creator>
  <cp:lastModifiedBy>WRAP of DC</cp:lastModifiedBy>
  <cp:revision>1</cp:revision>
  <dcterms:created xsi:type="dcterms:W3CDTF">2026-08-03T16:21:51Z</dcterms:created>
  <dcterms:modified xsi:type="dcterms:W3CDTF">2026-08-03T16:34:52Z</dcterms:modified>
</cp:coreProperties>
</file>