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 id="2579" r:id="rId20"/>
    <p:sldId id="2580" r:id="rId21"/>
    <p:sldId id="2581" r:id="rId22"/>
    <p:sldId id="2582" r:id="rId23"/>
    <p:sldId id="258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lness Recovery Action Plan (WRAP) Facilitator Training: Empowering Wellness and Recovery" id="{36A2ABF6-31EA-4CC8-876D-EFDE6424A582}">
          <p14:sldIdLst>
            <p14:sldId id="2561"/>
            <p14:sldId id="2562"/>
          </p14:sldIdLst>
        </p14:section>
        <p14:section name="Introduction to WRAP" id="{16101360-A03F-46AC-949C-5F85747F5ED4}">
          <p14:sldIdLst>
            <p14:sldId id="2563"/>
            <p14:sldId id="2564"/>
            <p14:sldId id="2565"/>
            <p14:sldId id="2566"/>
          </p14:sldIdLst>
        </p14:section>
        <p14:section name="Role of a WRAP Facilitator" id="{BC41E2CB-6664-4063-ACA7-86D86F6997EA}">
          <p14:sldIdLst>
            <p14:sldId id="2567"/>
            <p14:sldId id="2568"/>
            <p14:sldId id="2569"/>
            <p14:sldId id="2570"/>
          </p14:sldIdLst>
        </p14:section>
        <p14:section name="Training Components and Curriculum" id="{2528ACAD-EDB8-48CD-B100-D3E033E4156C}">
          <p14:sldIdLst>
            <p14:sldId id="2571"/>
            <p14:sldId id="2572"/>
            <p14:sldId id="2573"/>
            <p14:sldId id="2574"/>
          </p14:sldIdLst>
        </p14:section>
        <p14:section name="Facilitation Techniques and Strategies" id="{16017B31-485E-46B2-9190-D6287530053B}">
          <p14:sldIdLst>
            <p14:sldId id="2575"/>
            <p14:sldId id="2576"/>
            <p14:sldId id="2577"/>
            <p14:sldId id="2578"/>
          </p14:sldIdLst>
        </p14:section>
        <p14:section name="Implementing WRAP in Diverse Settings" id="{5138BE17-8F8B-4ACB-9CB0-243211704F49}">
          <p14:sldIdLst>
            <p14:sldId id="2579"/>
            <p14:sldId id="2580"/>
            <p14:sldId id="2581"/>
            <p14:sldId id="2582"/>
          </p14:sldIdLst>
        </p14:section>
        <p14:section name="Conclusion" id="{8E3AA1E4-8895-4D92-AC2C-15865C9F992B}">
          <p14:sldIdLst>
            <p14:sldId id="258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59" d="100"/>
          <a:sy n="59" d="100"/>
        </p:scale>
        <p:origin x="1098" y="282"/>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10291E-7EB3-4CB5-8B6B-1C333EF64839}" type="doc">
      <dgm:prSet loTypeId="urn:microsoft.com/office/officeart/2024/3/layout/verticalVisualTextBlock1" loCatId="Picture" qsTypeId="urn:microsoft.com/office/officeart/2005/8/quickstyle/simple4" qsCatId="simple" csTypeId="urn:microsoft.com/office/officeart/2005/8/colors/accent0_3" csCatId="mainScheme" phldr="1"/>
      <dgm:spPr/>
      <dgm:t>
        <a:bodyPr/>
        <a:lstStyle/>
        <a:p>
          <a:endParaRPr lang="en-US"/>
        </a:p>
      </dgm:t>
    </dgm:pt>
    <dgm:pt modelId="{CACF62FD-32DE-4291-A18C-77BE8466073C}">
      <dgm:prSet/>
      <dgm:spPr/>
      <dgm:t>
        <a:bodyPr/>
        <a:lstStyle/>
        <a:p>
          <a:pPr>
            <a:lnSpc>
              <a:spcPct val="100000"/>
            </a:lnSpc>
            <a:defRPr b="1"/>
          </a:pPr>
          <a:r>
            <a:rPr lang="en-US"/>
            <a:t>Upholding Ethical Standards</a:t>
          </a:r>
        </a:p>
      </dgm:t>
    </dgm:pt>
    <dgm:pt modelId="{6EC71B4C-F5AC-4B56-B831-35E544CC4483}" type="parTrans" cxnId="{01FC460D-1866-42FA-9966-AD58D515AE17}">
      <dgm:prSet/>
      <dgm:spPr/>
      <dgm:t>
        <a:bodyPr/>
        <a:lstStyle/>
        <a:p>
          <a:endParaRPr lang="en-US"/>
        </a:p>
      </dgm:t>
    </dgm:pt>
    <dgm:pt modelId="{C14E3BB0-E7F3-4C38-9A07-27AD8B22A315}" type="sibTrans" cxnId="{01FC460D-1866-42FA-9966-AD58D515AE17}">
      <dgm:prSet/>
      <dgm:spPr/>
      <dgm:t>
        <a:bodyPr/>
        <a:lstStyle/>
        <a:p>
          <a:pPr>
            <a:lnSpc>
              <a:spcPct val="100000"/>
            </a:lnSpc>
            <a:defRPr b="1"/>
          </a:pPr>
          <a:endParaRPr lang="en-US"/>
        </a:p>
      </dgm:t>
    </dgm:pt>
    <dgm:pt modelId="{99AF0170-7743-4FC6-BE18-212BCBF5F139}">
      <dgm:prSet/>
      <dgm:spPr/>
      <dgm:t>
        <a:bodyPr/>
        <a:lstStyle/>
        <a:p>
          <a:pPr>
            <a:lnSpc>
              <a:spcPct val="100000"/>
            </a:lnSpc>
          </a:pPr>
          <a:r>
            <a:rPr lang="en-US"/>
            <a:t>Facilitators must adhere to ethical standards to foster trust and respect in group settings.</a:t>
          </a:r>
        </a:p>
      </dgm:t>
    </dgm:pt>
    <dgm:pt modelId="{4D772D10-1DBE-4632-92A7-F6C31E301303}" type="parTrans" cxnId="{EC04F09A-94A7-4182-876D-082086CB7082}">
      <dgm:prSet/>
      <dgm:spPr/>
      <dgm:t>
        <a:bodyPr/>
        <a:lstStyle/>
        <a:p>
          <a:endParaRPr lang="en-US"/>
        </a:p>
      </dgm:t>
    </dgm:pt>
    <dgm:pt modelId="{9F3E04A9-0966-481C-B3FF-A7422D3C09C2}" type="sibTrans" cxnId="{EC04F09A-94A7-4182-876D-082086CB7082}">
      <dgm:prSet/>
      <dgm:spPr/>
      <dgm:t>
        <a:bodyPr/>
        <a:lstStyle/>
        <a:p>
          <a:endParaRPr lang="en-US"/>
        </a:p>
      </dgm:t>
    </dgm:pt>
    <dgm:pt modelId="{6478CE31-A8F4-4F4D-8978-CFF2AC05594C}">
      <dgm:prSet/>
      <dgm:spPr/>
      <dgm:t>
        <a:bodyPr/>
        <a:lstStyle/>
        <a:p>
          <a:pPr>
            <a:lnSpc>
              <a:spcPct val="100000"/>
            </a:lnSpc>
            <a:defRPr b="1"/>
          </a:pPr>
          <a:r>
            <a:rPr lang="en-US"/>
            <a:t>Maintaining Confidentiality</a:t>
          </a:r>
        </a:p>
      </dgm:t>
    </dgm:pt>
    <dgm:pt modelId="{79BF2624-17EF-46A0-AE6A-D1BA7AD4A049}" type="parTrans" cxnId="{A23461BE-FC91-4F46-BC49-BA6687BE96C9}">
      <dgm:prSet/>
      <dgm:spPr/>
      <dgm:t>
        <a:bodyPr/>
        <a:lstStyle/>
        <a:p>
          <a:endParaRPr lang="en-US"/>
        </a:p>
      </dgm:t>
    </dgm:pt>
    <dgm:pt modelId="{5136A8BB-AEA9-4A01-8853-149044CED090}" type="sibTrans" cxnId="{A23461BE-FC91-4F46-BC49-BA6687BE96C9}">
      <dgm:prSet/>
      <dgm:spPr/>
      <dgm:t>
        <a:bodyPr/>
        <a:lstStyle/>
        <a:p>
          <a:pPr>
            <a:lnSpc>
              <a:spcPct val="100000"/>
            </a:lnSpc>
            <a:defRPr b="1"/>
          </a:pPr>
          <a:endParaRPr lang="en-US"/>
        </a:p>
      </dgm:t>
    </dgm:pt>
    <dgm:pt modelId="{4791DE73-59A6-424C-BAC7-3F5B4C91538B}">
      <dgm:prSet/>
      <dgm:spPr/>
      <dgm:t>
        <a:bodyPr/>
        <a:lstStyle/>
        <a:p>
          <a:pPr>
            <a:lnSpc>
              <a:spcPct val="100000"/>
            </a:lnSpc>
          </a:pPr>
          <a:r>
            <a:rPr lang="en-US"/>
            <a:t>Confidentiality is crucial for creating a safe space where participants feel secure sharing personal stories.</a:t>
          </a:r>
        </a:p>
      </dgm:t>
    </dgm:pt>
    <dgm:pt modelId="{8B61A004-35BB-4E1E-A228-9BD880A7C4FB}" type="parTrans" cxnId="{D8B8F9CF-48DB-41E4-981E-982D63F657F8}">
      <dgm:prSet/>
      <dgm:spPr/>
      <dgm:t>
        <a:bodyPr/>
        <a:lstStyle/>
        <a:p>
          <a:endParaRPr lang="en-US"/>
        </a:p>
      </dgm:t>
    </dgm:pt>
    <dgm:pt modelId="{DDBF31DD-E9C1-4F2D-881E-975C4A34CC0E}" type="sibTrans" cxnId="{D8B8F9CF-48DB-41E4-981E-982D63F657F8}">
      <dgm:prSet/>
      <dgm:spPr/>
      <dgm:t>
        <a:bodyPr/>
        <a:lstStyle/>
        <a:p>
          <a:endParaRPr lang="en-US"/>
        </a:p>
      </dgm:t>
    </dgm:pt>
    <dgm:pt modelId="{832AAEB2-E0E3-446B-93A5-E856BC6C57D3}">
      <dgm:prSet/>
      <dgm:spPr/>
      <dgm:t>
        <a:bodyPr/>
        <a:lstStyle/>
        <a:p>
          <a:pPr>
            <a:lnSpc>
              <a:spcPct val="100000"/>
            </a:lnSpc>
            <a:defRPr b="1"/>
          </a:pPr>
          <a:r>
            <a:rPr lang="en-US"/>
            <a:t>Creating a Safe Space</a:t>
          </a:r>
        </a:p>
      </dgm:t>
    </dgm:pt>
    <dgm:pt modelId="{6DAFAC38-36AE-473B-A6AE-FB7BAC28C41A}" type="parTrans" cxnId="{1136DD68-5E45-4E4F-8E9D-BBE876B62FFD}">
      <dgm:prSet/>
      <dgm:spPr/>
      <dgm:t>
        <a:bodyPr/>
        <a:lstStyle/>
        <a:p>
          <a:endParaRPr lang="en-US"/>
        </a:p>
      </dgm:t>
    </dgm:pt>
    <dgm:pt modelId="{7F8497F9-E2FA-4777-805D-8037407F6EE8}" type="sibTrans" cxnId="{1136DD68-5E45-4E4F-8E9D-BBE876B62FFD}">
      <dgm:prSet/>
      <dgm:spPr/>
      <dgm:t>
        <a:bodyPr/>
        <a:lstStyle/>
        <a:p>
          <a:endParaRPr lang="en-US"/>
        </a:p>
      </dgm:t>
    </dgm:pt>
    <dgm:pt modelId="{73D073E9-3DD6-46DA-B930-76821410AE22}">
      <dgm:prSet/>
      <dgm:spPr/>
      <dgm:t>
        <a:bodyPr/>
        <a:lstStyle/>
        <a:p>
          <a:pPr>
            <a:lnSpc>
              <a:spcPct val="100000"/>
            </a:lnSpc>
          </a:pPr>
          <a:r>
            <a:rPr lang="en-US"/>
            <a:t>A non-judgmental atmosphere encourages open communication and support among participants.</a:t>
          </a:r>
        </a:p>
      </dgm:t>
    </dgm:pt>
    <dgm:pt modelId="{948BCDB5-0E64-44D2-9005-4B0D5C455375}" type="parTrans" cxnId="{9424870E-8CAD-48CF-8444-5083033269DA}">
      <dgm:prSet/>
      <dgm:spPr/>
      <dgm:t>
        <a:bodyPr/>
        <a:lstStyle/>
        <a:p>
          <a:endParaRPr lang="en-US"/>
        </a:p>
      </dgm:t>
    </dgm:pt>
    <dgm:pt modelId="{E7AA0CE9-6BEF-4668-AEEC-ACC48B5979B5}" type="sibTrans" cxnId="{9424870E-8CAD-48CF-8444-5083033269DA}">
      <dgm:prSet/>
      <dgm:spPr/>
      <dgm:t>
        <a:bodyPr/>
        <a:lstStyle/>
        <a:p>
          <a:endParaRPr lang="en-US"/>
        </a:p>
      </dgm:t>
    </dgm:pt>
    <dgm:pt modelId="{2F77E29E-F6BE-4A9B-9CC4-3E5A456F699D}" type="pres">
      <dgm:prSet presAssocID="{FD10291E-7EB3-4CB5-8B6B-1C333EF64839}" presName="Root" presStyleCnt="0">
        <dgm:presLayoutVars>
          <dgm:dir/>
          <dgm:resizeHandles val="exact"/>
        </dgm:presLayoutVars>
      </dgm:prSet>
      <dgm:spPr/>
    </dgm:pt>
    <dgm:pt modelId="{8C14C635-02AA-4588-AA26-DC3F4302FA15}" type="pres">
      <dgm:prSet presAssocID="{CACF62FD-32DE-4291-A18C-77BE8466073C}" presName="Composite" presStyleCnt="0"/>
      <dgm:spPr/>
    </dgm:pt>
    <dgm:pt modelId="{8FBCA6BB-3FD0-478F-BA84-D1BFFFEC65B5}" type="pres">
      <dgm:prSet presAssocID="{CACF62FD-32DE-4291-A18C-77BE8466073C}"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r="32252" b="3"/>
          <a:stretch/>
        </a:blipFill>
      </dgm:spPr>
      <dgm:extLst>
        <a:ext uri="{E40237B7-FDA0-4F09-8148-C483321AD2D9}">
          <dgm14:cNvPr xmlns:dgm14="http://schemas.microsoft.com/office/drawing/2010/diagram" id="0" name="" descr="http://blogtoscano.altervista.org/tablet computer.jpg"/>
        </a:ext>
      </dgm:extLst>
    </dgm:pt>
    <dgm:pt modelId="{C83FA588-7AC1-491D-BF4D-C5A7F63FBADA}" type="pres">
      <dgm:prSet presAssocID="{CACF62FD-32DE-4291-A18C-77BE8466073C}" presName="Subtitle" presStyleLbl="revTx" presStyleIdx="0" presStyleCnt="6">
        <dgm:presLayoutVars>
          <dgm:chMax val="0"/>
          <dgm:bulletEnabled/>
        </dgm:presLayoutVars>
      </dgm:prSet>
      <dgm:spPr/>
    </dgm:pt>
    <dgm:pt modelId="{2FD31E29-0967-4CEB-BE95-9D7030564743}" type="pres">
      <dgm:prSet presAssocID="{CACF62FD-32DE-4291-A18C-77BE8466073C}" presName="Description" presStyleLbl="revTx" presStyleIdx="1" presStyleCnt="6">
        <dgm:presLayoutVars>
          <dgm:bulletEnabled/>
        </dgm:presLayoutVars>
      </dgm:prSet>
      <dgm:spPr/>
    </dgm:pt>
    <dgm:pt modelId="{2765E742-7E2E-45B1-AD5F-E0571BAE0DE2}" type="pres">
      <dgm:prSet presAssocID="{C14E3BB0-E7F3-4C38-9A07-27AD8B22A315}" presName="sibTrans" presStyleLbl="sibTrans2D1" presStyleIdx="0" presStyleCnt="0"/>
      <dgm:spPr/>
    </dgm:pt>
    <dgm:pt modelId="{45FBF88F-D618-4EC2-AC8C-4993567DA489}" type="pres">
      <dgm:prSet presAssocID="{6478CE31-A8F4-4F4D-8978-CFF2AC05594C}" presName="Composite" presStyleCnt="0"/>
      <dgm:spPr/>
    </dgm:pt>
    <dgm:pt modelId="{61D77EB8-E9ED-4F35-9E8D-D034E2CC477D}" type="pres">
      <dgm:prSet presAssocID="{6478CE31-A8F4-4F4D-8978-CFF2AC05594C}"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20176" r="13077" b="4"/>
          <a:stretch/>
        </a:blipFill>
      </dgm:spPr>
      <dgm:extLst>
        <a:ext uri="{E40237B7-FDA0-4F09-8148-C483321AD2D9}">
          <dgm14:cNvPr xmlns:dgm14="http://schemas.microsoft.com/office/drawing/2010/diagram" id="0" name="" descr="Vintage Padlock on stainless steal open"/>
        </a:ext>
      </dgm:extLst>
    </dgm:pt>
    <dgm:pt modelId="{9E9FBC5B-404F-44F5-837C-02D685C73137}" type="pres">
      <dgm:prSet presAssocID="{6478CE31-A8F4-4F4D-8978-CFF2AC05594C}" presName="Subtitle" presStyleLbl="revTx" presStyleIdx="2" presStyleCnt="6">
        <dgm:presLayoutVars>
          <dgm:chMax val="0"/>
          <dgm:bulletEnabled/>
        </dgm:presLayoutVars>
      </dgm:prSet>
      <dgm:spPr/>
    </dgm:pt>
    <dgm:pt modelId="{2088037B-444E-4368-A402-3597AC35F552}" type="pres">
      <dgm:prSet presAssocID="{6478CE31-A8F4-4F4D-8978-CFF2AC05594C}" presName="Description" presStyleLbl="revTx" presStyleIdx="3" presStyleCnt="6">
        <dgm:presLayoutVars>
          <dgm:bulletEnabled/>
        </dgm:presLayoutVars>
      </dgm:prSet>
      <dgm:spPr/>
    </dgm:pt>
    <dgm:pt modelId="{0CD0A227-1BF4-4AFC-BD15-648DB67CDC92}" type="pres">
      <dgm:prSet presAssocID="{5136A8BB-AEA9-4A01-8853-149044CED090}" presName="sibTrans" presStyleLbl="sibTrans2D1" presStyleIdx="0" presStyleCnt="0"/>
      <dgm:spPr/>
    </dgm:pt>
    <dgm:pt modelId="{FE2C1105-034E-42F3-BB4B-C48BD1099511}" type="pres">
      <dgm:prSet presAssocID="{832AAEB2-E0E3-446B-93A5-E856BC6C57D3}" presName="Composite" presStyleCnt="0"/>
      <dgm:spPr/>
    </dgm:pt>
    <dgm:pt modelId="{D199996B-8509-4B53-ACFB-A4592E3B83D2}" type="pres">
      <dgm:prSet presAssocID="{832AAEB2-E0E3-446B-93A5-E856BC6C57D3}"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t="7900" r="4" b="25353"/>
          <a:stretch/>
        </a:blipFill>
      </dgm:spPr>
      <dgm:extLst>
        <a:ext uri="{E40237B7-FDA0-4F09-8148-C483321AD2D9}">
          <dgm14:cNvPr xmlns:dgm14="http://schemas.microsoft.com/office/drawing/2010/diagram" id="0" name="" descr="The lunchroom/kitchen area of a modern office building."/>
        </a:ext>
      </dgm:extLst>
    </dgm:pt>
    <dgm:pt modelId="{8971432D-78BF-4A45-9DF0-3106A9CE2D9D}" type="pres">
      <dgm:prSet presAssocID="{832AAEB2-E0E3-446B-93A5-E856BC6C57D3}" presName="Subtitle" presStyleLbl="revTx" presStyleIdx="4" presStyleCnt="6">
        <dgm:presLayoutVars>
          <dgm:chMax val="0"/>
          <dgm:bulletEnabled/>
        </dgm:presLayoutVars>
      </dgm:prSet>
      <dgm:spPr/>
    </dgm:pt>
    <dgm:pt modelId="{9FCF6130-787D-4F61-8A08-7EC54DC3A3C7}" type="pres">
      <dgm:prSet presAssocID="{832AAEB2-E0E3-446B-93A5-E856BC6C57D3}" presName="Description" presStyleLbl="revTx" presStyleIdx="5" presStyleCnt="6">
        <dgm:presLayoutVars>
          <dgm:bulletEnabled/>
        </dgm:presLayoutVars>
      </dgm:prSet>
      <dgm:spPr/>
    </dgm:pt>
  </dgm:ptLst>
  <dgm:cxnLst>
    <dgm:cxn modelId="{01FC460D-1866-42FA-9966-AD58D515AE17}" srcId="{FD10291E-7EB3-4CB5-8B6B-1C333EF64839}" destId="{CACF62FD-32DE-4291-A18C-77BE8466073C}" srcOrd="0" destOrd="0" parTransId="{6EC71B4C-F5AC-4B56-B831-35E544CC4483}" sibTransId="{C14E3BB0-E7F3-4C38-9A07-27AD8B22A315}"/>
    <dgm:cxn modelId="{20C1240E-C129-4F28-B70D-B314E2CB07E4}" type="presOf" srcId="{6478CE31-A8F4-4F4D-8978-CFF2AC05594C}" destId="{9E9FBC5B-404F-44F5-837C-02D685C73137}" srcOrd="0" destOrd="0" presId="urn:microsoft.com/office/officeart/2024/3/layout/verticalVisualTextBlock1"/>
    <dgm:cxn modelId="{9424870E-8CAD-48CF-8444-5083033269DA}" srcId="{832AAEB2-E0E3-446B-93A5-E856BC6C57D3}" destId="{73D073E9-3DD6-46DA-B930-76821410AE22}" srcOrd="0" destOrd="0" parTransId="{948BCDB5-0E64-44D2-9005-4B0D5C455375}" sibTransId="{E7AA0CE9-6BEF-4668-AEEC-ACC48B5979B5}"/>
    <dgm:cxn modelId="{1C091A26-FD65-4D9D-8C54-950F016DCC2B}" type="presOf" srcId="{73D073E9-3DD6-46DA-B930-76821410AE22}" destId="{9FCF6130-787D-4F61-8A08-7EC54DC3A3C7}" srcOrd="0" destOrd="0" presId="urn:microsoft.com/office/officeart/2024/3/layout/verticalVisualTextBlock1"/>
    <dgm:cxn modelId="{499DE064-0E50-4ED1-8694-948CAF23A6AE}" type="presOf" srcId="{99AF0170-7743-4FC6-BE18-212BCBF5F139}" destId="{2FD31E29-0967-4CEB-BE95-9D7030564743}" srcOrd="0" destOrd="0" presId="urn:microsoft.com/office/officeart/2024/3/layout/verticalVisualTextBlock1"/>
    <dgm:cxn modelId="{1136DD68-5E45-4E4F-8E9D-BBE876B62FFD}" srcId="{FD10291E-7EB3-4CB5-8B6B-1C333EF64839}" destId="{832AAEB2-E0E3-446B-93A5-E856BC6C57D3}" srcOrd="2" destOrd="0" parTransId="{6DAFAC38-36AE-473B-A6AE-FB7BAC28C41A}" sibTransId="{7F8497F9-E2FA-4777-805D-8037407F6EE8}"/>
    <dgm:cxn modelId="{2840DB84-B299-4505-9FF1-1F8A0691602C}" type="presOf" srcId="{4791DE73-59A6-424C-BAC7-3F5B4C91538B}" destId="{2088037B-444E-4368-A402-3597AC35F552}" srcOrd="0" destOrd="0" presId="urn:microsoft.com/office/officeart/2024/3/layout/verticalVisualTextBlock1"/>
    <dgm:cxn modelId="{6C98CD87-3569-4914-9249-2D79D100C1CA}" type="presOf" srcId="{CACF62FD-32DE-4291-A18C-77BE8466073C}" destId="{C83FA588-7AC1-491D-BF4D-C5A7F63FBADA}" srcOrd="0" destOrd="0" presId="urn:microsoft.com/office/officeart/2024/3/layout/verticalVisualTextBlock1"/>
    <dgm:cxn modelId="{EC04F09A-94A7-4182-876D-082086CB7082}" srcId="{CACF62FD-32DE-4291-A18C-77BE8466073C}" destId="{99AF0170-7743-4FC6-BE18-212BCBF5F139}" srcOrd="0" destOrd="0" parTransId="{4D772D10-1DBE-4632-92A7-F6C31E301303}" sibTransId="{9F3E04A9-0966-481C-B3FF-A7422D3C09C2}"/>
    <dgm:cxn modelId="{B18BA8B1-0F8E-48F1-9E32-AF4657A0E95E}" type="presOf" srcId="{832AAEB2-E0E3-446B-93A5-E856BC6C57D3}" destId="{8971432D-78BF-4A45-9DF0-3106A9CE2D9D}" srcOrd="0" destOrd="0" presId="urn:microsoft.com/office/officeart/2024/3/layout/verticalVisualTextBlock1"/>
    <dgm:cxn modelId="{A23461BE-FC91-4F46-BC49-BA6687BE96C9}" srcId="{FD10291E-7EB3-4CB5-8B6B-1C333EF64839}" destId="{6478CE31-A8F4-4F4D-8978-CFF2AC05594C}" srcOrd="1" destOrd="0" parTransId="{79BF2624-17EF-46A0-AE6A-D1BA7AD4A049}" sibTransId="{5136A8BB-AEA9-4A01-8853-149044CED090}"/>
    <dgm:cxn modelId="{C8D9B3CA-9657-4C0F-B2F4-1C02FA18F994}" type="presOf" srcId="{FD10291E-7EB3-4CB5-8B6B-1C333EF64839}" destId="{2F77E29E-F6BE-4A9B-9CC4-3E5A456F699D}" srcOrd="0" destOrd="0" presId="urn:microsoft.com/office/officeart/2024/3/layout/verticalVisualTextBlock1"/>
    <dgm:cxn modelId="{148E01CE-4F42-4233-AA29-A2E81EC7A0D5}" type="presOf" srcId="{5136A8BB-AEA9-4A01-8853-149044CED090}" destId="{0CD0A227-1BF4-4AFC-BD15-648DB67CDC92}" srcOrd="0" destOrd="0" presId="urn:microsoft.com/office/officeart/2024/3/layout/verticalVisualTextBlock1"/>
    <dgm:cxn modelId="{D8B8F9CF-48DB-41E4-981E-982D63F657F8}" srcId="{6478CE31-A8F4-4F4D-8978-CFF2AC05594C}" destId="{4791DE73-59A6-424C-BAC7-3F5B4C91538B}" srcOrd="0" destOrd="0" parTransId="{8B61A004-35BB-4E1E-A228-9BD880A7C4FB}" sibTransId="{DDBF31DD-E9C1-4F2D-881E-975C4A34CC0E}"/>
    <dgm:cxn modelId="{22F85FF4-9575-4F1E-BD7F-F84CC604F3A5}" type="presOf" srcId="{C14E3BB0-E7F3-4C38-9A07-27AD8B22A315}" destId="{2765E742-7E2E-45B1-AD5F-E0571BAE0DE2}" srcOrd="0" destOrd="0" presId="urn:microsoft.com/office/officeart/2024/3/layout/verticalVisualTextBlock1"/>
    <dgm:cxn modelId="{F8D2B70C-29D0-4C1B-A036-F6BC4DE7A998}" type="presParOf" srcId="{2F77E29E-F6BE-4A9B-9CC4-3E5A456F699D}" destId="{8C14C635-02AA-4588-AA26-DC3F4302FA15}" srcOrd="0" destOrd="0" presId="urn:microsoft.com/office/officeart/2024/3/layout/verticalVisualTextBlock1"/>
    <dgm:cxn modelId="{698B1C6E-D556-4DB9-8231-3E4813BC69C9}" type="presParOf" srcId="{8C14C635-02AA-4588-AA26-DC3F4302FA15}" destId="{8FBCA6BB-3FD0-478F-BA84-D1BFFFEC65B5}" srcOrd="0" destOrd="0" presId="urn:microsoft.com/office/officeart/2024/3/layout/verticalVisualTextBlock1"/>
    <dgm:cxn modelId="{8B95723A-2940-48B1-8AEF-8AD414B2E74F}" type="presParOf" srcId="{8C14C635-02AA-4588-AA26-DC3F4302FA15}" destId="{C83FA588-7AC1-491D-BF4D-C5A7F63FBADA}" srcOrd="1" destOrd="0" presId="urn:microsoft.com/office/officeart/2024/3/layout/verticalVisualTextBlock1"/>
    <dgm:cxn modelId="{F3C62D83-3C81-48D8-A14F-6F92BCF390B0}" type="presParOf" srcId="{8C14C635-02AA-4588-AA26-DC3F4302FA15}" destId="{2FD31E29-0967-4CEB-BE95-9D7030564743}" srcOrd="2" destOrd="0" presId="urn:microsoft.com/office/officeart/2024/3/layout/verticalVisualTextBlock1"/>
    <dgm:cxn modelId="{BF938EF1-382E-4DAF-B81B-A0A1F0DEBA19}" type="presParOf" srcId="{2F77E29E-F6BE-4A9B-9CC4-3E5A456F699D}" destId="{2765E742-7E2E-45B1-AD5F-E0571BAE0DE2}" srcOrd="1" destOrd="0" presId="urn:microsoft.com/office/officeart/2024/3/layout/verticalVisualTextBlock1"/>
    <dgm:cxn modelId="{D4303249-564E-4145-A03D-1E1354CE066A}" type="presParOf" srcId="{2F77E29E-F6BE-4A9B-9CC4-3E5A456F699D}" destId="{45FBF88F-D618-4EC2-AC8C-4993567DA489}" srcOrd="2" destOrd="0" presId="urn:microsoft.com/office/officeart/2024/3/layout/verticalVisualTextBlock1"/>
    <dgm:cxn modelId="{7570B699-B5E0-4750-8640-25A1520CF56C}" type="presParOf" srcId="{45FBF88F-D618-4EC2-AC8C-4993567DA489}" destId="{61D77EB8-E9ED-4F35-9E8D-D034E2CC477D}" srcOrd="0" destOrd="0" presId="urn:microsoft.com/office/officeart/2024/3/layout/verticalVisualTextBlock1"/>
    <dgm:cxn modelId="{C59A725B-1C7C-49C3-95FC-276F669A56AB}" type="presParOf" srcId="{45FBF88F-D618-4EC2-AC8C-4993567DA489}" destId="{9E9FBC5B-404F-44F5-837C-02D685C73137}" srcOrd="1" destOrd="0" presId="urn:microsoft.com/office/officeart/2024/3/layout/verticalVisualTextBlock1"/>
    <dgm:cxn modelId="{0A4E0489-6486-4C8C-93DB-8931503BC7E6}" type="presParOf" srcId="{45FBF88F-D618-4EC2-AC8C-4993567DA489}" destId="{2088037B-444E-4368-A402-3597AC35F552}" srcOrd="2" destOrd="0" presId="urn:microsoft.com/office/officeart/2024/3/layout/verticalVisualTextBlock1"/>
    <dgm:cxn modelId="{1212B9B7-C650-4B62-BCC5-AB116CBC4930}" type="presParOf" srcId="{2F77E29E-F6BE-4A9B-9CC4-3E5A456F699D}" destId="{0CD0A227-1BF4-4AFC-BD15-648DB67CDC92}" srcOrd="3" destOrd="0" presId="urn:microsoft.com/office/officeart/2024/3/layout/verticalVisualTextBlock1"/>
    <dgm:cxn modelId="{E4596B82-15F5-410C-AF30-023794FAB167}" type="presParOf" srcId="{2F77E29E-F6BE-4A9B-9CC4-3E5A456F699D}" destId="{FE2C1105-034E-42F3-BB4B-C48BD1099511}" srcOrd="4" destOrd="0" presId="urn:microsoft.com/office/officeart/2024/3/layout/verticalVisualTextBlock1"/>
    <dgm:cxn modelId="{7C684498-521B-44F2-B85D-694138305840}" type="presParOf" srcId="{FE2C1105-034E-42F3-BB4B-C48BD1099511}" destId="{D199996B-8509-4B53-ACFB-A4592E3B83D2}" srcOrd="0" destOrd="0" presId="urn:microsoft.com/office/officeart/2024/3/layout/verticalVisualTextBlock1"/>
    <dgm:cxn modelId="{741CD727-36AC-4EE1-80F3-8B65679DD414}" type="presParOf" srcId="{FE2C1105-034E-42F3-BB4B-C48BD1099511}" destId="{8971432D-78BF-4A45-9DF0-3106A9CE2D9D}" srcOrd="1" destOrd="0" presId="urn:microsoft.com/office/officeart/2024/3/layout/verticalVisualTextBlock1"/>
    <dgm:cxn modelId="{9C804118-25F9-41D1-8824-FF5CB4ABA54F}" type="presParOf" srcId="{FE2C1105-034E-42F3-BB4B-C48BD1099511}" destId="{9FCF6130-787D-4F61-8A08-7EC54DC3A3C7}"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A1023F-3FA8-4F74-A9BF-34C95DB7603B}"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4C755A4F-EEC9-4E4C-AF34-174F4EE9A120}">
      <dgm:prSet/>
      <dgm:spPr/>
      <dgm:t>
        <a:bodyPr/>
        <a:lstStyle/>
        <a:p>
          <a:pPr>
            <a:lnSpc>
              <a:spcPct val="100000"/>
            </a:lnSpc>
            <a:defRPr b="1"/>
          </a:pPr>
          <a:r>
            <a:rPr lang="en-US"/>
            <a:t>Empowering Others</a:t>
          </a:r>
        </a:p>
      </dgm:t>
    </dgm:pt>
    <dgm:pt modelId="{18FE398A-1AA1-4211-A1A9-02502C8A52F9}" type="parTrans" cxnId="{BBE3916C-F06E-4EFA-B709-ABD9C868DA98}">
      <dgm:prSet/>
      <dgm:spPr/>
      <dgm:t>
        <a:bodyPr/>
        <a:lstStyle/>
        <a:p>
          <a:endParaRPr lang="en-US"/>
        </a:p>
      </dgm:t>
    </dgm:pt>
    <dgm:pt modelId="{205C1B38-3E88-4BC6-9D55-B69835A71C76}" type="sibTrans" cxnId="{BBE3916C-F06E-4EFA-B709-ABD9C868DA98}">
      <dgm:prSet/>
      <dgm:spPr/>
      <dgm:t>
        <a:bodyPr/>
        <a:lstStyle/>
        <a:p>
          <a:pPr>
            <a:lnSpc>
              <a:spcPct val="100000"/>
            </a:lnSpc>
            <a:defRPr b="1"/>
          </a:pPr>
          <a:endParaRPr lang="en-US"/>
        </a:p>
      </dgm:t>
    </dgm:pt>
    <dgm:pt modelId="{7001A139-7A6D-43F6-9281-90BAEA1B0CC7}">
      <dgm:prSet/>
      <dgm:spPr/>
      <dgm:t>
        <a:bodyPr/>
        <a:lstStyle/>
        <a:p>
          <a:pPr>
            <a:lnSpc>
              <a:spcPct val="100000"/>
            </a:lnSpc>
          </a:pPr>
          <a:r>
            <a:rPr lang="en-US"/>
            <a:t>As a facilitator, your role is to empower others to take charge of their wellness and recovery journey.</a:t>
          </a:r>
        </a:p>
      </dgm:t>
    </dgm:pt>
    <dgm:pt modelId="{C55D9DBD-B823-4B22-B46D-585D123E7CB0}" type="parTrans" cxnId="{91C7ABD1-7271-4772-955E-FAC01D12ACE0}">
      <dgm:prSet/>
      <dgm:spPr/>
      <dgm:t>
        <a:bodyPr/>
        <a:lstStyle/>
        <a:p>
          <a:endParaRPr lang="en-US"/>
        </a:p>
      </dgm:t>
    </dgm:pt>
    <dgm:pt modelId="{84579CB6-3062-4CE2-8332-FA497F12EF1D}" type="sibTrans" cxnId="{91C7ABD1-7271-4772-955E-FAC01D12ACE0}">
      <dgm:prSet/>
      <dgm:spPr/>
      <dgm:t>
        <a:bodyPr/>
        <a:lstStyle/>
        <a:p>
          <a:endParaRPr lang="en-US"/>
        </a:p>
      </dgm:t>
    </dgm:pt>
    <dgm:pt modelId="{9F8E1FBB-1E97-441F-85A6-384F6E50BE5E}">
      <dgm:prSet/>
      <dgm:spPr/>
      <dgm:t>
        <a:bodyPr/>
        <a:lstStyle/>
        <a:p>
          <a:pPr>
            <a:lnSpc>
              <a:spcPct val="100000"/>
            </a:lnSpc>
            <a:defRPr b="1"/>
          </a:pPr>
          <a:r>
            <a:rPr lang="en-US"/>
            <a:t>Understanding WRAP</a:t>
          </a:r>
        </a:p>
      </dgm:t>
    </dgm:pt>
    <dgm:pt modelId="{DF1E6F50-DE81-4B14-BC61-A2FAA58B7823}" type="parTrans" cxnId="{1B8A5DEC-5F3D-4BBD-A8C6-EE5BE025EA84}">
      <dgm:prSet/>
      <dgm:spPr/>
      <dgm:t>
        <a:bodyPr/>
        <a:lstStyle/>
        <a:p>
          <a:endParaRPr lang="en-US"/>
        </a:p>
      </dgm:t>
    </dgm:pt>
    <dgm:pt modelId="{831EE8F7-7F00-48B5-8B7D-E49D3021B9C8}" type="sibTrans" cxnId="{1B8A5DEC-5F3D-4BBD-A8C6-EE5BE025EA84}">
      <dgm:prSet/>
      <dgm:spPr/>
      <dgm:t>
        <a:bodyPr/>
        <a:lstStyle/>
        <a:p>
          <a:pPr>
            <a:lnSpc>
              <a:spcPct val="100000"/>
            </a:lnSpc>
            <a:defRPr b="1"/>
          </a:pPr>
          <a:endParaRPr lang="en-US"/>
        </a:p>
      </dgm:t>
    </dgm:pt>
    <dgm:pt modelId="{9BF50A0B-FB71-46A9-8B70-E092652713F4}">
      <dgm:prSet/>
      <dgm:spPr/>
      <dgm:t>
        <a:bodyPr/>
        <a:lstStyle/>
        <a:p>
          <a:pPr>
            <a:lnSpc>
              <a:spcPct val="100000"/>
            </a:lnSpc>
          </a:pPr>
          <a:r>
            <a:rPr lang="en-US"/>
            <a:t>A solid understanding of WRAP is essential for effective facilitation and guiding others in their recovery.</a:t>
          </a:r>
        </a:p>
      </dgm:t>
    </dgm:pt>
    <dgm:pt modelId="{505F4127-6C48-469F-A64E-A76B6493C887}" type="parTrans" cxnId="{57BAB2F6-86F1-4A8B-BA35-2FC49A8BAB5B}">
      <dgm:prSet/>
      <dgm:spPr/>
      <dgm:t>
        <a:bodyPr/>
        <a:lstStyle/>
        <a:p>
          <a:endParaRPr lang="en-US"/>
        </a:p>
      </dgm:t>
    </dgm:pt>
    <dgm:pt modelId="{5FBD859F-D933-420B-BFC5-8BBD4242023B}" type="sibTrans" cxnId="{57BAB2F6-86F1-4A8B-BA35-2FC49A8BAB5B}">
      <dgm:prSet/>
      <dgm:spPr/>
      <dgm:t>
        <a:bodyPr/>
        <a:lstStyle/>
        <a:p>
          <a:endParaRPr lang="en-US"/>
        </a:p>
      </dgm:t>
    </dgm:pt>
    <dgm:pt modelId="{0F39A080-E848-485D-8073-4C98CDA630A9}">
      <dgm:prSet/>
      <dgm:spPr/>
      <dgm:t>
        <a:bodyPr/>
        <a:lstStyle/>
        <a:p>
          <a:pPr>
            <a:lnSpc>
              <a:spcPct val="100000"/>
            </a:lnSpc>
            <a:defRPr b="1"/>
          </a:pPr>
          <a:r>
            <a:rPr lang="en-US"/>
            <a:t>Facilitation Skills</a:t>
          </a:r>
        </a:p>
      </dgm:t>
    </dgm:pt>
    <dgm:pt modelId="{4B9B784C-D522-4E9D-80B2-4532ABB43FCB}" type="parTrans" cxnId="{875D9573-9B95-4C3C-8CFE-E76C8939B08E}">
      <dgm:prSet/>
      <dgm:spPr/>
      <dgm:t>
        <a:bodyPr/>
        <a:lstStyle/>
        <a:p>
          <a:endParaRPr lang="en-US"/>
        </a:p>
      </dgm:t>
    </dgm:pt>
    <dgm:pt modelId="{33E813D4-5D0F-4435-82CE-61A8F4822E13}" type="sibTrans" cxnId="{875D9573-9B95-4C3C-8CFE-E76C8939B08E}">
      <dgm:prSet/>
      <dgm:spPr/>
      <dgm:t>
        <a:bodyPr/>
        <a:lstStyle/>
        <a:p>
          <a:endParaRPr lang="en-US"/>
        </a:p>
      </dgm:t>
    </dgm:pt>
    <dgm:pt modelId="{40851206-9A2A-4354-9B61-99784900AA22}">
      <dgm:prSet/>
      <dgm:spPr/>
      <dgm:t>
        <a:bodyPr/>
        <a:lstStyle/>
        <a:p>
          <a:pPr>
            <a:lnSpc>
              <a:spcPct val="100000"/>
            </a:lnSpc>
          </a:pPr>
          <a:r>
            <a:rPr lang="en-US"/>
            <a:t>Honing your facilitation skills will enhance your ability to support participants on their path to wellness.</a:t>
          </a:r>
        </a:p>
      </dgm:t>
    </dgm:pt>
    <dgm:pt modelId="{FB450361-DF62-44B4-87CE-28993FCA493A}" type="parTrans" cxnId="{D70B26E5-234D-45B6-92BA-1DDAB3FBC2B6}">
      <dgm:prSet/>
      <dgm:spPr/>
      <dgm:t>
        <a:bodyPr/>
        <a:lstStyle/>
        <a:p>
          <a:endParaRPr lang="en-US"/>
        </a:p>
      </dgm:t>
    </dgm:pt>
    <dgm:pt modelId="{4603DC81-BD7B-42A0-8499-78E78E955D6F}" type="sibTrans" cxnId="{D70B26E5-234D-45B6-92BA-1DDAB3FBC2B6}">
      <dgm:prSet/>
      <dgm:spPr/>
      <dgm:t>
        <a:bodyPr/>
        <a:lstStyle/>
        <a:p>
          <a:endParaRPr lang="en-US"/>
        </a:p>
      </dgm:t>
    </dgm:pt>
    <dgm:pt modelId="{C2CFE4E3-B450-4CE4-AE31-F2B6A854ED99}" type="pres">
      <dgm:prSet presAssocID="{DDA1023F-3FA8-4F74-A9BF-34C95DB7603B}" presName="Name0" presStyleCnt="0">
        <dgm:presLayoutVars>
          <dgm:dir/>
          <dgm:resizeHandles val="exact"/>
        </dgm:presLayoutVars>
      </dgm:prSet>
      <dgm:spPr/>
    </dgm:pt>
    <dgm:pt modelId="{86F83229-33CD-4BF4-869E-8574B570E47A}" type="pres">
      <dgm:prSet presAssocID="{4C755A4F-EEC9-4E4C-AF34-174F4EE9A120}" presName="compNode" presStyleCnt="0"/>
      <dgm:spPr/>
    </dgm:pt>
    <dgm:pt modelId="{1C46F99F-0645-4FAA-89FC-8BD78FA5F3E0}" type="pres">
      <dgm:prSet presAssocID="{4C755A4F-EEC9-4E4C-AF34-174F4EE9A120}" presName="pictRect" presStyleLbl="revTx" presStyleIdx="0" presStyleCnt="6">
        <dgm:presLayoutVars>
          <dgm:chMax val="0"/>
          <dgm:bulletEnabled/>
        </dgm:presLayoutVars>
      </dgm:prSet>
      <dgm:spPr/>
    </dgm:pt>
    <dgm:pt modelId="{1BB273B4-EBE9-477C-8D54-FDD9F0230190}" type="pres">
      <dgm:prSet presAssocID="{4C755A4F-EEC9-4E4C-AF34-174F4EE9A120}" presName="textRect" presStyleLbl="revTx" presStyleIdx="1" presStyleCnt="6">
        <dgm:presLayoutVars>
          <dgm:bulletEnabled/>
        </dgm:presLayoutVars>
      </dgm:prSet>
      <dgm:spPr/>
    </dgm:pt>
    <dgm:pt modelId="{7D97C47C-EDD1-4561-9D5D-5A29D0C7C46F}" type="pres">
      <dgm:prSet presAssocID="{205C1B38-3E88-4BC6-9D55-B69835A71C76}" presName="sibTrans" presStyleLbl="sibTrans2D1" presStyleIdx="0" presStyleCnt="0"/>
      <dgm:spPr/>
    </dgm:pt>
    <dgm:pt modelId="{660E2CDC-779D-4C8C-8839-9EBCEA995D55}" type="pres">
      <dgm:prSet presAssocID="{9F8E1FBB-1E97-441F-85A6-384F6E50BE5E}" presName="compNode" presStyleCnt="0"/>
      <dgm:spPr/>
    </dgm:pt>
    <dgm:pt modelId="{26A29026-4BEB-4216-85FC-CFEDD1A96D54}" type="pres">
      <dgm:prSet presAssocID="{9F8E1FBB-1E97-441F-85A6-384F6E50BE5E}" presName="pictRect" presStyleLbl="revTx" presStyleIdx="2" presStyleCnt="6">
        <dgm:presLayoutVars>
          <dgm:chMax val="0"/>
          <dgm:bulletEnabled/>
        </dgm:presLayoutVars>
      </dgm:prSet>
      <dgm:spPr/>
    </dgm:pt>
    <dgm:pt modelId="{D4721B31-C2B5-45F3-9B98-F1300CD84176}" type="pres">
      <dgm:prSet presAssocID="{9F8E1FBB-1E97-441F-85A6-384F6E50BE5E}" presName="textRect" presStyleLbl="revTx" presStyleIdx="3" presStyleCnt="6">
        <dgm:presLayoutVars>
          <dgm:bulletEnabled/>
        </dgm:presLayoutVars>
      </dgm:prSet>
      <dgm:spPr/>
    </dgm:pt>
    <dgm:pt modelId="{E0FBBF42-F5AD-44A8-A153-C86A6FFB8992}" type="pres">
      <dgm:prSet presAssocID="{831EE8F7-7F00-48B5-8B7D-E49D3021B9C8}" presName="sibTrans" presStyleLbl="sibTrans2D1" presStyleIdx="0" presStyleCnt="0"/>
      <dgm:spPr/>
    </dgm:pt>
    <dgm:pt modelId="{1FED7AE4-99A0-40BF-81D1-B85FD317B043}" type="pres">
      <dgm:prSet presAssocID="{0F39A080-E848-485D-8073-4C98CDA630A9}" presName="compNode" presStyleCnt="0"/>
      <dgm:spPr/>
    </dgm:pt>
    <dgm:pt modelId="{10A73604-65B3-4C0E-A8CF-D6E15C20F4D2}" type="pres">
      <dgm:prSet presAssocID="{0F39A080-E848-485D-8073-4C98CDA630A9}" presName="pictRect" presStyleLbl="revTx" presStyleIdx="4" presStyleCnt="6">
        <dgm:presLayoutVars>
          <dgm:chMax val="0"/>
          <dgm:bulletEnabled/>
        </dgm:presLayoutVars>
      </dgm:prSet>
      <dgm:spPr/>
    </dgm:pt>
    <dgm:pt modelId="{FF9B8D0E-99DC-49C6-BAA0-26C9643886F5}" type="pres">
      <dgm:prSet presAssocID="{0F39A080-E848-485D-8073-4C98CDA630A9}" presName="textRect" presStyleLbl="revTx" presStyleIdx="5" presStyleCnt="6">
        <dgm:presLayoutVars>
          <dgm:bulletEnabled/>
        </dgm:presLayoutVars>
      </dgm:prSet>
      <dgm:spPr/>
    </dgm:pt>
  </dgm:ptLst>
  <dgm:cxnLst>
    <dgm:cxn modelId="{C5A7C81A-0800-4707-9D0D-E4CB067943D2}" type="presOf" srcId="{205C1B38-3E88-4BC6-9D55-B69835A71C76}" destId="{7D97C47C-EDD1-4561-9D5D-5A29D0C7C46F}" srcOrd="0" destOrd="0" presId="urn:microsoft.com/office/officeart/2024/3/layout/hArchList1"/>
    <dgm:cxn modelId="{4D73411B-B7BA-4187-9FB7-9A58106081E9}" type="presOf" srcId="{7001A139-7A6D-43F6-9281-90BAEA1B0CC7}" destId="{1BB273B4-EBE9-477C-8D54-FDD9F0230190}" srcOrd="0" destOrd="0" presId="urn:microsoft.com/office/officeart/2024/3/layout/hArchList1"/>
    <dgm:cxn modelId="{4E779D3A-1021-4F91-B72E-4E4200A3B13D}" type="presOf" srcId="{0F39A080-E848-485D-8073-4C98CDA630A9}" destId="{10A73604-65B3-4C0E-A8CF-D6E15C20F4D2}" srcOrd="0" destOrd="0" presId="urn:microsoft.com/office/officeart/2024/3/layout/hArchList1"/>
    <dgm:cxn modelId="{BBE3916C-F06E-4EFA-B709-ABD9C868DA98}" srcId="{DDA1023F-3FA8-4F74-A9BF-34C95DB7603B}" destId="{4C755A4F-EEC9-4E4C-AF34-174F4EE9A120}" srcOrd="0" destOrd="0" parTransId="{18FE398A-1AA1-4211-A1A9-02502C8A52F9}" sibTransId="{205C1B38-3E88-4BC6-9D55-B69835A71C76}"/>
    <dgm:cxn modelId="{ED662171-5390-42FE-B02A-5C798F85B8AB}" type="presOf" srcId="{DDA1023F-3FA8-4F74-A9BF-34C95DB7603B}" destId="{C2CFE4E3-B450-4CE4-AE31-F2B6A854ED99}" srcOrd="0" destOrd="0" presId="urn:microsoft.com/office/officeart/2024/3/layout/hArchList1"/>
    <dgm:cxn modelId="{63A50952-DF38-48D1-9CB3-9A9C39D1EE08}" type="presOf" srcId="{4C755A4F-EEC9-4E4C-AF34-174F4EE9A120}" destId="{1C46F99F-0645-4FAA-89FC-8BD78FA5F3E0}" srcOrd="0" destOrd="0" presId="urn:microsoft.com/office/officeart/2024/3/layout/hArchList1"/>
    <dgm:cxn modelId="{875D9573-9B95-4C3C-8CFE-E76C8939B08E}" srcId="{DDA1023F-3FA8-4F74-A9BF-34C95DB7603B}" destId="{0F39A080-E848-485D-8073-4C98CDA630A9}" srcOrd="2" destOrd="0" parTransId="{4B9B784C-D522-4E9D-80B2-4532ABB43FCB}" sibTransId="{33E813D4-5D0F-4435-82CE-61A8F4822E13}"/>
    <dgm:cxn modelId="{D24B9385-6E62-4CA1-AE84-FD6070DFFB48}" type="presOf" srcId="{831EE8F7-7F00-48B5-8B7D-E49D3021B9C8}" destId="{E0FBBF42-F5AD-44A8-A153-C86A6FFB8992}" srcOrd="0" destOrd="0" presId="urn:microsoft.com/office/officeart/2024/3/layout/hArchList1"/>
    <dgm:cxn modelId="{7D20668F-4905-4444-93B8-13C532CEE55A}" type="presOf" srcId="{9F8E1FBB-1E97-441F-85A6-384F6E50BE5E}" destId="{26A29026-4BEB-4216-85FC-CFEDD1A96D54}" srcOrd="0" destOrd="0" presId="urn:microsoft.com/office/officeart/2024/3/layout/hArchList1"/>
    <dgm:cxn modelId="{D8A7399B-EE48-41D5-A553-20D2554CE57E}" type="presOf" srcId="{9BF50A0B-FB71-46A9-8B70-E092652713F4}" destId="{D4721B31-C2B5-45F3-9B98-F1300CD84176}" srcOrd="0" destOrd="0" presId="urn:microsoft.com/office/officeart/2024/3/layout/hArchList1"/>
    <dgm:cxn modelId="{79CEF3AB-74E9-4450-B255-D4516628EE2C}" type="presOf" srcId="{40851206-9A2A-4354-9B61-99784900AA22}" destId="{FF9B8D0E-99DC-49C6-BAA0-26C9643886F5}" srcOrd="0" destOrd="0" presId="urn:microsoft.com/office/officeart/2024/3/layout/hArchList1"/>
    <dgm:cxn modelId="{91C7ABD1-7271-4772-955E-FAC01D12ACE0}" srcId="{4C755A4F-EEC9-4E4C-AF34-174F4EE9A120}" destId="{7001A139-7A6D-43F6-9281-90BAEA1B0CC7}" srcOrd="0" destOrd="0" parTransId="{C55D9DBD-B823-4B22-B46D-585D123E7CB0}" sibTransId="{84579CB6-3062-4CE2-8332-FA497F12EF1D}"/>
    <dgm:cxn modelId="{D70B26E5-234D-45B6-92BA-1DDAB3FBC2B6}" srcId="{0F39A080-E848-485D-8073-4C98CDA630A9}" destId="{40851206-9A2A-4354-9B61-99784900AA22}" srcOrd="0" destOrd="0" parTransId="{FB450361-DF62-44B4-87CE-28993FCA493A}" sibTransId="{4603DC81-BD7B-42A0-8499-78E78E955D6F}"/>
    <dgm:cxn modelId="{1B8A5DEC-5F3D-4BBD-A8C6-EE5BE025EA84}" srcId="{DDA1023F-3FA8-4F74-A9BF-34C95DB7603B}" destId="{9F8E1FBB-1E97-441F-85A6-384F6E50BE5E}" srcOrd="1" destOrd="0" parTransId="{DF1E6F50-DE81-4B14-BC61-A2FAA58B7823}" sibTransId="{831EE8F7-7F00-48B5-8B7D-E49D3021B9C8}"/>
    <dgm:cxn modelId="{57BAB2F6-86F1-4A8B-BA35-2FC49A8BAB5B}" srcId="{9F8E1FBB-1E97-441F-85A6-384F6E50BE5E}" destId="{9BF50A0B-FB71-46A9-8B70-E092652713F4}" srcOrd="0" destOrd="0" parTransId="{505F4127-6C48-469F-A64E-A76B6493C887}" sibTransId="{5FBD859F-D933-420B-BFC5-8BBD4242023B}"/>
    <dgm:cxn modelId="{7CB574D0-28E6-4A0E-8B3C-76555A98B457}" type="presParOf" srcId="{C2CFE4E3-B450-4CE4-AE31-F2B6A854ED99}" destId="{86F83229-33CD-4BF4-869E-8574B570E47A}" srcOrd="0" destOrd="0" presId="urn:microsoft.com/office/officeart/2024/3/layout/hArchList1"/>
    <dgm:cxn modelId="{8C188514-9C9A-46B8-BDB0-7B47B337A239}" type="presParOf" srcId="{86F83229-33CD-4BF4-869E-8574B570E47A}" destId="{1C46F99F-0645-4FAA-89FC-8BD78FA5F3E0}" srcOrd="0" destOrd="0" presId="urn:microsoft.com/office/officeart/2024/3/layout/hArchList1"/>
    <dgm:cxn modelId="{6310CDD0-E6A3-4BCB-9099-961FDE9ABB38}" type="presParOf" srcId="{86F83229-33CD-4BF4-869E-8574B570E47A}" destId="{1BB273B4-EBE9-477C-8D54-FDD9F0230190}" srcOrd="1" destOrd="0" presId="urn:microsoft.com/office/officeart/2024/3/layout/hArchList1"/>
    <dgm:cxn modelId="{BB74FBA5-D2D6-4649-AC25-34BDDDE419C0}" type="presParOf" srcId="{C2CFE4E3-B450-4CE4-AE31-F2B6A854ED99}" destId="{7D97C47C-EDD1-4561-9D5D-5A29D0C7C46F}" srcOrd="1" destOrd="0" presId="urn:microsoft.com/office/officeart/2024/3/layout/hArchList1"/>
    <dgm:cxn modelId="{9069957A-1989-4789-86D6-7373EA9F5564}" type="presParOf" srcId="{C2CFE4E3-B450-4CE4-AE31-F2B6A854ED99}" destId="{660E2CDC-779D-4C8C-8839-9EBCEA995D55}" srcOrd="2" destOrd="0" presId="urn:microsoft.com/office/officeart/2024/3/layout/hArchList1"/>
    <dgm:cxn modelId="{BAFDF714-F894-4549-9385-F3D547E6EF87}" type="presParOf" srcId="{660E2CDC-779D-4C8C-8839-9EBCEA995D55}" destId="{26A29026-4BEB-4216-85FC-CFEDD1A96D54}" srcOrd="0" destOrd="0" presId="urn:microsoft.com/office/officeart/2024/3/layout/hArchList1"/>
    <dgm:cxn modelId="{D9A1230D-F9FA-4605-A54D-33A5CD01A8F4}" type="presParOf" srcId="{660E2CDC-779D-4C8C-8839-9EBCEA995D55}" destId="{D4721B31-C2B5-45F3-9B98-F1300CD84176}" srcOrd="1" destOrd="0" presId="urn:microsoft.com/office/officeart/2024/3/layout/hArchList1"/>
    <dgm:cxn modelId="{669BC449-BF7B-4EA6-AAD0-CCCEE0987CDF}" type="presParOf" srcId="{C2CFE4E3-B450-4CE4-AE31-F2B6A854ED99}" destId="{E0FBBF42-F5AD-44A8-A153-C86A6FFB8992}" srcOrd="3" destOrd="0" presId="urn:microsoft.com/office/officeart/2024/3/layout/hArchList1"/>
    <dgm:cxn modelId="{6E2962FF-C7D2-4A04-9451-C172349764F1}" type="presParOf" srcId="{C2CFE4E3-B450-4CE4-AE31-F2B6A854ED99}" destId="{1FED7AE4-99A0-40BF-81D1-B85FD317B043}" srcOrd="4" destOrd="0" presId="urn:microsoft.com/office/officeart/2024/3/layout/hArchList1"/>
    <dgm:cxn modelId="{4B355221-297E-46F4-B795-5383553D2AA3}" type="presParOf" srcId="{1FED7AE4-99A0-40BF-81D1-B85FD317B043}" destId="{10A73604-65B3-4C0E-A8CF-D6E15C20F4D2}" srcOrd="0" destOrd="0" presId="urn:microsoft.com/office/officeart/2024/3/layout/hArchList1"/>
    <dgm:cxn modelId="{CE0BD74D-4D78-49F8-998A-D675A0E7553F}" type="presParOf" srcId="{1FED7AE4-99A0-40BF-81D1-B85FD317B043}" destId="{FF9B8D0E-99DC-49C6-BAA0-26C9643886F5}"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CA6BB-3FD0-478F-BA84-D1BFFFEC65B5}">
      <dsp:nvSpPr>
        <dsp:cNvPr id="0" name=""/>
        <dsp:cNvSpPr/>
      </dsp:nvSpPr>
      <dsp:spPr>
        <a:xfrm>
          <a:off x="0" y="0"/>
          <a:ext cx="1680960" cy="168096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r="32252" b="3"/>
          <a:stretch/>
        </a:blipFill>
        <a:ln>
          <a:noFill/>
        </a:ln>
        <a:effectLst/>
      </dsp:spPr>
      <dsp:style>
        <a:lnRef idx="0">
          <a:scrgbClr r="0" g="0" b="0"/>
        </a:lnRef>
        <a:fillRef idx="3">
          <a:scrgbClr r="0" g="0" b="0"/>
        </a:fillRef>
        <a:effectRef idx="2">
          <a:scrgbClr r="0" g="0" b="0"/>
        </a:effectRef>
        <a:fontRef idx="minor">
          <a:schemeClr val="lt1"/>
        </a:fontRef>
      </dsp:style>
    </dsp:sp>
    <dsp:sp modelId="{C83FA588-7AC1-491D-BF4D-C5A7F63FBADA}">
      <dsp:nvSpPr>
        <dsp:cNvPr id="0" name=""/>
        <dsp:cNvSpPr/>
      </dsp:nvSpPr>
      <dsp:spPr>
        <a:xfrm>
          <a:off x="1860960" y="0"/>
          <a:ext cx="5170775" cy="346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Upholding Ethical Standards</a:t>
          </a:r>
        </a:p>
      </dsp:txBody>
      <dsp:txXfrm>
        <a:off x="1860960" y="0"/>
        <a:ext cx="5170775" cy="346241"/>
      </dsp:txXfrm>
    </dsp:sp>
    <dsp:sp modelId="{2FD31E29-0967-4CEB-BE95-9D7030564743}">
      <dsp:nvSpPr>
        <dsp:cNvPr id="0" name=""/>
        <dsp:cNvSpPr/>
      </dsp:nvSpPr>
      <dsp:spPr>
        <a:xfrm>
          <a:off x="1860960" y="346241"/>
          <a:ext cx="5170775" cy="1334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Facilitators must adhere to ethical standards to foster trust and respect in group settings.</a:t>
          </a:r>
        </a:p>
      </dsp:txBody>
      <dsp:txXfrm>
        <a:off x="1860960" y="346241"/>
        <a:ext cx="5170775" cy="1334718"/>
      </dsp:txXfrm>
    </dsp:sp>
    <dsp:sp modelId="{61D77EB8-E9ED-4F35-9E8D-D034E2CC477D}">
      <dsp:nvSpPr>
        <dsp:cNvPr id="0" name=""/>
        <dsp:cNvSpPr/>
      </dsp:nvSpPr>
      <dsp:spPr>
        <a:xfrm>
          <a:off x="0" y="1815436"/>
          <a:ext cx="1680960" cy="168096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20176" r="13077" b="4"/>
          <a:stretch/>
        </a:blipFill>
        <a:ln>
          <a:noFill/>
        </a:ln>
        <a:effectLst/>
      </dsp:spPr>
      <dsp:style>
        <a:lnRef idx="0">
          <a:scrgbClr r="0" g="0" b="0"/>
        </a:lnRef>
        <a:fillRef idx="3">
          <a:scrgbClr r="0" g="0" b="0"/>
        </a:fillRef>
        <a:effectRef idx="2">
          <a:scrgbClr r="0" g="0" b="0"/>
        </a:effectRef>
        <a:fontRef idx="minor">
          <a:schemeClr val="lt1"/>
        </a:fontRef>
      </dsp:style>
    </dsp:sp>
    <dsp:sp modelId="{9E9FBC5B-404F-44F5-837C-02D685C73137}">
      <dsp:nvSpPr>
        <dsp:cNvPr id="0" name=""/>
        <dsp:cNvSpPr/>
      </dsp:nvSpPr>
      <dsp:spPr>
        <a:xfrm>
          <a:off x="1860960" y="1815436"/>
          <a:ext cx="5170775" cy="346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Maintaining Confidentiality</a:t>
          </a:r>
        </a:p>
      </dsp:txBody>
      <dsp:txXfrm>
        <a:off x="1860960" y="1815436"/>
        <a:ext cx="5170775" cy="346241"/>
      </dsp:txXfrm>
    </dsp:sp>
    <dsp:sp modelId="{2088037B-444E-4368-A402-3597AC35F552}">
      <dsp:nvSpPr>
        <dsp:cNvPr id="0" name=""/>
        <dsp:cNvSpPr/>
      </dsp:nvSpPr>
      <dsp:spPr>
        <a:xfrm>
          <a:off x="1860960" y="2161678"/>
          <a:ext cx="5170775" cy="1334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Confidentiality is crucial for creating a safe space where participants feel secure sharing personal stories.</a:t>
          </a:r>
        </a:p>
      </dsp:txBody>
      <dsp:txXfrm>
        <a:off x="1860960" y="2161678"/>
        <a:ext cx="5170775" cy="1334718"/>
      </dsp:txXfrm>
    </dsp:sp>
    <dsp:sp modelId="{D199996B-8509-4B53-ACFB-A4592E3B83D2}">
      <dsp:nvSpPr>
        <dsp:cNvPr id="0" name=""/>
        <dsp:cNvSpPr/>
      </dsp:nvSpPr>
      <dsp:spPr>
        <a:xfrm>
          <a:off x="0" y="3630873"/>
          <a:ext cx="1680960" cy="168096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t="7900" r="4" b="25353"/>
          <a:stretch/>
        </a:blipFill>
        <a:ln>
          <a:noFill/>
        </a:ln>
        <a:effectLst/>
      </dsp:spPr>
      <dsp:style>
        <a:lnRef idx="0">
          <a:scrgbClr r="0" g="0" b="0"/>
        </a:lnRef>
        <a:fillRef idx="3">
          <a:scrgbClr r="0" g="0" b="0"/>
        </a:fillRef>
        <a:effectRef idx="2">
          <a:scrgbClr r="0" g="0" b="0"/>
        </a:effectRef>
        <a:fontRef idx="minor">
          <a:schemeClr val="lt1"/>
        </a:fontRef>
      </dsp:style>
    </dsp:sp>
    <dsp:sp modelId="{8971432D-78BF-4A45-9DF0-3106A9CE2D9D}">
      <dsp:nvSpPr>
        <dsp:cNvPr id="0" name=""/>
        <dsp:cNvSpPr/>
      </dsp:nvSpPr>
      <dsp:spPr>
        <a:xfrm>
          <a:off x="1860960" y="3630873"/>
          <a:ext cx="5170775" cy="346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Creating a Safe Space</a:t>
          </a:r>
        </a:p>
      </dsp:txBody>
      <dsp:txXfrm>
        <a:off x="1860960" y="3630873"/>
        <a:ext cx="5170775" cy="346241"/>
      </dsp:txXfrm>
    </dsp:sp>
    <dsp:sp modelId="{9FCF6130-787D-4F61-8A08-7EC54DC3A3C7}">
      <dsp:nvSpPr>
        <dsp:cNvPr id="0" name=""/>
        <dsp:cNvSpPr/>
      </dsp:nvSpPr>
      <dsp:spPr>
        <a:xfrm>
          <a:off x="1860960" y="3977114"/>
          <a:ext cx="5170775" cy="1334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A non-judgmental atmosphere encourages open communication and support among participants.</a:t>
          </a:r>
        </a:p>
      </dsp:txBody>
      <dsp:txXfrm>
        <a:off x="1860960" y="3977114"/>
        <a:ext cx="5170775" cy="13347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46F99F-0645-4FAA-89FC-8BD78FA5F3E0}">
      <dsp:nvSpPr>
        <dsp:cNvPr id="0" name=""/>
        <dsp:cNvSpPr/>
      </dsp:nvSpPr>
      <dsp:spPr>
        <a:xfrm>
          <a:off x="0" y="0"/>
          <a:ext cx="3486150" cy="354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Empowering Others</a:t>
          </a:r>
        </a:p>
      </dsp:txBody>
      <dsp:txXfrm>
        <a:off x="0" y="0"/>
        <a:ext cx="3486150" cy="354472"/>
      </dsp:txXfrm>
    </dsp:sp>
    <dsp:sp modelId="{1BB273B4-EBE9-477C-8D54-FDD9F0230190}">
      <dsp:nvSpPr>
        <dsp:cNvPr id="0" name=""/>
        <dsp:cNvSpPr/>
      </dsp:nvSpPr>
      <dsp:spPr>
        <a:xfrm>
          <a:off x="0" y="354472"/>
          <a:ext cx="3486150" cy="2090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As a facilitator, your role is to empower others to take charge of their wellness and recovery journey.</a:t>
          </a:r>
        </a:p>
      </dsp:txBody>
      <dsp:txXfrm>
        <a:off x="0" y="354472"/>
        <a:ext cx="3486150" cy="2090261"/>
      </dsp:txXfrm>
    </dsp:sp>
    <dsp:sp modelId="{26A29026-4BEB-4216-85FC-CFEDD1A96D54}">
      <dsp:nvSpPr>
        <dsp:cNvPr id="0" name=""/>
        <dsp:cNvSpPr/>
      </dsp:nvSpPr>
      <dsp:spPr>
        <a:xfrm>
          <a:off x="3834765" y="0"/>
          <a:ext cx="3486150" cy="354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Understanding WRAP</a:t>
          </a:r>
        </a:p>
      </dsp:txBody>
      <dsp:txXfrm>
        <a:off x="3834765" y="0"/>
        <a:ext cx="3486150" cy="354472"/>
      </dsp:txXfrm>
    </dsp:sp>
    <dsp:sp modelId="{D4721B31-C2B5-45F3-9B98-F1300CD84176}">
      <dsp:nvSpPr>
        <dsp:cNvPr id="0" name=""/>
        <dsp:cNvSpPr/>
      </dsp:nvSpPr>
      <dsp:spPr>
        <a:xfrm>
          <a:off x="3834765" y="354472"/>
          <a:ext cx="3486150" cy="2090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A solid understanding of WRAP is essential for effective facilitation and guiding others in their recovery.</a:t>
          </a:r>
        </a:p>
      </dsp:txBody>
      <dsp:txXfrm>
        <a:off x="3834765" y="354472"/>
        <a:ext cx="3486150" cy="2090261"/>
      </dsp:txXfrm>
    </dsp:sp>
    <dsp:sp modelId="{10A73604-65B3-4C0E-A8CF-D6E15C20F4D2}">
      <dsp:nvSpPr>
        <dsp:cNvPr id="0" name=""/>
        <dsp:cNvSpPr/>
      </dsp:nvSpPr>
      <dsp:spPr>
        <a:xfrm>
          <a:off x="7669530" y="0"/>
          <a:ext cx="3486150" cy="354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Facilitation Skills</a:t>
          </a:r>
        </a:p>
      </dsp:txBody>
      <dsp:txXfrm>
        <a:off x="7669530" y="0"/>
        <a:ext cx="3486150" cy="354472"/>
      </dsp:txXfrm>
    </dsp:sp>
    <dsp:sp modelId="{FF9B8D0E-99DC-49C6-BAA0-26C9643886F5}">
      <dsp:nvSpPr>
        <dsp:cNvPr id="0" name=""/>
        <dsp:cNvSpPr/>
      </dsp:nvSpPr>
      <dsp:spPr>
        <a:xfrm>
          <a:off x="7669530" y="354472"/>
          <a:ext cx="3486150" cy="2090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Honing your facilitation skills will enhance your ability to support participants on their path to wellness.</a:t>
          </a:r>
        </a:p>
      </dsp:txBody>
      <dsp:txXfrm>
        <a:off x="7669530" y="354472"/>
        <a:ext cx="3486150" cy="2090261"/>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80150E-C709-475E-BBEB-1379CA561358}" type="datetimeFigureOut">
              <a:rPr lang="en-US" smtClean="0"/>
              <a:t>3/20/2025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C13907-CCCF-435C-8418-C4D8F56926EC}" type="slidenum">
              <a:rPr lang="en-US" smtClean="0"/>
              <a:t>‹#›</a:t>
            </a:fld>
            <a:endParaRPr lang="en-US"/>
          </a:p>
        </p:txBody>
      </p:sp>
    </p:spTree>
    <p:extLst>
      <p:ext uri="{BB962C8B-B14F-4D97-AF65-F5344CB8AC3E}">
        <p14:creationId xmlns:p14="http://schemas.microsoft.com/office/powerpoint/2010/main" val="3024336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Welcome to the WRAP Facilitator Training! This presentation will guide you through the key elements of WRAP, focusing on how facilitators can empower individuals on their wellness and recovery journey.
</a:t>
            </a:r>
          </a:p>
        </p:txBody>
      </p:sp>
      <p:sp>
        <p:nvSpPr>
          <p:cNvPr id="4" name="Slide Number Placeholder 3"/>
          <p:cNvSpPr>
            <a:spLocks noGrp="1"/>
          </p:cNvSpPr>
          <p:nvPr>
            <p:ph type="sldNum" sz="quarter" idx="5"/>
          </p:nvPr>
        </p:nvSpPr>
        <p:spPr/>
        <p:txBody>
          <a:bodyPr/>
          <a:lstStyle/>
          <a:p>
            <a:fld id="{25EF5BA9-73CC-4711-8B58-5F6B3E41021E}" type="slidenum">
              <a:rPr lang="en-US" smtClean="0"/>
              <a:t>1</a:t>
            </a:fld>
            <a:endParaRPr lang="en-US"/>
          </a:p>
        </p:txBody>
      </p:sp>
    </p:spTree>
    <p:extLst>
      <p:ext uri="{BB962C8B-B14F-4D97-AF65-F5344CB8AC3E}">
        <p14:creationId xmlns:p14="http://schemas.microsoft.com/office/powerpoint/2010/main" val="1861503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Facilitators must uphold ethical standards and maintain confidentiality to create a safe space for participants. This includes respecting personal stories and ensuring a non-judgmental atmosphere.</a:t>
            </a:r>
          </a:p>
        </p:txBody>
      </p:sp>
      <p:sp>
        <p:nvSpPr>
          <p:cNvPr id="4" name="Slide Number Placeholder 3"/>
          <p:cNvSpPr>
            <a:spLocks noGrp="1"/>
          </p:cNvSpPr>
          <p:nvPr>
            <p:ph type="sldNum" sz="quarter" idx="5"/>
          </p:nvPr>
        </p:nvSpPr>
        <p:spPr/>
        <p:txBody>
          <a:bodyPr/>
          <a:lstStyle/>
          <a:p>
            <a:fld id="{25EF5BA9-73CC-4711-8B58-5F6B3E41021E}" type="slidenum">
              <a:rPr lang="en-US" smtClean="0"/>
              <a:t>10</a:t>
            </a:fld>
            <a:endParaRPr lang="en-US"/>
          </a:p>
        </p:txBody>
      </p:sp>
    </p:spTree>
    <p:extLst>
      <p:ext uri="{BB962C8B-B14F-4D97-AF65-F5344CB8AC3E}">
        <p14:creationId xmlns:p14="http://schemas.microsoft.com/office/powerpoint/2010/main" val="3967524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WRAP facilitator training program consists of various components designed to equip facilitators with the necessary skills and knowledge. This section will outline the curriculum's structure and learning objectives.</a:t>
            </a:r>
          </a:p>
        </p:txBody>
      </p:sp>
      <p:sp>
        <p:nvSpPr>
          <p:cNvPr id="4" name="Slide Number Placeholder 3"/>
          <p:cNvSpPr>
            <a:spLocks noGrp="1"/>
          </p:cNvSpPr>
          <p:nvPr>
            <p:ph type="sldNum" sz="quarter" idx="5"/>
          </p:nvPr>
        </p:nvSpPr>
        <p:spPr/>
        <p:txBody>
          <a:bodyPr/>
          <a:lstStyle/>
          <a:p>
            <a:fld id="{25EF5BA9-73CC-4711-8B58-5F6B3E41021E}" type="slidenum">
              <a:rPr lang="en-US" smtClean="0"/>
              <a:t>11</a:t>
            </a:fld>
            <a:endParaRPr lang="en-US"/>
          </a:p>
        </p:txBody>
      </p:sp>
    </p:spTree>
    <p:extLst>
      <p:ext uri="{BB962C8B-B14F-4D97-AF65-F5344CB8AC3E}">
        <p14:creationId xmlns:p14="http://schemas.microsoft.com/office/powerpoint/2010/main" val="2274877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training program is designed to provide a comprehensive understanding of WRAP, including theoretical knowledge, practical skills, and experiential learning opportunities. Participants will engage in various activities to enhance their learning.</a:t>
            </a:r>
          </a:p>
        </p:txBody>
      </p:sp>
      <p:sp>
        <p:nvSpPr>
          <p:cNvPr id="4" name="Slide Number Placeholder 3"/>
          <p:cNvSpPr>
            <a:spLocks noGrp="1"/>
          </p:cNvSpPr>
          <p:nvPr>
            <p:ph type="sldNum" sz="quarter" idx="5"/>
          </p:nvPr>
        </p:nvSpPr>
        <p:spPr/>
        <p:txBody>
          <a:bodyPr/>
          <a:lstStyle/>
          <a:p>
            <a:fld id="{25EF5BA9-73CC-4711-8B58-5F6B3E41021E}" type="slidenum">
              <a:rPr lang="en-US" smtClean="0"/>
              <a:t>12</a:t>
            </a:fld>
            <a:endParaRPr lang="en-US"/>
          </a:p>
        </p:txBody>
      </p:sp>
    </p:spTree>
    <p:extLst>
      <p:ext uri="{BB962C8B-B14F-4D97-AF65-F5344CB8AC3E}">
        <p14:creationId xmlns:p14="http://schemas.microsoft.com/office/powerpoint/2010/main" val="3085281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Key modules include understanding WRAP concepts, facilitation techniques, and implementation strategies. Each module has specific learning objectives that facilitate skill development and knowledge acquisition.</a:t>
            </a:r>
          </a:p>
        </p:txBody>
      </p:sp>
      <p:sp>
        <p:nvSpPr>
          <p:cNvPr id="4" name="Slide Number Placeholder 3"/>
          <p:cNvSpPr>
            <a:spLocks noGrp="1"/>
          </p:cNvSpPr>
          <p:nvPr>
            <p:ph type="sldNum" sz="quarter" idx="5"/>
          </p:nvPr>
        </p:nvSpPr>
        <p:spPr/>
        <p:txBody>
          <a:bodyPr/>
          <a:lstStyle/>
          <a:p>
            <a:fld id="{25EF5BA9-73CC-4711-8B58-5F6B3E41021E}" type="slidenum">
              <a:rPr lang="en-US" smtClean="0"/>
              <a:t>13</a:t>
            </a:fld>
            <a:endParaRPr lang="en-US"/>
          </a:p>
        </p:txBody>
      </p:sp>
    </p:spTree>
    <p:extLst>
      <p:ext uri="{BB962C8B-B14F-4D97-AF65-F5344CB8AC3E}">
        <p14:creationId xmlns:p14="http://schemas.microsoft.com/office/powerpoint/2010/main" val="378259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Experiential learning is a core component of the training. Participants will engage in role-playing, group discussions, and case studies to practice facilitation skills and apply WRAP principles in real-world scenarios.</a:t>
            </a:r>
          </a:p>
        </p:txBody>
      </p:sp>
      <p:sp>
        <p:nvSpPr>
          <p:cNvPr id="4" name="Slide Number Placeholder 3"/>
          <p:cNvSpPr>
            <a:spLocks noGrp="1"/>
          </p:cNvSpPr>
          <p:nvPr>
            <p:ph type="sldNum" sz="quarter" idx="5"/>
          </p:nvPr>
        </p:nvSpPr>
        <p:spPr/>
        <p:txBody>
          <a:bodyPr/>
          <a:lstStyle/>
          <a:p>
            <a:fld id="{25EF5BA9-73CC-4711-8B58-5F6B3E41021E}" type="slidenum">
              <a:rPr lang="en-US" smtClean="0"/>
              <a:t>14</a:t>
            </a:fld>
            <a:endParaRPr lang="en-US"/>
          </a:p>
        </p:txBody>
      </p:sp>
    </p:spTree>
    <p:extLst>
      <p:ext uri="{BB962C8B-B14F-4D97-AF65-F5344CB8AC3E}">
        <p14:creationId xmlns:p14="http://schemas.microsoft.com/office/powerpoint/2010/main" val="372760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Successful facilitation requires specific techniques and strategies. This section will explore ways to create a supportive environment, engage participants, and manage challenges during sessions.</a:t>
            </a:r>
          </a:p>
        </p:txBody>
      </p:sp>
      <p:sp>
        <p:nvSpPr>
          <p:cNvPr id="4" name="Slide Number Placeholder 3"/>
          <p:cNvSpPr>
            <a:spLocks noGrp="1"/>
          </p:cNvSpPr>
          <p:nvPr>
            <p:ph type="sldNum" sz="quarter" idx="5"/>
          </p:nvPr>
        </p:nvSpPr>
        <p:spPr/>
        <p:txBody>
          <a:bodyPr/>
          <a:lstStyle/>
          <a:p>
            <a:fld id="{25EF5BA9-73CC-4711-8B58-5F6B3E41021E}" type="slidenum">
              <a:rPr lang="en-US" smtClean="0"/>
              <a:t>15</a:t>
            </a:fld>
            <a:endParaRPr lang="en-US"/>
          </a:p>
        </p:txBody>
      </p:sp>
    </p:spTree>
    <p:extLst>
      <p:ext uri="{BB962C8B-B14F-4D97-AF65-F5344CB8AC3E}">
        <p14:creationId xmlns:p14="http://schemas.microsoft.com/office/powerpoint/2010/main" val="1101315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Facilitators should prioritize creating a safe space where participants feel comfortable sharing their experiences. Establishing ground rules and fostering trust are essential components of this environment.</a:t>
            </a:r>
          </a:p>
        </p:txBody>
      </p:sp>
      <p:sp>
        <p:nvSpPr>
          <p:cNvPr id="4" name="Slide Number Placeholder 3"/>
          <p:cNvSpPr>
            <a:spLocks noGrp="1"/>
          </p:cNvSpPr>
          <p:nvPr>
            <p:ph type="sldNum" sz="quarter" idx="5"/>
          </p:nvPr>
        </p:nvSpPr>
        <p:spPr/>
        <p:txBody>
          <a:bodyPr/>
          <a:lstStyle/>
          <a:p>
            <a:fld id="{25EF5BA9-73CC-4711-8B58-5F6B3E41021E}" type="slidenum">
              <a:rPr lang="en-US" smtClean="0"/>
              <a:t>16</a:t>
            </a:fld>
            <a:endParaRPr lang="en-US"/>
          </a:p>
        </p:txBody>
      </p:sp>
    </p:spTree>
    <p:extLst>
      <p:ext uri="{BB962C8B-B14F-4D97-AF65-F5344CB8AC3E}">
        <p14:creationId xmlns:p14="http://schemas.microsoft.com/office/powerpoint/2010/main" val="1357791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Engaging participants involves using interactive techniques, such as group activities and discussions. Motivating participants can enhance their commitment to the WRAP process and support their recovery journey.</a:t>
            </a:r>
          </a:p>
        </p:txBody>
      </p:sp>
      <p:sp>
        <p:nvSpPr>
          <p:cNvPr id="4" name="Slide Number Placeholder 3"/>
          <p:cNvSpPr>
            <a:spLocks noGrp="1"/>
          </p:cNvSpPr>
          <p:nvPr>
            <p:ph type="sldNum" sz="quarter" idx="5"/>
          </p:nvPr>
        </p:nvSpPr>
        <p:spPr/>
        <p:txBody>
          <a:bodyPr/>
          <a:lstStyle/>
          <a:p>
            <a:fld id="{25EF5BA9-73CC-4711-8B58-5F6B3E41021E}" type="slidenum">
              <a:rPr lang="en-US" smtClean="0"/>
              <a:t>17</a:t>
            </a:fld>
            <a:endParaRPr lang="en-US"/>
          </a:p>
        </p:txBody>
      </p:sp>
    </p:spTree>
    <p:extLst>
      <p:ext uri="{BB962C8B-B14F-4D97-AF65-F5344CB8AC3E}">
        <p14:creationId xmlns:p14="http://schemas.microsoft.com/office/powerpoint/2010/main" val="2034234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Facilitators may encounter challenges, such as differing opinions or emotional conflicts. It is important to address these issues calmly and respectfully, using conflict resolution strategies to maintain group harmony.</a:t>
            </a:r>
          </a:p>
        </p:txBody>
      </p:sp>
      <p:sp>
        <p:nvSpPr>
          <p:cNvPr id="4" name="Slide Number Placeholder 3"/>
          <p:cNvSpPr>
            <a:spLocks noGrp="1"/>
          </p:cNvSpPr>
          <p:nvPr>
            <p:ph type="sldNum" sz="quarter" idx="5"/>
          </p:nvPr>
        </p:nvSpPr>
        <p:spPr/>
        <p:txBody>
          <a:bodyPr/>
          <a:lstStyle/>
          <a:p>
            <a:fld id="{25EF5BA9-73CC-4711-8B58-5F6B3E41021E}" type="slidenum">
              <a:rPr lang="en-US" smtClean="0"/>
              <a:t>18</a:t>
            </a:fld>
            <a:endParaRPr lang="en-US"/>
          </a:p>
        </p:txBody>
      </p:sp>
    </p:spTree>
    <p:extLst>
      <p:ext uri="{BB962C8B-B14F-4D97-AF65-F5344CB8AC3E}">
        <p14:creationId xmlns:p14="http://schemas.microsoft.com/office/powerpoint/2010/main" val="2143207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WRAP can be adapted for various populations and settings. Understanding how to tailor the approach ensures that it meets the unique needs of different groups.</a:t>
            </a:r>
          </a:p>
        </p:txBody>
      </p:sp>
      <p:sp>
        <p:nvSpPr>
          <p:cNvPr id="4" name="Slide Number Placeholder 3"/>
          <p:cNvSpPr>
            <a:spLocks noGrp="1"/>
          </p:cNvSpPr>
          <p:nvPr>
            <p:ph type="sldNum" sz="quarter" idx="5"/>
          </p:nvPr>
        </p:nvSpPr>
        <p:spPr/>
        <p:txBody>
          <a:bodyPr/>
          <a:lstStyle/>
          <a:p>
            <a:fld id="{25EF5BA9-73CC-4711-8B58-5F6B3E41021E}" type="slidenum">
              <a:rPr lang="en-US" smtClean="0"/>
              <a:t>19</a:t>
            </a:fld>
            <a:endParaRPr lang="en-US"/>
          </a:p>
        </p:txBody>
      </p:sp>
    </p:spTree>
    <p:extLst>
      <p:ext uri="{BB962C8B-B14F-4D97-AF65-F5344CB8AC3E}">
        <p14:creationId xmlns:p14="http://schemas.microsoft.com/office/powerpoint/2010/main" val="1615980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training will cover various aspects of WRAP, including its history, core concepts, and benefits. We will explore the role of facilitators, training components, facilitation techniques, and implementation strategies across diverse settings.</a:t>
            </a:r>
          </a:p>
        </p:txBody>
      </p:sp>
      <p:sp>
        <p:nvSpPr>
          <p:cNvPr id="4" name="Slide Number Placeholder 3"/>
          <p:cNvSpPr>
            <a:spLocks noGrp="1"/>
          </p:cNvSpPr>
          <p:nvPr>
            <p:ph type="sldNum" sz="quarter" idx="5"/>
          </p:nvPr>
        </p:nvSpPr>
        <p:spPr/>
        <p:txBody>
          <a:bodyPr/>
          <a:lstStyle/>
          <a:p>
            <a:fld id="{25EF5BA9-73CC-4711-8B58-5F6B3E41021E}" type="slidenum">
              <a:rPr lang="en-US" smtClean="0"/>
              <a:t>2</a:t>
            </a:fld>
            <a:endParaRPr lang="en-US"/>
          </a:p>
        </p:txBody>
      </p:sp>
    </p:spTree>
    <p:extLst>
      <p:ext uri="{BB962C8B-B14F-4D97-AF65-F5344CB8AC3E}">
        <p14:creationId xmlns:p14="http://schemas.microsoft.com/office/powerpoint/2010/main" val="741514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implementing WRAP, facilitators must consider the specific needs of diverse populations, including age, cultural background, and mental health challenges. Customizing the approach can enhance its effectiveness.</a:t>
            </a:r>
          </a:p>
        </p:txBody>
      </p:sp>
      <p:sp>
        <p:nvSpPr>
          <p:cNvPr id="4" name="Slide Number Placeholder 3"/>
          <p:cNvSpPr>
            <a:spLocks noGrp="1"/>
          </p:cNvSpPr>
          <p:nvPr>
            <p:ph type="sldNum" sz="quarter" idx="5"/>
          </p:nvPr>
        </p:nvSpPr>
        <p:spPr/>
        <p:txBody>
          <a:bodyPr/>
          <a:lstStyle/>
          <a:p>
            <a:fld id="{25EF5BA9-73CC-4711-8B58-5F6B3E41021E}" type="slidenum">
              <a:rPr lang="en-US" smtClean="0"/>
              <a:t>20</a:t>
            </a:fld>
            <a:endParaRPr lang="en-US"/>
          </a:p>
        </p:txBody>
      </p:sp>
    </p:spTree>
    <p:extLst>
      <p:ext uri="{BB962C8B-B14F-4D97-AF65-F5344CB8AC3E}">
        <p14:creationId xmlns:p14="http://schemas.microsoft.com/office/powerpoint/2010/main" val="2244829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Cultural sensitivity is vital in facilitating WRAP. Facilitators should be aware of cultural differences and ensure that the program respects and honors the values and beliefs of participants.</a:t>
            </a:r>
          </a:p>
        </p:txBody>
      </p:sp>
      <p:sp>
        <p:nvSpPr>
          <p:cNvPr id="4" name="Slide Number Placeholder 3"/>
          <p:cNvSpPr>
            <a:spLocks noGrp="1"/>
          </p:cNvSpPr>
          <p:nvPr>
            <p:ph type="sldNum" sz="quarter" idx="5"/>
          </p:nvPr>
        </p:nvSpPr>
        <p:spPr/>
        <p:txBody>
          <a:bodyPr/>
          <a:lstStyle/>
          <a:p>
            <a:fld id="{25EF5BA9-73CC-4711-8B58-5F6B3E41021E}" type="slidenum">
              <a:rPr lang="en-US" smtClean="0"/>
              <a:t>21</a:t>
            </a:fld>
            <a:endParaRPr lang="en-US"/>
          </a:p>
        </p:txBody>
      </p:sp>
    </p:spTree>
    <p:extLst>
      <p:ext uri="{BB962C8B-B14F-4D97-AF65-F5344CB8AC3E}">
        <p14:creationId xmlns:p14="http://schemas.microsoft.com/office/powerpoint/2010/main" val="36035584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Examining case studies and success stories can provide valuable insights into the practical application of WRAP. These examples highlight the impact of WRAP on individuals and communities.</a:t>
            </a:r>
          </a:p>
        </p:txBody>
      </p:sp>
      <p:sp>
        <p:nvSpPr>
          <p:cNvPr id="4" name="Slide Number Placeholder 3"/>
          <p:cNvSpPr>
            <a:spLocks noGrp="1"/>
          </p:cNvSpPr>
          <p:nvPr>
            <p:ph type="sldNum" sz="quarter" idx="5"/>
          </p:nvPr>
        </p:nvSpPr>
        <p:spPr/>
        <p:txBody>
          <a:bodyPr/>
          <a:lstStyle/>
          <a:p>
            <a:fld id="{25EF5BA9-73CC-4711-8B58-5F6B3E41021E}" type="slidenum">
              <a:rPr lang="en-US" smtClean="0"/>
              <a:t>22</a:t>
            </a:fld>
            <a:endParaRPr lang="en-US"/>
          </a:p>
        </p:txBody>
      </p:sp>
    </p:spTree>
    <p:extLst>
      <p:ext uri="{BB962C8B-B14F-4D97-AF65-F5344CB8AC3E}">
        <p14:creationId xmlns:p14="http://schemas.microsoft.com/office/powerpoint/2010/main" val="3314169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for participating in the WRAP Facilitator Training. By understanding WRAP and honing your facilitation skills, you are now equipped to empower others on their path to wellness and recovery.</a:t>
            </a:r>
          </a:p>
        </p:txBody>
      </p:sp>
      <p:sp>
        <p:nvSpPr>
          <p:cNvPr id="4" name="Slide Number Placeholder 3"/>
          <p:cNvSpPr>
            <a:spLocks noGrp="1"/>
          </p:cNvSpPr>
          <p:nvPr>
            <p:ph type="sldNum" sz="quarter" idx="5"/>
          </p:nvPr>
        </p:nvSpPr>
        <p:spPr/>
        <p:txBody>
          <a:bodyPr/>
          <a:lstStyle/>
          <a:p>
            <a:fld id="{25EF5BA9-73CC-4711-8B58-5F6B3E41021E}" type="slidenum">
              <a:rPr lang="en-US" smtClean="0"/>
              <a:t>23</a:t>
            </a:fld>
            <a:endParaRPr lang="en-US"/>
          </a:p>
        </p:txBody>
      </p:sp>
    </p:spTree>
    <p:extLst>
      <p:ext uri="{BB962C8B-B14F-4D97-AF65-F5344CB8AC3E}">
        <p14:creationId xmlns:p14="http://schemas.microsoft.com/office/powerpoint/2010/main" val="3814984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Wellness Recovery Action Plan (WRAP) is a personalized system for self-management and recovery. It is essential to understand its origins and core elements to effectively facilitate its use.</a:t>
            </a:r>
          </a:p>
        </p:txBody>
      </p:sp>
      <p:sp>
        <p:nvSpPr>
          <p:cNvPr id="4" name="Slide Number Placeholder 3"/>
          <p:cNvSpPr>
            <a:spLocks noGrp="1"/>
          </p:cNvSpPr>
          <p:nvPr>
            <p:ph type="sldNum" sz="quarter" idx="5"/>
          </p:nvPr>
        </p:nvSpPr>
        <p:spPr/>
        <p:txBody>
          <a:bodyPr/>
          <a:lstStyle/>
          <a:p>
            <a:fld id="{25EF5BA9-73CC-4711-8B58-5F6B3E41021E}" type="slidenum">
              <a:rPr lang="en-US" smtClean="0"/>
              <a:t>3</a:t>
            </a:fld>
            <a:endParaRPr lang="en-US"/>
          </a:p>
        </p:txBody>
      </p:sp>
    </p:spTree>
    <p:extLst>
      <p:ext uri="{BB962C8B-B14F-4D97-AF65-F5344CB8AC3E}">
        <p14:creationId xmlns:p14="http://schemas.microsoft.com/office/powerpoint/2010/main" val="939960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WRAP was developed in the 1990s by Mary Ellen Copeland as a way for individuals experiencing mental health challenges to create a plan for their own wellness. It has since evolved into a widely recognized and used recovery tool.</a:t>
            </a:r>
          </a:p>
        </p:txBody>
      </p:sp>
      <p:sp>
        <p:nvSpPr>
          <p:cNvPr id="4" name="Slide Number Placeholder 3"/>
          <p:cNvSpPr>
            <a:spLocks noGrp="1"/>
          </p:cNvSpPr>
          <p:nvPr>
            <p:ph type="sldNum" sz="quarter" idx="5"/>
          </p:nvPr>
        </p:nvSpPr>
        <p:spPr/>
        <p:txBody>
          <a:bodyPr/>
          <a:lstStyle/>
          <a:p>
            <a:fld id="{25EF5BA9-73CC-4711-8B58-5F6B3E41021E}" type="slidenum">
              <a:rPr lang="en-US" smtClean="0"/>
              <a:t>4</a:t>
            </a:fld>
            <a:endParaRPr lang="en-US"/>
          </a:p>
        </p:txBody>
      </p:sp>
    </p:spTree>
    <p:extLst>
      <p:ext uri="{BB962C8B-B14F-4D97-AF65-F5344CB8AC3E}">
        <p14:creationId xmlns:p14="http://schemas.microsoft.com/office/powerpoint/2010/main" val="676271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WRAP is based on key principles such as personal responsibility, education, self-advocacy, and support. Understanding these concepts is crucial for effective facilitation and supporting the recovery process.</a:t>
            </a:r>
          </a:p>
        </p:txBody>
      </p:sp>
      <p:sp>
        <p:nvSpPr>
          <p:cNvPr id="4" name="Slide Number Placeholder 3"/>
          <p:cNvSpPr>
            <a:spLocks noGrp="1"/>
          </p:cNvSpPr>
          <p:nvPr>
            <p:ph type="sldNum" sz="quarter" idx="5"/>
          </p:nvPr>
        </p:nvSpPr>
        <p:spPr/>
        <p:txBody>
          <a:bodyPr/>
          <a:lstStyle/>
          <a:p>
            <a:fld id="{25EF5BA9-73CC-4711-8B58-5F6B3E41021E}" type="slidenum">
              <a:rPr lang="en-US" smtClean="0"/>
              <a:t>5</a:t>
            </a:fld>
            <a:endParaRPr lang="en-US"/>
          </a:p>
        </p:txBody>
      </p:sp>
    </p:spTree>
    <p:extLst>
      <p:ext uri="{BB962C8B-B14F-4D97-AF65-F5344CB8AC3E}">
        <p14:creationId xmlns:p14="http://schemas.microsoft.com/office/powerpoint/2010/main" val="1380022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Implementing WRAP can lead to improved mental health outcomes, increased resilience, and greater community engagement. It empowers individuals to take control of their recovery and promotes a culture of support and understanding.</a:t>
            </a:r>
          </a:p>
        </p:txBody>
      </p:sp>
      <p:sp>
        <p:nvSpPr>
          <p:cNvPr id="4" name="Slide Number Placeholder 3"/>
          <p:cNvSpPr>
            <a:spLocks noGrp="1"/>
          </p:cNvSpPr>
          <p:nvPr>
            <p:ph type="sldNum" sz="quarter" idx="5"/>
          </p:nvPr>
        </p:nvSpPr>
        <p:spPr/>
        <p:txBody>
          <a:bodyPr/>
          <a:lstStyle/>
          <a:p>
            <a:fld id="{25EF5BA9-73CC-4711-8B58-5F6B3E41021E}" type="slidenum">
              <a:rPr lang="en-US" smtClean="0"/>
              <a:t>6</a:t>
            </a:fld>
            <a:endParaRPr lang="en-US"/>
          </a:p>
        </p:txBody>
      </p:sp>
    </p:spTree>
    <p:extLst>
      <p:ext uri="{BB962C8B-B14F-4D97-AF65-F5344CB8AC3E}">
        <p14:creationId xmlns:p14="http://schemas.microsoft.com/office/powerpoint/2010/main" val="3117018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Facilitators play a crucial role in guiding participants through their WRAP journey. Understanding their responsibilities and the qualities that make an effective facilitator is vital for success.</a:t>
            </a:r>
          </a:p>
        </p:txBody>
      </p:sp>
      <p:sp>
        <p:nvSpPr>
          <p:cNvPr id="4" name="Slide Number Placeholder 3"/>
          <p:cNvSpPr>
            <a:spLocks noGrp="1"/>
          </p:cNvSpPr>
          <p:nvPr>
            <p:ph type="sldNum" sz="quarter" idx="5"/>
          </p:nvPr>
        </p:nvSpPr>
        <p:spPr/>
        <p:txBody>
          <a:bodyPr/>
          <a:lstStyle/>
          <a:p>
            <a:fld id="{25EF5BA9-73CC-4711-8B58-5F6B3E41021E}" type="slidenum">
              <a:rPr lang="en-US" smtClean="0"/>
              <a:t>7</a:t>
            </a:fld>
            <a:endParaRPr lang="en-US"/>
          </a:p>
        </p:txBody>
      </p:sp>
    </p:spTree>
    <p:extLst>
      <p:ext uri="{BB962C8B-B14F-4D97-AF65-F5344CB8AC3E}">
        <p14:creationId xmlns:p14="http://schemas.microsoft.com/office/powerpoint/2010/main" val="4046580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WRAP facilitator's primary responsibilities include creating a supportive environment, guiding discussions, and ensuring that participants feel safe and respected. Facilitators must remain focused on the needs and experiences of the group.</a:t>
            </a:r>
          </a:p>
        </p:txBody>
      </p:sp>
      <p:sp>
        <p:nvSpPr>
          <p:cNvPr id="4" name="Slide Number Placeholder 3"/>
          <p:cNvSpPr>
            <a:spLocks noGrp="1"/>
          </p:cNvSpPr>
          <p:nvPr>
            <p:ph type="sldNum" sz="quarter" idx="5"/>
          </p:nvPr>
        </p:nvSpPr>
        <p:spPr/>
        <p:txBody>
          <a:bodyPr/>
          <a:lstStyle/>
          <a:p>
            <a:fld id="{25EF5BA9-73CC-4711-8B58-5F6B3E41021E}" type="slidenum">
              <a:rPr lang="en-US" smtClean="0"/>
              <a:t>8</a:t>
            </a:fld>
            <a:endParaRPr lang="en-US"/>
          </a:p>
        </p:txBody>
      </p:sp>
    </p:spTree>
    <p:extLst>
      <p:ext uri="{BB962C8B-B14F-4D97-AF65-F5344CB8AC3E}">
        <p14:creationId xmlns:p14="http://schemas.microsoft.com/office/powerpoint/2010/main" val="1425107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Effective facilitators possess qualities such as empathy, patience, and active listening skills. They should also be knowledgeable about WRAP principles and adept at fostering engaging discussions.</a:t>
            </a:r>
          </a:p>
        </p:txBody>
      </p:sp>
      <p:sp>
        <p:nvSpPr>
          <p:cNvPr id="4" name="Slide Number Placeholder 3"/>
          <p:cNvSpPr>
            <a:spLocks noGrp="1"/>
          </p:cNvSpPr>
          <p:nvPr>
            <p:ph type="sldNum" sz="quarter" idx="5"/>
          </p:nvPr>
        </p:nvSpPr>
        <p:spPr/>
        <p:txBody>
          <a:bodyPr/>
          <a:lstStyle/>
          <a:p>
            <a:fld id="{25EF5BA9-73CC-4711-8B58-5F6B3E41021E}" type="slidenum">
              <a:rPr lang="en-US" smtClean="0"/>
              <a:t>9</a:t>
            </a:fld>
            <a:endParaRPr lang="en-US"/>
          </a:p>
        </p:txBody>
      </p:sp>
    </p:spTree>
    <p:extLst>
      <p:ext uri="{BB962C8B-B14F-4D97-AF65-F5344CB8AC3E}">
        <p14:creationId xmlns:p14="http://schemas.microsoft.com/office/powerpoint/2010/main" val="1766831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p:nvPr/>
        </p:nvSpPr>
        <p:spPr>
          <a:xfrm>
            <a:off x="517870" y="6209925"/>
            <a:ext cx="11155680" cy="45719"/>
          </a:xfrm>
          <a:custGeom>
            <a:avLst/>
            <a:gdLst>
              <a:gd name="connsiteX0" fmla="*/ 0 w 8715708"/>
              <a:gd name="connsiteY0" fmla="*/ 0 h 45719"/>
              <a:gd name="connsiteX1" fmla="*/ 3694525 w 8715708"/>
              <a:gd name="connsiteY1" fmla="*/ 0 h 45719"/>
              <a:gd name="connsiteX2" fmla="*/ 5021183 w 8715708"/>
              <a:gd name="connsiteY2" fmla="*/ 0 h 45719"/>
              <a:gd name="connsiteX3" fmla="*/ 8715708 w 8715708"/>
              <a:gd name="connsiteY3" fmla="*/ 0 h 45719"/>
              <a:gd name="connsiteX4" fmla="*/ 8715708 w 8715708"/>
              <a:gd name="connsiteY4" fmla="*/ 45719 h 45719"/>
              <a:gd name="connsiteX5" fmla="*/ 5021183 w 8715708"/>
              <a:gd name="connsiteY5" fmla="*/ 45719 h 45719"/>
              <a:gd name="connsiteX6" fmla="*/ 3694525 w 8715708"/>
              <a:gd name="connsiteY6" fmla="*/ 45719 h 45719"/>
              <a:gd name="connsiteX7" fmla="*/ 0 w 8715708"/>
              <a:gd name="connsiteY7"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2327B2-BA4B-2C04-0751-5CB63D4AA425}"/>
              </a:ext>
            </a:extLst>
          </p:cNvPr>
          <p:cNvSpPr>
            <a:spLocks noGrp="1"/>
          </p:cNvSpPr>
          <p:nvPr>
            <p:ph type="ctrTitle"/>
          </p:nvPr>
        </p:nvSpPr>
        <p:spPr>
          <a:xfrm>
            <a:off x="521208" y="978408"/>
            <a:ext cx="11155680" cy="3429000"/>
          </a:xfrm>
        </p:spPr>
        <p:txBody>
          <a:bodyPr anchor="t">
            <a:normAutofit/>
          </a:bodyPr>
          <a:lstStyle>
            <a:lvl1pPr algn="l">
              <a:defRPr sz="7200"/>
            </a:lvl1pPr>
          </a:lstStyle>
          <a:p>
            <a:r>
              <a:rPr lang="en-US" dirty="0"/>
              <a:t>Click to edit Master title style</a:t>
            </a:r>
          </a:p>
        </p:txBody>
      </p:sp>
      <p:sp>
        <p:nvSpPr>
          <p:cNvPr id="3" name="Subtitle 2">
            <a:extLst>
              <a:ext uri="{FF2B5EF4-FFF2-40B4-BE49-F238E27FC236}">
                <a16:creationId xmlns:a16="http://schemas.microsoft.com/office/drawing/2014/main" id="{E7201176-DC7A-4C3D-3D8F-352526DA7B5D}"/>
              </a:ext>
            </a:extLst>
          </p:cNvPr>
          <p:cNvSpPr>
            <a:spLocks noGrp="1"/>
          </p:cNvSpPr>
          <p:nvPr>
            <p:ph type="subTitle" idx="1"/>
          </p:nvPr>
        </p:nvSpPr>
        <p:spPr>
          <a:xfrm>
            <a:off x="521208" y="4480560"/>
            <a:ext cx="7104888" cy="1399032"/>
          </a:xfrm>
        </p:spPr>
        <p:txBody>
          <a:bodyPr anchor="b">
            <a:normAutofit/>
          </a:bodyPr>
          <a:lstStyle>
            <a:lvl1pPr marL="0" indent="0" algn="l">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7DC221-9A2E-7459-102F-C3CFB27CC389}"/>
              </a:ext>
            </a:extLst>
          </p:cNvPr>
          <p:cNvSpPr>
            <a:spLocks noGrp="1"/>
          </p:cNvSpPr>
          <p:nvPr>
            <p:ph type="dt" sz="half" idx="10"/>
          </p:nvPr>
        </p:nvSpPr>
        <p:spPr/>
        <p:txBody>
          <a:bodyPr/>
          <a:lstStyle/>
          <a:p>
            <a:fld id="{E80C50CD-E178-4744-9B35-B2F624D6C5E9}" type="datetimeFigureOut">
              <a:rPr lang="en-US" smtClean="0"/>
              <a:t>3/20/2025</a:t>
            </a:fld>
            <a:endParaRPr lang="en-US"/>
          </a:p>
        </p:txBody>
      </p:sp>
      <p:sp>
        <p:nvSpPr>
          <p:cNvPr id="5" name="Footer Placeholder 4">
            <a:extLst>
              <a:ext uri="{FF2B5EF4-FFF2-40B4-BE49-F238E27FC236}">
                <a16:creationId xmlns:a16="http://schemas.microsoft.com/office/drawing/2014/main" id="{A5020671-6F7D-3A03-EEC1-661A87F96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53D3A-E0F9-8386-2A6C-96671FBB15A5}"/>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071397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6771-E72D-FAD8-771E-3E196DD2E1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5BB827-257D-60D9-792F-E695900429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5D2E7-C856-F78A-E88C-375474982A5F}"/>
              </a:ext>
            </a:extLst>
          </p:cNvPr>
          <p:cNvSpPr>
            <a:spLocks noGrp="1"/>
          </p:cNvSpPr>
          <p:nvPr>
            <p:ph type="dt" sz="half" idx="10"/>
          </p:nvPr>
        </p:nvSpPr>
        <p:spPr/>
        <p:txBody>
          <a:bodyPr/>
          <a:lstStyle/>
          <a:p>
            <a:fld id="{E80C50CD-E178-4744-9B35-B2F624D6C5E9}" type="datetimeFigureOut">
              <a:rPr lang="en-US" smtClean="0"/>
              <a:t>3/20/2025</a:t>
            </a:fld>
            <a:endParaRPr lang="en-US"/>
          </a:p>
        </p:txBody>
      </p:sp>
      <p:sp>
        <p:nvSpPr>
          <p:cNvPr id="5" name="Footer Placeholder 4">
            <a:extLst>
              <a:ext uri="{FF2B5EF4-FFF2-40B4-BE49-F238E27FC236}">
                <a16:creationId xmlns:a16="http://schemas.microsoft.com/office/drawing/2014/main" id="{0FDAB289-9591-51C9-9E3C-B6F2ACC6A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E037C-790D-7442-8E43-D2740B3952B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734710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635151-A38B-3766-6A32-FF1DF7687D9F}"/>
              </a:ext>
            </a:extLst>
          </p:cNvPr>
          <p:cNvSpPr>
            <a:spLocks noGrp="1"/>
          </p:cNvSpPr>
          <p:nvPr>
            <p:ph type="title" orient="vert"/>
          </p:nvPr>
        </p:nvSpPr>
        <p:spPr>
          <a:xfrm>
            <a:off x="8659368" y="978408"/>
            <a:ext cx="2551176" cy="536752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33D132D1-640C-FB9A-AD6F-D845738349F6}"/>
              </a:ext>
            </a:extLst>
          </p:cNvPr>
          <p:cNvSpPr>
            <a:spLocks noGrp="1"/>
          </p:cNvSpPr>
          <p:nvPr>
            <p:ph type="body" orient="vert" idx="1"/>
          </p:nvPr>
        </p:nvSpPr>
        <p:spPr>
          <a:xfrm>
            <a:off x="521208" y="978408"/>
            <a:ext cx="8010144" cy="536752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55F80A-4BA7-8ED8-9A62-B92194272620}"/>
              </a:ext>
            </a:extLst>
          </p:cNvPr>
          <p:cNvSpPr>
            <a:spLocks noGrp="1"/>
          </p:cNvSpPr>
          <p:nvPr>
            <p:ph type="dt" sz="half" idx="10"/>
          </p:nvPr>
        </p:nvSpPr>
        <p:spPr/>
        <p:txBody>
          <a:bodyPr/>
          <a:lstStyle/>
          <a:p>
            <a:fld id="{E80C50CD-E178-4744-9B35-B2F624D6C5E9}" type="datetimeFigureOut">
              <a:rPr lang="en-US" smtClean="0"/>
              <a:t>3/20/2025</a:t>
            </a:fld>
            <a:endParaRPr lang="en-US"/>
          </a:p>
        </p:txBody>
      </p:sp>
      <p:sp>
        <p:nvSpPr>
          <p:cNvPr id="5" name="Footer Placeholder 4">
            <a:extLst>
              <a:ext uri="{FF2B5EF4-FFF2-40B4-BE49-F238E27FC236}">
                <a16:creationId xmlns:a16="http://schemas.microsoft.com/office/drawing/2014/main" id="{85E38113-D55A-A1A0-D1FE-53C95860F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19DDB-F89D-4B2D-21A2-82AF1D1023E4}"/>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262572D8-D485-1DB1-34B1-C35C61C89940}"/>
              </a:ext>
            </a:extLst>
          </p:cNvPr>
          <p:cNvSpPr/>
          <p:nvPr/>
        </p:nvSpPr>
        <p:spPr>
          <a:xfrm rot="5400000">
            <a:off x="8936623" y="3585018"/>
            <a:ext cx="532573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8516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6D03-149A-DAB3-4B2A-E9B74F2E2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1E73D-41A7-9934-0990-9208B95232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B2A3F-E719-673C-5D56-F663712D0E7F}"/>
              </a:ext>
            </a:extLst>
          </p:cNvPr>
          <p:cNvSpPr>
            <a:spLocks noGrp="1"/>
          </p:cNvSpPr>
          <p:nvPr>
            <p:ph type="dt" sz="half" idx="10"/>
          </p:nvPr>
        </p:nvSpPr>
        <p:spPr/>
        <p:txBody>
          <a:bodyPr/>
          <a:lstStyle/>
          <a:p>
            <a:fld id="{E80C50CD-E178-4744-9B35-B2F624D6C5E9}" type="datetimeFigureOut">
              <a:rPr lang="en-US" smtClean="0"/>
              <a:t>3/20/2025</a:t>
            </a:fld>
            <a:endParaRPr lang="en-US"/>
          </a:p>
        </p:txBody>
      </p:sp>
      <p:sp>
        <p:nvSpPr>
          <p:cNvPr id="5" name="Footer Placeholder 4">
            <a:extLst>
              <a:ext uri="{FF2B5EF4-FFF2-40B4-BE49-F238E27FC236}">
                <a16:creationId xmlns:a16="http://schemas.microsoft.com/office/drawing/2014/main" id="{04AE594A-52F5-D85E-343C-ADFEE3C72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D5C9C-B2E2-FC26-E459-9E880EF975B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724627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D51F-B2D5-2804-4F7C-C99850FBD05B}"/>
              </a:ext>
            </a:extLst>
          </p:cNvPr>
          <p:cNvSpPr>
            <a:spLocks noGrp="1"/>
          </p:cNvSpPr>
          <p:nvPr>
            <p:ph type="title"/>
          </p:nvPr>
        </p:nvSpPr>
        <p:spPr>
          <a:xfrm>
            <a:off x="521208" y="978408"/>
            <a:ext cx="5020056" cy="4288536"/>
          </a:xfrm>
        </p:spPr>
        <p:txBody>
          <a:bodyPr anchor="t">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15FE5516-03B6-C488-EB4A-68AE681EDFB8}"/>
              </a:ext>
            </a:extLst>
          </p:cNvPr>
          <p:cNvSpPr>
            <a:spLocks noGrp="1"/>
          </p:cNvSpPr>
          <p:nvPr>
            <p:ph type="body" idx="1"/>
          </p:nvPr>
        </p:nvSpPr>
        <p:spPr>
          <a:xfrm>
            <a:off x="521208" y="5266944"/>
            <a:ext cx="5020056" cy="1088136"/>
          </a:xfrm>
        </p:spPr>
        <p:txBody>
          <a:bodyPr anchor="b">
            <a:normAutofit/>
          </a:bodyPr>
          <a:lstStyle>
            <a:lvl1pPr marL="0" indent="0">
              <a:buNone/>
              <a:defRPr sz="2200" i="1">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0ECB4D7-49A7-D050-70B9-11A1E2D445D8}"/>
              </a:ext>
            </a:extLst>
          </p:cNvPr>
          <p:cNvSpPr>
            <a:spLocks noGrp="1"/>
          </p:cNvSpPr>
          <p:nvPr>
            <p:ph type="dt" sz="half" idx="10"/>
          </p:nvPr>
        </p:nvSpPr>
        <p:spPr/>
        <p:txBody>
          <a:bodyPr/>
          <a:lstStyle/>
          <a:p>
            <a:fld id="{E80C50CD-E178-4744-9B35-B2F624D6C5E9}" type="datetimeFigureOut">
              <a:rPr lang="en-US" smtClean="0"/>
              <a:t>3/20/2025</a:t>
            </a:fld>
            <a:endParaRPr lang="en-US"/>
          </a:p>
        </p:txBody>
      </p:sp>
      <p:sp>
        <p:nvSpPr>
          <p:cNvPr id="5" name="Footer Placeholder 4">
            <a:extLst>
              <a:ext uri="{FF2B5EF4-FFF2-40B4-BE49-F238E27FC236}">
                <a16:creationId xmlns:a16="http://schemas.microsoft.com/office/drawing/2014/main" id="{8A9A913F-AD00-C1EE-B01A-8590671C0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FC386-B2AF-6FAD-D053-E22D48CD7285}"/>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4E1E1B67-3BFF-F04B-52F4-7E724FB3B24D}"/>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1414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3B21-CF4D-1B01-0F4E-D32C1B218B6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FB39FF2-6858-B514-B695-58442557D0C1}"/>
              </a:ext>
            </a:extLst>
          </p:cNvPr>
          <p:cNvSpPr>
            <a:spLocks noGrp="1"/>
          </p:cNvSpPr>
          <p:nvPr>
            <p:ph sz="half" idx="1"/>
          </p:nvPr>
        </p:nvSpPr>
        <p:spPr>
          <a:xfrm>
            <a:off x="521208"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30130-974D-B91D-5B93-EC52AABDB5B0}"/>
              </a:ext>
            </a:extLst>
          </p:cNvPr>
          <p:cNvSpPr>
            <a:spLocks noGrp="1"/>
          </p:cNvSpPr>
          <p:nvPr>
            <p:ph sz="half" idx="2"/>
          </p:nvPr>
        </p:nvSpPr>
        <p:spPr>
          <a:xfrm>
            <a:off x="6519672"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BED99-6FD7-9C6B-1152-A6E42715BB79}"/>
              </a:ext>
            </a:extLst>
          </p:cNvPr>
          <p:cNvSpPr>
            <a:spLocks noGrp="1"/>
          </p:cNvSpPr>
          <p:nvPr>
            <p:ph type="dt" sz="half" idx="10"/>
          </p:nvPr>
        </p:nvSpPr>
        <p:spPr/>
        <p:txBody>
          <a:bodyPr/>
          <a:lstStyle/>
          <a:p>
            <a:fld id="{E80C50CD-E178-4744-9B35-B2F624D6C5E9}" type="datetimeFigureOut">
              <a:rPr lang="en-US" smtClean="0"/>
              <a:t>3/20/2025</a:t>
            </a:fld>
            <a:endParaRPr lang="en-US"/>
          </a:p>
        </p:txBody>
      </p:sp>
      <p:sp>
        <p:nvSpPr>
          <p:cNvPr id="6" name="Footer Placeholder 5">
            <a:extLst>
              <a:ext uri="{FF2B5EF4-FFF2-40B4-BE49-F238E27FC236}">
                <a16:creationId xmlns:a16="http://schemas.microsoft.com/office/drawing/2014/main" id="{BA253AAC-5967-2565-A715-82D3505AB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B51313-69FB-E016-3CC1-62CA476ED214}"/>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274495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DF9D-B849-CE37-97E4-AD37F880677F}"/>
              </a:ext>
            </a:extLst>
          </p:cNvPr>
          <p:cNvSpPr>
            <a:spLocks noGrp="1"/>
          </p:cNvSpPr>
          <p:nvPr>
            <p:ph type="title"/>
          </p:nvPr>
        </p:nvSpPr>
        <p:spPr>
          <a:xfrm>
            <a:off x="521208" y="978408"/>
            <a:ext cx="11164824" cy="12161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D4C626-4008-960A-E601-6AA9F4BB8D8B}"/>
              </a:ext>
            </a:extLst>
          </p:cNvPr>
          <p:cNvSpPr>
            <a:spLocks noGrp="1"/>
          </p:cNvSpPr>
          <p:nvPr>
            <p:ph type="body" idx="1"/>
          </p:nvPr>
        </p:nvSpPr>
        <p:spPr>
          <a:xfrm>
            <a:off x="521208"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06E8D6C-AC07-ED6B-2EA8-9C40A5AEA748}"/>
              </a:ext>
            </a:extLst>
          </p:cNvPr>
          <p:cNvSpPr>
            <a:spLocks noGrp="1"/>
          </p:cNvSpPr>
          <p:nvPr>
            <p:ph sz="half" idx="2"/>
          </p:nvPr>
        </p:nvSpPr>
        <p:spPr>
          <a:xfrm>
            <a:off x="521208"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C52617E-C6D9-246B-E7B7-8159DF17C0A3}"/>
              </a:ext>
            </a:extLst>
          </p:cNvPr>
          <p:cNvSpPr>
            <a:spLocks noGrp="1"/>
          </p:cNvSpPr>
          <p:nvPr>
            <p:ph type="body" sz="quarter" idx="3"/>
          </p:nvPr>
        </p:nvSpPr>
        <p:spPr>
          <a:xfrm>
            <a:off x="6519672"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DBC2094-7EBC-02C5-5AB5-233E63080A9C}"/>
              </a:ext>
            </a:extLst>
          </p:cNvPr>
          <p:cNvSpPr>
            <a:spLocks noGrp="1"/>
          </p:cNvSpPr>
          <p:nvPr>
            <p:ph sz="quarter" idx="4"/>
          </p:nvPr>
        </p:nvSpPr>
        <p:spPr>
          <a:xfrm>
            <a:off x="6519672"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3010BD2-59B4-FD2E-3C5E-C83AE6003985}"/>
              </a:ext>
            </a:extLst>
          </p:cNvPr>
          <p:cNvSpPr>
            <a:spLocks noGrp="1"/>
          </p:cNvSpPr>
          <p:nvPr>
            <p:ph type="dt" sz="half" idx="10"/>
          </p:nvPr>
        </p:nvSpPr>
        <p:spPr/>
        <p:txBody>
          <a:bodyPr/>
          <a:lstStyle/>
          <a:p>
            <a:fld id="{E80C50CD-E178-4744-9B35-B2F624D6C5E9}" type="datetimeFigureOut">
              <a:rPr lang="en-US" smtClean="0"/>
              <a:t>3/20/2025</a:t>
            </a:fld>
            <a:endParaRPr lang="en-US"/>
          </a:p>
        </p:txBody>
      </p:sp>
      <p:sp>
        <p:nvSpPr>
          <p:cNvPr id="8" name="Footer Placeholder 7">
            <a:extLst>
              <a:ext uri="{FF2B5EF4-FFF2-40B4-BE49-F238E27FC236}">
                <a16:creationId xmlns:a16="http://schemas.microsoft.com/office/drawing/2014/main" id="{E72B35C4-A654-7759-BDA0-94D9D1A216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5F4347-2EC0-CA6E-2637-8048456D7ECB}"/>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15178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716D-52F2-C7FB-83B1-2DA1AD375EA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6F4A371-AC27-6A28-32E6-74A28371BF55}"/>
              </a:ext>
            </a:extLst>
          </p:cNvPr>
          <p:cNvSpPr>
            <a:spLocks noGrp="1"/>
          </p:cNvSpPr>
          <p:nvPr>
            <p:ph type="dt" sz="half" idx="10"/>
          </p:nvPr>
        </p:nvSpPr>
        <p:spPr/>
        <p:txBody>
          <a:bodyPr/>
          <a:lstStyle/>
          <a:p>
            <a:fld id="{E80C50CD-E178-4744-9B35-B2F624D6C5E9}" type="datetimeFigureOut">
              <a:rPr lang="en-US" smtClean="0"/>
              <a:t>3/20/2025</a:t>
            </a:fld>
            <a:endParaRPr lang="en-US"/>
          </a:p>
        </p:txBody>
      </p:sp>
      <p:sp>
        <p:nvSpPr>
          <p:cNvPr id="4" name="Footer Placeholder 3">
            <a:extLst>
              <a:ext uri="{FF2B5EF4-FFF2-40B4-BE49-F238E27FC236}">
                <a16:creationId xmlns:a16="http://schemas.microsoft.com/office/drawing/2014/main" id="{D155941A-A24E-885D-E894-0326F4C400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D5E5B4-971F-FF6A-1B07-A5C8537055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149929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F431F-E6DC-4137-3092-A30A0A3628EC}"/>
              </a:ext>
            </a:extLst>
          </p:cNvPr>
          <p:cNvSpPr>
            <a:spLocks noGrp="1"/>
          </p:cNvSpPr>
          <p:nvPr>
            <p:ph type="dt" sz="half" idx="10"/>
          </p:nvPr>
        </p:nvSpPr>
        <p:spPr/>
        <p:txBody>
          <a:bodyPr/>
          <a:lstStyle/>
          <a:p>
            <a:fld id="{E80C50CD-E178-4744-9B35-B2F624D6C5E9}" type="datetimeFigureOut">
              <a:rPr lang="en-US" smtClean="0"/>
              <a:t>3/20/2025</a:t>
            </a:fld>
            <a:endParaRPr lang="en-US"/>
          </a:p>
        </p:txBody>
      </p:sp>
      <p:sp>
        <p:nvSpPr>
          <p:cNvPr id="3" name="Footer Placeholder 2">
            <a:extLst>
              <a:ext uri="{FF2B5EF4-FFF2-40B4-BE49-F238E27FC236}">
                <a16:creationId xmlns:a16="http://schemas.microsoft.com/office/drawing/2014/main" id="{06AC814B-67B4-C70F-FA51-6205D5E2CB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EAA9C9-D895-DD20-1089-EA75EA42895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976996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0562-884C-9053-70C1-3B72A0B45EA6}"/>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0318F509-68F0-39D5-1A8B-CE246715AE46}"/>
              </a:ext>
            </a:extLst>
          </p:cNvPr>
          <p:cNvSpPr>
            <a:spLocks noGrp="1"/>
          </p:cNvSpPr>
          <p:nvPr>
            <p:ph idx="1"/>
          </p:nvPr>
        </p:nvSpPr>
        <p:spPr>
          <a:xfrm>
            <a:off x="6519672" y="987424"/>
            <a:ext cx="5166360" cy="535838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158E37C-27CE-3A84-FC74-BDCCD8A9A3EC}"/>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A95F79-E23E-11D2-40BF-66ED340195DB}"/>
              </a:ext>
            </a:extLst>
          </p:cNvPr>
          <p:cNvSpPr>
            <a:spLocks noGrp="1"/>
          </p:cNvSpPr>
          <p:nvPr>
            <p:ph type="dt" sz="half" idx="10"/>
          </p:nvPr>
        </p:nvSpPr>
        <p:spPr/>
        <p:txBody>
          <a:bodyPr/>
          <a:lstStyle/>
          <a:p>
            <a:fld id="{E80C50CD-E178-4744-9B35-B2F624D6C5E9}" type="datetimeFigureOut">
              <a:rPr lang="en-US" smtClean="0"/>
              <a:t>3/20/2025</a:t>
            </a:fld>
            <a:endParaRPr lang="en-US"/>
          </a:p>
        </p:txBody>
      </p:sp>
      <p:sp>
        <p:nvSpPr>
          <p:cNvPr id="6" name="Footer Placeholder 5">
            <a:extLst>
              <a:ext uri="{FF2B5EF4-FFF2-40B4-BE49-F238E27FC236}">
                <a16:creationId xmlns:a16="http://schemas.microsoft.com/office/drawing/2014/main" id="{4457F7FC-06F3-3D89-5D1A-4EC4B1D735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4ACD5-6E0B-5713-DC9A-41E9D62AB1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50628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2D45-7CDB-D38C-2AAE-273F797674E1}"/>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CCBF0855-1744-56E4-B115-3A3C5EA7834B}"/>
              </a:ext>
            </a:extLst>
          </p:cNvPr>
          <p:cNvSpPr>
            <a:spLocks noGrp="1"/>
          </p:cNvSpPr>
          <p:nvPr>
            <p:ph type="pic" idx="1"/>
          </p:nvPr>
        </p:nvSpPr>
        <p:spPr>
          <a:xfrm>
            <a:off x="6519672" y="987424"/>
            <a:ext cx="5166360" cy="5358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5E8A1D-28AE-4A19-BD96-401D4822A53D}"/>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327DDB-CE95-4C89-DFC5-7DDBFC24E89C}"/>
              </a:ext>
            </a:extLst>
          </p:cNvPr>
          <p:cNvSpPr>
            <a:spLocks noGrp="1"/>
          </p:cNvSpPr>
          <p:nvPr>
            <p:ph type="dt" sz="half" idx="10"/>
          </p:nvPr>
        </p:nvSpPr>
        <p:spPr/>
        <p:txBody>
          <a:bodyPr/>
          <a:lstStyle/>
          <a:p>
            <a:fld id="{E80C50CD-E178-4744-9B35-B2F624D6C5E9}" type="datetimeFigureOut">
              <a:rPr lang="en-US" smtClean="0"/>
              <a:t>3/20/2025</a:t>
            </a:fld>
            <a:endParaRPr lang="en-US"/>
          </a:p>
        </p:txBody>
      </p:sp>
      <p:sp>
        <p:nvSpPr>
          <p:cNvPr id="6" name="Footer Placeholder 5">
            <a:extLst>
              <a:ext uri="{FF2B5EF4-FFF2-40B4-BE49-F238E27FC236}">
                <a16:creationId xmlns:a16="http://schemas.microsoft.com/office/drawing/2014/main" id="{0522C835-F3B5-943C-FFC4-D5BA9666AF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709891-6E3C-ADED-01DD-15FCED37AF4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456947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A28D7-6581-4956-AAE3-9104804DF55B}"/>
              </a:ext>
            </a:extLst>
          </p:cNvPr>
          <p:cNvSpPr>
            <a:spLocks noGrp="1"/>
          </p:cNvSpPr>
          <p:nvPr>
            <p:ph type="title"/>
          </p:nvPr>
        </p:nvSpPr>
        <p:spPr>
          <a:xfrm>
            <a:off x="521208" y="978408"/>
            <a:ext cx="11155680" cy="146304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F3CFCCA4-57A4-08A1-FC45-D2BBA66FABFA}"/>
              </a:ext>
            </a:extLst>
          </p:cNvPr>
          <p:cNvSpPr>
            <a:spLocks noGrp="1"/>
          </p:cNvSpPr>
          <p:nvPr>
            <p:ph type="body" idx="1"/>
          </p:nvPr>
        </p:nvSpPr>
        <p:spPr>
          <a:xfrm>
            <a:off x="521208" y="2578608"/>
            <a:ext cx="11155680" cy="37673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0FAA0F4-2442-8D45-3C3D-1B8F55C8683A}"/>
              </a:ext>
            </a:extLst>
          </p:cNvPr>
          <p:cNvSpPr>
            <a:spLocks noGrp="1"/>
          </p:cNvSpPr>
          <p:nvPr>
            <p:ph type="dt" sz="half" idx="2"/>
          </p:nvPr>
        </p:nvSpPr>
        <p:spPr>
          <a:xfrm>
            <a:off x="521208" y="6419088"/>
            <a:ext cx="2743200" cy="365125"/>
          </a:xfrm>
          <a:prstGeom prst="rect">
            <a:avLst/>
          </a:prstGeom>
        </p:spPr>
        <p:txBody>
          <a:bodyPr vert="horz" lIns="91440" tIns="45720" rIns="91440" bIns="45720" rtlCol="0" anchor="ctr"/>
          <a:lstStyle>
            <a:lvl1pPr algn="l">
              <a:defRPr sz="900">
                <a:solidFill>
                  <a:schemeClr val="tx1"/>
                </a:solidFill>
              </a:defRPr>
            </a:lvl1pPr>
          </a:lstStyle>
          <a:p>
            <a:fld id="{E80C50CD-E178-4744-9B35-B2F624D6C5E9}" type="datetimeFigureOut">
              <a:rPr lang="en-US" smtClean="0"/>
              <a:pPr/>
              <a:t>3/20/2025</a:t>
            </a:fld>
            <a:endParaRPr lang="en-US"/>
          </a:p>
        </p:txBody>
      </p:sp>
      <p:sp>
        <p:nvSpPr>
          <p:cNvPr id="5" name="Footer Placeholder 4">
            <a:extLst>
              <a:ext uri="{FF2B5EF4-FFF2-40B4-BE49-F238E27FC236}">
                <a16:creationId xmlns:a16="http://schemas.microsoft.com/office/drawing/2014/main" id="{9E03785E-FB42-1D54-92AC-D0A61A8FABD4}"/>
              </a:ext>
            </a:extLst>
          </p:cNvPr>
          <p:cNvSpPr>
            <a:spLocks noGrp="1"/>
          </p:cNvSpPr>
          <p:nvPr>
            <p:ph type="ftr" sz="quarter" idx="3"/>
          </p:nvPr>
        </p:nvSpPr>
        <p:spPr>
          <a:xfrm>
            <a:off x="521208" y="100584"/>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9CF34-1274-DB45-4809-90E5D244A9AE}"/>
              </a:ext>
            </a:extLst>
          </p:cNvPr>
          <p:cNvSpPr>
            <a:spLocks noGrp="1"/>
          </p:cNvSpPr>
          <p:nvPr>
            <p:ph type="sldNum" sz="quarter" idx="4"/>
          </p:nvPr>
        </p:nvSpPr>
        <p:spPr>
          <a:xfrm>
            <a:off x="11457432" y="6419088"/>
            <a:ext cx="640080" cy="365125"/>
          </a:xfrm>
          <a:prstGeom prst="rect">
            <a:avLst/>
          </a:prstGeom>
        </p:spPr>
        <p:txBody>
          <a:bodyPr vert="horz" lIns="91440" tIns="45720" rIns="91440" bIns="45720" rtlCol="0" anchor="ctr"/>
          <a:lstStyle>
            <a:lvl1pPr algn="r">
              <a:defRPr sz="900">
                <a:solidFill>
                  <a:schemeClr val="tx1"/>
                </a:solidFill>
              </a:defRPr>
            </a:lvl1pPr>
          </a:lstStyle>
          <a:p>
            <a:fld id="{148CC95F-0247-41B6-91CF-DC97C76A7088}" type="slidenum">
              <a:rPr lang="en-US" smtClean="0"/>
              <a:pPr/>
              <a:t>‹#›</a:t>
            </a:fld>
            <a:endParaRPr lang="en-US"/>
          </a:p>
        </p:txBody>
      </p:sp>
      <p:sp>
        <p:nvSpPr>
          <p:cNvPr id="7" name="Freeform: Shape 6">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825275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6C5C09-0043-4549-B800-2101B70D6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9AA62E3-EC33-3212-BB5A-3C042FC10B0D}"/>
              </a:ext>
            </a:extLst>
          </p:cNvPr>
          <p:cNvSpPr>
            <a:spLocks noGrp="1"/>
          </p:cNvSpPr>
          <p:nvPr>
            <p:ph type="ctrTitle"/>
          </p:nvPr>
        </p:nvSpPr>
        <p:spPr>
          <a:xfrm>
            <a:off x="6699869" y="978407"/>
            <a:ext cx="4983480" cy="3976380"/>
          </a:xfrm>
        </p:spPr>
        <p:txBody>
          <a:bodyPr anchor="t">
            <a:normAutofit/>
          </a:bodyPr>
          <a:lstStyle/>
          <a:p>
            <a:pPr>
              <a:lnSpc>
                <a:spcPct val="90000"/>
              </a:lnSpc>
            </a:pPr>
            <a:r>
              <a:rPr lang="en-US" sz="4200" dirty="0"/>
              <a:t>Wellness Recovery Action Plan (WRAP) Facilitator Training: Empowering Wellness and Recovery</a:t>
            </a:r>
          </a:p>
        </p:txBody>
      </p:sp>
      <p:sp>
        <p:nvSpPr>
          <p:cNvPr id="3" name="Subtitle 2">
            <a:extLst>
              <a:ext uri="{FF2B5EF4-FFF2-40B4-BE49-F238E27FC236}">
                <a16:creationId xmlns:a16="http://schemas.microsoft.com/office/drawing/2014/main" id="{A6705D59-2DCB-C221-FF98-360826EA2B9C}"/>
              </a:ext>
            </a:extLst>
          </p:cNvPr>
          <p:cNvSpPr>
            <a:spLocks noGrp="1"/>
          </p:cNvSpPr>
          <p:nvPr>
            <p:ph type="subTitle" idx="1"/>
          </p:nvPr>
        </p:nvSpPr>
        <p:spPr>
          <a:xfrm>
            <a:off x="6699869" y="5275825"/>
            <a:ext cx="4983481" cy="1070177"/>
          </a:xfrm>
        </p:spPr>
        <p:txBody>
          <a:bodyPr anchor="t">
            <a:normAutofit/>
          </a:bodyPr>
          <a:lstStyle/>
          <a:p>
            <a:r>
              <a:rPr lang="en-US" sz="2400"/>
              <a:t>Training for support in personal wellness journeys</a:t>
            </a:r>
          </a:p>
        </p:txBody>
      </p:sp>
      <p:pic>
        <p:nvPicPr>
          <p:cNvPr id="4" name="Picture 3" descr="Group of people sitting on the floor with their hands raised">
            <a:extLst>
              <a:ext uri="{FF2B5EF4-FFF2-40B4-BE49-F238E27FC236}">
                <a16:creationId xmlns:a16="http://schemas.microsoft.com/office/drawing/2014/main" id="{B5EDBD8F-5B07-4653-BD43-8A3FB135BDBD}"/>
              </a:ext>
            </a:extLst>
          </p:cNvPr>
          <p:cNvPicPr>
            <a:picLocks noChangeAspect="1"/>
          </p:cNvPicPr>
          <p:nvPr/>
        </p:nvPicPr>
        <p:blipFill>
          <a:blip r:embed="rId3"/>
          <a:srcRect l="16156" r="19438"/>
          <a:stretch/>
        </p:blipFill>
        <p:spPr>
          <a:xfrm>
            <a:off x="525664" y="508090"/>
            <a:ext cx="5570336" cy="5837913"/>
          </a:xfrm>
          <a:prstGeom prst="rect">
            <a:avLst/>
          </a:prstGeom>
        </p:spPr>
      </p:pic>
      <p:sp>
        <p:nvSpPr>
          <p:cNvPr id="11" name="Rectangle 10">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3493" y="508090"/>
            <a:ext cx="4983481"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347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53AE3C-AC4F-907C-B473-B9A30D215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92C77AA6-47D2-1BFE-41AB-269B0C49EA94}"/>
              </a:ext>
            </a:extLst>
          </p:cNvPr>
          <p:cNvSpPr>
            <a:spLocks noGrp="1"/>
          </p:cNvSpPr>
          <p:nvPr>
            <p:ph type="title"/>
          </p:nvPr>
        </p:nvSpPr>
        <p:spPr>
          <a:xfrm>
            <a:off x="521208" y="978408"/>
            <a:ext cx="3410712" cy="5376672"/>
          </a:xfrm>
        </p:spPr>
        <p:txBody>
          <a:bodyPr>
            <a:normAutofit/>
          </a:bodyPr>
          <a:lstStyle/>
          <a:p>
            <a:r>
              <a:rPr lang="en-US" sz="3400"/>
              <a:t>Ethical Considerations and Confidentiality</a:t>
            </a:r>
          </a:p>
        </p:txBody>
      </p:sp>
      <p:sp>
        <p:nvSpPr>
          <p:cNvPr id="11" name="Rectangle 10">
            <a:extLst>
              <a:ext uri="{FF2B5EF4-FFF2-40B4-BE49-F238E27FC236}">
                <a16:creationId xmlns:a16="http://schemas.microsoft.com/office/drawing/2014/main" id="{DC81933E-93BD-38CE-3C98-D10B2844C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1" y="508090"/>
            <a:ext cx="3412998"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3" name="Rectangle 12">
            <a:extLst>
              <a:ext uri="{FF2B5EF4-FFF2-40B4-BE49-F238E27FC236}">
                <a16:creationId xmlns:a16="http://schemas.microsoft.com/office/drawing/2014/main" id="{5B3B7A5C-39EE-77A0-28F9-DF5137231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611650"/>
            <a:ext cx="7031736"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graphicFrame>
        <p:nvGraphicFramePr>
          <p:cNvPr id="4" name="Content Placeholder 4">
            <a:extLst>
              <a:ext uri="{FF2B5EF4-FFF2-40B4-BE49-F238E27FC236}">
                <a16:creationId xmlns:a16="http://schemas.microsoft.com/office/drawing/2014/main" id="{6167D01A-B241-417B-9BCC-76A87EFD5E94}"/>
              </a:ext>
            </a:extLst>
          </p:cNvPr>
          <p:cNvGraphicFramePr>
            <a:graphicFrameLocks noGrp="1"/>
          </p:cNvGraphicFramePr>
          <p:nvPr>
            <p:ph idx="1"/>
            <p:extLst>
              <p:ext uri="{D42A27DB-BD31-4B8C-83A1-F6EECF244321}">
                <p14:modId xmlns:p14="http://schemas.microsoft.com/office/powerpoint/2010/main" val="1438321746"/>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636008" y="1042416"/>
          <a:ext cx="7031736" cy="5312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718976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B86B3CC8-4E2C-EA2E-5C55-07EF5E82A7E2}"/>
              </a:ext>
            </a:extLst>
          </p:cNvPr>
          <p:cNvSpPr>
            <a:spLocks noGrp="1"/>
          </p:cNvSpPr>
          <p:nvPr>
            <p:ph type="ctrTitle"/>
          </p:nvPr>
        </p:nvSpPr>
        <p:spPr>
          <a:xfrm>
            <a:off x="521208" y="1211766"/>
            <a:ext cx="7237052" cy="4727988"/>
          </a:xfrm>
        </p:spPr>
        <p:txBody>
          <a:bodyPr anchor="b">
            <a:normAutofit/>
          </a:bodyPr>
          <a:lstStyle/>
          <a:p>
            <a:r>
              <a:rPr lang="en-US" sz="7400"/>
              <a:t>Training Components and Curriculum</a:t>
            </a:r>
          </a:p>
        </p:txBody>
      </p:sp>
      <p:sp>
        <p:nvSpPr>
          <p:cNvPr id="9" name="Freeform: Shape 8">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160247110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3BA4BC3-6C21-3F4D-733C-5B70133F66A8}"/>
              </a:ext>
            </a:extLst>
          </p:cNvPr>
          <p:cNvSpPr>
            <a:spLocks noGrp="1"/>
          </p:cNvSpPr>
          <p:nvPr>
            <p:ph type="title"/>
          </p:nvPr>
        </p:nvSpPr>
        <p:spPr>
          <a:xfrm>
            <a:off x="5431536" y="978408"/>
            <a:ext cx="6236208" cy="1463040"/>
          </a:xfrm>
        </p:spPr>
        <p:txBody>
          <a:bodyPr vert="horz" lIns="91440" tIns="45720" rIns="91440" bIns="45720" rtlCol="0" anchor="t">
            <a:normAutofit/>
          </a:bodyPr>
          <a:lstStyle/>
          <a:p>
            <a:r>
              <a:rPr lang="en-US" b="1" kern="1200">
                <a:solidFill>
                  <a:schemeClr val="tx1"/>
                </a:solidFill>
                <a:latin typeface="+mj-lt"/>
                <a:ea typeface="+mj-ea"/>
                <a:cs typeface="+mj-cs"/>
              </a:rPr>
              <a:t>Overview of the Training Program</a:t>
            </a:r>
          </a:p>
        </p:txBody>
      </p:sp>
      <p:pic>
        <p:nvPicPr>
          <p:cNvPr id="5" name="Content Placeholder 4" descr="Women distributing shirts">
            <a:extLst>
              <a:ext uri="{FF2B5EF4-FFF2-40B4-BE49-F238E27FC236}">
                <a16:creationId xmlns:a16="http://schemas.microsoft.com/office/drawing/2014/main" id="{8D99C81F-9854-4680-B4B4-12E3C1A42038}"/>
              </a:ext>
            </a:extLst>
          </p:cNvPr>
          <p:cNvPicPr>
            <a:picLocks noGrp="1" noChangeAspect="1"/>
          </p:cNvPicPr>
          <p:nvPr>
            <p:ph sz="half" idx="1"/>
          </p:nvPr>
        </p:nvPicPr>
        <p:blipFill>
          <a:blip r:embed="rId3"/>
          <a:srcRect l="35192" r="16535" b="1"/>
          <a:stretch/>
        </p:blipFill>
        <p:spPr>
          <a:xfrm>
            <a:off x="517869" y="508091"/>
            <a:ext cx="4221911" cy="5837918"/>
          </a:xfrm>
          <a:prstGeom prst="rect">
            <a:avLst/>
          </a:prstGeom>
        </p:spPr>
      </p:pic>
      <p:sp>
        <p:nvSpPr>
          <p:cNvPr id="14" name="Freeform: Shape 13">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B6E647E6-368D-CD6F-B2DB-AAACD8F211D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1536" y="2578608"/>
            <a:ext cx="6236208" cy="3767328"/>
          </a:xfrm>
        </p:spPr>
        <p:txBody>
          <a:bodyPr>
            <a:normAutofit/>
          </a:bodyPr>
          <a:lstStyle/>
          <a:p>
            <a:pPr marL="0" indent="0">
              <a:spcBef>
                <a:spcPts val="2500"/>
              </a:spcBef>
              <a:buNone/>
            </a:pPr>
            <a:r>
              <a:rPr lang="en-US" sz="1400" b="1"/>
              <a:t>Comprehensive Understanding of WRAP</a:t>
            </a:r>
          </a:p>
          <a:p>
            <a:pPr marL="0" lvl="1" indent="0">
              <a:buNone/>
            </a:pPr>
            <a:r>
              <a:rPr lang="en-US" sz="1400"/>
              <a:t>The program offers in-depth knowledge of WRAP concepts and their application in real-world scenarios.</a:t>
            </a:r>
          </a:p>
          <a:p>
            <a:pPr marL="0" indent="0">
              <a:spcBef>
                <a:spcPts val="2500"/>
              </a:spcBef>
              <a:buNone/>
            </a:pPr>
            <a:r>
              <a:rPr lang="en-US" sz="1400" b="1"/>
              <a:t>Practical Skills Development</a:t>
            </a:r>
          </a:p>
          <a:p>
            <a:pPr marL="0" lvl="1" indent="0">
              <a:buNone/>
            </a:pPr>
            <a:r>
              <a:rPr lang="en-US" sz="1400"/>
              <a:t>Participants will gain hands-on experience through practical activities that reinforce theoretical knowledge.</a:t>
            </a:r>
          </a:p>
          <a:p>
            <a:pPr marL="0" indent="0">
              <a:spcBef>
                <a:spcPts val="2500"/>
              </a:spcBef>
              <a:buNone/>
            </a:pPr>
            <a:r>
              <a:rPr lang="en-US" sz="1400" b="1"/>
              <a:t>Experiential Learning Opportunities</a:t>
            </a:r>
          </a:p>
          <a:p>
            <a:pPr marL="0" lvl="1" indent="0">
              <a:buNone/>
            </a:pPr>
            <a:r>
              <a:rPr lang="en-US" sz="1400"/>
              <a:t>The training includes experiential learning to enhance engagement and application of skills in real-life situations.</a:t>
            </a:r>
          </a:p>
        </p:txBody>
      </p:sp>
    </p:spTree>
    <p:extLst>
      <p:ext uri="{BB962C8B-B14F-4D97-AF65-F5344CB8AC3E}">
        <p14:creationId xmlns:p14="http://schemas.microsoft.com/office/powerpoint/2010/main" val="23062045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5B3D8A9-24CB-B93F-AC63-F9D2336E4263}"/>
              </a:ext>
            </a:extLst>
          </p:cNvPr>
          <p:cNvSpPr>
            <a:spLocks noGrp="1"/>
          </p:cNvSpPr>
          <p:nvPr>
            <p:ph type="title"/>
          </p:nvPr>
        </p:nvSpPr>
        <p:spPr>
          <a:xfrm>
            <a:off x="5431536" y="978408"/>
            <a:ext cx="6236208" cy="1463040"/>
          </a:xfrm>
        </p:spPr>
        <p:txBody>
          <a:bodyPr vert="horz" lIns="91440" tIns="45720" rIns="91440" bIns="45720" rtlCol="0" anchor="t">
            <a:normAutofit/>
          </a:bodyPr>
          <a:lstStyle/>
          <a:p>
            <a:r>
              <a:rPr lang="en-US" b="1" kern="1200">
                <a:solidFill>
                  <a:schemeClr val="tx1"/>
                </a:solidFill>
                <a:latin typeface="+mj-lt"/>
                <a:ea typeface="+mj-ea"/>
                <a:cs typeface="+mj-cs"/>
              </a:rPr>
              <a:t>Key Modules and Learning Objectives</a:t>
            </a:r>
          </a:p>
        </p:txBody>
      </p:sp>
      <p:pic>
        <p:nvPicPr>
          <p:cNvPr id="5" name="Content Placeholder 4" descr="Education classroom training team leader">
            <a:extLst>
              <a:ext uri="{FF2B5EF4-FFF2-40B4-BE49-F238E27FC236}">
                <a16:creationId xmlns:a16="http://schemas.microsoft.com/office/drawing/2014/main" id="{BEAC8A32-8267-43E1-9B54-2A507475F956}"/>
              </a:ext>
            </a:extLst>
          </p:cNvPr>
          <p:cNvPicPr>
            <a:picLocks noGrp="1" noChangeAspect="1"/>
          </p:cNvPicPr>
          <p:nvPr>
            <p:ph sz="half" idx="1"/>
          </p:nvPr>
        </p:nvPicPr>
        <p:blipFill>
          <a:blip r:embed="rId3"/>
          <a:srcRect l="30391" r="15370" b="1"/>
          <a:stretch/>
        </p:blipFill>
        <p:spPr>
          <a:xfrm>
            <a:off x="517869" y="508091"/>
            <a:ext cx="4221911" cy="5837918"/>
          </a:xfrm>
          <a:prstGeom prst="rect">
            <a:avLst/>
          </a:prstGeom>
        </p:spPr>
      </p:pic>
      <p:sp>
        <p:nvSpPr>
          <p:cNvPr id="14" name="Freeform: Shape 13">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DB66A04B-C191-5AB4-B3D8-75D6D58B116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1536" y="2578608"/>
            <a:ext cx="6236208" cy="3767328"/>
          </a:xfrm>
        </p:spPr>
        <p:txBody>
          <a:bodyPr>
            <a:normAutofit/>
          </a:bodyPr>
          <a:lstStyle/>
          <a:p>
            <a:pPr marL="0" indent="0">
              <a:spcBef>
                <a:spcPts val="2500"/>
              </a:spcBef>
              <a:buNone/>
            </a:pPr>
            <a:r>
              <a:rPr lang="en-US" sz="1400" b="1"/>
              <a:t>Understanding WRAP Concepts</a:t>
            </a:r>
          </a:p>
          <a:p>
            <a:pPr marL="0" lvl="1" indent="0">
              <a:buNone/>
            </a:pPr>
            <a:r>
              <a:rPr lang="en-US" sz="1400"/>
              <a:t>The first module focuses on WRAP concepts, providing foundational knowledge essential for effective implementation.</a:t>
            </a:r>
          </a:p>
          <a:p>
            <a:pPr marL="0" indent="0">
              <a:spcBef>
                <a:spcPts val="2500"/>
              </a:spcBef>
              <a:buNone/>
            </a:pPr>
            <a:r>
              <a:rPr lang="en-US" sz="1400" b="1"/>
              <a:t>Facilitation Techniques</a:t>
            </a:r>
          </a:p>
          <a:p>
            <a:pPr marL="0" lvl="1" indent="0">
              <a:buNone/>
            </a:pPr>
            <a:r>
              <a:rPr lang="en-US" sz="1400"/>
              <a:t>This module covers various facilitation techniques that enhance group dynamics and engagement during learning sessions.</a:t>
            </a:r>
          </a:p>
          <a:p>
            <a:pPr marL="0" indent="0">
              <a:spcBef>
                <a:spcPts val="2500"/>
              </a:spcBef>
              <a:buNone/>
            </a:pPr>
            <a:r>
              <a:rPr lang="en-US" sz="1400" b="1"/>
              <a:t>Implementation Strategies</a:t>
            </a:r>
          </a:p>
          <a:p>
            <a:pPr marL="0" lvl="1" indent="0">
              <a:buNone/>
            </a:pPr>
            <a:r>
              <a:rPr lang="en-US" sz="1400"/>
              <a:t>Learn effective implementation strategies that help translate knowledge into actionable skills and practices.</a:t>
            </a:r>
          </a:p>
        </p:txBody>
      </p:sp>
    </p:spTree>
    <p:extLst>
      <p:ext uri="{BB962C8B-B14F-4D97-AF65-F5344CB8AC3E}">
        <p14:creationId xmlns:p14="http://schemas.microsoft.com/office/powerpoint/2010/main" val="39473147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865541E-B2FD-3FCC-CD32-964D29BD5502}"/>
              </a:ext>
            </a:extLst>
          </p:cNvPr>
          <p:cNvSpPr>
            <a:spLocks noGrp="1"/>
          </p:cNvSpPr>
          <p:nvPr>
            <p:ph type="title"/>
          </p:nvPr>
        </p:nvSpPr>
        <p:spPr>
          <a:xfrm>
            <a:off x="5431536" y="978408"/>
            <a:ext cx="6236208" cy="1463040"/>
          </a:xfrm>
        </p:spPr>
        <p:txBody>
          <a:bodyPr vert="horz" lIns="91440" tIns="45720" rIns="91440" bIns="45720" rtlCol="0" anchor="t">
            <a:normAutofit/>
          </a:bodyPr>
          <a:lstStyle/>
          <a:p>
            <a:r>
              <a:rPr lang="en-US" sz="4100" b="1" kern="1200">
                <a:solidFill>
                  <a:schemeClr val="tx1"/>
                </a:solidFill>
                <a:latin typeface="+mj-lt"/>
                <a:ea typeface="+mj-ea"/>
                <a:cs typeface="+mj-cs"/>
              </a:rPr>
              <a:t>Experiential Learning Activities and Exercises</a:t>
            </a:r>
          </a:p>
        </p:txBody>
      </p:sp>
      <p:pic>
        <p:nvPicPr>
          <p:cNvPr id="5" name="Content Placeholder 4" descr="Shot of a confident young woman reading from a piece of paper to other women seated at a table during a meeting inside a community centre">
            <a:extLst>
              <a:ext uri="{FF2B5EF4-FFF2-40B4-BE49-F238E27FC236}">
                <a16:creationId xmlns:a16="http://schemas.microsoft.com/office/drawing/2014/main" id="{250294EC-E8DE-41F0-969B-63E62DADA14E}"/>
              </a:ext>
            </a:extLst>
          </p:cNvPr>
          <p:cNvPicPr>
            <a:picLocks noGrp="1" noChangeAspect="1"/>
          </p:cNvPicPr>
          <p:nvPr>
            <p:ph sz="half" idx="1"/>
          </p:nvPr>
        </p:nvPicPr>
        <p:blipFill>
          <a:blip r:embed="rId3"/>
          <a:srcRect l="38905" r="12823" b="1"/>
          <a:stretch/>
        </p:blipFill>
        <p:spPr>
          <a:xfrm>
            <a:off x="517869" y="508091"/>
            <a:ext cx="4221911" cy="5837918"/>
          </a:xfrm>
          <a:prstGeom prst="rect">
            <a:avLst/>
          </a:prstGeom>
        </p:spPr>
      </p:pic>
      <p:sp>
        <p:nvSpPr>
          <p:cNvPr id="14" name="Freeform: Shape 13">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A6955126-50B8-3035-8F66-A487ABDA729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1536" y="2578608"/>
            <a:ext cx="6236208" cy="3767328"/>
          </a:xfrm>
        </p:spPr>
        <p:txBody>
          <a:bodyPr>
            <a:normAutofit/>
          </a:bodyPr>
          <a:lstStyle/>
          <a:p>
            <a:pPr marL="0" indent="0">
              <a:spcBef>
                <a:spcPts val="2500"/>
              </a:spcBef>
              <a:buNone/>
            </a:pPr>
            <a:r>
              <a:rPr lang="en-US" sz="1400" b="1"/>
              <a:t>Role-Playing Activities</a:t>
            </a:r>
          </a:p>
          <a:p>
            <a:pPr marL="0" lvl="1" indent="0">
              <a:buNone/>
            </a:pPr>
            <a:r>
              <a:rPr lang="en-US" sz="1400"/>
              <a:t>Role-playing allows participants to practice facilitation skills in a safe and supportive environment, enhancing learning through active engagement.</a:t>
            </a:r>
          </a:p>
          <a:p>
            <a:pPr marL="0" indent="0">
              <a:spcBef>
                <a:spcPts val="2500"/>
              </a:spcBef>
              <a:buNone/>
            </a:pPr>
            <a:r>
              <a:rPr lang="en-US" sz="1400" b="1"/>
              <a:t>Group Discussions</a:t>
            </a:r>
          </a:p>
          <a:p>
            <a:pPr marL="0" lvl="1" indent="0">
              <a:buNone/>
            </a:pPr>
            <a:r>
              <a:rPr lang="en-US" sz="1400"/>
              <a:t>Group discussions facilitate collaboration among participants, encouraging sharing of ideas and experiences to deepen understanding of concepts.</a:t>
            </a:r>
          </a:p>
          <a:p>
            <a:pPr marL="0" indent="0">
              <a:spcBef>
                <a:spcPts val="2500"/>
              </a:spcBef>
              <a:buNone/>
            </a:pPr>
            <a:r>
              <a:rPr lang="en-US" sz="1400" b="1"/>
              <a:t>Case Studies</a:t>
            </a:r>
          </a:p>
          <a:p>
            <a:pPr marL="0" lvl="1" indent="0">
              <a:buNone/>
            </a:pPr>
            <a:r>
              <a:rPr lang="en-US" sz="1400"/>
              <a:t>Analyzing case studies helps participants apply WRAP principles to real-world scenarios, bridging theory and practice effectively.</a:t>
            </a:r>
          </a:p>
        </p:txBody>
      </p:sp>
    </p:spTree>
    <p:extLst>
      <p:ext uri="{BB962C8B-B14F-4D97-AF65-F5344CB8AC3E}">
        <p14:creationId xmlns:p14="http://schemas.microsoft.com/office/powerpoint/2010/main" val="38172721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C4ADDA62-2E0B-7264-A7F5-24AD1993B7F8}"/>
              </a:ext>
            </a:extLst>
          </p:cNvPr>
          <p:cNvSpPr>
            <a:spLocks noGrp="1"/>
          </p:cNvSpPr>
          <p:nvPr>
            <p:ph type="ctrTitle"/>
          </p:nvPr>
        </p:nvSpPr>
        <p:spPr>
          <a:xfrm>
            <a:off x="521208" y="1211766"/>
            <a:ext cx="7237052" cy="4727988"/>
          </a:xfrm>
        </p:spPr>
        <p:txBody>
          <a:bodyPr anchor="b">
            <a:normAutofit/>
          </a:bodyPr>
          <a:lstStyle/>
          <a:p>
            <a:r>
              <a:rPr lang="en-US" sz="7400"/>
              <a:t>Facilitation Techniques and Strategies</a:t>
            </a:r>
          </a:p>
        </p:txBody>
      </p:sp>
      <p:sp>
        <p:nvSpPr>
          <p:cNvPr id="9" name="Freeform: Shape 8">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10407068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2C027FD-D155-7E04-AA91-9E0B8A5957E4}"/>
              </a:ext>
            </a:extLst>
          </p:cNvPr>
          <p:cNvSpPr>
            <a:spLocks noGrp="1"/>
          </p:cNvSpPr>
          <p:nvPr>
            <p:ph type="title"/>
          </p:nvPr>
        </p:nvSpPr>
        <p:spPr>
          <a:xfrm>
            <a:off x="5431536" y="978408"/>
            <a:ext cx="6236208" cy="1463040"/>
          </a:xfrm>
        </p:spPr>
        <p:txBody>
          <a:bodyPr vert="horz" lIns="91440" tIns="45720" rIns="91440" bIns="45720" rtlCol="0" anchor="t">
            <a:normAutofit/>
          </a:bodyPr>
          <a:lstStyle/>
          <a:p>
            <a:r>
              <a:rPr lang="en-US" sz="4100" b="1" kern="1200">
                <a:solidFill>
                  <a:schemeClr val="tx1"/>
                </a:solidFill>
                <a:latin typeface="+mj-lt"/>
                <a:ea typeface="+mj-ea"/>
                <a:cs typeface="+mj-cs"/>
              </a:rPr>
              <a:t>Creating a Safe and Supportive Environment</a:t>
            </a:r>
          </a:p>
        </p:txBody>
      </p:sp>
      <p:pic>
        <p:nvPicPr>
          <p:cNvPr id="5" name="Content Placeholder 4" descr="People in a tribe">
            <a:extLst>
              <a:ext uri="{FF2B5EF4-FFF2-40B4-BE49-F238E27FC236}">
                <a16:creationId xmlns:a16="http://schemas.microsoft.com/office/drawing/2014/main" id="{919883DE-B2AC-4082-94AF-E266C532E2BB}"/>
              </a:ext>
            </a:extLst>
          </p:cNvPr>
          <p:cNvPicPr>
            <a:picLocks noGrp="1" noChangeAspect="1"/>
          </p:cNvPicPr>
          <p:nvPr>
            <p:ph sz="half" idx="1"/>
          </p:nvPr>
        </p:nvPicPr>
        <p:blipFill>
          <a:blip r:embed="rId3"/>
          <a:srcRect l="23008" r="33601" b="1"/>
          <a:stretch/>
        </p:blipFill>
        <p:spPr>
          <a:xfrm>
            <a:off x="517869" y="508091"/>
            <a:ext cx="4221911" cy="5837918"/>
          </a:xfrm>
          <a:prstGeom prst="rect">
            <a:avLst/>
          </a:prstGeom>
        </p:spPr>
      </p:pic>
      <p:sp>
        <p:nvSpPr>
          <p:cNvPr id="14" name="Freeform: Shape 13">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9D7264B9-4125-978C-506F-6E15E31A3E5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1536" y="2578608"/>
            <a:ext cx="6236208" cy="3767328"/>
          </a:xfrm>
        </p:spPr>
        <p:txBody>
          <a:bodyPr>
            <a:normAutofit/>
          </a:bodyPr>
          <a:lstStyle/>
          <a:p>
            <a:pPr marL="0" indent="0">
              <a:spcBef>
                <a:spcPts val="2500"/>
              </a:spcBef>
              <a:buNone/>
            </a:pPr>
            <a:r>
              <a:rPr lang="en-US" sz="1400" b="1"/>
              <a:t>Safe Space Importance</a:t>
            </a:r>
          </a:p>
          <a:p>
            <a:pPr marL="0" lvl="1" indent="0">
              <a:buNone/>
            </a:pPr>
            <a:r>
              <a:rPr lang="en-US" sz="1400"/>
              <a:t>Creating a safe space ensures participants feel comfortable and respected while sharing their experiences and ideas.</a:t>
            </a:r>
          </a:p>
          <a:p>
            <a:pPr marL="0" indent="0">
              <a:spcBef>
                <a:spcPts val="2500"/>
              </a:spcBef>
              <a:buNone/>
            </a:pPr>
            <a:r>
              <a:rPr lang="en-US" sz="1400" b="1"/>
              <a:t>Establishing Ground Rules</a:t>
            </a:r>
          </a:p>
          <a:p>
            <a:pPr marL="0" lvl="1" indent="0">
              <a:buNone/>
            </a:pPr>
            <a:r>
              <a:rPr lang="en-US" sz="1400"/>
              <a:t>Setting ground rules is essential for maintaining a respectful and inclusive environment where everyone can contribute.</a:t>
            </a:r>
          </a:p>
          <a:p>
            <a:pPr marL="0" indent="0">
              <a:spcBef>
                <a:spcPts val="2500"/>
              </a:spcBef>
              <a:buNone/>
            </a:pPr>
            <a:r>
              <a:rPr lang="en-US" sz="1400" b="1"/>
              <a:t>Fostering Trust</a:t>
            </a:r>
          </a:p>
          <a:p>
            <a:pPr marL="0" lvl="1" indent="0">
              <a:buNone/>
            </a:pPr>
            <a:r>
              <a:rPr lang="en-US" sz="1400"/>
              <a:t>Fostering trust among participants encourages open communication and strengthens the group dynamics, enhancing participation.</a:t>
            </a:r>
          </a:p>
        </p:txBody>
      </p:sp>
    </p:spTree>
    <p:extLst>
      <p:ext uri="{BB962C8B-B14F-4D97-AF65-F5344CB8AC3E}">
        <p14:creationId xmlns:p14="http://schemas.microsoft.com/office/powerpoint/2010/main" val="18763870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ACF679-A4DC-594C-3897-0B232DAC9C45}"/>
              </a:ext>
            </a:extLst>
          </p:cNvPr>
          <p:cNvSpPr>
            <a:spLocks noGrp="1"/>
          </p:cNvSpPr>
          <p:nvPr>
            <p:ph type="title"/>
          </p:nvPr>
        </p:nvSpPr>
        <p:spPr>
          <a:xfrm>
            <a:off x="5431536" y="978408"/>
            <a:ext cx="6236208" cy="1463040"/>
          </a:xfrm>
        </p:spPr>
        <p:txBody>
          <a:bodyPr vert="horz" lIns="91440" tIns="45720" rIns="91440" bIns="45720" rtlCol="0" anchor="t">
            <a:normAutofit/>
          </a:bodyPr>
          <a:lstStyle/>
          <a:p>
            <a:r>
              <a:rPr lang="en-US" b="1" kern="1200">
                <a:solidFill>
                  <a:schemeClr val="tx1"/>
                </a:solidFill>
                <a:latin typeface="+mj-lt"/>
                <a:ea typeface="+mj-ea"/>
                <a:cs typeface="+mj-cs"/>
              </a:rPr>
              <a:t>Engaging and Motivating Participants</a:t>
            </a:r>
          </a:p>
        </p:txBody>
      </p:sp>
      <p:pic>
        <p:nvPicPr>
          <p:cNvPr id="5" name="Content Placeholder 4" descr="Shot of a group of work colleagues seated next to each other while holding speech bubbles against a white background">
            <a:extLst>
              <a:ext uri="{FF2B5EF4-FFF2-40B4-BE49-F238E27FC236}">
                <a16:creationId xmlns:a16="http://schemas.microsoft.com/office/drawing/2014/main" id="{E9C15A29-8FAD-4D51-B2D0-F4E38AD3930A}"/>
              </a:ext>
            </a:extLst>
          </p:cNvPr>
          <p:cNvPicPr>
            <a:picLocks noGrp="1" noChangeAspect="1"/>
          </p:cNvPicPr>
          <p:nvPr>
            <p:ph sz="half" idx="1"/>
          </p:nvPr>
        </p:nvPicPr>
        <p:blipFill>
          <a:blip r:embed="rId3"/>
          <a:srcRect l="13326" r="41475" b="1"/>
          <a:stretch/>
        </p:blipFill>
        <p:spPr>
          <a:xfrm>
            <a:off x="517869" y="508091"/>
            <a:ext cx="4221911" cy="5837918"/>
          </a:xfrm>
          <a:prstGeom prst="rect">
            <a:avLst/>
          </a:prstGeom>
        </p:spPr>
      </p:pic>
      <p:sp>
        <p:nvSpPr>
          <p:cNvPr id="14" name="Freeform: Shape 13">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F7C623D7-0DA8-30B4-9DE6-40F0B173BF9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1536" y="2578608"/>
            <a:ext cx="6236208" cy="3767328"/>
          </a:xfrm>
        </p:spPr>
        <p:txBody>
          <a:bodyPr>
            <a:normAutofit/>
          </a:bodyPr>
          <a:lstStyle/>
          <a:p>
            <a:pPr marL="0" indent="0">
              <a:spcBef>
                <a:spcPts val="2500"/>
              </a:spcBef>
              <a:buNone/>
            </a:pPr>
            <a:r>
              <a:rPr lang="en-US" sz="1400" b="1"/>
              <a:t>Interactive Techniques</a:t>
            </a:r>
          </a:p>
          <a:p>
            <a:pPr marL="0" lvl="1" indent="0">
              <a:buNone/>
            </a:pPr>
            <a:r>
              <a:rPr lang="en-US" sz="1400"/>
              <a:t>Using interactive techniques like group activities fosters participant engagement and makes the learning experience enjoyable.</a:t>
            </a:r>
          </a:p>
          <a:p>
            <a:pPr marL="0" indent="0">
              <a:spcBef>
                <a:spcPts val="2500"/>
              </a:spcBef>
              <a:buNone/>
            </a:pPr>
            <a:r>
              <a:rPr lang="en-US" sz="1400" b="1"/>
              <a:t>Commitment to WRAP Process</a:t>
            </a:r>
          </a:p>
          <a:p>
            <a:pPr marL="0" lvl="1" indent="0">
              <a:buNone/>
            </a:pPr>
            <a:r>
              <a:rPr lang="en-US" sz="1400"/>
              <a:t>Motivating participants enhances their commitment to the WRAP process, leading to a more fruitful recovery journey.</a:t>
            </a:r>
          </a:p>
          <a:p>
            <a:pPr marL="0" indent="0">
              <a:spcBef>
                <a:spcPts val="2500"/>
              </a:spcBef>
              <a:buNone/>
            </a:pPr>
            <a:r>
              <a:rPr lang="en-US" sz="1400" b="1"/>
              <a:t>Support in Recovery</a:t>
            </a:r>
          </a:p>
          <a:p>
            <a:pPr marL="0" lvl="1" indent="0">
              <a:buNone/>
            </a:pPr>
            <a:r>
              <a:rPr lang="en-US" sz="1400"/>
              <a:t>Engagement and motivation are critical in supporting participants' recovery journeys and fostering a positive environment.</a:t>
            </a:r>
          </a:p>
        </p:txBody>
      </p:sp>
    </p:spTree>
    <p:extLst>
      <p:ext uri="{BB962C8B-B14F-4D97-AF65-F5344CB8AC3E}">
        <p14:creationId xmlns:p14="http://schemas.microsoft.com/office/powerpoint/2010/main" val="5727248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A513596-BC0C-1642-5523-852F6C0024FF}"/>
              </a:ext>
            </a:extLst>
          </p:cNvPr>
          <p:cNvSpPr>
            <a:spLocks noGrp="1"/>
          </p:cNvSpPr>
          <p:nvPr>
            <p:ph type="title"/>
          </p:nvPr>
        </p:nvSpPr>
        <p:spPr>
          <a:xfrm>
            <a:off x="5431536" y="978408"/>
            <a:ext cx="6236208" cy="1463040"/>
          </a:xfrm>
        </p:spPr>
        <p:txBody>
          <a:bodyPr vert="horz" lIns="91440" tIns="45720" rIns="91440" bIns="45720" rtlCol="0" anchor="t">
            <a:normAutofit/>
          </a:bodyPr>
          <a:lstStyle/>
          <a:p>
            <a:r>
              <a:rPr lang="en-US" b="1" kern="1200">
                <a:solidFill>
                  <a:schemeClr val="tx1"/>
                </a:solidFill>
                <a:latin typeface="+mj-lt"/>
                <a:ea typeface="+mj-ea"/>
                <a:cs typeface="+mj-cs"/>
              </a:rPr>
              <a:t>Handling Challenges and Conflicts</a:t>
            </a:r>
          </a:p>
        </p:txBody>
      </p:sp>
      <p:pic>
        <p:nvPicPr>
          <p:cNvPr id="5" name="Content Placeholder 4" descr="Cropped shot of a diverse group of unrecognizable businesspeople holding up speech bubbles while they wait in line">
            <a:extLst>
              <a:ext uri="{FF2B5EF4-FFF2-40B4-BE49-F238E27FC236}">
                <a16:creationId xmlns:a16="http://schemas.microsoft.com/office/drawing/2014/main" id="{7E0354C8-ED24-493C-8C9E-1D7CEC6DB7BA}"/>
              </a:ext>
            </a:extLst>
          </p:cNvPr>
          <p:cNvPicPr>
            <a:picLocks noGrp="1" noChangeAspect="1"/>
          </p:cNvPicPr>
          <p:nvPr>
            <p:ph sz="half" idx="1"/>
          </p:nvPr>
        </p:nvPicPr>
        <p:blipFill>
          <a:blip r:embed="rId3"/>
          <a:srcRect l="22394" r="29333" b="1"/>
          <a:stretch/>
        </p:blipFill>
        <p:spPr>
          <a:xfrm>
            <a:off x="517869" y="508091"/>
            <a:ext cx="4221911" cy="5837918"/>
          </a:xfrm>
          <a:prstGeom prst="rect">
            <a:avLst/>
          </a:prstGeom>
        </p:spPr>
      </p:pic>
      <p:sp>
        <p:nvSpPr>
          <p:cNvPr id="14" name="Freeform: Shape 13">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6CFF4307-3ADD-CCFA-6200-DB3C05201E9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1536" y="2578608"/>
            <a:ext cx="6236208" cy="3767328"/>
          </a:xfrm>
        </p:spPr>
        <p:txBody>
          <a:bodyPr>
            <a:normAutofit/>
          </a:bodyPr>
          <a:lstStyle/>
          <a:p>
            <a:pPr marL="0" indent="0">
              <a:spcBef>
                <a:spcPts val="2500"/>
              </a:spcBef>
              <a:buNone/>
            </a:pPr>
            <a:r>
              <a:rPr lang="en-US" sz="1400" b="1"/>
              <a:t>Identifying Challenges</a:t>
            </a:r>
          </a:p>
          <a:p>
            <a:pPr marL="0" lvl="1" indent="0">
              <a:buNone/>
            </a:pPr>
            <a:r>
              <a:rPr lang="en-US" sz="1400"/>
              <a:t>Facilitators should recognize different opinions and emotional conflicts as common challenges that arise during discussions.</a:t>
            </a:r>
          </a:p>
          <a:p>
            <a:pPr marL="0" indent="0">
              <a:spcBef>
                <a:spcPts val="2500"/>
              </a:spcBef>
              <a:buNone/>
            </a:pPr>
            <a:r>
              <a:rPr lang="en-US" sz="1400" b="1"/>
              <a:t>Calm Resolution Techniques</a:t>
            </a:r>
          </a:p>
          <a:p>
            <a:pPr marL="0" lvl="1" indent="0">
              <a:buNone/>
            </a:pPr>
            <a:r>
              <a:rPr lang="en-US" sz="1400"/>
              <a:t>Employing calm and respectful communication is essential in addressing conflicts to ensure productive discussions.</a:t>
            </a:r>
          </a:p>
          <a:p>
            <a:pPr marL="0" indent="0">
              <a:spcBef>
                <a:spcPts val="2500"/>
              </a:spcBef>
              <a:buNone/>
            </a:pPr>
            <a:r>
              <a:rPr lang="en-US" sz="1400" b="1"/>
              <a:t>Maintaining Group Harmony</a:t>
            </a:r>
          </a:p>
          <a:p>
            <a:pPr marL="0" lvl="1" indent="0">
              <a:buNone/>
            </a:pPr>
            <a:r>
              <a:rPr lang="en-US" sz="1400"/>
              <a:t>Utilizing effective conflict resolution strategies helps maintain group harmony and fosters a collaborative environment.</a:t>
            </a:r>
          </a:p>
        </p:txBody>
      </p:sp>
    </p:spTree>
    <p:extLst>
      <p:ext uri="{BB962C8B-B14F-4D97-AF65-F5344CB8AC3E}">
        <p14:creationId xmlns:p14="http://schemas.microsoft.com/office/powerpoint/2010/main" val="17830073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6BEE87B4-A1DC-33DB-19A4-D3CACD3BF596}"/>
              </a:ext>
            </a:extLst>
          </p:cNvPr>
          <p:cNvSpPr>
            <a:spLocks noGrp="1"/>
          </p:cNvSpPr>
          <p:nvPr>
            <p:ph type="ctrTitle"/>
          </p:nvPr>
        </p:nvSpPr>
        <p:spPr>
          <a:xfrm>
            <a:off x="521208" y="1211766"/>
            <a:ext cx="7237052" cy="4727988"/>
          </a:xfrm>
        </p:spPr>
        <p:txBody>
          <a:bodyPr anchor="b">
            <a:normAutofit/>
          </a:bodyPr>
          <a:lstStyle/>
          <a:p>
            <a:r>
              <a:rPr lang="en-US" sz="7400"/>
              <a:t>Implementing WRAP in Diverse Settings</a:t>
            </a:r>
          </a:p>
        </p:txBody>
      </p:sp>
      <p:sp>
        <p:nvSpPr>
          <p:cNvPr id="9" name="Freeform: Shape 8">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222733608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0EC38958-9A69-239A-BA79-2AEC73345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DF29D02C-4FBA-B88E-59B8-1DF780180613}"/>
              </a:ext>
            </a:extLst>
          </p:cNvPr>
          <p:cNvSpPr>
            <a:spLocks noGrp="1"/>
          </p:cNvSpPr>
          <p:nvPr>
            <p:ph type="title"/>
          </p:nvPr>
        </p:nvSpPr>
        <p:spPr>
          <a:xfrm>
            <a:off x="6995160" y="978408"/>
            <a:ext cx="4745736" cy="1463040"/>
          </a:xfrm>
        </p:spPr>
        <p:txBody>
          <a:bodyPr vert="horz" lIns="91440" tIns="45720" rIns="91440" bIns="45720" rtlCol="0" anchor="t">
            <a:normAutofit/>
          </a:bodyPr>
          <a:lstStyle/>
          <a:p>
            <a:r>
              <a:rPr lang="en-US" b="1" kern="1200">
                <a:solidFill>
                  <a:schemeClr val="tx1"/>
                </a:solidFill>
                <a:latin typeface="+mj-lt"/>
                <a:ea typeface="+mj-ea"/>
                <a:cs typeface="+mj-cs"/>
              </a:rPr>
              <a:t>Agenda for WRAP Training</a:t>
            </a:r>
          </a:p>
        </p:txBody>
      </p:sp>
      <p:pic>
        <p:nvPicPr>
          <p:cNvPr id="5" name="Content Placeholder 4" descr="At the small business expo, a young man explains the business model for his country.">
            <a:extLst>
              <a:ext uri="{FF2B5EF4-FFF2-40B4-BE49-F238E27FC236}">
                <a16:creationId xmlns:a16="http://schemas.microsoft.com/office/drawing/2014/main" id="{C2EAC857-477C-4C6D-9F7C-ADE22E13E8A8}"/>
              </a:ext>
            </a:extLst>
          </p:cNvPr>
          <p:cNvPicPr>
            <a:picLocks noGrp="1" noChangeAspect="1"/>
          </p:cNvPicPr>
          <p:nvPr>
            <p:ph sz="half" idx="1"/>
          </p:nvPr>
        </p:nvPicPr>
        <p:blipFill>
          <a:blip r:embed="rId3"/>
          <a:srcRect l="3158" r="31703" b="1"/>
          <a:stretch/>
        </p:blipFill>
        <p:spPr>
          <a:xfrm>
            <a:off x="517868" y="508090"/>
            <a:ext cx="5705856" cy="5846990"/>
          </a:xfrm>
          <a:prstGeom prst="rect">
            <a:avLst/>
          </a:prstGeom>
        </p:spPr>
      </p:pic>
      <p:sp>
        <p:nvSpPr>
          <p:cNvPr id="14" name="Freeform: Shape 13">
            <a:extLst>
              <a:ext uri="{FF2B5EF4-FFF2-40B4-BE49-F238E27FC236}">
                <a16:creationId xmlns:a16="http://schemas.microsoft.com/office/drawing/2014/main" id="{6EC109E5-0396-8968-4F42-DFEC28036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6407" y="508090"/>
            <a:ext cx="4660733"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4" name="Content Placeholder 3">
            <a:extLst>
              <a:ext uri="{FF2B5EF4-FFF2-40B4-BE49-F238E27FC236}">
                <a16:creationId xmlns:a16="http://schemas.microsoft.com/office/drawing/2014/main" id="{A594C821-4894-615D-AF23-40466909F687}"/>
              </a:ext>
            </a:extLst>
          </p:cNvPr>
          <p:cNvSpPr>
            <a:spLocks noGrp="1"/>
          </p:cNvSpPr>
          <p:nvPr>
            <p:ph sz="half" idx="2"/>
          </p:nvPr>
        </p:nvSpPr>
        <p:spPr>
          <a:xfrm>
            <a:off x="6995160" y="2578608"/>
            <a:ext cx="4672584" cy="3767328"/>
          </a:xfrm>
        </p:spPr>
        <p:txBody>
          <a:bodyPr vert="horz" lIns="91440" tIns="45720" rIns="91440" bIns="45720" rtlCol="0">
            <a:normAutofit/>
          </a:bodyPr>
          <a:lstStyle/>
          <a:p>
            <a:r>
              <a:rPr lang="en-US"/>
              <a:t>Introduction to WRAP</a:t>
            </a:r>
          </a:p>
          <a:p>
            <a:r>
              <a:rPr lang="en-US"/>
              <a:t>Role of a WRAP Facilitator</a:t>
            </a:r>
          </a:p>
          <a:p>
            <a:r>
              <a:rPr lang="en-US"/>
              <a:t>Training Components and Curriculum</a:t>
            </a:r>
          </a:p>
          <a:p>
            <a:r>
              <a:rPr lang="en-US"/>
              <a:t>Facilitation Techniques and Strategies</a:t>
            </a:r>
          </a:p>
          <a:p>
            <a:r>
              <a:rPr lang="en-US"/>
              <a:t>Implementing WRAP in Diverse Settings</a:t>
            </a:r>
          </a:p>
        </p:txBody>
      </p:sp>
    </p:spTree>
    <p:extLst>
      <p:ext uri="{BB962C8B-B14F-4D97-AF65-F5344CB8AC3E}">
        <p14:creationId xmlns:p14="http://schemas.microsoft.com/office/powerpoint/2010/main" val="40305539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275E616-25F8-2DA7-0E2E-AE2CA4851482}"/>
              </a:ext>
            </a:extLst>
          </p:cNvPr>
          <p:cNvSpPr>
            <a:spLocks noGrp="1"/>
          </p:cNvSpPr>
          <p:nvPr>
            <p:ph type="title"/>
          </p:nvPr>
        </p:nvSpPr>
        <p:spPr>
          <a:xfrm>
            <a:off x="5431536" y="978408"/>
            <a:ext cx="6236208" cy="1463040"/>
          </a:xfrm>
        </p:spPr>
        <p:txBody>
          <a:bodyPr vert="horz" lIns="91440" tIns="45720" rIns="91440" bIns="45720" rtlCol="0" anchor="t">
            <a:normAutofit/>
          </a:bodyPr>
          <a:lstStyle/>
          <a:p>
            <a:r>
              <a:rPr lang="en-US" b="1" kern="1200">
                <a:solidFill>
                  <a:schemeClr val="tx1"/>
                </a:solidFill>
                <a:latin typeface="+mj-lt"/>
                <a:ea typeface="+mj-ea"/>
                <a:cs typeface="+mj-cs"/>
              </a:rPr>
              <a:t>Adapting WRAP for Different Populations</a:t>
            </a:r>
          </a:p>
        </p:txBody>
      </p:sp>
      <p:pic>
        <p:nvPicPr>
          <p:cNvPr id="5" name="Content Placeholder 4" descr="A scene at a successful marketing company. A usual briefing meeting is in progress and participants are brainstorming ideas together.">
            <a:extLst>
              <a:ext uri="{FF2B5EF4-FFF2-40B4-BE49-F238E27FC236}">
                <a16:creationId xmlns:a16="http://schemas.microsoft.com/office/drawing/2014/main" id="{6650749A-3AF6-4B07-A87E-74CD403838D2}"/>
              </a:ext>
            </a:extLst>
          </p:cNvPr>
          <p:cNvPicPr>
            <a:picLocks noGrp="1" noChangeAspect="1"/>
          </p:cNvPicPr>
          <p:nvPr>
            <p:ph sz="half" idx="1"/>
          </p:nvPr>
        </p:nvPicPr>
        <p:blipFill>
          <a:blip r:embed="rId3"/>
          <a:srcRect l="802" r="50925" b="1"/>
          <a:stretch/>
        </p:blipFill>
        <p:spPr>
          <a:xfrm>
            <a:off x="517869" y="508091"/>
            <a:ext cx="4221911" cy="5837918"/>
          </a:xfrm>
          <a:prstGeom prst="rect">
            <a:avLst/>
          </a:prstGeom>
        </p:spPr>
      </p:pic>
      <p:sp>
        <p:nvSpPr>
          <p:cNvPr id="14" name="Freeform: Shape 13">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6BF79E7F-771F-3066-13E0-DDC34904355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1536" y="2578608"/>
            <a:ext cx="6236208" cy="3767328"/>
          </a:xfrm>
        </p:spPr>
        <p:txBody>
          <a:bodyPr>
            <a:normAutofit/>
          </a:bodyPr>
          <a:lstStyle/>
          <a:p>
            <a:pPr marL="0" indent="0">
              <a:spcBef>
                <a:spcPts val="2500"/>
              </a:spcBef>
              <a:buNone/>
            </a:pPr>
            <a:r>
              <a:rPr lang="en-US" sz="1400" b="1"/>
              <a:t>Understanding Diverse Needs</a:t>
            </a:r>
          </a:p>
          <a:p>
            <a:pPr marL="0" lvl="1" indent="0">
              <a:buNone/>
            </a:pPr>
            <a:r>
              <a:rPr lang="en-US" sz="1400"/>
              <a:t>Facilitators need to understand the specific needs of different age groups and cultural backgrounds when implementing WRAP.</a:t>
            </a:r>
          </a:p>
          <a:p>
            <a:pPr marL="0" indent="0">
              <a:spcBef>
                <a:spcPts val="2500"/>
              </a:spcBef>
              <a:buNone/>
            </a:pPr>
            <a:r>
              <a:rPr lang="en-US" sz="1400" b="1"/>
              <a:t>Cultural Considerations</a:t>
            </a:r>
          </a:p>
          <a:p>
            <a:pPr marL="0" lvl="1" indent="0">
              <a:buNone/>
            </a:pPr>
            <a:r>
              <a:rPr lang="en-US" sz="1400"/>
              <a:t>Cultural background plays a crucial role in how individuals relate to mental health and wellness practices. Customization ensures relevance and effectiveness.</a:t>
            </a:r>
          </a:p>
          <a:p>
            <a:pPr marL="0" indent="0">
              <a:spcBef>
                <a:spcPts val="2500"/>
              </a:spcBef>
              <a:buNone/>
            </a:pPr>
            <a:r>
              <a:rPr lang="en-US" sz="1400" b="1"/>
              <a:t>Mental Health Challenges</a:t>
            </a:r>
          </a:p>
          <a:p>
            <a:pPr marL="0" lvl="1" indent="0">
              <a:buNone/>
            </a:pPr>
            <a:r>
              <a:rPr lang="en-US" sz="1400"/>
              <a:t>Different populations may face unique mental health challenges, and adapting WRAP can help address these effectively.</a:t>
            </a:r>
          </a:p>
        </p:txBody>
      </p:sp>
    </p:spTree>
    <p:extLst>
      <p:ext uri="{BB962C8B-B14F-4D97-AF65-F5344CB8AC3E}">
        <p14:creationId xmlns:p14="http://schemas.microsoft.com/office/powerpoint/2010/main" val="2276382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911D52-6681-6466-74AC-A35A95B2BAE1}"/>
              </a:ext>
            </a:extLst>
          </p:cNvPr>
          <p:cNvSpPr>
            <a:spLocks noGrp="1"/>
          </p:cNvSpPr>
          <p:nvPr>
            <p:ph type="title"/>
          </p:nvPr>
        </p:nvSpPr>
        <p:spPr>
          <a:xfrm>
            <a:off x="5431536" y="978408"/>
            <a:ext cx="6236208" cy="1463040"/>
          </a:xfrm>
        </p:spPr>
        <p:txBody>
          <a:bodyPr vert="horz" lIns="91440" tIns="45720" rIns="91440" bIns="45720" rtlCol="0" anchor="t">
            <a:normAutofit/>
          </a:bodyPr>
          <a:lstStyle/>
          <a:p>
            <a:r>
              <a:rPr lang="en-US" b="1" kern="1200">
                <a:solidFill>
                  <a:schemeClr val="tx1"/>
                </a:solidFill>
                <a:latin typeface="+mj-lt"/>
                <a:ea typeface="+mj-ea"/>
                <a:cs typeface="+mj-cs"/>
              </a:rPr>
              <a:t>Incorporating Cultural Sensitivity</a:t>
            </a:r>
          </a:p>
        </p:txBody>
      </p:sp>
      <p:pic>
        <p:nvPicPr>
          <p:cNvPr id="5" name="Content Placeholder 4" descr="Young people gathering with sporty friend">
            <a:extLst>
              <a:ext uri="{FF2B5EF4-FFF2-40B4-BE49-F238E27FC236}">
                <a16:creationId xmlns:a16="http://schemas.microsoft.com/office/drawing/2014/main" id="{35DAFDBA-0ADA-41BF-8C60-3BD43BE00A59}"/>
              </a:ext>
            </a:extLst>
          </p:cNvPr>
          <p:cNvPicPr>
            <a:picLocks noGrp="1" noChangeAspect="1"/>
          </p:cNvPicPr>
          <p:nvPr>
            <p:ph sz="half" idx="1"/>
          </p:nvPr>
        </p:nvPicPr>
        <p:blipFill>
          <a:blip r:embed="rId3"/>
          <a:srcRect l="44632" r="7095" b="1"/>
          <a:stretch/>
        </p:blipFill>
        <p:spPr>
          <a:xfrm>
            <a:off x="517869" y="508091"/>
            <a:ext cx="4221911" cy="5837918"/>
          </a:xfrm>
          <a:prstGeom prst="rect">
            <a:avLst/>
          </a:prstGeom>
        </p:spPr>
      </p:pic>
      <p:sp>
        <p:nvSpPr>
          <p:cNvPr id="14" name="Freeform: Shape 13">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EA79F9E2-2BE9-2124-FB4B-BF71C6301C2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1536" y="2578608"/>
            <a:ext cx="6236208" cy="3767328"/>
          </a:xfrm>
        </p:spPr>
        <p:txBody>
          <a:bodyPr>
            <a:normAutofit/>
          </a:bodyPr>
          <a:lstStyle/>
          <a:p>
            <a:pPr marL="0" indent="0">
              <a:spcBef>
                <a:spcPts val="2500"/>
              </a:spcBef>
              <a:buNone/>
            </a:pPr>
            <a:r>
              <a:rPr lang="en-US" sz="1400" b="1"/>
              <a:t>Importance of Cultural Sensitivity</a:t>
            </a:r>
          </a:p>
          <a:p>
            <a:pPr marL="0" lvl="1" indent="0">
              <a:buNone/>
            </a:pPr>
            <a:r>
              <a:rPr lang="en-US" sz="1400"/>
              <a:t>Cultural sensitivity is crucial for effective facilitation, ensuring that all participants feel respected and valued.</a:t>
            </a:r>
          </a:p>
          <a:p>
            <a:pPr marL="0" indent="0">
              <a:spcBef>
                <a:spcPts val="2500"/>
              </a:spcBef>
              <a:buNone/>
            </a:pPr>
            <a:r>
              <a:rPr lang="en-US" sz="1400" b="1"/>
              <a:t>Awareness of Cultural Differences</a:t>
            </a:r>
          </a:p>
          <a:p>
            <a:pPr marL="0" lvl="1" indent="0">
              <a:buNone/>
            </a:pPr>
            <a:r>
              <a:rPr lang="en-US" sz="1400"/>
              <a:t>Facilitators should recognize and appreciate cultural differences to create an inclusive environment for all participants.</a:t>
            </a:r>
          </a:p>
          <a:p>
            <a:pPr marL="0" indent="0">
              <a:spcBef>
                <a:spcPts val="2500"/>
              </a:spcBef>
              <a:buNone/>
            </a:pPr>
            <a:r>
              <a:rPr lang="en-US" sz="1400" b="1"/>
              <a:t>Respecting Participants' Values</a:t>
            </a:r>
          </a:p>
          <a:p>
            <a:pPr marL="0" lvl="1" indent="0">
              <a:buNone/>
            </a:pPr>
            <a:r>
              <a:rPr lang="en-US" sz="1400"/>
              <a:t>It is essential to honor the beliefs and values of participants, fostering trust and open communication.</a:t>
            </a:r>
          </a:p>
        </p:txBody>
      </p:sp>
    </p:spTree>
    <p:extLst>
      <p:ext uri="{BB962C8B-B14F-4D97-AF65-F5344CB8AC3E}">
        <p14:creationId xmlns:p14="http://schemas.microsoft.com/office/powerpoint/2010/main" val="41339210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88FC385-3BFF-9404-1BE5-598905BB2B81}"/>
              </a:ext>
            </a:extLst>
          </p:cNvPr>
          <p:cNvSpPr>
            <a:spLocks noGrp="1"/>
          </p:cNvSpPr>
          <p:nvPr>
            <p:ph type="title"/>
          </p:nvPr>
        </p:nvSpPr>
        <p:spPr>
          <a:xfrm>
            <a:off x="5431536" y="978408"/>
            <a:ext cx="6236208" cy="1463040"/>
          </a:xfrm>
        </p:spPr>
        <p:txBody>
          <a:bodyPr vert="horz" lIns="91440" tIns="45720" rIns="91440" bIns="45720" rtlCol="0" anchor="t">
            <a:normAutofit/>
          </a:bodyPr>
          <a:lstStyle/>
          <a:p>
            <a:r>
              <a:rPr lang="en-US" b="1" kern="1200">
                <a:solidFill>
                  <a:schemeClr val="tx1"/>
                </a:solidFill>
                <a:latin typeface="+mj-lt"/>
                <a:ea typeface="+mj-ea"/>
                <a:cs typeface="+mj-cs"/>
              </a:rPr>
              <a:t>Case Studies and Success Stories</a:t>
            </a:r>
          </a:p>
        </p:txBody>
      </p:sp>
      <p:pic>
        <p:nvPicPr>
          <p:cNvPr id="5" name="Content Placeholder 4" descr="Individual circle or globe on a white background made up of small human silhouette figures. Each figure is a different color one would find in a rainbow. Could also symbolize gay pride.">
            <a:extLst>
              <a:ext uri="{FF2B5EF4-FFF2-40B4-BE49-F238E27FC236}">
                <a16:creationId xmlns:a16="http://schemas.microsoft.com/office/drawing/2014/main" id="{23CEFEBE-7D51-4EB8-AEA3-ECC184E8DCD2}"/>
              </a:ext>
            </a:extLst>
          </p:cNvPr>
          <p:cNvPicPr>
            <a:picLocks noGrp="1" noChangeAspect="1"/>
          </p:cNvPicPr>
          <p:nvPr>
            <p:ph sz="half" idx="1"/>
          </p:nvPr>
        </p:nvPicPr>
        <p:blipFill>
          <a:blip r:embed="rId3"/>
          <a:srcRect l="25712" r="26015" b="1"/>
          <a:stretch/>
        </p:blipFill>
        <p:spPr>
          <a:xfrm>
            <a:off x="517869" y="508091"/>
            <a:ext cx="4221911" cy="5837918"/>
          </a:xfrm>
          <a:prstGeom prst="rect">
            <a:avLst/>
          </a:prstGeom>
        </p:spPr>
      </p:pic>
      <p:sp>
        <p:nvSpPr>
          <p:cNvPr id="14" name="Freeform: Shape 13">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1713226B-ECE9-7230-F1CC-0728B138372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1536" y="2578608"/>
            <a:ext cx="6236208" cy="3767328"/>
          </a:xfrm>
        </p:spPr>
        <p:txBody>
          <a:bodyPr>
            <a:normAutofit/>
          </a:bodyPr>
          <a:lstStyle/>
          <a:p>
            <a:pPr marL="0" indent="0">
              <a:spcBef>
                <a:spcPts val="2500"/>
              </a:spcBef>
              <a:buNone/>
            </a:pPr>
            <a:r>
              <a:rPr lang="en-US" sz="1400" b="1"/>
              <a:t>Insights from Case Studies</a:t>
            </a:r>
          </a:p>
          <a:p>
            <a:pPr marL="0" lvl="1" indent="0">
              <a:buNone/>
            </a:pPr>
            <a:r>
              <a:rPr lang="en-US" sz="1400"/>
              <a:t>Analyzing case studies can reveal significant insights into the practical applications of WRAP.</a:t>
            </a:r>
          </a:p>
          <a:p>
            <a:pPr marL="0" indent="0">
              <a:spcBef>
                <a:spcPts val="2500"/>
              </a:spcBef>
              <a:buNone/>
            </a:pPr>
            <a:r>
              <a:rPr lang="en-US" sz="1400" b="1"/>
              <a:t>Community Impact</a:t>
            </a:r>
          </a:p>
          <a:p>
            <a:pPr marL="0" lvl="1" indent="0">
              <a:buNone/>
            </a:pPr>
            <a:r>
              <a:rPr lang="en-US" sz="1400"/>
              <a:t>Success stories demonstrate the positive impact of WRAP on various communities, showcasing real-life benefits.</a:t>
            </a:r>
          </a:p>
          <a:p>
            <a:pPr marL="0" indent="0">
              <a:spcBef>
                <a:spcPts val="2500"/>
              </a:spcBef>
              <a:buNone/>
            </a:pPr>
            <a:r>
              <a:rPr lang="en-US" sz="1400" b="1"/>
              <a:t>Individual Transformations</a:t>
            </a:r>
          </a:p>
          <a:p>
            <a:pPr marL="0" lvl="1" indent="0">
              <a:buNone/>
            </a:pPr>
            <a:r>
              <a:rPr lang="en-US" sz="1400"/>
              <a:t>Highlighting individual success stories shows how WRAP can change lives and promote well-being.</a:t>
            </a:r>
          </a:p>
        </p:txBody>
      </p:sp>
    </p:spTree>
    <p:extLst>
      <p:ext uri="{BB962C8B-B14F-4D97-AF65-F5344CB8AC3E}">
        <p14:creationId xmlns:p14="http://schemas.microsoft.com/office/powerpoint/2010/main" val="41285770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EF92585-7A99-6108-9663-8C59032742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B3657C81-1FC7-3E8E-2C55-C69C634EB2E6}"/>
              </a:ext>
            </a:extLst>
          </p:cNvPr>
          <p:cNvSpPr>
            <a:spLocks noGrp="1"/>
          </p:cNvSpPr>
          <p:nvPr>
            <p:ph type="title"/>
          </p:nvPr>
        </p:nvSpPr>
        <p:spPr>
          <a:xfrm>
            <a:off x="521208" y="1325880"/>
            <a:ext cx="11155680" cy="1408176"/>
          </a:xfrm>
        </p:spPr>
        <p:txBody>
          <a:bodyPr anchor="b">
            <a:normAutofit/>
          </a:bodyPr>
          <a:lstStyle/>
          <a:p>
            <a:r>
              <a:rPr lang="en-US" sz="6800"/>
              <a:t>Conclusion</a:t>
            </a:r>
          </a:p>
        </p:txBody>
      </p:sp>
      <p:sp>
        <p:nvSpPr>
          <p:cNvPr id="10" name="Freeform: Shape 9">
            <a:extLst>
              <a:ext uri="{FF2B5EF4-FFF2-40B4-BE49-F238E27FC236}">
                <a16:creationId xmlns:a16="http://schemas.microsoft.com/office/drawing/2014/main" id="{C6D5B03A-B780-A698-DFA9-C9932F22D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845" y="3079474"/>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graphicFrame>
        <p:nvGraphicFramePr>
          <p:cNvPr id="11" name="Content Placeholder 2">
            <a:extLst>
              <a:ext uri="{FF2B5EF4-FFF2-40B4-BE49-F238E27FC236}">
                <a16:creationId xmlns:a16="http://schemas.microsoft.com/office/drawing/2014/main" id="{22800F4C-F8CF-0FA4-6DB0-E401A73723B6}"/>
              </a:ext>
            </a:extLst>
          </p:cNvPr>
          <p:cNvGraphicFramePr>
            <a:graphicFrameLocks noGrp="1"/>
          </p:cNvGraphicFramePr>
          <p:nvPr>
            <p:ph idx="1"/>
            <p:extLst>
              <p:ext uri="{D42A27DB-BD31-4B8C-83A1-F6EECF244321}">
                <p14:modId xmlns:p14="http://schemas.microsoft.com/office/powerpoint/2010/main" val="3260477015"/>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521208" y="3785616"/>
          <a:ext cx="11155680" cy="2468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8963376"/>
      </p:ext>
    </p:extLst>
  </p:cSld>
  <p:clrMapOvr>
    <a:overrideClrMapping bg1="dk1" tx1="lt1" bg2="dk2" tx2="lt2" accent1="accent1" accent2="accent2" accent3="accent3" accent4="accent4" accent5="accent5" accent6="accent6" hlink="hlink" folHlink="folHlink"/>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4E98C813-3A50-9314-C838-CA7E2A3AA895}"/>
              </a:ext>
            </a:extLst>
          </p:cNvPr>
          <p:cNvSpPr>
            <a:spLocks noGrp="1"/>
          </p:cNvSpPr>
          <p:nvPr>
            <p:ph type="ctrTitle"/>
          </p:nvPr>
        </p:nvSpPr>
        <p:spPr>
          <a:xfrm>
            <a:off x="521208" y="1211766"/>
            <a:ext cx="7237052" cy="4727988"/>
          </a:xfrm>
        </p:spPr>
        <p:txBody>
          <a:bodyPr anchor="b">
            <a:normAutofit/>
          </a:bodyPr>
          <a:lstStyle/>
          <a:p>
            <a:r>
              <a:rPr lang="en-US" sz="7400"/>
              <a:t>Introduction to WRAP</a:t>
            </a:r>
          </a:p>
        </p:txBody>
      </p:sp>
      <p:sp>
        <p:nvSpPr>
          <p:cNvPr id="9" name="Freeform: Shape 8">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133444222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34C0330F-1D4F-4552-B799-615DD237B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F9C0A956-DD3C-B7C2-703C-3CFD308FCE35}"/>
              </a:ext>
            </a:extLst>
          </p:cNvPr>
          <p:cNvSpPr>
            <a:spLocks noGrp="1"/>
          </p:cNvSpPr>
          <p:nvPr>
            <p:ph type="title"/>
          </p:nvPr>
        </p:nvSpPr>
        <p:spPr>
          <a:xfrm>
            <a:off x="521208" y="978408"/>
            <a:ext cx="4754880" cy="1463040"/>
          </a:xfrm>
        </p:spPr>
        <p:txBody>
          <a:bodyPr vert="horz" lIns="91440" tIns="45720" rIns="91440" bIns="45720" rtlCol="0" anchor="t">
            <a:normAutofit/>
          </a:bodyPr>
          <a:lstStyle/>
          <a:p>
            <a:pPr>
              <a:lnSpc>
                <a:spcPct val="90000"/>
              </a:lnSpc>
            </a:pPr>
            <a:r>
              <a:rPr lang="en-US" sz="3400" b="1" kern="1200">
                <a:solidFill>
                  <a:schemeClr val="tx1"/>
                </a:solidFill>
                <a:latin typeface="+mj-lt"/>
                <a:ea typeface="+mj-ea"/>
                <a:cs typeface="+mj-cs"/>
              </a:rPr>
              <a:t>History and Development of WRAP</a:t>
            </a:r>
          </a:p>
        </p:txBody>
      </p:sp>
      <p:sp>
        <p:nvSpPr>
          <p:cNvPr id="14" name="Rectangle 13">
            <a:extLst>
              <a:ext uri="{FF2B5EF4-FFF2-40B4-BE49-F238E27FC236}">
                <a16:creationId xmlns:a16="http://schemas.microsoft.com/office/drawing/2014/main" id="{92BE0106-0C20-465B-A1BE-0BAC2737B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1" y="508090"/>
            <a:ext cx="4672966"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4" name="Content Placeholder 3">
            <a:extLst>
              <a:ext uri="{FF2B5EF4-FFF2-40B4-BE49-F238E27FC236}">
                <a16:creationId xmlns:a16="http://schemas.microsoft.com/office/drawing/2014/main" id="{6BDFF5EE-CCEC-6D7C-229E-A1502CD7F25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1208" y="2578608"/>
            <a:ext cx="4672584" cy="3767328"/>
          </a:xfrm>
        </p:spPr>
        <p:txBody>
          <a:bodyPr>
            <a:normAutofit/>
          </a:bodyPr>
          <a:lstStyle/>
          <a:p>
            <a:pPr marL="0" indent="0">
              <a:spcBef>
                <a:spcPts val="2500"/>
              </a:spcBef>
              <a:buNone/>
            </a:pPr>
            <a:r>
              <a:rPr lang="en-US" sz="1400" b="1"/>
              <a:t>Origin of WRAP</a:t>
            </a:r>
          </a:p>
          <a:p>
            <a:pPr marL="0" lvl="1" indent="0">
              <a:buNone/>
            </a:pPr>
            <a:r>
              <a:rPr lang="en-US" sz="1400"/>
              <a:t>WRAP was developed in the 1990s to help individuals with mental health challenges create personalized wellness plans.</a:t>
            </a:r>
          </a:p>
          <a:p>
            <a:pPr marL="0" indent="0">
              <a:spcBef>
                <a:spcPts val="2500"/>
              </a:spcBef>
              <a:buNone/>
            </a:pPr>
            <a:r>
              <a:rPr lang="en-US" sz="1400" b="1"/>
              <a:t>Evolution as a Recovery Tool</a:t>
            </a:r>
          </a:p>
          <a:p>
            <a:pPr marL="0" lvl="1" indent="0">
              <a:buNone/>
            </a:pPr>
            <a:r>
              <a:rPr lang="en-US" sz="1400"/>
              <a:t>Over the years, WRAP has evolved into a widely recognized recovery tool that supports mental health and well-being.</a:t>
            </a:r>
          </a:p>
        </p:txBody>
      </p:sp>
      <p:pic>
        <p:nvPicPr>
          <p:cNvPr id="5" name="Content Placeholder 4" descr="Directly above view of green dumbbell, measure tape, weekdays on a notepad with a pencil, gray shoes and green mat on wooden background.">
            <a:extLst>
              <a:ext uri="{FF2B5EF4-FFF2-40B4-BE49-F238E27FC236}">
                <a16:creationId xmlns:a16="http://schemas.microsoft.com/office/drawing/2014/main" id="{EBEB2779-BA03-4035-A553-20B0DA906ACA}"/>
              </a:ext>
            </a:extLst>
          </p:cNvPr>
          <p:cNvPicPr>
            <a:picLocks noGrp="1" noChangeAspect="1"/>
          </p:cNvPicPr>
          <p:nvPr>
            <p:ph sz="half" idx="1"/>
          </p:nvPr>
        </p:nvPicPr>
        <p:blipFill>
          <a:blip r:embed="rId3"/>
          <a:srcRect l="25022" r="9796" b="1"/>
          <a:stretch/>
        </p:blipFill>
        <p:spPr>
          <a:xfrm>
            <a:off x="5958018" y="508090"/>
            <a:ext cx="5709726" cy="5846989"/>
          </a:xfrm>
          <a:prstGeom prst="rect">
            <a:avLst/>
          </a:prstGeom>
        </p:spPr>
      </p:pic>
    </p:spTree>
    <p:extLst>
      <p:ext uri="{BB962C8B-B14F-4D97-AF65-F5344CB8AC3E}">
        <p14:creationId xmlns:p14="http://schemas.microsoft.com/office/powerpoint/2010/main" val="28650573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9E10BDB4-64F2-477D-A03B-9F8352D5E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84F7588-F9DB-66E4-3A57-A371879F9EC5}"/>
              </a:ext>
            </a:extLst>
          </p:cNvPr>
          <p:cNvSpPr>
            <a:spLocks noGrp="1"/>
          </p:cNvSpPr>
          <p:nvPr>
            <p:ph type="title"/>
          </p:nvPr>
        </p:nvSpPr>
        <p:spPr>
          <a:xfrm>
            <a:off x="521208" y="978408"/>
            <a:ext cx="5020056" cy="1664208"/>
          </a:xfrm>
        </p:spPr>
        <p:txBody>
          <a:bodyPr vert="horz" lIns="91440" tIns="45720" rIns="91440" bIns="45720" rtlCol="0" anchor="t">
            <a:normAutofit/>
          </a:bodyPr>
          <a:lstStyle/>
          <a:p>
            <a:r>
              <a:rPr lang="en-US" b="1" kern="1200">
                <a:solidFill>
                  <a:schemeClr val="tx1"/>
                </a:solidFill>
                <a:latin typeface="+mj-lt"/>
                <a:ea typeface="+mj-ea"/>
                <a:cs typeface="+mj-cs"/>
              </a:rPr>
              <a:t>Core Concepts and Principles</a:t>
            </a:r>
          </a:p>
        </p:txBody>
      </p:sp>
      <p:sp>
        <p:nvSpPr>
          <p:cNvPr id="14" name="Rectangle 13">
            <a:extLst>
              <a:ext uri="{FF2B5EF4-FFF2-40B4-BE49-F238E27FC236}">
                <a16:creationId xmlns:a16="http://schemas.microsoft.com/office/drawing/2014/main" id="{B3367C65-B72C-202E-98A7-9B20F8F2F5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7" y="508090"/>
            <a:ext cx="5020056"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6" name="Rectangle 15">
            <a:extLst>
              <a:ext uri="{FF2B5EF4-FFF2-40B4-BE49-F238E27FC236}">
                <a16:creationId xmlns:a16="http://schemas.microsoft.com/office/drawing/2014/main" id="{AE558C32-DE71-E6B3-A032-D3EA9CB0F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6463" y="611650"/>
            <a:ext cx="55046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5" name="Content Placeholder 4" descr="Teamwork business concept">
            <a:extLst>
              <a:ext uri="{FF2B5EF4-FFF2-40B4-BE49-F238E27FC236}">
                <a16:creationId xmlns:a16="http://schemas.microsoft.com/office/drawing/2014/main" id="{600F9E2C-7D3B-448A-BC3E-473CFC9E1481}"/>
              </a:ext>
            </a:extLst>
          </p:cNvPr>
          <p:cNvPicPr>
            <a:picLocks noGrp="1" noChangeAspect="1"/>
          </p:cNvPicPr>
          <p:nvPr>
            <p:ph sz="half" idx="1"/>
          </p:nvPr>
        </p:nvPicPr>
        <p:blipFill>
          <a:blip r:embed="rId3"/>
          <a:srcRect l="4568" r="1" b="1"/>
          <a:stretch/>
        </p:blipFill>
        <p:spPr>
          <a:xfrm>
            <a:off x="517867" y="2834640"/>
            <a:ext cx="5020056" cy="3511296"/>
          </a:xfrm>
          <a:prstGeom prst="rect">
            <a:avLst/>
          </a:prstGeom>
        </p:spPr>
      </p:pic>
      <p:sp>
        <p:nvSpPr>
          <p:cNvPr id="4" name="Content Placeholder 3">
            <a:extLst>
              <a:ext uri="{FF2B5EF4-FFF2-40B4-BE49-F238E27FC236}">
                <a16:creationId xmlns:a16="http://schemas.microsoft.com/office/drawing/2014/main" id="{FDE6A6CC-D72A-4BBE-BBFF-BF52FBE7913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63056" y="978408"/>
            <a:ext cx="5504688" cy="5367528"/>
          </a:xfrm>
        </p:spPr>
        <p:txBody>
          <a:bodyPr>
            <a:normAutofit/>
          </a:bodyPr>
          <a:lstStyle/>
          <a:p>
            <a:pPr marL="0" indent="0">
              <a:spcBef>
                <a:spcPts val="2500"/>
              </a:spcBef>
              <a:buNone/>
            </a:pPr>
            <a:r>
              <a:rPr lang="en-US" sz="1400" b="1"/>
              <a:t>Personal Responsibility</a:t>
            </a:r>
          </a:p>
          <a:p>
            <a:pPr marL="0" lvl="1" indent="0">
              <a:buNone/>
            </a:pPr>
            <a:r>
              <a:rPr lang="en-US" sz="1400"/>
              <a:t>Personal responsibility empowers individuals to take control of their recovery journey and make informed choices.</a:t>
            </a:r>
          </a:p>
          <a:p>
            <a:pPr marL="0" indent="0">
              <a:spcBef>
                <a:spcPts val="2500"/>
              </a:spcBef>
              <a:buNone/>
            </a:pPr>
            <a:r>
              <a:rPr lang="en-US" sz="1400" b="1"/>
              <a:t>Education</a:t>
            </a:r>
          </a:p>
          <a:p>
            <a:pPr marL="0" lvl="1" indent="0">
              <a:buNone/>
            </a:pPr>
            <a:r>
              <a:rPr lang="en-US" sz="1400"/>
              <a:t>Education is vital for understanding recovery concepts and equipping individuals with the knowledge they need.</a:t>
            </a:r>
          </a:p>
          <a:p>
            <a:pPr marL="0" indent="0">
              <a:spcBef>
                <a:spcPts val="2500"/>
              </a:spcBef>
              <a:buNone/>
            </a:pPr>
            <a:r>
              <a:rPr lang="en-US" sz="1400" b="1"/>
              <a:t>Self-Advocacy</a:t>
            </a:r>
          </a:p>
          <a:p>
            <a:pPr marL="0" lvl="1" indent="0">
              <a:buNone/>
            </a:pPr>
            <a:r>
              <a:rPr lang="en-US" sz="1400"/>
              <a:t>Self-advocacy encourages individuals to express their needs and concerns, promoting autonomy in the recovery process.</a:t>
            </a:r>
          </a:p>
          <a:p>
            <a:pPr marL="0" indent="0">
              <a:spcBef>
                <a:spcPts val="2500"/>
              </a:spcBef>
              <a:buNone/>
            </a:pPr>
            <a:r>
              <a:rPr lang="en-US" sz="1400" b="1"/>
              <a:t>Support</a:t>
            </a:r>
          </a:p>
          <a:p>
            <a:pPr marL="0" lvl="1" indent="0">
              <a:buNone/>
            </a:pPr>
            <a:r>
              <a:rPr lang="en-US" sz="1400"/>
              <a:t>Support from peers and facilitators is essential in fostering a positive recovery environment and building resilience.</a:t>
            </a:r>
          </a:p>
        </p:txBody>
      </p:sp>
    </p:spTree>
    <p:extLst>
      <p:ext uri="{BB962C8B-B14F-4D97-AF65-F5344CB8AC3E}">
        <p14:creationId xmlns:p14="http://schemas.microsoft.com/office/powerpoint/2010/main" val="40197074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05FE9CD-039E-4F3A-C7AC-F93D4A85873F}"/>
              </a:ext>
            </a:extLst>
          </p:cNvPr>
          <p:cNvSpPr>
            <a:spLocks noGrp="1"/>
          </p:cNvSpPr>
          <p:nvPr>
            <p:ph type="title"/>
          </p:nvPr>
        </p:nvSpPr>
        <p:spPr>
          <a:xfrm>
            <a:off x="5431536" y="978408"/>
            <a:ext cx="6236208" cy="1463040"/>
          </a:xfrm>
        </p:spPr>
        <p:txBody>
          <a:bodyPr vert="horz" lIns="91440" tIns="45720" rIns="91440" bIns="45720" rtlCol="0" anchor="t">
            <a:normAutofit/>
          </a:bodyPr>
          <a:lstStyle/>
          <a:p>
            <a:pPr>
              <a:lnSpc>
                <a:spcPct val="90000"/>
              </a:lnSpc>
            </a:pPr>
            <a:r>
              <a:rPr lang="en-US" sz="3400" b="1" kern="1200">
                <a:solidFill>
                  <a:schemeClr val="tx1"/>
                </a:solidFill>
                <a:latin typeface="+mj-lt"/>
                <a:ea typeface="+mj-ea"/>
                <a:cs typeface="+mj-cs"/>
              </a:rPr>
              <a:t>Benefits of WRAP for Individuals and Communities</a:t>
            </a:r>
          </a:p>
        </p:txBody>
      </p:sp>
      <p:pic>
        <p:nvPicPr>
          <p:cNvPr id="5" name="Content Placeholder 4" descr="Abstract rainbow pride design made from colorful silhouetted human figures.">
            <a:extLst>
              <a:ext uri="{FF2B5EF4-FFF2-40B4-BE49-F238E27FC236}">
                <a16:creationId xmlns:a16="http://schemas.microsoft.com/office/drawing/2014/main" id="{1333E0F2-5B1A-46BE-82C1-EAF3485635AC}"/>
              </a:ext>
            </a:extLst>
          </p:cNvPr>
          <p:cNvPicPr>
            <a:picLocks noGrp="1" noChangeAspect="1"/>
          </p:cNvPicPr>
          <p:nvPr>
            <p:ph sz="half" idx="1"/>
          </p:nvPr>
        </p:nvPicPr>
        <p:blipFill>
          <a:blip r:embed="rId3"/>
          <a:srcRect l="24587" r="27141" b="1"/>
          <a:stretch/>
        </p:blipFill>
        <p:spPr>
          <a:xfrm>
            <a:off x="517869" y="508091"/>
            <a:ext cx="4221911" cy="5837918"/>
          </a:xfrm>
          <a:prstGeom prst="rect">
            <a:avLst/>
          </a:prstGeom>
        </p:spPr>
      </p:pic>
      <p:sp>
        <p:nvSpPr>
          <p:cNvPr id="14" name="Freeform: Shape 13">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714054AF-4F26-3AFF-D347-BF61B2F13B0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1536" y="2578608"/>
            <a:ext cx="6236208" cy="3767328"/>
          </a:xfrm>
        </p:spPr>
        <p:txBody>
          <a:bodyPr>
            <a:normAutofit/>
          </a:bodyPr>
          <a:lstStyle/>
          <a:p>
            <a:pPr marL="0" indent="0">
              <a:spcBef>
                <a:spcPts val="2500"/>
              </a:spcBef>
              <a:buNone/>
            </a:pPr>
            <a:r>
              <a:rPr lang="en-US" sz="1400" b="1"/>
              <a:t>Improved Mental Health Outcomes</a:t>
            </a:r>
          </a:p>
          <a:p>
            <a:pPr marL="0" lvl="1" indent="0">
              <a:buNone/>
            </a:pPr>
            <a:r>
              <a:rPr lang="en-US" sz="1400"/>
              <a:t>WRAP implementation can significantly enhance mental health outcomes, fostering better emotional well-being and stability.</a:t>
            </a:r>
          </a:p>
          <a:p>
            <a:pPr marL="0" indent="0">
              <a:spcBef>
                <a:spcPts val="2500"/>
              </a:spcBef>
              <a:buNone/>
            </a:pPr>
            <a:r>
              <a:rPr lang="en-US" sz="1400" b="1"/>
              <a:t>Increased Resilience</a:t>
            </a:r>
          </a:p>
          <a:p>
            <a:pPr marL="0" lvl="1" indent="0">
              <a:buNone/>
            </a:pPr>
            <a:r>
              <a:rPr lang="en-US" sz="1400"/>
              <a:t>The WRAP approach empowers individuals, helping them develop resilience and cope with life's challenges effectively.</a:t>
            </a:r>
          </a:p>
          <a:p>
            <a:pPr marL="0" indent="0">
              <a:spcBef>
                <a:spcPts val="2500"/>
              </a:spcBef>
              <a:buNone/>
            </a:pPr>
            <a:r>
              <a:rPr lang="en-US" sz="1400" b="1"/>
              <a:t>Community Engagement</a:t>
            </a:r>
          </a:p>
          <a:p>
            <a:pPr marL="0" lvl="1" indent="0">
              <a:buNone/>
            </a:pPr>
            <a:r>
              <a:rPr lang="en-US" sz="1400"/>
              <a:t>WRAP promotes greater community engagement, fostering connections and support among individuals in the community.</a:t>
            </a:r>
          </a:p>
        </p:txBody>
      </p:sp>
    </p:spTree>
    <p:extLst>
      <p:ext uri="{BB962C8B-B14F-4D97-AF65-F5344CB8AC3E}">
        <p14:creationId xmlns:p14="http://schemas.microsoft.com/office/powerpoint/2010/main" val="14662077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55E63749-CC07-AF7D-D544-48E1EC5D2DE9}"/>
              </a:ext>
            </a:extLst>
          </p:cNvPr>
          <p:cNvSpPr>
            <a:spLocks noGrp="1"/>
          </p:cNvSpPr>
          <p:nvPr>
            <p:ph type="ctrTitle"/>
          </p:nvPr>
        </p:nvSpPr>
        <p:spPr>
          <a:xfrm>
            <a:off x="521208" y="1211766"/>
            <a:ext cx="7237052" cy="4727988"/>
          </a:xfrm>
        </p:spPr>
        <p:txBody>
          <a:bodyPr anchor="b">
            <a:normAutofit/>
          </a:bodyPr>
          <a:lstStyle/>
          <a:p>
            <a:r>
              <a:rPr lang="en-US" sz="7400"/>
              <a:t>Role of a WRAP Facilitator</a:t>
            </a:r>
          </a:p>
        </p:txBody>
      </p:sp>
      <p:sp>
        <p:nvSpPr>
          <p:cNvPr id="9" name="Freeform: Shape 8">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270345323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9E10BDB4-64F2-477D-A03B-9F8352D5E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65A46E-9D24-CDB2-C66A-62B52B67EAE7}"/>
              </a:ext>
            </a:extLst>
          </p:cNvPr>
          <p:cNvSpPr>
            <a:spLocks noGrp="1"/>
          </p:cNvSpPr>
          <p:nvPr>
            <p:ph type="title"/>
          </p:nvPr>
        </p:nvSpPr>
        <p:spPr>
          <a:xfrm>
            <a:off x="521208" y="978408"/>
            <a:ext cx="5020056" cy="1664208"/>
          </a:xfrm>
        </p:spPr>
        <p:txBody>
          <a:bodyPr vert="horz" lIns="91440" tIns="45720" rIns="91440" bIns="45720" rtlCol="0" anchor="t">
            <a:normAutofit/>
          </a:bodyPr>
          <a:lstStyle/>
          <a:p>
            <a:r>
              <a:rPr lang="en-US" b="1" kern="1200">
                <a:solidFill>
                  <a:schemeClr val="tx1"/>
                </a:solidFill>
                <a:latin typeface="+mj-lt"/>
                <a:ea typeface="+mj-ea"/>
                <a:cs typeface="+mj-cs"/>
              </a:rPr>
              <a:t>Responsibilities and Expectations</a:t>
            </a:r>
          </a:p>
        </p:txBody>
      </p:sp>
      <p:sp>
        <p:nvSpPr>
          <p:cNvPr id="14" name="Rectangle 13">
            <a:extLst>
              <a:ext uri="{FF2B5EF4-FFF2-40B4-BE49-F238E27FC236}">
                <a16:creationId xmlns:a16="http://schemas.microsoft.com/office/drawing/2014/main" id="{B3367C65-B72C-202E-98A7-9B20F8F2F5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7" y="508090"/>
            <a:ext cx="5020056"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6" name="Rectangle 15">
            <a:extLst>
              <a:ext uri="{FF2B5EF4-FFF2-40B4-BE49-F238E27FC236}">
                <a16:creationId xmlns:a16="http://schemas.microsoft.com/office/drawing/2014/main" id="{AE558C32-DE71-E6B3-A032-D3EA9CB0F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6463" y="611650"/>
            <a:ext cx="55046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5" name="Content Placeholder 4" descr="People talking">
            <a:extLst>
              <a:ext uri="{FF2B5EF4-FFF2-40B4-BE49-F238E27FC236}">
                <a16:creationId xmlns:a16="http://schemas.microsoft.com/office/drawing/2014/main" id="{47FC33AD-649C-448C-90F4-72F311C02576}"/>
              </a:ext>
            </a:extLst>
          </p:cNvPr>
          <p:cNvPicPr>
            <a:picLocks noGrp="1" noChangeAspect="1"/>
          </p:cNvPicPr>
          <p:nvPr>
            <p:ph sz="half" idx="1"/>
          </p:nvPr>
        </p:nvPicPr>
        <p:blipFill>
          <a:blip r:embed="rId3"/>
          <a:srcRect r="-1" b="3854"/>
          <a:stretch/>
        </p:blipFill>
        <p:spPr>
          <a:xfrm>
            <a:off x="517867" y="2834640"/>
            <a:ext cx="5020056" cy="3511296"/>
          </a:xfrm>
          <a:prstGeom prst="rect">
            <a:avLst/>
          </a:prstGeom>
        </p:spPr>
      </p:pic>
      <p:sp>
        <p:nvSpPr>
          <p:cNvPr id="4" name="Content Placeholder 3">
            <a:extLst>
              <a:ext uri="{FF2B5EF4-FFF2-40B4-BE49-F238E27FC236}">
                <a16:creationId xmlns:a16="http://schemas.microsoft.com/office/drawing/2014/main" id="{98A0AF1C-B518-85BF-55EE-5DC2919E053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63056" y="978408"/>
            <a:ext cx="5504688" cy="5367528"/>
          </a:xfrm>
        </p:spPr>
        <p:txBody>
          <a:bodyPr>
            <a:normAutofit/>
          </a:bodyPr>
          <a:lstStyle/>
          <a:p>
            <a:pPr marL="0" indent="0">
              <a:spcBef>
                <a:spcPts val="2500"/>
              </a:spcBef>
              <a:buNone/>
            </a:pPr>
            <a:r>
              <a:rPr lang="en-US" sz="1400" b="1"/>
              <a:t>Creating a Supportive Environment</a:t>
            </a:r>
          </a:p>
          <a:p>
            <a:pPr marL="0" lvl="1" indent="0">
              <a:buNone/>
            </a:pPr>
            <a:r>
              <a:rPr lang="en-US" sz="1400"/>
              <a:t>Facilitators must create an atmosphere where participants feel safe and comfortable sharing their thoughts and experiences.</a:t>
            </a:r>
          </a:p>
          <a:p>
            <a:pPr marL="0" indent="0">
              <a:spcBef>
                <a:spcPts val="2500"/>
              </a:spcBef>
              <a:buNone/>
            </a:pPr>
            <a:r>
              <a:rPr lang="en-US" sz="1400" b="1"/>
              <a:t>Guiding Discussions</a:t>
            </a:r>
          </a:p>
          <a:p>
            <a:pPr marL="0" lvl="1" indent="0">
              <a:buNone/>
            </a:pPr>
            <a:r>
              <a:rPr lang="en-US" sz="1400"/>
              <a:t>Effective facilitators guide discussions thoughtfully, encouraging participation while keeping the group's focus on relevant topics.</a:t>
            </a:r>
          </a:p>
          <a:p>
            <a:pPr marL="0" indent="0">
              <a:spcBef>
                <a:spcPts val="2500"/>
              </a:spcBef>
              <a:buNone/>
            </a:pPr>
            <a:r>
              <a:rPr lang="en-US" sz="1400" b="1"/>
              <a:t>Ensuring Safety and Respect</a:t>
            </a:r>
          </a:p>
          <a:p>
            <a:pPr marL="0" lvl="1" indent="0">
              <a:buNone/>
            </a:pPr>
            <a:r>
              <a:rPr lang="en-US" sz="1400"/>
              <a:t>Facilitators are responsible for maintaining a respectful environment where all participants feel valued and heard.</a:t>
            </a:r>
          </a:p>
          <a:p>
            <a:pPr marL="0" indent="0">
              <a:spcBef>
                <a:spcPts val="2500"/>
              </a:spcBef>
              <a:buNone/>
            </a:pPr>
            <a:r>
              <a:rPr lang="en-US" sz="1400" b="1"/>
              <a:t>Focusing on Group Needs</a:t>
            </a:r>
          </a:p>
          <a:p>
            <a:pPr marL="0" lvl="1" indent="0">
              <a:buNone/>
            </a:pPr>
            <a:r>
              <a:rPr lang="en-US" sz="1400"/>
              <a:t>Facilitators must remain attentive to the needs and experiences of the group, adapting their approach as necessary.</a:t>
            </a:r>
          </a:p>
        </p:txBody>
      </p:sp>
    </p:spTree>
    <p:extLst>
      <p:ext uri="{BB962C8B-B14F-4D97-AF65-F5344CB8AC3E}">
        <p14:creationId xmlns:p14="http://schemas.microsoft.com/office/powerpoint/2010/main" val="11002468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9E10BDB4-64F2-477D-A03B-9F8352D5E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B9E3039-F8BA-2190-A0E5-FDD8FDDD6A35}"/>
              </a:ext>
            </a:extLst>
          </p:cNvPr>
          <p:cNvSpPr>
            <a:spLocks noGrp="1"/>
          </p:cNvSpPr>
          <p:nvPr>
            <p:ph type="title"/>
          </p:nvPr>
        </p:nvSpPr>
        <p:spPr>
          <a:xfrm>
            <a:off x="521208" y="978408"/>
            <a:ext cx="5020056" cy="1664208"/>
          </a:xfrm>
        </p:spPr>
        <p:txBody>
          <a:bodyPr vert="horz" lIns="91440" tIns="45720" rIns="91440" bIns="45720" rtlCol="0" anchor="t">
            <a:normAutofit/>
          </a:bodyPr>
          <a:lstStyle/>
          <a:p>
            <a:pPr>
              <a:lnSpc>
                <a:spcPct val="90000"/>
              </a:lnSpc>
            </a:pPr>
            <a:r>
              <a:rPr lang="en-US" sz="3700" b="1" kern="1200">
                <a:solidFill>
                  <a:schemeClr val="tx1"/>
                </a:solidFill>
                <a:latin typeface="+mj-lt"/>
                <a:ea typeface="+mj-ea"/>
                <a:cs typeface="+mj-cs"/>
              </a:rPr>
              <a:t>Qualities and Skills of an Effective Facilitator</a:t>
            </a:r>
          </a:p>
        </p:txBody>
      </p:sp>
      <p:sp>
        <p:nvSpPr>
          <p:cNvPr id="14" name="Rectangle 13">
            <a:extLst>
              <a:ext uri="{FF2B5EF4-FFF2-40B4-BE49-F238E27FC236}">
                <a16:creationId xmlns:a16="http://schemas.microsoft.com/office/drawing/2014/main" id="{B3367C65-B72C-202E-98A7-9B20F8F2F5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7" y="508090"/>
            <a:ext cx="5020056"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6" name="Rectangle 15">
            <a:extLst>
              <a:ext uri="{FF2B5EF4-FFF2-40B4-BE49-F238E27FC236}">
                <a16:creationId xmlns:a16="http://schemas.microsoft.com/office/drawing/2014/main" id="{AE558C32-DE71-E6B3-A032-D3EA9CB0F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6463" y="611650"/>
            <a:ext cx="55046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5" name="Content Placeholder 4" descr="Businessman is drawing stick figure on white paper. Stick figure was drawn as business person.">
            <a:extLst>
              <a:ext uri="{FF2B5EF4-FFF2-40B4-BE49-F238E27FC236}">
                <a16:creationId xmlns:a16="http://schemas.microsoft.com/office/drawing/2014/main" id="{75DADCE8-236E-46A9-AEAB-85864EBABDC8}"/>
              </a:ext>
            </a:extLst>
          </p:cNvPr>
          <p:cNvPicPr>
            <a:picLocks noGrp="1" noChangeAspect="1"/>
          </p:cNvPicPr>
          <p:nvPr>
            <p:ph sz="half" idx="1"/>
          </p:nvPr>
        </p:nvPicPr>
        <p:blipFill>
          <a:blip r:embed="rId3"/>
          <a:srcRect r="4569" b="1"/>
          <a:stretch/>
        </p:blipFill>
        <p:spPr>
          <a:xfrm>
            <a:off x="517867" y="2834640"/>
            <a:ext cx="5020056" cy="3511296"/>
          </a:xfrm>
          <a:prstGeom prst="rect">
            <a:avLst/>
          </a:prstGeom>
        </p:spPr>
      </p:pic>
      <p:sp>
        <p:nvSpPr>
          <p:cNvPr id="4" name="Content Placeholder 3">
            <a:extLst>
              <a:ext uri="{FF2B5EF4-FFF2-40B4-BE49-F238E27FC236}">
                <a16:creationId xmlns:a16="http://schemas.microsoft.com/office/drawing/2014/main" id="{125A337E-6D0E-DAC2-353E-524B5FB0BEC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63056" y="978408"/>
            <a:ext cx="5504688" cy="5367528"/>
          </a:xfrm>
        </p:spPr>
        <p:txBody>
          <a:bodyPr>
            <a:normAutofit/>
          </a:bodyPr>
          <a:lstStyle/>
          <a:p>
            <a:pPr marL="0" indent="0">
              <a:spcBef>
                <a:spcPts val="2500"/>
              </a:spcBef>
              <a:buNone/>
            </a:pPr>
            <a:r>
              <a:rPr lang="en-US" sz="1400" b="1"/>
              <a:t>Empathy and Patience</a:t>
            </a:r>
          </a:p>
          <a:p>
            <a:pPr marL="0" lvl="1" indent="0">
              <a:buNone/>
            </a:pPr>
            <a:r>
              <a:rPr lang="en-US" sz="1400"/>
              <a:t>Empathy and patience are essential qualities for facilitators, allowing them to understand participants' perspectives and create a supportive environment.</a:t>
            </a:r>
          </a:p>
          <a:p>
            <a:pPr marL="0" indent="0">
              <a:spcBef>
                <a:spcPts val="2500"/>
              </a:spcBef>
              <a:buNone/>
            </a:pPr>
            <a:r>
              <a:rPr lang="en-US" sz="1400" b="1"/>
              <a:t>Active Listening Skills</a:t>
            </a:r>
          </a:p>
          <a:p>
            <a:pPr marL="0" lvl="1" indent="0">
              <a:buNone/>
            </a:pPr>
            <a:r>
              <a:rPr lang="en-US" sz="1400"/>
              <a:t>Effective facilitators demonstrate active listening skills, ensuring that all participants feel heard and valued during discussions.</a:t>
            </a:r>
          </a:p>
          <a:p>
            <a:pPr marL="0" indent="0">
              <a:spcBef>
                <a:spcPts val="2500"/>
              </a:spcBef>
              <a:buNone/>
            </a:pPr>
            <a:r>
              <a:rPr lang="en-US" sz="1400" b="1"/>
              <a:t>Knowledge of WRAP Principles</a:t>
            </a:r>
          </a:p>
          <a:p>
            <a:pPr marL="0" lvl="1" indent="0">
              <a:buNone/>
            </a:pPr>
            <a:r>
              <a:rPr lang="en-US" sz="1400"/>
              <a:t>A knowledgeable facilitator understands WRAP principles, which helps guide the group through structured and effective discussions.</a:t>
            </a:r>
          </a:p>
          <a:p>
            <a:pPr marL="0" indent="0">
              <a:spcBef>
                <a:spcPts val="2500"/>
              </a:spcBef>
              <a:buNone/>
            </a:pPr>
            <a:r>
              <a:rPr lang="en-US" sz="1400" b="1"/>
              <a:t>Fostering Engaging Discussions</a:t>
            </a:r>
          </a:p>
          <a:p>
            <a:pPr marL="0" lvl="1" indent="0">
              <a:buNone/>
            </a:pPr>
            <a:r>
              <a:rPr lang="en-US" sz="1400"/>
              <a:t>Facilitators must be skilled in fostering engaging discussions, encouraging participation and collaboration among group members.</a:t>
            </a:r>
          </a:p>
        </p:txBody>
      </p:sp>
    </p:spTree>
    <p:extLst>
      <p:ext uri="{BB962C8B-B14F-4D97-AF65-F5344CB8AC3E}">
        <p14:creationId xmlns:p14="http://schemas.microsoft.com/office/powerpoint/2010/main" val="17481188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GestaltVTI">
  <a:themeElements>
    <a:clrScheme name="Gestalt">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Gestal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TotalTime>
  <Words>1894</Words>
  <Application>Microsoft Office PowerPoint</Application>
  <PresentationFormat>Widescreen</PresentationFormat>
  <Paragraphs>175</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Aptos</vt:lpstr>
      <vt:lpstr>Arial</vt:lpstr>
      <vt:lpstr>Bierstadt</vt:lpstr>
      <vt:lpstr>GestaltVTI</vt:lpstr>
      <vt:lpstr>Wellness Recovery Action Plan (WRAP) Facilitator Training: Empowering Wellness and Recovery</vt:lpstr>
      <vt:lpstr>Agenda for WRAP Training</vt:lpstr>
      <vt:lpstr>Introduction to WRAP</vt:lpstr>
      <vt:lpstr>History and Development of WRAP</vt:lpstr>
      <vt:lpstr>Core Concepts and Principles</vt:lpstr>
      <vt:lpstr>Benefits of WRAP for Individuals and Communities</vt:lpstr>
      <vt:lpstr>Role of a WRAP Facilitator</vt:lpstr>
      <vt:lpstr>Responsibilities and Expectations</vt:lpstr>
      <vt:lpstr>Qualities and Skills of an Effective Facilitator</vt:lpstr>
      <vt:lpstr>Ethical Considerations and Confidentiality</vt:lpstr>
      <vt:lpstr>Training Components and Curriculum</vt:lpstr>
      <vt:lpstr>Overview of the Training Program</vt:lpstr>
      <vt:lpstr>Key Modules and Learning Objectives</vt:lpstr>
      <vt:lpstr>Experiential Learning Activities and Exercises</vt:lpstr>
      <vt:lpstr>Facilitation Techniques and Strategies</vt:lpstr>
      <vt:lpstr>Creating a Safe and Supportive Environment</vt:lpstr>
      <vt:lpstr>Engaging and Motivating Participants</vt:lpstr>
      <vt:lpstr>Handling Challenges and Conflicts</vt:lpstr>
      <vt:lpstr>Implementing WRAP in Diverse Settings</vt:lpstr>
      <vt:lpstr>Adapting WRAP for Different Populations</vt:lpstr>
      <vt:lpstr>Incorporating Cultural Sensitivity</vt:lpstr>
      <vt:lpstr>Case Studies and Success Stories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WRAP of DC</dc:creator>
  <cp:lastModifiedBy>WRAP of DC</cp:lastModifiedBy>
  <cp:revision>1</cp:revision>
  <dcterms:created xsi:type="dcterms:W3CDTF">2025-03-20T23:19:49Z</dcterms:created>
  <dcterms:modified xsi:type="dcterms:W3CDTF">2025-03-20T23:31:37Z</dcterms:modified>
</cp:coreProperties>
</file>