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1" r:id="rId2"/>
    <p:sldId id="2562" r:id="rId3"/>
    <p:sldId id="2563" r:id="rId4"/>
    <p:sldId id="2564" r:id="rId5"/>
    <p:sldId id="2565" r:id="rId6"/>
    <p:sldId id="2566" r:id="rId7"/>
    <p:sldId id="2567" r:id="rId8"/>
    <p:sldId id="2568" r:id="rId9"/>
    <p:sldId id="2569" r:id="rId10"/>
    <p:sldId id="2570" r:id="rId11"/>
    <p:sldId id="2571" r:id="rId12"/>
    <p:sldId id="2572" r:id="rId13"/>
    <p:sldId id="2573" r:id="rId14"/>
    <p:sldId id="2574" r:id="rId15"/>
    <p:sldId id="2575" r:id="rId16"/>
    <p:sldId id="2576" r:id="rId17"/>
    <p:sldId id="2577" r:id="rId18"/>
    <p:sldId id="2578" r:id="rId19"/>
    <p:sldId id="2579" r:id="rId20"/>
    <p:sldId id="2580" r:id="rId21"/>
    <p:sldId id="2581" r:id="rId22"/>
    <p:sldId id="2582" r:id="rId23"/>
    <p:sldId id="2583" r:id="rId24"/>
    <p:sldId id="2584" r:id="rId25"/>
    <p:sldId id="2585" r:id="rId26"/>
    <p:sldId id="2586" r:id="rId27"/>
    <p:sldId id="2587" r:id="rId2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ierstadt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ierstadt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ierstadt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ierstadt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ierstadt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ierstadt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ierstadt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ierstadt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ierstadt" panose="020B00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85DE7D-E08C-4F45-84C5-5A02C7FAF069}" type="doc">
      <dgm:prSet loTypeId="urn:microsoft.com/office/officeart/2024/3/layout/verticalVisualTextBlock1#21" loCatId="Picture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F9C29CC-B03A-4749-A9E8-C888B74D179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Observation of Surroundings</a:t>
          </a:r>
        </a:p>
      </dgm:t>
    </dgm:pt>
    <dgm:pt modelId="{374510F9-C072-4C7A-A260-4282846F6344}" type="parTrans" cxnId="{2901C8C1-0701-46DF-A565-061C25091141}">
      <dgm:prSet/>
      <dgm:spPr/>
      <dgm:t>
        <a:bodyPr/>
        <a:lstStyle/>
        <a:p>
          <a:endParaRPr lang="en-US"/>
        </a:p>
      </dgm:t>
    </dgm:pt>
    <dgm:pt modelId="{DB516FD8-B194-488F-943E-6B482C8731DB}" type="sibTrans" cxnId="{2901C8C1-0701-46DF-A565-061C25091141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1D0138DB-2519-4ED1-94C4-1DCF535105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Take time to observe your environment and identify areas that contribute to stress, enhancing awareness of your surroundings.</a:t>
          </a:r>
        </a:p>
      </dgm:t>
    </dgm:pt>
    <dgm:pt modelId="{614B2305-A4D7-463E-9EFC-681F9A64D5EF}" type="parTrans" cxnId="{D76F94AF-7818-4A92-87FF-570981A23955}">
      <dgm:prSet/>
      <dgm:spPr/>
      <dgm:t>
        <a:bodyPr/>
        <a:lstStyle/>
        <a:p>
          <a:endParaRPr lang="en-US"/>
        </a:p>
      </dgm:t>
    </dgm:pt>
    <dgm:pt modelId="{0A646A8B-1A57-4E48-995F-3E2BDD9653CF}" type="sibTrans" cxnId="{D76F94AF-7818-4A92-87FF-570981A23955}">
      <dgm:prSet/>
      <dgm:spPr/>
      <dgm:t>
        <a:bodyPr/>
        <a:lstStyle/>
        <a:p>
          <a:endParaRPr lang="en-US"/>
        </a:p>
      </dgm:t>
    </dgm:pt>
    <dgm:pt modelId="{4B77E524-283C-4CDA-95A9-E47B24F1D35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Identifying Specific Stressors</a:t>
          </a:r>
        </a:p>
      </dgm:t>
    </dgm:pt>
    <dgm:pt modelId="{5EE1BF92-58B6-468A-BF76-8F54BE43034F}" type="parTrans" cxnId="{B4449121-913E-4872-9DCE-BE708EF7D254}">
      <dgm:prSet/>
      <dgm:spPr/>
      <dgm:t>
        <a:bodyPr/>
        <a:lstStyle/>
        <a:p>
          <a:endParaRPr lang="en-US"/>
        </a:p>
      </dgm:t>
    </dgm:pt>
    <dgm:pt modelId="{EA4275C7-097C-4EA3-8678-22D73CC14A8A}" type="sibTrans" cxnId="{B4449121-913E-4872-9DCE-BE708EF7D254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0B47D8F1-0C2A-4B72-88CF-B519A8EAD9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Recognize specific stressors like clutter, noise, and lack of privacy that can affect your mental state and well-being.</a:t>
          </a:r>
        </a:p>
      </dgm:t>
    </dgm:pt>
    <dgm:pt modelId="{179037FD-6803-468B-A0D5-9BA0CDD5521E}" type="parTrans" cxnId="{1C744A7B-7D96-4DA7-8975-CE8C2406CD43}">
      <dgm:prSet/>
      <dgm:spPr/>
      <dgm:t>
        <a:bodyPr/>
        <a:lstStyle/>
        <a:p>
          <a:endParaRPr lang="en-US"/>
        </a:p>
      </dgm:t>
    </dgm:pt>
    <dgm:pt modelId="{8E136D13-1315-4AF2-9740-08E7A4B8BE51}" type="sibTrans" cxnId="{1C744A7B-7D96-4DA7-8975-CE8C2406CD43}">
      <dgm:prSet/>
      <dgm:spPr/>
      <dgm:t>
        <a:bodyPr/>
        <a:lstStyle/>
        <a:p>
          <a:endParaRPr lang="en-US"/>
        </a:p>
      </dgm:t>
    </dgm:pt>
    <dgm:pt modelId="{17D3DB3F-5E93-40C5-AA4E-54A3CF1E4FE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Developing Management Strategies</a:t>
          </a:r>
        </a:p>
      </dgm:t>
    </dgm:pt>
    <dgm:pt modelId="{657A0494-F023-40B0-A66B-F695BE405177}" type="parTrans" cxnId="{909111C1-A31B-4BC3-9D0A-3D691E32F39B}">
      <dgm:prSet/>
      <dgm:spPr/>
      <dgm:t>
        <a:bodyPr/>
        <a:lstStyle/>
        <a:p>
          <a:endParaRPr lang="en-US"/>
        </a:p>
      </dgm:t>
    </dgm:pt>
    <dgm:pt modelId="{17834AA5-F0CB-41CA-B6C3-A88A10C194A5}" type="sibTrans" cxnId="{909111C1-A31B-4BC3-9D0A-3D691E32F39B}">
      <dgm:prSet/>
      <dgm:spPr/>
      <dgm:t>
        <a:bodyPr/>
        <a:lstStyle/>
        <a:p>
          <a:endParaRPr lang="en-US"/>
        </a:p>
      </dgm:t>
    </dgm:pt>
    <dgm:pt modelId="{0797B71C-9974-4207-8E82-3B4B2565B5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Understanding your triggers is essential for developing effective strategies to manage stress and improve your environment.</a:t>
          </a:r>
        </a:p>
      </dgm:t>
    </dgm:pt>
    <dgm:pt modelId="{1041E01B-B42F-4C25-8256-CFEA322652DC}" type="parTrans" cxnId="{0E02EFE8-FEB3-4D29-B640-5A229F4327E5}">
      <dgm:prSet/>
      <dgm:spPr/>
      <dgm:t>
        <a:bodyPr/>
        <a:lstStyle/>
        <a:p>
          <a:endParaRPr lang="en-US"/>
        </a:p>
      </dgm:t>
    </dgm:pt>
    <dgm:pt modelId="{931E82F4-418F-45DD-ADEF-831B651800B8}" type="sibTrans" cxnId="{0E02EFE8-FEB3-4D29-B640-5A229F4327E5}">
      <dgm:prSet/>
      <dgm:spPr/>
      <dgm:t>
        <a:bodyPr/>
        <a:lstStyle/>
        <a:p>
          <a:endParaRPr lang="en-US"/>
        </a:p>
      </dgm:t>
    </dgm:pt>
    <dgm:pt modelId="{3A9455B2-1E0B-4885-84E0-012711A4DBF4}" type="pres">
      <dgm:prSet presAssocID="{AD85DE7D-E08C-4F45-84C5-5A02C7FAF069}" presName="Root" presStyleCnt="0">
        <dgm:presLayoutVars>
          <dgm:dir/>
          <dgm:resizeHandles val="exact"/>
        </dgm:presLayoutVars>
      </dgm:prSet>
      <dgm:spPr/>
    </dgm:pt>
    <dgm:pt modelId="{1AA15E1B-FADC-463C-AD0D-D075D5ACD900}" type="pres">
      <dgm:prSet presAssocID="{1F9C29CC-B03A-4749-A9E8-C888B74D1790}" presName="Composite" presStyleCnt="0"/>
      <dgm:spPr/>
    </dgm:pt>
    <dgm:pt modelId="{92A125D4-46C8-4C7C-AC76-5D0F2796CC28}" type="pres">
      <dgm:prSet presAssocID="{1F9C29CC-B03A-4749-A9E8-C888B74D1790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1" r="52" b="4"/>
          <a:stretch/>
        </a:blipFill>
      </dgm:spPr>
      <dgm:extLst>
        <a:ext uri="{E40237B7-FDA0-4F09-8148-C483321AD2D9}">
          <dgm14:cNvPr xmlns:dgm14="http://schemas.microsoft.com/office/drawing/2010/diagram" id="0" name="" descr="Life in Asian hot summer"/>
        </a:ext>
      </dgm:extLst>
    </dgm:pt>
    <dgm:pt modelId="{7C4E27D4-D462-4159-900A-1F184A65A38C}" type="pres">
      <dgm:prSet presAssocID="{1F9C29CC-B03A-4749-A9E8-C888B74D1790}" presName="Subtitle" presStyleLbl="revTx" presStyleIdx="0" presStyleCnt="6">
        <dgm:presLayoutVars>
          <dgm:chMax val="0"/>
          <dgm:bulletEnabled/>
        </dgm:presLayoutVars>
      </dgm:prSet>
      <dgm:spPr/>
    </dgm:pt>
    <dgm:pt modelId="{CC3A3A83-94A4-46CB-9404-F18583DC5B71}" type="pres">
      <dgm:prSet presAssocID="{1F9C29CC-B03A-4749-A9E8-C888B74D1790}" presName="Description" presStyleLbl="revTx" presStyleIdx="1" presStyleCnt="6">
        <dgm:presLayoutVars>
          <dgm:bulletEnabled/>
        </dgm:presLayoutVars>
      </dgm:prSet>
      <dgm:spPr/>
    </dgm:pt>
    <dgm:pt modelId="{5B263EE1-3341-4221-99D3-67107DDFD5DC}" type="pres">
      <dgm:prSet presAssocID="{DB516FD8-B194-488F-943E-6B482C8731DB}" presName="sibTrans" presStyleLbl="sibTrans2D1" presStyleIdx="0" presStyleCnt="0"/>
      <dgm:spPr/>
    </dgm:pt>
    <dgm:pt modelId="{3148D8CD-6FCB-4642-89D0-FD670EF4B339}" type="pres">
      <dgm:prSet presAssocID="{4B77E524-283C-4CDA-95A9-E47B24F1D356}" presName="Composite" presStyleCnt="0"/>
      <dgm:spPr/>
    </dgm:pt>
    <dgm:pt modelId="{2276A117-2D88-440F-ACC3-0B064426F1F0}" type="pres">
      <dgm:prSet presAssocID="{4B77E524-283C-4CDA-95A9-E47B24F1D356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19403" b="4"/>
          <a:stretch/>
        </a:blipFill>
      </dgm:spPr>
      <dgm:extLst>
        <a:ext uri="{E40237B7-FDA0-4F09-8148-C483321AD2D9}">
          <dgm14:cNvPr xmlns:dgm14="http://schemas.microsoft.com/office/drawing/2010/diagram" id="0" name="" descr="Shot of a woman looking bored while lying on the sofa at home"/>
        </a:ext>
      </dgm:extLst>
    </dgm:pt>
    <dgm:pt modelId="{EC11B24A-0484-4C73-9A2E-58842F7E4BC2}" type="pres">
      <dgm:prSet presAssocID="{4B77E524-283C-4CDA-95A9-E47B24F1D356}" presName="Subtitle" presStyleLbl="revTx" presStyleIdx="2" presStyleCnt="6">
        <dgm:presLayoutVars>
          <dgm:chMax val="0"/>
          <dgm:bulletEnabled/>
        </dgm:presLayoutVars>
      </dgm:prSet>
      <dgm:spPr/>
    </dgm:pt>
    <dgm:pt modelId="{D79E50DB-802C-4064-ADA7-E270BDB098C8}" type="pres">
      <dgm:prSet presAssocID="{4B77E524-283C-4CDA-95A9-E47B24F1D356}" presName="Description" presStyleLbl="revTx" presStyleIdx="3" presStyleCnt="6">
        <dgm:presLayoutVars>
          <dgm:bulletEnabled/>
        </dgm:presLayoutVars>
      </dgm:prSet>
      <dgm:spPr/>
    </dgm:pt>
    <dgm:pt modelId="{955606E3-E7A6-4DD9-93A4-CA9E33EFB57D}" type="pres">
      <dgm:prSet presAssocID="{EA4275C7-097C-4EA3-8678-22D73CC14A8A}" presName="sibTrans" presStyleLbl="sibTrans2D1" presStyleIdx="0" presStyleCnt="0"/>
      <dgm:spPr/>
    </dgm:pt>
    <dgm:pt modelId="{04C78629-9D7F-42EA-AD17-0609C4FEB3C4}" type="pres">
      <dgm:prSet presAssocID="{17D3DB3F-5E93-40C5-AA4E-54A3CF1E4FEC}" presName="Composite" presStyleCnt="0"/>
      <dgm:spPr/>
    </dgm:pt>
    <dgm:pt modelId="{4CE68883-1CA4-4875-830B-DBE11AE24542}" type="pres">
      <dgm:prSet presAssocID="{17D3DB3F-5E93-40C5-AA4E-54A3CF1E4FEC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8" r="12915" b="4"/>
          <a:stretch/>
        </a:blipFill>
      </dgm:spPr>
      <dgm:extLst>
        <a:ext uri="{E40237B7-FDA0-4F09-8148-C483321AD2D9}">
          <dgm14:cNvPr xmlns:dgm14="http://schemas.microsoft.com/office/drawing/2010/diagram" id="0" name="" descr="A row of arrows point toward a target on a piece of graph paper."/>
        </a:ext>
      </dgm:extLst>
    </dgm:pt>
    <dgm:pt modelId="{B2B43CC6-3933-4656-8852-80B6198E5576}" type="pres">
      <dgm:prSet presAssocID="{17D3DB3F-5E93-40C5-AA4E-54A3CF1E4FEC}" presName="Subtitle" presStyleLbl="revTx" presStyleIdx="4" presStyleCnt="6">
        <dgm:presLayoutVars>
          <dgm:chMax val="0"/>
          <dgm:bulletEnabled/>
        </dgm:presLayoutVars>
      </dgm:prSet>
      <dgm:spPr/>
    </dgm:pt>
    <dgm:pt modelId="{551E97AC-E84B-4967-A3BC-97AFC18B732C}" type="pres">
      <dgm:prSet presAssocID="{17D3DB3F-5E93-40C5-AA4E-54A3CF1E4FEC}" presName="Description" presStyleLbl="revTx" presStyleIdx="5" presStyleCnt="6">
        <dgm:presLayoutVars>
          <dgm:bulletEnabled/>
        </dgm:presLayoutVars>
      </dgm:prSet>
      <dgm:spPr/>
    </dgm:pt>
  </dgm:ptLst>
  <dgm:cxnLst>
    <dgm:cxn modelId="{B4449121-913E-4872-9DCE-BE708EF7D254}" srcId="{AD85DE7D-E08C-4F45-84C5-5A02C7FAF069}" destId="{4B77E524-283C-4CDA-95A9-E47B24F1D356}" srcOrd="1" destOrd="0" parTransId="{5EE1BF92-58B6-468A-BF76-8F54BE43034F}" sibTransId="{EA4275C7-097C-4EA3-8678-22D73CC14A8A}"/>
    <dgm:cxn modelId="{B939FB23-21CE-4DD0-9664-1C5A970B03E7}" type="presOf" srcId="{17D3DB3F-5E93-40C5-AA4E-54A3CF1E4FEC}" destId="{B2B43CC6-3933-4656-8852-80B6198E5576}" srcOrd="0" destOrd="0" presId="urn:microsoft.com/office/officeart/2024/3/layout/verticalVisualTextBlock1#21"/>
    <dgm:cxn modelId="{CEA74C62-C3A7-44BB-AD5D-49053A030C3B}" type="presOf" srcId="{EA4275C7-097C-4EA3-8678-22D73CC14A8A}" destId="{955606E3-E7A6-4DD9-93A4-CA9E33EFB57D}" srcOrd="0" destOrd="0" presId="urn:microsoft.com/office/officeart/2024/3/layout/verticalVisualTextBlock1#21"/>
    <dgm:cxn modelId="{9D9C056C-CD45-4C1C-8A6F-7DA59FC6638B}" type="presOf" srcId="{1F9C29CC-B03A-4749-A9E8-C888B74D1790}" destId="{7C4E27D4-D462-4159-900A-1F184A65A38C}" srcOrd="0" destOrd="0" presId="urn:microsoft.com/office/officeart/2024/3/layout/verticalVisualTextBlock1#21"/>
    <dgm:cxn modelId="{8975A16D-F415-4342-B3CD-85B5378ADEB4}" type="presOf" srcId="{4B77E524-283C-4CDA-95A9-E47B24F1D356}" destId="{EC11B24A-0484-4C73-9A2E-58842F7E4BC2}" srcOrd="0" destOrd="0" presId="urn:microsoft.com/office/officeart/2024/3/layout/verticalVisualTextBlock1#21"/>
    <dgm:cxn modelId="{F774C274-DE6E-4A2E-A33B-910C0AD8FE85}" type="presOf" srcId="{DB516FD8-B194-488F-943E-6B482C8731DB}" destId="{5B263EE1-3341-4221-99D3-67107DDFD5DC}" srcOrd="0" destOrd="0" presId="urn:microsoft.com/office/officeart/2024/3/layout/verticalVisualTextBlock1#21"/>
    <dgm:cxn modelId="{1C744A7B-7D96-4DA7-8975-CE8C2406CD43}" srcId="{4B77E524-283C-4CDA-95A9-E47B24F1D356}" destId="{0B47D8F1-0C2A-4B72-88CF-B519A8EAD92F}" srcOrd="0" destOrd="0" parTransId="{179037FD-6803-468B-A0D5-9BA0CDD5521E}" sibTransId="{8E136D13-1315-4AF2-9740-08E7A4B8BE51}"/>
    <dgm:cxn modelId="{205FC79C-92D2-420F-B481-75E09287C483}" type="presOf" srcId="{0797B71C-9974-4207-8E82-3B4B2565B55A}" destId="{551E97AC-E84B-4967-A3BC-97AFC18B732C}" srcOrd="0" destOrd="0" presId="urn:microsoft.com/office/officeart/2024/3/layout/verticalVisualTextBlock1#21"/>
    <dgm:cxn modelId="{8A7468A9-2114-4FE8-A41D-4878E7B07AED}" type="presOf" srcId="{1D0138DB-2519-4ED1-94C4-1DCF535105AF}" destId="{CC3A3A83-94A4-46CB-9404-F18583DC5B71}" srcOrd="0" destOrd="0" presId="urn:microsoft.com/office/officeart/2024/3/layout/verticalVisualTextBlock1#21"/>
    <dgm:cxn modelId="{0BF459AE-825F-4979-AA83-DD0F12FD013D}" type="presOf" srcId="{0B47D8F1-0C2A-4B72-88CF-B519A8EAD92F}" destId="{D79E50DB-802C-4064-ADA7-E270BDB098C8}" srcOrd="0" destOrd="0" presId="urn:microsoft.com/office/officeart/2024/3/layout/verticalVisualTextBlock1#21"/>
    <dgm:cxn modelId="{D76F94AF-7818-4A92-87FF-570981A23955}" srcId="{1F9C29CC-B03A-4749-A9E8-C888B74D1790}" destId="{1D0138DB-2519-4ED1-94C4-1DCF535105AF}" srcOrd="0" destOrd="0" parTransId="{614B2305-A4D7-463E-9EFC-681F9A64D5EF}" sibTransId="{0A646A8B-1A57-4E48-995F-3E2BDD9653CF}"/>
    <dgm:cxn modelId="{909111C1-A31B-4BC3-9D0A-3D691E32F39B}" srcId="{AD85DE7D-E08C-4F45-84C5-5A02C7FAF069}" destId="{17D3DB3F-5E93-40C5-AA4E-54A3CF1E4FEC}" srcOrd="2" destOrd="0" parTransId="{657A0494-F023-40B0-A66B-F695BE405177}" sibTransId="{17834AA5-F0CB-41CA-B6C3-A88A10C194A5}"/>
    <dgm:cxn modelId="{2901C8C1-0701-46DF-A565-061C25091141}" srcId="{AD85DE7D-E08C-4F45-84C5-5A02C7FAF069}" destId="{1F9C29CC-B03A-4749-A9E8-C888B74D1790}" srcOrd="0" destOrd="0" parTransId="{374510F9-C072-4C7A-A260-4282846F6344}" sibTransId="{DB516FD8-B194-488F-943E-6B482C8731DB}"/>
    <dgm:cxn modelId="{0E02EFE8-FEB3-4D29-B640-5A229F4327E5}" srcId="{17D3DB3F-5E93-40C5-AA4E-54A3CF1E4FEC}" destId="{0797B71C-9974-4207-8E82-3B4B2565B55A}" srcOrd="0" destOrd="0" parTransId="{1041E01B-B42F-4C25-8256-CFEA322652DC}" sibTransId="{931E82F4-418F-45DD-ADEF-831B651800B8}"/>
    <dgm:cxn modelId="{EF4F75FE-CF62-4854-8847-8F61260B7A98}" type="presOf" srcId="{AD85DE7D-E08C-4F45-84C5-5A02C7FAF069}" destId="{3A9455B2-1E0B-4885-84E0-012711A4DBF4}" srcOrd="0" destOrd="0" presId="urn:microsoft.com/office/officeart/2024/3/layout/verticalVisualTextBlock1#21"/>
    <dgm:cxn modelId="{5AA58335-1017-49A0-8D88-05FA703F4497}" type="presParOf" srcId="{3A9455B2-1E0B-4885-84E0-012711A4DBF4}" destId="{1AA15E1B-FADC-463C-AD0D-D075D5ACD900}" srcOrd="0" destOrd="0" presId="urn:microsoft.com/office/officeart/2024/3/layout/verticalVisualTextBlock1#21"/>
    <dgm:cxn modelId="{4CA05791-BD4A-48DB-9EAE-CC87120B10F7}" type="presParOf" srcId="{1AA15E1B-FADC-463C-AD0D-D075D5ACD900}" destId="{92A125D4-46C8-4C7C-AC76-5D0F2796CC28}" srcOrd="0" destOrd="0" presId="urn:microsoft.com/office/officeart/2024/3/layout/verticalVisualTextBlock1#21"/>
    <dgm:cxn modelId="{E0463A46-5F76-44A2-89A9-83173F860680}" type="presParOf" srcId="{1AA15E1B-FADC-463C-AD0D-D075D5ACD900}" destId="{7C4E27D4-D462-4159-900A-1F184A65A38C}" srcOrd="1" destOrd="0" presId="urn:microsoft.com/office/officeart/2024/3/layout/verticalVisualTextBlock1#21"/>
    <dgm:cxn modelId="{A40826E5-28CC-45E6-B320-18A0F3E2C00B}" type="presParOf" srcId="{1AA15E1B-FADC-463C-AD0D-D075D5ACD900}" destId="{CC3A3A83-94A4-46CB-9404-F18583DC5B71}" srcOrd="2" destOrd="0" presId="urn:microsoft.com/office/officeart/2024/3/layout/verticalVisualTextBlock1#21"/>
    <dgm:cxn modelId="{F8E9EC77-9336-43BA-80C5-13465F7A1C78}" type="presParOf" srcId="{3A9455B2-1E0B-4885-84E0-012711A4DBF4}" destId="{5B263EE1-3341-4221-99D3-67107DDFD5DC}" srcOrd="1" destOrd="0" presId="urn:microsoft.com/office/officeart/2024/3/layout/verticalVisualTextBlock1#21"/>
    <dgm:cxn modelId="{C058F6CC-45DF-40C0-B164-6E5A4239B6B1}" type="presParOf" srcId="{3A9455B2-1E0B-4885-84E0-012711A4DBF4}" destId="{3148D8CD-6FCB-4642-89D0-FD670EF4B339}" srcOrd="2" destOrd="0" presId="urn:microsoft.com/office/officeart/2024/3/layout/verticalVisualTextBlock1#21"/>
    <dgm:cxn modelId="{6BD67841-274A-47BD-92BB-A4E6BCA63279}" type="presParOf" srcId="{3148D8CD-6FCB-4642-89D0-FD670EF4B339}" destId="{2276A117-2D88-440F-ACC3-0B064426F1F0}" srcOrd="0" destOrd="0" presId="urn:microsoft.com/office/officeart/2024/3/layout/verticalVisualTextBlock1#21"/>
    <dgm:cxn modelId="{DFDC353C-A0D9-4667-B90E-E1B4187708B0}" type="presParOf" srcId="{3148D8CD-6FCB-4642-89D0-FD670EF4B339}" destId="{EC11B24A-0484-4C73-9A2E-58842F7E4BC2}" srcOrd="1" destOrd="0" presId="urn:microsoft.com/office/officeart/2024/3/layout/verticalVisualTextBlock1#21"/>
    <dgm:cxn modelId="{FB3ED573-C7C3-429D-AF5F-D615D45499D2}" type="presParOf" srcId="{3148D8CD-6FCB-4642-89D0-FD670EF4B339}" destId="{D79E50DB-802C-4064-ADA7-E270BDB098C8}" srcOrd="2" destOrd="0" presId="urn:microsoft.com/office/officeart/2024/3/layout/verticalVisualTextBlock1#21"/>
    <dgm:cxn modelId="{F5431A81-0EE0-4466-AAB6-39329764BDAD}" type="presParOf" srcId="{3A9455B2-1E0B-4885-84E0-012711A4DBF4}" destId="{955606E3-E7A6-4DD9-93A4-CA9E33EFB57D}" srcOrd="3" destOrd="0" presId="urn:microsoft.com/office/officeart/2024/3/layout/verticalVisualTextBlock1#21"/>
    <dgm:cxn modelId="{CAC6844F-634C-4687-952A-BF97668B32AB}" type="presParOf" srcId="{3A9455B2-1E0B-4885-84E0-012711A4DBF4}" destId="{04C78629-9D7F-42EA-AD17-0609C4FEB3C4}" srcOrd="4" destOrd="0" presId="urn:microsoft.com/office/officeart/2024/3/layout/verticalVisualTextBlock1#21"/>
    <dgm:cxn modelId="{A4E76B02-40CC-4419-BB71-EB50E8A26E8F}" type="presParOf" srcId="{04C78629-9D7F-42EA-AD17-0609C4FEB3C4}" destId="{4CE68883-1CA4-4875-830B-DBE11AE24542}" srcOrd="0" destOrd="0" presId="urn:microsoft.com/office/officeart/2024/3/layout/verticalVisualTextBlock1#21"/>
    <dgm:cxn modelId="{42CFC447-4F54-4479-9766-A2E4099A4B5C}" type="presParOf" srcId="{04C78629-9D7F-42EA-AD17-0609C4FEB3C4}" destId="{B2B43CC6-3933-4656-8852-80B6198E5576}" srcOrd="1" destOrd="0" presId="urn:microsoft.com/office/officeart/2024/3/layout/verticalVisualTextBlock1#21"/>
    <dgm:cxn modelId="{3F623C90-FF59-4670-BACC-A6C086C38175}" type="presParOf" srcId="{04C78629-9D7F-42EA-AD17-0609C4FEB3C4}" destId="{551E97AC-E84B-4967-A3BC-97AFC18B732C}" srcOrd="2" destOrd="0" presId="urn:microsoft.com/office/officeart/2024/3/layout/verticalVisualTextBlock1#2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D77B97-5F3D-4311-8D1E-7BE46E829C5B}" type="doc">
      <dgm:prSet loTypeId="urn:microsoft.com/office/officeart/2024/3/layout/verticalVisualTextBlock1#22" loCatId="Picture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6BB09E1-44A9-4D5D-82A9-EDF64594AD2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Facilitate Easy Movement</a:t>
          </a:r>
        </a:p>
      </dgm:t>
    </dgm:pt>
    <dgm:pt modelId="{3D61A209-4CC4-4E77-B50C-C497F6698EAE}" type="parTrans" cxnId="{668EDA6D-DB1F-4D26-B631-6F681C5C627A}">
      <dgm:prSet/>
      <dgm:spPr/>
      <dgm:t>
        <a:bodyPr/>
        <a:lstStyle/>
        <a:p>
          <a:endParaRPr lang="en-US"/>
        </a:p>
      </dgm:t>
    </dgm:pt>
    <dgm:pt modelId="{22893F61-4538-410F-99BE-477691C7D144}" type="sibTrans" cxnId="{668EDA6D-DB1F-4D26-B631-6F681C5C627A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DB19F698-1F8B-4A70-9C74-00DD9E0E1A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Organizing your space ensures free movement, allowing you to access items without hassle.</a:t>
          </a:r>
        </a:p>
      </dgm:t>
    </dgm:pt>
    <dgm:pt modelId="{81FAC19B-AB16-42AB-BF90-8613D87230E4}" type="parTrans" cxnId="{78A1CB7B-B3FC-4F45-91BF-D5FD04D70F1D}">
      <dgm:prSet/>
      <dgm:spPr/>
      <dgm:t>
        <a:bodyPr/>
        <a:lstStyle/>
        <a:p>
          <a:endParaRPr lang="en-US"/>
        </a:p>
      </dgm:t>
    </dgm:pt>
    <dgm:pt modelId="{1FF9A95E-8E02-43E4-A537-544D1EE97841}" type="sibTrans" cxnId="{78A1CB7B-B3FC-4F45-91BF-D5FD04D70F1D}">
      <dgm:prSet/>
      <dgm:spPr/>
      <dgm:t>
        <a:bodyPr/>
        <a:lstStyle/>
        <a:p>
          <a:endParaRPr lang="en-US"/>
        </a:p>
      </dgm:t>
    </dgm:pt>
    <dgm:pt modelId="{AD59DEEE-AA31-4D96-AD78-58289F76368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Access to Necessary Items</a:t>
          </a:r>
        </a:p>
      </dgm:t>
    </dgm:pt>
    <dgm:pt modelId="{7EEFC41E-765B-4DDA-A25D-2A293F322877}" type="parTrans" cxnId="{6CBE28D1-AEE1-4B77-B4E2-E620017A6F16}">
      <dgm:prSet/>
      <dgm:spPr/>
      <dgm:t>
        <a:bodyPr/>
        <a:lstStyle/>
        <a:p>
          <a:endParaRPr lang="en-US"/>
        </a:p>
      </dgm:t>
    </dgm:pt>
    <dgm:pt modelId="{71C0321A-0AEE-4543-8E1A-15C5CB780148}" type="sibTrans" cxnId="{6CBE28D1-AEE1-4B77-B4E2-E620017A6F16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C7C21405-ED3F-479B-BA24-17DB326132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Organizing items within reach minimizes time spent searching for essentials and enhances productivity.</a:t>
          </a:r>
        </a:p>
      </dgm:t>
    </dgm:pt>
    <dgm:pt modelId="{C4A90BCF-05E3-4E37-8793-2890E191CFCE}" type="parTrans" cxnId="{CC264619-ED74-4DE8-B78C-911EB4B844D4}">
      <dgm:prSet/>
      <dgm:spPr/>
      <dgm:t>
        <a:bodyPr/>
        <a:lstStyle/>
        <a:p>
          <a:endParaRPr lang="en-US"/>
        </a:p>
      </dgm:t>
    </dgm:pt>
    <dgm:pt modelId="{7DBE3FE3-3A06-4A8C-B057-1C16CEF74146}" type="sibTrans" cxnId="{CC264619-ED74-4DE8-B78C-911EB4B844D4}">
      <dgm:prSet/>
      <dgm:spPr/>
      <dgm:t>
        <a:bodyPr/>
        <a:lstStyle/>
        <a:p>
          <a:endParaRPr lang="en-US"/>
        </a:p>
      </dgm:t>
    </dgm:pt>
    <dgm:pt modelId="{EF383D36-1B1A-470B-80FF-281114363FF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Promote Sense of Control</a:t>
          </a:r>
        </a:p>
      </dgm:t>
    </dgm:pt>
    <dgm:pt modelId="{C53E2B7F-9D34-4E50-B99D-E71B13414018}" type="parTrans" cxnId="{74D41A50-D992-4EDC-9108-9A328A02F5CF}">
      <dgm:prSet/>
      <dgm:spPr/>
      <dgm:t>
        <a:bodyPr/>
        <a:lstStyle/>
        <a:p>
          <a:endParaRPr lang="en-US"/>
        </a:p>
      </dgm:t>
    </dgm:pt>
    <dgm:pt modelId="{CA12ACF8-7CF8-48DC-BAD3-BA49F93F68AF}" type="sibTrans" cxnId="{74D41A50-D992-4EDC-9108-9A328A02F5CF}">
      <dgm:prSet/>
      <dgm:spPr/>
      <dgm:t>
        <a:bodyPr/>
        <a:lstStyle/>
        <a:p>
          <a:endParaRPr lang="en-US"/>
        </a:p>
      </dgm:t>
    </dgm:pt>
    <dgm:pt modelId="{95F79344-FB23-42A0-BEE0-99B184F833B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well-organized space leads to a feeling of control, reducing stress and frustration throughout your day.</a:t>
          </a:r>
        </a:p>
      </dgm:t>
    </dgm:pt>
    <dgm:pt modelId="{12AF33D2-1317-41A6-86F8-6D22C8C6BFAF}" type="parTrans" cxnId="{F3E8CFCD-FAE3-419F-B5FB-4430ABE86CD4}">
      <dgm:prSet/>
      <dgm:spPr/>
      <dgm:t>
        <a:bodyPr/>
        <a:lstStyle/>
        <a:p>
          <a:endParaRPr lang="en-US"/>
        </a:p>
      </dgm:t>
    </dgm:pt>
    <dgm:pt modelId="{D5AC2766-7642-4731-ADB3-A4040D9349B5}" type="sibTrans" cxnId="{F3E8CFCD-FAE3-419F-B5FB-4430ABE86CD4}">
      <dgm:prSet/>
      <dgm:spPr/>
      <dgm:t>
        <a:bodyPr/>
        <a:lstStyle/>
        <a:p>
          <a:endParaRPr lang="en-US"/>
        </a:p>
      </dgm:t>
    </dgm:pt>
    <dgm:pt modelId="{221E8DBB-8B0C-4743-8677-383135903075}" type="pres">
      <dgm:prSet presAssocID="{A2D77B97-5F3D-4311-8D1E-7BE46E829C5B}" presName="Root" presStyleCnt="0">
        <dgm:presLayoutVars>
          <dgm:dir/>
          <dgm:resizeHandles val="exact"/>
        </dgm:presLayoutVars>
      </dgm:prSet>
      <dgm:spPr/>
    </dgm:pt>
    <dgm:pt modelId="{90D9846F-2B53-4910-BEBE-7C417A90F4FB}" type="pres">
      <dgm:prSet presAssocID="{D6BB09E1-44A9-4D5D-82A9-EDF64594AD2E}" presName="Composite" presStyleCnt="0"/>
      <dgm:spPr/>
    </dgm:pt>
    <dgm:pt modelId="{E0ACB3F3-99F9-4412-B010-62D624EBDCDB}" type="pres">
      <dgm:prSet presAssocID="{D6BB09E1-44A9-4D5D-82A9-EDF64594AD2E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2390" b="6"/>
          <a:stretch/>
        </a:blipFill>
      </dgm:spPr>
      <dgm:extLst>
        <a:ext uri="{E40237B7-FDA0-4F09-8148-C483321AD2D9}">
          <dgm14:cNvPr xmlns:dgm14="http://schemas.microsoft.com/office/drawing/2010/diagram" id="0" name="" descr="Empty long corridor in a modern building."/>
        </a:ext>
      </dgm:extLst>
    </dgm:pt>
    <dgm:pt modelId="{C5313EA7-F53A-4EF7-8637-5314EF753D91}" type="pres">
      <dgm:prSet presAssocID="{D6BB09E1-44A9-4D5D-82A9-EDF64594AD2E}" presName="Subtitle" presStyleLbl="revTx" presStyleIdx="0" presStyleCnt="6">
        <dgm:presLayoutVars>
          <dgm:chMax val="0"/>
          <dgm:bulletEnabled/>
        </dgm:presLayoutVars>
      </dgm:prSet>
      <dgm:spPr/>
    </dgm:pt>
    <dgm:pt modelId="{2D4B1BC9-E085-43E9-B284-992227793683}" type="pres">
      <dgm:prSet presAssocID="{D6BB09E1-44A9-4D5D-82A9-EDF64594AD2E}" presName="Description" presStyleLbl="revTx" presStyleIdx="1" presStyleCnt="6">
        <dgm:presLayoutVars>
          <dgm:bulletEnabled/>
        </dgm:presLayoutVars>
      </dgm:prSet>
      <dgm:spPr/>
    </dgm:pt>
    <dgm:pt modelId="{0D5FA3D6-65F0-448A-9244-80EF9C25EB0E}" type="pres">
      <dgm:prSet presAssocID="{22893F61-4538-410F-99BE-477691C7D144}" presName="sibTrans" presStyleLbl="sibTrans2D1" presStyleIdx="0" presStyleCnt="0"/>
      <dgm:spPr/>
    </dgm:pt>
    <dgm:pt modelId="{05455C50-C89B-4C31-9A70-892F0E0BD6B2}" type="pres">
      <dgm:prSet presAssocID="{AD59DEEE-AA31-4D96-AD78-58289F76368B}" presName="Composite" presStyleCnt="0"/>
      <dgm:spPr/>
    </dgm:pt>
    <dgm:pt modelId="{59D3DAFB-A27F-4910-AF39-048DE8FAFACE}" type="pres">
      <dgm:prSet presAssocID="{AD59DEEE-AA31-4D96-AD78-58289F76368B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6058"/>
          <a:stretch/>
        </a:blipFill>
      </dgm:spPr>
      <dgm:extLst>
        <a:ext uri="{E40237B7-FDA0-4F09-8148-C483321AD2D9}">
          <dgm14:cNvPr xmlns:dgm14="http://schemas.microsoft.com/office/drawing/2010/diagram" id="0" name="" descr="Thailand, Box - Container, Business, Cabinet, Cheerful"/>
        </a:ext>
      </dgm:extLst>
    </dgm:pt>
    <dgm:pt modelId="{6CFA3E15-EC6A-49B2-9C4C-AF4CB583B0B8}" type="pres">
      <dgm:prSet presAssocID="{AD59DEEE-AA31-4D96-AD78-58289F76368B}" presName="Subtitle" presStyleLbl="revTx" presStyleIdx="2" presStyleCnt="6">
        <dgm:presLayoutVars>
          <dgm:chMax val="0"/>
          <dgm:bulletEnabled/>
        </dgm:presLayoutVars>
      </dgm:prSet>
      <dgm:spPr/>
    </dgm:pt>
    <dgm:pt modelId="{FDD503C0-E53B-47FA-AA1D-30ACFC0FFA06}" type="pres">
      <dgm:prSet presAssocID="{AD59DEEE-AA31-4D96-AD78-58289F76368B}" presName="Description" presStyleLbl="revTx" presStyleIdx="3" presStyleCnt="6">
        <dgm:presLayoutVars>
          <dgm:bulletEnabled/>
        </dgm:presLayoutVars>
      </dgm:prSet>
      <dgm:spPr/>
    </dgm:pt>
    <dgm:pt modelId="{636C2555-F79E-44DB-8788-A43F525DAA5A}" type="pres">
      <dgm:prSet presAssocID="{71C0321A-0AEE-4543-8E1A-15C5CB780148}" presName="sibTrans" presStyleLbl="sibTrans2D1" presStyleIdx="0" presStyleCnt="0"/>
      <dgm:spPr/>
    </dgm:pt>
    <dgm:pt modelId="{819F471F-A880-481C-B7EC-BD0CA1CBD482}" type="pres">
      <dgm:prSet presAssocID="{EF383D36-1B1A-470B-80FF-281114363FF3}" presName="Composite" presStyleCnt="0"/>
      <dgm:spPr/>
    </dgm:pt>
    <dgm:pt modelId="{0EB96582-7520-4C19-92EF-179D16065CC7}" type="pres">
      <dgm:prSet presAssocID="{EF383D36-1B1A-470B-80FF-281114363FF3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1" r="23682" b="4"/>
          <a:stretch/>
        </a:blipFill>
      </dgm:spPr>
      <dgm:extLst>
        <a:ext uri="{E40237B7-FDA0-4F09-8148-C483321AD2D9}">
          <dgm14:cNvPr xmlns:dgm14="http://schemas.microsoft.com/office/drawing/2010/diagram" id="0" name="" descr="Shot of a laptop, notebook and smartphone on a work desk with sticky notes on the wall behind it"/>
        </a:ext>
      </dgm:extLst>
    </dgm:pt>
    <dgm:pt modelId="{2520BF97-E830-4173-B046-984B14610D23}" type="pres">
      <dgm:prSet presAssocID="{EF383D36-1B1A-470B-80FF-281114363FF3}" presName="Subtitle" presStyleLbl="revTx" presStyleIdx="4" presStyleCnt="6">
        <dgm:presLayoutVars>
          <dgm:chMax val="0"/>
          <dgm:bulletEnabled/>
        </dgm:presLayoutVars>
      </dgm:prSet>
      <dgm:spPr/>
    </dgm:pt>
    <dgm:pt modelId="{AE5441E6-F584-49A4-8D8E-5B0FFEDC7138}" type="pres">
      <dgm:prSet presAssocID="{EF383D36-1B1A-470B-80FF-281114363FF3}" presName="Description" presStyleLbl="revTx" presStyleIdx="5" presStyleCnt="6">
        <dgm:presLayoutVars>
          <dgm:bulletEnabled/>
        </dgm:presLayoutVars>
      </dgm:prSet>
      <dgm:spPr/>
    </dgm:pt>
  </dgm:ptLst>
  <dgm:cxnLst>
    <dgm:cxn modelId="{CC264619-ED74-4DE8-B78C-911EB4B844D4}" srcId="{AD59DEEE-AA31-4D96-AD78-58289F76368B}" destId="{C7C21405-ED3F-479B-BA24-17DB32613299}" srcOrd="0" destOrd="0" parTransId="{C4A90BCF-05E3-4E37-8793-2890E191CFCE}" sibTransId="{7DBE3FE3-3A06-4A8C-B057-1C16CEF74146}"/>
    <dgm:cxn modelId="{C269F139-3E4D-4DCF-B814-8E7B4EDE6EC8}" type="presOf" srcId="{71C0321A-0AEE-4543-8E1A-15C5CB780148}" destId="{636C2555-F79E-44DB-8788-A43F525DAA5A}" srcOrd="0" destOrd="0" presId="urn:microsoft.com/office/officeart/2024/3/layout/verticalVisualTextBlock1#22"/>
    <dgm:cxn modelId="{CD83F43A-4765-41DB-8C27-4F3FF2C70809}" type="presOf" srcId="{95F79344-FB23-42A0-BEE0-99B184F833BB}" destId="{AE5441E6-F584-49A4-8D8E-5B0FFEDC7138}" srcOrd="0" destOrd="0" presId="urn:microsoft.com/office/officeart/2024/3/layout/verticalVisualTextBlock1#22"/>
    <dgm:cxn modelId="{E745ED3E-18B9-4C58-8E7E-125DAAD79F52}" type="presOf" srcId="{DB19F698-1F8B-4A70-9C74-00DD9E0E1A72}" destId="{2D4B1BC9-E085-43E9-B284-992227793683}" srcOrd="0" destOrd="0" presId="urn:microsoft.com/office/officeart/2024/3/layout/verticalVisualTextBlock1#22"/>
    <dgm:cxn modelId="{09477B66-A186-4330-9660-2F6C293F038E}" type="presOf" srcId="{C7C21405-ED3F-479B-BA24-17DB32613299}" destId="{FDD503C0-E53B-47FA-AA1D-30ACFC0FFA06}" srcOrd="0" destOrd="0" presId="urn:microsoft.com/office/officeart/2024/3/layout/verticalVisualTextBlock1#22"/>
    <dgm:cxn modelId="{A750C54C-E64A-44FD-A85F-2354DF250623}" type="presOf" srcId="{EF383D36-1B1A-470B-80FF-281114363FF3}" destId="{2520BF97-E830-4173-B046-984B14610D23}" srcOrd="0" destOrd="0" presId="urn:microsoft.com/office/officeart/2024/3/layout/verticalVisualTextBlock1#22"/>
    <dgm:cxn modelId="{668EDA6D-DB1F-4D26-B631-6F681C5C627A}" srcId="{A2D77B97-5F3D-4311-8D1E-7BE46E829C5B}" destId="{D6BB09E1-44A9-4D5D-82A9-EDF64594AD2E}" srcOrd="0" destOrd="0" parTransId="{3D61A209-4CC4-4E77-B50C-C497F6698EAE}" sibTransId="{22893F61-4538-410F-99BE-477691C7D144}"/>
    <dgm:cxn modelId="{74D41A50-D992-4EDC-9108-9A328A02F5CF}" srcId="{A2D77B97-5F3D-4311-8D1E-7BE46E829C5B}" destId="{EF383D36-1B1A-470B-80FF-281114363FF3}" srcOrd="2" destOrd="0" parTransId="{C53E2B7F-9D34-4E50-B99D-E71B13414018}" sibTransId="{CA12ACF8-7CF8-48DC-BAD3-BA49F93F68AF}"/>
    <dgm:cxn modelId="{78A1CB7B-B3FC-4F45-91BF-D5FD04D70F1D}" srcId="{D6BB09E1-44A9-4D5D-82A9-EDF64594AD2E}" destId="{DB19F698-1F8B-4A70-9C74-00DD9E0E1A72}" srcOrd="0" destOrd="0" parTransId="{81FAC19B-AB16-42AB-BF90-8613D87230E4}" sibTransId="{1FF9A95E-8E02-43E4-A537-544D1EE97841}"/>
    <dgm:cxn modelId="{ED46607C-A044-4BF5-8AFF-B5F2EB51CC9A}" type="presOf" srcId="{A2D77B97-5F3D-4311-8D1E-7BE46E829C5B}" destId="{221E8DBB-8B0C-4743-8677-383135903075}" srcOrd="0" destOrd="0" presId="urn:microsoft.com/office/officeart/2024/3/layout/verticalVisualTextBlock1#22"/>
    <dgm:cxn modelId="{0169ABA2-2749-4789-8868-72F3C93EDD4F}" type="presOf" srcId="{22893F61-4538-410F-99BE-477691C7D144}" destId="{0D5FA3D6-65F0-448A-9244-80EF9C25EB0E}" srcOrd="0" destOrd="0" presId="urn:microsoft.com/office/officeart/2024/3/layout/verticalVisualTextBlock1#22"/>
    <dgm:cxn modelId="{B5A943C4-5208-480D-828B-FED941BB46B2}" type="presOf" srcId="{AD59DEEE-AA31-4D96-AD78-58289F76368B}" destId="{6CFA3E15-EC6A-49B2-9C4C-AF4CB583B0B8}" srcOrd="0" destOrd="0" presId="urn:microsoft.com/office/officeart/2024/3/layout/verticalVisualTextBlock1#22"/>
    <dgm:cxn modelId="{F3E8CFCD-FAE3-419F-B5FB-4430ABE86CD4}" srcId="{EF383D36-1B1A-470B-80FF-281114363FF3}" destId="{95F79344-FB23-42A0-BEE0-99B184F833BB}" srcOrd="0" destOrd="0" parTransId="{12AF33D2-1317-41A6-86F8-6D22C8C6BFAF}" sibTransId="{D5AC2766-7642-4731-ADB3-A4040D9349B5}"/>
    <dgm:cxn modelId="{6CBE28D1-AEE1-4B77-B4E2-E620017A6F16}" srcId="{A2D77B97-5F3D-4311-8D1E-7BE46E829C5B}" destId="{AD59DEEE-AA31-4D96-AD78-58289F76368B}" srcOrd="1" destOrd="0" parTransId="{7EEFC41E-765B-4DDA-A25D-2A293F322877}" sibTransId="{71C0321A-0AEE-4543-8E1A-15C5CB780148}"/>
    <dgm:cxn modelId="{D19B70D8-449B-430E-82BF-D926BAAED4F3}" type="presOf" srcId="{D6BB09E1-44A9-4D5D-82A9-EDF64594AD2E}" destId="{C5313EA7-F53A-4EF7-8637-5314EF753D91}" srcOrd="0" destOrd="0" presId="urn:microsoft.com/office/officeart/2024/3/layout/verticalVisualTextBlock1#22"/>
    <dgm:cxn modelId="{E5809A5E-7AF7-4459-9DD1-FF9E8B7A52C0}" type="presParOf" srcId="{221E8DBB-8B0C-4743-8677-383135903075}" destId="{90D9846F-2B53-4910-BEBE-7C417A90F4FB}" srcOrd="0" destOrd="0" presId="urn:microsoft.com/office/officeart/2024/3/layout/verticalVisualTextBlock1#22"/>
    <dgm:cxn modelId="{973F4B8D-C83A-416F-9703-82FA57B07E83}" type="presParOf" srcId="{90D9846F-2B53-4910-BEBE-7C417A90F4FB}" destId="{E0ACB3F3-99F9-4412-B010-62D624EBDCDB}" srcOrd="0" destOrd="0" presId="urn:microsoft.com/office/officeart/2024/3/layout/verticalVisualTextBlock1#22"/>
    <dgm:cxn modelId="{1C0EB6C6-F810-420A-82DD-C19BD961948A}" type="presParOf" srcId="{90D9846F-2B53-4910-BEBE-7C417A90F4FB}" destId="{C5313EA7-F53A-4EF7-8637-5314EF753D91}" srcOrd="1" destOrd="0" presId="urn:microsoft.com/office/officeart/2024/3/layout/verticalVisualTextBlock1#22"/>
    <dgm:cxn modelId="{6A163E22-DC3D-41E1-BCAC-AC78506C21DA}" type="presParOf" srcId="{90D9846F-2B53-4910-BEBE-7C417A90F4FB}" destId="{2D4B1BC9-E085-43E9-B284-992227793683}" srcOrd="2" destOrd="0" presId="urn:microsoft.com/office/officeart/2024/3/layout/verticalVisualTextBlock1#22"/>
    <dgm:cxn modelId="{CF72B6D9-2C55-4608-8A86-5B70AD54F931}" type="presParOf" srcId="{221E8DBB-8B0C-4743-8677-383135903075}" destId="{0D5FA3D6-65F0-448A-9244-80EF9C25EB0E}" srcOrd="1" destOrd="0" presId="urn:microsoft.com/office/officeart/2024/3/layout/verticalVisualTextBlock1#22"/>
    <dgm:cxn modelId="{4260FADF-D92A-4B70-9913-5F228D900BDC}" type="presParOf" srcId="{221E8DBB-8B0C-4743-8677-383135903075}" destId="{05455C50-C89B-4C31-9A70-892F0E0BD6B2}" srcOrd="2" destOrd="0" presId="urn:microsoft.com/office/officeart/2024/3/layout/verticalVisualTextBlock1#22"/>
    <dgm:cxn modelId="{6DF70A70-5D5D-4045-BFDB-8C4C7507C08D}" type="presParOf" srcId="{05455C50-C89B-4C31-9A70-892F0E0BD6B2}" destId="{59D3DAFB-A27F-4910-AF39-048DE8FAFACE}" srcOrd="0" destOrd="0" presId="urn:microsoft.com/office/officeart/2024/3/layout/verticalVisualTextBlock1#22"/>
    <dgm:cxn modelId="{24C3700A-7D1C-42B2-9502-4480DF719905}" type="presParOf" srcId="{05455C50-C89B-4C31-9A70-892F0E0BD6B2}" destId="{6CFA3E15-EC6A-49B2-9C4C-AF4CB583B0B8}" srcOrd="1" destOrd="0" presId="urn:microsoft.com/office/officeart/2024/3/layout/verticalVisualTextBlock1#22"/>
    <dgm:cxn modelId="{CD474B6E-3771-4009-900F-654D8FB9AF07}" type="presParOf" srcId="{05455C50-C89B-4C31-9A70-892F0E0BD6B2}" destId="{FDD503C0-E53B-47FA-AA1D-30ACFC0FFA06}" srcOrd="2" destOrd="0" presId="urn:microsoft.com/office/officeart/2024/3/layout/verticalVisualTextBlock1#22"/>
    <dgm:cxn modelId="{C940F166-1E12-4413-B0FA-A317822AC400}" type="presParOf" srcId="{221E8DBB-8B0C-4743-8677-383135903075}" destId="{636C2555-F79E-44DB-8788-A43F525DAA5A}" srcOrd="3" destOrd="0" presId="urn:microsoft.com/office/officeart/2024/3/layout/verticalVisualTextBlock1#22"/>
    <dgm:cxn modelId="{9163F734-26F6-481D-AEFF-12C980979E6F}" type="presParOf" srcId="{221E8DBB-8B0C-4743-8677-383135903075}" destId="{819F471F-A880-481C-B7EC-BD0CA1CBD482}" srcOrd="4" destOrd="0" presId="urn:microsoft.com/office/officeart/2024/3/layout/verticalVisualTextBlock1#22"/>
    <dgm:cxn modelId="{457B5834-AACF-4AE3-B084-6CAE44F2460D}" type="presParOf" srcId="{819F471F-A880-481C-B7EC-BD0CA1CBD482}" destId="{0EB96582-7520-4C19-92EF-179D16065CC7}" srcOrd="0" destOrd="0" presId="urn:microsoft.com/office/officeart/2024/3/layout/verticalVisualTextBlock1#22"/>
    <dgm:cxn modelId="{FE736276-5DDF-405B-9F98-FCD66B1550F2}" type="presParOf" srcId="{819F471F-A880-481C-B7EC-BD0CA1CBD482}" destId="{2520BF97-E830-4173-B046-984B14610D23}" srcOrd="1" destOrd="0" presId="urn:microsoft.com/office/officeart/2024/3/layout/verticalVisualTextBlock1#22"/>
    <dgm:cxn modelId="{A5148369-D20F-49F9-8839-95DD7814C883}" type="presParOf" srcId="{819F471F-A880-481C-B7EC-BD0CA1CBD482}" destId="{AE5441E6-F584-49A4-8D8E-5B0FFEDC7138}" srcOrd="2" destOrd="0" presId="urn:microsoft.com/office/officeart/2024/3/layout/verticalVisualTextBlock1#2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084702-CE9B-4840-B4C0-97B46ABB44E8}" type="doc">
      <dgm:prSet loTypeId="urn:microsoft.com/office/officeart/2024/3/layout/hArchList1#1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8130CF-DE6D-4138-BB33-CC157134CAC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Understanding WRAP</a:t>
          </a:r>
        </a:p>
      </dgm:t>
    </dgm:pt>
    <dgm:pt modelId="{DA170E12-6C81-4DC8-97CD-C53F4B818B28}" type="parTrans" cxnId="{94346CA3-AAA8-4B84-A1CD-DD519480411C}">
      <dgm:prSet/>
      <dgm:spPr/>
      <dgm:t>
        <a:bodyPr/>
        <a:lstStyle/>
        <a:p>
          <a:endParaRPr lang="en-US"/>
        </a:p>
      </dgm:t>
    </dgm:pt>
    <dgm:pt modelId="{C74CED34-281C-4744-943D-FE3E39B76E80}" type="sibTrans" cxnId="{94346CA3-AAA8-4B84-A1CD-DD519480411C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0732C6F2-64CA-4F3A-8555-3982FC5060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Wellness Recovery Action Plan (WRAP) provides a framework for mental health recovery. Understanding it is crucial for effective implementation.</a:t>
          </a:r>
        </a:p>
      </dgm:t>
    </dgm:pt>
    <dgm:pt modelId="{9699ED5B-349F-41AC-8238-044B71209456}" type="parTrans" cxnId="{D0A97B8A-6DB5-4322-A293-4F4717BEC7C0}">
      <dgm:prSet/>
      <dgm:spPr/>
      <dgm:t>
        <a:bodyPr/>
        <a:lstStyle/>
        <a:p>
          <a:endParaRPr lang="en-US"/>
        </a:p>
      </dgm:t>
    </dgm:pt>
    <dgm:pt modelId="{7FCA2CC8-4959-4884-9E6C-90B753B84468}" type="sibTrans" cxnId="{D0A97B8A-6DB5-4322-A293-4F4717BEC7C0}">
      <dgm:prSet/>
      <dgm:spPr/>
      <dgm:t>
        <a:bodyPr/>
        <a:lstStyle/>
        <a:p>
          <a:endParaRPr lang="en-US"/>
        </a:p>
      </dgm:t>
    </dgm:pt>
    <dgm:pt modelId="{9EDAF612-EFB1-4DB0-971C-AD5CCC53283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Assessing Your Environment</a:t>
          </a:r>
        </a:p>
      </dgm:t>
    </dgm:pt>
    <dgm:pt modelId="{AD77D07F-7067-4447-B38F-20BB336A88C9}" type="parTrans" cxnId="{3257B62A-0309-4E2A-93DF-CCD71CEB2566}">
      <dgm:prSet/>
      <dgm:spPr/>
      <dgm:t>
        <a:bodyPr/>
        <a:lstStyle/>
        <a:p>
          <a:endParaRPr lang="en-US"/>
        </a:p>
      </dgm:t>
    </dgm:pt>
    <dgm:pt modelId="{3BACB226-94FD-44A2-B34A-478F25C9782A}" type="sibTrans" cxnId="{3257B62A-0309-4E2A-93DF-CCD71CEB2566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F7604AB4-62C0-4551-8344-F336983F6F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Evaluate your living space to identify factors that affect your mental well-being. This assessment is a key step in the WRAP process.</a:t>
          </a:r>
        </a:p>
      </dgm:t>
    </dgm:pt>
    <dgm:pt modelId="{8D7BF6E2-D590-4E2E-95EC-EA8A581C1EB5}" type="parTrans" cxnId="{12F01E03-9477-425F-B1B9-FEB9B79C725F}">
      <dgm:prSet/>
      <dgm:spPr/>
      <dgm:t>
        <a:bodyPr/>
        <a:lstStyle/>
        <a:p>
          <a:endParaRPr lang="en-US"/>
        </a:p>
      </dgm:t>
    </dgm:pt>
    <dgm:pt modelId="{7875CDB4-3E42-44AB-B2B6-A7E08AD86FB2}" type="sibTrans" cxnId="{12F01E03-9477-425F-B1B9-FEB9B79C725F}">
      <dgm:prSet/>
      <dgm:spPr/>
      <dgm:t>
        <a:bodyPr/>
        <a:lstStyle/>
        <a:p>
          <a:endParaRPr lang="en-US"/>
        </a:p>
      </dgm:t>
    </dgm:pt>
    <dgm:pt modelId="{18898E92-303A-431C-BDFC-373E33EF1A9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Designing a Supportive Atmosphere</a:t>
          </a:r>
        </a:p>
      </dgm:t>
    </dgm:pt>
    <dgm:pt modelId="{D8AA0FE6-1E21-4AE6-B416-60D1990BDAB7}" type="parTrans" cxnId="{8E9A23B1-E596-43BF-82F1-35CB404FCA12}">
      <dgm:prSet/>
      <dgm:spPr/>
      <dgm:t>
        <a:bodyPr/>
        <a:lstStyle/>
        <a:p>
          <a:endParaRPr lang="en-US"/>
        </a:p>
      </dgm:t>
    </dgm:pt>
    <dgm:pt modelId="{601BF45A-0E1C-4830-B306-846D4A9D66B3}" type="sibTrans" cxnId="{8E9A23B1-E596-43BF-82F1-35CB404FCA12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4F547FF2-5856-445E-872B-3883CE438B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Create a nurturing environment that promotes mental health through organization, comfort, and positive elements in your space.</a:t>
          </a:r>
        </a:p>
      </dgm:t>
    </dgm:pt>
    <dgm:pt modelId="{63D3DAB9-FC06-40B1-AD55-CFF9E0A4F487}" type="parTrans" cxnId="{E2EAE64F-2E9F-4051-A594-145F15F5E2DC}">
      <dgm:prSet/>
      <dgm:spPr/>
      <dgm:t>
        <a:bodyPr/>
        <a:lstStyle/>
        <a:p>
          <a:endParaRPr lang="en-US"/>
        </a:p>
      </dgm:t>
    </dgm:pt>
    <dgm:pt modelId="{FFFC0E80-0DB4-4E33-B9AC-6255EB691A58}" type="sibTrans" cxnId="{E2EAE64F-2E9F-4051-A594-145F15F5E2DC}">
      <dgm:prSet/>
      <dgm:spPr/>
      <dgm:t>
        <a:bodyPr/>
        <a:lstStyle/>
        <a:p>
          <a:endParaRPr lang="en-US"/>
        </a:p>
      </dgm:t>
    </dgm:pt>
    <dgm:pt modelId="{8366D62C-5097-4437-8C3B-B2AC8851F82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Planning for Maintenance and Crises</a:t>
          </a:r>
        </a:p>
      </dgm:t>
    </dgm:pt>
    <dgm:pt modelId="{30BE9FE9-D30C-4A14-957C-4806B5DD41EA}" type="parTrans" cxnId="{E0173470-9AEE-4B4A-9A43-443568D6DB7C}">
      <dgm:prSet/>
      <dgm:spPr/>
      <dgm:t>
        <a:bodyPr/>
        <a:lstStyle/>
        <a:p>
          <a:endParaRPr lang="en-US"/>
        </a:p>
      </dgm:t>
    </dgm:pt>
    <dgm:pt modelId="{35B7DF04-0994-4D0C-AB4A-32401403DEF6}" type="sibTrans" cxnId="{E0173470-9AEE-4B4A-9A43-443568D6DB7C}">
      <dgm:prSet/>
      <dgm:spPr/>
      <dgm:t>
        <a:bodyPr/>
        <a:lstStyle/>
        <a:p>
          <a:endParaRPr lang="en-US"/>
        </a:p>
      </dgm:t>
    </dgm:pt>
    <dgm:pt modelId="{256E47FE-631C-4481-A655-283D27B0FB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Establish strategies and routines for maintaining well-being and addressing potential crises to enhance resilience.</a:t>
          </a:r>
        </a:p>
      </dgm:t>
    </dgm:pt>
    <dgm:pt modelId="{A7B48513-2706-4A4A-9A9A-85C96E537AE9}" type="parTrans" cxnId="{C96AE0AF-7A94-4493-84D0-B6FDB36DB456}">
      <dgm:prSet/>
      <dgm:spPr/>
      <dgm:t>
        <a:bodyPr/>
        <a:lstStyle/>
        <a:p>
          <a:endParaRPr lang="en-US"/>
        </a:p>
      </dgm:t>
    </dgm:pt>
    <dgm:pt modelId="{36D5BCEE-0796-4F9E-8142-38E293248DB0}" type="sibTrans" cxnId="{C96AE0AF-7A94-4493-84D0-B6FDB36DB456}">
      <dgm:prSet/>
      <dgm:spPr/>
      <dgm:t>
        <a:bodyPr/>
        <a:lstStyle/>
        <a:p>
          <a:endParaRPr lang="en-US"/>
        </a:p>
      </dgm:t>
    </dgm:pt>
    <dgm:pt modelId="{2D01B774-6F7C-482C-B15A-0E502EFE5615}" type="pres">
      <dgm:prSet presAssocID="{89084702-CE9B-4840-B4C0-97B46ABB44E8}" presName="Name0" presStyleCnt="0">
        <dgm:presLayoutVars>
          <dgm:dir/>
          <dgm:resizeHandles val="exact"/>
        </dgm:presLayoutVars>
      </dgm:prSet>
      <dgm:spPr/>
    </dgm:pt>
    <dgm:pt modelId="{0F471946-6520-41FA-93D7-3D8F65A1D724}" type="pres">
      <dgm:prSet presAssocID="{788130CF-DE6D-4138-BB33-CC157134CAC1}" presName="compNode" presStyleCnt="0"/>
      <dgm:spPr/>
    </dgm:pt>
    <dgm:pt modelId="{50F06EDF-6D2A-407A-986F-06B2478B39BF}" type="pres">
      <dgm:prSet presAssocID="{788130CF-DE6D-4138-BB33-CC157134CAC1}" presName="pictRect" presStyleLbl="revTx" presStyleIdx="0" presStyleCnt="8">
        <dgm:presLayoutVars>
          <dgm:chMax val="0"/>
          <dgm:bulletEnabled/>
        </dgm:presLayoutVars>
      </dgm:prSet>
      <dgm:spPr/>
    </dgm:pt>
    <dgm:pt modelId="{D3AB3F1D-1DEF-4301-8B15-F8375173D74D}" type="pres">
      <dgm:prSet presAssocID="{788130CF-DE6D-4138-BB33-CC157134CAC1}" presName="textRect" presStyleLbl="revTx" presStyleIdx="1" presStyleCnt="8">
        <dgm:presLayoutVars>
          <dgm:bulletEnabled/>
        </dgm:presLayoutVars>
      </dgm:prSet>
      <dgm:spPr/>
    </dgm:pt>
    <dgm:pt modelId="{DE7AD1ED-1714-41E5-894F-0DD66E5FDE34}" type="pres">
      <dgm:prSet presAssocID="{C74CED34-281C-4744-943D-FE3E39B76E80}" presName="sibTrans" presStyleLbl="sibTrans2D1" presStyleIdx="0" presStyleCnt="0"/>
      <dgm:spPr/>
    </dgm:pt>
    <dgm:pt modelId="{29DC557D-5BF0-45EA-8385-9E06FBAF5D75}" type="pres">
      <dgm:prSet presAssocID="{9EDAF612-EFB1-4DB0-971C-AD5CCC532839}" presName="compNode" presStyleCnt="0"/>
      <dgm:spPr/>
    </dgm:pt>
    <dgm:pt modelId="{63115D8E-BEED-405B-A1E1-36E254BD5BFC}" type="pres">
      <dgm:prSet presAssocID="{9EDAF612-EFB1-4DB0-971C-AD5CCC532839}" presName="pictRect" presStyleLbl="revTx" presStyleIdx="2" presStyleCnt="8">
        <dgm:presLayoutVars>
          <dgm:chMax val="0"/>
          <dgm:bulletEnabled/>
        </dgm:presLayoutVars>
      </dgm:prSet>
      <dgm:spPr/>
    </dgm:pt>
    <dgm:pt modelId="{22762768-3C39-4C09-BDB7-440AFD1BCEC5}" type="pres">
      <dgm:prSet presAssocID="{9EDAF612-EFB1-4DB0-971C-AD5CCC532839}" presName="textRect" presStyleLbl="revTx" presStyleIdx="3" presStyleCnt="8">
        <dgm:presLayoutVars>
          <dgm:bulletEnabled/>
        </dgm:presLayoutVars>
      </dgm:prSet>
      <dgm:spPr/>
    </dgm:pt>
    <dgm:pt modelId="{30632466-4658-47B4-A358-ECECC0183E9A}" type="pres">
      <dgm:prSet presAssocID="{3BACB226-94FD-44A2-B34A-478F25C9782A}" presName="sibTrans" presStyleLbl="sibTrans2D1" presStyleIdx="0" presStyleCnt="0"/>
      <dgm:spPr/>
    </dgm:pt>
    <dgm:pt modelId="{1B8253F8-5564-4366-AD90-84A9AFF69E8C}" type="pres">
      <dgm:prSet presAssocID="{18898E92-303A-431C-BDFC-373E33EF1A94}" presName="compNode" presStyleCnt="0"/>
      <dgm:spPr/>
    </dgm:pt>
    <dgm:pt modelId="{1CA01189-13A4-4E0B-9589-F3F5E8456A59}" type="pres">
      <dgm:prSet presAssocID="{18898E92-303A-431C-BDFC-373E33EF1A94}" presName="pictRect" presStyleLbl="revTx" presStyleIdx="4" presStyleCnt="8">
        <dgm:presLayoutVars>
          <dgm:chMax val="0"/>
          <dgm:bulletEnabled/>
        </dgm:presLayoutVars>
      </dgm:prSet>
      <dgm:spPr/>
    </dgm:pt>
    <dgm:pt modelId="{0FD766EE-D1E1-481C-B443-92406FC66022}" type="pres">
      <dgm:prSet presAssocID="{18898E92-303A-431C-BDFC-373E33EF1A94}" presName="textRect" presStyleLbl="revTx" presStyleIdx="5" presStyleCnt="8">
        <dgm:presLayoutVars>
          <dgm:bulletEnabled/>
        </dgm:presLayoutVars>
      </dgm:prSet>
      <dgm:spPr/>
    </dgm:pt>
    <dgm:pt modelId="{82939647-203D-4FE9-80DF-1E289BBFEE97}" type="pres">
      <dgm:prSet presAssocID="{601BF45A-0E1C-4830-B306-846D4A9D66B3}" presName="sibTrans" presStyleLbl="sibTrans2D1" presStyleIdx="0" presStyleCnt="0"/>
      <dgm:spPr/>
    </dgm:pt>
    <dgm:pt modelId="{8968A831-C875-44C4-84D8-B98EA82BBC0E}" type="pres">
      <dgm:prSet presAssocID="{8366D62C-5097-4437-8C3B-B2AC8851F822}" presName="compNode" presStyleCnt="0"/>
      <dgm:spPr/>
    </dgm:pt>
    <dgm:pt modelId="{46DF4DF2-1464-4208-9DFA-FE887BF4AC78}" type="pres">
      <dgm:prSet presAssocID="{8366D62C-5097-4437-8C3B-B2AC8851F822}" presName="pictRect" presStyleLbl="revTx" presStyleIdx="6" presStyleCnt="8">
        <dgm:presLayoutVars>
          <dgm:chMax val="0"/>
          <dgm:bulletEnabled/>
        </dgm:presLayoutVars>
      </dgm:prSet>
      <dgm:spPr/>
    </dgm:pt>
    <dgm:pt modelId="{ECDA8492-197B-449F-9A4C-755EC324B85E}" type="pres">
      <dgm:prSet presAssocID="{8366D62C-5097-4437-8C3B-B2AC8851F822}" presName="textRect" presStyleLbl="revTx" presStyleIdx="7" presStyleCnt="8">
        <dgm:presLayoutVars>
          <dgm:bulletEnabled/>
        </dgm:presLayoutVars>
      </dgm:prSet>
      <dgm:spPr/>
    </dgm:pt>
  </dgm:ptLst>
  <dgm:cxnLst>
    <dgm:cxn modelId="{79F2EF00-FB31-4253-81D7-5BE34E7309E5}" type="presOf" srcId="{788130CF-DE6D-4138-BB33-CC157134CAC1}" destId="{50F06EDF-6D2A-407A-986F-06B2478B39BF}" srcOrd="0" destOrd="0" presId="urn:microsoft.com/office/officeart/2024/3/layout/hArchList1#12"/>
    <dgm:cxn modelId="{12F01E03-9477-425F-B1B9-FEB9B79C725F}" srcId="{9EDAF612-EFB1-4DB0-971C-AD5CCC532839}" destId="{F7604AB4-62C0-4551-8344-F336983F6F3F}" srcOrd="0" destOrd="0" parTransId="{8D7BF6E2-D590-4E2E-95EC-EA8A581C1EB5}" sibTransId="{7875CDB4-3E42-44AB-B2B6-A7E08AD86FB2}"/>
    <dgm:cxn modelId="{7C074D13-0FD4-46D2-AF2C-FED36722ED98}" type="presOf" srcId="{89084702-CE9B-4840-B4C0-97B46ABB44E8}" destId="{2D01B774-6F7C-482C-B15A-0E502EFE5615}" srcOrd="0" destOrd="0" presId="urn:microsoft.com/office/officeart/2024/3/layout/hArchList1#12"/>
    <dgm:cxn modelId="{00B71E17-049E-42D9-A87A-F44EE36807AF}" type="presOf" srcId="{F7604AB4-62C0-4551-8344-F336983F6F3F}" destId="{22762768-3C39-4C09-BDB7-440AFD1BCEC5}" srcOrd="0" destOrd="0" presId="urn:microsoft.com/office/officeart/2024/3/layout/hArchList1#12"/>
    <dgm:cxn modelId="{0DA48029-AE81-489D-94A4-3E19FCD6503B}" type="presOf" srcId="{9EDAF612-EFB1-4DB0-971C-AD5CCC532839}" destId="{63115D8E-BEED-405B-A1E1-36E254BD5BFC}" srcOrd="0" destOrd="0" presId="urn:microsoft.com/office/officeart/2024/3/layout/hArchList1#12"/>
    <dgm:cxn modelId="{3257B62A-0309-4E2A-93DF-CCD71CEB2566}" srcId="{89084702-CE9B-4840-B4C0-97B46ABB44E8}" destId="{9EDAF612-EFB1-4DB0-971C-AD5CCC532839}" srcOrd="1" destOrd="0" parTransId="{AD77D07F-7067-4447-B38F-20BB336A88C9}" sibTransId="{3BACB226-94FD-44A2-B34A-478F25C9782A}"/>
    <dgm:cxn modelId="{74B1086F-79D0-4ED9-B730-86E1A2745158}" type="presOf" srcId="{18898E92-303A-431C-BDFC-373E33EF1A94}" destId="{1CA01189-13A4-4E0B-9589-F3F5E8456A59}" srcOrd="0" destOrd="0" presId="urn:microsoft.com/office/officeart/2024/3/layout/hArchList1#12"/>
    <dgm:cxn modelId="{E2EAE64F-2E9F-4051-A594-145F15F5E2DC}" srcId="{18898E92-303A-431C-BDFC-373E33EF1A94}" destId="{4F547FF2-5856-445E-872B-3883CE438BEB}" srcOrd="0" destOrd="0" parTransId="{63D3DAB9-FC06-40B1-AD55-CFF9E0A4F487}" sibTransId="{FFFC0E80-0DB4-4E33-B9AC-6255EB691A58}"/>
    <dgm:cxn modelId="{E0173470-9AEE-4B4A-9A43-443568D6DB7C}" srcId="{89084702-CE9B-4840-B4C0-97B46ABB44E8}" destId="{8366D62C-5097-4437-8C3B-B2AC8851F822}" srcOrd="3" destOrd="0" parTransId="{30BE9FE9-D30C-4A14-957C-4806B5DD41EA}" sibTransId="{35B7DF04-0994-4D0C-AB4A-32401403DEF6}"/>
    <dgm:cxn modelId="{5BE6C156-04E3-451D-9FE7-E26029286777}" type="presOf" srcId="{256E47FE-631C-4481-A655-283D27B0FB8F}" destId="{ECDA8492-197B-449F-9A4C-755EC324B85E}" srcOrd="0" destOrd="0" presId="urn:microsoft.com/office/officeart/2024/3/layout/hArchList1#12"/>
    <dgm:cxn modelId="{B51E247D-4661-42A7-A974-EFF7B55A5A04}" type="presOf" srcId="{0732C6F2-64CA-4F3A-8555-3982FC506086}" destId="{D3AB3F1D-1DEF-4301-8B15-F8375173D74D}" srcOrd="0" destOrd="0" presId="urn:microsoft.com/office/officeart/2024/3/layout/hArchList1#12"/>
    <dgm:cxn modelId="{D0A97B8A-6DB5-4322-A293-4F4717BEC7C0}" srcId="{788130CF-DE6D-4138-BB33-CC157134CAC1}" destId="{0732C6F2-64CA-4F3A-8555-3982FC506086}" srcOrd="0" destOrd="0" parTransId="{9699ED5B-349F-41AC-8238-044B71209456}" sibTransId="{7FCA2CC8-4959-4884-9E6C-90B753B84468}"/>
    <dgm:cxn modelId="{AF7E6A9A-F2D6-46D8-8125-28855618099F}" type="presOf" srcId="{8366D62C-5097-4437-8C3B-B2AC8851F822}" destId="{46DF4DF2-1464-4208-9DFA-FE887BF4AC78}" srcOrd="0" destOrd="0" presId="urn:microsoft.com/office/officeart/2024/3/layout/hArchList1#12"/>
    <dgm:cxn modelId="{94346CA3-AAA8-4B84-A1CD-DD519480411C}" srcId="{89084702-CE9B-4840-B4C0-97B46ABB44E8}" destId="{788130CF-DE6D-4138-BB33-CC157134CAC1}" srcOrd="0" destOrd="0" parTransId="{DA170E12-6C81-4DC8-97CD-C53F4B818B28}" sibTransId="{C74CED34-281C-4744-943D-FE3E39B76E80}"/>
    <dgm:cxn modelId="{A964F2A7-6ABE-4989-8D37-8193618EA1C6}" type="presOf" srcId="{C74CED34-281C-4744-943D-FE3E39B76E80}" destId="{DE7AD1ED-1714-41E5-894F-0DD66E5FDE34}" srcOrd="0" destOrd="0" presId="urn:microsoft.com/office/officeart/2024/3/layout/hArchList1#12"/>
    <dgm:cxn modelId="{C96AE0AF-7A94-4493-84D0-B6FDB36DB456}" srcId="{8366D62C-5097-4437-8C3B-B2AC8851F822}" destId="{256E47FE-631C-4481-A655-283D27B0FB8F}" srcOrd="0" destOrd="0" parTransId="{A7B48513-2706-4A4A-9A9A-85C96E537AE9}" sibTransId="{36D5BCEE-0796-4F9E-8142-38E293248DB0}"/>
    <dgm:cxn modelId="{8E9A23B1-E596-43BF-82F1-35CB404FCA12}" srcId="{89084702-CE9B-4840-B4C0-97B46ABB44E8}" destId="{18898E92-303A-431C-BDFC-373E33EF1A94}" srcOrd="2" destOrd="0" parTransId="{D8AA0FE6-1E21-4AE6-B416-60D1990BDAB7}" sibTransId="{601BF45A-0E1C-4830-B306-846D4A9D66B3}"/>
    <dgm:cxn modelId="{E70A3AC8-1FFD-471B-8BB5-0829F0855E80}" type="presOf" srcId="{601BF45A-0E1C-4830-B306-846D4A9D66B3}" destId="{82939647-203D-4FE9-80DF-1E289BBFEE97}" srcOrd="0" destOrd="0" presId="urn:microsoft.com/office/officeart/2024/3/layout/hArchList1#12"/>
    <dgm:cxn modelId="{49904ED5-18F4-4FE0-A55F-2B4E9A562F4A}" type="presOf" srcId="{4F547FF2-5856-445E-872B-3883CE438BEB}" destId="{0FD766EE-D1E1-481C-B443-92406FC66022}" srcOrd="0" destOrd="0" presId="urn:microsoft.com/office/officeart/2024/3/layout/hArchList1#12"/>
    <dgm:cxn modelId="{FCF2DDFE-3EF8-4A4D-9E97-2AB9DECB869E}" type="presOf" srcId="{3BACB226-94FD-44A2-B34A-478F25C9782A}" destId="{30632466-4658-47B4-A358-ECECC0183E9A}" srcOrd="0" destOrd="0" presId="urn:microsoft.com/office/officeart/2024/3/layout/hArchList1#12"/>
    <dgm:cxn modelId="{53690609-0084-422A-ADE3-1853DE4CFB8F}" type="presParOf" srcId="{2D01B774-6F7C-482C-B15A-0E502EFE5615}" destId="{0F471946-6520-41FA-93D7-3D8F65A1D724}" srcOrd="0" destOrd="0" presId="urn:microsoft.com/office/officeart/2024/3/layout/hArchList1#12"/>
    <dgm:cxn modelId="{DBB4A5E3-8BF9-49AD-BC55-9CBE2AB874E3}" type="presParOf" srcId="{0F471946-6520-41FA-93D7-3D8F65A1D724}" destId="{50F06EDF-6D2A-407A-986F-06B2478B39BF}" srcOrd="0" destOrd="0" presId="urn:microsoft.com/office/officeart/2024/3/layout/hArchList1#12"/>
    <dgm:cxn modelId="{F7FAB247-1A9A-4A13-954F-4012469AAB51}" type="presParOf" srcId="{0F471946-6520-41FA-93D7-3D8F65A1D724}" destId="{D3AB3F1D-1DEF-4301-8B15-F8375173D74D}" srcOrd="1" destOrd="0" presId="urn:microsoft.com/office/officeart/2024/3/layout/hArchList1#12"/>
    <dgm:cxn modelId="{26AB6222-37A8-469A-96A0-CB877D9CC263}" type="presParOf" srcId="{2D01B774-6F7C-482C-B15A-0E502EFE5615}" destId="{DE7AD1ED-1714-41E5-894F-0DD66E5FDE34}" srcOrd="1" destOrd="0" presId="urn:microsoft.com/office/officeart/2024/3/layout/hArchList1#12"/>
    <dgm:cxn modelId="{72498929-A71F-4E1A-9E47-83D674AEEB33}" type="presParOf" srcId="{2D01B774-6F7C-482C-B15A-0E502EFE5615}" destId="{29DC557D-5BF0-45EA-8385-9E06FBAF5D75}" srcOrd="2" destOrd="0" presId="urn:microsoft.com/office/officeart/2024/3/layout/hArchList1#12"/>
    <dgm:cxn modelId="{4D3EFC9C-55AB-45E3-A546-F3B563B86340}" type="presParOf" srcId="{29DC557D-5BF0-45EA-8385-9E06FBAF5D75}" destId="{63115D8E-BEED-405B-A1E1-36E254BD5BFC}" srcOrd="0" destOrd="0" presId="urn:microsoft.com/office/officeart/2024/3/layout/hArchList1#12"/>
    <dgm:cxn modelId="{99FC263B-DCA6-4940-9530-5840D4201CEA}" type="presParOf" srcId="{29DC557D-5BF0-45EA-8385-9E06FBAF5D75}" destId="{22762768-3C39-4C09-BDB7-440AFD1BCEC5}" srcOrd="1" destOrd="0" presId="urn:microsoft.com/office/officeart/2024/3/layout/hArchList1#12"/>
    <dgm:cxn modelId="{9FF0A99B-172F-4374-99E5-BF63F5B06E4C}" type="presParOf" srcId="{2D01B774-6F7C-482C-B15A-0E502EFE5615}" destId="{30632466-4658-47B4-A358-ECECC0183E9A}" srcOrd="3" destOrd="0" presId="urn:microsoft.com/office/officeart/2024/3/layout/hArchList1#12"/>
    <dgm:cxn modelId="{CDE594D8-6BE9-403B-9E71-E7884CD3FD29}" type="presParOf" srcId="{2D01B774-6F7C-482C-B15A-0E502EFE5615}" destId="{1B8253F8-5564-4366-AD90-84A9AFF69E8C}" srcOrd="4" destOrd="0" presId="urn:microsoft.com/office/officeart/2024/3/layout/hArchList1#12"/>
    <dgm:cxn modelId="{167762A7-A5F4-4408-9AB2-1C30DF9FD2DA}" type="presParOf" srcId="{1B8253F8-5564-4366-AD90-84A9AFF69E8C}" destId="{1CA01189-13A4-4E0B-9589-F3F5E8456A59}" srcOrd="0" destOrd="0" presId="urn:microsoft.com/office/officeart/2024/3/layout/hArchList1#12"/>
    <dgm:cxn modelId="{210B9667-54EC-42A1-B74E-AA68FBDDC191}" type="presParOf" srcId="{1B8253F8-5564-4366-AD90-84A9AFF69E8C}" destId="{0FD766EE-D1E1-481C-B443-92406FC66022}" srcOrd="1" destOrd="0" presId="urn:microsoft.com/office/officeart/2024/3/layout/hArchList1#12"/>
    <dgm:cxn modelId="{47826532-DA51-4CD5-9BD9-8D77E1C225F9}" type="presParOf" srcId="{2D01B774-6F7C-482C-B15A-0E502EFE5615}" destId="{82939647-203D-4FE9-80DF-1E289BBFEE97}" srcOrd="5" destOrd="0" presId="urn:microsoft.com/office/officeart/2024/3/layout/hArchList1#12"/>
    <dgm:cxn modelId="{B0F4345F-D102-426F-B732-B7727AA91B61}" type="presParOf" srcId="{2D01B774-6F7C-482C-B15A-0E502EFE5615}" destId="{8968A831-C875-44C4-84D8-B98EA82BBC0E}" srcOrd="6" destOrd="0" presId="urn:microsoft.com/office/officeart/2024/3/layout/hArchList1#12"/>
    <dgm:cxn modelId="{EC471DD1-C9CF-4EDF-B6C2-E322BAD2DE6F}" type="presParOf" srcId="{8968A831-C875-44C4-84D8-B98EA82BBC0E}" destId="{46DF4DF2-1464-4208-9DFA-FE887BF4AC78}" srcOrd="0" destOrd="0" presId="urn:microsoft.com/office/officeart/2024/3/layout/hArchList1#12"/>
    <dgm:cxn modelId="{6564F5D2-88A9-4D95-8314-BC135468ABCE}" type="presParOf" srcId="{8968A831-C875-44C4-84D8-B98EA82BBC0E}" destId="{ECDA8492-197B-449F-9A4C-755EC324B85E}" srcOrd="1" destOrd="0" presId="urn:microsoft.com/office/officeart/2024/3/layout/hArchList1#1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125D4-46C8-4C7C-AC76-5D0F2796CC28}">
      <dsp:nvSpPr>
        <dsp:cNvPr id="0" name=""/>
        <dsp:cNvSpPr/>
      </dsp:nvSpPr>
      <dsp:spPr>
        <a:xfrm>
          <a:off x="0" y="0"/>
          <a:ext cx="1680960" cy="16809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1" r="52" b="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4E27D4-D462-4159-900A-1F184A65A38C}">
      <dsp:nvSpPr>
        <dsp:cNvPr id="0" name=""/>
        <dsp:cNvSpPr/>
      </dsp:nvSpPr>
      <dsp:spPr>
        <a:xfrm>
          <a:off x="1860960" y="0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Observation of Surroundings</a:t>
          </a:r>
        </a:p>
      </dsp:txBody>
      <dsp:txXfrm>
        <a:off x="1860960" y="0"/>
        <a:ext cx="5170775" cy="346241"/>
      </dsp:txXfrm>
    </dsp:sp>
    <dsp:sp modelId="{CC3A3A83-94A4-46CB-9404-F18583DC5B71}">
      <dsp:nvSpPr>
        <dsp:cNvPr id="0" name=""/>
        <dsp:cNvSpPr/>
      </dsp:nvSpPr>
      <dsp:spPr>
        <a:xfrm>
          <a:off x="1860960" y="346241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Take time to observe your environment and identify areas that contribute to stress, enhancing awareness of your surroundings.</a:t>
          </a:r>
        </a:p>
      </dsp:txBody>
      <dsp:txXfrm>
        <a:off x="1860960" y="346241"/>
        <a:ext cx="5170775" cy="1334718"/>
      </dsp:txXfrm>
    </dsp:sp>
    <dsp:sp modelId="{2276A117-2D88-440F-ACC3-0B064426F1F0}">
      <dsp:nvSpPr>
        <dsp:cNvPr id="0" name=""/>
        <dsp:cNvSpPr/>
      </dsp:nvSpPr>
      <dsp:spPr>
        <a:xfrm>
          <a:off x="0" y="1815436"/>
          <a:ext cx="1680960" cy="168096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19403" b="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11B24A-0484-4C73-9A2E-58842F7E4BC2}">
      <dsp:nvSpPr>
        <dsp:cNvPr id="0" name=""/>
        <dsp:cNvSpPr/>
      </dsp:nvSpPr>
      <dsp:spPr>
        <a:xfrm>
          <a:off x="1860960" y="1815436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Identifying Specific Stressors</a:t>
          </a:r>
        </a:p>
      </dsp:txBody>
      <dsp:txXfrm>
        <a:off x="1860960" y="1815436"/>
        <a:ext cx="5170775" cy="346241"/>
      </dsp:txXfrm>
    </dsp:sp>
    <dsp:sp modelId="{D79E50DB-802C-4064-ADA7-E270BDB098C8}">
      <dsp:nvSpPr>
        <dsp:cNvPr id="0" name=""/>
        <dsp:cNvSpPr/>
      </dsp:nvSpPr>
      <dsp:spPr>
        <a:xfrm>
          <a:off x="1860960" y="2161678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Recognize specific stressors like clutter, noise, and lack of privacy that can affect your mental state and well-being.</a:t>
          </a:r>
        </a:p>
      </dsp:txBody>
      <dsp:txXfrm>
        <a:off x="1860960" y="2161678"/>
        <a:ext cx="5170775" cy="1334718"/>
      </dsp:txXfrm>
    </dsp:sp>
    <dsp:sp modelId="{4CE68883-1CA4-4875-830B-DBE11AE24542}">
      <dsp:nvSpPr>
        <dsp:cNvPr id="0" name=""/>
        <dsp:cNvSpPr/>
      </dsp:nvSpPr>
      <dsp:spPr>
        <a:xfrm>
          <a:off x="0" y="3630873"/>
          <a:ext cx="1680960" cy="16809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8" r="12915" b="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B43CC6-3933-4656-8852-80B6198E5576}">
      <dsp:nvSpPr>
        <dsp:cNvPr id="0" name=""/>
        <dsp:cNvSpPr/>
      </dsp:nvSpPr>
      <dsp:spPr>
        <a:xfrm>
          <a:off x="1860960" y="3630873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Developing Management Strategies</a:t>
          </a:r>
        </a:p>
      </dsp:txBody>
      <dsp:txXfrm>
        <a:off x="1860960" y="3630873"/>
        <a:ext cx="5170775" cy="346241"/>
      </dsp:txXfrm>
    </dsp:sp>
    <dsp:sp modelId="{551E97AC-E84B-4967-A3BC-97AFC18B732C}">
      <dsp:nvSpPr>
        <dsp:cNvPr id="0" name=""/>
        <dsp:cNvSpPr/>
      </dsp:nvSpPr>
      <dsp:spPr>
        <a:xfrm>
          <a:off x="1860960" y="3977114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Understanding your triggers is essential for developing effective strategies to manage stress and improve your environment.</a:t>
          </a:r>
        </a:p>
      </dsp:txBody>
      <dsp:txXfrm>
        <a:off x="1860960" y="3977114"/>
        <a:ext cx="5170775" cy="1334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CB3F3-99F9-4412-B010-62D624EBDCDB}">
      <dsp:nvSpPr>
        <dsp:cNvPr id="0" name=""/>
        <dsp:cNvSpPr/>
      </dsp:nvSpPr>
      <dsp:spPr>
        <a:xfrm>
          <a:off x="0" y="0"/>
          <a:ext cx="1680960" cy="16809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2390" b="6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313EA7-F53A-4EF7-8637-5314EF753D91}">
      <dsp:nvSpPr>
        <dsp:cNvPr id="0" name=""/>
        <dsp:cNvSpPr/>
      </dsp:nvSpPr>
      <dsp:spPr>
        <a:xfrm>
          <a:off x="1860960" y="0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Facilitate Easy Movement</a:t>
          </a:r>
        </a:p>
      </dsp:txBody>
      <dsp:txXfrm>
        <a:off x="1860960" y="0"/>
        <a:ext cx="5170775" cy="346241"/>
      </dsp:txXfrm>
    </dsp:sp>
    <dsp:sp modelId="{2D4B1BC9-E085-43E9-B284-992227793683}">
      <dsp:nvSpPr>
        <dsp:cNvPr id="0" name=""/>
        <dsp:cNvSpPr/>
      </dsp:nvSpPr>
      <dsp:spPr>
        <a:xfrm>
          <a:off x="1860960" y="346241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Organizing your space ensures free movement, allowing you to access items without hassle.</a:t>
          </a:r>
        </a:p>
      </dsp:txBody>
      <dsp:txXfrm>
        <a:off x="1860960" y="346241"/>
        <a:ext cx="5170775" cy="1334718"/>
      </dsp:txXfrm>
    </dsp:sp>
    <dsp:sp modelId="{59D3DAFB-A27F-4910-AF39-048DE8FAFACE}">
      <dsp:nvSpPr>
        <dsp:cNvPr id="0" name=""/>
        <dsp:cNvSpPr/>
      </dsp:nvSpPr>
      <dsp:spPr>
        <a:xfrm>
          <a:off x="0" y="1815436"/>
          <a:ext cx="1680960" cy="168096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6058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FA3E15-EC6A-49B2-9C4C-AF4CB583B0B8}">
      <dsp:nvSpPr>
        <dsp:cNvPr id="0" name=""/>
        <dsp:cNvSpPr/>
      </dsp:nvSpPr>
      <dsp:spPr>
        <a:xfrm>
          <a:off x="1860960" y="1815436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Access to Necessary Items</a:t>
          </a:r>
        </a:p>
      </dsp:txBody>
      <dsp:txXfrm>
        <a:off x="1860960" y="1815436"/>
        <a:ext cx="5170775" cy="346241"/>
      </dsp:txXfrm>
    </dsp:sp>
    <dsp:sp modelId="{FDD503C0-E53B-47FA-AA1D-30ACFC0FFA06}">
      <dsp:nvSpPr>
        <dsp:cNvPr id="0" name=""/>
        <dsp:cNvSpPr/>
      </dsp:nvSpPr>
      <dsp:spPr>
        <a:xfrm>
          <a:off x="1860960" y="2161678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Organizing items within reach minimizes time spent searching for essentials and enhances productivity.</a:t>
          </a:r>
        </a:p>
      </dsp:txBody>
      <dsp:txXfrm>
        <a:off x="1860960" y="2161678"/>
        <a:ext cx="5170775" cy="1334718"/>
      </dsp:txXfrm>
    </dsp:sp>
    <dsp:sp modelId="{0EB96582-7520-4C19-92EF-179D16065CC7}">
      <dsp:nvSpPr>
        <dsp:cNvPr id="0" name=""/>
        <dsp:cNvSpPr/>
      </dsp:nvSpPr>
      <dsp:spPr>
        <a:xfrm>
          <a:off x="0" y="3630873"/>
          <a:ext cx="1680960" cy="16809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1" r="23682" b="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20BF97-E830-4173-B046-984B14610D23}">
      <dsp:nvSpPr>
        <dsp:cNvPr id="0" name=""/>
        <dsp:cNvSpPr/>
      </dsp:nvSpPr>
      <dsp:spPr>
        <a:xfrm>
          <a:off x="1860960" y="3630873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Promote Sense of Control</a:t>
          </a:r>
        </a:p>
      </dsp:txBody>
      <dsp:txXfrm>
        <a:off x="1860960" y="3630873"/>
        <a:ext cx="5170775" cy="346241"/>
      </dsp:txXfrm>
    </dsp:sp>
    <dsp:sp modelId="{AE5441E6-F584-49A4-8D8E-5B0FFEDC7138}">
      <dsp:nvSpPr>
        <dsp:cNvPr id="0" name=""/>
        <dsp:cNvSpPr/>
      </dsp:nvSpPr>
      <dsp:spPr>
        <a:xfrm>
          <a:off x="1860960" y="3977114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 well-organized space leads to a feeling of control, reducing stress and frustration throughout your day.</a:t>
          </a:r>
        </a:p>
      </dsp:txBody>
      <dsp:txXfrm>
        <a:off x="1860960" y="3977114"/>
        <a:ext cx="5170775" cy="1334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06EDF-6D2A-407A-986F-06B2478B39BF}">
      <dsp:nvSpPr>
        <dsp:cNvPr id="0" name=""/>
        <dsp:cNvSpPr/>
      </dsp:nvSpPr>
      <dsp:spPr>
        <a:xfrm>
          <a:off x="0" y="0"/>
          <a:ext cx="2592824" cy="875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Understanding WRAP</a:t>
          </a:r>
        </a:p>
      </dsp:txBody>
      <dsp:txXfrm>
        <a:off x="0" y="0"/>
        <a:ext cx="2592824" cy="875074"/>
      </dsp:txXfrm>
    </dsp:sp>
    <dsp:sp modelId="{D3AB3F1D-1DEF-4301-8B15-F8375173D74D}">
      <dsp:nvSpPr>
        <dsp:cNvPr id="0" name=""/>
        <dsp:cNvSpPr/>
      </dsp:nvSpPr>
      <dsp:spPr>
        <a:xfrm>
          <a:off x="0" y="875074"/>
          <a:ext cx="2592824" cy="1593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Wellness Recovery Action Plan (WRAP) provides a framework for mental health recovery. Understanding it is crucial for effective implementation.</a:t>
          </a:r>
        </a:p>
      </dsp:txBody>
      <dsp:txXfrm>
        <a:off x="0" y="875074"/>
        <a:ext cx="2592824" cy="1593805"/>
      </dsp:txXfrm>
    </dsp:sp>
    <dsp:sp modelId="{63115D8E-BEED-405B-A1E1-36E254BD5BFC}">
      <dsp:nvSpPr>
        <dsp:cNvPr id="0" name=""/>
        <dsp:cNvSpPr/>
      </dsp:nvSpPr>
      <dsp:spPr>
        <a:xfrm>
          <a:off x="2852106" y="0"/>
          <a:ext cx="2592824" cy="875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Assessing Your Environment</a:t>
          </a:r>
        </a:p>
      </dsp:txBody>
      <dsp:txXfrm>
        <a:off x="2852106" y="0"/>
        <a:ext cx="2592824" cy="875074"/>
      </dsp:txXfrm>
    </dsp:sp>
    <dsp:sp modelId="{22762768-3C39-4C09-BDB7-440AFD1BCEC5}">
      <dsp:nvSpPr>
        <dsp:cNvPr id="0" name=""/>
        <dsp:cNvSpPr/>
      </dsp:nvSpPr>
      <dsp:spPr>
        <a:xfrm>
          <a:off x="2852106" y="875074"/>
          <a:ext cx="2592824" cy="1593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Evaluate your living space to identify factors that affect your mental well-being. This assessment is a key step in the WRAP process.</a:t>
          </a:r>
        </a:p>
      </dsp:txBody>
      <dsp:txXfrm>
        <a:off x="2852106" y="875074"/>
        <a:ext cx="2592824" cy="1593805"/>
      </dsp:txXfrm>
    </dsp:sp>
    <dsp:sp modelId="{1CA01189-13A4-4E0B-9589-F3F5E8456A59}">
      <dsp:nvSpPr>
        <dsp:cNvPr id="0" name=""/>
        <dsp:cNvSpPr/>
      </dsp:nvSpPr>
      <dsp:spPr>
        <a:xfrm>
          <a:off x="5704212" y="0"/>
          <a:ext cx="2592824" cy="875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Designing a Supportive Atmosphere</a:t>
          </a:r>
        </a:p>
      </dsp:txBody>
      <dsp:txXfrm>
        <a:off x="5704212" y="0"/>
        <a:ext cx="2592824" cy="875074"/>
      </dsp:txXfrm>
    </dsp:sp>
    <dsp:sp modelId="{0FD766EE-D1E1-481C-B443-92406FC66022}">
      <dsp:nvSpPr>
        <dsp:cNvPr id="0" name=""/>
        <dsp:cNvSpPr/>
      </dsp:nvSpPr>
      <dsp:spPr>
        <a:xfrm>
          <a:off x="5704212" y="875074"/>
          <a:ext cx="2592824" cy="1593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Create a nurturing environment that promotes mental health through organization, comfort, and positive elements in your space.</a:t>
          </a:r>
        </a:p>
      </dsp:txBody>
      <dsp:txXfrm>
        <a:off x="5704212" y="875074"/>
        <a:ext cx="2592824" cy="1593805"/>
      </dsp:txXfrm>
    </dsp:sp>
    <dsp:sp modelId="{46DF4DF2-1464-4208-9DFA-FE887BF4AC78}">
      <dsp:nvSpPr>
        <dsp:cNvPr id="0" name=""/>
        <dsp:cNvSpPr/>
      </dsp:nvSpPr>
      <dsp:spPr>
        <a:xfrm>
          <a:off x="8556319" y="0"/>
          <a:ext cx="2592824" cy="875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Planning for Maintenance and Crises</a:t>
          </a:r>
        </a:p>
      </dsp:txBody>
      <dsp:txXfrm>
        <a:off x="8556319" y="0"/>
        <a:ext cx="2592824" cy="875074"/>
      </dsp:txXfrm>
    </dsp:sp>
    <dsp:sp modelId="{ECDA8492-197B-449F-9A4C-755EC324B85E}">
      <dsp:nvSpPr>
        <dsp:cNvPr id="0" name=""/>
        <dsp:cNvSpPr/>
      </dsp:nvSpPr>
      <dsp:spPr>
        <a:xfrm>
          <a:off x="8556319" y="875074"/>
          <a:ext cx="2592824" cy="1593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Establish strategies and routines for maintaining well-being and addressing potential crises to enhance resilience.</a:t>
          </a:r>
        </a:p>
      </dsp:txBody>
      <dsp:txXfrm>
        <a:off x="8556319" y="875074"/>
        <a:ext cx="2592824" cy="1593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verticalVisualTextBlock1#2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3/layout/verticalVisualTextBlock1#22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24/3/layout/hArchList1#12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4EC9A7-E10B-8F60-9236-6FB7F3E25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2C19B-2237-1F8A-5D7C-17DF536F13D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484DD11-3952-4821-A646-51F63438B3DF}" type="datetimeFigureOut">
              <a:rPr lang="en-US"/>
              <a:pPr>
                <a:defRPr/>
              </a:pPr>
              <a:t>5/19/2026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D4F15B0-A92A-1CB6-4597-3627DCF12B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A02D79E-BA61-6457-7EB2-081297857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A9AAA-6CA1-BC16-1C49-55025A9531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2BC13-B49D-FE65-B308-15AF8CD74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2D9E370-1C07-4653-AB09-4356D3557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3D72CA16-E618-15F3-787B-164D11FD43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5189C437-DCA4-7A87-F0E4-8960429EA4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AI-generated content may be incorrect.
---
In this presentation, we will explore how to create a Wellness Recovery Action Plan (WRAP) that focuses on enhancing your living space. This plan will help you create an environment that supports your mental well-being and recovery.
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E7945FF6-58F7-BD7A-4D79-B7A1400060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59D9C5-43C5-429C-B38D-0E56398E1F14}" type="slidenum">
              <a:rPr lang="en-US" altLang="en-US">
                <a:latin typeface="Aptos" panose="020B00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D8DAD68C-3D4E-62CA-61A5-C6DC5FDB6A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A940FE23-8E92-2ED9-CE6F-3D143ABBA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After identifying stressors and evaluating your space, pinpoint specific areas needing improvement. This may include decluttering, reorganizing furniture, or adding elements that foster tranquility.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C45D8FDE-388B-1B85-3486-7C0BC82C44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80CC0A-88CF-4B90-BB49-F15ADD43E785}" type="slidenum">
              <a:rPr lang="en-US" altLang="en-US">
                <a:latin typeface="Aptos" panose="020B00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EF1EA6DD-7298-9CFC-003E-F4566C00CA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5282CD14-818F-79AE-EC6D-B810687CD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A supportive environment is essential for wellness. Designing your living space thoughtfully can help reduce stress and promote mental well-being.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69FDDDCB-FA6C-4660-1D32-2298C099CE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36237C-C65D-4B90-8371-3F65C584CB61}" type="slidenum">
              <a:rPr lang="en-US" altLang="en-US">
                <a:latin typeface="Aptos" panose="020B00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0A27804A-3DD8-1CDA-1997-1C648C35E8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B052AFC4-9F2E-7375-6163-4C8C5177BB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Incorporate calming colors, soft lighting, and nature elements into your decor. A soothing atmosphere can significantly impact your mood and help you feel more at ease.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86CD2262-CAF4-953D-F316-7A33FC7F8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CEDCCC-7209-4ED8-AC44-8618BA6FA57D}" type="slidenum">
              <a:rPr lang="en-US" altLang="en-US">
                <a:latin typeface="Aptos" panose="020B00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A75CFCBB-E17A-67D7-0BC3-A18032EDCC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587F3129-AAED-DF77-873C-4942637A3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Ensure that your space is organized to facilitate easy movement and access to necessary items. A well-organized space promotes a sense of control and reduces frustration.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C36A90F6-616A-1648-A7DC-E615D91B87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7569F3-826B-41EC-A6A8-2EACDCCAA335}" type="slidenum">
              <a:rPr lang="en-US" altLang="en-US">
                <a:latin typeface="Aptos" panose="020B00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EA0F9EA7-C4FE-1CD4-C69F-8F4F7B7CB3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64DD89B0-7394-92F5-F148-0FE512E3FC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Include elements that contribute to mental well-being, such as plants, inspiring artwork, or personal mementos. These items can enhance positivity and create a more inviting environment.</a:t>
            </a: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F51DF171-C9BF-B0F2-B301-97868A532D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D8E536-0EC6-44E7-ABF9-1A1352B89278}" type="slidenum">
              <a:rPr lang="en-US" altLang="en-US">
                <a:latin typeface="Aptos" panose="020B00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AD54B225-85D1-B38B-7851-DAB5FC97BC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002F2FA7-32F4-4A56-26CA-1E9A9C124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Establishing daily routines is crucial for maintaining a supportive living environment. Consistent practices contribute to a sense of stability and well-being.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C939AAA-E428-9776-90B7-B3460B8C9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08D62B-A840-4C36-9E4F-9817BED42306}" type="slidenum">
              <a:rPr lang="en-US" altLang="en-US">
                <a:latin typeface="Aptos" panose="020B00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F6093CDB-58DB-BCD4-655D-812BF6983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42027F1C-6635-FC6F-D637-20B2E6B3F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Create daily routines that incorporate self-care and wellness activities. Regular practices such as meditation, exercise, or journaling can be beneficial.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947F2FC-9901-4442-104C-6799A8CF44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39C9B2-22F4-4687-9E60-873B3DBA60EF}" type="slidenum">
              <a:rPr lang="en-US" altLang="en-US">
                <a:latin typeface="Aptos" panose="020B00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4CD621F2-9647-6734-2737-1DC3D8D619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C41C306F-1116-28FA-D622-2451A98AAA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Make time for activities that bring you joy and enhance your wellness. Engaging in hobbies can provide a healthy outlet for stress and promote relaxation.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3D3B50DB-423F-8AE0-F141-FF5CACC92D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094D57-CBFE-46CB-B88E-81672C83BAE0}" type="slidenum">
              <a:rPr lang="en-US" altLang="en-US">
                <a:latin typeface="Aptos" panose="020B00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357B4859-65D7-E10B-E8AE-3DDF4A9056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DB60836E-853A-8A1F-F7AF-2547499DFD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A clean and organized living space is essential for mental clarity. Regularly declutter and clean your environment to create a refreshing and calming atmosphere.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AFA187EF-C632-EC32-06B6-B45580C534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8EAD91-C552-43AD-B34C-99ADF9DA1B81}" type="slidenum">
              <a:rPr lang="en-US" altLang="en-US">
                <a:latin typeface="Aptos" panose="020B00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6120A33E-2B3D-9335-6A91-743A7359CB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3C203492-00CE-20D2-0C61-7D4EFA837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It is vital to prepare for potential crises by having a crisis plan in place. This preparation can minimize the impact of unexpected events on your mental well-being.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66A53ED8-86E7-BBEC-E5DD-8D588B828A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967321-2400-44D9-B006-FD96198A33AA}" type="slidenum">
              <a:rPr lang="en-US" altLang="en-US">
                <a:latin typeface="Aptos" panose="020B00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536F1CF1-476A-AD98-3ED9-903933D051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407974AD-DB9B-93AD-8E60-CE949E0ED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We will begin by understanding what a Wellness Recovery Action Plan (WRAP) is and its purpose. Next, we will assess your living space to identify stressors and areas for improvement. We will then design a supportive environment, develop daily maintenance plans, and prepare for crisis situations. Finally, we will discuss how to review and revise your plan regularly.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F1DFCB6-E003-3AFD-5492-CBD434390D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5FA113-1959-4A38-BD83-6C6AC99324E5}" type="slidenum">
              <a:rPr lang="en-US" altLang="en-US">
                <a:latin typeface="Aptos" panose="020B00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B3ACD80D-383A-0BC4-DCBF-6CBAFBDCDB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2BCB2D7C-B88B-648F-2FBF-7B88441D82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Reflect on past crises you’ve experienced and anticipate potential future challenges. Plan how to respond to these situations effectively.</a:t>
            </a: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706C74BC-EBC0-4B07-364A-9406B7823D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8496EE-EE47-4DF8-8A0E-E5C830B21ED9}" type="slidenum">
              <a:rPr lang="en-US" altLang="en-US">
                <a:latin typeface="Aptos" panose="020B00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975722A8-5900-196F-24D9-0D9BFCD403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A0796CC4-D95D-6EB7-26C6-D09F19E9F6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Develop a clear crisis plan that outlines steps to take during difficult times. This may include emergency contacts, coping strategies, and safe spaces within your home.</a:t>
            </a: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64E06384-A235-BBD5-3750-56456FFAD4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9BF134-050F-4FC1-B9AD-B61238D01522}" type="slidenum">
              <a:rPr lang="en-US" altLang="en-US">
                <a:latin typeface="Aptos" panose="020B00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746DBF30-8301-3BBE-7880-4EB312627D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F138E3CB-9245-ECF3-5A3C-A781B0146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Identify resources and support systems that can assist you during crises. This may include friends, family, support groups, or mental health professionals.</a:t>
            </a: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F5065422-8ED5-8DBA-1DE6-E71D1A428B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D98D05-D924-4FDA-9781-7F0C868C7929}" type="slidenum">
              <a:rPr lang="en-US" altLang="en-US">
                <a:latin typeface="Aptos" panose="020B00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3D2D317F-1BE3-5F01-EA6F-22CFD24363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7EB98BB9-C6B9-7C70-F9C6-5CB48EAA2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Regularly reviewing and revising your WRAP ensures its effectiveness. Adapting to changes in your life and seeking feedback can enhance your recovery process.</a:t>
            </a: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8429D0D3-EC78-6682-2121-03E10F754C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EDAC05-0EDD-48DA-9C70-A1266495F920}" type="slidenum">
              <a:rPr lang="en-US" altLang="en-US">
                <a:latin typeface="Aptos" panose="020B00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A2688232-19C5-B82A-1D33-8F9FF5763C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860A4325-CF22-0DFC-ED20-48165B246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Set aside time to evaluate the effectiveness of your WRAP and its impact on your living space. Make adjustments as necessary to maintain a supportive environment.</a:t>
            </a: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E7866FD2-FADA-7CAE-BCF6-4F443480EB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A7FD28-04E1-434F-A1B8-FE958E26F601}" type="slidenum">
              <a:rPr lang="en-US" altLang="en-US">
                <a:latin typeface="Aptos" panose="020B00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3D33B22B-5408-ECDA-50CB-4977085E16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53E4FBCC-369D-5F15-63C2-240CEB31D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Life changes, and so should your WRAP. Stay flexible and willing to make updates to your plan to reflect your current needs and circumstances.</a:t>
            </a: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3778DD33-91AE-94AB-5FDD-8DB35EB025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22FC34-F99C-4151-A0CF-FAF9CEF6A988}" type="slidenum">
              <a:rPr lang="en-US" altLang="en-US">
                <a:latin typeface="Aptos" panose="020B00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63F27E96-3F1F-E69D-AA9A-863AE8FD9F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A5D6CEB9-3DD2-69AC-98AD-95CE10D152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Engage with trusted friends or professionals for feedback on your WRAP. Collaborating with others can provide new insights and enhance your plan's effectiveness.</a:t>
            </a: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FB53F714-83E0-3577-E170-9EFBA6F013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476491-D46A-43BA-B3E4-0CC1D7EB42C0}" type="slidenum">
              <a:rPr lang="en-US" altLang="en-US">
                <a:latin typeface="Aptos" panose="020B00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70786F2E-B5B5-F5E7-9063-6EC8913C67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6565F7CB-92B5-D62B-C09C-CD953E48BA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Creating a Wellness Recovery Action Plan for your living space involves understanding WRAP, assessing your environment, designing a supportive atmosphere, and planning for maintenance and crises. By implementing these steps, you can enhance your mental well-being and foster a nurturing living environment.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B046B380-ADE6-8485-8A38-1F36A678C7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A16A89-4857-473D-9A6C-F2A7D08FE9C3}" type="slidenum">
              <a:rPr lang="en-US" altLang="en-US">
                <a:latin typeface="Aptos" panose="020B00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DA6F1763-6270-05E2-BB39-22084915F1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856BEF7-0ABA-C690-9638-666C451D05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WRAP is a structured system for developing personalized strategies to maintain and enhance wellness. It empowers individuals to take control of their recovery process by creating a plan that addresses their unique needs.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4E05647C-B15A-884C-7A97-F205D069F7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36A060-EFCE-47CD-A1A1-D05A1289E3B1}" type="slidenum">
              <a:rPr lang="en-US" altLang="en-US">
                <a:latin typeface="Aptos" panose="020B00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E9955103-F911-5A6A-8195-E73E8DA437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E525D038-7EF3-ACC2-0552-38ED7A2F8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A WRAP is a self-designed plan that outlines the steps one can take to manage their wellness. Its purpose is to provide a framework for individuals to recognize their triggers and develop proactive strategies to maintain their mental health.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3F818D94-C513-CD3D-9CB6-4B7B0709EE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6D3F85-93AF-46DF-B905-35A468A9CA1C}" type="slidenum">
              <a:rPr lang="en-US" altLang="en-US">
                <a:latin typeface="Aptos" panose="020B00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4A44C2D5-F03A-F0E5-8F05-F2F4E39591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371EABD-B0FD-6739-C38F-728C4C7DD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The key components of WRAP include daily maintenance plans, triggers, early warning signs, crisis planning, and post-crisis planning. Each component works together to ensure a comprehensive approach to recovery.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CB05292A-C500-77E5-CF70-69C60A7507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751E0D-682B-4697-8CE7-50D542C00692}" type="slidenum">
              <a:rPr lang="en-US" altLang="en-US">
                <a:latin typeface="Aptos" panose="020B00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6644C8CC-CCBC-077F-0803-955738DA00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CF9CBB77-8E27-F989-84A4-3B9E1B77DF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Implementing a WRAP can lead to increased self-awareness, empowerment, and improved coping skills. It also fosters a sense of control over one’s life and enhances communication with support systems.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BC385BAD-0D6A-8C06-0A2E-85554F7CD5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1857B6-2182-4DC6-B552-734E86DDC5C3}" type="slidenum">
              <a:rPr lang="en-US" altLang="en-US">
                <a:latin typeface="Aptos" panose="020B00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9DEC3A27-FE31-FDA0-B05D-B4AB68B6FD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F2C496CD-EF9B-149B-6C3A-ADC21DA0E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An effective WRAP requires a thorough assessment of your living space to identify stressors and recognize areas for improvement. This step sets the foundation for creating a supportive environment.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7EC1CEED-5462-7172-0F60-101201AB18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7FF572-1CC1-4A38-9C05-72552B7FB431}" type="slidenum">
              <a:rPr lang="en-US" altLang="en-US">
                <a:latin typeface="Aptos" panose="020B00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FF4CAAEB-9A03-3BB0-0EFB-BA93156308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4CE428E1-4BE9-D121-B8AF-D019ACD041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Take time to observe your surroundings and identify specific stressors, such as cluttered spaces, noise, or lack of privacy. Recognizing these triggers is crucial for developing strategies to manage them.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05FE1C21-50CC-B965-8940-C9A01451E7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08DD11-27DE-43D4-91BF-01C7AD3D25D5}" type="slidenum">
              <a:rPr lang="en-US" altLang="en-US">
                <a:latin typeface="Aptos" panose="020B00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50718AFC-B127-830B-8D0E-857191A76B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F7AFF566-2AA6-25BF-F1CA-A5702FC8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Consider the functionality of your living space. Is it comfortable and conducive to relaxation and focus? Evaluate furniture arrangements, lighting, and overall aesthetics to enhance comfort.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CBE860BE-14D2-3238-B283-8BCA5F88AC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erstadt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A39BFA-1C00-4E1B-B6CE-539E3EF851B6}" type="slidenum">
              <a:rPr lang="en-US" altLang="en-US">
                <a:latin typeface="Aptos" panose="020B00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 descr="&quot;&quot;">
            <a:extLst>
              <a:ext uri="{FF2B5EF4-FFF2-40B4-BE49-F238E27FC236}">
                <a16:creationId xmlns:a16="http://schemas.microsoft.com/office/drawing/2014/main" id="{2B23EF59-B3C5-75ED-6289-A5C9374FA316}"/>
              </a:ext>
            </a:extLst>
          </p:cNvPr>
          <p:cNvSpPr/>
          <p:nvPr/>
        </p:nvSpPr>
        <p:spPr>
          <a:xfrm>
            <a:off x="517525" y="6210300"/>
            <a:ext cx="11155363" cy="46038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6ED554-AB3D-9275-9E1B-294B80F8C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7E229-3A6A-4807-B91F-BE621E7B861B}" type="datetimeFigureOut">
              <a:rPr lang="en-US"/>
              <a:pPr>
                <a:defRPr/>
              </a:pPr>
              <a:t>5/19/2026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2C14CB-E61D-4D9C-A0D2-61F8AB1E2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4E9B85-51A9-2AE3-24E1-4AF3D76D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E03D2-1DC6-4693-93ED-8C809DD13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2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94EBF-F45E-5D65-841B-3F540F8F1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A05A2-8EAB-4D61-93D0-998FC8491629}" type="datetimeFigureOut">
              <a:rPr lang="en-US"/>
              <a:pPr>
                <a:defRPr/>
              </a:pPr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89482-CE0C-85BF-6AD5-F7587AE6C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BCB1C-3865-C1BA-45D3-555D06E03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6C541-E074-4474-A532-E88FDB705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8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3B8560-3D0C-485B-FBF3-8F109815480B}"/>
              </a:ext>
            </a:extLst>
          </p:cNvPr>
          <p:cNvSpPr/>
          <p:nvPr/>
        </p:nvSpPr>
        <p:spPr>
          <a:xfrm rot="5400000">
            <a:off x="8936831" y="3585369"/>
            <a:ext cx="5326063" cy="149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3DE3DF-3373-74F2-6823-EFEAB505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AC51C-00E7-4C90-ACC7-6BA3E23B9AC6}" type="datetimeFigureOut">
              <a:rPr lang="en-US"/>
              <a:pPr>
                <a:defRPr/>
              </a:pPr>
              <a:t>5/19/2026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0AE6FE-92A5-FC8E-2BA4-518B2883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EE5E3D-6B14-25E0-20A8-7818BB12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85904-B914-431B-A1D9-C41D53E84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AF5E0-E5AB-5C29-AE3F-0405079BF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37DDF-F493-40B8-99F5-7E361D291B85}" type="datetimeFigureOut">
              <a:rPr lang="en-US"/>
              <a:pPr>
                <a:defRPr/>
              </a:pPr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90825-E287-A813-0906-F636BCBC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F031E-2489-2260-C051-8010BE46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5060C-DCB9-4FCA-9AC5-8667F77DF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4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98F8F1-2ABC-57CE-DBCB-5BBEC9B758BA}"/>
              </a:ext>
            </a:extLst>
          </p:cNvPr>
          <p:cNvSpPr/>
          <p:nvPr/>
        </p:nvSpPr>
        <p:spPr>
          <a:xfrm>
            <a:off x="517525" y="508000"/>
            <a:ext cx="5021263" cy="149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3403BD-2FEE-E0E9-3BC9-35D8901E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E1540-98A8-4241-A32C-2DE11E47B779}" type="datetimeFigureOut">
              <a:rPr lang="en-US"/>
              <a:pPr>
                <a:defRPr/>
              </a:pPr>
              <a:t>5/19/2026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08C52B-8A09-31CC-2E4C-CDD27193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20A3AB-E7EA-2D30-C9D6-224AF450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58A2-D7EC-4280-BDAC-5023681CF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5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FAA556-5296-8454-57D1-1CFDC379E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25387-BE9C-47BA-BF77-83AF2BBC74B1}" type="datetimeFigureOut">
              <a:rPr lang="en-US"/>
              <a:pPr>
                <a:defRPr/>
              </a:pPr>
              <a:t>5/19/2026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F858BB-1156-C9A4-002C-18103E6CE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7426B7-E4CC-7DE2-94DD-F58503E1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E0C93-01DB-4C87-88C9-9C378A3D9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5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3046E02-A49D-BE09-E325-A5C56B832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F34C8-C930-4015-A4A4-0FCD529EECB9}" type="datetimeFigureOut">
              <a:rPr lang="en-US"/>
              <a:pPr>
                <a:defRPr/>
              </a:pPr>
              <a:t>5/19/2026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8227D74-0E3D-0D23-5D58-7934DEB3D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E87923-5887-CBF2-7C3B-68D6483D0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883A3-D7B0-4CB3-9051-ACA56A58B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7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2938AA5-D5B1-2527-B04A-2409C3907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D653-23FA-43A8-ACF6-AE8A8599A416}" type="datetimeFigureOut">
              <a:rPr lang="en-US"/>
              <a:pPr>
                <a:defRPr/>
              </a:pPr>
              <a:t>5/19/2026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A8DAA1-F17D-BA41-5928-99977BBA2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48C97F6-90DC-4B5F-E19A-5A0035E4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BC835-4B4C-4A6B-A012-677E9DB11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1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A8246A-70B1-1ADF-496B-930983EEE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076B8-7BDB-4718-9C13-75BDF51F5A84}" type="datetimeFigureOut">
              <a:rPr lang="en-US"/>
              <a:pPr>
                <a:defRPr/>
              </a:pPr>
              <a:t>5/19/2026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F8281C-6936-38A5-F91B-AA44601A9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389E5-39EE-6575-2BE6-A06DD3B9C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E7DF2-E2A6-456E-8FC6-B891E2201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0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6AEF81-2770-3C71-45BE-87AFE74A9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88B7B-A680-4CEB-B910-146E54D2EEC8}" type="datetimeFigureOut">
              <a:rPr lang="en-US"/>
              <a:pPr>
                <a:defRPr/>
              </a:pPr>
              <a:t>5/19/2026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1D6535-30D9-7F4A-FF10-FA08266DF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531B96-1DE8-3C4F-CC2F-11A4E4F8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D1AD3-8490-4B61-9043-296DAD54C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0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FD7386-0CAB-F78A-77FA-D4345A69E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64E4F-D405-469C-9482-0ECCD430F44E}" type="datetimeFigureOut">
              <a:rPr lang="en-US"/>
              <a:pPr>
                <a:defRPr/>
              </a:pPr>
              <a:t>5/19/2026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81AA96-A87D-BC94-F007-C5CBB0203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26F1F6-543A-31FB-BC66-BBDE1101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E1CE0-664D-417C-AE1E-E0B3B9FBF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1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F6A7ABC-7F76-0349-4C9F-CBB83F4A9F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0700" y="977900"/>
            <a:ext cx="111569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2661F2B-14B9-8C90-C2A3-08C82CD9B5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20700" y="2578100"/>
            <a:ext cx="11156950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610C7-F085-2950-6CC3-8101BDB95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0700" y="6419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583FBB8-3091-4FD0-930D-2A10576F9A49}" type="datetimeFigureOut">
              <a:rPr lang="en-US"/>
              <a:pPr>
                <a:defRPr/>
              </a:pPr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DED21-0F29-8019-2CCA-49DEDDEFB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700" y="1000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14429-67AD-A3D6-8698-FBF8A7C49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6988" y="6419850"/>
            <a:ext cx="639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AD4268A-F7C8-46E3-B3FF-31431A049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reeform: Shape 6" descr="&quot;&quot;">
            <a:extLst>
              <a:ext uri="{FF2B5EF4-FFF2-40B4-BE49-F238E27FC236}">
                <a16:creationId xmlns:a16="http://schemas.microsoft.com/office/drawing/2014/main" id="{99392A29-56F0-6FAB-8F35-2E574E898C81}"/>
              </a:ext>
            </a:extLst>
          </p:cNvPr>
          <p:cNvSpPr/>
          <p:nvPr/>
        </p:nvSpPr>
        <p:spPr>
          <a:xfrm>
            <a:off x="517525" y="508000"/>
            <a:ext cx="11153775" cy="149225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5" r:id="rId7"/>
    <p:sldLayoutId id="2147483680" r:id="rId8"/>
    <p:sldLayoutId id="2147483681" r:id="rId9"/>
    <p:sldLayoutId id="2147483682" r:id="rId10"/>
    <p:sldLayoutId id="21474836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ierstadt" panose="020B00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ierstadt" panose="020B00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ierstadt" panose="020B00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ierstadt" panose="020B00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ierstadt" panose="020B00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ierstadt" panose="020B00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ierstadt" panose="020B00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ierstadt" panose="020B0004020202020204" pitchFamily="34" charset="0"/>
        </a:defRPr>
      </a:lvl9pPr>
    </p:titleStyle>
    <p:bodyStyle>
      <a:lvl1pPr marL="228600" indent="-228600" algn="l" rtl="0" fontAlgn="base">
        <a:lnSpc>
          <a:spcPct val="11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1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1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1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1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F6DEE616-F192-303A-1EFC-40C89996A7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30737C-9F69-0A9C-EC2E-56617D4BCD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17525" y="977900"/>
            <a:ext cx="5556250" cy="3978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5400" dirty="0"/>
              <a:t>Creating a Wellness Recovery Action Plan for Your Living Space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3EF35-F095-0098-B466-F704B009462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17525" y="5029200"/>
            <a:ext cx="5578475" cy="1316038"/>
          </a:xfrm>
        </p:spPr>
        <p:txBody>
          <a:bodyPr anchor="ctr"/>
          <a:lstStyle/>
          <a:p>
            <a:r>
              <a:rPr lang="en-US" altLang="en-US" sz="2400"/>
              <a:t>Designing environments that enhance mental well-being</a:t>
            </a:r>
          </a:p>
        </p:txBody>
      </p:sp>
      <p:sp>
        <p:nvSpPr>
          <p:cNvPr id="11" name="Rectangle 10" descr="&quot;&quot;">
            <a:extLst>
              <a:ext uri="{FF2B5EF4-FFF2-40B4-BE49-F238E27FC236}">
                <a16:creationId xmlns:a16="http://schemas.microsoft.com/office/drawing/2014/main" id="{03612BF0-549A-5922-A2B3-1CE52FC7A5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7525" y="508000"/>
            <a:ext cx="5578475" cy="149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4" name="Picture 3" descr="Interior with houseplants">
            <a:extLst>
              <a:ext uri="{FF2B5EF4-FFF2-40B4-BE49-F238E27FC236}">
                <a16:creationId xmlns:a16="http://schemas.microsoft.com/office/drawing/2014/main" id="{561D40E5-7E8E-D8D7-C447-54BD0D14E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5" r="2" b="4054"/>
          <a:stretch>
            <a:fillRect/>
          </a:stretch>
        </p:blipFill>
        <p:spPr bwMode="auto">
          <a:xfrm>
            <a:off x="6696075" y="508000"/>
            <a:ext cx="4968875" cy="58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&quot;&quot;">
            <a:extLst>
              <a:ext uri="{FF2B5EF4-FFF2-40B4-BE49-F238E27FC236}">
                <a16:creationId xmlns:a16="http://schemas.microsoft.com/office/drawing/2014/main" id="{82DF3AD2-95EC-BB58-9701-FFF8DB59C3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7525" y="508000"/>
            <a:ext cx="11153775" cy="149225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ctangle 11" descr="&quot;&quot;">
            <a:extLst>
              <a:ext uri="{FF2B5EF4-FFF2-40B4-BE49-F238E27FC236}">
                <a16:creationId xmlns:a16="http://schemas.microsoft.com/office/drawing/2014/main" id="{2AB23938-8429-A368-CEC2-7BFC29418CE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604" name="Title 1">
            <a:extLst>
              <a:ext uri="{FF2B5EF4-FFF2-40B4-BE49-F238E27FC236}">
                <a16:creationId xmlns:a16="http://schemas.microsoft.com/office/drawing/2014/main" id="{F4061EC8-8E09-D47B-6917-F02F2210A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700" y="977900"/>
            <a:ext cx="5021263" cy="1665288"/>
          </a:xfrm>
        </p:spPr>
        <p:txBody>
          <a:bodyPr/>
          <a:lstStyle/>
          <a:p>
            <a:r>
              <a:rPr lang="en-US" altLang="en-US"/>
              <a:t>Recognizing Areas for Improvement</a:t>
            </a:r>
          </a:p>
        </p:txBody>
      </p:sp>
      <p:sp>
        <p:nvSpPr>
          <p:cNvPr id="14" name="Rectangle 13" descr="&quot;&quot;">
            <a:extLst>
              <a:ext uri="{FF2B5EF4-FFF2-40B4-BE49-F238E27FC236}">
                <a16:creationId xmlns:a16="http://schemas.microsoft.com/office/drawing/2014/main" id="{96481F18-D675-1FD6-30BC-693B014EEC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7525" y="508000"/>
            <a:ext cx="5019675" cy="149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 descr="&quot;&quot;">
            <a:extLst>
              <a:ext uri="{FF2B5EF4-FFF2-40B4-BE49-F238E27FC236}">
                <a16:creationId xmlns:a16="http://schemas.microsoft.com/office/drawing/2014/main" id="{FC9F26F2-2380-44FE-6A0F-6BC34FE0439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65850" y="611188"/>
            <a:ext cx="5505450" cy="460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5607" name="Content Placeholder 4" descr="Nursery room decoration">
            <a:extLst>
              <a:ext uri="{FF2B5EF4-FFF2-40B4-BE49-F238E27FC236}">
                <a16:creationId xmlns:a16="http://schemas.microsoft.com/office/drawing/2014/main" id="{B5607A62-C98A-3233-4E80-C164180861A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3519" b="2"/>
          <a:stretch>
            <a:fillRect/>
          </a:stretch>
        </p:blipFill>
        <p:spPr>
          <a:xfrm>
            <a:off x="517525" y="2835275"/>
            <a:ext cx="5019675" cy="350996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C3FF6-D973-7F9A-16EF-3F3B724B340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162675" y="977900"/>
            <a:ext cx="5505450" cy="5367338"/>
          </a:xfrm>
        </p:spPr>
        <p:txBody>
          <a:bodyPr/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Identifying Stressors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Recognizing stressors in your environment is the first step toward creating a more peaceful space. Evaluate what aspects contribute to feelings of tension.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Decluttering Your Space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Decluttering is crucial in fostering a serene environment. Removing unnecessary items can greatly enhance your space's tranquility.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Reorganizing Furniture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Reorganizing furniture can optimize flow and improve comfort within your space. Consider layouts that encourage ease of movement.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Adding Tranquil Elements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Incorporating elements like plants, soft lighting, and calming colors can foster tranquility and enhance well-being in your space.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 descr="&quot;&quot;">
            <a:extLst>
              <a:ext uri="{FF2B5EF4-FFF2-40B4-BE49-F238E27FC236}">
                <a16:creationId xmlns:a16="http://schemas.microsoft.com/office/drawing/2014/main" id="{0F5AD81F-DD30-ABDB-A175-948650E95C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25A659-2347-8464-3B99-941AE8ADC2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0700" y="1211263"/>
            <a:ext cx="7237413" cy="4729162"/>
          </a:xfrm>
        </p:spPr>
        <p:txBody>
          <a:bodyPr anchor="b"/>
          <a:lstStyle/>
          <a:p>
            <a:r>
              <a:rPr lang="en-US" altLang="en-US" sz="7400"/>
              <a:t>Designing a Supportive Environment</a:t>
            </a:r>
          </a:p>
        </p:txBody>
      </p:sp>
      <p:sp>
        <p:nvSpPr>
          <p:cNvPr id="9" name="Freeform: Shape 8" descr="&quot;&quot;">
            <a:extLst>
              <a:ext uri="{FF2B5EF4-FFF2-40B4-BE49-F238E27FC236}">
                <a16:creationId xmlns:a16="http://schemas.microsoft.com/office/drawing/2014/main" id="{F72C32A5-0635-240D-85E3-9B7E50922E9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7525" y="6208713"/>
            <a:ext cx="7269163" cy="149225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&quot;&quot;">
            <a:extLst>
              <a:ext uri="{FF2B5EF4-FFF2-40B4-BE49-F238E27FC236}">
                <a16:creationId xmlns:a16="http://schemas.microsoft.com/office/drawing/2014/main" id="{2B2D5B31-9F00-3A4B-6C49-DAE2B98A8A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7525" y="508000"/>
            <a:ext cx="11153775" cy="149225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ctangle 11" descr="&quot;&quot;">
            <a:extLst>
              <a:ext uri="{FF2B5EF4-FFF2-40B4-BE49-F238E27FC236}">
                <a16:creationId xmlns:a16="http://schemas.microsoft.com/office/drawing/2014/main" id="{A7D4D225-EA47-15ED-4524-B21A8F38528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700" name="Title 1">
            <a:extLst>
              <a:ext uri="{FF2B5EF4-FFF2-40B4-BE49-F238E27FC236}">
                <a16:creationId xmlns:a16="http://schemas.microsoft.com/office/drawing/2014/main" id="{D33C54D5-6AF7-C332-284A-7A551576E3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30838" y="977900"/>
            <a:ext cx="6237287" cy="1463675"/>
          </a:xfrm>
        </p:spPr>
        <p:txBody>
          <a:bodyPr/>
          <a:lstStyle/>
          <a:p>
            <a:r>
              <a:rPr lang="en-US" altLang="en-US"/>
              <a:t>Creating a Calming and Soothing Atmosphere</a:t>
            </a:r>
          </a:p>
        </p:txBody>
      </p:sp>
      <p:pic>
        <p:nvPicPr>
          <p:cNvPr id="29701" name="Content Placeholder 4" descr="Table setting">
            <a:extLst>
              <a:ext uri="{FF2B5EF4-FFF2-40B4-BE49-F238E27FC236}">
                <a16:creationId xmlns:a16="http://schemas.microsoft.com/office/drawing/2014/main" id="{80880498-A0BE-965F-CDE0-BC3696BB6C2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0" r="19119" b="2"/>
          <a:stretch>
            <a:fillRect/>
          </a:stretch>
        </p:blipFill>
        <p:spPr>
          <a:xfrm>
            <a:off x="517525" y="508000"/>
            <a:ext cx="4222750" cy="5837238"/>
          </a:xfrm>
        </p:spPr>
      </p:pic>
      <p:sp>
        <p:nvSpPr>
          <p:cNvPr id="14" name="Freeform: Shape 13" descr="&quot;&quot;">
            <a:extLst>
              <a:ext uri="{FF2B5EF4-FFF2-40B4-BE49-F238E27FC236}">
                <a16:creationId xmlns:a16="http://schemas.microsoft.com/office/drawing/2014/main" id="{9C5F2CD7-14EE-8DC5-3DF6-C65D6A0197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484813" y="508000"/>
            <a:ext cx="6186487" cy="149225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3CED9-E388-E361-B3BA-0CBE37442FE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430838" y="2578100"/>
            <a:ext cx="6237287" cy="3767138"/>
          </a:xfrm>
        </p:spPr>
        <p:txBody>
          <a:bodyPr/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Calming Colors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Incorporating calming colors such as soft blues and greens can create a serene environment that promotes relaxation.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Soft Lighting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Using soft lighting, such as lamps with warm bulbs, can enhance the calming effect of a space and create a welcoming atmosphere.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Nature Elements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Incorporating nature elements like plants or natural materials can help bring a sense of tranquility and connection to the outdoors.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269F129D-65A5-D866-16EB-F977843C95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747" name="Title 1">
            <a:extLst>
              <a:ext uri="{FF2B5EF4-FFF2-40B4-BE49-F238E27FC236}">
                <a16:creationId xmlns:a16="http://schemas.microsoft.com/office/drawing/2014/main" id="{88D92C26-F4CB-6D39-4F6E-D8BFAC8A9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700" y="977900"/>
            <a:ext cx="3411538" cy="5376863"/>
          </a:xfrm>
        </p:spPr>
        <p:txBody>
          <a:bodyPr/>
          <a:lstStyle/>
          <a:p>
            <a:r>
              <a:rPr lang="en-US" altLang="en-US" sz="4000"/>
              <a:t>Organizing Your Space for Ease and Accessibility</a:t>
            </a:r>
          </a:p>
        </p:txBody>
      </p:sp>
      <p:sp>
        <p:nvSpPr>
          <p:cNvPr id="11" name="Rectangle 10" descr="&quot;&quot;">
            <a:extLst>
              <a:ext uri="{FF2B5EF4-FFF2-40B4-BE49-F238E27FC236}">
                <a16:creationId xmlns:a16="http://schemas.microsoft.com/office/drawing/2014/main" id="{EE140C9E-04FA-B135-F885-20E4AB70D53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7525" y="508000"/>
            <a:ext cx="3413125" cy="149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 descr="&quot;&quot;">
            <a:extLst>
              <a:ext uri="{FF2B5EF4-FFF2-40B4-BE49-F238E27FC236}">
                <a16:creationId xmlns:a16="http://schemas.microsoft.com/office/drawing/2014/main" id="{5DE6938A-C7E3-126B-5589-0483E207802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35500" y="611188"/>
            <a:ext cx="7032625" cy="460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F2918059-C57B-1492-9168-CEE06726C5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36008" y="1042416"/>
          <a:ext cx="7031736" cy="531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&quot;&quot;">
            <a:extLst>
              <a:ext uri="{FF2B5EF4-FFF2-40B4-BE49-F238E27FC236}">
                <a16:creationId xmlns:a16="http://schemas.microsoft.com/office/drawing/2014/main" id="{08B5B7CB-7A6B-B026-49FD-BD1B28D026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7525" y="508000"/>
            <a:ext cx="11153775" cy="149225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ctangle 11" descr="&quot;&quot;">
            <a:extLst>
              <a:ext uri="{FF2B5EF4-FFF2-40B4-BE49-F238E27FC236}">
                <a16:creationId xmlns:a16="http://schemas.microsoft.com/office/drawing/2014/main" id="{C4572D44-BBBB-6B6E-148E-B156B46A246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796" name="Title 1">
            <a:extLst>
              <a:ext uri="{FF2B5EF4-FFF2-40B4-BE49-F238E27FC236}">
                <a16:creationId xmlns:a16="http://schemas.microsoft.com/office/drawing/2014/main" id="{7918A6FD-1887-8F5D-A8E3-BDBDEF20D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30838" y="977900"/>
            <a:ext cx="6237287" cy="1463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700"/>
              <a:t>Incorporating Elements that Promote Mental Well-Being</a:t>
            </a:r>
          </a:p>
        </p:txBody>
      </p:sp>
      <p:pic>
        <p:nvPicPr>
          <p:cNvPr id="33797" name="Content Placeholder 4" descr="Stock photo showing a wet room jungle-style bathroom that features a white toilet, with a wooden shelving unit.">
            <a:extLst>
              <a:ext uri="{FF2B5EF4-FFF2-40B4-BE49-F238E27FC236}">
                <a16:creationId xmlns:a16="http://schemas.microsoft.com/office/drawing/2014/main" id="{7AB8A3F1-55F2-8256-708B-D9C2C7A7112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" r="2" b="2"/>
          <a:stretch>
            <a:fillRect/>
          </a:stretch>
        </p:blipFill>
        <p:spPr>
          <a:xfrm>
            <a:off x="517525" y="508000"/>
            <a:ext cx="4222750" cy="5837238"/>
          </a:xfrm>
        </p:spPr>
      </p:pic>
      <p:sp>
        <p:nvSpPr>
          <p:cNvPr id="14" name="Freeform: Shape 13" descr="&quot;&quot;">
            <a:extLst>
              <a:ext uri="{FF2B5EF4-FFF2-40B4-BE49-F238E27FC236}">
                <a16:creationId xmlns:a16="http://schemas.microsoft.com/office/drawing/2014/main" id="{9B07874C-62ED-E47A-8408-2AD6E00B793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484813" y="508000"/>
            <a:ext cx="6186487" cy="149225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C3AE3B-50CB-F9F0-BC4E-82122A427C8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430838" y="2578100"/>
            <a:ext cx="6237287" cy="3767138"/>
          </a:xfrm>
        </p:spPr>
        <p:txBody>
          <a:bodyPr/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Importance of Plants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Incorporating plants into living spaces can improve air quality and boost mood, fostering a sense of tranquility.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Impact of Artwork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Displaying inspiring artwork can uplift spirits and spark creativity, contributing to a more positive environment.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Value of Personal Mementos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Personal mementos remind us of cherished memories and loved ones, promoting feelings of happiness and belonging.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 descr="&quot;&quot;">
            <a:extLst>
              <a:ext uri="{FF2B5EF4-FFF2-40B4-BE49-F238E27FC236}">
                <a16:creationId xmlns:a16="http://schemas.microsoft.com/office/drawing/2014/main" id="{E95BE992-A16C-8C31-4B03-C39EFEE4077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E28DA-D233-37D8-ED83-21753385E2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0700" y="1211263"/>
            <a:ext cx="7237413" cy="4729162"/>
          </a:xfrm>
        </p:spPr>
        <p:txBody>
          <a:bodyPr anchor="b"/>
          <a:lstStyle/>
          <a:p>
            <a:r>
              <a:rPr lang="en-US" altLang="en-US" sz="7400"/>
              <a:t>Developing Daily Maintenance Plans</a:t>
            </a:r>
          </a:p>
        </p:txBody>
      </p:sp>
      <p:sp>
        <p:nvSpPr>
          <p:cNvPr id="9" name="Freeform: Shape 8" descr="&quot;&quot;">
            <a:extLst>
              <a:ext uri="{FF2B5EF4-FFF2-40B4-BE49-F238E27FC236}">
                <a16:creationId xmlns:a16="http://schemas.microsoft.com/office/drawing/2014/main" id="{CD963F61-495C-D46A-4262-F948C7DA20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7525" y="6208713"/>
            <a:ext cx="7269163" cy="149225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&quot;&quot;">
            <a:extLst>
              <a:ext uri="{FF2B5EF4-FFF2-40B4-BE49-F238E27FC236}">
                <a16:creationId xmlns:a16="http://schemas.microsoft.com/office/drawing/2014/main" id="{BD45886E-7759-BEEE-75F2-0492B75463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7525" y="508000"/>
            <a:ext cx="11153775" cy="149225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ctangle 11" descr="&quot;&quot;">
            <a:extLst>
              <a:ext uri="{FF2B5EF4-FFF2-40B4-BE49-F238E27FC236}">
                <a16:creationId xmlns:a16="http://schemas.microsoft.com/office/drawing/2014/main" id="{A92CC95F-E719-8F58-DD4F-9E49912803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892" name="Title 1">
            <a:extLst>
              <a:ext uri="{FF2B5EF4-FFF2-40B4-BE49-F238E27FC236}">
                <a16:creationId xmlns:a16="http://schemas.microsoft.com/office/drawing/2014/main" id="{BB381F07-BAAE-3871-2216-5CBA0747A2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700" y="977900"/>
            <a:ext cx="5021263" cy="1665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700"/>
              <a:t>Establishing Routines and Daily Practices</a:t>
            </a:r>
          </a:p>
        </p:txBody>
      </p:sp>
      <p:sp>
        <p:nvSpPr>
          <p:cNvPr id="14" name="Rectangle 13" descr="&quot;&quot;">
            <a:extLst>
              <a:ext uri="{FF2B5EF4-FFF2-40B4-BE49-F238E27FC236}">
                <a16:creationId xmlns:a16="http://schemas.microsoft.com/office/drawing/2014/main" id="{5A8154C3-1989-15AE-98CD-1CE68FB6469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7525" y="508000"/>
            <a:ext cx="5019675" cy="149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 descr="&quot;&quot;">
            <a:extLst>
              <a:ext uri="{FF2B5EF4-FFF2-40B4-BE49-F238E27FC236}">
                <a16:creationId xmlns:a16="http://schemas.microsoft.com/office/drawing/2014/main" id="{250C489F-B465-15A7-602D-1AC3C74866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65850" y="611188"/>
            <a:ext cx="5505450" cy="460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7895" name="Content Placeholder 4" descr="Diary and a cup of coffee on a turquoise napkin">
            <a:extLst>
              <a:ext uri="{FF2B5EF4-FFF2-40B4-BE49-F238E27FC236}">
                <a16:creationId xmlns:a16="http://schemas.microsoft.com/office/drawing/2014/main" id="{B6E69BA7-B76E-A36B-1A05-20D7CD8B7DA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" r="2" b="2"/>
          <a:stretch>
            <a:fillRect/>
          </a:stretch>
        </p:blipFill>
        <p:spPr>
          <a:xfrm>
            <a:off x="517525" y="2835275"/>
            <a:ext cx="5019675" cy="350996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1A836-83D7-80BA-4FBB-F1B94EB8816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162675" y="977900"/>
            <a:ext cx="5505450" cy="5367338"/>
          </a:xfrm>
        </p:spPr>
        <p:txBody>
          <a:bodyPr/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Incorporate Self-Care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Daily routines should include self-care activities that promote mental and physical well-being for a balanced life.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Daily Meditation Practice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Engaging in regular meditation can help reduce stress, improve focus, and enhance overall well-being.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Regular Exercise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Incorporating exercise into daily routines supports physical health and boosts mood and energy levels.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Journaling Benefits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Journaling can provide clarity, promote emotional well-being, and serve as a valuable tool for self-reflection.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&quot;&quot;">
            <a:extLst>
              <a:ext uri="{FF2B5EF4-FFF2-40B4-BE49-F238E27FC236}">
                <a16:creationId xmlns:a16="http://schemas.microsoft.com/office/drawing/2014/main" id="{A6CD5FA3-9040-3F16-20A4-54875AB576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7525" y="508000"/>
            <a:ext cx="11153775" cy="149225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ctangle 11" descr="&quot;&quot;">
            <a:extLst>
              <a:ext uri="{FF2B5EF4-FFF2-40B4-BE49-F238E27FC236}">
                <a16:creationId xmlns:a16="http://schemas.microsoft.com/office/drawing/2014/main" id="{4382163D-BB8F-0089-7BC8-20A9F107506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940" name="Title 1">
            <a:extLst>
              <a:ext uri="{FF2B5EF4-FFF2-40B4-BE49-F238E27FC236}">
                <a16:creationId xmlns:a16="http://schemas.microsoft.com/office/drawing/2014/main" id="{04EC237C-4829-A264-D18E-BA7C9D131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700" y="977900"/>
            <a:ext cx="6300788" cy="1463675"/>
          </a:xfrm>
        </p:spPr>
        <p:txBody>
          <a:bodyPr/>
          <a:lstStyle/>
          <a:p>
            <a:r>
              <a:rPr lang="en-US" altLang="en-US"/>
              <a:t>Incorporating Wellness Activities and Hobbies</a:t>
            </a:r>
          </a:p>
        </p:txBody>
      </p:sp>
      <p:sp>
        <p:nvSpPr>
          <p:cNvPr id="14" name="Rectangle 13" descr="&quot;&quot;">
            <a:extLst>
              <a:ext uri="{FF2B5EF4-FFF2-40B4-BE49-F238E27FC236}">
                <a16:creationId xmlns:a16="http://schemas.microsoft.com/office/drawing/2014/main" id="{B5862282-FC3A-C620-C23D-2CDAA18ABD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7525" y="508000"/>
            <a:ext cx="6283325" cy="149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77171-0FA3-CF00-4FCD-F702E1E5480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20700" y="2578100"/>
            <a:ext cx="6300788" cy="3767138"/>
          </a:xfrm>
        </p:spPr>
        <p:txBody>
          <a:bodyPr/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Joyful Activities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Engaging in activities you love can significantly boost your mood and overall happiness.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Stress Relief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Hobbies can serve as a healthy outlet for stress, helping to promote mental clarity and relaxation.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Promoting Relaxation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Incorporating hobbies into your routine encourages relaxation and provides a break from daily tasks.</a:t>
            </a:r>
          </a:p>
        </p:txBody>
      </p:sp>
      <p:pic>
        <p:nvPicPr>
          <p:cNvPr id="39943" name="Content Placeholder 4" descr="Be more aware of how you feel in your body">
            <a:extLst>
              <a:ext uri="{FF2B5EF4-FFF2-40B4-BE49-F238E27FC236}">
                <a16:creationId xmlns:a16="http://schemas.microsoft.com/office/drawing/2014/main" id="{7EF5C97E-F5EA-0D06-CB30-64DC320361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385"/>
          <a:stretch>
            <a:fillRect/>
          </a:stretch>
        </p:blipFill>
        <p:spPr>
          <a:xfrm>
            <a:off x="7586663" y="508000"/>
            <a:ext cx="4081462" cy="58467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&quot;&quot;">
            <a:extLst>
              <a:ext uri="{FF2B5EF4-FFF2-40B4-BE49-F238E27FC236}">
                <a16:creationId xmlns:a16="http://schemas.microsoft.com/office/drawing/2014/main" id="{CD0AE0C2-1FF1-8E28-DB46-F94138F248D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7525" y="508000"/>
            <a:ext cx="11153775" cy="149225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ctangle 11" descr="&quot;&quot;">
            <a:extLst>
              <a:ext uri="{FF2B5EF4-FFF2-40B4-BE49-F238E27FC236}">
                <a16:creationId xmlns:a16="http://schemas.microsoft.com/office/drawing/2014/main" id="{DB1EACB8-6A0F-75EE-C178-15C0E05A63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988" name="Title 1">
            <a:extLst>
              <a:ext uri="{FF2B5EF4-FFF2-40B4-BE49-F238E27FC236}">
                <a16:creationId xmlns:a16="http://schemas.microsoft.com/office/drawing/2014/main" id="{11A0D992-52A9-25FF-CACA-A558660EE6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700" y="977900"/>
            <a:ext cx="6300788" cy="1463675"/>
          </a:xfrm>
        </p:spPr>
        <p:txBody>
          <a:bodyPr/>
          <a:lstStyle/>
          <a:p>
            <a:r>
              <a:rPr lang="en-US" altLang="en-US" sz="4100"/>
              <a:t>Maintaining a Clean and Clutter-Free Environment</a:t>
            </a:r>
          </a:p>
        </p:txBody>
      </p:sp>
      <p:sp>
        <p:nvSpPr>
          <p:cNvPr id="14" name="Rectangle 13" descr="&quot;&quot;">
            <a:extLst>
              <a:ext uri="{FF2B5EF4-FFF2-40B4-BE49-F238E27FC236}">
                <a16:creationId xmlns:a16="http://schemas.microsoft.com/office/drawing/2014/main" id="{45F8E345-C218-D0D0-51C3-39B8E91858F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7525" y="508000"/>
            <a:ext cx="6283325" cy="149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05C04-513F-F4E2-F749-06B29BE080F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20700" y="2578100"/>
            <a:ext cx="6300788" cy="3767138"/>
          </a:xfrm>
        </p:spPr>
        <p:txBody>
          <a:bodyPr/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Importance of Cleanliness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A clean living space fosters mental clarity and enhances overall wellbeing. It contributes to a positive atmosphere and productivity.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Regular Decluttering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Regularly decluttering your space is key to maintaining an organized environment. It helps to remove distractions and unnecessary items.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Creating Calming Atmosphere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An organized and clean environment promotes a calming atmosphere. This can lead to improved focus and relaxation.</a:t>
            </a:r>
          </a:p>
        </p:txBody>
      </p:sp>
      <p:pic>
        <p:nvPicPr>
          <p:cNvPr id="41991" name="Content Placeholder 4" descr="Germany: A modern private bed room">
            <a:extLst>
              <a:ext uri="{FF2B5EF4-FFF2-40B4-BE49-F238E27FC236}">
                <a16:creationId xmlns:a16="http://schemas.microsoft.com/office/drawing/2014/main" id="{F9847FB2-9910-3613-A7D6-A3E7CD6A5DD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03" b="2"/>
          <a:stretch>
            <a:fillRect/>
          </a:stretch>
        </p:blipFill>
        <p:spPr>
          <a:xfrm>
            <a:off x="7586663" y="508000"/>
            <a:ext cx="4081462" cy="58467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 descr="&quot;&quot;">
            <a:extLst>
              <a:ext uri="{FF2B5EF4-FFF2-40B4-BE49-F238E27FC236}">
                <a16:creationId xmlns:a16="http://schemas.microsoft.com/office/drawing/2014/main" id="{6926D9C6-1290-E262-DC24-B09C7200AF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090C0-485E-452F-C938-F41A35C3CF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0700" y="1211263"/>
            <a:ext cx="7237413" cy="4729162"/>
          </a:xfrm>
        </p:spPr>
        <p:txBody>
          <a:bodyPr anchor="b"/>
          <a:lstStyle/>
          <a:p>
            <a:r>
              <a:rPr lang="en-US" altLang="en-US" sz="7400"/>
              <a:t>Planning for Crisis Situations</a:t>
            </a:r>
          </a:p>
        </p:txBody>
      </p:sp>
      <p:sp>
        <p:nvSpPr>
          <p:cNvPr id="9" name="Freeform: Shape 8" descr="&quot;&quot;">
            <a:extLst>
              <a:ext uri="{FF2B5EF4-FFF2-40B4-BE49-F238E27FC236}">
                <a16:creationId xmlns:a16="http://schemas.microsoft.com/office/drawing/2014/main" id="{B7A4BB63-6850-C2F7-11E0-6323B906C9A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7525" y="6208713"/>
            <a:ext cx="7269163" cy="149225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&quot;&quot;">
            <a:extLst>
              <a:ext uri="{FF2B5EF4-FFF2-40B4-BE49-F238E27FC236}">
                <a16:creationId xmlns:a16="http://schemas.microsoft.com/office/drawing/2014/main" id="{1F9B420E-2D04-D5AC-DB58-C2830B55F96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7525" y="508000"/>
            <a:ext cx="11153775" cy="149225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ctangle 11" descr="&quot;&quot;">
            <a:extLst>
              <a:ext uri="{FF2B5EF4-FFF2-40B4-BE49-F238E27FC236}">
                <a16:creationId xmlns:a16="http://schemas.microsoft.com/office/drawing/2014/main" id="{26ED096B-276C-5A56-DA20-698736BD9E5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220" name="Title 1">
            <a:extLst>
              <a:ext uri="{FF2B5EF4-FFF2-40B4-BE49-F238E27FC236}">
                <a16:creationId xmlns:a16="http://schemas.microsoft.com/office/drawing/2014/main" id="{45A295E3-ECC8-EE78-F495-C8D0F614D8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94525" y="977900"/>
            <a:ext cx="4746625" cy="1463675"/>
          </a:xfrm>
        </p:spPr>
        <p:txBody>
          <a:bodyPr/>
          <a:lstStyle/>
          <a:p>
            <a:r>
              <a:rPr lang="en-US" altLang="en-US"/>
              <a:t>Agenda for Our Session</a:t>
            </a:r>
          </a:p>
        </p:txBody>
      </p:sp>
      <p:pic>
        <p:nvPicPr>
          <p:cNvPr id="9221" name="Content Placeholder 4" descr="Something nutritious and delicious to enjoy during your workout">
            <a:extLst>
              <a:ext uri="{FF2B5EF4-FFF2-40B4-BE49-F238E27FC236}">
                <a16:creationId xmlns:a16="http://schemas.microsoft.com/office/drawing/2014/main" id="{94853E90-CA49-95D4-CF86-D5CAA2F5E24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87" b="2"/>
          <a:stretch>
            <a:fillRect/>
          </a:stretch>
        </p:blipFill>
        <p:spPr>
          <a:xfrm>
            <a:off x="517525" y="508000"/>
            <a:ext cx="5705475" cy="5846763"/>
          </a:xfrm>
        </p:spPr>
      </p:pic>
      <p:sp>
        <p:nvSpPr>
          <p:cNvPr id="14" name="Freeform: Shape 13" descr="&quot;&quot;">
            <a:extLst>
              <a:ext uri="{FF2B5EF4-FFF2-40B4-BE49-F238E27FC236}">
                <a16:creationId xmlns:a16="http://schemas.microsoft.com/office/drawing/2014/main" id="{91981CF0-13BE-C0FA-6CFF-8CCB37B614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016750" y="508000"/>
            <a:ext cx="4660900" cy="149225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265D3A-0E16-A113-3908-E02B1090710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994525" y="2578100"/>
            <a:ext cx="4673600" cy="3767138"/>
          </a:xfrm>
        </p:spPr>
        <p:txBody>
          <a:bodyPr/>
          <a:lstStyle/>
          <a:p>
            <a:r>
              <a:rPr lang="en-US" altLang="en-US"/>
              <a:t>Understanding Wellness Recovery Action Plans (WRAP)</a:t>
            </a:r>
          </a:p>
          <a:p>
            <a:r>
              <a:rPr lang="en-US" altLang="en-US"/>
              <a:t>Assessing Your Living Space</a:t>
            </a:r>
          </a:p>
          <a:p>
            <a:r>
              <a:rPr lang="en-US" altLang="en-US"/>
              <a:t>Designing a Supportive Environment</a:t>
            </a:r>
          </a:p>
          <a:p>
            <a:r>
              <a:rPr lang="en-US" altLang="en-US"/>
              <a:t>Developing Daily Maintenance Plans</a:t>
            </a:r>
          </a:p>
          <a:p>
            <a:r>
              <a:rPr lang="en-US" altLang="en-US"/>
              <a:t>Planning for Crisis Situations</a:t>
            </a:r>
          </a:p>
          <a:p>
            <a:r>
              <a:rPr lang="en-US" altLang="en-US"/>
              <a:t>Reviewing and Revising Your WRAP Living Space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&quot;&quot;">
            <a:extLst>
              <a:ext uri="{FF2B5EF4-FFF2-40B4-BE49-F238E27FC236}">
                <a16:creationId xmlns:a16="http://schemas.microsoft.com/office/drawing/2014/main" id="{CC271C28-909A-FCA9-67D5-4A638AAFD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7525" y="508000"/>
            <a:ext cx="11153775" cy="149225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ctangle 11" descr="&quot;&quot;">
            <a:extLst>
              <a:ext uri="{FF2B5EF4-FFF2-40B4-BE49-F238E27FC236}">
                <a16:creationId xmlns:a16="http://schemas.microsoft.com/office/drawing/2014/main" id="{FEADC3BF-0362-988D-7E97-1D6108E9C2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084" name="Title 1">
            <a:extLst>
              <a:ext uri="{FF2B5EF4-FFF2-40B4-BE49-F238E27FC236}">
                <a16:creationId xmlns:a16="http://schemas.microsoft.com/office/drawing/2014/main" id="{42AFF361-80A0-30AD-ADAD-52E76F6E20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30838" y="977900"/>
            <a:ext cx="6237287" cy="1463675"/>
          </a:xfrm>
        </p:spPr>
        <p:txBody>
          <a:bodyPr/>
          <a:lstStyle/>
          <a:p>
            <a:r>
              <a:rPr lang="en-US" altLang="en-US" sz="4100"/>
              <a:t>Identifying and Preparing for Potential Crises</a:t>
            </a:r>
          </a:p>
        </p:txBody>
      </p:sp>
      <p:pic>
        <p:nvPicPr>
          <p:cNvPr id="46085" name="Content Placeholder 4" descr="Group working on graphs">
            <a:extLst>
              <a:ext uri="{FF2B5EF4-FFF2-40B4-BE49-F238E27FC236}">
                <a16:creationId xmlns:a16="http://schemas.microsoft.com/office/drawing/2014/main" id="{E52503AE-2046-3F66-7A05-ACEAECFCE4A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 r="14896" b="2"/>
          <a:stretch>
            <a:fillRect/>
          </a:stretch>
        </p:blipFill>
        <p:spPr>
          <a:xfrm>
            <a:off x="517525" y="508000"/>
            <a:ext cx="4222750" cy="5837238"/>
          </a:xfrm>
        </p:spPr>
      </p:pic>
      <p:sp>
        <p:nvSpPr>
          <p:cNvPr id="14" name="Freeform: Shape 13" descr="&quot;&quot;">
            <a:extLst>
              <a:ext uri="{FF2B5EF4-FFF2-40B4-BE49-F238E27FC236}">
                <a16:creationId xmlns:a16="http://schemas.microsoft.com/office/drawing/2014/main" id="{B1BCDB90-EF86-8F7F-34E1-3E4997EE354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484813" y="508000"/>
            <a:ext cx="6186487" cy="149225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89FCE-65CC-F7D6-CC36-55849ECE006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430838" y="2578100"/>
            <a:ext cx="6237287" cy="3767138"/>
          </a:xfrm>
        </p:spPr>
        <p:txBody>
          <a:bodyPr/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Reflect on Past Crises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Evaluating past crises helps in understanding the challenges faced and the effectiveness of your response strategies.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Anticipate Future Challenges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Identifying potential future challenges is crucial for proactive crisis management and effective planning.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Effective Response Planning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Creating a response plan involves outlining steps to take during a crisis to mitigate impacts and recover efficiently.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&quot;&quot;">
            <a:extLst>
              <a:ext uri="{FF2B5EF4-FFF2-40B4-BE49-F238E27FC236}">
                <a16:creationId xmlns:a16="http://schemas.microsoft.com/office/drawing/2014/main" id="{D5F98A0D-D538-D70B-FD44-B30D57F09C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7525" y="508000"/>
            <a:ext cx="11153775" cy="149225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ctangle 11" descr="&quot;&quot;">
            <a:extLst>
              <a:ext uri="{FF2B5EF4-FFF2-40B4-BE49-F238E27FC236}">
                <a16:creationId xmlns:a16="http://schemas.microsoft.com/office/drawing/2014/main" id="{3B112E1F-4C48-4458-5BCC-1E0815D5D26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8132" name="Title 1">
            <a:extLst>
              <a:ext uri="{FF2B5EF4-FFF2-40B4-BE49-F238E27FC236}">
                <a16:creationId xmlns:a16="http://schemas.microsoft.com/office/drawing/2014/main" id="{BB4BF090-1F9B-B374-1875-BE6BAC069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30838" y="977900"/>
            <a:ext cx="6237287" cy="1463675"/>
          </a:xfrm>
        </p:spPr>
        <p:txBody>
          <a:bodyPr/>
          <a:lstStyle/>
          <a:p>
            <a:r>
              <a:rPr lang="en-US" altLang="en-US"/>
              <a:t>Creating a Crisis Plan for Your Living Space</a:t>
            </a:r>
          </a:p>
        </p:txBody>
      </p:sp>
      <p:pic>
        <p:nvPicPr>
          <p:cNvPr id="48133" name="Content Placeholder 4" descr="Shot of a businessman holding on to a bunch of cryptocurrency balloons on top of a graph against a white background">
            <a:extLst>
              <a:ext uri="{FF2B5EF4-FFF2-40B4-BE49-F238E27FC236}">
                <a16:creationId xmlns:a16="http://schemas.microsoft.com/office/drawing/2014/main" id="{7844F34D-1656-DD59-4ADD-C62B63A1A58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1" r="134" b="-2"/>
          <a:stretch>
            <a:fillRect/>
          </a:stretch>
        </p:blipFill>
        <p:spPr>
          <a:xfrm>
            <a:off x="517525" y="508000"/>
            <a:ext cx="4222750" cy="5837238"/>
          </a:xfrm>
        </p:spPr>
      </p:pic>
      <p:sp>
        <p:nvSpPr>
          <p:cNvPr id="14" name="Freeform: Shape 13" descr="&quot;&quot;">
            <a:extLst>
              <a:ext uri="{FF2B5EF4-FFF2-40B4-BE49-F238E27FC236}">
                <a16:creationId xmlns:a16="http://schemas.microsoft.com/office/drawing/2014/main" id="{168DDD03-710F-4DC7-5DE8-15EDF888A7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484813" y="508000"/>
            <a:ext cx="6186487" cy="149225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EA22A-21C3-8738-F003-EE948E8D8E1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430838" y="2578100"/>
            <a:ext cx="6237287" cy="3767138"/>
          </a:xfrm>
        </p:spPr>
        <p:txBody>
          <a:bodyPr/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Emergency Contacts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Include a list of emergency contacts in your crisis plan for quick access during difficult times.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Coping Strategies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Develop coping strategies to manage anxiety and stress during crises, ensuring emotional well-being.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Safe Spaces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Identify safe spaces within your home where you can retreat during a crisis for comfort and security.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&quot;&quot;">
            <a:extLst>
              <a:ext uri="{FF2B5EF4-FFF2-40B4-BE49-F238E27FC236}">
                <a16:creationId xmlns:a16="http://schemas.microsoft.com/office/drawing/2014/main" id="{A5768BE6-537B-97C8-9677-A670D335A2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7525" y="508000"/>
            <a:ext cx="11153775" cy="149225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ctangle 11" descr="&quot;&quot;">
            <a:extLst>
              <a:ext uri="{FF2B5EF4-FFF2-40B4-BE49-F238E27FC236}">
                <a16:creationId xmlns:a16="http://schemas.microsoft.com/office/drawing/2014/main" id="{9A10148D-031E-827C-A628-0C0C8CCCA3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80" name="Title 1">
            <a:extLst>
              <a:ext uri="{FF2B5EF4-FFF2-40B4-BE49-F238E27FC236}">
                <a16:creationId xmlns:a16="http://schemas.microsoft.com/office/drawing/2014/main" id="{237F0488-1364-21E8-B6E0-79BF92A7A9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30838" y="977900"/>
            <a:ext cx="6237287" cy="1463675"/>
          </a:xfrm>
        </p:spPr>
        <p:txBody>
          <a:bodyPr/>
          <a:lstStyle/>
          <a:p>
            <a:r>
              <a:rPr lang="en-US" altLang="en-US" sz="4100"/>
              <a:t>Resources and Support Systems to Have in Place</a:t>
            </a:r>
          </a:p>
        </p:txBody>
      </p:sp>
      <p:pic>
        <p:nvPicPr>
          <p:cNvPr id="50181" name="Content Placeholder 4" descr="Women distributing shirts">
            <a:extLst>
              <a:ext uri="{FF2B5EF4-FFF2-40B4-BE49-F238E27FC236}">
                <a16:creationId xmlns:a16="http://schemas.microsoft.com/office/drawing/2014/main" id="{2B2A0D3C-2B03-D987-2C08-9C0C154EC48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1" r="16534" b="2"/>
          <a:stretch>
            <a:fillRect/>
          </a:stretch>
        </p:blipFill>
        <p:spPr>
          <a:xfrm>
            <a:off x="517525" y="508000"/>
            <a:ext cx="4222750" cy="5837238"/>
          </a:xfrm>
        </p:spPr>
      </p:pic>
      <p:sp>
        <p:nvSpPr>
          <p:cNvPr id="14" name="Freeform: Shape 13" descr="&quot;&quot;">
            <a:extLst>
              <a:ext uri="{FF2B5EF4-FFF2-40B4-BE49-F238E27FC236}">
                <a16:creationId xmlns:a16="http://schemas.microsoft.com/office/drawing/2014/main" id="{1C960813-527A-6E62-D824-8A857C81D8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484813" y="508000"/>
            <a:ext cx="6186487" cy="149225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599BE-FE83-B6B9-A12A-D0AF75F736E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430838" y="2578100"/>
            <a:ext cx="6237287" cy="3767138"/>
          </a:xfrm>
        </p:spPr>
        <p:txBody>
          <a:bodyPr/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Friends and Family Support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Friends and family can provide emotional support during crises and help you navigate difficult situations.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Support Groups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Support groups offer a safe space to share experiences and receive encouragement from others facing similar challenges.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Mental Health Professionals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Mental health professionals can provide expert guidance and support, helping you develop coping strategies during crises.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 descr="&quot;&quot;">
            <a:extLst>
              <a:ext uri="{FF2B5EF4-FFF2-40B4-BE49-F238E27FC236}">
                <a16:creationId xmlns:a16="http://schemas.microsoft.com/office/drawing/2014/main" id="{7621C438-9D3F-1251-3F1C-27DE00C281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A476B-1C5F-D038-F849-5DA56CF360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0700" y="1211263"/>
            <a:ext cx="7237413" cy="4729162"/>
          </a:xfrm>
        </p:spPr>
        <p:txBody>
          <a:bodyPr anchor="b"/>
          <a:lstStyle/>
          <a:p>
            <a:r>
              <a:rPr lang="en-US" altLang="en-US" sz="7400"/>
              <a:t>Reviewing and Revising Your WRAP Living Space</a:t>
            </a:r>
          </a:p>
        </p:txBody>
      </p:sp>
      <p:sp>
        <p:nvSpPr>
          <p:cNvPr id="9" name="Freeform: Shape 8" descr="&quot;&quot;">
            <a:extLst>
              <a:ext uri="{FF2B5EF4-FFF2-40B4-BE49-F238E27FC236}">
                <a16:creationId xmlns:a16="http://schemas.microsoft.com/office/drawing/2014/main" id="{22DE494E-93A5-85BB-8068-E72667866C6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7525" y="6208713"/>
            <a:ext cx="7269163" cy="149225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&quot;&quot;">
            <a:extLst>
              <a:ext uri="{FF2B5EF4-FFF2-40B4-BE49-F238E27FC236}">
                <a16:creationId xmlns:a16="http://schemas.microsoft.com/office/drawing/2014/main" id="{56CE792E-A7FD-B741-1C8D-E088A15A0CC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7525" y="508000"/>
            <a:ext cx="11153775" cy="149225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ctangle 11" descr="&quot;&quot;">
            <a:extLst>
              <a:ext uri="{FF2B5EF4-FFF2-40B4-BE49-F238E27FC236}">
                <a16:creationId xmlns:a16="http://schemas.microsoft.com/office/drawing/2014/main" id="{461BD66A-FE74-BBCD-2BE9-51AE8F57D5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276" name="Title 1">
            <a:extLst>
              <a:ext uri="{FF2B5EF4-FFF2-40B4-BE49-F238E27FC236}">
                <a16:creationId xmlns:a16="http://schemas.microsoft.com/office/drawing/2014/main" id="{8561B86A-51E9-0956-760D-462FE43F0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30838" y="977900"/>
            <a:ext cx="6237287" cy="1463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700"/>
              <a:t>Regularly Assessing the Effectiveness of Your Plan</a:t>
            </a:r>
          </a:p>
        </p:txBody>
      </p:sp>
      <p:pic>
        <p:nvPicPr>
          <p:cNvPr id="54277" name="Content Placeholder 4" descr="Young people should have passion and determination to achieve goal">
            <a:extLst>
              <a:ext uri="{FF2B5EF4-FFF2-40B4-BE49-F238E27FC236}">
                <a16:creationId xmlns:a16="http://schemas.microsoft.com/office/drawing/2014/main" id="{9608ED28-D895-2775-CB39-1D4FFA7295F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3" r="24805" b="2"/>
          <a:stretch>
            <a:fillRect/>
          </a:stretch>
        </p:blipFill>
        <p:spPr>
          <a:xfrm>
            <a:off x="517525" y="508000"/>
            <a:ext cx="4222750" cy="5837238"/>
          </a:xfrm>
        </p:spPr>
      </p:pic>
      <p:sp>
        <p:nvSpPr>
          <p:cNvPr id="14" name="Freeform: Shape 13" descr="&quot;&quot;">
            <a:extLst>
              <a:ext uri="{FF2B5EF4-FFF2-40B4-BE49-F238E27FC236}">
                <a16:creationId xmlns:a16="http://schemas.microsoft.com/office/drawing/2014/main" id="{233A4752-A094-F43D-BC3A-35AFC4439D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484813" y="508000"/>
            <a:ext cx="6186487" cy="149225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FACEF-95F6-5E34-0842-E454CD90CEF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430838" y="2578100"/>
            <a:ext cx="6237287" cy="3767138"/>
          </a:xfrm>
        </p:spPr>
        <p:txBody>
          <a:bodyPr/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Evaluate Your WRAP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Regularly assess the effectiveness of your WRAP to understand its impact on your environment and well-being.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Make Necessary Adjustments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Be open to making adjustments based on your evaluations to ensure a supportive and productive environment.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Maintain Supportive Environment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Continuously cultivate an environment that supports your goals and enhances your overall well-being.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&quot;&quot;">
            <a:extLst>
              <a:ext uri="{FF2B5EF4-FFF2-40B4-BE49-F238E27FC236}">
                <a16:creationId xmlns:a16="http://schemas.microsoft.com/office/drawing/2014/main" id="{6F1DBECE-0E99-722D-B825-8AFC8E07F06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7525" y="508000"/>
            <a:ext cx="11153775" cy="149225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ctangle 11" descr="&quot;&quot;">
            <a:extLst>
              <a:ext uri="{FF2B5EF4-FFF2-40B4-BE49-F238E27FC236}">
                <a16:creationId xmlns:a16="http://schemas.microsoft.com/office/drawing/2014/main" id="{622A0F61-FDC1-EA5F-71E9-EC7886595D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324" name="Title 1">
            <a:extLst>
              <a:ext uri="{FF2B5EF4-FFF2-40B4-BE49-F238E27FC236}">
                <a16:creationId xmlns:a16="http://schemas.microsoft.com/office/drawing/2014/main" id="{9B4F7704-E071-078C-26CC-7C31BB84A7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30838" y="977900"/>
            <a:ext cx="6237287" cy="1463675"/>
          </a:xfrm>
        </p:spPr>
        <p:txBody>
          <a:bodyPr/>
          <a:lstStyle/>
          <a:p>
            <a:r>
              <a:rPr lang="en-US" altLang="en-US"/>
              <a:t>Adjusting and Updating as Needed</a:t>
            </a:r>
          </a:p>
        </p:txBody>
      </p:sp>
      <p:pic>
        <p:nvPicPr>
          <p:cNvPr id="56325" name="Content Placeholder 4" descr="Pen over notebook">
            <a:extLst>
              <a:ext uri="{FF2B5EF4-FFF2-40B4-BE49-F238E27FC236}">
                <a16:creationId xmlns:a16="http://schemas.microsoft.com/office/drawing/2014/main" id="{ED8DE908-2CB4-20D2-2E12-DC79DEF7044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7875" b="2"/>
          <a:stretch>
            <a:fillRect/>
          </a:stretch>
        </p:blipFill>
        <p:spPr>
          <a:xfrm>
            <a:off x="517525" y="508000"/>
            <a:ext cx="4222750" cy="5837238"/>
          </a:xfrm>
        </p:spPr>
      </p:pic>
      <p:sp>
        <p:nvSpPr>
          <p:cNvPr id="14" name="Freeform: Shape 13" descr="&quot;&quot;">
            <a:extLst>
              <a:ext uri="{FF2B5EF4-FFF2-40B4-BE49-F238E27FC236}">
                <a16:creationId xmlns:a16="http://schemas.microsoft.com/office/drawing/2014/main" id="{A3E871A6-3EEE-BBDB-67D9-59E6992C27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484813" y="508000"/>
            <a:ext cx="6186487" cy="149225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D9AA7-287C-29BD-E4B8-B0D12434FB6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430838" y="2578100"/>
            <a:ext cx="6237287" cy="3767138"/>
          </a:xfrm>
        </p:spPr>
        <p:txBody>
          <a:bodyPr/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Embrace Change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Adapting to life changes is crucial for personal growth and effective planning. Embrace the inevitability of change.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Flexibility in Planning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Maintaining flexibility in your plan allows for adjustments that better meet your needs. Stay open to revising your approach.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Reflect Current Needs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Regularly assess your situation and update your plan to align with your current circumstances and aspirations.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&quot;&quot;">
            <a:extLst>
              <a:ext uri="{FF2B5EF4-FFF2-40B4-BE49-F238E27FC236}">
                <a16:creationId xmlns:a16="http://schemas.microsoft.com/office/drawing/2014/main" id="{E3727741-2794-2C23-B666-6BAE1AEE07A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7525" y="508000"/>
            <a:ext cx="11153775" cy="149225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ctangle 11" descr="&quot;&quot;">
            <a:extLst>
              <a:ext uri="{FF2B5EF4-FFF2-40B4-BE49-F238E27FC236}">
                <a16:creationId xmlns:a16="http://schemas.microsoft.com/office/drawing/2014/main" id="{D46CB99B-27F6-2DB7-F25C-587A36B33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372" name="Title 1">
            <a:extLst>
              <a:ext uri="{FF2B5EF4-FFF2-40B4-BE49-F238E27FC236}">
                <a16:creationId xmlns:a16="http://schemas.microsoft.com/office/drawing/2014/main" id="{C1B79285-D6F6-5590-D960-2FC7F3BE2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30838" y="977900"/>
            <a:ext cx="6237287" cy="1463675"/>
          </a:xfrm>
        </p:spPr>
        <p:txBody>
          <a:bodyPr/>
          <a:lstStyle/>
          <a:p>
            <a:r>
              <a:rPr lang="en-US" altLang="en-US"/>
              <a:t>Seeking Feedback and Support From Others</a:t>
            </a:r>
          </a:p>
        </p:txBody>
      </p:sp>
      <p:pic>
        <p:nvPicPr>
          <p:cNvPr id="58373" name="Content Placeholder 4" descr="Business team brainstorming">
            <a:extLst>
              <a:ext uri="{FF2B5EF4-FFF2-40B4-BE49-F238E27FC236}">
                <a16:creationId xmlns:a16="http://schemas.microsoft.com/office/drawing/2014/main" id="{BB454F28-2001-2771-D937-9D626672EA6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r="18362" b="2"/>
          <a:stretch>
            <a:fillRect/>
          </a:stretch>
        </p:blipFill>
        <p:spPr>
          <a:xfrm>
            <a:off x="517525" y="508000"/>
            <a:ext cx="4222750" cy="5837238"/>
          </a:xfrm>
        </p:spPr>
      </p:pic>
      <p:sp>
        <p:nvSpPr>
          <p:cNvPr id="14" name="Freeform: Shape 13" descr="&quot;&quot;">
            <a:extLst>
              <a:ext uri="{FF2B5EF4-FFF2-40B4-BE49-F238E27FC236}">
                <a16:creationId xmlns:a16="http://schemas.microsoft.com/office/drawing/2014/main" id="{D746F330-43C9-8A46-3015-82902156A32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484813" y="508000"/>
            <a:ext cx="6186487" cy="149225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ECF40-BF8D-AF08-46B5-D5AFC9500A3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430838" y="2578100"/>
            <a:ext cx="6237287" cy="3767138"/>
          </a:xfrm>
        </p:spPr>
        <p:txBody>
          <a:bodyPr/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Engage with Trusted Individuals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Reach out to friends or professionals who can provide constructive feedback on your WRAP, ensuring you gain valuable perspectives.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Collaboration for New Insights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Collaborating with others can reveal new insights that you might not have considered, enhancing the effectiveness of your plan.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Enhancing Effectiveness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By integrating feedback from trusted sources, you can refine your approach, making your plan more effective and actionable.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 descr="&quot;&quot;">
            <a:extLst>
              <a:ext uri="{FF2B5EF4-FFF2-40B4-BE49-F238E27FC236}">
                <a16:creationId xmlns:a16="http://schemas.microsoft.com/office/drawing/2014/main" id="{FC7869BB-3C13-08BF-70E1-BE1BA60BCF7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419" name="Title 1">
            <a:extLst>
              <a:ext uri="{FF2B5EF4-FFF2-40B4-BE49-F238E27FC236}">
                <a16:creationId xmlns:a16="http://schemas.microsoft.com/office/drawing/2014/main" id="{83A7E79E-96E2-22D0-C00F-D1A71FAA5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700" y="1325563"/>
            <a:ext cx="11156950" cy="1408112"/>
          </a:xfrm>
        </p:spPr>
        <p:txBody>
          <a:bodyPr anchor="b"/>
          <a:lstStyle/>
          <a:p>
            <a:r>
              <a:rPr lang="en-US" altLang="en-US" sz="6800"/>
              <a:t>Conclusion</a:t>
            </a:r>
          </a:p>
        </p:txBody>
      </p:sp>
      <p:sp>
        <p:nvSpPr>
          <p:cNvPr id="10" name="Freeform: Shape 9" descr="&quot;&quot;">
            <a:extLst>
              <a:ext uri="{FF2B5EF4-FFF2-40B4-BE49-F238E27FC236}">
                <a16:creationId xmlns:a16="http://schemas.microsoft.com/office/drawing/2014/main" id="{A520FB02-4626-9F6F-4453-663E527CA5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23875" y="3079750"/>
            <a:ext cx="11153775" cy="149225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114FA376-16DB-2C48-70AE-AA8129C2C1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1208" y="3785616"/>
          <a:ext cx="11155680" cy="246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 descr="&quot;&quot;">
            <a:extLst>
              <a:ext uri="{FF2B5EF4-FFF2-40B4-BE49-F238E27FC236}">
                <a16:creationId xmlns:a16="http://schemas.microsoft.com/office/drawing/2014/main" id="{64DFF5BD-9777-9A96-6CE4-E9B086A4F6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1AE2F4-8E74-C353-404B-B3CF439059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0700" y="1211263"/>
            <a:ext cx="7237413" cy="4729162"/>
          </a:xfrm>
        </p:spPr>
        <p:txBody>
          <a:bodyPr anchor="b"/>
          <a:lstStyle/>
          <a:p>
            <a:r>
              <a:rPr lang="en-US" altLang="en-US" sz="7400"/>
              <a:t>Understanding Wellness Recovery Action Plans (WRAP)</a:t>
            </a:r>
          </a:p>
        </p:txBody>
      </p:sp>
      <p:sp>
        <p:nvSpPr>
          <p:cNvPr id="9" name="Freeform: Shape 8" descr="&quot;&quot;">
            <a:extLst>
              <a:ext uri="{FF2B5EF4-FFF2-40B4-BE49-F238E27FC236}">
                <a16:creationId xmlns:a16="http://schemas.microsoft.com/office/drawing/2014/main" id="{AAD8AF0E-1B82-A9E2-8C88-1197EB2411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7525" y="6208713"/>
            <a:ext cx="7269163" cy="149225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&quot;&quot;">
            <a:extLst>
              <a:ext uri="{FF2B5EF4-FFF2-40B4-BE49-F238E27FC236}">
                <a16:creationId xmlns:a16="http://schemas.microsoft.com/office/drawing/2014/main" id="{A029A51F-6D94-B91E-6788-3D5ADAF0A6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7525" y="508000"/>
            <a:ext cx="11153775" cy="149225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ctangle 11" descr="&quot;&quot;">
            <a:extLst>
              <a:ext uri="{FF2B5EF4-FFF2-40B4-BE49-F238E27FC236}">
                <a16:creationId xmlns:a16="http://schemas.microsoft.com/office/drawing/2014/main" id="{10EC0DDF-14CE-0526-5281-6A0A60B0E83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316" name="Title 1">
            <a:extLst>
              <a:ext uri="{FF2B5EF4-FFF2-40B4-BE49-F238E27FC236}">
                <a16:creationId xmlns:a16="http://schemas.microsoft.com/office/drawing/2014/main" id="{8DCA0F09-CB3E-7481-728F-2B12F5B37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30838" y="977900"/>
            <a:ext cx="6237287" cy="1463675"/>
          </a:xfrm>
        </p:spPr>
        <p:txBody>
          <a:bodyPr/>
          <a:lstStyle/>
          <a:p>
            <a:r>
              <a:rPr lang="en-US" altLang="en-US"/>
              <a:t>Definition and Purpose of WRAP</a:t>
            </a:r>
          </a:p>
        </p:txBody>
      </p:sp>
      <p:pic>
        <p:nvPicPr>
          <p:cNvPr id="13317" name="Content Placeholder 4" descr="BENEFIT word on wooden block  on yellow background">
            <a:extLst>
              <a:ext uri="{FF2B5EF4-FFF2-40B4-BE49-F238E27FC236}">
                <a16:creationId xmlns:a16="http://schemas.microsoft.com/office/drawing/2014/main" id="{44774CB0-7856-D447-CF4E-01C155AD862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6" r="17857" b="-2"/>
          <a:stretch>
            <a:fillRect/>
          </a:stretch>
        </p:blipFill>
        <p:spPr>
          <a:xfrm>
            <a:off x="517525" y="508000"/>
            <a:ext cx="4222750" cy="5837238"/>
          </a:xfrm>
        </p:spPr>
      </p:pic>
      <p:sp>
        <p:nvSpPr>
          <p:cNvPr id="14" name="Freeform: Shape 13" descr="&quot;&quot;">
            <a:extLst>
              <a:ext uri="{FF2B5EF4-FFF2-40B4-BE49-F238E27FC236}">
                <a16:creationId xmlns:a16="http://schemas.microsoft.com/office/drawing/2014/main" id="{1D4F18B9-11FD-9074-3E6E-DC84224174E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484813" y="508000"/>
            <a:ext cx="6186487" cy="149225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5B9E5-9736-324B-9655-B77291D39BE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430838" y="2578100"/>
            <a:ext cx="6237287" cy="3767138"/>
          </a:xfrm>
        </p:spPr>
        <p:txBody>
          <a:bodyPr/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Self-Designed Wellness Plan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A WRAP is a personalized plan that allows individuals to take charge of their wellness journey by outlining specific steps.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Recognizing Triggers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The WRAP framework encourages individuals to identify their triggers to better manage their mental health effectively.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Proactive Strategies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Developing proactive strategies is essential for maintaining mental health and wellness under the WRAP framework.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&quot;&quot;">
            <a:extLst>
              <a:ext uri="{FF2B5EF4-FFF2-40B4-BE49-F238E27FC236}">
                <a16:creationId xmlns:a16="http://schemas.microsoft.com/office/drawing/2014/main" id="{B1BBA1D8-3D08-2655-E65A-A463BFB56C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7525" y="508000"/>
            <a:ext cx="11153775" cy="149225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ctangle 11" descr="&quot;&quot;">
            <a:extLst>
              <a:ext uri="{FF2B5EF4-FFF2-40B4-BE49-F238E27FC236}">
                <a16:creationId xmlns:a16="http://schemas.microsoft.com/office/drawing/2014/main" id="{84CA3AC8-0756-27DF-C1E2-CB3DFD769B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364" name="Title 1">
            <a:extLst>
              <a:ext uri="{FF2B5EF4-FFF2-40B4-BE49-F238E27FC236}">
                <a16:creationId xmlns:a16="http://schemas.microsoft.com/office/drawing/2014/main" id="{F5171B5D-0595-3F65-C355-B91B93CF33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700" y="977900"/>
            <a:ext cx="5021263" cy="1665288"/>
          </a:xfrm>
        </p:spPr>
        <p:txBody>
          <a:bodyPr/>
          <a:lstStyle/>
          <a:p>
            <a:r>
              <a:rPr lang="en-US" altLang="en-US"/>
              <a:t>Key Components of WRAP</a:t>
            </a:r>
          </a:p>
        </p:txBody>
      </p:sp>
      <p:sp>
        <p:nvSpPr>
          <p:cNvPr id="14" name="Rectangle 13" descr="&quot;&quot;">
            <a:extLst>
              <a:ext uri="{FF2B5EF4-FFF2-40B4-BE49-F238E27FC236}">
                <a16:creationId xmlns:a16="http://schemas.microsoft.com/office/drawing/2014/main" id="{0F2F83B8-07BA-DF9B-5777-5B1CF0D6058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7525" y="508000"/>
            <a:ext cx="5019675" cy="149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 descr="&quot;&quot;">
            <a:extLst>
              <a:ext uri="{FF2B5EF4-FFF2-40B4-BE49-F238E27FC236}">
                <a16:creationId xmlns:a16="http://schemas.microsoft.com/office/drawing/2014/main" id="{9CFCA714-F268-E0F8-7048-28C6FBA3882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65850" y="611188"/>
            <a:ext cx="5505450" cy="460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367" name="Content Placeholder 4" descr="A stack of car wheels near the asphalt roadSimilar images:">
            <a:extLst>
              <a:ext uri="{FF2B5EF4-FFF2-40B4-BE49-F238E27FC236}">
                <a16:creationId xmlns:a16="http://schemas.microsoft.com/office/drawing/2014/main" id="{314C194B-2D04-EE4E-2F1B-5D5D34F1BE4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2" r="-2" b="11121"/>
          <a:stretch>
            <a:fillRect/>
          </a:stretch>
        </p:blipFill>
        <p:spPr>
          <a:xfrm>
            <a:off x="517525" y="2835275"/>
            <a:ext cx="5019675" cy="350996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74C4D-001A-6F60-A441-3EEB7666E20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162675" y="977900"/>
            <a:ext cx="5505450" cy="5367338"/>
          </a:xfrm>
        </p:spPr>
        <p:txBody>
          <a:bodyPr/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Daily Maintenance Plans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Daily maintenance plans ensure consistent self-care and help individuals manage their well-being on a daily basis.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Triggers and Early Warning Signs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Identifying triggers and early warning signs is crucial for anticipating and managing potential crises effectively.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Crisis Planning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Crisis planning involves preparing strategies and resources to address potential crises as they arise.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Post-Crisis Planning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Post-crisis planning focuses on recovery and learning from experiences to improve future strategies and resilience.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&quot;&quot;">
            <a:extLst>
              <a:ext uri="{FF2B5EF4-FFF2-40B4-BE49-F238E27FC236}">
                <a16:creationId xmlns:a16="http://schemas.microsoft.com/office/drawing/2014/main" id="{C7AB3955-92DF-F18B-7232-F482483506A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7525" y="508000"/>
            <a:ext cx="11153775" cy="149225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ctangle 11" descr="&quot;&quot;">
            <a:extLst>
              <a:ext uri="{FF2B5EF4-FFF2-40B4-BE49-F238E27FC236}">
                <a16:creationId xmlns:a16="http://schemas.microsoft.com/office/drawing/2014/main" id="{8CBA9C5C-F50E-35A2-31D5-00D4F10D217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12" name="Title 1">
            <a:extLst>
              <a:ext uri="{FF2B5EF4-FFF2-40B4-BE49-F238E27FC236}">
                <a16:creationId xmlns:a16="http://schemas.microsoft.com/office/drawing/2014/main" id="{11715B5D-3038-558F-153A-6C5A40A78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700" y="977900"/>
            <a:ext cx="5021263" cy="1665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700"/>
              <a:t>Benefits of Implementing a WRAP</a:t>
            </a:r>
          </a:p>
        </p:txBody>
      </p:sp>
      <p:sp>
        <p:nvSpPr>
          <p:cNvPr id="14" name="Rectangle 13" descr="&quot;&quot;">
            <a:extLst>
              <a:ext uri="{FF2B5EF4-FFF2-40B4-BE49-F238E27FC236}">
                <a16:creationId xmlns:a16="http://schemas.microsoft.com/office/drawing/2014/main" id="{ADC12B8B-3B2B-6A5E-AF1D-5166A670DE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7525" y="508000"/>
            <a:ext cx="5019675" cy="149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 descr="&quot;&quot;">
            <a:extLst>
              <a:ext uri="{FF2B5EF4-FFF2-40B4-BE49-F238E27FC236}">
                <a16:creationId xmlns:a16="http://schemas.microsoft.com/office/drawing/2014/main" id="{82DF89E7-48FB-6DA0-1440-08AA408A1D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65850" y="611188"/>
            <a:ext cx="5505450" cy="460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7415" name="Content Placeholder 4" descr="Yin Yang with people">
            <a:extLst>
              <a:ext uri="{FF2B5EF4-FFF2-40B4-BE49-F238E27FC236}">
                <a16:creationId xmlns:a16="http://schemas.microsoft.com/office/drawing/2014/main" id="{FD12F879-2E66-568F-989A-7399C91F23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8" b="2"/>
          <a:stretch>
            <a:fillRect/>
          </a:stretch>
        </p:blipFill>
        <p:spPr>
          <a:xfrm>
            <a:off x="517525" y="2835275"/>
            <a:ext cx="5019675" cy="350996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BFB79-6D19-59B2-C908-05D8144334C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162675" y="977900"/>
            <a:ext cx="5505450" cy="5367338"/>
          </a:xfrm>
        </p:spPr>
        <p:txBody>
          <a:bodyPr/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Increased Self-Awareness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Implementing a WRAP enhances self-awareness, enabling individuals to understand their thoughts and feelings better.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Empowerment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WRAP fosters empowerment, allowing individuals to take charge of their lives and make informed decisions.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Improved Coping Skills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The program enhances coping skills, providing strategies to manage challenges effectively.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Enhanced Communication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WRAP improves communication with support systems, fostering stronger relationships and support networks.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 descr="&quot;&quot;">
            <a:extLst>
              <a:ext uri="{FF2B5EF4-FFF2-40B4-BE49-F238E27FC236}">
                <a16:creationId xmlns:a16="http://schemas.microsoft.com/office/drawing/2014/main" id="{811BDCD7-7347-5C69-A04B-2C0037C6F1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9209EE-BF28-576C-D0E4-465FAE8D3D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0700" y="1211263"/>
            <a:ext cx="7237413" cy="4729162"/>
          </a:xfrm>
        </p:spPr>
        <p:txBody>
          <a:bodyPr anchor="b"/>
          <a:lstStyle/>
          <a:p>
            <a:r>
              <a:rPr lang="en-US" altLang="en-US" sz="7400"/>
              <a:t>Assessing Your Living Space</a:t>
            </a:r>
          </a:p>
        </p:txBody>
      </p:sp>
      <p:sp>
        <p:nvSpPr>
          <p:cNvPr id="9" name="Freeform: Shape 8" descr="&quot;&quot;">
            <a:extLst>
              <a:ext uri="{FF2B5EF4-FFF2-40B4-BE49-F238E27FC236}">
                <a16:creationId xmlns:a16="http://schemas.microsoft.com/office/drawing/2014/main" id="{A76D33CB-D460-E1B2-44C8-AA8BE458FD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7525" y="6208713"/>
            <a:ext cx="7269163" cy="149225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590D0C9A-17A3-F4F8-052B-A3C5D203551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507" name="Title 1">
            <a:extLst>
              <a:ext uri="{FF2B5EF4-FFF2-40B4-BE49-F238E27FC236}">
                <a16:creationId xmlns:a16="http://schemas.microsoft.com/office/drawing/2014/main" id="{D7630B5E-1874-0AB2-835C-BE7CB0A497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700" y="977900"/>
            <a:ext cx="3411538" cy="5376863"/>
          </a:xfrm>
        </p:spPr>
        <p:txBody>
          <a:bodyPr/>
          <a:lstStyle/>
          <a:p>
            <a:r>
              <a:rPr lang="en-US" altLang="en-US" sz="4000"/>
              <a:t>Identifying Stressors and Triggers in Your Environment</a:t>
            </a:r>
          </a:p>
        </p:txBody>
      </p:sp>
      <p:sp>
        <p:nvSpPr>
          <p:cNvPr id="11" name="Rectangle 10" descr="&quot;&quot;">
            <a:extLst>
              <a:ext uri="{FF2B5EF4-FFF2-40B4-BE49-F238E27FC236}">
                <a16:creationId xmlns:a16="http://schemas.microsoft.com/office/drawing/2014/main" id="{05F86D17-9A3D-BC1A-DF35-02F3DFD7150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7525" y="508000"/>
            <a:ext cx="3413125" cy="149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 descr="&quot;&quot;">
            <a:extLst>
              <a:ext uri="{FF2B5EF4-FFF2-40B4-BE49-F238E27FC236}">
                <a16:creationId xmlns:a16="http://schemas.microsoft.com/office/drawing/2014/main" id="{43CE4B67-CF63-103C-D978-DEB8AA18E19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35500" y="611188"/>
            <a:ext cx="7032625" cy="460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C1882BA5-AC78-11E6-846C-09573B4E69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36008" y="1042416"/>
          <a:ext cx="7031736" cy="531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&quot;&quot;">
            <a:extLst>
              <a:ext uri="{FF2B5EF4-FFF2-40B4-BE49-F238E27FC236}">
                <a16:creationId xmlns:a16="http://schemas.microsoft.com/office/drawing/2014/main" id="{8712BDB7-2348-8FC4-BB84-AF48EB70E7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7525" y="508000"/>
            <a:ext cx="11153775" cy="149225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ctangle 11" descr="&quot;&quot;">
            <a:extLst>
              <a:ext uri="{FF2B5EF4-FFF2-40B4-BE49-F238E27FC236}">
                <a16:creationId xmlns:a16="http://schemas.microsoft.com/office/drawing/2014/main" id="{98D6860F-10B1-8899-F6EE-CCC261AB5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556" name="Title 1">
            <a:extLst>
              <a:ext uri="{FF2B5EF4-FFF2-40B4-BE49-F238E27FC236}">
                <a16:creationId xmlns:a16="http://schemas.microsoft.com/office/drawing/2014/main" id="{C1A1AAD7-701E-AD9E-BEB8-25506D2C4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30838" y="977900"/>
            <a:ext cx="6237287" cy="1463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700"/>
              <a:t>Evaluating the Functionality and Comfort of Your Space</a:t>
            </a:r>
          </a:p>
        </p:txBody>
      </p:sp>
      <p:pic>
        <p:nvPicPr>
          <p:cNvPr id="23557" name="Content Placeholder 4" descr="Acoustic guitar laid on sofa by the living room window in dark apartment. professional musician home interior. empty house place with nobody at night with light lamp and instrument indoors.">
            <a:extLst>
              <a:ext uri="{FF2B5EF4-FFF2-40B4-BE49-F238E27FC236}">
                <a16:creationId xmlns:a16="http://schemas.microsoft.com/office/drawing/2014/main" id="{2E940551-D128-63D1-0752-00FF13BBD53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3" r="34213" b="2"/>
          <a:stretch>
            <a:fillRect/>
          </a:stretch>
        </p:blipFill>
        <p:spPr>
          <a:xfrm>
            <a:off x="517525" y="508000"/>
            <a:ext cx="4222750" cy="5837238"/>
          </a:xfrm>
        </p:spPr>
      </p:pic>
      <p:sp>
        <p:nvSpPr>
          <p:cNvPr id="14" name="Freeform: Shape 13" descr="&quot;&quot;">
            <a:extLst>
              <a:ext uri="{FF2B5EF4-FFF2-40B4-BE49-F238E27FC236}">
                <a16:creationId xmlns:a16="http://schemas.microsoft.com/office/drawing/2014/main" id="{5C9EA09F-98B1-917C-18B3-A57B79D8B9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484813" y="508000"/>
            <a:ext cx="6186487" cy="149225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7388F-A3D9-19B4-82E8-E910E75CE34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430838" y="2578100"/>
            <a:ext cx="6237287" cy="3767138"/>
          </a:xfrm>
        </p:spPr>
        <p:txBody>
          <a:bodyPr/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Assess Living Space Functionality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Evaluate if your living space meets your needs for relaxation, focus, and daily activities.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Comfort and Relaxation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Identify elements that promote comfort, such as soft furnishings and inviting decor for a relaxing environment.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altLang="en-US" sz="1400" b="1"/>
              <a:t>Lighting Evaluation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400"/>
              <a:t>Consider natural and artificial lighting to create a pleasant atmosphere that enhances comfort and focus.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2368</Words>
  <Application>Microsoft Office PowerPoint</Application>
  <PresentationFormat>Widescreen</PresentationFormat>
  <Paragraphs>212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Aptos</vt:lpstr>
      <vt:lpstr>Arial</vt:lpstr>
      <vt:lpstr>Bierstadt</vt:lpstr>
      <vt:lpstr>GestaltVTI</vt:lpstr>
      <vt:lpstr>Creating a Wellness Recovery Action Plan for Your Living Space</vt:lpstr>
      <vt:lpstr>Agenda for Our Session</vt:lpstr>
      <vt:lpstr>Understanding Wellness Recovery Action Plans (WRAP)</vt:lpstr>
      <vt:lpstr>Definition and Purpose of WRAP</vt:lpstr>
      <vt:lpstr>Key Components of WRAP</vt:lpstr>
      <vt:lpstr>Benefits of Implementing a WRAP</vt:lpstr>
      <vt:lpstr>Assessing Your Living Space</vt:lpstr>
      <vt:lpstr>Identifying Stressors and Triggers in Your Environment</vt:lpstr>
      <vt:lpstr>Evaluating the Functionality and Comfort of Your Space</vt:lpstr>
      <vt:lpstr>Recognizing Areas for Improvement</vt:lpstr>
      <vt:lpstr>Designing a Supportive Environment</vt:lpstr>
      <vt:lpstr>Creating a Calming and Soothing Atmosphere</vt:lpstr>
      <vt:lpstr>Organizing Your Space for Ease and Accessibility</vt:lpstr>
      <vt:lpstr>Incorporating Elements that Promote Mental Well-Being</vt:lpstr>
      <vt:lpstr>Developing Daily Maintenance Plans</vt:lpstr>
      <vt:lpstr>Establishing Routines and Daily Practices</vt:lpstr>
      <vt:lpstr>Incorporating Wellness Activities and Hobbies</vt:lpstr>
      <vt:lpstr>Maintaining a Clean and Clutter-Free Environment</vt:lpstr>
      <vt:lpstr>Planning for Crisis Situations</vt:lpstr>
      <vt:lpstr>Identifying and Preparing for Potential Crises</vt:lpstr>
      <vt:lpstr>Creating a Crisis Plan for Your Living Space</vt:lpstr>
      <vt:lpstr>Resources and Support Systems to Have in Place</vt:lpstr>
      <vt:lpstr>Reviewing and Revising Your WRAP Living Space</vt:lpstr>
      <vt:lpstr>Regularly Assessing the Effectiveness of Your Plan</vt:lpstr>
      <vt:lpstr>Adjusting and Updating as Needed</vt:lpstr>
      <vt:lpstr>Seeking Feedback and Support From Others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WRAP of DC</dc:creator>
  <cp:lastModifiedBy>WRAP of DC</cp:lastModifiedBy>
  <cp:revision>1</cp:revision>
  <dcterms:created xsi:type="dcterms:W3CDTF">2025-03-21T18:17:33Z</dcterms:created>
  <dcterms:modified xsi:type="dcterms:W3CDTF">2026-05-19T21:24:21Z</dcterms:modified>
</cp:coreProperties>
</file>