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1" r:id="rId2"/>
    <p:sldId id="2562" r:id="rId3"/>
    <p:sldId id="2563" r:id="rId4"/>
    <p:sldId id="2564" r:id="rId5"/>
    <p:sldId id="2565" r:id="rId6"/>
    <p:sldId id="2566" r:id="rId7"/>
    <p:sldId id="2567" r:id="rId8"/>
    <p:sldId id="2568" r:id="rId9"/>
    <p:sldId id="2569" r:id="rId10"/>
    <p:sldId id="2570" r:id="rId11"/>
    <p:sldId id="2571" r:id="rId12"/>
    <p:sldId id="2572" r:id="rId13"/>
    <p:sldId id="2573" r:id="rId14"/>
    <p:sldId id="2574" r:id="rId15"/>
    <p:sldId id="2575" r:id="rId16"/>
    <p:sldId id="2576" r:id="rId17"/>
    <p:sldId id="2577" r:id="rId18"/>
    <p:sldId id="2578" r:id="rId19"/>
    <p:sldId id="2579" r:id="rId20"/>
    <p:sldId id="2580" r:id="rId21"/>
    <p:sldId id="2581" r:id="rId22"/>
    <p:sldId id="258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eer Case Managers: Harnessing Strengths-Based Planning for Empowerment and Recovery" id="{71FB1A46-95B8-4D78-B916-DB6795707C03}">
          <p14:sldIdLst>
            <p14:sldId id="2561"/>
            <p14:sldId id="2562"/>
          </p14:sldIdLst>
        </p14:section>
        <p14:section name="Understanding the Role of Peer Case Managers" id="{03B9B1AF-AF76-4D21-BDAA-74473E8BD351}">
          <p14:sldIdLst>
            <p14:sldId id="2563"/>
            <p14:sldId id="2564"/>
            <p14:sldId id="2565"/>
          </p14:sldIdLst>
        </p14:section>
        <p14:section name="Principles of Strengths-Based Planning" id="{DDEF70C3-249B-4053-9892-2AD32235B1B4}">
          <p14:sldIdLst>
            <p14:sldId id="2566"/>
            <p14:sldId id="2567"/>
            <p14:sldId id="2568"/>
            <p14:sldId id="2569"/>
          </p14:sldIdLst>
        </p14:section>
        <p14:section name="Implementing Strengths-Based Planning in Case Management" id="{C63D9401-E734-4302-A4BC-228485580920}">
          <p14:sldIdLst>
            <p14:sldId id="2570"/>
            <p14:sldId id="2571"/>
            <p14:sldId id="2572"/>
            <p14:sldId id="2573"/>
          </p14:sldIdLst>
        </p14:section>
        <p14:section name="Advantages and Outcomes of Strengths-Based Planning" id="{84591A3E-585E-4FED-AA68-7FC0D55F9ECE}">
          <p14:sldIdLst>
            <p14:sldId id="2574"/>
            <p14:sldId id="2575"/>
            <p14:sldId id="2576"/>
            <p14:sldId id="2577"/>
          </p14:sldIdLst>
        </p14:section>
        <p14:section name="Challenges and Best Practices for Peer Case Managers" id="{1B85C6ED-2228-4262-8A11-49187C772F7D}">
          <p14:sldIdLst>
            <p14:sldId id="2578"/>
            <p14:sldId id="2579"/>
            <p14:sldId id="2580"/>
            <p14:sldId id="2581"/>
          </p14:sldIdLst>
        </p14:section>
        <p14:section name="Conclusion" id="{73EC1292-049C-4040-8AE1-B77AE60B0BF0}">
          <p14:sldIdLst>
            <p14:sldId id="258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59" d="100"/>
          <a:sy n="59" d="100"/>
        </p:scale>
        <p:origin x="1098" y="28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image" Target="../media/image3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image" Target="../media/image3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F50675-A72F-47D6-99A1-E23FCF7EA76E}" type="doc">
      <dgm:prSet loTypeId="urn:microsoft.com/office/officeart/2024/3/layout/verticalVisualTextBlock1" loCatId="Picture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2B46355F-4CCF-4451-935A-11C5FB4F5677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Personal Recovery Experience</a:t>
          </a:r>
        </a:p>
      </dgm:t>
    </dgm:pt>
    <dgm:pt modelId="{5FE7FF53-29B5-4A43-B9A9-1C7919017526}" type="parTrans" cxnId="{8D328C11-9039-4195-BAC0-07AE34A72B0C}">
      <dgm:prSet/>
      <dgm:spPr/>
      <dgm:t>
        <a:bodyPr/>
        <a:lstStyle/>
        <a:p>
          <a:endParaRPr lang="en-US"/>
        </a:p>
      </dgm:t>
    </dgm:pt>
    <dgm:pt modelId="{5708D907-643A-4B5A-98F3-4F62E43AAFED}" type="sibTrans" cxnId="{8D328C11-9039-4195-BAC0-07AE34A72B0C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n-US"/>
        </a:p>
      </dgm:t>
    </dgm:pt>
    <dgm:pt modelId="{E84505E4-5251-4CBC-B4C8-8DC72CC7DD9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Peer case managers draw from their lived recovery experience to guide and support clients effectively.</a:t>
          </a:r>
        </a:p>
      </dgm:t>
    </dgm:pt>
    <dgm:pt modelId="{87BD0FC1-97DD-4943-AEB3-74F6170BE6AE}" type="parTrans" cxnId="{FCC1F070-5176-4DB1-B55E-1FCD1BCA6BCE}">
      <dgm:prSet/>
      <dgm:spPr/>
      <dgm:t>
        <a:bodyPr/>
        <a:lstStyle/>
        <a:p>
          <a:endParaRPr lang="en-US"/>
        </a:p>
      </dgm:t>
    </dgm:pt>
    <dgm:pt modelId="{F0865AFE-09A6-4820-8080-6ED204B82139}" type="sibTrans" cxnId="{FCC1F070-5176-4DB1-B55E-1FCD1BCA6BCE}">
      <dgm:prSet/>
      <dgm:spPr/>
      <dgm:t>
        <a:bodyPr/>
        <a:lstStyle/>
        <a:p>
          <a:endParaRPr lang="en-US"/>
        </a:p>
      </dgm:t>
    </dgm:pt>
    <dgm:pt modelId="{9F17C827-98E2-49EB-A5A1-15D3EAB85DFF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Empathy and Connection</a:t>
          </a:r>
        </a:p>
      </dgm:t>
    </dgm:pt>
    <dgm:pt modelId="{4C101168-FC90-45C0-B5B4-3A0954186800}" type="parTrans" cxnId="{BFC567A0-E4C3-4FDE-9B4B-D4443C96AA63}">
      <dgm:prSet/>
      <dgm:spPr/>
      <dgm:t>
        <a:bodyPr/>
        <a:lstStyle/>
        <a:p>
          <a:endParaRPr lang="en-US"/>
        </a:p>
      </dgm:t>
    </dgm:pt>
    <dgm:pt modelId="{D06DBEEF-E37C-47DA-916D-4A82D5AF0A18}" type="sibTrans" cxnId="{BFC567A0-E4C3-4FDE-9B4B-D4443C96AA63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n-US"/>
        </a:p>
      </dgm:t>
    </dgm:pt>
    <dgm:pt modelId="{68444B3E-AAF6-4BD8-B5D8-22F3107F792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This shared experience fosters deeper empathy and stronger emotional connections between peer managers and clients.</a:t>
          </a:r>
        </a:p>
      </dgm:t>
    </dgm:pt>
    <dgm:pt modelId="{6DB7FE9E-6EE0-4185-B1C9-85BE9C58F2E9}" type="parTrans" cxnId="{DAFE832A-E344-48BC-9048-1A499953A6CC}">
      <dgm:prSet/>
      <dgm:spPr/>
      <dgm:t>
        <a:bodyPr/>
        <a:lstStyle/>
        <a:p>
          <a:endParaRPr lang="en-US"/>
        </a:p>
      </dgm:t>
    </dgm:pt>
    <dgm:pt modelId="{1E9960FD-DAD4-46CD-A021-4519DCE7B594}" type="sibTrans" cxnId="{DAFE832A-E344-48BC-9048-1A499953A6CC}">
      <dgm:prSet/>
      <dgm:spPr/>
      <dgm:t>
        <a:bodyPr/>
        <a:lstStyle/>
        <a:p>
          <a:endParaRPr lang="en-US"/>
        </a:p>
      </dgm:t>
    </dgm:pt>
    <dgm:pt modelId="{9EC764F6-8141-4B67-9163-530BA1F91E52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Mutual Empowerment</a:t>
          </a:r>
        </a:p>
      </dgm:t>
    </dgm:pt>
    <dgm:pt modelId="{AE8323A6-B3DA-4BDC-B916-A3CCBDDEB6D2}" type="parTrans" cxnId="{527AAB2C-01D9-4D8C-AC1C-297ABD39B481}">
      <dgm:prSet/>
      <dgm:spPr/>
      <dgm:t>
        <a:bodyPr/>
        <a:lstStyle/>
        <a:p>
          <a:endParaRPr lang="en-US"/>
        </a:p>
      </dgm:t>
    </dgm:pt>
    <dgm:pt modelId="{18088D20-4898-475E-B61A-8F94CD0060FB}" type="sibTrans" cxnId="{527AAB2C-01D9-4D8C-AC1C-297ABD39B481}">
      <dgm:prSet/>
      <dgm:spPr/>
      <dgm:t>
        <a:bodyPr/>
        <a:lstStyle/>
        <a:p>
          <a:endParaRPr lang="en-US"/>
        </a:p>
      </dgm:t>
    </dgm:pt>
    <dgm:pt modelId="{E0CCCDA1-E9DC-43A7-8D7A-6526270C482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Peer case management emphasizes mutual understanding and empowerment, promoting collaborative growth and healing.</a:t>
          </a:r>
        </a:p>
      </dgm:t>
    </dgm:pt>
    <dgm:pt modelId="{DA969D6C-D652-40AB-B433-B86CE3DE020B}" type="parTrans" cxnId="{702B544C-F739-4D5B-8EDC-677F73B65F49}">
      <dgm:prSet/>
      <dgm:spPr/>
      <dgm:t>
        <a:bodyPr/>
        <a:lstStyle/>
        <a:p>
          <a:endParaRPr lang="en-US"/>
        </a:p>
      </dgm:t>
    </dgm:pt>
    <dgm:pt modelId="{23F0CBCB-AA36-4A8B-BE98-3C2EB75250FF}" type="sibTrans" cxnId="{702B544C-F739-4D5B-8EDC-677F73B65F49}">
      <dgm:prSet/>
      <dgm:spPr/>
      <dgm:t>
        <a:bodyPr/>
        <a:lstStyle/>
        <a:p>
          <a:endParaRPr lang="en-US"/>
        </a:p>
      </dgm:t>
    </dgm:pt>
    <dgm:pt modelId="{6FD08E93-9B4B-4D03-8AAE-A35DA04F2C78}" type="pres">
      <dgm:prSet presAssocID="{A3F50675-A72F-47D6-99A1-E23FCF7EA76E}" presName="Root" presStyleCnt="0">
        <dgm:presLayoutVars>
          <dgm:dir/>
          <dgm:resizeHandles val="exact"/>
        </dgm:presLayoutVars>
      </dgm:prSet>
      <dgm:spPr/>
    </dgm:pt>
    <dgm:pt modelId="{5A8FBC7E-5616-4C57-8EF1-9D8D402E69DC}" type="pres">
      <dgm:prSet presAssocID="{2B46355F-4CCF-4451-935A-11C5FB4F5677}" presName="Composite" presStyleCnt="0"/>
      <dgm:spPr/>
    </dgm:pt>
    <dgm:pt modelId="{75CEBFCC-B0DE-48C3-99AF-7D1DE83434A0}" type="pres">
      <dgm:prSet presAssocID="{2B46355F-4CCF-4451-935A-11C5FB4F5677}" presName="Picture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5" r="20097" b="3"/>
          <a:stretch/>
        </a:blipFill>
      </dgm:spPr>
      <dgm:extLst>
        <a:ext uri="{E40237B7-FDA0-4F09-8148-C483321AD2D9}">
          <dgm14:cNvPr xmlns:dgm14="http://schemas.microsoft.com/office/drawing/2010/diagram" id="0" name="" descr="Digitally generated image of man looking at the sunset in the horizon through a big round open window in a wall."/>
        </a:ext>
      </dgm:extLst>
    </dgm:pt>
    <dgm:pt modelId="{9FF3DE7E-5DD7-4139-B973-5C5EE2FDAB03}" type="pres">
      <dgm:prSet presAssocID="{2B46355F-4CCF-4451-935A-11C5FB4F5677}" presName="Subtitle" presStyleLbl="revTx" presStyleIdx="0" presStyleCnt="6">
        <dgm:presLayoutVars>
          <dgm:chMax val="0"/>
          <dgm:bulletEnabled/>
        </dgm:presLayoutVars>
      </dgm:prSet>
      <dgm:spPr/>
    </dgm:pt>
    <dgm:pt modelId="{BA727747-869A-4CBB-B33E-EF57F201E5FD}" type="pres">
      <dgm:prSet presAssocID="{2B46355F-4CCF-4451-935A-11C5FB4F5677}" presName="Description" presStyleLbl="revTx" presStyleIdx="1" presStyleCnt="6">
        <dgm:presLayoutVars>
          <dgm:bulletEnabled/>
        </dgm:presLayoutVars>
      </dgm:prSet>
      <dgm:spPr/>
    </dgm:pt>
    <dgm:pt modelId="{33C40C54-8CDE-4A71-BD20-69901FBD769B}" type="pres">
      <dgm:prSet presAssocID="{5708D907-643A-4B5A-98F3-4F62E43AAFED}" presName="sibTrans" presStyleLbl="sibTrans2D1" presStyleIdx="0" presStyleCnt="0"/>
      <dgm:spPr/>
    </dgm:pt>
    <dgm:pt modelId="{96C6CFEF-1114-4FF0-B9D9-406802568660}" type="pres">
      <dgm:prSet presAssocID="{9F17C827-98E2-49EB-A5A1-15D3EAB85DFF}" presName="Composite" presStyleCnt="0"/>
      <dgm:spPr/>
    </dgm:pt>
    <dgm:pt modelId="{33DE23E7-5468-4564-807C-BEF0F398C8C3}" type="pres">
      <dgm:prSet presAssocID="{9F17C827-98E2-49EB-A5A1-15D3EAB85DFF}" presName="Picture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0" r="3" b="4"/>
          <a:stretch/>
        </a:blipFill>
      </dgm:spPr>
      <dgm:extLst>
        <a:ext uri="{E40237B7-FDA0-4F09-8148-C483321AD2D9}">
          <dgm14:cNvPr xmlns:dgm14="http://schemas.microsoft.com/office/drawing/2010/diagram" id="0" name="" descr="Game characters concepts - Group of figures with speech bubble"/>
        </a:ext>
      </dgm:extLst>
    </dgm:pt>
    <dgm:pt modelId="{8152CBED-B393-45A5-8FD3-B4FDDA9D23D6}" type="pres">
      <dgm:prSet presAssocID="{9F17C827-98E2-49EB-A5A1-15D3EAB85DFF}" presName="Subtitle" presStyleLbl="revTx" presStyleIdx="2" presStyleCnt="6">
        <dgm:presLayoutVars>
          <dgm:chMax val="0"/>
          <dgm:bulletEnabled/>
        </dgm:presLayoutVars>
      </dgm:prSet>
      <dgm:spPr/>
    </dgm:pt>
    <dgm:pt modelId="{BAC782F2-7528-480F-B617-4A9684A1E855}" type="pres">
      <dgm:prSet presAssocID="{9F17C827-98E2-49EB-A5A1-15D3EAB85DFF}" presName="Description" presStyleLbl="revTx" presStyleIdx="3" presStyleCnt="6">
        <dgm:presLayoutVars>
          <dgm:bulletEnabled/>
        </dgm:presLayoutVars>
      </dgm:prSet>
      <dgm:spPr/>
    </dgm:pt>
    <dgm:pt modelId="{90EADFD8-9A40-44CA-B31D-676ED3AB039E}" type="pres">
      <dgm:prSet presAssocID="{D06DBEEF-E37C-47DA-916D-4A82D5AF0A18}" presName="sibTrans" presStyleLbl="sibTrans2D1" presStyleIdx="0" presStyleCnt="0"/>
      <dgm:spPr/>
    </dgm:pt>
    <dgm:pt modelId="{667655EA-817D-4C3A-ABDC-39ED1CBD4CEF}" type="pres">
      <dgm:prSet presAssocID="{9EC764F6-8141-4B67-9163-530BA1F91E52}" presName="Composite" presStyleCnt="0"/>
      <dgm:spPr/>
    </dgm:pt>
    <dgm:pt modelId="{075ED1DA-C441-4941-83EE-8D4B406FCFD6}" type="pres">
      <dgm:prSet presAssocID="{9EC764F6-8141-4B67-9163-530BA1F91E52}" presName="Picture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1" r="16472" b="4"/>
          <a:stretch/>
        </a:blipFill>
      </dgm:spPr>
      <dgm:extLst>
        <a:ext uri="{E40237B7-FDA0-4F09-8148-C483321AD2D9}">
          <dgm14:cNvPr xmlns:dgm14="http://schemas.microsoft.com/office/drawing/2010/diagram" id="0" name="" descr="Hands being raised"/>
        </a:ext>
      </dgm:extLst>
    </dgm:pt>
    <dgm:pt modelId="{C61CD930-57CB-4AF7-97BB-9E118D7B27B1}" type="pres">
      <dgm:prSet presAssocID="{9EC764F6-8141-4B67-9163-530BA1F91E52}" presName="Subtitle" presStyleLbl="revTx" presStyleIdx="4" presStyleCnt="6">
        <dgm:presLayoutVars>
          <dgm:chMax val="0"/>
          <dgm:bulletEnabled/>
        </dgm:presLayoutVars>
      </dgm:prSet>
      <dgm:spPr/>
    </dgm:pt>
    <dgm:pt modelId="{5BFE9B13-CEA8-4C64-BBA0-13526042C59D}" type="pres">
      <dgm:prSet presAssocID="{9EC764F6-8141-4B67-9163-530BA1F91E52}" presName="Description" presStyleLbl="revTx" presStyleIdx="5" presStyleCnt="6">
        <dgm:presLayoutVars>
          <dgm:bulletEnabled/>
        </dgm:presLayoutVars>
      </dgm:prSet>
      <dgm:spPr/>
    </dgm:pt>
  </dgm:ptLst>
  <dgm:cxnLst>
    <dgm:cxn modelId="{A4967904-B8D9-4AF7-B572-4C448A12CF71}" type="presOf" srcId="{9F17C827-98E2-49EB-A5A1-15D3EAB85DFF}" destId="{8152CBED-B393-45A5-8FD3-B4FDDA9D23D6}" srcOrd="0" destOrd="0" presId="urn:microsoft.com/office/officeart/2024/3/layout/verticalVisualTextBlock1"/>
    <dgm:cxn modelId="{8D328C11-9039-4195-BAC0-07AE34A72B0C}" srcId="{A3F50675-A72F-47D6-99A1-E23FCF7EA76E}" destId="{2B46355F-4CCF-4451-935A-11C5FB4F5677}" srcOrd="0" destOrd="0" parTransId="{5FE7FF53-29B5-4A43-B9A9-1C7919017526}" sibTransId="{5708D907-643A-4B5A-98F3-4F62E43AAFED}"/>
    <dgm:cxn modelId="{F7822515-D94D-453F-8C6A-9C3DF9BCBE48}" type="presOf" srcId="{D06DBEEF-E37C-47DA-916D-4A82D5AF0A18}" destId="{90EADFD8-9A40-44CA-B31D-676ED3AB039E}" srcOrd="0" destOrd="0" presId="urn:microsoft.com/office/officeart/2024/3/layout/verticalVisualTextBlock1"/>
    <dgm:cxn modelId="{DAFE832A-E344-48BC-9048-1A499953A6CC}" srcId="{9F17C827-98E2-49EB-A5A1-15D3EAB85DFF}" destId="{68444B3E-AAF6-4BD8-B5D8-22F3107F792A}" srcOrd="0" destOrd="0" parTransId="{6DB7FE9E-6EE0-4185-B1C9-85BE9C58F2E9}" sibTransId="{1E9960FD-DAD4-46CD-A021-4519DCE7B594}"/>
    <dgm:cxn modelId="{527AAB2C-01D9-4D8C-AC1C-297ABD39B481}" srcId="{A3F50675-A72F-47D6-99A1-E23FCF7EA76E}" destId="{9EC764F6-8141-4B67-9163-530BA1F91E52}" srcOrd="2" destOrd="0" parTransId="{AE8323A6-B3DA-4BDC-B916-A3CCBDDEB6D2}" sibTransId="{18088D20-4898-475E-B61A-8F94CD0060FB}"/>
    <dgm:cxn modelId="{16231035-EFF3-4494-9B71-9CDE06B6E50A}" type="presOf" srcId="{9EC764F6-8141-4B67-9163-530BA1F91E52}" destId="{C61CD930-57CB-4AF7-97BB-9E118D7B27B1}" srcOrd="0" destOrd="0" presId="urn:microsoft.com/office/officeart/2024/3/layout/verticalVisualTextBlock1"/>
    <dgm:cxn modelId="{702B544C-F739-4D5B-8EDC-677F73B65F49}" srcId="{9EC764F6-8141-4B67-9163-530BA1F91E52}" destId="{E0CCCDA1-E9DC-43A7-8D7A-6526270C4824}" srcOrd="0" destOrd="0" parTransId="{DA969D6C-D652-40AB-B433-B86CE3DE020B}" sibTransId="{23F0CBCB-AA36-4A8B-BE98-3C2EB75250FF}"/>
    <dgm:cxn modelId="{FCC1F070-5176-4DB1-B55E-1FCD1BCA6BCE}" srcId="{2B46355F-4CCF-4451-935A-11C5FB4F5677}" destId="{E84505E4-5251-4CBC-B4C8-8DC72CC7DD9A}" srcOrd="0" destOrd="0" parTransId="{87BD0FC1-97DD-4943-AEB3-74F6170BE6AE}" sibTransId="{F0865AFE-09A6-4820-8080-6ED204B82139}"/>
    <dgm:cxn modelId="{32E8418D-B911-4E10-843D-3E2B1DCE70D7}" type="presOf" srcId="{2B46355F-4CCF-4451-935A-11C5FB4F5677}" destId="{9FF3DE7E-5DD7-4139-B973-5C5EE2FDAB03}" srcOrd="0" destOrd="0" presId="urn:microsoft.com/office/officeart/2024/3/layout/verticalVisualTextBlock1"/>
    <dgm:cxn modelId="{18CCBB90-71FB-4B4D-9902-6AFBF6D4E764}" type="presOf" srcId="{A3F50675-A72F-47D6-99A1-E23FCF7EA76E}" destId="{6FD08E93-9B4B-4D03-8AAE-A35DA04F2C78}" srcOrd="0" destOrd="0" presId="urn:microsoft.com/office/officeart/2024/3/layout/verticalVisualTextBlock1"/>
    <dgm:cxn modelId="{BFC567A0-E4C3-4FDE-9B4B-D4443C96AA63}" srcId="{A3F50675-A72F-47D6-99A1-E23FCF7EA76E}" destId="{9F17C827-98E2-49EB-A5A1-15D3EAB85DFF}" srcOrd="1" destOrd="0" parTransId="{4C101168-FC90-45C0-B5B4-3A0954186800}" sibTransId="{D06DBEEF-E37C-47DA-916D-4A82D5AF0A18}"/>
    <dgm:cxn modelId="{ECE5E2BB-C207-4AEF-AA78-99C33136ED4B}" type="presOf" srcId="{5708D907-643A-4B5A-98F3-4F62E43AAFED}" destId="{33C40C54-8CDE-4A71-BD20-69901FBD769B}" srcOrd="0" destOrd="0" presId="urn:microsoft.com/office/officeart/2024/3/layout/verticalVisualTextBlock1"/>
    <dgm:cxn modelId="{F10FA9D6-5B0B-4472-91FC-CBFDFC919C43}" type="presOf" srcId="{68444B3E-AAF6-4BD8-B5D8-22F3107F792A}" destId="{BAC782F2-7528-480F-B617-4A9684A1E855}" srcOrd="0" destOrd="0" presId="urn:microsoft.com/office/officeart/2024/3/layout/verticalVisualTextBlock1"/>
    <dgm:cxn modelId="{4FC8DAF1-B1F6-489B-BD4A-E945AD8E6412}" type="presOf" srcId="{E84505E4-5251-4CBC-B4C8-8DC72CC7DD9A}" destId="{BA727747-869A-4CBB-B33E-EF57F201E5FD}" srcOrd="0" destOrd="0" presId="urn:microsoft.com/office/officeart/2024/3/layout/verticalVisualTextBlock1"/>
    <dgm:cxn modelId="{B74E77FC-0C26-4F7F-8EE9-B0BBB826C28E}" type="presOf" srcId="{E0CCCDA1-E9DC-43A7-8D7A-6526270C4824}" destId="{5BFE9B13-CEA8-4C64-BBA0-13526042C59D}" srcOrd="0" destOrd="0" presId="urn:microsoft.com/office/officeart/2024/3/layout/verticalVisualTextBlock1"/>
    <dgm:cxn modelId="{5627BD08-C31C-4DDE-B05F-C994005AFF9D}" type="presParOf" srcId="{6FD08E93-9B4B-4D03-8AAE-A35DA04F2C78}" destId="{5A8FBC7E-5616-4C57-8EF1-9D8D402E69DC}" srcOrd="0" destOrd="0" presId="urn:microsoft.com/office/officeart/2024/3/layout/verticalVisualTextBlock1"/>
    <dgm:cxn modelId="{0B537218-21CF-40C5-A51B-302DBB6A9C83}" type="presParOf" srcId="{5A8FBC7E-5616-4C57-8EF1-9D8D402E69DC}" destId="{75CEBFCC-B0DE-48C3-99AF-7D1DE83434A0}" srcOrd="0" destOrd="0" presId="urn:microsoft.com/office/officeart/2024/3/layout/verticalVisualTextBlock1"/>
    <dgm:cxn modelId="{A9071928-785E-4C99-9FAA-A9117381DFB1}" type="presParOf" srcId="{5A8FBC7E-5616-4C57-8EF1-9D8D402E69DC}" destId="{9FF3DE7E-5DD7-4139-B973-5C5EE2FDAB03}" srcOrd="1" destOrd="0" presId="urn:microsoft.com/office/officeart/2024/3/layout/verticalVisualTextBlock1"/>
    <dgm:cxn modelId="{488DC512-6CF6-48EE-9842-B9251CD0A176}" type="presParOf" srcId="{5A8FBC7E-5616-4C57-8EF1-9D8D402E69DC}" destId="{BA727747-869A-4CBB-B33E-EF57F201E5FD}" srcOrd="2" destOrd="0" presId="urn:microsoft.com/office/officeart/2024/3/layout/verticalVisualTextBlock1"/>
    <dgm:cxn modelId="{EBD20224-C14C-424D-95B6-880933B74094}" type="presParOf" srcId="{6FD08E93-9B4B-4D03-8AAE-A35DA04F2C78}" destId="{33C40C54-8CDE-4A71-BD20-69901FBD769B}" srcOrd="1" destOrd="0" presId="urn:microsoft.com/office/officeart/2024/3/layout/verticalVisualTextBlock1"/>
    <dgm:cxn modelId="{02969B88-D268-47B1-A0F7-8334677CA032}" type="presParOf" srcId="{6FD08E93-9B4B-4D03-8AAE-A35DA04F2C78}" destId="{96C6CFEF-1114-4FF0-B9D9-406802568660}" srcOrd="2" destOrd="0" presId="urn:microsoft.com/office/officeart/2024/3/layout/verticalVisualTextBlock1"/>
    <dgm:cxn modelId="{2B40531F-5D53-47F4-AEBB-BAA8FA074501}" type="presParOf" srcId="{96C6CFEF-1114-4FF0-B9D9-406802568660}" destId="{33DE23E7-5468-4564-807C-BEF0F398C8C3}" srcOrd="0" destOrd="0" presId="urn:microsoft.com/office/officeart/2024/3/layout/verticalVisualTextBlock1"/>
    <dgm:cxn modelId="{14BCACB2-C81F-4761-89C2-7A93157145CA}" type="presParOf" srcId="{96C6CFEF-1114-4FF0-B9D9-406802568660}" destId="{8152CBED-B393-45A5-8FD3-B4FDDA9D23D6}" srcOrd="1" destOrd="0" presId="urn:microsoft.com/office/officeart/2024/3/layout/verticalVisualTextBlock1"/>
    <dgm:cxn modelId="{392C98FB-5EC3-42CD-B254-AD237242FE59}" type="presParOf" srcId="{96C6CFEF-1114-4FF0-B9D9-406802568660}" destId="{BAC782F2-7528-480F-B617-4A9684A1E855}" srcOrd="2" destOrd="0" presId="urn:microsoft.com/office/officeart/2024/3/layout/verticalVisualTextBlock1"/>
    <dgm:cxn modelId="{093B5E94-EF2B-48C0-9379-EC581FD923F2}" type="presParOf" srcId="{6FD08E93-9B4B-4D03-8AAE-A35DA04F2C78}" destId="{90EADFD8-9A40-44CA-B31D-676ED3AB039E}" srcOrd="3" destOrd="0" presId="urn:microsoft.com/office/officeart/2024/3/layout/verticalVisualTextBlock1"/>
    <dgm:cxn modelId="{C6BD2CF0-37A3-4A27-99ED-2728E506E849}" type="presParOf" srcId="{6FD08E93-9B4B-4D03-8AAE-A35DA04F2C78}" destId="{667655EA-817D-4C3A-ABDC-39ED1CBD4CEF}" srcOrd="4" destOrd="0" presId="urn:microsoft.com/office/officeart/2024/3/layout/verticalVisualTextBlock1"/>
    <dgm:cxn modelId="{BA6D5B16-23F3-49AC-9027-B07FDCB377C5}" type="presParOf" srcId="{667655EA-817D-4C3A-ABDC-39ED1CBD4CEF}" destId="{075ED1DA-C441-4941-83EE-8D4B406FCFD6}" srcOrd="0" destOrd="0" presId="urn:microsoft.com/office/officeart/2024/3/layout/verticalVisualTextBlock1"/>
    <dgm:cxn modelId="{9D1E76D9-304F-4A59-A275-B577622CD3FD}" type="presParOf" srcId="{667655EA-817D-4C3A-ABDC-39ED1CBD4CEF}" destId="{C61CD930-57CB-4AF7-97BB-9E118D7B27B1}" srcOrd="1" destOrd="0" presId="urn:microsoft.com/office/officeart/2024/3/layout/verticalVisualTextBlock1"/>
    <dgm:cxn modelId="{31BB30E9-94B2-441F-9259-89A40DD225A4}" type="presParOf" srcId="{667655EA-817D-4C3A-ABDC-39ED1CBD4CEF}" destId="{5BFE9B13-CEA8-4C64-BBA0-13526042C59D}" srcOrd="2" destOrd="0" presId="urn:microsoft.com/office/officeart/2024/3/layout/verticalVisualTextBlock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20C362-4958-4051-8909-0C6EB95DEBAB}" type="doc">
      <dgm:prSet loTypeId="urn:microsoft.com/office/officeart/2024/3/layout/verticalVisualTextBlock1" loCatId="Picture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4A24F7E-96DC-48B9-9A54-F5D854BF017F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Core Values Overview</a:t>
          </a:r>
        </a:p>
      </dgm:t>
    </dgm:pt>
    <dgm:pt modelId="{0A043298-52E4-428B-9AE7-DA169F8173FB}" type="parTrans" cxnId="{2ECB881E-6BA1-471F-9E4D-45E0D89FAD1E}">
      <dgm:prSet/>
      <dgm:spPr/>
      <dgm:t>
        <a:bodyPr/>
        <a:lstStyle/>
        <a:p>
          <a:endParaRPr lang="en-US"/>
        </a:p>
      </dgm:t>
    </dgm:pt>
    <dgm:pt modelId="{A7D8226E-443B-4B60-9750-6C16ED1C5527}" type="sibTrans" cxnId="{2ECB881E-6BA1-471F-9E4D-45E0D89FAD1E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n-US"/>
        </a:p>
      </dgm:t>
    </dgm:pt>
    <dgm:pt modelId="{8924FED7-A566-4C2D-A3CB-6945D5C8B1C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Respect, empowerment, collaboration, and hope form the foundation of core values guiding positive actions.</a:t>
          </a:r>
        </a:p>
      </dgm:t>
    </dgm:pt>
    <dgm:pt modelId="{751B8873-23A9-4DB8-916C-1D555A992F49}" type="parTrans" cxnId="{66DEDF26-A766-4601-AB5D-E38971FE3117}">
      <dgm:prSet/>
      <dgm:spPr/>
      <dgm:t>
        <a:bodyPr/>
        <a:lstStyle/>
        <a:p>
          <a:endParaRPr lang="en-US"/>
        </a:p>
      </dgm:t>
    </dgm:pt>
    <dgm:pt modelId="{5396B5CA-B9C1-4972-96DC-5D592E5E1B33}" type="sibTrans" cxnId="{66DEDF26-A766-4601-AB5D-E38971FE3117}">
      <dgm:prSet/>
      <dgm:spPr/>
      <dgm:t>
        <a:bodyPr/>
        <a:lstStyle/>
        <a:p>
          <a:endParaRPr lang="en-US"/>
        </a:p>
      </dgm:t>
    </dgm:pt>
    <dgm:pt modelId="{5374420D-B5A2-4B3E-AD90-A8CE074CCF68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Client Autonomy</a:t>
          </a:r>
        </a:p>
      </dgm:t>
    </dgm:pt>
    <dgm:pt modelId="{01DE00AC-D09A-41C7-9D5B-65C2399A8537}" type="parTrans" cxnId="{7B20E6B9-90DD-47BB-A292-6F95A15F6D8E}">
      <dgm:prSet/>
      <dgm:spPr/>
      <dgm:t>
        <a:bodyPr/>
        <a:lstStyle/>
        <a:p>
          <a:endParaRPr lang="en-US"/>
        </a:p>
      </dgm:t>
    </dgm:pt>
    <dgm:pt modelId="{9454D5F3-7F27-4843-936F-B338A0B279DD}" type="sibTrans" cxnId="{7B20E6B9-90DD-47BB-A292-6F95A15F6D8E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n-US"/>
        </a:p>
      </dgm:t>
    </dgm:pt>
    <dgm:pt modelId="{F6FF1B1F-1405-4414-B047-6BD4CC5D938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Focusing on client autonomy encourages self-direction and independent decision-making processes.</a:t>
          </a:r>
        </a:p>
      </dgm:t>
    </dgm:pt>
    <dgm:pt modelId="{9B8733C8-8EB1-4A0C-8B69-EF4872999202}" type="parTrans" cxnId="{33E776A9-3C9C-412C-BBF1-520E9A7748B3}">
      <dgm:prSet/>
      <dgm:spPr/>
      <dgm:t>
        <a:bodyPr/>
        <a:lstStyle/>
        <a:p>
          <a:endParaRPr lang="en-US"/>
        </a:p>
      </dgm:t>
    </dgm:pt>
    <dgm:pt modelId="{ABC12AE1-D442-494B-8578-BCEBD7CF3A00}" type="sibTrans" cxnId="{33E776A9-3C9C-412C-BBF1-520E9A7748B3}">
      <dgm:prSet/>
      <dgm:spPr/>
      <dgm:t>
        <a:bodyPr/>
        <a:lstStyle/>
        <a:p>
          <a:endParaRPr lang="en-US"/>
        </a:p>
      </dgm:t>
    </dgm:pt>
    <dgm:pt modelId="{0A831FB1-7238-4C1D-89CD-8D813CCB562A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Fostering Resilience</a:t>
          </a:r>
        </a:p>
      </dgm:t>
    </dgm:pt>
    <dgm:pt modelId="{BAB1F6AF-7C6E-4A89-82E9-8D8B7C6823AE}" type="parTrans" cxnId="{718F4466-7AA3-43E5-8365-9A158119037F}">
      <dgm:prSet/>
      <dgm:spPr/>
      <dgm:t>
        <a:bodyPr/>
        <a:lstStyle/>
        <a:p>
          <a:endParaRPr lang="en-US"/>
        </a:p>
      </dgm:t>
    </dgm:pt>
    <dgm:pt modelId="{1798DC23-2228-4303-8A46-393192FD8EAF}" type="sibTrans" cxnId="{718F4466-7AA3-43E5-8365-9A158119037F}">
      <dgm:prSet/>
      <dgm:spPr/>
      <dgm:t>
        <a:bodyPr/>
        <a:lstStyle/>
        <a:p>
          <a:endParaRPr lang="en-US"/>
        </a:p>
      </dgm:t>
    </dgm:pt>
    <dgm:pt modelId="{8A8818C1-5FA9-470B-806B-C1F5A048899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Building resilience through positive relationships supports growth and overcoming challenges.</a:t>
          </a:r>
        </a:p>
      </dgm:t>
    </dgm:pt>
    <dgm:pt modelId="{607BAA00-D08F-45C7-BCD4-EEC22583933A}" type="parTrans" cxnId="{C2DF1777-ADC8-4632-A132-613F417F6000}">
      <dgm:prSet/>
      <dgm:spPr/>
      <dgm:t>
        <a:bodyPr/>
        <a:lstStyle/>
        <a:p>
          <a:endParaRPr lang="en-US"/>
        </a:p>
      </dgm:t>
    </dgm:pt>
    <dgm:pt modelId="{93F46521-FCCF-4F2F-9B76-AC6223156920}" type="sibTrans" cxnId="{C2DF1777-ADC8-4632-A132-613F417F6000}">
      <dgm:prSet/>
      <dgm:spPr/>
      <dgm:t>
        <a:bodyPr/>
        <a:lstStyle/>
        <a:p>
          <a:endParaRPr lang="en-US"/>
        </a:p>
      </dgm:t>
    </dgm:pt>
    <dgm:pt modelId="{21E6ECD1-8E73-4D8D-AC8C-28DCC9C16682}" type="pres">
      <dgm:prSet presAssocID="{8A20C362-4958-4051-8909-0C6EB95DEBAB}" presName="Root" presStyleCnt="0">
        <dgm:presLayoutVars>
          <dgm:dir/>
          <dgm:resizeHandles val="exact"/>
        </dgm:presLayoutVars>
      </dgm:prSet>
      <dgm:spPr/>
    </dgm:pt>
    <dgm:pt modelId="{0348362D-F944-4E58-969C-45F11F9B6394}" type="pres">
      <dgm:prSet presAssocID="{24A24F7E-96DC-48B9-9A54-F5D854BF017F}" presName="Composite" presStyleCnt="0"/>
      <dgm:spPr/>
    </dgm:pt>
    <dgm:pt modelId="{22F90D41-E0CA-45B7-A337-2CCE0F738BF3}" type="pres">
      <dgm:prSet presAssocID="{24A24F7E-96DC-48B9-9A54-F5D854BF017F}" presName="Picture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7" r="15124" b="1"/>
          <a:stretch/>
        </a:blipFill>
      </dgm:spPr>
      <dgm:extLst>
        <a:ext uri="{E40237B7-FDA0-4F09-8148-C483321AD2D9}">
          <dgm14:cNvPr xmlns:dgm14="http://schemas.microsoft.com/office/drawing/2010/diagram" id="0" name="" descr="We hold one another accountable"/>
        </a:ext>
      </dgm:extLst>
    </dgm:pt>
    <dgm:pt modelId="{07C8E005-7C6A-49F1-98B1-E2785D13D130}" type="pres">
      <dgm:prSet presAssocID="{24A24F7E-96DC-48B9-9A54-F5D854BF017F}" presName="Subtitle" presStyleLbl="revTx" presStyleIdx="0" presStyleCnt="6">
        <dgm:presLayoutVars>
          <dgm:chMax val="0"/>
          <dgm:bulletEnabled/>
        </dgm:presLayoutVars>
      </dgm:prSet>
      <dgm:spPr/>
    </dgm:pt>
    <dgm:pt modelId="{219EAD06-596F-4291-8D44-796025EA762C}" type="pres">
      <dgm:prSet presAssocID="{24A24F7E-96DC-48B9-9A54-F5D854BF017F}" presName="Description" presStyleLbl="revTx" presStyleIdx="1" presStyleCnt="6">
        <dgm:presLayoutVars>
          <dgm:bulletEnabled/>
        </dgm:presLayoutVars>
      </dgm:prSet>
      <dgm:spPr/>
    </dgm:pt>
    <dgm:pt modelId="{569BC239-759F-4602-B495-CB98A17C8088}" type="pres">
      <dgm:prSet presAssocID="{A7D8226E-443B-4B60-9750-6C16ED1C5527}" presName="sibTrans" presStyleLbl="sibTrans2D1" presStyleIdx="0" presStyleCnt="0"/>
      <dgm:spPr/>
    </dgm:pt>
    <dgm:pt modelId="{80526C79-9EC5-4001-8D7A-95B7040E6E8A}" type="pres">
      <dgm:prSet presAssocID="{5374420D-B5A2-4B3E-AD90-A8CE074CCF68}" presName="Composite" presStyleCnt="0"/>
      <dgm:spPr/>
    </dgm:pt>
    <dgm:pt modelId="{C216FAC6-DF9A-4A5E-BE7F-2DA1EE1CA276}" type="pres">
      <dgm:prSet presAssocID="{5374420D-B5A2-4B3E-AD90-A8CE074CCF68}" presName="Picture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4" r="8100" b="-7"/>
          <a:stretch/>
        </a:blipFill>
      </dgm:spPr>
      <dgm:extLst>
        <a:ext uri="{E40237B7-FDA0-4F09-8148-C483321AD2D9}">
          <dgm14:cNvPr xmlns:dgm14="http://schemas.microsoft.com/office/drawing/2010/diagram" id="0" name="" descr="One in a crowd"/>
        </a:ext>
      </dgm:extLst>
    </dgm:pt>
    <dgm:pt modelId="{827BF955-78C9-4398-94EF-ABBD384BA0B7}" type="pres">
      <dgm:prSet presAssocID="{5374420D-B5A2-4B3E-AD90-A8CE074CCF68}" presName="Subtitle" presStyleLbl="revTx" presStyleIdx="2" presStyleCnt="6">
        <dgm:presLayoutVars>
          <dgm:chMax val="0"/>
          <dgm:bulletEnabled/>
        </dgm:presLayoutVars>
      </dgm:prSet>
      <dgm:spPr/>
    </dgm:pt>
    <dgm:pt modelId="{4F734877-5990-495A-837C-81F6C5B53DB4}" type="pres">
      <dgm:prSet presAssocID="{5374420D-B5A2-4B3E-AD90-A8CE074CCF68}" presName="Description" presStyleLbl="revTx" presStyleIdx="3" presStyleCnt="6">
        <dgm:presLayoutVars>
          <dgm:bulletEnabled/>
        </dgm:presLayoutVars>
      </dgm:prSet>
      <dgm:spPr/>
    </dgm:pt>
    <dgm:pt modelId="{AF25BE9E-7C4A-4134-914E-68D12BA60F13}" type="pres">
      <dgm:prSet presAssocID="{9454D5F3-7F27-4843-936F-B338A0B279DD}" presName="sibTrans" presStyleLbl="sibTrans2D1" presStyleIdx="0" presStyleCnt="0"/>
      <dgm:spPr/>
    </dgm:pt>
    <dgm:pt modelId="{F1991F68-F7A5-45ED-85D1-6DD09F8F7679}" type="pres">
      <dgm:prSet presAssocID="{0A831FB1-7238-4C1D-89CD-8D813CCB562A}" presName="Composite" presStyleCnt="0"/>
      <dgm:spPr/>
    </dgm:pt>
    <dgm:pt modelId="{D3109FC4-B0B4-48D4-8517-DA20288C14F5}" type="pres">
      <dgm:prSet presAssocID="{0A831FB1-7238-4C1D-89CD-8D813CCB562A}" presName="Picture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9" r="14527" b="-5"/>
          <a:stretch/>
        </a:blipFill>
      </dgm:spPr>
      <dgm:extLst>
        <a:ext uri="{E40237B7-FDA0-4F09-8148-C483321AD2D9}">
          <dgm14:cNvPr xmlns:dgm14="http://schemas.microsoft.com/office/drawing/2010/diagram" id="0" name="" descr="3d people standing around a plant."/>
        </a:ext>
      </dgm:extLst>
    </dgm:pt>
    <dgm:pt modelId="{81C287A2-096D-495B-92D8-E8247CCE4A2C}" type="pres">
      <dgm:prSet presAssocID="{0A831FB1-7238-4C1D-89CD-8D813CCB562A}" presName="Subtitle" presStyleLbl="revTx" presStyleIdx="4" presStyleCnt="6">
        <dgm:presLayoutVars>
          <dgm:chMax val="0"/>
          <dgm:bulletEnabled/>
        </dgm:presLayoutVars>
      </dgm:prSet>
      <dgm:spPr/>
    </dgm:pt>
    <dgm:pt modelId="{A7168AF2-9D6C-41EC-BBCC-A10E3B5D56AC}" type="pres">
      <dgm:prSet presAssocID="{0A831FB1-7238-4C1D-89CD-8D813CCB562A}" presName="Description" presStyleLbl="revTx" presStyleIdx="5" presStyleCnt="6">
        <dgm:presLayoutVars>
          <dgm:bulletEnabled/>
        </dgm:presLayoutVars>
      </dgm:prSet>
      <dgm:spPr/>
    </dgm:pt>
  </dgm:ptLst>
  <dgm:cxnLst>
    <dgm:cxn modelId="{43AEE51D-10D6-4ADF-8D98-EA40717A7FEA}" type="presOf" srcId="{F6FF1B1F-1405-4414-B047-6BD4CC5D9389}" destId="{4F734877-5990-495A-837C-81F6C5B53DB4}" srcOrd="0" destOrd="0" presId="urn:microsoft.com/office/officeart/2024/3/layout/verticalVisualTextBlock1"/>
    <dgm:cxn modelId="{2ECB881E-6BA1-471F-9E4D-45E0D89FAD1E}" srcId="{8A20C362-4958-4051-8909-0C6EB95DEBAB}" destId="{24A24F7E-96DC-48B9-9A54-F5D854BF017F}" srcOrd="0" destOrd="0" parTransId="{0A043298-52E4-428B-9AE7-DA169F8173FB}" sibTransId="{A7D8226E-443B-4B60-9750-6C16ED1C5527}"/>
    <dgm:cxn modelId="{66DEDF26-A766-4601-AB5D-E38971FE3117}" srcId="{24A24F7E-96DC-48B9-9A54-F5D854BF017F}" destId="{8924FED7-A566-4C2D-A3CB-6945D5C8B1CB}" srcOrd="0" destOrd="0" parTransId="{751B8873-23A9-4DB8-916C-1D555A992F49}" sibTransId="{5396B5CA-B9C1-4972-96DC-5D592E5E1B33}"/>
    <dgm:cxn modelId="{3085913C-BF4A-4028-B9D0-3C83247DD8FD}" type="presOf" srcId="{5374420D-B5A2-4B3E-AD90-A8CE074CCF68}" destId="{827BF955-78C9-4398-94EF-ABBD384BA0B7}" srcOrd="0" destOrd="0" presId="urn:microsoft.com/office/officeart/2024/3/layout/verticalVisualTextBlock1"/>
    <dgm:cxn modelId="{718F4466-7AA3-43E5-8365-9A158119037F}" srcId="{8A20C362-4958-4051-8909-0C6EB95DEBAB}" destId="{0A831FB1-7238-4C1D-89CD-8D813CCB562A}" srcOrd="2" destOrd="0" parTransId="{BAB1F6AF-7C6E-4A89-82E9-8D8B7C6823AE}" sibTransId="{1798DC23-2228-4303-8A46-393192FD8EAF}"/>
    <dgm:cxn modelId="{C2DF1777-ADC8-4632-A132-613F417F6000}" srcId="{0A831FB1-7238-4C1D-89CD-8D813CCB562A}" destId="{8A8818C1-5FA9-470B-806B-C1F5A048899B}" srcOrd="0" destOrd="0" parTransId="{607BAA00-D08F-45C7-BCD4-EEC22583933A}" sibTransId="{93F46521-FCCF-4F2F-9B76-AC6223156920}"/>
    <dgm:cxn modelId="{AFE7AC84-0FD8-4450-8E4C-CBDFC53EAFE8}" type="presOf" srcId="{8924FED7-A566-4C2D-A3CB-6945D5C8B1CB}" destId="{219EAD06-596F-4291-8D44-796025EA762C}" srcOrd="0" destOrd="0" presId="urn:microsoft.com/office/officeart/2024/3/layout/verticalVisualTextBlock1"/>
    <dgm:cxn modelId="{90753F92-E516-4CDF-A854-2DA6745E4B03}" type="presOf" srcId="{0A831FB1-7238-4C1D-89CD-8D813CCB562A}" destId="{81C287A2-096D-495B-92D8-E8247CCE4A2C}" srcOrd="0" destOrd="0" presId="urn:microsoft.com/office/officeart/2024/3/layout/verticalVisualTextBlock1"/>
    <dgm:cxn modelId="{33E776A9-3C9C-412C-BBF1-520E9A7748B3}" srcId="{5374420D-B5A2-4B3E-AD90-A8CE074CCF68}" destId="{F6FF1B1F-1405-4414-B047-6BD4CC5D9389}" srcOrd="0" destOrd="0" parTransId="{9B8733C8-8EB1-4A0C-8B69-EF4872999202}" sibTransId="{ABC12AE1-D442-494B-8578-BCEBD7CF3A00}"/>
    <dgm:cxn modelId="{B29211AB-9053-4FA1-9FD8-25B1FDA95627}" type="presOf" srcId="{24A24F7E-96DC-48B9-9A54-F5D854BF017F}" destId="{07C8E005-7C6A-49F1-98B1-E2785D13D130}" srcOrd="0" destOrd="0" presId="urn:microsoft.com/office/officeart/2024/3/layout/verticalVisualTextBlock1"/>
    <dgm:cxn modelId="{7B20E6B9-90DD-47BB-A292-6F95A15F6D8E}" srcId="{8A20C362-4958-4051-8909-0C6EB95DEBAB}" destId="{5374420D-B5A2-4B3E-AD90-A8CE074CCF68}" srcOrd="1" destOrd="0" parTransId="{01DE00AC-D09A-41C7-9D5B-65C2399A8537}" sibTransId="{9454D5F3-7F27-4843-936F-B338A0B279DD}"/>
    <dgm:cxn modelId="{D51603BA-82FF-4BE5-82E2-3E553F2AAC4E}" type="presOf" srcId="{8A20C362-4958-4051-8909-0C6EB95DEBAB}" destId="{21E6ECD1-8E73-4D8D-AC8C-28DCC9C16682}" srcOrd="0" destOrd="0" presId="urn:microsoft.com/office/officeart/2024/3/layout/verticalVisualTextBlock1"/>
    <dgm:cxn modelId="{9C5A09C7-53B7-4366-B0C1-C30DF6A2EB16}" type="presOf" srcId="{9454D5F3-7F27-4843-936F-B338A0B279DD}" destId="{AF25BE9E-7C4A-4134-914E-68D12BA60F13}" srcOrd="0" destOrd="0" presId="urn:microsoft.com/office/officeart/2024/3/layout/verticalVisualTextBlock1"/>
    <dgm:cxn modelId="{9858E2DB-C3F5-4D5B-964F-990F51F4398C}" type="presOf" srcId="{A7D8226E-443B-4B60-9750-6C16ED1C5527}" destId="{569BC239-759F-4602-B495-CB98A17C8088}" srcOrd="0" destOrd="0" presId="urn:microsoft.com/office/officeart/2024/3/layout/verticalVisualTextBlock1"/>
    <dgm:cxn modelId="{9A556DE3-4CE8-4101-BDBF-1E392EF7AC7B}" type="presOf" srcId="{8A8818C1-5FA9-470B-806B-C1F5A048899B}" destId="{A7168AF2-9D6C-41EC-BBCC-A10E3B5D56AC}" srcOrd="0" destOrd="0" presId="urn:microsoft.com/office/officeart/2024/3/layout/verticalVisualTextBlock1"/>
    <dgm:cxn modelId="{9EF3757D-67EE-4A73-8A9B-A21D995C599B}" type="presParOf" srcId="{21E6ECD1-8E73-4D8D-AC8C-28DCC9C16682}" destId="{0348362D-F944-4E58-969C-45F11F9B6394}" srcOrd="0" destOrd="0" presId="urn:microsoft.com/office/officeart/2024/3/layout/verticalVisualTextBlock1"/>
    <dgm:cxn modelId="{5F4E63DA-DD10-44B2-8C5E-2415CE1489A1}" type="presParOf" srcId="{0348362D-F944-4E58-969C-45F11F9B6394}" destId="{22F90D41-E0CA-45B7-A337-2CCE0F738BF3}" srcOrd="0" destOrd="0" presId="urn:microsoft.com/office/officeart/2024/3/layout/verticalVisualTextBlock1"/>
    <dgm:cxn modelId="{D8DB6297-44B3-43F2-ABA2-A005E6745E7E}" type="presParOf" srcId="{0348362D-F944-4E58-969C-45F11F9B6394}" destId="{07C8E005-7C6A-49F1-98B1-E2785D13D130}" srcOrd="1" destOrd="0" presId="urn:microsoft.com/office/officeart/2024/3/layout/verticalVisualTextBlock1"/>
    <dgm:cxn modelId="{2694441D-1BF5-40E5-A75C-379273E5E644}" type="presParOf" srcId="{0348362D-F944-4E58-969C-45F11F9B6394}" destId="{219EAD06-596F-4291-8D44-796025EA762C}" srcOrd="2" destOrd="0" presId="urn:microsoft.com/office/officeart/2024/3/layout/verticalVisualTextBlock1"/>
    <dgm:cxn modelId="{2E635E9D-8CFD-40E2-91B7-173EC7802FBE}" type="presParOf" srcId="{21E6ECD1-8E73-4D8D-AC8C-28DCC9C16682}" destId="{569BC239-759F-4602-B495-CB98A17C8088}" srcOrd="1" destOrd="0" presId="urn:microsoft.com/office/officeart/2024/3/layout/verticalVisualTextBlock1"/>
    <dgm:cxn modelId="{3ABDF153-8597-4625-A069-ED66154DE4E5}" type="presParOf" srcId="{21E6ECD1-8E73-4D8D-AC8C-28DCC9C16682}" destId="{80526C79-9EC5-4001-8D7A-95B7040E6E8A}" srcOrd="2" destOrd="0" presId="urn:microsoft.com/office/officeart/2024/3/layout/verticalVisualTextBlock1"/>
    <dgm:cxn modelId="{C83F39EB-9412-40B0-A637-C2332C9383AD}" type="presParOf" srcId="{80526C79-9EC5-4001-8D7A-95B7040E6E8A}" destId="{C216FAC6-DF9A-4A5E-BE7F-2DA1EE1CA276}" srcOrd="0" destOrd="0" presId="urn:microsoft.com/office/officeart/2024/3/layout/verticalVisualTextBlock1"/>
    <dgm:cxn modelId="{80121166-5ED5-4F3C-B462-24EBE532970C}" type="presParOf" srcId="{80526C79-9EC5-4001-8D7A-95B7040E6E8A}" destId="{827BF955-78C9-4398-94EF-ABBD384BA0B7}" srcOrd="1" destOrd="0" presId="urn:microsoft.com/office/officeart/2024/3/layout/verticalVisualTextBlock1"/>
    <dgm:cxn modelId="{9DD1F4D8-1D52-4113-8602-EBB681230175}" type="presParOf" srcId="{80526C79-9EC5-4001-8D7A-95B7040E6E8A}" destId="{4F734877-5990-495A-837C-81F6C5B53DB4}" srcOrd="2" destOrd="0" presId="urn:microsoft.com/office/officeart/2024/3/layout/verticalVisualTextBlock1"/>
    <dgm:cxn modelId="{B0A0AA15-50CC-4DA8-865E-FA4B919091EF}" type="presParOf" srcId="{21E6ECD1-8E73-4D8D-AC8C-28DCC9C16682}" destId="{AF25BE9E-7C4A-4134-914E-68D12BA60F13}" srcOrd="3" destOrd="0" presId="urn:microsoft.com/office/officeart/2024/3/layout/verticalVisualTextBlock1"/>
    <dgm:cxn modelId="{C42D2660-BC11-4080-9FCC-1A25D834063F}" type="presParOf" srcId="{21E6ECD1-8E73-4D8D-AC8C-28DCC9C16682}" destId="{F1991F68-F7A5-45ED-85D1-6DD09F8F7679}" srcOrd="4" destOrd="0" presId="urn:microsoft.com/office/officeart/2024/3/layout/verticalVisualTextBlock1"/>
    <dgm:cxn modelId="{EAAF96D0-838C-4352-8175-B03F57F3C397}" type="presParOf" srcId="{F1991F68-F7A5-45ED-85D1-6DD09F8F7679}" destId="{D3109FC4-B0B4-48D4-8517-DA20288C14F5}" srcOrd="0" destOrd="0" presId="urn:microsoft.com/office/officeart/2024/3/layout/verticalVisualTextBlock1"/>
    <dgm:cxn modelId="{73B670DB-2D93-4E2F-B43D-4FBC155D51BC}" type="presParOf" srcId="{F1991F68-F7A5-45ED-85D1-6DD09F8F7679}" destId="{81C287A2-096D-495B-92D8-E8247CCE4A2C}" srcOrd="1" destOrd="0" presId="urn:microsoft.com/office/officeart/2024/3/layout/verticalVisualTextBlock1"/>
    <dgm:cxn modelId="{72F57E38-5F44-431B-B32C-ED52AE5F4E3F}" type="presParOf" srcId="{F1991F68-F7A5-45ED-85D1-6DD09F8F7679}" destId="{A7168AF2-9D6C-41EC-BBCC-A10E3B5D56AC}" srcOrd="2" destOrd="0" presId="urn:microsoft.com/office/officeart/2024/3/layout/verticalVisualTextBlock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2FBA81-73D2-42C2-B5D9-70CE95BBDB48}" type="doc">
      <dgm:prSet loTypeId="urn:microsoft.com/office/officeart/2024/3/layout/verticalVisualTextBlock1" loCatId="Picture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616FA4E-4646-4CF5-A443-DBB42369A2DE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Promotes Positive Identity</a:t>
          </a:r>
        </a:p>
      </dgm:t>
    </dgm:pt>
    <dgm:pt modelId="{3E5775FD-10BD-42ED-9207-41E332C9A154}" type="parTrans" cxnId="{3C1341F0-DF97-48F3-A601-BC8A7C8CD4ED}">
      <dgm:prSet/>
      <dgm:spPr/>
      <dgm:t>
        <a:bodyPr/>
        <a:lstStyle/>
        <a:p>
          <a:endParaRPr lang="en-US"/>
        </a:p>
      </dgm:t>
    </dgm:pt>
    <dgm:pt modelId="{3619A9C4-6A96-4060-AF30-587C497C45BD}" type="sibTrans" cxnId="{3C1341F0-DF97-48F3-A601-BC8A7C8CD4ED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n-US"/>
        </a:p>
      </dgm:t>
    </dgm:pt>
    <dgm:pt modelId="{7705CBB2-218B-49B2-9334-21C11B76A5E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Strengths-based models encourage a positive self-view and boost motivation in individuals.</a:t>
          </a:r>
        </a:p>
      </dgm:t>
    </dgm:pt>
    <dgm:pt modelId="{34FAEFF9-3A8B-4523-9895-A66ABB007AAE}" type="parTrans" cxnId="{2A939919-ACB3-4248-8EFF-98B12801F0D4}">
      <dgm:prSet/>
      <dgm:spPr/>
      <dgm:t>
        <a:bodyPr/>
        <a:lstStyle/>
        <a:p>
          <a:endParaRPr lang="en-US"/>
        </a:p>
      </dgm:t>
    </dgm:pt>
    <dgm:pt modelId="{ED0A45B7-3394-464F-8EB2-EE3271D06B2D}" type="sibTrans" cxnId="{2A939919-ACB3-4248-8EFF-98B12801F0D4}">
      <dgm:prSet/>
      <dgm:spPr/>
      <dgm:t>
        <a:bodyPr/>
        <a:lstStyle/>
        <a:p>
          <a:endParaRPr lang="en-US"/>
        </a:p>
      </dgm:t>
    </dgm:pt>
    <dgm:pt modelId="{DB44F369-A7FD-4AE1-9B1F-47439F42CBBA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Reduces Stigma</a:t>
          </a:r>
        </a:p>
      </dgm:t>
    </dgm:pt>
    <dgm:pt modelId="{59AA0078-C223-4B1D-B714-452CB8146755}" type="parTrans" cxnId="{2F3D700F-D57C-49D6-AC5A-4A3AC42A2F1A}">
      <dgm:prSet/>
      <dgm:spPr/>
      <dgm:t>
        <a:bodyPr/>
        <a:lstStyle/>
        <a:p>
          <a:endParaRPr lang="en-US"/>
        </a:p>
      </dgm:t>
    </dgm:pt>
    <dgm:pt modelId="{524019C3-EBE6-4A18-8D9B-965687CFA8BC}" type="sibTrans" cxnId="{2F3D700F-D57C-49D6-AC5A-4A3AC42A2F1A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n-US"/>
        </a:p>
      </dgm:t>
    </dgm:pt>
    <dgm:pt modelId="{380279A0-54A6-4B55-8AA7-AFBEAE36E15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These models help reduce stigma by focusing on abilities rather than limitations.</a:t>
          </a:r>
        </a:p>
      </dgm:t>
    </dgm:pt>
    <dgm:pt modelId="{EE866CEE-AAEE-454B-AE48-F42A7B2E4AA8}" type="parTrans" cxnId="{438BBC30-43F1-4AA3-9197-413AF27882FD}">
      <dgm:prSet/>
      <dgm:spPr/>
      <dgm:t>
        <a:bodyPr/>
        <a:lstStyle/>
        <a:p>
          <a:endParaRPr lang="en-US"/>
        </a:p>
      </dgm:t>
    </dgm:pt>
    <dgm:pt modelId="{62E42C36-D968-4FC8-81B5-DFC30B91DE31}" type="sibTrans" cxnId="{438BBC30-43F1-4AA3-9197-413AF27882FD}">
      <dgm:prSet/>
      <dgm:spPr/>
      <dgm:t>
        <a:bodyPr/>
        <a:lstStyle/>
        <a:p>
          <a:endParaRPr lang="en-US"/>
        </a:p>
      </dgm:t>
    </dgm:pt>
    <dgm:pt modelId="{47EE6F6E-4B72-4FAF-B314-F4A69EE49279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Enhances Engagement and Outcomes</a:t>
          </a:r>
        </a:p>
      </dgm:t>
    </dgm:pt>
    <dgm:pt modelId="{D9F7E705-DE74-4349-960E-0F5BE5A829DA}" type="parTrans" cxnId="{FB41BB37-B949-408A-A748-AF283D1B66EC}">
      <dgm:prSet/>
      <dgm:spPr/>
      <dgm:t>
        <a:bodyPr/>
        <a:lstStyle/>
        <a:p>
          <a:endParaRPr lang="en-US"/>
        </a:p>
      </dgm:t>
    </dgm:pt>
    <dgm:pt modelId="{F03A229C-A381-436B-943D-7DA78AB90550}" type="sibTrans" cxnId="{FB41BB37-B949-408A-A748-AF283D1B66EC}">
      <dgm:prSet/>
      <dgm:spPr/>
      <dgm:t>
        <a:bodyPr/>
        <a:lstStyle/>
        <a:p>
          <a:endParaRPr lang="en-US"/>
        </a:p>
      </dgm:t>
    </dgm:pt>
    <dgm:pt modelId="{A15412E0-6461-4D89-8726-3CA664C97C4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Strengths-based approaches result in better engagement and sustainable positive outcomes.</a:t>
          </a:r>
        </a:p>
      </dgm:t>
    </dgm:pt>
    <dgm:pt modelId="{0BC9CD91-8081-449B-87D6-E486807EAFF7}" type="parTrans" cxnId="{56F2205A-E603-4E25-8909-FFD78F92AE8B}">
      <dgm:prSet/>
      <dgm:spPr/>
      <dgm:t>
        <a:bodyPr/>
        <a:lstStyle/>
        <a:p>
          <a:endParaRPr lang="en-US"/>
        </a:p>
      </dgm:t>
    </dgm:pt>
    <dgm:pt modelId="{52310EB5-1534-4831-819F-030FD6018B49}" type="sibTrans" cxnId="{56F2205A-E603-4E25-8909-FFD78F92AE8B}">
      <dgm:prSet/>
      <dgm:spPr/>
      <dgm:t>
        <a:bodyPr/>
        <a:lstStyle/>
        <a:p>
          <a:endParaRPr lang="en-US"/>
        </a:p>
      </dgm:t>
    </dgm:pt>
    <dgm:pt modelId="{68660068-B127-45A0-A248-981B16E10000}" type="pres">
      <dgm:prSet presAssocID="{902FBA81-73D2-42C2-B5D9-70CE95BBDB48}" presName="Root" presStyleCnt="0">
        <dgm:presLayoutVars>
          <dgm:dir/>
          <dgm:resizeHandles val="exact"/>
        </dgm:presLayoutVars>
      </dgm:prSet>
      <dgm:spPr/>
    </dgm:pt>
    <dgm:pt modelId="{F70A4481-C587-4A9D-B1F4-994529A2F090}" type="pres">
      <dgm:prSet presAssocID="{8616FA4E-4646-4CF5-A443-DBB42369A2DE}" presName="Composite" presStyleCnt="0"/>
      <dgm:spPr/>
    </dgm:pt>
    <dgm:pt modelId="{30BEBEA8-52EE-4E51-85B9-A7ED12A0FC34}" type="pres">
      <dgm:prSet presAssocID="{8616FA4E-4646-4CF5-A443-DBB42369A2DE}" presName="Picture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47" b="-3"/>
          <a:stretch/>
        </a:blipFill>
      </dgm:spPr>
      <dgm:extLst>
        <a:ext uri="{E40237B7-FDA0-4F09-8148-C483321AD2D9}">
          <dgm14:cNvPr xmlns:dgm14="http://schemas.microsoft.com/office/drawing/2010/diagram" id="0" name="" descr="A worried and scared businessman praying, looking up right."/>
        </a:ext>
      </dgm:extLst>
    </dgm:pt>
    <dgm:pt modelId="{C37E42C6-D804-4DC0-93A4-B67461AA2B39}" type="pres">
      <dgm:prSet presAssocID="{8616FA4E-4646-4CF5-A443-DBB42369A2DE}" presName="Subtitle" presStyleLbl="revTx" presStyleIdx="0" presStyleCnt="6">
        <dgm:presLayoutVars>
          <dgm:chMax val="0"/>
          <dgm:bulletEnabled/>
        </dgm:presLayoutVars>
      </dgm:prSet>
      <dgm:spPr/>
    </dgm:pt>
    <dgm:pt modelId="{F2FE8BBB-7785-4B32-AEFD-FA32D579742E}" type="pres">
      <dgm:prSet presAssocID="{8616FA4E-4646-4CF5-A443-DBB42369A2DE}" presName="Description" presStyleLbl="revTx" presStyleIdx="1" presStyleCnt="6">
        <dgm:presLayoutVars>
          <dgm:bulletEnabled/>
        </dgm:presLayoutVars>
      </dgm:prSet>
      <dgm:spPr/>
    </dgm:pt>
    <dgm:pt modelId="{BEE5467B-26EC-4674-8C45-79E8E2BB31C9}" type="pres">
      <dgm:prSet presAssocID="{3619A9C4-6A96-4060-AF30-587C497C45BD}" presName="sibTrans" presStyleLbl="sibTrans2D1" presStyleIdx="0" presStyleCnt="0"/>
      <dgm:spPr/>
    </dgm:pt>
    <dgm:pt modelId="{201EDEFB-5B87-423D-BCD2-96EB497FA415}" type="pres">
      <dgm:prSet presAssocID="{DB44F369-A7FD-4AE1-9B1F-47439F42CBBA}" presName="Composite" presStyleCnt="0"/>
      <dgm:spPr/>
    </dgm:pt>
    <dgm:pt modelId="{09F4E057-2EAE-4CB3-97F3-6F96E4733F12}" type="pres">
      <dgm:prSet presAssocID="{DB44F369-A7FD-4AE1-9B1F-47439F42CBBA}" presName="Picture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6" r="20217" b="5"/>
          <a:stretch/>
        </a:blipFill>
      </dgm:spPr>
      <dgm:extLst>
        <a:ext uri="{E40237B7-FDA0-4F09-8148-C483321AD2D9}">
          <dgm14:cNvPr xmlns:dgm14="http://schemas.microsoft.com/office/drawing/2010/diagram" id="0" name="" descr="Orange glowing chains connecting multiple chains on black background. Horizontal composition with copy space."/>
        </a:ext>
      </dgm:extLst>
    </dgm:pt>
    <dgm:pt modelId="{D64572A7-1A89-45D6-89C7-A45CAFD0142C}" type="pres">
      <dgm:prSet presAssocID="{DB44F369-A7FD-4AE1-9B1F-47439F42CBBA}" presName="Subtitle" presStyleLbl="revTx" presStyleIdx="2" presStyleCnt="6">
        <dgm:presLayoutVars>
          <dgm:chMax val="0"/>
          <dgm:bulletEnabled/>
        </dgm:presLayoutVars>
      </dgm:prSet>
      <dgm:spPr/>
    </dgm:pt>
    <dgm:pt modelId="{9B9E4C6E-AA29-4461-86FB-BBBC67AAE68D}" type="pres">
      <dgm:prSet presAssocID="{DB44F369-A7FD-4AE1-9B1F-47439F42CBBA}" presName="Description" presStyleLbl="revTx" presStyleIdx="3" presStyleCnt="6">
        <dgm:presLayoutVars>
          <dgm:bulletEnabled/>
        </dgm:presLayoutVars>
      </dgm:prSet>
      <dgm:spPr/>
    </dgm:pt>
    <dgm:pt modelId="{4410D83E-7BCF-49EC-B778-D48A80AFE091}" type="pres">
      <dgm:prSet presAssocID="{524019C3-EBE6-4A18-8D9B-965687CFA8BC}" presName="sibTrans" presStyleLbl="sibTrans2D1" presStyleIdx="0" presStyleCnt="0"/>
      <dgm:spPr/>
    </dgm:pt>
    <dgm:pt modelId="{B5F8DABA-C31F-49EB-9789-7B05B95887B6}" type="pres">
      <dgm:prSet presAssocID="{47EE6F6E-4B72-4FAF-B314-F4A69EE49279}" presName="Composite" presStyleCnt="0"/>
      <dgm:spPr/>
    </dgm:pt>
    <dgm:pt modelId="{5A08226D-E455-4FA9-9049-7EC39D6859A0}" type="pres">
      <dgm:prSet presAssocID="{47EE6F6E-4B72-4FAF-B314-F4A69EE49279}" presName="Picture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9" r="-1" b="1190"/>
          <a:stretch/>
        </a:blipFill>
      </dgm:spPr>
      <dgm:extLst>
        <a:ext uri="{E40237B7-FDA0-4F09-8148-C483321AD2D9}">
          <dgm14:cNvPr xmlns:dgm14="http://schemas.microsoft.com/office/drawing/2010/diagram" id="0" name="" descr="instant team going to work together as  perfect machine they could be unkown to each other but the know their role and their job and work together like a well oiled machine. in which each member is a essential gear"/>
        </a:ext>
      </dgm:extLst>
    </dgm:pt>
    <dgm:pt modelId="{804E7231-A82E-4938-BA35-20F325C4B9B5}" type="pres">
      <dgm:prSet presAssocID="{47EE6F6E-4B72-4FAF-B314-F4A69EE49279}" presName="Subtitle" presStyleLbl="revTx" presStyleIdx="4" presStyleCnt="6">
        <dgm:presLayoutVars>
          <dgm:chMax val="0"/>
          <dgm:bulletEnabled/>
        </dgm:presLayoutVars>
      </dgm:prSet>
      <dgm:spPr/>
    </dgm:pt>
    <dgm:pt modelId="{4F459879-B15A-41DD-B1DB-4F4FA6323EA5}" type="pres">
      <dgm:prSet presAssocID="{47EE6F6E-4B72-4FAF-B314-F4A69EE49279}" presName="Description" presStyleLbl="revTx" presStyleIdx="5" presStyleCnt="6">
        <dgm:presLayoutVars>
          <dgm:bulletEnabled/>
        </dgm:presLayoutVars>
      </dgm:prSet>
      <dgm:spPr/>
    </dgm:pt>
  </dgm:ptLst>
  <dgm:cxnLst>
    <dgm:cxn modelId="{6669650F-77FB-40DB-B256-09F0397B19E8}" type="presOf" srcId="{3619A9C4-6A96-4060-AF30-587C497C45BD}" destId="{BEE5467B-26EC-4674-8C45-79E8E2BB31C9}" srcOrd="0" destOrd="0" presId="urn:microsoft.com/office/officeart/2024/3/layout/verticalVisualTextBlock1"/>
    <dgm:cxn modelId="{2F3D700F-D57C-49D6-AC5A-4A3AC42A2F1A}" srcId="{902FBA81-73D2-42C2-B5D9-70CE95BBDB48}" destId="{DB44F369-A7FD-4AE1-9B1F-47439F42CBBA}" srcOrd="1" destOrd="0" parTransId="{59AA0078-C223-4B1D-B714-452CB8146755}" sibTransId="{524019C3-EBE6-4A18-8D9B-965687CFA8BC}"/>
    <dgm:cxn modelId="{2A939919-ACB3-4248-8EFF-98B12801F0D4}" srcId="{8616FA4E-4646-4CF5-A443-DBB42369A2DE}" destId="{7705CBB2-218B-49B2-9334-21C11B76A5E4}" srcOrd="0" destOrd="0" parTransId="{34FAEFF9-3A8B-4523-9895-A66ABB007AAE}" sibTransId="{ED0A45B7-3394-464F-8EB2-EE3271D06B2D}"/>
    <dgm:cxn modelId="{8580F426-8B00-4EB1-91F1-36AD568ECBB0}" type="presOf" srcId="{902FBA81-73D2-42C2-B5D9-70CE95BBDB48}" destId="{68660068-B127-45A0-A248-981B16E10000}" srcOrd="0" destOrd="0" presId="urn:microsoft.com/office/officeart/2024/3/layout/verticalVisualTextBlock1"/>
    <dgm:cxn modelId="{438BBC30-43F1-4AA3-9197-413AF27882FD}" srcId="{DB44F369-A7FD-4AE1-9B1F-47439F42CBBA}" destId="{380279A0-54A6-4B55-8AA7-AFBEAE36E152}" srcOrd="0" destOrd="0" parTransId="{EE866CEE-AAEE-454B-AE48-F42A7B2E4AA8}" sibTransId="{62E42C36-D968-4FC8-81B5-DFC30B91DE31}"/>
    <dgm:cxn modelId="{FB41BB37-B949-408A-A748-AF283D1B66EC}" srcId="{902FBA81-73D2-42C2-B5D9-70CE95BBDB48}" destId="{47EE6F6E-4B72-4FAF-B314-F4A69EE49279}" srcOrd="2" destOrd="0" parTransId="{D9F7E705-DE74-4349-960E-0F5BE5A829DA}" sibTransId="{F03A229C-A381-436B-943D-7DA78AB90550}"/>
    <dgm:cxn modelId="{E27C073B-F7F8-4A17-9392-1E24B8FD5FD3}" type="presOf" srcId="{524019C3-EBE6-4A18-8D9B-965687CFA8BC}" destId="{4410D83E-7BCF-49EC-B778-D48A80AFE091}" srcOrd="0" destOrd="0" presId="urn:microsoft.com/office/officeart/2024/3/layout/verticalVisualTextBlock1"/>
    <dgm:cxn modelId="{F5FE7046-1342-43D2-8025-8C58F1B353C0}" type="presOf" srcId="{380279A0-54A6-4B55-8AA7-AFBEAE36E152}" destId="{9B9E4C6E-AA29-4461-86FB-BBBC67AAE68D}" srcOrd="0" destOrd="0" presId="urn:microsoft.com/office/officeart/2024/3/layout/verticalVisualTextBlock1"/>
    <dgm:cxn modelId="{D2C85A72-D1D8-4257-819C-ED872F468437}" type="presOf" srcId="{DB44F369-A7FD-4AE1-9B1F-47439F42CBBA}" destId="{D64572A7-1A89-45D6-89C7-A45CAFD0142C}" srcOrd="0" destOrd="0" presId="urn:microsoft.com/office/officeart/2024/3/layout/verticalVisualTextBlock1"/>
    <dgm:cxn modelId="{56F2205A-E603-4E25-8909-FFD78F92AE8B}" srcId="{47EE6F6E-4B72-4FAF-B314-F4A69EE49279}" destId="{A15412E0-6461-4D89-8726-3CA664C97C4D}" srcOrd="0" destOrd="0" parTransId="{0BC9CD91-8081-449B-87D6-E486807EAFF7}" sibTransId="{52310EB5-1534-4831-819F-030FD6018B49}"/>
    <dgm:cxn modelId="{E7361081-E051-4AEE-A212-88C429BB43D2}" type="presOf" srcId="{7705CBB2-218B-49B2-9334-21C11B76A5E4}" destId="{F2FE8BBB-7785-4B32-AEFD-FA32D579742E}" srcOrd="0" destOrd="0" presId="urn:microsoft.com/office/officeart/2024/3/layout/verticalVisualTextBlock1"/>
    <dgm:cxn modelId="{C33D94A3-0A64-4189-BF1A-3362031E7475}" type="presOf" srcId="{8616FA4E-4646-4CF5-A443-DBB42369A2DE}" destId="{C37E42C6-D804-4DC0-93A4-B67461AA2B39}" srcOrd="0" destOrd="0" presId="urn:microsoft.com/office/officeart/2024/3/layout/verticalVisualTextBlock1"/>
    <dgm:cxn modelId="{CA74F2EE-EC85-4AAC-BD7B-60D1345E78AC}" type="presOf" srcId="{47EE6F6E-4B72-4FAF-B314-F4A69EE49279}" destId="{804E7231-A82E-4938-BA35-20F325C4B9B5}" srcOrd="0" destOrd="0" presId="urn:microsoft.com/office/officeart/2024/3/layout/verticalVisualTextBlock1"/>
    <dgm:cxn modelId="{3C1341F0-DF97-48F3-A601-BC8A7C8CD4ED}" srcId="{902FBA81-73D2-42C2-B5D9-70CE95BBDB48}" destId="{8616FA4E-4646-4CF5-A443-DBB42369A2DE}" srcOrd="0" destOrd="0" parTransId="{3E5775FD-10BD-42ED-9207-41E332C9A154}" sibTransId="{3619A9C4-6A96-4060-AF30-587C497C45BD}"/>
    <dgm:cxn modelId="{C13CFDF7-7678-455A-84F6-B18AEDC75B99}" type="presOf" srcId="{A15412E0-6461-4D89-8726-3CA664C97C4D}" destId="{4F459879-B15A-41DD-B1DB-4F4FA6323EA5}" srcOrd="0" destOrd="0" presId="urn:microsoft.com/office/officeart/2024/3/layout/verticalVisualTextBlock1"/>
    <dgm:cxn modelId="{596A7C08-3B73-45C2-86A9-E622C55311B3}" type="presParOf" srcId="{68660068-B127-45A0-A248-981B16E10000}" destId="{F70A4481-C587-4A9D-B1F4-994529A2F090}" srcOrd="0" destOrd="0" presId="urn:microsoft.com/office/officeart/2024/3/layout/verticalVisualTextBlock1"/>
    <dgm:cxn modelId="{3FF2D22F-C001-41D7-941E-7A7FC89390D2}" type="presParOf" srcId="{F70A4481-C587-4A9D-B1F4-994529A2F090}" destId="{30BEBEA8-52EE-4E51-85B9-A7ED12A0FC34}" srcOrd="0" destOrd="0" presId="urn:microsoft.com/office/officeart/2024/3/layout/verticalVisualTextBlock1"/>
    <dgm:cxn modelId="{2FBF8B4B-13FC-4066-B2AB-8B6B9826FF9B}" type="presParOf" srcId="{F70A4481-C587-4A9D-B1F4-994529A2F090}" destId="{C37E42C6-D804-4DC0-93A4-B67461AA2B39}" srcOrd="1" destOrd="0" presId="urn:microsoft.com/office/officeart/2024/3/layout/verticalVisualTextBlock1"/>
    <dgm:cxn modelId="{1E69C730-BD11-494D-ACC0-F4238E3ACE92}" type="presParOf" srcId="{F70A4481-C587-4A9D-B1F4-994529A2F090}" destId="{F2FE8BBB-7785-4B32-AEFD-FA32D579742E}" srcOrd="2" destOrd="0" presId="urn:microsoft.com/office/officeart/2024/3/layout/verticalVisualTextBlock1"/>
    <dgm:cxn modelId="{25CEFC6D-8AB1-4416-B9BB-A7AA9658C6B0}" type="presParOf" srcId="{68660068-B127-45A0-A248-981B16E10000}" destId="{BEE5467B-26EC-4674-8C45-79E8E2BB31C9}" srcOrd="1" destOrd="0" presId="urn:microsoft.com/office/officeart/2024/3/layout/verticalVisualTextBlock1"/>
    <dgm:cxn modelId="{BF4BD3F9-28CE-49AA-89AD-4934B942B721}" type="presParOf" srcId="{68660068-B127-45A0-A248-981B16E10000}" destId="{201EDEFB-5B87-423D-BCD2-96EB497FA415}" srcOrd="2" destOrd="0" presId="urn:microsoft.com/office/officeart/2024/3/layout/verticalVisualTextBlock1"/>
    <dgm:cxn modelId="{62C3F348-FC59-452F-909F-2A27FDB868B4}" type="presParOf" srcId="{201EDEFB-5B87-423D-BCD2-96EB497FA415}" destId="{09F4E057-2EAE-4CB3-97F3-6F96E4733F12}" srcOrd="0" destOrd="0" presId="urn:microsoft.com/office/officeart/2024/3/layout/verticalVisualTextBlock1"/>
    <dgm:cxn modelId="{7C490E9F-0014-4A89-B8FF-FE4307E7845F}" type="presParOf" srcId="{201EDEFB-5B87-423D-BCD2-96EB497FA415}" destId="{D64572A7-1A89-45D6-89C7-A45CAFD0142C}" srcOrd="1" destOrd="0" presId="urn:microsoft.com/office/officeart/2024/3/layout/verticalVisualTextBlock1"/>
    <dgm:cxn modelId="{0A0B540F-FA6C-4694-BFD3-F5840BFB838C}" type="presParOf" srcId="{201EDEFB-5B87-423D-BCD2-96EB497FA415}" destId="{9B9E4C6E-AA29-4461-86FB-BBBC67AAE68D}" srcOrd="2" destOrd="0" presId="urn:microsoft.com/office/officeart/2024/3/layout/verticalVisualTextBlock1"/>
    <dgm:cxn modelId="{10571AA0-A712-4847-BA5E-9FB6037CD6CF}" type="presParOf" srcId="{68660068-B127-45A0-A248-981B16E10000}" destId="{4410D83E-7BCF-49EC-B778-D48A80AFE091}" srcOrd="3" destOrd="0" presId="urn:microsoft.com/office/officeart/2024/3/layout/verticalVisualTextBlock1"/>
    <dgm:cxn modelId="{D32F631C-0B34-4ACC-AAF9-CE7067D49314}" type="presParOf" srcId="{68660068-B127-45A0-A248-981B16E10000}" destId="{B5F8DABA-C31F-49EB-9789-7B05B95887B6}" srcOrd="4" destOrd="0" presId="urn:microsoft.com/office/officeart/2024/3/layout/verticalVisualTextBlock1"/>
    <dgm:cxn modelId="{5828571D-9005-458C-8732-135C136C1399}" type="presParOf" srcId="{B5F8DABA-C31F-49EB-9789-7B05B95887B6}" destId="{5A08226D-E455-4FA9-9049-7EC39D6859A0}" srcOrd="0" destOrd="0" presId="urn:microsoft.com/office/officeart/2024/3/layout/verticalVisualTextBlock1"/>
    <dgm:cxn modelId="{94A62FCA-951E-4902-8DAC-D970FE999C63}" type="presParOf" srcId="{B5F8DABA-C31F-49EB-9789-7B05B95887B6}" destId="{804E7231-A82E-4938-BA35-20F325C4B9B5}" srcOrd="1" destOrd="0" presId="urn:microsoft.com/office/officeart/2024/3/layout/verticalVisualTextBlock1"/>
    <dgm:cxn modelId="{97F4F5E5-1B19-4D5A-8900-3C0CC406A19D}" type="presParOf" srcId="{B5F8DABA-C31F-49EB-9789-7B05B95887B6}" destId="{4F459879-B15A-41DD-B1DB-4F4FA6323EA5}" srcOrd="2" destOrd="0" presId="urn:microsoft.com/office/officeart/2024/3/layout/verticalVisualTextBlock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85A6B7E-187B-40E2-B14F-1F2B13EBC699}" type="doc">
      <dgm:prSet loTypeId="urn:microsoft.com/office/officeart/2024/3/layout/verticalVisualTextBlock1" loCatId="Picture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0E7BCAC-3D64-4F39-8886-55A5825781B7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Importance of Boundaries</a:t>
          </a:r>
        </a:p>
      </dgm:t>
    </dgm:pt>
    <dgm:pt modelId="{1E777A2E-71D1-4452-8EA9-8F55CFFC41D5}" type="parTrans" cxnId="{3D6EFA6F-35CB-4C0B-AB8D-4E7B5785F3A1}">
      <dgm:prSet/>
      <dgm:spPr/>
      <dgm:t>
        <a:bodyPr/>
        <a:lstStyle/>
        <a:p>
          <a:endParaRPr lang="en-US"/>
        </a:p>
      </dgm:t>
    </dgm:pt>
    <dgm:pt modelId="{2828B6EF-EA37-4FB8-A99F-E657588EB87C}" type="sibTrans" cxnId="{3D6EFA6F-35CB-4C0B-AB8D-4E7B5785F3A1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n-US"/>
        </a:p>
      </dgm:t>
    </dgm:pt>
    <dgm:pt modelId="{024F7001-A67B-42D0-B069-8C24C4EC293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Establishing clear professional boundaries helps protect emotional well-being and maintain healthy relationships.</a:t>
          </a:r>
        </a:p>
      </dgm:t>
    </dgm:pt>
    <dgm:pt modelId="{09388134-09DF-4C3B-BDE0-C56619D1D947}" type="parTrans" cxnId="{85FFACEB-F059-4235-A38E-6F25FD85899A}">
      <dgm:prSet/>
      <dgm:spPr/>
      <dgm:t>
        <a:bodyPr/>
        <a:lstStyle/>
        <a:p>
          <a:endParaRPr lang="en-US"/>
        </a:p>
      </dgm:t>
    </dgm:pt>
    <dgm:pt modelId="{94E82785-7C5C-4E25-89D4-5A9D52F13E8A}" type="sibTrans" cxnId="{85FFACEB-F059-4235-A38E-6F25FD85899A}">
      <dgm:prSet/>
      <dgm:spPr/>
      <dgm:t>
        <a:bodyPr/>
        <a:lstStyle/>
        <a:p>
          <a:endParaRPr lang="en-US"/>
        </a:p>
      </dgm:t>
    </dgm:pt>
    <dgm:pt modelId="{A7DAC6EB-A8AA-4A69-BDBC-0216FAED1703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Prioritizing Self-Care</a:t>
          </a:r>
        </a:p>
      </dgm:t>
    </dgm:pt>
    <dgm:pt modelId="{8121DF88-5362-4F11-B818-BBC489FC0505}" type="parTrans" cxnId="{653BEABA-3799-483F-AA70-B56C2D15EB22}">
      <dgm:prSet/>
      <dgm:spPr/>
      <dgm:t>
        <a:bodyPr/>
        <a:lstStyle/>
        <a:p>
          <a:endParaRPr lang="en-US"/>
        </a:p>
      </dgm:t>
    </dgm:pt>
    <dgm:pt modelId="{1745C108-A8E3-4D9A-82BD-7F0DD95C0C3F}" type="sibTrans" cxnId="{653BEABA-3799-483F-AA70-B56C2D15EB22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n-US"/>
        </a:p>
      </dgm:t>
    </dgm:pt>
    <dgm:pt modelId="{A39F4F65-111E-42EB-8604-E1B02272967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Regular self-care practices reduce stress and increase resilience, supporting long-term peer support effectiveness.</a:t>
          </a:r>
        </a:p>
      </dgm:t>
    </dgm:pt>
    <dgm:pt modelId="{FF889884-F1D5-46BC-815C-3D2E1099CA05}" type="parTrans" cxnId="{CA9CD506-F195-4277-8911-2F2DF6BB65E4}">
      <dgm:prSet/>
      <dgm:spPr/>
      <dgm:t>
        <a:bodyPr/>
        <a:lstStyle/>
        <a:p>
          <a:endParaRPr lang="en-US"/>
        </a:p>
      </dgm:t>
    </dgm:pt>
    <dgm:pt modelId="{E9CC30F8-8657-4CC1-9354-CCC040A9FB2D}" type="sibTrans" cxnId="{CA9CD506-F195-4277-8911-2F2DF6BB65E4}">
      <dgm:prSet/>
      <dgm:spPr/>
      <dgm:t>
        <a:bodyPr/>
        <a:lstStyle/>
        <a:p>
          <a:endParaRPr lang="en-US"/>
        </a:p>
      </dgm:t>
    </dgm:pt>
    <dgm:pt modelId="{840CA01A-09F3-41FB-8B9B-56CF017ED6A3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Preventing Burnout</a:t>
          </a:r>
        </a:p>
      </dgm:t>
    </dgm:pt>
    <dgm:pt modelId="{8D81CE09-5A8C-4CED-B96D-DC60E8B7C5E1}" type="parTrans" cxnId="{550D34E5-EEB2-4449-8037-B05AF4D19398}">
      <dgm:prSet/>
      <dgm:spPr/>
      <dgm:t>
        <a:bodyPr/>
        <a:lstStyle/>
        <a:p>
          <a:endParaRPr lang="en-US"/>
        </a:p>
      </dgm:t>
    </dgm:pt>
    <dgm:pt modelId="{ABF9694E-3A0F-4D00-AA4C-F8DE308029F5}" type="sibTrans" cxnId="{550D34E5-EEB2-4449-8037-B05AF4D19398}">
      <dgm:prSet/>
      <dgm:spPr/>
      <dgm:t>
        <a:bodyPr/>
        <a:lstStyle/>
        <a:p>
          <a:endParaRPr lang="en-US"/>
        </a:p>
      </dgm:t>
    </dgm:pt>
    <dgm:pt modelId="{D1185392-C446-4036-91DB-98E0E135499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Maintaining boundaries and self-care prevents burnout and promotes sustainable professional engagement.</a:t>
          </a:r>
        </a:p>
      </dgm:t>
    </dgm:pt>
    <dgm:pt modelId="{401C09DF-FC3B-4371-B738-0C3EA397E681}" type="parTrans" cxnId="{4A646ED1-4BAB-4457-AD00-0EE12081EC7E}">
      <dgm:prSet/>
      <dgm:spPr/>
      <dgm:t>
        <a:bodyPr/>
        <a:lstStyle/>
        <a:p>
          <a:endParaRPr lang="en-US"/>
        </a:p>
      </dgm:t>
    </dgm:pt>
    <dgm:pt modelId="{B22FB1FF-C2D1-475F-9258-0357ECF2CB5C}" type="sibTrans" cxnId="{4A646ED1-4BAB-4457-AD00-0EE12081EC7E}">
      <dgm:prSet/>
      <dgm:spPr/>
      <dgm:t>
        <a:bodyPr/>
        <a:lstStyle/>
        <a:p>
          <a:endParaRPr lang="en-US"/>
        </a:p>
      </dgm:t>
    </dgm:pt>
    <dgm:pt modelId="{A5AD9DD9-442B-451C-AA7A-850E5B06E155}" type="pres">
      <dgm:prSet presAssocID="{785A6B7E-187B-40E2-B14F-1F2B13EBC699}" presName="Root" presStyleCnt="0">
        <dgm:presLayoutVars>
          <dgm:dir/>
          <dgm:resizeHandles val="exact"/>
        </dgm:presLayoutVars>
      </dgm:prSet>
      <dgm:spPr/>
    </dgm:pt>
    <dgm:pt modelId="{BC2D9464-8180-4625-B57B-91644361AE82}" type="pres">
      <dgm:prSet presAssocID="{B0E7BCAC-3D64-4F39-8886-55A5825781B7}" presName="Composite" presStyleCnt="0"/>
      <dgm:spPr/>
    </dgm:pt>
    <dgm:pt modelId="{66B6082B-0E0D-409B-A133-DC8DFB0A4770}" type="pres">
      <dgm:prSet presAssocID="{B0E7BCAC-3D64-4F39-8886-55A5825781B7}" presName="Picture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53" b="4"/>
          <a:stretch/>
        </a:blipFill>
      </dgm:spPr>
      <dgm:extLst>
        <a:ext uri="{E40237B7-FDA0-4F09-8148-C483321AD2D9}">
          <dgm14:cNvPr xmlns:dgm14="http://schemas.microsoft.com/office/drawing/2010/diagram" id="0" name="" descr="Wooden mannequin on the top looking proud in the sky or future"/>
        </a:ext>
      </dgm:extLst>
    </dgm:pt>
    <dgm:pt modelId="{DFAD7366-8CB4-4018-85E5-BE69739636AE}" type="pres">
      <dgm:prSet presAssocID="{B0E7BCAC-3D64-4F39-8886-55A5825781B7}" presName="Subtitle" presStyleLbl="revTx" presStyleIdx="0" presStyleCnt="6">
        <dgm:presLayoutVars>
          <dgm:chMax val="0"/>
          <dgm:bulletEnabled/>
        </dgm:presLayoutVars>
      </dgm:prSet>
      <dgm:spPr/>
    </dgm:pt>
    <dgm:pt modelId="{34BD6A7C-362D-4173-95F4-B7F0E835638E}" type="pres">
      <dgm:prSet presAssocID="{B0E7BCAC-3D64-4F39-8886-55A5825781B7}" presName="Description" presStyleLbl="revTx" presStyleIdx="1" presStyleCnt="6">
        <dgm:presLayoutVars>
          <dgm:bulletEnabled/>
        </dgm:presLayoutVars>
      </dgm:prSet>
      <dgm:spPr/>
    </dgm:pt>
    <dgm:pt modelId="{8C4568A5-A3B1-433F-8645-23C8A255EC56}" type="pres">
      <dgm:prSet presAssocID="{2828B6EF-EA37-4FB8-A99F-E657588EB87C}" presName="sibTrans" presStyleLbl="sibTrans2D1" presStyleIdx="0" presStyleCnt="0"/>
      <dgm:spPr/>
    </dgm:pt>
    <dgm:pt modelId="{F0D79081-C402-41C0-ABFA-C2E5B50DA6F2}" type="pres">
      <dgm:prSet presAssocID="{A7DAC6EB-A8AA-4A69-BDBC-0216FAED1703}" presName="Composite" presStyleCnt="0"/>
      <dgm:spPr/>
    </dgm:pt>
    <dgm:pt modelId="{5E891AAD-7E3A-474A-9BAD-130F912C0203}" type="pres">
      <dgm:prSet presAssocID="{A7DAC6EB-A8AA-4A69-BDBC-0216FAED1703}" presName="Picture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9" r="7645" b="7"/>
          <a:stretch/>
        </a:blipFill>
      </dgm:spPr>
      <dgm:extLst>
        <a:ext uri="{E40237B7-FDA0-4F09-8148-C483321AD2D9}">
          <dgm14:cNvPr xmlns:dgm14="http://schemas.microsoft.com/office/drawing/2010/diagram" id="0" name="" descr="Person meditating"/>
        </a:ext>
      </dgm:extLst>
    </dgm:pt>
    <dgm:pt modelId="{6A490D7B-D7EF-40CF-A887-44F675BBFF8D}" type="pres">
      <dgm:prSet presAssocID="{A7DAC6EB-A8AA-4A69-BDBC-0216FAED1703}" presName="Subtitle" presStyleLbl="revTx" presStyleIdx="2" presStyleCnt="6">
        <dgm:presLayoutVars>
          <dgm:chMax val="0"/>
          <dgm:bulletEnabled/>
        </dgm:presLayoutVars>
      </dgm:prSet>
      <dgm:spPr/>
    </dgm:pt>
    <dgm:pt modelId="{31B68E7D-828A-4175-B7DF-9EF91FF0D5DC}" type="pres">
      <dgm:prSet presAssocID="{A7DAC6EB-A8AA-4A69-BDBC-0216FAED1703}" presName="Description" presStyleLbl="revTx" presStyleIdx="3" presStyleCnt="6">
        <dgm:presLayoutVars>
          <dgm:bulletEnabled/>
        </dgm:presLayoutVars>
      </dgm:prSet>
      <dgm:spPr/>
    </dgm:pt>
    <dgm:pt modelId="{DBA6B942-4745-40D6-B9B3-97BF6E289F80}" type="pres">
      <dgm:prSet presAssocID="{1745C108-A8E3-4D9A-82BD-7F0DD95C0C3F}" presName="sibTrans" presStyleLbl="sibTrans2D1" presStyleIdx="0" presStyleCnt="0"/>
      <dgm:spPr/>
    </dgm:pt>
    <dgm:pt modelId="{C4CEE55B-B791-4FE9-AD7E-5C12CDA6EF54}" type="pres">
      <dgm:prSet presAssocID="{840CA01A-09F3-41FB-8B9B-56CF017ED6A3}" presName="Composite" presStyleCnt="0"/>
      <dgm:spPr/>
    </dgm:pt>
    <dgm:pt modelId="{1B3C30CB-443E-49DB-9851-E0163C552D02}" type="pres">
      <dgm:prSet presAssocID="{840CA01A-09F3-41FB-8B9B-56CF017ED6A3}" presName="Picture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-1"/>
          <a:stretch/>
        </a:blipFill>
      </dgm:spPr>
      <dgm:extLst>
        <a:ext uri="{E40237B7-FDA0-4F09-8148-C483321AD2D9}">
          <dgm14:cNvPr xmlns:dgm14="http://schemas.microsoft.com/office/drawing/2010/diagram" id="0" name="" descr="Asian man standing on the rock."/>
        </a:ext>
      </dgm:extLst>
    </dgm:pt>
    <dgm:pt modelId="{4AEF9277-C500-4915-A7C0-2E3B25E379CF}" type="pres">
      <dgm:prSet presAssocID="{840CA01A-09F3-41FB-8B9B-56CF017ED6A3}" presName="Subtitle" presStyleLbl="revTx" presStyleIdx="4" presStyleCnt="6">
        <dgm:presLayoutVars>
          <dgm:chMax val="0"/>
          <dgm:bulletEnabled/>
        </dgm:presLayoutVars>
      </dgm:prSet>
      <dgm:spPr/>
    </dgm:pt>
    <dgm:pt modelId="{267B0DCE-9720-4B66-A09D-C5BD9113CE52}" type="pres">
      <dgm:prSet presAssocID="{840CA01A-09F3-41FB-8B9B-56CF017ED6A3}" presName="Description" presStyleLbl="revTx" presStyleIdx="5" presStyleCnt="6">
        <dgm:presLayoutVars>
          <dgm:bulletEnabled/>
        </dgm:presLayoutVars>
      </dgm:prSet>
      <dgm:spPr/>
    </dgm:pt>
  </dgm:ptLst>
  <dgm:cxnLst>
    <dgm:cxn modelId="{52226303-4BD1-4934-8031-DED3A305D88C}" type="presOf" srcId="{024F7001-A67B-42D0-B069-8C24C4EC2931}" destId="{34BD6A7C-362D-4173-95F4-B7F0E835638E}" srcOrd="0" destOrd="0" presId="urn:microsoft.com/office/officeart/2024/3/layout/verticalVisualTextBlock1"/>
    <dgm:cxn modelId="{CA9CD506-F195-4277-8911-2F2DF6BB65E4}" srcId="{A7DAC6EB-A8AA-4A69-BDBC-0216FAED1703}" destId="{A39F4F65-111E-42EB-8604-E1B022729676}" srcOrd="0" destOrd="0" parTransId="{FF889884-F1D5-46BC-815C-3D2E1099CA05}" sibTransId="{E9CC30F8-8657-4CC1-9354-CCC040A9FB2D}"/>
    <dgm:cxn modelId="{23CDAE1D-705E-4898-A585-96ACE1C34336}" type="presOf" srcId="{785A6B7E-187B-40E2-B14F-1F2B13EBC699}" destId="{A5AD9DD9-442B-451C-AA7A-850E5B06E155}" srcOrd="0" destOrd="0" presId="urn:microsoft.com/office/officeart/2024/3/layout/verticalVisualTextBlock1"/>
    <dgm:cxn modelId="{3D6EFA6F-35CB-4C0B-AB8D-4E7B5785F3A1}" srcId="{785A6B7E-187B-40E2-B14F-1F2B13EBC699}" destId="{B0E7BCAC-3D64-4F39-8886-55A5825781B7}" srcOrd="0" destOrd="0" parTransId="{1E777A2E-71D1-4452-8EA9-8F55CFFC41D5}" sibTransId="{2828B6EF-EA37-4FB8-A99F-E657588EB87C}"/>
    <dgm:cxn modelId="{86035870-B8BB-45CF-9A17-963CC07ECFE0}" type="presOf" srcId="{A7DAC6EB-A8AA-4A69-BDBC-0216FAED1703}" destId="{6A490D7B-D7EF-40CF-A887-44F675BBFF8D}" srcOrd="0" destOrd="0" presId="urn:microsoft.com/office/officeart/2024/3/layout/verticalVisualTextBlock1"/>
    <dgm:cxn modelId="{8644735A-1F26-4D28-B2EB-709A4BC66C3C}" type="presOf" srcId="{2828B6EF-EA37-4FB8-A99F-E657588EB87C}" destId="{8C4568A5-A3B1-433F-8645-23C8A255EC56}" srcOrd="0" destOrd="0" presId="urn:microsoft.com/office/officeart/2024/3/layout/verticalVisualTextBlock1"/>
    <dgm:cxn modelId="{5EB69086-5376-475F-931F-55349CC2BBCB}" type="presOf" srcId="{840CA01A-09F3-41FB-8B9B-56CF017ED6A3}" destId="{4AEF9277-C500-4915-A7C0-2E3B25E379CF}" srcOrd="0" destOrd="0" presId="urn:microsoft.com/office/officeart/2024/3/layout/verticalVisualTextBlock1"/>
    <dgm:cxn modelId="{4449FAA3-D056-47C4-9354-07046E42D84F}" type="presOf" srcId="{A39F4F65-111E-42EB-8604-E1B022729676}" destId="{31B68E7D-828A-4175-B7DF-9EF91FF0D5DC}" srcOrd="0" destOrd="0" presId="urn:microsoft.com/office/officeart/2024/3/layout/verticalVisualTextBlock1"/>
    <dgm:cxn modelId="{B006C6A9-4B9C-4DCB-8C53-08C6636CA3CD}" type="presOf" srcId="{1745C108-A8E3-4D9A-82BD-7F0DD95C0C3F}" destId="{DBA6B942-4745-40D6-B9B3-97BF6E289F80}" srcOrd="0" destOrd="0" presId="urn:microsoft.com/office/officeart/2024/3/layout/verticalVisualTextBlock1"/>
    <dgm:cxn modelId="{653BEABA-3799-483F-AA70-B56C2D15EB22}" srcId="{785A6B7E-187B-40E2-B14F-1F2B13EBC699}" destId="{A7DAC6EB-A8AA-4A69-BDBC-0216FAED1703}" srcOrd="1" destOrd="0" parTransId="{8121DF88-5362-4F11-B818-BBC489FC0505}" sibTransId="{1745C108-A8E3-4D9A-82BD-7F0DD95C0C3F}"/>
    <dgm:cxn modelId="{B4F5D2C6-B1FE-476D-84D3-DC1357B50503}" type="presOf" srcId="{D1185392-C446-4036-91DB-98E0E135499F}" destId="{267B0DCE-9720-4B66-A09D-C5BD9113CE52}" srcOrd="0" destOrd="0" presId="urn:microsoft.com/office/officeart/2024/3/layout/verticalVisualTextBlock1"/>
    <dgm:cxn modelId="{4A646ED1-4BAB-4457-AD00-0EE12081EC7E}" srcId="{840CA01A-09F3-41FB-8B9B-56CF017ED6A3}" destId="{D1185392-C446-4036-91DB-98E0E135499F}" srcOrd="0" destOrd="0" parTransId="{401C09DF-FC3B-4371-B738-0C3EA397E681}" sibTransId="{B22FB1FF-C2D1-475F-9258-0357ECF2CB5C}"/>
    <dgm:cxn modelId="{550D34E5-EEB2-4449-8037-B05AF4D19398}" srcId="{785A6B7E-187B-40E2-B14F-1F2B13EBC699}" destId="{840CA01A-09F3-41FB-8B9B-56CF017ED6A3}" srcOrd="2" destOrd="0" parTransId="{8D81CE09-5A8C-4CED-B96D-DC60E8B7C5E1}" sibTransId="{ABF9694E-3A0F-4D00-AA4C-F8DE308029F5}"/>
    <dgm:cxn modelId="{B185A7E9-5BE5-4D2B-AA73-7BBF2348B729}" type="presOf" srcId="{B0E7BCAC-3D64-4F39-8886-55A5825781B7}" destId="{DFAD7366-8CB4-4018-85E5-BE69739636AE}" srcOrd="0" destOrd="0" presId="urn:microsoft.com/office/officeart/2024/3/layout/verticalVisualTextBlock1"/>
    <dgm:cxn modelId="{85FFACEB-F059-4235-A38E-6F25FD85899A}" srcId="{B0E7BCAC-3D64-4F39-8886-55A5825781B7}" destId="{024F7001-A67B-42D0-B069-8C24C4EC2931}" srcOrd="0" destOrd="0" parTransId="{09388134-09DF-4C3B-BDE0-C56619D1D947}" sibTransId="{94E82785-7C5C-4E25-89D4-5A9D52F13E8A}"/>
    <dgm:cxn modelId="{B9DAF22F-B655-4FE4-BCD2-18A6257ED1EF}" type="presParOf" srcId="{A5AD9DD9-442B-451C-AA7A-850E5B06E155}" destId="{BC2D9464-8180-4625-B57B-91644361AE82}" srcOrd="0" destOrd="0" presId="urn:microsoft.com/office/officeart/2024/3/layout/verticalVisualTextBlock1"/>
    <dgm:cxn modelId="{71F6844C-9A9B-4734-B1BE-08A04D9643E2}" type="presParOf" srcId="{BC2D9464-8180-4625-B57B-91644361AE82}" destId="{66B6082B-0E0D-409B-A133-DC8DFB0A4770}" srcOrd="0" destOrd="0" presId="urn:microsoft.com/office/officeart/2024/3/layout/verticalVisualTextBlock1"/>
    <dgm:cxn modelId="{E2566728-275E-4ABA-AD80-F7B091D1A1A3}" type="presParOf" srcId="{BC2D9464-8180-4625-B57B-91644361AE82}" destId="{DFAD7366-8CB4-4018-85E5-BE69739636AE}" srcOrd="1" destOrd="0" presId="urn:microsoft.com/office/officeart/2024/3/layout/verticalVisualTextBlock1"/>
    <dgm:cxn modelId="{37558B9B-341D-4C3B-952F-923CC4CFFC8D}" type="presParOf" srcId="{BC2D9464-8180-4625-B57B-91644361AE82}" destId="{34BD6A7C-362D-4173-95F4-B7F0E835638E}" srcOrd="2" destOrd="0" presId="urn:microsoft.com/office/officeart/2024/3/layout/verticalVisualTextBlock1"/>
    <dgm:cxn modelId="{D3208BA7-BE2B-4F39-855D-2D8F0FA6BF2F}" type="presParOf" srcId="{A5AD9DD9-442B-451C-AA7A-850E5B06E155}" destId="{8C4568A5-A3B1-433F-8645-23C8A255EC56}" srcOrd="1" destOrd="0" presId="urn:microsoft.com/office/officeart/2024/3/layout/verticalVisualTextBlock1"/>
    <dgm:cxn modelId="{2E7F51A9-550D-429F-9A31-B1967A75D8FB}" type="presParOf" srcId="{A5AD9DD9-442B-451C-AA7A-850E5B06E155}" destId="{F0D79081-C402-41C0-ABFA-C2E5B50DA6F2}" srcOrd="2" destOrd="0" presId="urn:microsoft.com/office/officeart/2024/3/layout/verticalVisualTextBlock1"/>
    <dgm:cxn modelId="{F7D8B6FF-AF0F-48BF-86E0-6AFEB179E2F4}" type="presParOf" srcId="{F0D79081-C402-41C0-ABFA-C2E5B50DA6F2}" destId="{5E891AAD-7E3A-474A-9BAD-130F912C0203}" srcOrd="0" destOrd="0" presId="urn:microsoft.com/office/officeart/2024/3/layout/verticalVisualTextBlock1"/>
    <dgm:cxn modelId="{7B5910E6-4954-4EB2-B000-0639AAF96E2D}" type="presParOf" srcId="{F0D79081-C402-41C0-ABFA-C2E5B50DA6F2}" destId="{6A490D7B-D7EF-40CF-A887-44F675BBFF8D}" srcOrd="1" destOrd="0" presId="urn:microsoft.com/office/officeart/2024/3/layout/verticalVisualTextBlock1"/>
    <dgm:cxn modelId="{71437D2C-38A2-4482-B941-CA7AFF859E60}" type="presParOf" srcId="{F0D79081-C402-41C0-ABFA-C2E5B50DA6F2}" destId="{31B68E7D-828A-4175-B7DF-9EF91FF0D5DC}" srcOrd="2" destOrd="0" presId="urn:microsoft.com/office/officeart/2024/3/layout/verticalVisualTextBlock1"/>
    <dgm:cxn modelId="{C2BA7DB1-ECE2-4D0A-A8ED-B1D6F24A31F4}" type="presParOf" srcId="{A5AD9DD9-442B-451C-AA7A-850E5B06E155}" destId="{DBA6B942-4745-40D6-B9B3-97BF6E289F80}" srcOrd="3" destOrd="0" presId="urn:microsoft.com/office/officeart/2024/3/layout/verticalVisualTextBlock1"/>
    <dgm:cxn modelId="{58D5FAB8-B50A-4CFC-8B2B-3C68D4701307}" type="presParOf" srcId="{A5AD9DD9-442B-451C-AA7A-850E5B06E155}" destId="{C4CEE55B-B791-4FE9-AD7E-5C12CDA6EF54}" srcOrd="4" destOrd="0" presId="urn:microsoft.com/office/officeart/2024/3/layout/verticalVisualTextBlock1"/>
    <dgm:cxn modelId="{4158FB0C-74A7-4DCF-BBC7-73D985185ED1}" type="presParOf" srcId="{C4CEE55B-B791-4FE9-AD7E-5C12CDA6EF54}" destId="{1B3C30CB-443E-49DB-9851-E0163C552D02}" srcOrd="0" destOrd="0" presId="urn:microsoft.com/office/officeart/2024/3/layout/verticalVisualTextBlock1"/>
    <dgm:cxn modelId="{6C7D8E19-DFBD-4033-BE2F-A3FFCF84D3B1}" type="presParOf" srcId="{C4CEE55B-B791-4FE9-AD7E-5C12CDA6EF54}" destId="{4AEF9277-C500-4915-A7C0-2E3B25E379CF}" srcOrd="1" destOrd="0" presId="urn:microsoft.com/office/officeart/2024/3/layout/verticalVisualTextBlock1"/>
    <dgm:cxn modelId="{013E3812-317F-436B-9CCC-1CDF13472014}" type="presParOf" srcId="{C4CEE55B-B791-4FE9-AD7E-5C12CDA6EF54}" destId="{267B0DCE-9720-4B66-A09D-C5BD9113CE52}" srcOrd="2" destOrd="0" presId="urn:microsoft.com/office/officeart/2024/3/layout/verticalVisualTextBlock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7E3FA02-18C8-484E-A37E-E334CC3B1C6D}" type="doc">
      <dgm:prSet loTypeId="urn:microsoft.com/office/officeart/2024/3/layout/hArc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E2F448-8BA9-4700-A47B-30A896D58DE0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Transformative Role of Case Managers</a:t>
          </a:r>
        </a:p>
      </dgm:t>
    </dgm:pt>
    <dgm:pt modelId="{A49F4167-668E-44A1-9ED6-15199DD388CE}" type="parTrans" cxnId="{F1CFEE6D-DC8D-41C9-957F-642925A26952}">
      <dgm:prSet/>
      <dgm:spPr/>
      <dgm:t>
        <a:bodyPr/>
        <a:lstStyle/>
        <a:p>
          <a:endParaRPr lang="en-US"/>
        </a:p>
      </dgm:t>
    </dgm:pt>
    <dgm:pt modelId="{534473FF-0277-4A2B-A4B4-B5D6651E144D}" type="sibTrans" cxnId="{F1CFEE6D-DC8D-41C9-957F-642925A26952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n-US"/>
        </a:p>
      </dgm:t>
    </dgm:pt>
    <dgm:pt modelId="{A7C13843-7E71-4053-922C-BD3C09757B6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Peer case managers empower clients by focusing on their strengths and supporting recovery journeys effectively.</a:t>
          </a:r>
        </a:p>
      </dgm:t>
    </dgm:pt>
    <dgm:pt modelId="{84A50794-4D17-498A-BF91-F6D23D557FDA}" type="parTrans" cxnId="{89D56F64-3033-4495-A6D0-45D755434EE0}">
      <dgm:prSet/>
      <dgm:spPr/>
      <dgm:t>
        <a:bodyPr/>
        <a:lstStyle/>
        <a:p>
          <a:endParaRPr lang="en-US"/>
        </a:p>
      </dgm:t>
    </dgm:pt>
    <dgm:pt modelId="{F10DC411-809C-48A7-8CF7-8B6420D34DE5}" type="sibTrans" cxnId="{89D56F64-3033-4495-A6D0-45D755434EE0}">
      <dgm:prSet/>
      <dgm:spPr/>
      <dgm:t>
        <a:bodyPr/>
        <a:lstStyle/>
        <a:p>
          <a:endParaRPr lang="en-US"/>
        </a:p>
      </dgm:t>
    </dgm:pt>
    <dgm:pt modelId="{AB5B0DA0-D32C-4251-B03E-AA59E6C86A59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Overcoming Challenges</a:t>
          </a:r>
        </a:p>
      </dgm:t>
    </dgm:pt>
    <dgm:pt modelId="{A4D30D86-6919-401B-BBD4-22D70D3262BA}" type="parTrans" cxnId="{0FDA1C91-3ABA-4C37-9A42-3E0A3D1A48BD}">
      <dgm:prSet/>
      <dgm:spPr/>
      <dgm:t>
        <a:bodyPr/>
        <a:lstStyle/>
        <a:p>
          <a:endParaRPr lang="en-US"/>
        </a:p>
      </dgm:t>
    </dgm:pt>
    <dgm:pt modelId="{5789D555-D8FC-426A-9AA1-0E5AFEB24553}" type="sibTrans" cxnId="{0FDA1C91-3ABA-4C37-9A42-3E0A3D1A48BD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n-US"/>
        </a:p>
      </dgm:t>
    </dgm:pt>
    <dgm:pt modelId="{2DE33CAF-7201-47CE-AAB7-F4823124470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Using best practices helps peer case managers to navigate challenges and deliver compassionate care.</a:t>
          </a:r>
        </a:p>
      </dgm:t>
    </dgm:pt>
    <dgm:pt modelId="{4B5F9565-0D36-46EC-833E-B36575420AEE}" type="parTrans" cxnId="{4C85663F-AC9A-4EE2-AF11-3E77204BF14D}">
      <dgm:prSet/>
      <dgm:spPr/>
      <dgm:t>
        <a:bodyPr/>
        <a:lstStyle/>
        <a:p>
          <a:endParaRPr lang="en-US"/>
        </a:p>
      </dgm:t>
    </dgm:pt>
    <dgm:pt modelId="{93E155FB-5EE2-48AB-9831-2EBCE2A00479}" type="sibTrans" cxnId="{4C85663F-AC9A-4EE2-AF11-3E77204BF14D}">
      <dgm:prSet/>
      <dgm:spPr/>
      <dgm:t>
        <a:bodyPr/>
        <a:lstStyle/>
        <a:p>
          <a:endParaRPr lang="en-US"/>
        </a:p>
      </dgm:t>
    </dgm:pt>
    <dgm:pt modelId="{17B3E025-C566-40C7-942C-B809EED6F5E4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Fostering Lasting Growth</a:t>
          </a:r>
        </a:p>
      </dgm:t>
    </dgm:pt>
    <dgm:pt modelId="{F74312EE-4317-474A-A4A0-A0244D2F6E1C}" type="parTrans" cxnId="{25B1322B-A48A-4639-B9C1-AC3055364D95}">
      <dgm:prSet/>
      <dgm:spPr/>
      <dgm:t>
        <a:bodyPr/>
        <a:lstStyle/>
        <a:p>
          <a:endParaRPr lang="en-US"/>
        </a:p>
      </dgm:t>
    </dgm:pt>
    <dgm:pt modelId="{0A742648-9B25-42EA-A664-C1B5060BFF35}" type="sibTrans" cxnId="{25B1322B-A48A-4639-B9C1-AC3055364D95}">
      <dgm:prSet/>
      <dgm:spPr/>
      <dgm:t>
        <a:bodyPr/>
        <a:lstStyle/>
        <a:p>
          <a:endParaRPr lang="en-US"/>
        </a:p>
      </dgm:t>
    </dgm:pt>
    <dgm:pt modelId="{8B13900E-6D86-4327-9C9B-228490F4A7E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Compassionate support from case managers fosters sustainable growth and improved well-being for clients.</a:t>
          </a:r>
        </a:p>
      </dgm:t>
    </dgm:pt>
    <dgm:pt modelId="{B5BD1E15-4BDC-4131-9B82-678D77ABEC3F}" type="parTrans" cxnId="{CE122F3A-6C99-40FC-A3B1-727BE8F54EE8}">
      <dgm:prSet/>
      <dgm:spPr/>
      <dgm:t>
        <a:bodyPr/>
        <a:lstStyle/>
        <a:p>
          <a:endParaRPr lang="en-US"/>
        </a:p>
      </dgm:t>
    </dgm:pt>
    <dgm:pt modelId="{F738BFDF-9BA5-4C6C-87AF-B47749A911FF}" type="sibTrans" cxnId="{CE122F3A-6C99-40FC-A3B1-727BE8F54EE8}">
      <dgm:prSet/>
      <dgm:spPr/>
      <dgm:t>
        <a:bodyPr/>
        <a:lstStyle/>
        <a:p>
          <a:endParaRPr lang="en-US"/>
        </a:p>
      </dgm:t>
    </dgm:pt>
    <dgm:pt modelId="{0B9446A8-21D3-4F63-89BA-1CFF20D28A6B}" type="pres">
      <dgm:prSet presAssocID="{E7E3FA02-18C8-484E-A37E-E334CC3B1C6D}" presName="Name0" presStyleCnt="0">
        <dgm:presLayoutVars>
          <dgm:dir/>
          <dgm:resizeHandles val="exact"/>
        </dgm:presLayoutVars>
      </dgm:prSet>
      <dgm:spPr/>
    </dgm:pt>
    <dgm:pt modelId="{2F07A8D8-08A3-49F6-BDBB-F809464D9634}" type="pres">
      <dgm:prSet presAssocID="{D1E2F448-8BA9-4700-A47B-30A896D58DE0}" presName="compNode" presStyleCnt="0"/>
      <dgm:spPr/>
    </dgm:pt>
    <dgm:pt modelId="{9FD3CEED-362A-497D-A91D-4F2B9DB944EB}" type="pres">
      <dgm:prSet presAssocID="{D1E2F448-8BA9-4700-A47B-30A896D58DE0}" presName="pictRect" presStyleLbl="revTx" presStyleIdx="0" presStyleCnt="6">
        <dgm:presLayoutVars>
          <dgm:chMax val="0"/>
          <dgm:bulletEnabled/>
        </dgm:presLayoutVars>
      </dgm:prSet>
      <dgm:spPr/>
    </dgm:pt>
    <dgm:pt modelId="{FFE35A2C-5D9A-41B2-96E0-CEC94B7CF572}" type="pres">
      <dgm:prSet presAssocID="{D1E2F448-8BA9-4700-A47B-30A896D58DE0}" presName="textRect" presStyleLbl="revTx" presStyleIdx="1" presStyleCnt="6">
        <dgm:presLayoutVars>
          <dgm:bulletEnabled/>
        </dgm:presLayoutVars>
      </dgm:prSet>
      <dgm:spPr/>
    </dgm:pt>
    <dgm:pt modelId="{CA2D68E1-AB8B-444F-9EE8-058B85001A26}" type="pres">
      <dgm:prSet presAssocID="{534473FF-0277-4A2B-A4B4-B5D6651E144D}" presName="sibTrans" presStyleLbl="sibTrans2D1" presStyleIdx="0" presStyleCnt="0"/>
      <dgm:spPr/>
    </dgm:pt>
    <dgm:pt modelId="{C3924030-9C62-4606-A940-40D3ED5D6AA1}" type="pres">
      <dgm:prSet presAssocID="{AB5B0DA0-D32C-4251-B03E-AA59E6C86A59}" presName="compNode" presStyleCnt="0"/>
      <dgm:spPr/>
    </dgm:pt>
    <dgm:pt modelId="{426CCD3F-E105-401F-B8A7-32665E10D2DB}" type="pres">
      <dgm:prSet presAssocID="{AB5B0DA0-D32C-4251-B03E-AA59E6C86A59}" presName="pictRect" presStyleLbl="revTx" presStyleIdx="2" presStyleCnt="6">
        <dgm:presLayoutVars>
          <dgm:chMax val="0"/>
          <dgm:bulletEnabled/>
        </dgm:presLayoutVars>
      </dgm:prSet>
      <dgm:spPr/>
    </dgm:pt>
    <dgm:pt modelId="{E9EB547A-BDBD-4A8B-89E4-9E202C12B04D}" type="pres">
      <dgm:prSet presAssocID="{AB5B0DA0-D32C-4251-B03E-AA59E6C86A59}" presName="textRect" presStyleLbl="revTx" presStyleIdx="3" presStyleCnt="6">
        <dgm:presLayoutVars>
          <dgm:bulletEnabled/>
        </dgm:presLayoutVars>
      </dgm:prSet>
      <dgm:spPr/>
    </dgm:pt>
    <dgm:pt modelId="{922131C5-839D-4E9B-922A-40B775540C4C}" type="pres">
      <dgm:prSet presAssocID="{5789D555-D8FC-426A-9AA1-0E5AFEB24553}" presName="sibTrans" presStyleLbl="sibTrans2D1" presStyleIdx="0" presStyleCnt="0"/>
      <dgm:spPr/>
    </dgm:pt>
    <dgm:pt modelId="{A5A18FF6-150F-4BE4-9B73-3806B2A5A6DA}" type="pres">
      <dgm:prSet presAssocID="{17B3E025-C566-40C7-942C-B809EED6F5E4}" presName="compNode" presStyleCnt="0"/>
      <dgm:spPr/>
    </dgm:pt>
    <dgm:pt modelId="{5BFE3DCF-4418-4BCF-B33D-BF9290F7DE34}" type="pres">
      <dgm:prSet presAssocID="{17B3E025-C566-40C7-942C-B809EED6F5E4}" presName="pictRect" presStyleLbl="revTx" presStyleIdx="4" presStyleCnt="6">
        <dgm:presLayoutVars>
          <dgm:chMax val="0"/>
          <dgm:bulletEnabled/>
        </dgm:presLayoutVars>
      </dgm:prSet>
      <dgm:spPr/>
    </dgm:pt>
    <dgm:pt modelId="{6F86F822-76FB-4682-9A4E-A4AEE06518BA}" type="pres">
      <dgm:prSet presAssocID="{17B3E025-C566-40C7-942C-B809EED6F5E4}" presName="textRect" presStyleLbl="revTx" presStyleIdx="5" presStyleCnt="6">
        <dgm:presLayoutVars>
          <dgm:bulletEnabled/>
        </dgm:presLayoutVars>
      </dgm:prSet>
      <dgm:spPr/>
    </dgm:pt>
  </dgm:ptLst>
  <dgm:cxnLst>
    <dgm:cxn modelId="{E8098407-D500-4B88-BE8A-225AA7A0A9E4}" type="presOf" srcId="{E7E3FA02-18C8-484E-A37E-E334CC3B1C6D}" destId="{0B9446A8-21D3-4F63-89BA-1CFF20D28A6B}" srcOrd="0" destOrd="0" presId="urn:microsoft.com/office/officeart/2024/3/layout/hArchList1"/>
    <dgm:cxn modelId="{25B1322B-A48A-4639-B9C1-AC3055364D95}" srcId="{E7E3FA02-18C8-484E-A37E-E334CC3B1C6D}" destId="{17B3E025-C566-40C7-942C-B809EED6F5E4}" srcOrd="2" destOrd="0" parTransId="{F74312EE-4317-474A-A4A0-A0244D2F6E1C}" sibTransId="{0A742648-9B25-42EA-A664-C1B5060BFF35}"/>
    <dgm:cxn modelId="{CE122F3A-6C99-40FC-A3B1-727BE8F54EE8}" srcId="{17B3E025-C566-40C7-942C-B809EED6F5E4}" destId="{8B13900E-6D86-4327-9C9B-228490F4A7E7}" srcOrd="0" destOrd="0" parTransId="{B5BD1E15-4BDC-4131-9B82-678D77ABEC3F}" sibTransId="{F738BFDF-9BA5-4C6C-87AF-B47749A911FF}"/>
    <dgm:cxn modelId="{4C85663F-AC9A-4EE2-AF11-3E77204BF14D}" srcId="{AB5B0DA0-D32C-4251-B03E-AA59E6C86A59}" destId="{2DE33CAF-7201-47CE-AAB7-F4823124470E}" srcOrd="0" destOrd="0" parTransId="{4B5F9565-0D36-46EC-833E-B36575420AEE}" sibTransId="{93E155FB-5EE2-48AB-9831-2EBCE2A00479}"/>
    <dgm:cxn modelId="{2BBE2343-2880-44CF-9814-3DCD175BD9BC}" type="presOf" srcId="{534473FF-0277-4A2B-A4B4-B5D6651E144D}" destId="{CA2D68E1-AB8B-444F-9EE8-058B85001A26}" srcOrd="0" destOrd="0" presId="urn:microsoft.com/office/officeart/2024/3/layout/hArchList1"/>
    <dgm:cxn modelId="{89D56F64-3033-4495-A6D0-45D755434EE0}" srcId="{D1E2F448-8BA9-4700-A47B-30A896D58DE0}" destId="{A7C13843-7E71-4053-922C-BD3C09757B67}" srcOrd="0" destOrd="0" parTransId="{84A50794-4D17-498A-BF91-F6D23D557FDA}" sibTransId="{F10DC411-809C-48A7-8CF7-8B6420D34DE5}"/>
    <dgm:cxn modelId="{04A40447-EAA8-425C-865C-4B9A7B659898}" type="presOf" srcId="{A7C13843-7E71-4053-922C-BD3C09757B67}" destId="{FFE35A2C-5D9A-41B2-96E0-CEC94B7CF572}" srcOrd="0" destOrd="0" presId="urn:microsoft.com/office/officeart/2024/3/layout/hArchList1"/>
    <dgm:cxn modelId="{F1CFEE6D-DC8D-41C9-957F-642925A26952}" srcId="{E7E3FA02-18C8-484E-A37E-E334CC3B1C6D}" destId="{D1E2F448-8BA9-4700-A47B-30A896D58DE0}" srcOrd="0" destOrd="0" parTransId="{A49F4167-668E-44A1-9ED6-15199DD388CE}" sibTransId="{534473FF-0277-4A2B-A4B4-B5D6651E144D}"/>
    <dgm:cxn modelId="{0FDA1C91-3ABA-4C37-9A42-3E0A3D1A48BD}" srcId="{E7E3FA02-18C8-484E-A37E-E334CC3B1C6D}" destId="{AB5B0DA0-D32C-4251-B03E-AA59E6C86A59}" srcOrd="1" destOrd="0" parTransId="{A4D30D86-6919-401B-BBD4-22D70D3262BA}" sibTransId="{5789D555-D8FC-426A-9AA1-0E5AFEB24553}"/>
    <dgm:cxn modelId="{2211D69B-48A5-4180-834E-DF0EEA5E2E77}" type="presOf" srcId="{8B13900E-6D86-4327-9C9B-228490F4A7E7}" destId="{6F86F822-76FB-4682-9A4E-A4AEE06518BA}" srcOrd="0" destOrd="0" presId="urn:microsoft.com/office/officeart/2024/3/layout/hArchList1"/>
    <dgm:cxn modelId="{7B31E59C-EEAB-4174-8167-0E65FC41D17E}" type="presOf" srcId="{D1E2F448-8BA9-4700-A47B-30A896D58DE0}" destId="{9FD3CEED-362A-497D-A91D-4F2B9DB944EB}" srcOrd="0" destOrd="0" presId="urn:microsoft.com/office/officeart/2024/3/layout/hArchList1"/>
    <dgm:cxn modelId="{BBFC0BAE-5A35-4271-B794-F7F17D84916B}" type="presOf" srcId="{17B3E025-C566-40C7-942C-B809EED6F5E4}" destId="{5BFE3DCF-4418-4BCF-B33D-BF9290F7DE34}" srcOrd="0" destOrd="0" presId="urn:microsoft.com/office/officeart/2024/3/layout/hArchList1"/>
    <dgm:cxn modelId="{E3E175B0-FCA9-4B12-9FE6-78F37D8623C1}" type="presOf" srcId="{5789D555-D8FC-426A-9AA1-0E5AFEB24553}" destId="{922131C5-839D-4E9B-922A-40B775540C4C}" srcOrd="0" destOrd="0" presId="urn:microsoft.com/office/officeart/2024/3/layout/hArchList1"/>
    <dgm:cxn modelId="{37FB91C1-B2BF-4D16-B409-A6E713A0DD08}" type="presOf" srcId="{AB5B0DA0-D32C-4251-B03E-AA59E6C86A59}" destId="{426CCD3F-E105-401F-B8A7-32665E10D2DB}" srcOrd="0" destOrd="0" presId="urn:microsoft.com/office/officeart/2024/3/layout/hArchList1"/>
    <dgm:cxn modelId="{4C05E0D6-5EE0-44A4-9833-4373FEC9EBEE}" type="presOf" srcId="{2DE33CAF-7201-47CE-AAB7-F4823124470E}" destId="{E9EB547A-BDBD-4A8B-89E4-9E202C12B04D}" srcOrd="0" destOrd="0" presId="urn:microsoft.com/office/officeart/2024/3/layout/hArchList1"/>
    <dgm:cxn modelId="{F53C3901-65FD-4CB0-83DD-16A978F06875}" type="presParOf" srcId="{0B9446A8-21D3-4F63-89BA-1CFF20D28A6B}" destId="{2F07A8D8-08A3-49F6-BDBB-F809464D9634}" srcOrd="0" destOrd="0" presId="urn:microsoft.com/office/officeart/2024/3/layout/hArchList1"/>
    <dgm:cxn modelId="{200C0ACB-A457-42F1-A0F9-578568702B2B}" type="presParOf" srcId="{2F07A8D8-08A3-49F6-BDBB-F809464D9634}" destId="{9FD3CEED-362A-497D-A91D-4F2B9DB944EB}" srcOrd="0" destOrd="0" presId="urn:microsoft.com/office/officeart/2024/3/layout/hArchList1"/>
    <dgm:cxn modelId="{153900DD-66A5-426F-A806-F1B6B004AA41}" type="presParOf" srcId="{2F07A8D8-08A3-49F6-BDBB-F809464D9634}" destId="{FFE35A2C-5D9A-41B2-96E0-CEC94B7CF572}" srcOrd="1" destOrd="0" presId="urn:microsoft.com/office/officeart/2024/3/layout/hArchList1"/>
    <dgm:cxn modelId="{DB3C387B-21D7-4062-A376-2C621B187335}" type="presParOf" srcId="{0B9446A8-21D3-4F63-89BA-1CFF20D28A6B}" destId="{CA2D68E1-AB8B-444F-9EE8-058B85001A26}" srcOrd="1" destOrd="0" presId="urn:microsoft.com/office/officeart/2024/3/layout/hArchList1"/>
    <dgm:cxn modelId="{026B2D3A-B606-4F62-A15B-883820BFB6D7}" type="presParOf" srcId="{0B9446A8-21D3-4F63-89BA-1CFF20D28A6B}" destId="{C3924030-9C62-4606-A940-40D3ED5D6AA1}" srcOrd="2" destOrd="0" presId="urn:microsoft.com/office/officeart/2024/3/layout/hArchList1"/>
    <dgm:cxn modelId="{5160524F-F79B-4011-9893-91E4DAEBCAEB}" type="presParOf" srcId="{C3924030-9C62-4606-A940-40D3ED5D6AA1}" destId="{426CCD3F-E105-401F-B8A7-32665E10D2DB}" srcOrd="0" destOrd="0" presId="urn:microsoft.com/office/officeart/2024/3/layout/hArchList1"/>
    <dgm:cxn modelId="{9E7D48D9-4C77-4C6B-9249-83510E93E2E2}" type="presParOf" srcId="{C3924030-9C62-4606-A940-40D3ED5D6AA1}" destId="{E9EB547A-BDBD-4A8B-89E4-9E202C12B04D}" srcOrd="1" destOrd="0" presId="urn:microsoft.com/office/officeart/2024/3/layout/hArchList1"/>
    <dgm:cxn modelId="{56B0170F-A202-45A6-8820-6E0565AF88FF}" type="presParOf" srcId="{0B9446A8-21D3-4F63-89BA-1CFF20D28A6B}" destId="{922131C5-839D-4E9B-922A-40B775540C4C}" srcOrd="3" destOrd="0" presId="urn:microsoft.com/office/officeart/2024/3/layout/hArchList1"/>
    <dgm:cxn modelId="{F1C53DB6-BFAA-4290-B83C-DA4CA77D8744}" type="presParOf" srcId="{0B9446A8-21D3-4F63-89BA-1CFF20D28A6B}" destId="{A5A18FF6-150F-4BE4-9B73-3806B2A5A6DA}" srcOrd="4" destOrd="0" presId="urn:microsoft.com/office/officeart/2024/3/layout/hArchList1"/>
    <dgm:cxn modelId="{843C4201-E59D-4719-9B04-93918A709490}" type="presParOf" srcId="{A5A18FF6-150F-4BE4-9B73-3806B2A5A6DA}" destId="{5BFE3DCF-4418-4BCF-B33D-BF9290F7DE34}" srcOrd="0" destOrd="0" presId="urn:microsoft.com/office/officeart/2024/3/layout/hArchList1"/>
    <dgm:cxn modelId="{E74A1B63-39DC-43AA-A36E-51DCFE3B64D5}" type="presParOf" srcId="{A5A18FF6-150F-4BE4-9B73-3806B2A5A6DA}" destId="{6F86F822-76FB-4682-9A4E-A4AEE06518BA}" srcOrd="1" destOrd="0" presId="urn:microsoft.com/office/officeart/2024/3/layout/hArc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CEBFCC-B0DE-48C3-99AF-7D1DE83434A0}">
      <dsp:nvSpPr>
        <dsp:cNvPr id="0" name=""/>
        <dsp:cNvSpPr/>
      </dsp:nvSpPr>
      <dsp:spPr>
        <a:xfrm>
          <a:off x="0" y="0"/>
          <a:ext cx="1552009" cy="155200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5" r="20097" b="3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F3DE7E-5DD7-4139-B973-5C5EE2FDAB03}">
      <dsp:nvSpPr>
        <dsp:cNvPr id="0" name=""/>
        <dsp:cNvSpPr/>
      </dsp:nvSpPr>
      <dsp:spPr>
        <a:xfrm>
          <a:off x="1732009" y="0"/>
          <a:ext cx="9393022" cy="380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Personal Recovery Experience</a:t>
          </a:r>
        </a:p>
      </dsp:txBody>
      <dsp:txXfrm>
        <a:off x="1732009" y="0"/>
        <a:ext cx="9393022" cy="380326"/>
      </dsp:txXfrm>
    </dsp:sp>
    <dsp:sp modelId="{BA727747-869A-4CBB-B33E-EF57F201E5FD}">
      <dsp:nvSpPr>
        <dsp:cNvPr id="0" name=""/>
        <dsp:cNvSpPr/>
      </dsp:nvSpPr>
      <dsp:spPr>
        <a:xfrm>
          <a:off x="1732009" y="380326"/>
          <a:ext cx="9393022" cy="1171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Peer case managers draw from their lived recovery experience to guide and support clients effectively.</a:t>
          </a:r>
        </a:p>
      </dsp:txBody>
      <dsp:txXfrm>
        <a:off x="1732009" y="380326"/>
        <a:ext cx="9393022" cy="1171682"/>
      </dsp:txXfrm>
    </dsp:sp>
    <dsp:sp modelId="{33DE23E7-5468-4564-807C-BEF0F398C8C3}">
      <dsp:nvSpPr>
        <dsp:cNvPr id="0" name=""/>
        <dsp:cNvSpPr/>
      </dsp:nvSpPr>
      <dsp:spPr>
        <a:xfrm>
          <a:off x="0" y="1676170"/>
          <a:ext cx="1552009" cy="1552009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0" r="3" b="4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52CBED-B393-45A5-8FD3-B4FDDA9D23D6}">
      <dsp:nvSpPr>
        <dsp:cNvPr id="0" name=""/>
        <dsp:cNvSpPr/>
      </dsp:nvSpPr>
      <dsp:spPr>
        <a:xfrm>
          <a:off x="1732009" y="1676170"/>
          <a:ext cx="9393022" cy="380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Empathy and Connection</a:t>
          </a:r>
        </a:p>
      </dsp:txBody>
      <dsp:txXfrm>
        <a:off x="1732009" y="1676170"/>
        <a:ext cx="9393022" cy="380326"/>
      </dsp:txXfrm>
    </dsp:sp>
    <dsp:sp modelId="{BAC782F2-7528-480F-B617-4A9684A1E855}">
      <dsp:nvSpPr>
        <dsp:cNvPr id="0" name=""/>
        <dsp:cNvSpPr/>
      </dsp:nvSpPr>
      <dsp:spPr>
        <a:xfrm>
          <a:off x="1732009" y="2056496"/>
          <a:ext cx="9393022" cy="1171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This shared experience fosters deeper empathy and stronger emotional connections between peer managers and clients.</a:t>
          </a:r>
        </a:p>
      </dsp:txBody>
      <dsp:txXfrm>
        <a:off x="1732009" y="2056496"/>
        <a:ext cx="9393022" cy="1171682"/>
      </dsp:txXfrm>
    </dsp:sp>
    <dsp:sp modelId="{075ED1DA-C441-4941-83EE-8D4B406FCFD6}">
      <dsp:nvSpPr>
        <dsp:cNvPr id="0" name=""/>
        <dsp:cNvSpPr/>
      </dsp:nvSpPr>
      <dsp:spPr>
        <a:xfrm>
          <a:off x="0" y="3352340"/>
          <a:ext cx="1552009" cy="155200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1" r="16472" b="4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61CD930-57CB-4AF7-97BB-9E118D7B27B1}">
      <dsp:nvSpPr>
        <dsp:cNvPr id="0" name=""/>
        <dsp:cNvSpPr/>
      </dsp:nvSpPr>
      <dsp:spPr>
        <a:xfrm>
          <a:off x="1732009" y="3352340"/>
          <a:ext cx="9393022" cy="380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Mutual Empowerment</a:t>
          </a:r>
        </a:p>
      </dsp:txBody>
      <dsp:txXfrm>
        <a:off x="1732009" y="3352340"/>
        <a:ext cx="9393022" cy="380326"/>
      </dsp:txXfrm>
    </dsp:sp>
    <dsp:sp modelId="{5BFE9B13-CEA8-4C64-BBA0-13526042C59D}">
      <dsp:nvSpPr>
        <dsp:cNvPr id="0" name=""/>
        <dsp:cNvSpPr/>
      </dsp:nvSpPr>
      <dsp:spPr>
        <a:xfrm>
          <a:off x="1732009" y="3732666"/>
          <a:ext cx="9393022" cy="1171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Peer case management emphasizes mutual understanding and empowerment, promoting collaborative growth and healing.</a:t>
          </a:r>
        </a:p>
      </dsp:txBody>
      <dsp:txXfrm>
        <a:off x="1732009" y="3732666"/>
        <a:ext cx="9393022" cy="11716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F90D41-E0CA-45B7-A337-2CCE0F738BF3}">
      <dsp:nvSpPr>
        <dsp:cNvPr id="0" name=""/>
        <dsp:cNvSpPr/>
      </dsp:nvSpPr>
      <dsp:spPr>
        <a:xfrm>
          <a:off x="0" y="0"/>
          <a:ext cx="1552009" cy="155200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7" r="15124" b="1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C8E005-7C6A-49F1-98B1-E2785D13D130}">
      <dsp:nvSpPr>
        <dsp:cNvPr id="0" name=""/>
        <dsp:cNvSpPr/>
      </dsp:nvSpPr>
      <dsp:spPr>
        <a:xfrm>
          <a:off x="1732009" y="0"/>
          <a:ext cx="9393022" cy="380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Core Values Overview</a:t>
          </a:r>
        </a:p>
      </dsp:txBody>
      <dsp:txXfrm>
        <a:off x="1732009" y="0"/>
        <a:ext cx="9393022" cy="380326"/>
      </dsp:txXfrm>
    </dsp:sp>
    <dsp:sp modelId="{219EAD06-596F-4291-8D44-796025EA762C}">
      <dsp:nvSpPr>
        <dsp:cNvPr id="0" name=""/>
        <dsp:cNvSpPr/>
      </dsp:nvSpPr>
      <dsp:spPr>
        <a:xfrm>
          <a:off x="1732009" y="380326"/>
          <a:ext cx="9393022" cy="1171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Respect, empowerment, collaboration, and hope form the foundation of core values guiding positive actions.</a:t>
          </a:r>
        </a:p>
      </dsp:txBody>
      <dsp:txXfrm>
        <a:off x="1732009" y="380326"/>
        <a:ext cx="9393022" cy="1171682"/>
      </dsp:txXfrm>
    </dsp:sp>
    <dsp:sp modelId="{C216FAC6-DF9A-4A5E-BE7F-2DA1EE1CA276}">
      <dsp:nvSpPr>
        <dsp:cNvPr id="0" name=""/>
        <dsp:cNvSpPr/>
      </dsp:nvSpPr>
      <dsp:spPr>
        <a:xfrm>
          <a:off x="0" y="1676170"/>
          <a:ext cx="1552009" cy="1552009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4" r="8100" b="-7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7BF955-78C9-4398-94EF-ABBD384BA0B7}">
      <dsp:nvSpPr>
        <dsp:cNvPr id="0" name=""/>
        <dsp:cNvSpPr/>
      </dsp:nvSpPr>
      <dsp:spPr>
        <a:xfrm>
          <a:off x="1732009" y="1676170"/>
          <a:ext cx="9393022" cy="380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Client Autonomy</a:t>
          </a:r>
        </a:p>
      </dsp:txBody>
      <dsp:txXfrm>
        <a:off x="1732009" y="1676170"/>
        <a:ext cx="9393022" cy="380326"/>
      </dsp:txXfrm>
    </dsp:sp>
    <dsp:sp modelId="{4F734877-5990-495A-837C-81F6C5B53DB4}">
      <dsp:nvSpPr>
        <dsp:cNvPr id="0" name=""/>
        <dsp:cNvSpPr/>
      </dsp:nvSpPr>
      <dsp:spPr>
        <a:xfrm>
          <a:off x="1732009" y="2056496"/>
          <a:ext cx="9393022" cy="1171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Focusing on client autonomy encourages self-direction and independent decision-making processes.</a:t>
          </a:r>
        </a:p>
      </dsp:txBody>
      <dsp:txXfrm>
        <a:off x="1732009" y="2056496"/>
        <a:ext cx="9393022" cy="1171682"/>
      </dsp:txXfrm>
    </dsp:sp>
    <dsp:sp modelId="{D3109FC4-B0B4-48D4-8517-DA20288C14F5}">
      <dsp:nvSpPr>
        <dsp:cNvPr id="0" name=""/>
        <dsp:cNvSpPr/>
      </dsp:nvSpPr>
      <dsp:spPr>
        <a:xfrm>
          <a:off x="0" y="3352340"/>
          <a:ext cx="1552009" cy="155200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9" r="14527" b="-5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C287A2-096D-495B-92D8-E8247CCE4A2C}">
      <dsp:nvSpPr>
        <dsp:cNvPr id="0" name=""/>
        <dsp:cNvSpPr/>
      </dsp:nvSpPr>
      <dsp:spPr>
        <a:xfrm>
          <a:off x="1732009" y="3352340"/>
          <a:ext cx="9393022" cy="380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Fostering Resilience</a:t>
          </a:r>
        </a:p>
      </dsp:txBody>
      <dsp:txXfrm>
        <a:off x="1732009" y="3352340"/>
        <a:ext cx="9393022" cy="380326"/>
      </dsp:txXfrm>
    </dsp:sp>
    <dsp:sp modelId="{A7168AF2-9D6C-41EC-BBCC-A10E3B5D56AC}">
      <dsp:nvSpPr>
        <dsp:cNvPr id="0" name=""/>
        <dsp:cNvSpPr/>
      </dsp:nvSpPr>
      <dsp:spPr>
        <a:xfrm>
          <a:off x="1732009" y="3732666"/>
          <a:ext cx="9393022" cy="1171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Building resilience through positive relationships supports growth and overcoming challenges.</a:t>
          </a:r>
        </a:p>
      </dsp:txBody>
      <dsp:txXfrm>
        <a:off x="1732009" y="3732666"/>
        <a:ext cx="9393022" cy="11716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BEBEA8-52EE-4E51-85B9-A7ED12A0FC34}">
      <dsp:nvSpPr>
        <dsp:cNvPr id="0" name=""/>
        <dsp:cNvSpPr/>
      </dsp:nvSpPr>
      <dsp:spPr>
        <a:xfrm>
          <a:off x="0" y="0"/>
          <a:ext cx="1552009" cy="155200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47" b="-3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37E42C6-D804-4DC0-93A4-B67461AA2B39}">
      <dsp:nvSpPr>
        <dsp:cNvPr id="0" name=""/>
        <dsp:cNvSpPr/>
      </dsp:nvSpPr>
      <dsp:spPr>
        <a:xfrm>
          <a:off x="1732009" y="0"/>
          <a:ext cx="9393022" cy="380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Promotes Positive Identity</a:t>
          </a:r>
        </a:p>
      </dsp:txBody>
      <dsp:txXfrm>
        <a:off x="1732009" y="0"/>
        <a:ext cx="9393022" cy="380326"/>
      </dsp:txXfrm>
    </dsp:sp>
    <dsp:sp modelId="{F2FE8BBB-7785-4B32-AEFD-FA32D579742E}">
      <dsp:nvSpPr>
        <dsp:cNvPr id="0" name=""/>
        <dsp:cNvSpPr/>
      </dsp:nvSpPr>
      <dsp:spPr>
        <a:xfrm>
          <a:off x="1732009" y="380326"/>
          <a:ext cx="9393022" cy="1171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Strengths-based models encourage a positive self-view and boost motivation in individuals.</a:t>
          </a:r>
        </a:p>
      </dsp:txBody>
      <dsp:txXfrm>
        <a:off x="1732009" y="380326"/>
        <a:ext cx="9393022" cy="1171682"/>
      </dsp:txXfrm>
    </dsp:sp>
    <dsp:sp modelId="{09F4E057-2EAE-4CB3-97F3-6F96E4733F12}">
      <dsp:nvSpPr>
        <dsp:cNvPr id="0" name=""/>
        <dsp:cNvSpPr/>
      </dsp:nvSpPr>
      <dsp:spPr>
        <a:xfrm>
          <a:off x="0" y="1676170"/>
          <a:ext cx="1552009" cy="1552009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6" r="20217" b="5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4572A7-1A89-45D6-89C7-A45CAFD0142C}">
      <dsp:nvSpPr>
        <dsp:cNvPr id="0" name=""/>
        <dsp:cNvSpPr/>
      </dsp:nvSpPr>
      <dsp:spPr>
        <a:xfrm>
          <a:off x="1732009" y="1676170"/>
          <a:ext cx="9393022" cy="380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Reduces Stigma</a:t>
          </a:r>
        </a:p>
      </dsp:txBody>
      <dsp:txXfrm>
        <a:off x="1732009" y="1676170"/>
        <a:ext cx="9393022" cy="380326"/>
      </dsp:txXfrm>
    </dsp:sp>
    <dsp:sp modelId="{9B9E4C6E-AA29-4461-86FB-BBBC67AAE68D}">
      <dsp:nvSpPr>
        <dsp:cNvPr id="0" name=""/>
        <dsp:cNvSpPr/>
      </dsp:nvSpPr>
      <dsp:spPr>
        <a:xfrm>
          <a:off x="1732009" y="2056496"/>
          <a:ext cx="9393022" cy="1171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These models help reduce stigma by focusing on abilities rather than limitations.</a:t>
          </a:r>
        </a:p>
      </dsp:txBody>
      <dsp:txXfrm>
        <a:off x="1732009" y="2056496"/>
        <a:ext cx="9393022" cy="1171682"/>
      </dsp:txXfrm>
    </dsp:sp>
    <dsp:sp modelId="{5A08226D-E455-4FA9-9049-7EC39D6859A0}">
      <dsp:nvSpPr>
        <dsp:cNvPr id="0" name=""/>
        <dsp:cNvSpPr/>
      </dsp:nvSpPr>
      <dsp:spPr>
        <a:xfrm>
          <a:off x="0" y="3352340"/>
          <a:ext cx="1552009" cy="155200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9" r="-1" b="1190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4E7231-A82E-4938-BA35-20F325C4B9B5}">
      <dsp:nvSpPr>
        <dsp:cNvPr id="0" name=""/>
        <dsp:cNvSpPr/>
      </dsp:nvSpPr>
      <dsp:spPr>
        <a:xfrm>
          <a:off x="1732009" y="3352340"/>
          <a:ext cx="9393022" cy="380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Enhances Engagement and Outcomes</a:t>
          </a:r>
        </a:p>
      </dsp:txBody>
      <dsp:txXfrm>
        <a:off x="1732009" y="3352340"/>
        <a:ext cx="9393022" cy="380326"/>
      </dsp:txXfrm>
    </dsp:sp>
    <dsp:sp modelId="{4F459879-B15A-41DD-B1DB-4F4FA6323EA5}">
      <dsp:nvSpPr>
        <dsp:cNvPr id="0" name=""/>
        <dsp:cNvSpPr/>
      </dsp:nvSpPr>
      <dsp:spPr>
        <a:xfrm>
          <a:off x="1732009" y="3732666"/>
          <a:ext cx="9393022" cy="1171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Strengths-based approaches result in better engagement and sustainable positive outcomes.</a:t>
          </a:r>
        </a:p>
      </dsp:txBody>
      <dsp:txXfrm>
        <a:off x="1732009" y="3732666"/>
        <a:ext cx="9393022" cy="11716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B6082B-0E0D-409B-A133-DC8DFB0A4770}">
      <dsp:nvSpPr>
        <dsp:cNvPr id="0" name=""/>
        <dsp:cNvSpPr/>
      </dsp:nvSpPr>
      <dsp:spPr>
        <a:xfrm>
          <a:off x="0" y="0"/>
          <a:ext cx="1552009" cy="155200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53" b="4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AD7366-8CB4-4018-85E5-BE69739636AE}">
      <dsp:nvSpPr>
        <dsp:cNvPr id="0" name=""/>
        <dsp:cNvSpPr/>
      </dsp:nvSpPr>
      <dsp:spPr>
        <a:xfrm>
          <a:off x="1732009" y="0"/>
          <a:ext cx="9393022" cy="380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Importance of Boundaries</a:t>
          </a:r>
        </a:p>
      </dsp:txBody>
      <dsp:txXfrm>
        <a:off x="1732009" y="0"/>
        <a:ext cx="9393022" cy="380326"/>
      </dsp:txXfrm>
    </dsp:sp>
    <dsp:sp modelId="{34BD6A7C-362D-4173-95F4-B7F0E835638E}">
      <dsp:nvSpPr>
        <dsp:cNvPr id="0" name=""/>
        <dsp:cNvSpPr/>
      </dsp:nvSpPr>
      <dsp:spPr>
        <a:xfrm>
          <a:off x="1732009" y="380326"/>
          <a:ext cx="9393022" cy="1171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Establishing clear professional boundaries helps protect emotional well-being and maintain healthy relationships.</a:t>
          </a:r>
        </a:p>
      </dsp:txBody>
      <dsp:txXfrm>
        <a:off x="1732009" y="380326"/>
        <a:ext cx="9393022" cy="1171682"/>
      </dsp:txXfrm>
    </dsp:sp>
    <dsp:sp modelId="{5E891AAD-7E3A-474A-9BAD-130F912C0203}">
      <dsp:nvSpPr>
        <dsp:cNvPr id="0" name=""/>
        <dsp:cNvSpPr/>
      </dsp:nvSpPr>
      <dsp:spPr>
        <a:xfrm>
          <a:off x="0" y="1676170"/>
          <a:ext cx="1552009" cy="1552009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9" r="7645" b="7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A490D7B-D7EF-40CF-A887-44F675BBFF8D}">
      <dsp:nvSpPr>
        <dsp:cNvPr id="0" name=""/>
        <dsp:cNvSpPr/>
      </dsp:nvSpPr>
      <dsp:spPr>
        <a:xfrm>
          <a:off x="1732009" y="1676170"/>
          <a:ext cx="9393022" cy="380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Prioritizing Self-Care</a:t>
          </a:r>
        </a:p>
      </dsp:txBody>
      <dsp:txXfrm>
        <a:off x="1732009" y="1676170"/>
        <a:ext cx="9393022" cy="380326"/>
      </dsp:txXfrm>
    </dsp:sp>
    <dsp:sp modelId="{31B68E7D-828A-4175-B7DF-9EF91FF0D5DC}">
      <dsp:nvSpPr>
        <dsp:cNvPr id="0" name=""/>
        <dsp:cNvSpPr/>
      </dsp:nvSpPr>
      <dsp:spPr>
        <a:xfrm>
          <a:off x="1732009" y="2056496"/>
          <a:ext cx="9393022" cy="1171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Regular self-care practices reduce stress and increase resilience, supporting long-term peer support effectiveness.</a:t>
          </a:r>
        </a:p>
      </dsp:txBody>
      <dsp:txXfrm>
        <a:off x="1732009" y="2056496"/>
        <a:ext cx="9393022" cy="1171682"/>
      </dsp:txXfrm>
    </dsp:sp>
    <dsp:sp modelId="{1B3C30CB-443E-49DB-9851-E0163C552D02}">
      <dsp:nvSpPr>
        <dsp:cNvPr id="0" name=""/>
        <dsp:cNvSpPr/>
      </dsp:nvSpPr>
      <dsp:spPr>
        <a:xfrm>
          <a:off x="0" y="3352340"/>
          <a:ext cx="1552009" cy="155200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-1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EF9277-C500-4915-A7C0-2E3B25E379CF}">
      <dsp:nvSpPr>
        <dsp:cNvPr id="0" name=""/>
        <dsp:cNvSpPr/>
      </dsp:nvSpPr>
      <dsp:spPr>
        <a:xfrm>
          <a:off x="1732009" y="3352340"/>
          <a:ext cx="9393022" cy="380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Preventing Burnout</a:t>
          </a:r>
        </a:p>
      </dsp:txBody>
      <dsp:txXfrm>
        <a:off x="1732009" y="3352340"/>
        <a:ext cx="9393022" cy="380326"/>
      </dsp:txXfrm>
    </dsp:sp>
    <dsp:sp modelId="{267B0DCE-9720-4B66-A09D-C5BD9113CE52}">
      <dsp:nvSpPr>
        <dsp:cNvPr id="0" name=""/>
        <dsp:cNvSpPr/>
      </dsp:nvSpPr>
      <dsp:spPr>
        <a:xfrm>
          <a:off x="1732009" y="3732666"/>
          <a:ext cx="9393022" cy="1171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Maintaining boundaries and self-care prevents burnout and promotes sustainable professional engagement.</a:t>
          </a:r>
        </a:p>
      </dsp:txBody>
      <dsp:txXfrm>
        <a:off x="1732009" y="3732666"/>
        <a:ext cx="9393022" cy="11716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D3CEED-362A-497D-A91D-4F2B9DB944EB}">
      <dsp:nvSpPr>
        <dsp:cNvPr id="0" name=""/>
        <dsp:cNvSpPr/>
      </dsp:nvSpPr>
      <dsp:spPr>
        <a:xfrm>
          <a:off x="0" y="0"/>
          <a:ext cx="3403241" cy="648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Transformative Role of Case Managers</a:t>
          </a:r>
        </a:p>
      </dsp:txBody>
      <dsp:txXfrm>
        <a:off x="0" y="0"/>
        <a:ext cx="3403241" cy="648375"/>
      </dsp:txXfrm>
    </dsp:sp>
    <dsp:sp modelId="{FFE35A2C-5D9A-41B2-96E0-CEC94B7CF572}">
      <dsp:nvSpPr>
        <dsp:cNvPr id="0" name=""/>
        <dsp:cNvSpPr/>
      </dsp:nvSpPr>
      <dsp:spPr>
        <a:xfrm>
          <a:off x="0" y="648375"/>
          <a:ext cx="3403241" cy="21862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Peer case managers empower clients by focusing on their strengths and supporting recovery journeys effectively.</a:t>
          </a:r>
        </a:p>
      </dsp:txBody>
      <dsp:txXfrm>
        <a:off x="0" y="648375"/>
        <a:ext cx="3403241" cy="2186264"/>
      </dsp:txXfrm>
    </dsp:sp>
    <dsp:sp modelId="{426CCD3F-E105-401F-B8A7-32665E10D2DB}">
      <dsp:nvSpPr>
        <dsp:cNvPr id="0" name=""/>
        <dsp:cNvSpPr/>
      </dsp:nvSpPr>
      <dsp:spPr>
        <a:xfrm>
          <a:off x="3743566" y="0"/>
          <a:ext cx="3403241" cy="648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Overcoming Challenges</a:t>
          </a:r>
        </a:p>
      </dsp:txBody>
      <dsp:txXfrm>
        <a:off x="3743566" y="0"/>
        <a:ext cx="3403241" cy="648375"/>
      </dsp:txXfrm>
    </dsp:sp>
    <dsp:sp modelId="{E9EB547A-BDBD-4A8B-89E4-9E202C12B04D}">
      <dsp:nvSpPr>
        <dsp:cNvPr id="0" name=""/>
        <dsp:cNvSpPr/>
      </dsp:nvSpPr>
      <dsp:spPr>
        <a:xfrm>
          <a:off x="3743566" y="648375"/>
          <a:ext cx="3403241" cy="21862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Using best practices helps peer case managers to navigate challenges and deliver compassionate care.</a:t>
          </a:r>
        </a:p>
      </dsp:txBody>
      <dsp:txXfrm>
        <a:off x="3743566" y="648375"/>
        <a:ext cx="3403241" cy="2186264"/>
      </dsp:txXfrm>
    </dsp:sp>
    <dsp:sp modelId="{5BFE3DCF-4418-4BCF-B33D-BF9290F7DE34}">
      <dsp:nvSpPr>
        <dsp:cNvPr id="0" name=""/>
        <dsp:cNvSpPr/>
      </dsp:nvSpPr>
      <dsp:spPr>
        <a:xfrm>
          <a:off x="7487132" y="0"/>
          <a:ext cx="3403241" cy="648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Fostering Lasting Growth</a:t>
          </a:r>
        </a:p>
      </dsp:txBody>
      <dsp:txXfrm>
        <a:off x="7487132" y="0"/>
        <a:ext cx="3403241" cy="648375"/>
      </dsp:txXfrm>
    </dsp:sp>
    <dsp:sp modelId="{6F86F822-76FB-4682-9A4E-A4AEE06518BA}">
      <dsp:nvSpPr>
        <dsp:cNvPr id="0" name=""/>
        <dsp:cNvSpPr/>
      </dsp:nvSpPr>
      <dsp:spPr>
        <a:xfrm>
          <a:off x="7487132" y="648375"/>
          <a:ext cx="3403241" cy="21862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Compassionate support from case managers fosters sustainable growth and improved well-being for clients.</a:t>
          </a:r>
        </a:p>
      </dsp:txBody>
      <dsp:txXfrm>
        <a:off x="7487132" y="648375"/>
        <a:ext cx="3403241" cy="21862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24/3/layout/verticalVisualTextBlock1">
  <dgm:title val="Vertical Visual Text Blocks"/>
  <dgm:desc val="Pictures with short bits of text with formatted headers. Use as an easier-to-read alternative to a bulleted list."/>
  <dgm:catLst>
    <dgm:cat type="picture" pri="1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Root">
    <dgm:varLst>
      <dgm:dir/>
      <dgm:resizeHandles val="exact"/>
    </dgm:varLst>
    <dgm:choose name="BasedOnLanguageDirection">
      <dgm:if name="LeftToRight" func="var" arg="dir" op="equ" val="norm">
        <dgm:alg type="lin">
          <dgm:param type="linDir" val="fromT"/>
          <dgm:param type="vertAlign" val="t"/>
          <dgm:param type="horzAlign" val="l"/>
        </dgm:alg>
      </dgm:if>
      <dgm:else name="RightToLeft">
        <dgm:alg type="lin">
          <dgm:param type="linDir" val="fromT"/>
          <dgm:param type="vertAlign" val="t"/>
          <dgm:param type="horzAlign" val="r"/>
        </dgm:alg>
      </dgm:else>
    </dgm:choose>
    <dgm:presOf/>
    <dgm:constrLst>
      <dgm:constr type="primFontSz" for="des" forName="Subtitle" op="equ" val="18"/>
      <dgm:constr type="primFontSz" for="des" forName="Description" refType="primFontSz" refFor="des" refForName="Subtitle" op="equ" fact="0.77"/>
      <dgm:constr type="w" for="ch" forName="Composite" refType="w"/>
      <dgm:constr type="h" for="ch" forName="Composite" refType="h"/>
      <dgm:constr type="h" for="ch" forName="sibTrans" refType="h" refFor="ch" refForName="Composite" fact="0.08"/>
      <dgm:constr type="sp" refType="w" refFor="ch" refForName="Composite" op="equ" fact="0.1"/>
    </dgm:constrLst>
    <dgm:ruleLst/>
    <dgm:forEach name="DirectChildrenOfRoot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Picture" refType="w" fact="0.335"/>
          <dgm:constr type="h" for="ch" forName="Picture" refType="w" refFor="ch" refForName="Picture" op="equ"/>
          <dgm:constr type="h" for="ch" forName="Picture" refType="h" op="lte"/>
          <dgm:constr type="l" for="ch" forName="Subtitle" refType="r" refFor="ch" refForName="Picture"/>
          <dgm:constr type="lOff" for="ch" forName="Subtitle" val="5"/>
          <dgm:constr type="h" for="ch" forName="Subtitle" refType="h" fact="0.1"/>
          <dgm:constr type="t" for="ch" forName="Description" refType="b" refFor="ch" refForName="Subtitle"/>
          <dgm:constr type="l" for="ch" forName="Description" refType="r" refFor="ch" refForName="Picture"/>
          <dgm:constr type="lOff" for="ch" forName="Description" val="5"/>
        </dgm:constrLst>
        <dgm:ruleLst/>
        <dgm:layoutNode name="Picture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ubtitle" styleLbl="revTx">
          <dgm:varLst>
            <dgm:chMax val="0"/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hoose name="SubtitleConstraintsBasedOnLanguageDirection">
            <dgm:if name="SubtitleIsLeftToRight" func="var" arg="dir" op="equ" val="norm">
              <dgm:constrLst>
                <dgm:constr type="h" refType="w" op="lte" fact="0.4"/>
                <dgm:constr type="lMarg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SubtitleIsRightToLeft">
              <dgm:constrLst>
                <dgm:constr type="h" refType="w" op="lte" fact="0.4"/>
                <dgm:constr type="rMarg"/>
                <dgm:constr type="lMarg" refType="primFontSz" fact="0.1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h" val="INF" fact="NaN" max="NaN"/>
            <dgm:rule type="primFontSz" val="5" fact="NaN" max="NaN"/>
          </dgm:ruleLst>
        </dgm:layoutNode>
        <dgm:layoutNode name="Description" styleLbl="revTx">
          <dgm:varLst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hoose name="DescriptionConstraintsBasedOnLanguageDirection">
            <dgm:if name="DescriptionIsLeftToRight" func="var" arg="dir" op="equ" val="norm">
              <dgm:constrLst>
                <dgm:constr type="lMarg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DescriptionIsRightToLeft">
              <dgm:constrLst>
                <dgm:constr type="lMarg" refType="primFontSz" fact="0.1"/>
                <dgm:constr type="rMarg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24/3/layout/verticalVisualTextBlock1">
  <dgm:title val="Vertical Visual Text Blocks"/>
  <dgm:desc val="Pictures with short bits of text with formatted headers. Use as an easier-to-read alternative to a bulleted list."/>
  <dgm:catLst>
    <dgm:cat type="picture" pri="1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Root">
    <dgm:varLst>
      <dgm:dir/>
      <dgm:resizeHandles val="exact"/>
    </dgm:varLst>
    <dgm:choose name="BasedOnLanguageDirection">
      <dgm:if name="LeftToRight" func="var" arg="dir" op="equ" val="norm">
        <dgm:alg type="lin">
          <dgm:param type="linDir" val="fromT"/>
          <dgm:param type="vertAlign" val="t"/>
          <dgm:param type="horzAlign" val="l"/>
        </dgm:alg>
      </dgm:if>
      <dgm:else name="RightToLeft">
        <dgm:alg type="lin">
          <dgm:param type="linDir" val="fromT"/>
          <dgm:param type="vertAlign" val="t"/>
          <dgm:param type="horzAlign" val="r"/>
        </dgm:alg>
      </dgm:else>
    </dgm:choose>
    <dgm:presOf/>
    <dgm:constrLst>
      <dgm:constr type="primFontSz" for="des" forName="Subtitle" op="equ" val="18"/>
      <dgm:constr type="primFontSz" for="des" forName="Description" refType="primFontSz" refFor="des" refForName="Subtitle" op="equ" fact="0.77"/>
      <dgm:constr type="w" for="ch" forName="Composite" refType="w"/>
      <dgm:constr type="h" for="ch" forName="Composite" refType="h"/>
      <dgm:constr type="h" for="ch" forName="sibTrans" refType="h" refFor="ch" refForName="Composite" fact="0.08"/>
      <dgm:constr type="sp" refType="w" refFor="ch" refForName="Composite" op="equ" fact="0.1"/>
    </dgm:constrLst>
    <dgm:ruleLst/>
    <dgm:forEach name="DirectChildrenOfRoot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Picture" refType="w" fact="0.335"/>
          <dgm:constr type="h" for="ch" forName="Picture" refType="w" refFor="ch" refForName="Picture" op="equ"/>
          <dgm:constr type="h" for="ch" forName="Picture" refType="h" op="lte"/>
          <dgm:constr type="l" for="ch" forName="Subtitle" refType="r" refFor="ch" refForName="Picture"/>
          <dgm:constr type="lOff" for="ch" forName="Subtitle" val="5"/>
          <dgm:constr type="h" for="ch" forName="Subtitle" refType="h" fact="0.1"/>
          <dgm:constr type="t" for="ch" forName="Description" refType="b" refFor="ch" refForName="Subtitle"/>
          <dgm:constr type="l" for="ch" forName="Description" refType="r" refFor="ch" refForName="Picture"/>
          <dgm:constr type="lOff" for="ch" forName="Description" val="5"/>
        </dgm:constrLst>
        <dgm:ruleLst/>
        <dgm:layoutNode name="Picture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ubtitle" styleLbl="revTx">
          <dgm:varLst>
            <dgm:chMax val="0"/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hoose name="SubtitleConstraintsBasedOnLanguageDirection">
            <dgm:if name="SubtitleIsLeftToRight" func="var" arg="dir" op="equ" val="norm">
              <dgm:constrLst>
                <dgm:constr type="h" refType="w" op="lte" fact="0.4"/>
                <dgm:constr type="lMarg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SubtitleIsRightToLeft">
              <dgm:constrLst>
                <dgm:constr type="h" refType="w" op="lte" fact="0.4"/>
                <dgm:constr type="rMarg"/>
                <dgm:constr type="lMarg" refType="primFontSz" fact="0.1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h" val="INF" fact="NaN" max="NaN"/>
            <dgm:rule type="primFontSz" val="5" fact="NaN" max="NaN"/>
          </dgm:ruleLst>
        </dgm:layoutNode>
        <dgm:layoutNode name="Description" styleLbl="revTx">
          <dgm:varLst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hoose name="DescriptionConstraintsBasedOnLanguageDirection">
            <dgm:if name="DescriptionIsLeftToRight" func="var" arg="dir" op="equ" val="norm">
              <dgm:constrLst>
                <dgm:constr type="lMarg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DescriptionIsRightToLeft">
              <dgm:constrLst>
                <dgm:constr type="lMarg" refType="primFontSz" fact="0.1"/>
                <dgm:constr type="rMarg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24/3/layout/verticalVisualTextBlock1">
  <dgm:title val="Vertical Visual Text Blocks"/>
  <dgm:desc val="Pictures with short bits of text with formatted headers. Use as an easier-to-read alternative to a bulleted list."/>
  <dgm:catLst>
    <dgm:cat type="picture" pri="1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Root">
    <dgm:varLst>
      <dgm:dir/>
      <dgm:resizeHandles val="exact"/>
    </dgm:varLst>
    <dgm:choose name="BasedOnLanguageDirection">
      <dgm:if name="LeftToRight" func="var" arg="dir" op="equ" val="norm">
        <dgm:alg type="lin">
          <dgm:param type="linDir" val="fromT"/>
          <dgm:param type="vertAlign" val="t"/>
          <dgm:param type="horzAlign" val="l"/>
        </dgm:alg>
      </dgm:if>
      <dgm:else name="RightToLeft">
        <dgm:alg type="lin">
          <dgm:param type="linDir" val="fromT"/>
          <dgm:param type="vertAlign" val="t"/>
          <dgm:param type="horzAlign" val="r"/>
        </dgm:alg>
      </dgm:else>
    </dgm:choose>
    <dgm:presOf/>
    <dgm:constrLst>
      <dgm:constr type="primFontSz" for="des" forName="Subtitle" op="equ" val="18"/>
      <dgm:constr type="primFontSz" for="des" forName="Description" refType="primFontSz" refFor="des" refForName="Subtitle" op="equ" fact="0.77"/>
      <dgm:constr type="w" for="ch" forName="Composite" refType="w"/>
      <dgm:constr type="h" for="ch" forName="Composite" refType="h"/>
      <dgm:constr type="h" for="ch" forName="sibTrans" refType="h" refFor="ch" refForName="Composite" fact="0.08"/>
      <dgm:constr type="sp" refType="w" refFor="ch" refForName="Composite" op="equ" fact="0.1"/>
    </dgm:constrLst>
    <dgm:ruleLst/>
    <dgm:forEach name="DirectChildrenOfRoot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Picture" refType="w" fact="0.335"/>
          <dgm:constr type="h" for="ch" forName="Picture" refType="w" refFor="ch" refForName="Picture" op="equ"/>
          <dgm:constr type="h" for="ch" forName="Picture" refType="h" op="lte"/>
          <dgm:constr type="l" for="ch" forName="Subtitle" refType="r" refFor="ch" refForName="Picture"/>
          <dgm:constr type="lOff" for="ch" forName="Subtitle" val="5"/>
          <dgm:constr type="h" for="ch" forName="Subtitle" refType="h" fact="0.1"/>
          <dgm:constr type="t" for="ch" forName="Description" refType="b" refFor="ch" refForName="Subtitle"/>
          <dgm:constr type="l" for="ch" forName="Description" refType="r" refFor="ch" refForName="Picture"/>
          <dgm:constr type="lOff" for="ch" forName="Description" val="5"/>
        </dgm:constrLst>
        <dgm:ruleLst/>
        <dgm:layoutNode name="Picture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ubtitle" styleLbl="revTx">
          <dgm:varLst>
            <dgm:chMax val="0"/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hoose name="SubtitleConstraintsBasedOnLanguageDirection">
            <dgm:if name="SubtitleIsLeftToRight" func="var" arg="dir" op="equ" val="norm">
              <dgm:constrLst>
                <dgm:constr type="h" refType="w" op="lte" fact="0.4"/>
                <dgm:constr type="lMarg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SubtitleIsRightToLeft">
              <dgm:constrLst>
                <dgm:constr type="h" refType="w" op="lte" fact="0.4"/>
                <dgm:constr type="rMarg"/>
                <dgm:constr type="lMarg" refType="primFontSz" fact="0.1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h" val="INF" fact="NaN" max="NaN"/>
            <dgm:rule type="primFontSz" val="5" fact="NaN" max="NaN"/>
          </dgm:ruleLst>
        </dgm:layoutNode>
        <dgm:layoutNode name="Description" styleLbl="revTx">
          <dgm:varLst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hoose name="DescriptionConstraintsBasedOnLanguageDirection">
            <dgm:if name="DescriptionIsLeftToRight" func="var" arg="dir" op="equ" val="norm">
              <dgm:constrLst>
                <dgm:constr type="lMarg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DescriptionIsRightToLeft">
              <dgm:constrLst>
                <dgm:constr type="lMarg" refType="primFontSz" fact="0.1"/>
                <dgm:constr type="rMarg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24/3/layout/verticalVisualTextBlock1">
  <dgm:title val="Vertical Visual Text Blocks"/>
  <dgm:desc val="Pictures with short bits of text with formatted headers. Use as an easier-to-read alternative to a bulleted list."/>
  <dgm:catLst>
    <dgm:cat type="picture" pri="1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Root">
    <dgm:varLst>
      <dgm:dir/>
      <dgm:resizeHandles val="exact"/>
    </dgm:varLst>
    <dgm:choose name="BasedOnLanguageDirection">
      <dgm:if name="LeftToRight" func="var" arg="dir" op="equ" val="norm">
        <dgm:alg type="lin">
          <dgm:param type="linDir" val="fromT"/>
          <dgm:param type="vertAlign" val="t"/>
          <dgm:param type="horzAlign" val="l"/>
        </dgm:alg>
      </dgm:if>
      <dgm:else name="RightToLeft">
        <dgm:alg type="lin">
          <dgm:param type="linDir" val="fromT"/>
          <dgm:param type="vertAlign" val="t"/>
          <dgm:param type="horzAlign" val="r"/>
        </dgm:alg>
      </dgm:else>
    </dgm:choose>
    <dgm:presOf/>
    <dgm:constrLst>
      <dgm:constr type="primFontSz" for="des" forName="Subtitle" op="equ" val="18"/>
      <dgm:constr type="primFontSz" for="des" forName="Description" refType="primFontSz" refFor="des" refForName="Subtitle" op="equ" fact="0.77"/>
      <dgm:constr type="w" for="ch" forName="Composite" refType="w"/>
      <dgm:constr type="h" for="ch" forName="Composite" refType="h"/>
      <dgm:constr type="h" for="ch" forName="sibTrans" refType="h" refFor="ch" refForName="Composite" fact="0.08"/>
      <dgm:constr type="sp" refType="w" refFor="ch" refForName="Composite" op="equ" fact="0.1"/>
    </dgm:constrLst>
    <dgm:ruleLst/>
    <dgm:forEach name="DirectChildrenOfRoot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Picture" refType="w" fact="0.335"/>
          <dgm:constr type="h" for="ch" forName="Picture" refType="w" refFor="ch" refForName="Picture" op="equ"/>
          <dgm:constr type="h" for="ch" forName="Picture" refType="h" op="lte"/>
          <dgm:constr type="l" for="ch" forName="Subtitle" refType="r" refFor="ch" refForName="Picture"/>
          <dgm:constr type="lOff" for="ch" forName="Subtitle" val="5"/>
          <dgm:constr type="h" for="ch" forName="Subtitle" refType="h" fact="0.1"/>
          <dgm:constr type="t" for="ch" forName="Description" refType="b" refFor="ch" refForName="Subtitle"/>
          <dgm:constr type="l" for="ch" forName="Description" refType="r" refFor="ch" refForName="Picture"/>
          <dgm:constr type="lOff" for="ch" forName="Description" val="5"/>
        </dgm:constrLst>
        <dgm:ruleLst/>
        <dgm:layoutNode name="Picture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ubtitle" styleLbl="revTx">
          <dgm:varLst>
            <dgm:chMax val="0"/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hoose name="SubtitleConstraintsBasedOnLanguageDirection">
            <dgm:if name="SubtitleIsLeftToRight" func="var" arg="dir" op="equ" val="norm">
              <dgm:constrLst>
                <dgm:constr type="h" refType="w" op="lte" fact="0.4"/>
                <dgm:constr type="lMarg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SubtitleIsRightToLeft">
              <dgm:constrLst>
                <dgm:constr type="h" refType="w" op="lte" fact="0.4"/>
                <dgm:constr type="rMarg"/>
                <dgm:constr type="lMarg" refType="primFontSz" fact="0.1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h" val="INF" fact="NaN" max="NaN"/>
            <dgm:rule type="primFontSz" val="5" fact="NaN" max="NaN"/>
          </dgm:ruleLst>
        </dgm:layoutNode>
        <dgm:layoutNode name="Description" styleLbl="revTx">
          <dgm:varLst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hoose name="DescriptionConstraintsBasedOnLanguageDirection">
            <dgm:if name="DescriptionIsLeftToRight" func="var" arg="dir" op="equ" val="norm">
              <dgm:constrLst>
                <dgm:constr type="lMarg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DescriptionIsRightToLeft">
              <dgm:constrLst>
                <dgm:constr type="lMarg" refType="primFontSz" fact="0.1"/>
                <dgm:constr type="rMarg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24/3/layout/hArchList1">
  <dgm:title val="Horizontal Text Blocks"/>
  <dgm:desc val="Short bits of text with formatted headers. Use as an easier-to-read alternative to a bulleted list."/>
  <dgm:catLst>
    <dgm:cat type="list" pri="100"/>
    <dgm:cat type="timeline" pri="500"/>
    <dgm:cat type="process" pri="6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vertAlign" val="t"/>
          <dgm:param type="horzAlign" val="l"/>
        </dgm:alg>
      </dgm:if>
      <dgm:else name="Name3">
        <dgm:alg type="lin">
          <dgm:param type="vertAlign" val="t"/>
          <dgm:param type="horzAlign" val="r"/>
        </dgm:alg>
      </dgm:else>
    </dgm:choose>
    <dgm:presOf/>
    <dgm:constrLst>
      <dgm:constr type="primFontSz" for="des" forName="pictRect" op="equ" val="18"/>
      <dgm:constr type="primFontSz" for="des" forName="textRect" refType="primFontSz" refFor="des" refForName="pictRect" op="equ" fact="0.77"/>
      <dgm:constr type="w" for="ch" forName="compNode" refType="w"/>
      <dgm:constr type="h" for="ch" forName="compNode" refType="h"/>
      <dgm:constr type="h" for="des" forName="pictRect" op="equ"/>
      <dgm:constr type="h" for="des" forName="pictRect" refType="primFontSz" refFor="des" refForName="pictRect" fact="3"/>
      <dgm:constr type="w" for="ch" ptType="sibTrans" refType="w" refFor="ch" refForName="compNode" op="equ" fact="0.1"/>
      <dgm:constr type="sp" refType="w" refFor="ch" refForName="compNode" op="equ" fact="0.1"/>
    </dgm:constrLst>
    <dgm:ruleLst/>
    <dgm:forEach name="Name4" axis="ch" ptType="node" cnt="20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h" for="ch" forName="pictRect" refType="h" fact="0.1"/>
          <dgm:constr type="l" for="ch" forName="pictRect"/>
          <dgm:constr type="t" for="ch" forName="pictRect"/>
          <dgm:constr type="l" for="ch" forName="textRect"/>
          <dgm:constr type="t" for="ch" forName="textRect" refType="b" refFor="ch" refForName="pictRect"/>
        </dgm:constrLst>
        <dgm:ruleLst/>
        <dgm:layoutNode name="pictRect" styleLbl="revTx">
          <dgm:varLst>
            <dgm:chMax val="0"/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hoose name="choosePictRectConstraints">
            <dgm:if name="ifPictRectConstraints" func="var" arg="dir" op="equ" val="norm">
              <dgm:constrLst>
                <dgm:constr type="h" refType="w" op="lte" fact="0.4"/>
                <dgm:constr type="lMarg" val="10.8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elsePictRectConstraints">
              <dgm:constrLst>
                <dgm:constr type="lMarg" refType="primFontSz" fact="0.1"/>
                <dgm:constr type="rMarg" val="10.8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h" val="INF" fact="NaN" max="NaN"/>
            <dgm:rule type="primFontSz" val="5" fact="NaN" max="NaN"/>
          </dgm:ruleLst>
        </dgm:layoutNode>
        <dgm:layoutNode name="textRect" styleLbl="revTx">
          <dgm:varLst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hoose name="chooseTextRectConstraints">
            <dgm:if name="ifTextRectConstraints" func="var" arg="dir" op="equ" val="norm">
              <dgm:constrLst>
                <dgm:constr type="lMarg" val="10.8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elseTextRectConstraints">
              <dgm:constrLst>
                <dgm:constr type="lMarg" refType="primFontSz" fact="0.1"/>
                <dgm:constr type="rMarg" val="10.8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80F8AF-84DC-4EE0-9738-01B325739ACD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59CF7-BE67-44E3-BDE3-66607E9D9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980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AI-generated content may be incorrect.
---
This presentation explores the vital role of peer case managers and how strengths-based planning empowers clients on their recovery journey. We will cover core responsibilities, principles, implementation strategies, outcomes, and challenges to enhance understanding and practice.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27E5C4-F864-4125-B036-13246B0433C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4867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Effective implementation involves identifying client strengths, setting collaborative goals, and using appropriate tools. This section covers practical strategies and techniques.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27E5C4-F864-4125-B036-13246B0433C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1330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---
Peer case managers work with clients to uncover skills, supports, and personal qualities. This asset mapping lays the foundation for tailored planning.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27E5C4-F864-4125-B036-13246B0433C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205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---
Clients and case managers co-create goals that align with strengths and aspirations. Action plans focus on achievable steps to foster empowerment and progress.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27E5C4-F864-4125-B036-13246B0433C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8673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---
Utilizing tools such as strengths questionnaires, narrative methods, and motivational interviewing enhances assessment. These techniques support client engagement and accurate strength identification.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27E5C4-F864-4125-B036-13246B0433C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4805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section highlights how strengths-based planning improves client engagement, recovery outcomes, and resilience, leading to meaningful empowerment.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27E5C4-F864-4125-B036-13246B0433C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8866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---
Focusing on strengths increases client confidence and willingness to participate actively in their recovery journey.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27E5C4-F864-4125-B036-13246B0433C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4995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---
Empowering clients through their strengths fosters greater independence, self-determination, and sustained recovery success.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27E5C4-F864-4125-B036-13246B0433C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2896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---
Strengths-based planning supports the development of coping skills and belief in personal ability to overcome challenges.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27E5C4-F864-4125-B036-13246B0433C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6428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Peer case managers face unique challenges such as boundary setting and self-care needs. This section reviews common barriers and strategies for effective practice and professional growth.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27E5C4-F864-4125-B036-13246B0433C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2593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---
Barriers include role confusion, stigma, and resource limitations. Solutions involve clear role definitions, ongoing training, and supportive supervision.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27E5C4-F864-4125-B036-13246B0433C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450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 will first understand the role of peer case managers, then examine the principles of strengths-based planning. Next, we will discuss how to implement these approaches effectively, review their advantages, and conclude with challenges and best practices.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27E5C4-F864-4125-B036-13246B0433C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4656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---
Maintaining boundaries and prioritizing self-care are essential to prevent burnout and ensure sustainable peer support provision.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27E5C4-F864-4125-B036-13246B0433C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0143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---
Ongoing education and reflective supervision promote skill development, accountability, and quality service delivery among peer case managers.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27E5C4-F864-4125-B036-13246B0433C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9257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Peer case managers play a transformative role through strengths-based planning, empowering clients and enhancing recovery. Overcoming challenges with best practices ensures effective, compassionate support that fosters lasting growth.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27E5C4-F864-4125-B036-13246B0433C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945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Peer case managers bring lived experience to case management, offering unique support. This section clarifies their definition, core responsibilities, and distinguishes them from traditional case managers.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27E5C4-F864-4125-B036-13246B0433C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397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---
Peer case managers are individuals with lived experience who provide support, advocacy, and guidance. Their responsibilities include building trust, facilitating recovery, linking clients to resources, and promoting empowerment.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27E5C4-F864-4125-B036-13246B0433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239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---
Unlike traditional case managers, peer case managers use their personal recovery experience as a foundation. This fosters deeper empathy and connection, emphasizing shared understanding and mutual empowerment.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27E5C4-F864-4125-B036-13246B0433C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260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Strengths-based planning focuses on clients' capabilities rather than deficits. This section reviews its overview, key values, guiding principles, and advantages over deficit-focused models.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27E5C4-F864-4125-B036-13246B0433C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79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---
This approach recognizes and builds on individual strengths, talents, and resources. It encourages clients to identify and use their inherent abilities to overcome challenges and achieve goals.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27E5C4-F864-4125-B036-13246B0433C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040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---
Core values include respect, empowerment, collaboration, and hope. Guiding principles emphasize client autonomy, focusing on potential, and fostering resilience through positive relationships.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27E5C4-F864-4125-B036-13246B0433C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9931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---
Strengths-based models promote positive identity and motivation, reducing stigma. They tend to yield better engagement and sustainable outcomes compared to approaches centered on problems and deficits.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27E5C4-F864-4125-B036-13246B0433C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601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172" y="3425399"/>
            <a:ext cx="7685140" cy="2621154"/>
          </a:xfrm>
        </p:spPr>
        <p:txBody>
          <a:bodyPr anchor="b">
            <a:noAutofit/>
          </a:bodyPr>
          <a:lstStyle>
            <a:lvl1pPr algn="l">
              <a:defRPr sz="7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1172" y="415057"/>
            <a:ext cx="7685139" cy="1414091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04EF954-66B1-4168-AF40-97F3DAF43FC4}" type="datetime1">
              <a:rPr lang="en-US" smtClean="0"/>
              <a:t>12/19/2025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C450F2-3BB4-4AE4-8A35-A9D7AEA4C8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9573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1006" y="998230"/>
            <a:ext cx="3951469" cy="1947672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DD60ACDC-1760-F721-E270-0D2FC4872D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7002464" cy="6399152"/>
          </a:xfrm>
          <a:custGeom>
            <a:avLst/>
            <a:gdLst>
              <a:gd name="connsiteX0" fmla="*/ 0 w 7002464"/>
              <a:gd name="connsiteY0" fmla="*/ 0 h 6399152"/>
              <a:gd name="connsiteX1" fmla="*/ 7002464 w 7002464"/>
              <a:gd name="connsiteY1" fmla="*/ 0 h 6399152"/>
              <a:gd name="connsiteX2" fmla="*/ 7002464 w 7002464"/>
              <a:gd name="connsiteY2" fmla="*/ 5797156 h 6399152"/>
              <a:gd name="connsiteX3" fmla="*/ 6400468 w 7002464"/>
              <a:gd name="connsiteY3" fmla="*/ 6399152 h 6399152"/>
              <a:gd name="connsiteX4" fmla="*/ 0 w 7002464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02464" h="6399152">
                <a:moveTo>
                  <a:pt x="0" y="0"/>
                </a:moveTo>
                <a:lnTo>
                  <a:pt x="7002464" y="0"/>
                </a:lnTo>
                <a:lnTo>
                  <a:pt x="7002464" y="5797156"/>
                </a:lnTo>
                <a:cubicBezTo>
                  <a:pt x="7002464" y="6129629"/>
                  <a:pt x="6732941" y="6399152"/>
                  <a:pt x="6400468" y="6399152"/>
                </a:cubicBezTo>
                <a:lnTo>
                  <a:pt x="0" y="6399152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91007" y="3099815"/>
            <a:ext cx="3951469" cy="3084599"/>
          </a:xfrm>
        </p:spPr>
        <p:txBody>
          <a:bodyPr>
            <a:normAutofit/>
          </a:bodyPr>
          <a:lstStyle>
            <a:lvl1pPr marL="342900" indent="-342900">
              <a:buFont typeface="+mj-lt"/>
              <a:buAutoNum type="arabicPeriod"/>
              <a:defRPr sz="1800"/>
            </a:lvl1pPr>
            <a:lvl2pPr marL="571500" indent="-342900">
              <a:buFont typeface="+mj-lt"/>
              <a:buAutoNum type="alphaLcPeriod"/>
              <a:defRPr sz="1600"/>
            </a:lvl2pPr>
            <a:lvl3pPr marL="800100" indent="-342900">
              <a:buFont typeface="+mj-lt"/>
              <a:buAutoNum type="romanLcPeriod"/>
              <a:defRPr sz="1400"/>
            </a:lvl3pPr>
            <a:lvl4pPr marL="914400" indent="-228600">
              <a:buFont typeface="+mj-lt"/>
              <a:buAutoNum type="arabicParenR"/>
              <a:defRPr sz="1200"/>
            </a:lvl4pPr>
            <a:lvl5pPr marL="1143000" indent="-228600">
              <a:buFont typeface="+mj-lt"/>
              <a:buAutoNum type="alphaLcParenR"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747D10D-DAA6-49BD-BCDC-42DE71F72A89}" type="datetime1">
              <a:rPr lang="en-US" smtClean="0"/>
              <a:t>12/19/2025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5637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4" y="2478024"/>
            <a:ext cx="4325112" cy="2454796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3800" y="2478024"/>
            <a:ext cx="4325112" cy="245479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Click to edit Master text styles</a:t>
            </a:r>
          </a:p>
          <a:p>
            <a:pPr marL="4572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Second level</a:t>
            </a:r>
          </a:p>
          <a:p>
            <a:pPr marL="6858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Third level</a:t>
            </a:r>
          </a:p>
          <a:p>
            <a:pPr marL="9144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Fourth level</a:t>
            </a:r>
          </a:p>
          <a:p>
            <a:pPr marL="11430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9C55D-C47D-42B9-AD20-3E2CCE08596C}" type="datetime1">
              <a:rPr lang="en-US" smtClean="0"/>
              <a:t>12/19/2025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443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4" y="2039112"/>
            <a:ext cx="3813048" cy="353872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22392" y="2039112"/>
            <a:ext cx="5047488" cy="353872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A44AD-1FB0-4882-B380-D102D5E41B49}" type="datetime1">
              <a:rPr lang="en-US" smtClean="0"/>
              <a:t>12/19/2025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211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600200"/>
            <a:ext cx="4142232" cy="46360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22392" y="1600200"/>
            <a:ext cx="5788152" cy="463600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FD0E9-BB2A-40F4-9FCA-339953EA9BCB}" type="datetime1">
              <a:rPr lang="en-US" smtClean="0"/>
              <a:t>12/19/2025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7377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640079"/>
            <a:ext cx="4032505" cy="3621024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22392" y="640715"/>
            <a:ext cx="5968098" cy="5719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CE86-7B4C-43EC-801D-4B957536C306}" type="datetime1">
              <a:rPr lang="en-US" smtClean="0"/>
              <a:t>12/19/2025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7338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40080"/>
            <a:ext cx="3493008" cy="3621024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5696" y="640080"/>
            <a:ext cx="7159752" cy="572414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3FCD9-BE24-4676-9D2E-63D9ED82EDA2}" type="datetime1">
              <a:rPr lang="en-US" smtClean="0"/>
              <a:t>12/19/2025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925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 (Ma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-1325880"/>
            <a:ext cx="10515600" cy="132588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" y="329450"/>
            <a:ext cx="11924209" cy="6199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A290A-121B-47D5-B4CD-63E70D76A5D5}" type="datetime1">
              <a:rPr lang="en-US" smtClean="0"/>
              <a:t>12/19/2025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698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Phot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03504"/>
            <a:ext cx="4480560" cy="152704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7" y="2276856"/>
            <a:ext cx="4480560" cy="4041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CE823DF8-AABE-3B17-254E-81CD7CA2B5B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37594" y="0"/>
            <a:ext cx="6454406" cy="6399152"/>
          </a:xfrm>
          <a:custGeom>
            <a:avLst/>
            <a:gdLst>
              <a:gd name="connsiteX0" fmla="*/ 0 w 6454406"/>
              <a:gd name="connsiteY0" fmla="*/ 0 h 6399152"/>
              <a:gd name="connsiteX1" fmla="*/ 6454406 w 6454406"/>
              <a:gd name="connsiteY1" fmla="*/ 0 h 6399152"/>
              <a:gd name="connsiteX2" fmla="*/ 6454406 w 6454406"/>
              <a:gd name="connsiteY2" fmla="*/ 6399152 h 6399152"/>
              <a:gd name="connsiteX3" fmla="*/ 601995 w 6454406"/>
              <a:gd name="connsiteY3" fmla="*/ 6399152 h 6399152"/>
              <a:gd name="connsiteX4" fmla="*/ 0 w 6454406"/>
              <a:gd name="connsiteY4" fmla="*/ 5797156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406" h="6399152">
                <a:moveTo>
                  <a:pt x="0" y="0"/>
                </a:moveTo>
                <a:lnTo>
                  <a:pt x="6454406" y="0"/>
                </a:lnTo>
                <a:lnTo>
                  <a:pt x="6454406" y="6399152"/>
                </a:lnTo>
                <a:lnTo>
                  <a:pt x="601995" y="6399152"/>
                </a:lnTo>
                <a:cubicBezTo>
                  <a:pt x="269522" y="6399152"/>
                  <a:pt x="0" y="6129629"/>
                  <a:pt x="0" y="5797156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A58D8-7EDF-40A6-A98C-8CBDF59A319E}" type="datetime1">
              <a:rPr lang="en-US" smtClean="0"/>
              <a:t>12/19/2025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9490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Pho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328" y="601755"/>
            <a:ext cx="4389120" cy="152704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6F26914B-7405-10AB-A859-8165D7B1A93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"/>
            <a:ext cx="6591300" cy="6410303"/>
          </a:xfrm>
          <a:custGeom>
            <a:avLst/>
            <a:gdLst>
              <a:gd name="connsiteX0" fmla="*/ 0 w 6591300"/>
              <a:gd name="connsiteY0" fmla="*/ 0 h 6410303"/>
              <a:gd name="connsiteX1" fmla="*/ 6591300 w 6591300"/>
              <a:gd name="connsiteY1" fmla="*/ 0 h 6410303"/>
              <a:gd name="connsiteX2" fmla="*/ 6591300 w 6591300"/>
              <a:gd name="connsiteY2" fmla="*/ 5807073 h 6410303"/>
              <a:gd name="connsiteX3" fmla="*/ 5988070 w 6591300"/>
              <a:gd name="connsiteY3" fmla="*/ 6410303 h 6410303"/>
              <a:gd name="connsiteX4" fmla="*/ 0 w 6591300"/>
              <a:gd name="connsiteY4" fmla="*/ 6410303 h 6410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91300" h="6410303">
                <a:moveTo>
                  <a:pt x="0" y="0"/>
                </a:moveTo>
                <a:lnTo>
                  <a:pt x="6591300" y="0"/>
                </a:lnTo>
                <a:lnTo>
                  <a:pt x="6591300" y="5807073"/>
                </a:lnTo>
                <a:cubicBezTo>
                  <a:pt x="6591300" y="6140228"/>
                  <a:pt x="6321225" y="6410303"/>
                  <a:pt x="5988070" y="6410303"/>
                </a:cubicBezTo>
                <a:lnTo>
                  <a:pt x="0" y="6410303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96328" y="2276856"/>
            <a:ext cx="4389120" cy="4041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16DF7C3E-B5DF-4043-B2F9-CD94B277B81B}" type="datetime1">
              <a:rPr lang="en-US" smtClean="0"/>
              <a:t>12/19/2025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482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Phot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03504"/>
            <a:ext cx="3401568" cy="152704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2276856"/>
            <a:ext cx="3401568" cy="404164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58FA1BA0-D099-705F-F85E-3FBC782F765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02843" y="2"/>
            <a:ext cx="7689157" cy="6399151"/>
          </a:xfrm>
          <a:custGeom>
            <a:avLst/>
            <a:gdLst>
              <a:gd name="connsiteX0" fmla="*/ 0 w 7689157"/>
              <a:gd name="connsiteY0" fmla="*/ 0 h 6399151"/>
              <a:gd name="connsiteX1" fmla="*/ 7689157 w 7689157"/>
              <a:gd name="connsiteY1" fmla="*/ 0 h 6399151"/>
              <a:gd name="connsiteX2" fmla="*/ 7689157 w 7689157"/>
              <a:gd name="connsiteY2" fmla="*/ 6399151 h 6399151"/>
              <a:gd name="connsiteX3" fmla="*/ 601997 w 7689157"/>
              <a:gd name="connsiteY3" fmla="*/ 6399151 h 6399151"/>
              <a:gd name="connsiteX4" fmla="*/ 0 w 7689157"/>
              <a:gd name="connsiteY4" fmla="*/ 5797155 h 639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89157" h="6399151">
                <a:moveTo>
                  <a:pt x="0" y="0"/>
                </a:moveTo>
                <a:lnTo>
                  <a:pt x="7689157" y="0"/>
                </a:lnTo>
                <a:lnTo>
                  <a:pt x="7689157" y="6399151"/>
                </a:lnTo>
                <a:lnTo>
                  <a:pt x="601997" y="6399151"/>
                </a:lnTo>
                <a:cubicBezTo>
                  <a:pt x="269523" y="6399151"/>
                  <a:pt x="0" y="6129628"/>
                  <a:pt x="0" y="5797155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84F04B89-F088-43E2-8F95-5A2E5E9F612E}" type="datetime1">
              <a:rPr lang="en-US" smtClean="0"/>
              <a:t>12/19/2025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502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172" y="553616"/>
            <a:ext cx="7914087" cy="4008859"/>
          </a:xfrm>
        </p:spPr>
        <p:txBody>
          <a:bodyPr anchor="t">
            <a:normAutofit/>
          </a:bodyPr>
          <a:lstStyle>
            <a:lvl1pPr>
              <a:defRPr sz="600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172" y="5088156"/>
            <a:ext cx="7914087" cy="1166648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1172" y="6490524"/>
            <a:ext cx="2841959" cy="336141"/>
          </a:xfrm>
        </p:spPr>
        <p:txBody>
          <a:bodyPr/>
          <a:lstStyle/>
          <a:p>
            <a:fld id="{26233410-150A-4A72-BF63-6D3ACBC30148}" type="datetime1">
              <a:rPr lang="en-US" smtClean="0"/>
              <a:t>12/19/2025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93370" y="6490524"/>
            <a:ext cx="2662834" cy="336141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450F2-3BB4-4AE4-8A35-A9D7AEA4C8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2395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Phot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1040" y="603504"/>
            <a:ext cx="3401568" cy="152704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F44EE1A0-D83B-FE6C-4495-F55C5070D5D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7734300" cy="6399152"/>
          </a:xfrm>
          <a:custGeom>
            <a:avLst/>
            <a:gdLst>
              <a:gd name="connsiteX0" fmla="*/ 0 w 7734300"/>
              <a:gd name="connsiteY0" fmla="*/ 0 h 6399152"/>
              <a:gd name="connsiteX1" fmla="*/ 7734300 w 7734300"/>
              <a:gd name="connsiteY1" fmla="*/ 0 h 6399152"/>
              <a:gd name="connsiteX2" fmla="*/ 7734300 w 7734300"/>
              <a:gd name="connsiteY2" fmla="*/ 5797156 h 6399152"/>
              <a:gd name="connsiteX3" fmla="*/ 7132304 w 7734300"/>
              <a:gd name="connsiteY3" fmla="*/ 6399152 h 6399152"/>
              <a:gd name="connsiteX4" fmla="*/ 0 w 7734300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34300" h="6399152">
                <a:moveTo>
                  <a:pt x="0" y="0"/>
                </a:moveTo>
                <a:lnTo>
                  <a:pt x="7734300" y="0"/>
                </a:lnTo>
                <a:lnTo>
                  <a:pt x="7734300" y="5797156"/>
                </a:lnTo>
                <a:cubicBezTo>
                  <a:pt x="7734300" y="6129629"/>
                  <a:pt x="7464777" y="6399152"/>
                  <a:pt x="7132304" y="6399152"/>
                </a:cubicBezTo>
                <a:lnTo>
                  <a:pt x="0" y="6399152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21040" y="2276856"/>
            <a:ext cx="3401568" cy="404164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A0FCFF8D-E3E3-4D6C-85D1-1D24204FD961}" type="datetime1">
              <a:rPr lang="en-US" smtClean="0"/>
              <a:t>12/19/2025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4206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Phot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4162318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4162318"/>
            <a:ext cx="7772400" cy="2240280"/>
          </a:xfr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200"/>
            </a:lvl4pPr>
            <a:lvl5pPr marL="1085850" indent="-171450"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696DEB7-ADC8-3E90-7A63-F11D6535D0E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1750040" cy="3806246"/>
          </a:xfrm>
          <a:custGeom>
            <a:avLst/>
            <a:gdLst>
              <a:gd name="connsiteX0" fmla="*/ 0 w 11733150"/>
              <a:gd name="connsiteY0" fmla="*/ 0 h 3806246"/>
              <a:gd name="connsiteX1" fmla="*/ 11733150 w 11733150"/>
              <a:gd name="connsiteY1" fmla="*/ 0 h 3806246"/>
              <a:gd name="connsiteX2" fmla="*/ 11733150 w 11733150"/>
              <a:gd name="connsiteY2" fmla="*/ 3204250 h 3806246"/>
              <a:gd name="connsiteX3" fmla="*/ 11131154 w 11733150"/>
              <a:gd name="connsiteY3" fmla="*/ 3806246 h 3806246"/>
              <a:gd name="connsiteX4" fmla="*/ 0 w 11733150"/>
              <a:gd name="connsiteY4" fmla="*/ 3806246 h 3806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33150" h="3806246">
                <a:moveTo>
                  <a:pt x="0" y="0"/>
                </a:moveTo>
                <a:lnTo>
                  <a:pt x="11733150" y="0"/>
                </a:lnTo>
                <a:lnTo>
                  <a:pt x="11733150" y="3204250"/>
                </a:lnTo>
                <a:cubicBezTo>
                  <a:pt x="11733150" y="3536723"/>
                  <a:pt x="11463627" y="3806246"/>
                  <a:pt x="11131154" y="3806246"/>
                </a:cubicBezTo>
                <a:lnTo>
                  <a:pt x="0" y="3806246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AD81-0F74-4052-9D15-1FCBE10FF531}" type="datetime1">
              <a:rPr lang="en-US" smtClean="0"/>
              <a:t>12/19/2025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3020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Photo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561425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561425"/>
            <a:ext cx="7772400" cy="2240280"/>
          </a:xfr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200"/>
            </a:lvl4pPr>
            <a:lvl5pPr marL="1085850" indent="-171450"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0558516-7088-BB33-D6DC-15ED4C60CBA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1960" y="3067414"/>
            <a:ext cx="11750040" cy="3790586"/>
          </a:xfrm>
          <a:custGeom>
            <a:avLst/>
            <a:gdLst>
              <a:gd name="connsiteX0" fmla="*/ 603695 w 11750040"/>
              <a:gd name="connsiteY0" fmla="*/ 0 h 3790586"/>
              <a:gd name="connsiteX1" fmla="*/ 11750040 w 11750040"/>
              <a:gd name="connsiteY1" fmla="*/ 0 h 3790586"/>
              <a:gd name="connsiteX2" fmla="*/ 11750040 w 11750040"/>
              <a:gd name="connsiteY2" fmla="*/ 3790586 h 3790586"/>
              <a:gd name="connsiteX3" fmla="*/ 0 w 11750040"/>
              <a:gd name="connsiteY3" fmla="*/ 3790586 h 3790586"/>
              <a:gd name="connsiteX4" fmla="*/ 0 w 11750040"/>
              <a:gd name="connsiteY4" fmla="*/ 603695 h 3790586"/>
              <a:gd name="connsiteX5" fmla="*/ 603695 w 11750040"/>
              <a:gd name="connsiteY5" fmla="*/ 0 h 3790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50040" h="3790586">
                <a:moveTo>
                  <a:pt x="603695" y="0"/>
                </a:moveTo>
                <a:lnTo>
                  <a:pt x="11750040" y="0"/>
                </a:lnTo>
                <a:lnTo>
                  <a:pt x="11750040" y="3790586"/>
                </a:lnTo>
                <a:lnTo>
                  <a:pt x="0" y="3790586"/>
                </a:lnTo>
                <a:lnTo>
                  <a:pt x="0" y="603695"/>
                </a:lnTo>
                <a:cubicBezTo>
                  <a:pt x="0" y="270283"/>
                  <a:pt x="270283" y="0"/>
                  <a:pt x="603695" y="0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40460"/>
            <a:ext cx="3494314" cy="338328"/>
          </a:xfrm>
        </p:spPr>
        <p:txBody>
          <a:bodyPr/>
          <a:lstStyle/>
          <a:p>
            <a:fld id="{58567813-D47B-4BA9-A366-45E7794B6608}" type="datetime1">
              <a:rPr lang="en-US" smtClean="0"/>
              <a:t>12/19/2025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40460"/>
            <a:ext cx="2805405" cy="338328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40460"/>
            <a:ext cx="429207" cy="338328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4274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Phot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1896" y="1078992"/>
            <a:ext cx="3273552" cy="1947672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8073E866-A871-62F7-1E54-F2A44278F83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7734300" cy="6399152"/>
          </a:xfrm>
          <a:custGeom>
            <a:avLst/>
            <a:gdLst>
              <a:gd name="connsiteX0" fmla="*/ 0 w 7734300"/>
              <a:gd name="connsiteY0" fmla="*/ 0 h 6399152"/>
              <a:gd name="connsiteX1" fmla="*/ 7734300 w 7734300"/>
              <a:gd name="connsiteY1" fmla="*/ 0 h 6399152"/>
              <a:gd name="connsiteX2" fmla="*/ 7734300 w 7734300"/>
              <a:gd name="connsiteY2" fmla="*/ 5797156 h 6399152"/>
              <a:gd name="connsiteX3" fmla="*/ 7132304 w 7734300"/>
              <a:gd name="connsiteY3" fmla="*/ 6399152 h 6399152"/>
              <a:gd name="connsiteX4" fmla="*/ 0 w 7734300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34300" h="6399152">
                <a:moveTo>
                  <a:pt x="0" y="0"/>
                </a:moveTo>
                <a:lnTo>
                  <a:pt x="7734300" y="0"/>
                </a:lnTo>
                <a:lnTo>
                  <a:pt x="7734300" y="5797156"/>
                </a:lnTo>
                <a:cubicBezTo>
                  <a:pt x="7734300" y="6129629"/>
                  <a:pt x="7464777" y="6399152"/>
                  <a:pt x="7132304" y="6399152"/>
                </a:cubicBezTo>
                <a:lnTo>
                  <a:pt x="0" y="6399152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11896" y="3099816"/>
            <a:ext cx="3273552" cy="2953512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/>
            </a:lvl1pPr>
            <a:lvl2pPr marL="514350" indent="-285750">
              <a:buFont typeface="Arial" panose="020B0604020202020204" pitchFamily="34" charset="0"/>
              <a:buChar char="•"/>
              <a:defRPr sz="1400"/>
            </a:lvl2pPr>
            <a:lvl3pPr marL="628650" indent="-171450">
              <a:buFont typeface="Arial" panose="020B0604020202020204" pitchFamily="34" charset="0"/>
              <a:buChar char="•"/>
              <a:defRPr sz="1200"/>
            </a:lvl3pPr>
            <a:lvl4pPr marL="857250" indent="-171450">
              <a:buFont typeface="Arial" panose="020B0604020202020204" pitchFamily="34" charset="0"/>
              <a:buChar char="•"/>
              <a:defRPr sz="1100"/>
            </a:lvl4pPr>
            <a:lvl5pPr marL="1085850" indent="-171450">
              <a:buFont typeface="Arial" panose="020B0604020202020204" pitchFamily="34" charset="0"/>
              <a:buChar char="•"/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D3C75A4F-7395-44C0-9A76-83F0F6EA512A}" type="datetime1">
              <a:rPr lang="en-US" smtClean="0"/>
              <a:t>12/19/2025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0245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Phot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5111854"/>
            <a:ext cx="3945468" cy="138988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84372" y="5111854"/>
            <a:ext cx="6168356" cy="1389888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228600" indent="0">
              <a:buFont typeface="Arial" panose="020B0604020202020204" pitchFamily="34" charset="0"/>
              <a:buNone/>
              <a:defRPr sz="1200"/>
            </a:lvl2pPr>
            <a:lvl3pPr marL="457200" indent="0">
              <a:buFont typeface="Arial" panose="020B0604020202020204" pitchFamily="34" charset="0"/>
              <a:buNone/>
              <a:defRPr sz="1100"/>
            </a:lvl3pPr>
            <a:lvl4pPr marL="685800" indent="0">
              <a:buFont typeface="Arial" panose="020B0604020202020204" pitchFamily="34" charset="0"/>
              <a:buNone/>
              <a:defRPr sz="1050"/>
            </a:lvl4pPr>
            <a:lvl5pPr marL="914400" indent="0">
              <a:buFont typeface="Arial" panose="020B0604020202020204" pitchFamily="34" charset="0"/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15B30A2-D0D1-DED2-1133-A673CEA16AE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1750040" cy="4724868"/>
          </a:xfrm>
          <a:custGeom>
            <a:avLst/>
            <a:gdLst>
              <a:gd name="connsiteX0" fmla="*/ 0 w 11750040"/>
              <a:gd name="connsiteY0" fmla="*/ 0 h 4724868"/>
              <a:gd name="connsiteX1" fmla="*/ 11750040 w 11750040"/>
              <a:gd name="connsiteY1" fmla="*/ 0 h 4724868"/>
              <a:gd name="connsiteX2" fmla="*/ 11750040 w 11750040"/>
              <a:gd name="connsiteY2" fmla="*/ 4122872 h 4724868"/>
              <a:gd name="connsiteX3" fmla="*/ 11148044 w 11750040"/>
              <a:gd name="connsiteY3" fmla="*/ 4724868 h 4724868"/>
              <a:gd name="connsiteX4" fmla="*/ 0 w 11750040"/>
              <a:gd name="connsiteY4" fmla="*/ 4724868 h 4724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50040" h="4724868">
                <a:moveTo>
                  <a:pt x="0" y="0"/>
                </a:moveTo>
                <a:lnTo>
                  <a:pt x="11750040" y="0"/>
                </a:lnTo>
                <a:lnTo>
                  <a:pt x="11750040" y="4122872"/>
                </a:lnTo>
                <a:cubicBezTo>
                  <a:pt x="11750040" y="4455345"/>
                  <a:pt x="11480517" y="4724868"/>
                  <a:pt x="11148044" y="4724868"/>
                </a:cubicBezTo>
                <a:lnTo>
                  <a:pt x="0" y="4724868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EDCC-520A-464B-900A-5F7E0E1FFC43}" type="datetime1">
              <a:rPr lang="en-US" smtClean="0"/>
              <a:t>12/19/2025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6262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0408" y="548640"/>
            <a:ext cx="6035040" cy="1143000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C1AB8ED2-AD91-CB22-5624-BD41AB32529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4844052" cy="6399152"/>
          </a:xfrm>
          <a:custGeom>
            <a:avLst/>
            <a:gdLst>
              <a:gd name="connsiteX0" fmla="*/ 0 w 4844052"/>
              <a:gd name="connsiteY0" fmla="*/ 0 h 6399152"/>
              <a:gd name="connsiteX1" fmla="*/ 4844052 w 4844052"/>
              <a:gd name="connsiteY1" fmla="*/ 0 h 6399152"/>
              <a:gd name="connsiteX2" fmla="*/ 4844052 w 4844052"/>
              <a:gd name="connsiteY2" fmla="*/ 5795922 h 6399152"/>
              <a:gd name="connsiteX3" fmla="*/ 4240822 w 4844052"/>
              <a:gd name="connsiteY3" fmla="*/ 6399152 h 6399152"/>
              <a:gd name="connsiteX4" fmla="*/ 0 w 4844052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4052" h="6399152">
                <a:moveTo>
                  <a:pt x="0" y="0"/>
                </a:moveTo>
                <a:lnTo>
                  <a:pt x="4844052" y="0"/>
                </a:lnTo>
                <a:lnTo>
                  <a:pt x="4844052" y="5795922"/>
                </a:lnTo>
                <a:cubicBezTo>
                  <a:pt x="4844052" y="6129077"/>
                  <a:pt x="4573977" y="6399152"/>
                  <a:pt x="4240822" y="6399152"/>
                </a:cubicBezTo>
                <a:lnTo>
                  <a:pt x="0" y="6399152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50408" y="1828800"/>
            <a:ext cx="6035040" cy="4489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B36C1D43-E95A-44CE-BF39-AC264176BC74}" type="datetime1">
              <a:rPr lang="en-US" smtClean="0"/>
              <a:t>12/19/2025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9713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48640"/>
            <a:ext cx="6135624" cy="1143000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1828800"/>
            <a:ext cx="6135624" cy="4489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D436AA50-FCF9-9A32-68F8-A124C794908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353304" y="0"/>
            <a:ext cx="4838696" cy="6399152"/>
          </a:xfrm>
          <a:custGeom>
            <a:avLst/>
            <a:gdLst>
              <a:gd name="connsiteX0" fmla="*/ 0 w 4838696"/>
              <a:gd name="connsiteY0" fmla="*/ 0 h 6399152"/>
              <a:gd name="connsiteX1" fmla="*/ 4838696 w 4838696"/>
              <a:gd name="connsiteY1" fmla="*/ 0 h 6399152"/>
              <a:gd name="connsiteX2" fmla="*/ 4838696 w 4838696"/>
              <a:gd name="connsiteY2" fmla="*/ 6399152 h 6399152"/>
              <a:gd name="connsiteX3" fmla="*/ 603230 w 4838696"/>
              <a:gd name="connsiteY3" fmla="*/ 6399152 h 6399152"/>
              <a:gd name="connsiteX4" fmla="*/ 0 w 4838696"/>
              <a:gd name="connsiteY4" fmla="*/ 579592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8696" h="6399152">
                <a:moveTo>
                  <a:pt x="0" y="0"/>
                </a:moveTo>
                <a:lnTo>
                  <a:pt x="4838696" y="0"/>
                </a:lnTo>
                <a:lnTo>
                  <a:pt x="4838696" y="6399152"/>
                </a:lnTo>
                <a:lnTo>
                  <a:pt x="603230" y="6399152"/>
                </a:lnTo>
                <a:cubicBezTo>
                  <a:pt x="270075" y="6399152"/>
                  <a:pt x="0" y="6129077"/>
                  <a:pt x="0" y="5795922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4395D-714C-468A-B505-16E3BDC41D6C}" type="datetime1">
              <a:rPr lang="en-US" smtClean="0"/>
              <a:t>12/19/2025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2807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Phot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328" y="320040"/>
            <a:ext cx="4389120" cy="93268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6B8A8E1B-B99E-8C69-154E-2FAADB07D51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591300" cy="6399152"/>
          </a:xfrm>
          <a:custGeom>
            <a:avLst/>
            <a:gdLst>
              <a:gd name="connsiteX0" fmla="*/ 0 w 6591300"/>
              <a:gd name="connsiteY0" fmla="*/ 0 h 6399152"/>
              <a:gd name="connsiteX1" fmla="*/ 6591300 w 6591300"/>
              <a:gd name="connsiteY1" fmla="*/ 0 h 6399152"/>
              <a:gd name="connsiteX2" fmla="*/ 6591300 w 6591300"/>
              <a:gd name="connsiteY2" fmla="*/ 5797156 h 6399152"/>
              <a:gd name="connsiteX3" fmla="*/ 5989304 w 6591300"/>
              <a:gd name="connsiteY3" fmla="*/ 6399152 h 6399152"/>
              <a:gd name="connsiteX4" fmla="*/ 0 w 6591300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91300" h="6399152">
                <a:moveTo>
                  <a:pt x="0" y="0"/>
                </a:moveTo>
                <a:lnTo>
                  <a:pt x="6591300" y="0"/>
                </a:lnTo>
                <a:lnTo>
                  <a:pt x="6591300" y="5797156"/>
                </a:lnTo>
                <a:cubicBezTo>
                  <a:pt x="6591300" y="6129629"/>
                  <a:pt x="6321777" y="6399152"/>
                  <a:pt x="5989304" y="6399152"/>
                </a:cubicBezTo>
                <a:lnTo>
                  <a:pt x="0" y="6399152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96328" y="1380744"/>
            <a:ext cx="4389120" cy="4983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4009D615-5030-44BE-B1E7-FCAF557FFC34}" type="datetime1">
              <a:rPr lang="en-US" smtClean="0"/>
              <a:t>12/19/2025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0871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Phot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320040"/>
            <a:ext cx="4573413" cy="93268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6" y="1380744"/>
            <a:ext cx="4573413" cy="4983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2BD82EEA-7278-1A73-C95C-473F75B5404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37593" y="0"/>
            <a:ext cx="6454407" cy="6399152"/>
          </a:xfrm>
          <a:custGeom>
            <a:avLst/>
            <a:gdLst>
              <a:gd name="connsiteX0" fmla="*/ 0 w 6454407"/>
              <a:gd name="connsiteY0" fmla="*/ 0 h 6399152"/>
              <a:gd name="connsiteX1" fmla="*/ 6454407 w 6454407"/>
              <a:gd name="connsiteY1" fmla="*/ 0 h 6399152"/>
              <a:gd name="connsiteX2" fmla="*/ 6454407 w 6454407"/>
              <a:gd name="connsiteY2" fmla="*/ 6399152 h 6399152"/>
              <a:gd name="connsiteX3" fmla="*/ 601996 w 6454407"/>
              <a:gd name="connsiteY3" fmla="*/ 6399152 h 6399152"/>
              <a:gd name="connsiteX4" fmla="*/ 0 w 6454407"/>
              <a:gd name="connsiteY4" fmla="*/ 5797156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407" h="6399152">
                <a:moveTo>
                  <a:pt x="0" y="0"/>
                </a:moveTo>
                <a:lnTo>
                  <a:pt x="6454407" y="0"/>
                </a:lnTo>
                <a:lnTo>
                  <a:pt x="6454407" y="6399152"/>
                </a:lnTo>
                <a:lnTo>
                  <a:pt x="601996" y="6399152"/>
                </a:lnTo>
                <a:cubicBezTo>
                  <a:pt x="269523" y="6399152"/>
                  <a:pt x="0" y="6129629"/>
                  <a:pt x="0" y="5797156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8DDD-BB5E-4F5B-81F2-5E5F98B403C0}" type="datetime1">
              <a:rPr lang="en-US" smtClean="0"/>
              <a:t>12/19/2025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3872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Photo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03504"/>
            <a:ext cx="11155680" cy="970463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9C22D85-D675-737B-9F54-B9D7FC81919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828800"/>
            <a:ext cx="6707699" cy="5029200"/>
          </a:xfrm>
          <a:custGeom>
            <a:avLst/>
            <a:gdLst>
              <a:gd name="connsiteX0" fmla="*/ 0 w 6707699"/>
              <a:gd name="connsiteY0" fmla="*/ 0 h 5029200"/>
              <a:gd name="connsiteX1" fmla="*/ 6129259 w 6707699"/>
              <a:gd name="connsiteY1" fmla="*/ 0 h 5029200"/>
              <a:gd name="connsiteX2" fmla="*/ 6707699 w 6707699"/>
              <a:gd name="connsiteY2" fmla="*/ 578440 h 5029200"/>
              <a:gd name="connsiteX3" fmla="*/ 6707699 w 6707699"/>
              <a:gd name="connsiteY3" fmla="*/ 5029200 h 5029200"/>
              <a:gd name="connsiteX4" fmla="*/ 0 w 6707699"/>
              <a:gd name="connsiteY4" fmla="*/ 502920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7699" h="5029200">
                <a:moveTo>
                  <a:pt x="0" y="0"/>
                </a:moveTo>
                <a:lnTo>
                  <a:pt x="6129259" y="0"/>
                </a:lnTo>
                <a:cubicBezTo>
                  <a:pt x="6448723" y="0"/>
                  <a:pt x="6707699" y="258976"/>
                  <a:pt x="6707699" y="578440"/>
                </a:cubicBezTo>
                <a:lnTo>
                  <a:pt x="6707699" y="5029200"/>
                </a:lnTo>
                <a:lnTo>
                  <a:pt x="0" y="502920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89302" y="1828800"/>
            <a:ext cx="4196146" cy="45037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89302" y="6492240"/>
            <a:ext cx="1280160" cy="338328"/>
          </a:xfrm>
        </p:spPr>
        <p:txBody>
          <a:bodyPr/>
          <a:lstStyle/>
          <a:p>
            <a:fld id="{083588C5-4E32-4E6E-80AB-32A6125C957F}" type="datetime1">
              <a:rPr lang="en-US" smtClean="0"/>
              <a:t>12/19/2025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69462" y="6492240"/>
            <a:ext cx="2888554" cy="338328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349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172" y="553616"/>
            <a:ext cx="7914087" cy="4008859"/>
          </a:xfrm>
        </p:spPr>
        <p:txBody>
          <a:bodyPr anchor="t">
            <a:normAutofit/>
          </a:bodyPr>
          <a:lstStyle>
            <a:lvl1pPr>
              <a:defRPr sz="600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172" y="5088156"/>
            <a:ext cx="7914087" cy="1166648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1172" y="6490524"/>
            <a:ext cx="2841959" cy="336141"/>
          </a:xfrm>
        </p:spPr>
        <p:txBody>
          <a:bodyPr/>
          <a:lstStyle/>
          <a:p>
            <a:fld id="{91AF1D09-6B76-4716-AD3D-9F53166D3BF5}" type="datetime1">
              <a:rPr lang="en-US" smtClean="0"/>
              <a:t>12/19/2025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93370" y="6490524"/>
            <a:ext cx="2662834" cy="336141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450F2-3BB4-4AE4-8A35-A9D7AEA4C8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76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076" y="320040"/>
            <a:ext cx="6766560" cy="93268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1B32E518-8213-A79A-7E36-BA4D782F8ED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4147926" cy="6399152"/>
          </a:xfrm>
          <a:custGeom>
            <a:avLst/>
            <a:gdLst>
              <a:gd name="connsiteX0" fmla="*/ 0 w 4147926"/>
              <a:gd name="connsiteY0" fmla="*/ 0 h 6399152"/>
              <a:gd name="connsiteX1" fmla="*/ 4147926 w 4147926"/>
              <a:gd name="connsiteY1" fmla="*/ 0 h 6399152"/>
              <a:gd name="connsiteX2" fmla="*/ 4147926 w 4147926"/>
              <a:gd name="connsiteY2" fmla="*/ 5795922 h 6399152"/>
              <a:gd name="connsiteX3" fmla="*/ 3544696 w 4147926"/>
              <a:gd name="connsiteY3" fmla="*/ 6399152 h 6399152"/>
              <a:gd name="connsiteX4" fmla="*/ 0 w 4147926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7926" h="6399152">
                <a:moveTo>
                  <a:pt x="0" y="0"/>
                </a:moveTo>
                <a:lnTo>
                  <a:pt x="4147926" y="0"/>
                </a:lnTo>
                <a:lnTo>
                  <a:pt x="4147926" y="5795922"/>
                </a:lnTo>
                <a:cubicBezTo>
                  <a:pt x="4147926" y="6129077"/>
                  <a:pt x="3877851" y="6399152"/>
                  <a:pt x="3544696" y="6399152"/>
                </a:cubicBezTo>
                <a:lnTo>
                  <a:pt x="0" y="6399152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20076" y="1380744"/>
            <a:ext cx="6766560" cy="4983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B337EAFE-6A88-4B1F-9ABC-CA3CFB830DD6}" type="datetime1">
              <a:rPr lang="en-US" smtClean="0"/>
              <a:t>12/19/2025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4649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320040"/>
            <a:ext cx="6858000" cy="93268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1380744"/>
            <a:ext cx="6858000" cy="4983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22444857-0BC3-ACAE-DBB1-5D530AA35ED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46768" y="0"/>
            <a:ext cx="4145232" cy="6399152"/>
          </a:xfrm>
          <a:custGeom>
            <a:avLst/>
            <a:gdLst>
              <a:gd name="connsiteX0" fmla="*/ 0 w 4145232"/>
              <a:gd name="connsiteY0" fmla="*/ 0 h 6399152"/>
              <a:gd name="connsiteX1" fmla="*/ 4145232 w 4145232"/>
              <a:gd name="connsiteY1" fmla="*/ 0 h 6399152"/>
              <a:gd name="connsiteX2" fmla="*/ 4145232 w 4145232"/>
              <a:gd name="connsiteY2" fmla="*/ 6399152 h 6399152"/>
              <a:gd name="connsiteX3" fmla="*/ 603230 w 4145232"/>
              <a:gd name="connsiteY3" fmla="*/ 6399152 h 6399152"/>
              <a:gd name="connsiteX4" fmla="*/ 0 w 4145232"/>
              <a:gd name="connsiteY4" fmla="*/ 579592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5232" h="6399152">
                <a:moveTo>
                  <a:pt x="0" y="0"/>
                </a:moveTo>
                <a:lnTo>
                  <a:pt x="4145232" y="0"/>
                </a:lnTo>
                <a:lnTo>
                  <a:pt x="4145232" y="6399152"/>
                </a:lnTo>
                <a:lnTo>
                  <a:pt x="603230" y="6399152"/>
                </a:lnTo>
                <a:cubicBezTo>
                  <a:pt x="270075" y="6399152"/>
                  <a:pt x="0" y="6129077"/>
                  <a:pt x="0" y="5795922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70683-5F2F-44F3-8B59-45258C4FD45A}" type="datetime1">
              <a:rPr lang="en-US" smtClean="0"/>
              <a:t>12/19/2025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0417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Photo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48639"/>
            <a:ext cx="4855464" cy="1453896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C202BC3A-8633-9F03-1586-99447DA1CFF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2293496"/>
            <a:ext cx="5285232" cy="4564504"/>
          </a:xfrm>
          <a:custGeom>
            <a:avLst/>
            <a:gdLst>
              <a:gd name="connsiteX0" fmla="*/ 0 w 5285232"/>
              <a:gd name="connsiteY0" fmla="*/ 0 h 4564504"/>
              <a:gd name="connsiteX1" fmla="*/ 4706792 w 5285232"/>
              <a:gd name="connsiteY1" fmla="*/ 0 h 4564504"/>
              <a:gd name="connsiteX2" fmla="*/ 5285232 w 5285232"/>
              <a:gd name="connsiteY2" fmla="*/ 578440 h 4564504"/>
              <a:gd name="connsiteX3" fmla="*/ 5285232 w 5285232"/>
              <a:gd name="connsiteY3" fmla="*/ 4564504 h 4564504"/>
              <a:gd name="connsiteX4" fmla="*/ 0 w 5285232"/>
              <a:gd name="connsiteY4" fmla="*/ 4564504 h 4564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5232" h="4564504">
                <a:moveTo>
                  <a:pt x="0" y="0"/>
                </a:moveTo>
                <a:lnTo>
                  <a:pt x="4706792" y="0"/>
                </a:lnTo>
                <a:cubicBezTo>
                  <a:pt x="5026256" y="0"/>
                  <a:pt x="5285232" y="258976"/>
                  <a:pt x="5285232" y="578440"/>
                </a:cubicBezTo>
                <a:lnTo>
                  <a:pt x="5285232" y="4564504"/>
                </a:lnTo>
                <a:lnTo>
                  <a:pt x="0" y="4564504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549275"/>
            <a:ext cx="5585925" cy="5783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0" y="6492240"/>
            <a:ext cx="2651760" cy="338328"/>
          </a:xfrm>
        </p:spPr>
        <p:txBody>
          <a:bodyPr/>
          <a:lstStyle/>
          <a:p>
            <a:fld id="{813EDC87-0EBE-4D2E-8804-E5F0EDA0B797}" type="datetime1">
              <a:rPr lang="en-US" smtClean="0"/>
              <a:t>12/19/2025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3558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Photo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50218"/>
            <a:ext cx="3827439" cy="1453896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E211327B-3880-6494-1C8F-EEE1BF913B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2293494"/>
            <a:ext cx="4176819" cy="4564506"/>
          </a:xfrm>
          <a:custGeom>
            <a:avLst/>
            <a:gdLst>
              <a:gd name="connsiteX0" fmla="*/ 0 w 4176819"/>
              <a:gd name="connsiteY0" fmla="*/ 0 h 4564506"/>
              <a:gd name="connsiteX1" fmla="*/ 3598379 w 4176819"/>
              <a:gd name="connsiteY1" fmla="*/ 0 h 4564506"/>
              <a:gd name="connsiteX2" fmla="*/ 4176819 w 4176819"/>
              <a:gd name="connsiteY2" fmla="*/ 578440 h 4564506"/>
              <a:gd name="connsiteX3" fmla="*/ 4176819 w 4176819"/>
              <a:gd name="connsiteY3" fmla="*/ 4564506 h 4564506"/>
              <a:gd name="connsiteX4" fmla="*/ 0 w 4176819"/>
              <a:gd name="connsiteY4" fmla="*/ 4564506 h 4564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6819" h="4564506">
                <a:moveTo>
                  <a:pt x="0" y="0"/>
                </a:moveTo>
                <a:lnTo>
                  <a:pt x="3598379" y="0"/>
                </a:lnTo>
                <a:cubicBezTo>
                  <a:pt x="3917843" y="0"/>
                  <a:pt x="4176819" y="258976"/>
                  <a:pt x="4176819" y="578440"/>
                </a:cubicBezTo>
                <a:lnTo>
                  <a:pt x="4176819" y="4564506"/>
                </a:lnTo>
                <a:lnTo>
                  <a:pt x="0" y="4564506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20787" y="549275"/>
            <a:ext cx="6561138" cy="57881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15073" y="6492240"/>
            <a:ext cx="2843784" cy="338328"/>
          </a:xfrm>
        </p:spPr>
        <p:txBody>
          <a:bodyPr/>
          <a:lstStyle/>
          <a:p>
            <a:fld id="{51CF56A9-FD41-47F4-80A0-DA74EEEC2541}" type="datetime1">
              <a:rPr lang="en-US" smtClean="0"/>
              <a:t>12/19/2025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0644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B8561-D435-07DE-2456-79994CDFB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776" y="603504"/>
            <a:ext cx="11201400" cy="4206240"/>
          </a:xfrm>
        </p:spPr>
        <p:txBody>
          <a:bodyPr>
            <a:normAutofit/>
          </a:bodyPr>
          <a:lstStyle>
            <a:lvl1pPr algn="ctr">
              <a:defRPr sz="27800"/>
            </a:lvl1pPr>
          </a:lstStyle>
          <a:p>
            <a:r>
              <a:rPr lang="en-US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5DF3EE-4BB8-4215-E053-BF3ED1BB9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BD270-9BF1-4C68-A7FA-BA016D8BB959}" type="datetime1">
              <a:rPr lang="en-US" smtClean="0"/>
              <a:t>12/19/2025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3AE6E7-0083-439C-3FBC-ADE4BE86C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F27A3B-009A-1790-7D93-9A1F6351D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42AC33E-6837-F850-DF64-4475DAA059E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89888" y="4809744"/>
            <a:ext cx="9345168" cy="1225296"/>
          </a:xfrm>
        </p:spPr>
        <p:txBody>
          <a:bodyPr>
            <a:normAutofit/>
          </a:bodyPr>
          <a:lstStyle>
            <a:lvl1pPr marL="0" indent="0" algn="ctr">
              <a:buNone/>
              <a:defRPr sz="2800" cap="all" baseline="0"/>
            </a:lvl1pPr>
            <a:lvl2pPr marL="228600" indent="0" algn="ctr">
              <a:buNone/>
              <a:defRPr sz="2400" cap="all" baseline="0"/>
            </a:lvl2pPr>
            <a:lvl3pPr marL="457200" indent="0" algn="ctr">
              <a:buNone/>
              <a:defRPr sz="2000" cap="all" baseline="0"/>
            </a:lvl3pPr>
            <a:lvl4pPr marL="685800" indent="0" algn="ctr">
              <a:buNone/>
              <a:defRPr sz="1800" cap="all" baseline="0"/>
            </a:lvl4pPr>
            <a:lvl5pPr marL="914400" indent="0" algn="ctr">
              <a:buNone/>
              <a:defRPr sz="1600" cap="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4850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B8561-D435-07DE-2456-79994CDFB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496" y="420624"/>
            <a:ext cx="11100816" cy="4334256"/>
          </a:xfrm>
        </p:spPr>
        <p:txBody>
          <a:bodyPr>
            <a:normAutofit/>
          </a:bodyPr>
          <a:lstStyle>
            <a:lvl1pPr algn="l">
              <a:defRPr sz="27800">
                <a:solidFill>
                  <a:schemeClr val="tx1"/>
                </a:solidFill>
              </a:defRPr>
            </a:lvl1pPr>
          </a:lstStyle>
          <a:p>
            <a:r>
              <a:rPr lang="en-US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5DF3EE-4BB8-4215-E053-BF3ED1BB9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023AFB7-90A6-428C-A019-BBE6272496B8}" type="datetime1">
              <a:rPr lang="en-US" smtClean="0"/>
              <a:t>12/19/2025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3AE6E7-0083-439C-3FBC-ADE4BE86C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F27A3B-009A-1790-7D93-9A1F6351D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42AC33E-6837-F850-DF64-4475DAA059E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1792" y="4873752"/>
            <a:ext cx="8439912" cy="1490472"/>
          </a:xfrm>
        </p:spPr>
        <p:txBody>
          <a:bodyPr>
            <a:normAutofit/>
          </a:bodyPr>
          <a:lstStyle>
            <a:lvl1pPr marL="0" indent="0" algn="l">
              <a:buNone/>
              <a:defRPr sz="2800" cap="all" baseline="0">
                <a:solidFill>
                  <a:schemeClr val="tx1"/>
                </a:solidFill>
              </a:defRPr>
            </a:lvl1pPr>
            <a:lvl2pPr marL="228600" indent="0" algn="l">
              <a:buNone/>
              <a:defRPr sz="2400" cap="all" baseline="0">
                <a:solidFill>
                  <a:schemeClr val="tx1"/>
                </a:solidFill>
              </a:defRPr>
            </a:lvl2pPr>
            <a:lvl3pPr marL="457200" indent="0" algn="l">
              <a:buNone/>
              <a:defRPr sz="2000" cap="all" baseline="0">
                <a:solidFill>
                  <a:schemeClr val="tx1"/>
                </a:solidFill>
              </a:defRPr>
            </a:lvl3pPr>
            <a:lvl4pPr marL="685800" indent="0" algn="l">
              <a:buNone/>
              <a:defRPr sz="1800" cap="all" baseline="0">
                <a:solidFill>
                  <a:schemeClr val="tx1"/>
                </a:solidFill>
              </a:defRPr>
            </a:lvl4pPr>
            <a:lvl5pPr marL="914400" indent="0" algn="l">
              <a:buNone/>
              <a:defRPr sz="1600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03057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193DB7D-955F-21DF-15DA-4285375617FC}"/>
              </a:ext>
            </a:extLst>
          </p:cNvPr>
          <p:cNvSpPr/>
          <p:nvPr userDrawn="1"/>
        </p:nvSpPr>
        <p:spPr>
          <a:xfrm>
            <a:off x="1" y="4783948"/>
            <a:ext cx="11762231" cy="2074052"/>
          </a:xfrm>
          <a:custGeom>
            <a:avLst/>
            <a:gdLst>
              <a:gd name="connsiteX0" fmla="*/ 0 w 11762231"/>
              <a:gd name="connsiteY0" fmla="*/ 0 h 2074052"/>
              <a:gd name="connsiteX1" fmla="*/ 112775 w 11762231"/>
              <a:gd name="connsiteY1" fmla="*/ 0 h 2074052"/>
              <a:gd name="connsiteX2" fmla="*/ 11102489 w 11762231"/>
              <a:gd name="connsiteY2" fmla="*/ 0 h 2074052"/>
              <a:gd name="connsiteX3" fmla="*/ 11437005 w 11762231"/>
              <a:gd name="connsiteY3" fmla="*/ 0 h 2074052"/>
              <a:gd name="connsiteX4" fmla="*/ 11762231 w 11762231"/>
              <a:gd name="connsiteY4" fmla="*/ 325226 h 2074052"/>
              <a:gd name="connsiteX5" fmla="*/ 11762231 w 11762231"/>
              <a:gd name="connsiteY5" fmla="*/ 2074052 h 2074052"/>
              <a:gd name="connsiteX6" fmla="*/ 11427715 w 11762231"/>
              <a:gd name="connsiteY6" fmla="*/ 2074052 h 2074052"/>
              <a:gd name="connsiteX7" fmla="*/ 112775 w 11762231"/>
              <a:gd name="connsiteY7" fmla="*/ 2074052 h 2074052"/>
              <a:gd name="connsiteX8" fmla="*/ 0 w 11762231"/>
              <a:gd name="connsiteY8" fmla="*/ 2074052 h 2074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62231" h="2074052">
                <a:moveTo>
                  <a:pt x="0" y="0"/>
                </a:moveTo>
                <a:lnTo>
                  <a:pt x="112775" y="0"/>
                </a:lnTo>
                <a:lnTo>
                  <a:pt x="11102489" y="0"/>
                </a:lnTo>
                <a:lnTo>
                  <a:pt x="11437005" y="0"/>
                </a:lnTo>
                <a:cubicBezTo>
                  <a:pt x="11616622" y="0"/>
                  <a:pt x="11762231" y="145609"/>
                  <a:pt x="11762231" y="325226"/>
                </a:cubicBezTo>
                <a:lnTo>
                  <a:pt x="11762231" y="2074052"/>
                </a:lnTo>
                <a:lnTo>
                  <a:pt x="11427715" y="2074052"/>
                </a:lnTo>
                <a:lnTo>
                  <a:pt x="112775" y="2074052"/>
                </a:lnTo>
                <a:lnTo>
                  <a:pt x="0" y="2074052"/>
                </a:lnTo>
                <a:close/>
              </a:path>
            </a:pathLst>
          </a:custGeom>
          <a:solidFill>
            <a:schemeClr val="bg2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EDE6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5B8561-D435-07DE-2456-79994CDFB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496" y="420624"/>
            <a:ext cx="11100816" cy="4334256"/>
          </a:xfrm>
        </p:spPr>
        <p:txBody>
          <a:bodyPr>
            <a:normAutofit/>
          </a:bodyPr>
          <a:lstStyle>
            <a:lvl1pPr algn="l">
              <a:defRPr sz="27800">
                <a:solidFill>
                  <a:schemeClr val="tx1"/>
                </a:solidFill>
              </a:defRPr>
            </a:lvl1pPr>
          </a:lstStyle>
          <a:p>
            <a:r>
              <a:rPr lang="en-US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5DF3EE-4BB8-4215-E053-BF3ED1BB9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9E47A9E-7C3C-4663-841E-C89520FA85A3}" type="datetime1">
              <a:rPr lang="en-US" smtClean="0"/>
              <a:t>12/19/2025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3AE6E7-0083-439C-3FBC-ADE4BE86C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30768" y="6492240"/>
            <a:ext cx="2660904" cy="3383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F27A3B-009A-1790-7D93-9A1F6351D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3112" y="6492240"/>
            <a:ext cx="457200" cy="3383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42AC33E-6837-F850-DF64-4475DAA059E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1792" y="4873752"/>
            <a:ext cx="8439912" cy="1589420"/>
          </a:xfrm>
        </p:spPr>
        <p:txBody>
          <a:bodyPr anchor="ctr">
            <a:normAutofit/>
          </a:bodyPr>
          <a:lstStyle>
            <a:lvl1pPr marL="0" indent="0" algn="l">
              <a:buNone/>
              <a:defRPr sz="2800" cap="all" baseline="0">
                <a:solidFill>
                  <a:schemeClr val="tx1"/>
                </a:solidFill>
              </a:defRPr>
            </a:lvl1pPr>
            <a:lvl2pPr marL="228600" indent="0" algn="l">
              <a:buNone/>
              <a:defRPr sz="2400" cap="all" baseline="0">
                <a:solidFill>
                  <a:schemeClr val="tx1"/>
                </a:solidFill>
              </a:defRPr>
            </a:lvl2pPr>
            <a:lvl3pPr marL="457200" indent="0" algn="l">
              <a:buNone/>
              <a:defRPr sz="2000" cap="all" baseline="0">
                <a:solidFill>
                  <a:schemeClr val="tx1"/>
                </a:solidFill>
              </a:defRPr>
            </a:lvl3pPr>
            <a:lvl4pPr marL="685800" indent="0" algn="l">
              <a:buNone/>
              <a:defRPr sz="1800" cap="all" baseline="0">
                <a:solidFill>
                  <a:schemeClr val="tx1"/>
                </a:solidFill>
              </a:defRPr>
            </a:lvl4pPr>
            <a:lvl5pPr marL="914400" indent="0" algn="l">
              <a:buNone/>
              <a:defRPr sz="1600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4600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D8FD-3F8D-425F-9991-7FB6FCCEC5A2}" type="datetime1">
              <a:rPr lang="en-US" smtClean="0"/>
              <a:t>12/19/2025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630936"/>
            <a:ext cx="8266176" cy="5605272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5400" b="1"/>
            </a:lvl1pPr>
            <a:lvl2pPr marL="228600" indent="0">
              <a:lnSpc>
                <a:spcPct val="100000"/>
              </a:lnSpc>
              <a:buNone/>
              <a:defRPr sz="4800" b="1"/>
            </a:lvl2pPr>
            <a:lvl3pPr marL="457200" indent="0">
              <a:lnSpc>
                <a:spcPct val="100000"/>
              </a:lnSpc>
              <a:buNone/>
              <a:defRPr sz="4400" b="1"/>
            </a:lvl3pPr>
            <a:lvl4pPr marL="685800" indent="0">
              <a:lnSpc>
                <a:spcPct val="100000"/>
              </a:lnSpc>
              <a:buNone/>
              <a:defRPr sz="4000" b="1"/>
            </a:lvl4pPr>
            <a:lvl5pPr marL="914400" indent="0">
              <a:lnSpc>
                <a:spcPct val="100000"/>
              </a:lnSpc>
              <a:buNone/>
              <a:defRPr sz="3600" b="1"/>
            </a:lvl5pPr>
          </a:lstStyle>
          <a:p>
            <a:pPr lvl="0"/>
            <a:r>
              <a:rPr lang="en-US"/>
              <a:t>Click to edit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77220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60B29AE-EBEF-71CC-AE38-3B2CD14FCA19}"/>
              </a:ext>
            </a:extLst>
          </p:cNvPr>
          <p:cNvSpPr/>
          <p:nvPr userDrawn="1"/>
        </p:nvSpPr>
        <p:spPr>
          <a:xfrm rot="5400000" flipV="1">
            <a:off x="-2566724" y="2566724"/>
            <a:ext cx="6399213" cy="1265765"/>
          </a:xfrm>
          <a:custGeom>
            <a:avLst/>
            <a:gdLst>
              <a:gd name="connsiteX0" fmla="*/ 0 w 6399213"/>
              <a:gd name="connsiteY0" fmla="*/ 0 h 1265765"/>
              <a:gd name="connsiteX1" fmla="*/ 0 w 6399213"/>
              <a:gd name="connsiteY1" fmla="*/ 1265765 h 1265765"/>
              <a:gd name="connsiteX2" fmla="*/ 5982881 w 6399213"/>
              <a:gd name="connsiteY2" fmla="*/ 1265765 h 1265765"/>
              <a:gd name="connsiteX3" fmla="*/ 6399213 w 6399213"/>
              <a:gd name="connsiteY3" fmla="*/ 849433 h 1265765"/>
              <a:gd name="connsiteX4" fmla="*/ 6399213 w 6399213"/>
              <a:gd name="connsiteY4" fmla="*/ 0 h 1265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99213" h="1265765">
                <a:moveTo>
                  <a:pt x="0" y="0"/>
                </a:moveTo>
                <a:lnTo>
                  <a:pt x="0" y="1265765"/>
                </a:lnTo>
                <a:lnTo>
                  <a:pt x="5982881" y="1265765"/>
                </a:lnTo>
                <a:cubicBezTo>
                  <a:pt x="6212815" y="1265765"/>
                  <a:pt x="6399213" y="1079367"/>
                  <a:pt x="6399213" y="849433"/>
                </a:cubicBezTo>
                <a:lnTo>
                  <a:pt x="6399213" y="0"/>
                </a:lnTo>
                <a:close/>
              </a:path>
            </a:pathLst>
          </a:custGeom>
          <a:solidFill>
            <a:schemeClr val="bg2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EDE6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6B3E3-A05B-4311-9C9A-DA8A512CAB97}" type="datetime1">
              <a:rPr lang="en-US" smtClean="0"/>
              <a:t>12/19/2025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798217" y="630935"/>
            <a:ext cx="8266176" cy="5605272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5400" b="1"/>
            </a:lvl1pPr>
            <a:lvl2pPr marL="228600" indent="0">
              <a:lnSpc>
                <a:spcPct val="100000"/>
              </a:lnSpc>
              <a:buNone/>
              <a:defRPr sz="4800" b="1"/>
            </a:lvl2pPr>
            <a:lvl3pPr marL="457200" indent="0">
              <a:lnSpc>
                <a:spcPct val="100000"/>
              </a:lnSpc>
              <a:buNone/>
              <a:defRPr sz="4400" b="1"/>
            </a:lvl3pPr>
            <a:lvl4pPr marL="685800" indent="0">
              <a:lnSpc>
                <a:spcPct val="100000"/>
              </a:lnSpc>
              <a:buNone/>
              <a:defRPr sz="4000" b="1"/>
            </a:lvl4pPr>
            <a:lvl5pPr marL="914400" indent="0">
              <a:lnSpc>
                <a:spcPct val="100000"/>
              </a:lnSpc>
              <a:buNone/>
              <a:defRPr sz="3600" b="1"/>
            </a:lvl5pPr>
          </a:lstStyle>
          <a:p>
            <a:pPr lvl="0"/>
            <a:r>
              <a:rPr lang="en-US"/>
              <a:t>Click to edit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4033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CEC059F-651D-D540-DF60-D6361D9C716B}"/>
              </a:ext>
            </a:extLst>
          </p:cNvPr>
          <p:cNvSpPr/>
          <p:nvPr userDrawn="1"/>
        </p:nvSpPr>
        <p:spPr>
          <a:xfrm flipV="1">
            <a:off x="1" y="6099048"/>
            <a:ext cx="10487111" cy="758952"/>
          </a:xfrm>
          <a:custGeom>
            <a:avLst/>
            <a:gdLst>
              <a:gd name="connsiteX0" fmla="*/ 0 w 10487111"/>
              <a:gd name="connsiteY0" fmla="*/ 758952 h 758952"/>
              <a:gd name="connsiteX1" fmla="*/ 10070779 w 10487111"/>
              <a:gd name="connsiteY1" fmla="*/ 758952 h 758952"/>
              <a:gd name="connsiteX2" fmla="*/ 10487111 w 10487111"/>
              <a:gd name="connsiteY2" fmla="*/ 342620 h 758952"/>
              <a:gd name="connsiteX3" fmla="*/ 10487111 w 10487111"/>
              <a:gd name="connsiteY3" fmla="*/ 0 h 758952"/>
              <a:gd name="connsiteX4" fmla="*/ 0 w 10487111"/>
              <a:gd name="connsiteY4" fmla="*/ 0 h 758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7111" h="758952">
                <a:moveTo>
                  <a:pt x="0" y="758952"/>
                </a:moveTo>
                <a:lnTo>
                  <a:pt x="10070779" y="758952"/>
                </a:lnTo>
                <a:cubicBezTo>
                  <a:pt x="10300713" y="758952"/>
                  <a:pt x="10487111" y="572554"/>
                  <a:pt x="10487111" y="342620"/>
                </a:cubicBezTo>
                <a:lnTo>
                  <a:pt x="1048711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EDE6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FBAE2-1C27-41D0-8DBA-D202F753417F}" type="datetime1">
              <a:rPr lang="en-US" smtClean="0"/>
              <a:t>12/19/2025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68312" y="6492240"/>
            <a:ext cx="2660904" cy="338328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20656" y="6492240"/>
            <a:ext cx="457200" cy="338328"/>
          </a:xfrm>
        </p:spPr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83464" y="1596767"/>
            <a:ext cx="9537192" cy="414223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6000" b="1"/>
            </a:lvl1pPr>
            <a:lvl2pPr marL="228600" indent="0">
              <a:lnSpc>
                <a:spcPct val="100000"/>
              </a:lnSpc>
              <a:buNone/>
              <a:defRPr sz="5400" b="1"/>
            </a:lvl2pPr>
            <a:lvl3pPr marL="457200" indent="0">
              <a:lnSpc>
                <a:spcPct val="100000"/>
              </a:lnSpc>
              <a:buNone/>
              <a:defRPr sz="4800" b="1"/>
            </a:lvl3pPr>
            <a:lvl4pPr marL="685800" indent="0">
              <a:lnSpc>
                <a:spcPct val="100000"/>
              </a:lnSpc>
              <a:buNone/>
              <a:defRPr sz="4400" b="1"/>
            </a:lvl4pPr>
            <a:lvl5pPr marL="914400" indent="0">
              <a:lnSpc>
                <a:spcPct val="100000"/>
              </a:lnSpc>
              <a:buNone/>
              <a:defRPr sz="4000" b="1"/>
            </a:lvl5pPr>
          </a:lstStyle>
          <a:p>
            <a:pPr lvl="0"/>
            <a:r>
              <a:rPr lang="en-US"/>
              <a:t>Click to edit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6618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172" y="293302"/>
            <a:ext cx="11125032" cy="965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172" y="1384847"/>
            <a:ext cx="11125032" cy="49051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D4C7-8630-4B98-978C-30388BBD4EE8}" type="datetime1">
              <a:rPr lang="en-US" smtClean="0"/>
              <a:t>12/19/2025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450F2-3BB4-4AE4-8A35-A9D7AEA4C8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9645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F0761-EA67-F7D1-62E4-095EADA262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9616" y="1524002"/>
            <a:ext cx="9198864" cy="2871216"/>
          </a:xfrm>
        </p:spPr>
        <p:txBody>
          <a:bodyPr anchor="ctr">
            <a:normAutofit/>
          </a:bodyPr>
          <a:lstStyle>
            <a:lvl1pPr>
              <a:lnSpc>
                <a:spcPct val="110000"/>
              </a:lnSpc>
              <a:defRPr sz="4000" cap="none" baseline="0"/>
            </a:lvl1pPr>
          </a:lstStyle>
          <a:p>
            <a:r>
              <a:rPr lang="en-US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A78CD0-57A9-DB86-E3A3-40628E6D6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53612-8941-41EA-ABBA-F717A06C8346}" type="datetime1">
              <a:rPr lang="en-US" smtClean="0"/>
              <a:t>12/19/2025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4C2DF4-76B6-1299-74E1-66F403C01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5CA15-3DFE-125B-C658-77179EDEA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5FAB025-061F-4B04-451A-37E42755863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99616" y="5376672"/>
            <a:ext cx="9198864" cy="466344"/>
          </a:xfrm>
        </p:spPr>
        <p:txBody>
          <a:bodyPr>
            <a:normAutofit/>
          </a:bodyPr>
          <a:lstStyle>
            <a:lvl1pPr marL="0" indent="0">
              <a:buNone/>
              <a:defRPr sz="2200" b="1" cap="all" baseline="0">
                <a:solidFill>
                  <a:schemeClr val="accent1"/>
                </a:solidFill>
              </a:defRPr>
            </a:lvl1pPr>
            <a:lvl2pPr marL="228600" indent="0">
              <a:buNone/>
              <a:defRPr sz="2000" b="1" cap="all" baseline="0">
                <a:solidFill>
                  <a:schemeClr val="accent1"/>
                </a:solidFill>
              </a:defRPr>
            </a:lvl2pPr>
            <a:lvl3pPr marL="457200" indent="0">
              <a:buNone/>
              <a:defRPr sz="1800" b="1" cap="all" baseline="0">
                <a:solidFill>
                  <a:schemeClr val="accent1"/>
                </a:solidFill>
              </a:defRPr>
            </a:lvl3pPr>
            <a:lvl4pPr marL="685800" indent="0">
              <a:buNone/>
              <a:defRPr sz="1600" b="1" cap="all" baseline="0">
                <a:solidFill>
                  <a:schemeClr val="accent1"/>
                </a:solidFill>
              </a:defRPr>
            </a:lvl4pPr>
            <a:lvl5pPr marL="914400" indent="0">
              <a:buNone/>
              <a:defRPr sz="1400" b="1" cap="all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Quote Author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06296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9D41517-889E-CBB7-FD17-C5FECA783B2A}"/>
              </a:ext>
            </a:extLst>
          </p:cNvPr>
          <p:cNvSpPr/>
          <p:nvPr userDrawn="1"/>
        </p:nvSpPr>
        <p:spPr>
          <a:xfrm flipV="1">
            <a:off x="0" y="823828"/>
            <a:ext cx="11385608" cy="6034172"/>
          </a:xfrm>
          <a:custGeom>
            <a:avLst/>
            <a:gdLst>
              <a:gd name="connsiteX0" fmla="*/ 0 w 11385608"/>
              <a:gd name="connsiteY0" fmla="*/ 6034172 h 6034172"/>
              <a:gd name="connsiteX1" fmla="*/ 10969276 w 11385608"/>
              <a:gd name="connsiteY1" fmla="*/ 6034172 h 6034172"/>
              <a:gd name="connsiteX2" fmla="*/ 11385608 w 11385608"/>
              <a:gd name="connsiteY2" fmla="*/ 5617840 h 6034172"/>
              <a:gd name="connsiteX3" fmla="*/ 11385608 w 11385608"/>
              <a:gd name="connsiteY3" fmla="*/ 0 h 6034172"/>
              <a:gd name="connsiteX4" fmla="*/ 0 w 11385608"/>
              <a:gd name="connsiteY4" fmla="*/ 0 h 6034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85608" h="6034172">
                <a:moveTo>
                  <a:pt x="0" y="6034172"/>
                </a:moveTo>
                <a:lnTo>
                  <a:pt x="10969276" y="6034172"/>
                </a:lnTo>
                <a:cubicBezTo>
                  <a:pt x="11199210" y="6034172"/>
                  <a:pt x="11385608" y="5847774"/>
                  <a:pt x="11385608" y="5617840"/>
                </a:cubicBezTo>
                <a:lnTo>
                  <a:pt x="1138560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EDE6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3F0761-EA67-F7D1-62E4-095EADA262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9768" y="1783080"/>
            <a:ext cx="8499079" cy="2249424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600" cap="none" baseline="0"/>
            </a:lvl1pPr>
          </a:lstStyle>
          <a:p>
            <a:r>
              <a:rPr lang="en-US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A78CD0-57A9-DB86-E3A3-40628E6D6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6CD22-E4B3-48A1-94CA-B89DB574ED80}" type="datetime1">
              <a:rPr lang="en-US" smtClean="0"/>
              <a:t>12/19/2025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4C2DF4-76B6-1299-74E1-66F403C01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69124" y="6492240"/>
            <a:ext cx="2660904" cy="338328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5CA15-3DFE-125B-C658-77179EDEA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1468" y="6492240"/>
            <a:ext cx="457200" cy="338328"/>
          </a:xfrm>
        </p:spPr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5FAB025-061F-4B04-451A-37E42755863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5120640"/>
            <a:ext cx="5431536" cy="1289304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b="1" cap="all" baseline="0" dirty="0"/>
            </a:lvl1pPr>
            <a:lvl2pPr marL="228600" indent="0">
              <a:buNone/>
              <a:defRPr lang="en-US" b="1" cap="all" baseline="0" dirty="0"/>
            </a:lvl2pPr>
            <a:lvl3pPr marL="457200" indent="0">
              <a:buNone/>
              <a:defRPr lang="en-US" b="1" cap="all" baseline="0" dirty="0"/>
            </a:lvl3pPr>
            <a:lvl4pPr marL="685800" indent="0">
              <a:buNone/>
              <a:defRPr lang="en-US" b="1" cap="all" baseline="0" dirty="0"/>
            </a:lvl4pPr>
            <a:lvl5pPr marL="914400" indent="0">
              <a:buNone/>
              <a:defRPr lang="en-US" b="1" cap="all" baseline="0" dirty="0"/>
            </a:lvl5pPr>
          </a:lstStyle>
          <a:p>
            <a:pPr lvl="0"/>
            <a:r>
              <a:rPr lang="en-US"/>
              <a:t>Quote Author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64798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29768"/>
            <a:ext cx="10890374" cy="1627632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9768" y="3264408"/>
            <a:ext cx="10890374" cy="2834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38B47-093E-417D-A1C3-81EEF797AC69}" type="datetime1">
              <a:rPr lang="en-US" smtClean="0"/>
              <a:t>12/19/2025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4987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627318"/>
            <a:ext cx="8430768" cy="184202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3622673"/>
            <a:ext cx="8430768" cy="1828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0925D-4314-49E4-A383-289640FEB5E3}" type="datetime1">
              <a:rPr lang="en-US" smtClean="0"/>
              <a:t>12/19/2025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0899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94248"/>
            <a:ext cx="11164825" cy="9584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8C515B-8D5A-0268-9044-7B2013C87E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9767" y="2020825"/>
            <a:ext cx="5212208" cy="42847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3C7061A-8ED7-8B72-BD2B-2DF67F8C7A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81622" y="2020822"/>
            <a:ext cx="5212208" cy="42847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C59E0-667A-459A-BBD1-70DA72C3C576}" type="datetime1">
              <a:rPr lang="en-US" smtClean="0"/>
              <a:t>12/19/2025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7231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276166"/>
            <a:ext cx="11164824" cy="976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9767" y="1380744"/>
            <a:ext cx="5212080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211279F-0D05-3637-19CD-29468F4DD2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0213" y="2021134"/>
            <a:ext cx="5211762" cy="43431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2512" y="1380744"/>
            <a:ext cx="5212080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1B170DE-636A-B1A9-2EAB-C426DBFB3E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81750" y="2020888"/>
            <a:ext cx="521335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CC00B-2F01-4379-B0FD-8DA094C16FA4}" type="datetime1">
              <a:rPr lang="en-US" smtClean="0"/>
              <a:t>12/19/2025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1465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57784"/>
            <a:ext cx="3713996" cy="2212313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9767" y="2826137"/>
            <a:ext cx="3310128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FA23F0E6-EDAF-3A7F-5EC8-F911E9AE48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02843" y="0"/>
            <a:ext cx="7689157" cy="6399152"/>
          </a:xfrm>
          <a:custGeom>
            <a:avLst/>
            <a:gdLst>
              <a:gd name="connsiteX0" fmla="*/ 0 w 7689157"/>
              <a:gd name="connsiteY0" fmla="*/ 0 h 6399152"/>
              <a:gd name="connsiteX1" fmla="*/ 7689157 w 7689157"/>
              <a:gd name="connsiteY1" fmla="*/ 0 h 6399152"/>
              <a:gd name="connsiteX2" fmla="*/ 7689157 w 7689157"/>
              <a:gd name="connsiteY2" fmla="*/ 6399152 h 6399152"/>
              <a:gd name="connsiteX3" fmla="*/ 578440 w 7689157"/>
              <a:gd name="connsiteY3" fmla="*/ 6399152 h 6399152"/>
              <a:gd name="connsiteX4" fmla="*/ 0 w 7689157"/>
              <a:gd name="connsiteY4" fmla="*/ 582071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89157" h="6399152">
                <a:moveTo>
                  <a:pt x="0" y="0"/>
                </a:moveTo>
                <a:lnTo>
                  <a:pt x="7689157" y="0"/>
                </a:lnTo>
                <a:lnTo>
                  <a:pt x="7689157" y="6399152"/>
                </a:lnTo>
                <a:lnTo>
                  <a:pt x="578440" y="6399152"/>
                </a:lnTo>
                <a:cubicBezTo>
                  <a:pt x="258976" y="6399152"/>
                  <a:pt x="0" y="6140176"/>
                  <a:pt x="0" y="5820712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9F103-9E7C-4D5A-827C-0D2D66EE1CD2}" type="datetime1">
              <a:rPr lang="en-US" smtClean="0"/>
              <a:t>12/19/2025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262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hoto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5276088"/>
            <a:ext cx="11347704" cy="786384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5980176"/>
            <a:ext cx="11347704" cy="53035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9E06FED-92D3-C4D6-28D7-600D842F7A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1733150" cy="5135804"/>
          </a:xfrm>
          <a:custGeom>
            <a:avLst/>
            <a:gdLst>
              <a:gd name="connsiteX0" fmla="*/ 0 w 11733150"/>
              <a:gd name="connsiteY0" fmla="*/ 0 h 5135804"/>
              <a:gd name="connsiteX1" fmla="*/ 11733150 w 11733150"/>
              <a:gd name="connsiteY1" fmla="*/ 0 h 5135804"/>
              <a:gd name="connsiteX2" fmla="*/ 11733150 w 11733150"/>
              <a:gd name="connsiteY2" fmla="*/ 4533808 h 5135804"/>
              <a:gd name="connsiteX3" fmla="*/ 11131154 w 11733150"/>
              <a:gd name="connsiteY3" fmla="*/ 5135804 h 5135804"/>
              <a:gd name="connsiteX4" fmla="*/ 0 w 11733150"/>
              <a:gd name="connsiteY4" fmla="*/ 5135804 h 5135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33150" h="5135804">
                <a:moveTo>
                  <a:pt x="0" y="0"/>
                </a:moveTo>
                <a:lnTo>
                  <a:pt x="11733150" y="0"/>
                </a:lnTo>
                <a:lnTo>
                  <a:pt x="11733150" y="4533808"/>
                </a:lnTo>
                <a:cubicBezTo>
                  <a:pt x="11733150" y="4866281"/>
                  <a:pt x="11463627" y="5135804"/>
                  <a:pt x="11131154" y="5135804"/>
                </a:cubicBezTo>
                <a:lnTo>
                  <a:pt x="0" y="5135804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519672"/>
            <a:ext cx="349431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fld id="{8C13480A-5F85-4A30-80F2-F92581C6474C}" type="datetime1">
              <a:rPr lang="en-US" smtClean="0"/>
              <a:t>12/19/2025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6519672"/>
            <a:ext cx="28054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6519672"/>
            <a:ext cx="429207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1637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hoto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11480"/>
            <a:ext cx="4590288" cy="3739896"/>
          </a:xfrm>
        </p:spPr>
        <p:txBody>
          <a:bodyPr anchor="t">
            <a:normAutofit/>
          </a:bodyPr>
          <a:lstStyle>
            <a:lvl1pPr algn="l">
              <a:defRPr sz="5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4873752"/>
            <a:ext cx="4206240" cy="1380744"/>
          </a:xfrm>
        </p:spPr>
        <p:txBody>
          <a:bodyPr anchor="b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D161DAC-42AF-C3D9-37A1-04B90F30DEE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86160" y="0"/>
            <a:ext cx="6605841" cy="6399152"/>
          </a:xfrm>
          <a:custGeom>
            <a:avLst/>
            <a:gdLst>
              <a:gd name="connsiteX0" fmla="*/ 0 w 6605841"/>
              <a:gd name="connsiteY0" fmla="*/ 0 h 6399152"/>
              <a:gd name="connsiteX1" fmla="*/ 6605841 w 6605841"/>
              <a:gd name="connsiteY1" fmla="*/ 0 h 6399152"/>
              <a:gd name="connsiteX2" fmla="*/ 6605841 w 6605841"/>
              <a:gd name="connsiteY2" fmla="*/ 6399152 h 6399152"/>
              <a:gd name="connsiteX3" fmla="*/ 601995 w 6605841"/>
              <a:gd name="connsiteY3" fmla="*/ 6399152 h 6399152"/>
              <a:gd name="connsiteX4" fmla="*/ 0 w 6605841"/>
              <a:gd name="connsiteY4" fmla="*/ 5797156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05841" h="6399152">
                <a:moveTo>
                  <a:pt x="0" y="0"/>
                </a:moveTo>
                <a:lnTo>
                  <a:pt x="6605841" y="0"/>
                </a:lnTo>
                <a:lnTo>
                  <a:pt x="6605841" y="6399152"/>
                </a:lnTo>
                <a:lnTo>
                  <a:pt x="601995" y="6399152"/>
                </a:lnTo>
                <a:cubicBezTo>
                  <a:pt x="269522" y="6399152"/>
                  <a:pt x="0" y="6129629"/>
                  <a:pt x="0" y="5797156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B2BF18D3-87BE-4A2D-AD2C-B21E415FD900}" type="datetime1">
              <a:rPr lang="en-US" smtClean="0"/>
              <a:t>12/19/2025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9916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hoto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11480"/>
            <a:ext cx="5330952" cy="3739896"/>
          </a:xfrm>
        </p:spPr>
        <p:txBody>
          <a:bodyPr anchor="t">
            <a:normAutofit/>
          </a:bodyPr>
          <a:lstStyle>
            <a:lvl1pPr algn="l">
              <a:defRPr sz="6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4873752"/>
            <a:ext cx="4517136" cy="1380744"/>
          </a:xfrm>
        </p:spPr>
        <p:txBody>
          <a:bodyPr anchor="b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DEE3B02A-3B83-3083-3F07-26E25C6C13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17248" y="0"/>
            <a:ext cx="5674753" cy="6399152"/>
          </a:xfrm>
          <a:custGeom>
            <a:avLst/>
            <a:gdLst>
              <a:gd name="connsiteX0" fmla="*/ 0 w 5674753"/>
              <a:gd name="connsiteY0" fmla="*/ 0 h 6399152"/>
              <a:gd name="connsiteX1" fmla="*/ 5674753 w 5674753"/>
              <a:gd name="connsiteY1" fmla="*/ 0 h 6399152"/>
              <a:gd name="connsiteX2" fmla="*/ 5674753 w 5674753"/>
              <a:gd name="connsiteY2" fmla="*/ 6399152 h 6399152"/>
              <a:gd name="connsiteX3" fmla="*/ 601996 w 5674753"/>
              <a:gd name="connsiteY3" fmla="*/ 6399152 h 6399152"/>
              <a:gd name="connsiteX4" fmla="*/ 0 w 5674753"/>
              <a:gd name="connsiteY4" fmla="*/ 5797156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74753" h="6399152">
                <a:moveTo>
                  <a:pt x="0" y="0"/>
                </a:moveTo>
                <a:lnTo>
                  <a:pt x="5674753" y="0"/>
                </a:lnTo>
                <a:lnTo>
                  <a:pt x="5674753" y="6399152"/>
                </a:lnTo>
                <a:lnTo>
                  <a:pt x="601996" y="6399152"/>
                </a:lnTo>
                <a:cubicBezTo>
                  <a:pt x="269523" y="6399152"/>
                  <a:pt x="0" y="6129629"/>
                  <a:pt x="0" y="5797156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73F0B94E-0195-4FC9-AEFD-CCBB878ACEDF}" type="datetime1">
              <a:rPr lang="en-US" smtClean="0"/>
              <a:t>12/19/2025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0105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hoto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69480" y="411480"/>
            <a:ext cx="4361688" cy="3968496"/>
          </a:xfrm>
        </p:spPr>
        <p:txBody>
          <a:bodyPr anchor="t">
            <a:normAutofit/>
          </a:bodyPr>
          <a:lstStyle>
            <a:lvl1pPr algn="l"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69480" y="4873752"/>
            <a:ext cx="4206240" cy="1380744"/>
          </a:xfrm>
        </p:spPr>
        <p:txBody>
          <a:bodyPr anchor="b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1D6AB98B-BD95-F9FC-BB22-1A89B6EE32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604503" cy="6399152"/>
          </a:xfrm>
          <a:custGeom>
            <a:avLst/>
            <a:gdLst>
              <a:gd name="connsiteX0" fmla="*/ 0 w 6604503"/>
              <a:gd name="connsiteY0" fmla="*/ 0 h 6399152"/>
              <a:gd name="connsiteX1" fmla="*/ 6604503 w 6604503"/>
              <a:gd name="connsiteY1" fmla="*/ 0 h 6399152"/>
              <a:gd name="connsiteX2" fmla="*/ 6604503 w 6604503"/>
              <a:gd name="connsiteY2" fmla="*/ 5797156 h 6399152"/>
              <a:gd name="connsiteX3" fmla="*/ 6002507 w 6604503"/>
              <a:gd name="connsiteY3" fmla="*/ 6399152 h 6399152"/>
              <a:gd name="connsiteX4" fmla="*/ 0 w 6604503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04503" h="6399152">
                <a:moveTo>
                  <a:pt x="0" y="0"/>
                </a:moveTo>
                <a:lnTo>
                  <a:pt x="6604503" y="0"/>
                </a:lnTo>
                <a:lnTo>
                  <a:pt x="6604503" y="5797156"/>
                </a:lnTo>
                <a:cubicBezTo>
                  <a:pt x="6604503" y="6129629"/>
                  <a:pt x="6334980" y="6399152"/>
                  <a:pt x="6002507" y="6399152"/>
                </a:cubicBezTo>
                <a:lnTo>
                  <a:pt x="0" y="6399152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9B0F68CC-6BDD-49E7-8971-97164A4B1FA2}" type="datetime1">
              <a:rPr lang="en-US" smtClean="0"/>
              <a:t>12/19/2025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313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11480"/>
            <a:ext cx="11045952" cy="1828800"/>
          </a:xfrm>
        </p:spPr>
        <p:txBody>
          <a:bodyPr anchor="t">
            <a:normAutofit/>
          </a:bodyPr>
          <a:lstStyle>
            <a:lvl1pPr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2784" y="2423160"/>
            <a:ext cx="5202936" cy="3858768"/>
          </a:xfr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Font typeface="+mj-lt"/>
              <a:buAutoNum type="arabicPeriod"/>
              <a:defRPr lang="en-US" dirty="0"/>
            </a:lvl1pPr>
            <a:lvl2pPr marL="571500" indent="-342900">
              <a:buFont typeface="+mj-lt"/>
              <a:buAutoNum type="alphaLcPeriod"/>
              <a:defRPr lang="en-US" dirty="0"/>
            </a:lvl2pPr>
            <a:lvl3pPr marL="800100" indent="-342900">
              <a:buFont typeface="+mj-lt"/>
              <a:buAutoNum type="romanLcPeriod"/>
              <a:defRPr lang="en-US" dirty="0"/>
            </a:lvl3pPr>
            <a:lvl4pPr marL="914400" indent="-228600">
              <a:buFont typeface="+mj-lt"/>
              <a:buAutoNum type="arabicParenR"/>
              <a:defRPr lang="en-US" dirty="0"/>
            </a:lvl4pPr>
            <a:lvl5pPr marL="1143000" indent="-228600">
              <a:buFont typeface="+mj-lt"/>
              <a:buAutoNum type="alphaLcParenR"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4D5D5-F2FF-4BCB-BACC-FA9A736697CB}" type="datetime1">
              <a:rPr lang="en-US" smtClean="0"/>
              <a:t>12/19/2025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3767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173" y="285210"/>
            <a:ext cx="10653578" cy="9651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172" y="1384847"/>
            <a:ext cx="10653579" cy="4905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1172" y="6490524"/>
            <a:ext cx="2841959" cy="3361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072E1B28-DB45-4001-B295-7D7933E04419}" type="datetime1">
              <a:rPr lang="en-US" smtClean="0"/>
              <a:t>12/19/2025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3370" y="6490524"/>
            <a:ext cx="2662834" cy="3361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8431" y="6490524"/>
            <a:ext cx="457200" cy="3361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84C450F2-3BB4-4AE4-8A35-A9D7AEA4C8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243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160">
          <p15:clr>
            <a:srgbClr val="F26B43"/>
          </p15:clr>
        </p15:guide>
        <p15:guide id="4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33072-E47B-DFD4-0568-B983AC41D2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172" y="3425399"/>
            <a:ext cx="7685140" cy="2621154"/>
          </a:xfrm>
        </p:spPr>
        <p:txBody>
          <a:bodyPr anchor="b">
            <a:normAutofit/>
          </a:bodyPr>
          <a:lstStyle/>
          <a:p>
            <a:r>
              <a:rPr lang="en-US" sz="3400" dirty="0"/>
              <a:t>Peer Case Managers: Harnessing Strengths-Based Planning for Empowerment and Recovery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4E26B0-7A7B-04EB-77DF-AACD575B86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1172" y="415057"/>
            <a:ext cx="7685139" cy="1414091"/>
          </a:xfrm>
        </p:spPr>
        <p:txBody>
          <a:bodyPr>
            <a:normAutofit/>
          </a:bodyPr>
          <a:lstStyle/>
          <a:p>
            <a:r>
              <a:rPr lang="en-US"/>
              <a:t>Exploring methods to support client recovery effectively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CBC48E-2ED0-4509-AA33-B79965A001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1172" y="6490524"/>
            <a:ext cx="2841959" cy="33614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04EF954-66B1-4168-AF40-97F3DAF43FC4}" type="datetime1">
              <a:rPr lang="en-US" smtClean="0"/>
              <a:pPr>
                <a:spcAft>
                  <a:spcPts val="600"/>
                </a:spcAft>
              </a:pPr>
              <a:t>12/19/2025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19896-6D1A-BED4-2091-F410B2DB5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93370" y="6490524"/>
            <a:ext cx="2662834" cy="33614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21A5A1-DF2A-A4EB-0961-A755EA405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8431" y="6490524"/>
            <a:ext cx="457200" cy="33614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4C450F2-3BB4-4AE4-8A35-A9D7AEA4C850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8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1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96A8B-5A65-F818-8E88-BCE77C30A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172" y="553616"/>
            <a:ext cx="7914087" cy="4008859"/>
          </a:xfrm>
        </p:spPr>
        <p:txBody>
          <a:bodyPr anchor="t">
            <a:normAutofit/>
          </a:bodyPr>
          <a:lstStyle/>
          <a:p>
            <a:r>
              <a:rPr lang="en-US"/>
              <a:t>Implementing Strengths-Based Planning in Case Management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5F30E2B-07A9-1668-95B9-A6CEBEA6B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172" y="5088156"/>
            <a:ext cx="7914087" cy="1166648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631A7C-F7C4-46D8-F8A6-FB8D779142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1172" y="6490524"/>
            <a:ext cx="2841959" cy="33614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04EF954-66B1-4168-AF40-97F3DAF43FC4}" type="datetime1">
              <a:rPr lang="en-US" smtClean="0"/>
              <a:pPr>
                <a:spcAft>
                  <a:spcPts val="600"/>
                </a:spcAft>
              </a:pPr>
              <a:t>12/19/2025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34E42B-2821-E888-0AAC-4249FB414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93370" y="6490524"/>
            <a:ext cx="2662834" cy="33614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10525-E34B-C78B-A1C3-443599540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8431" y="6490524"/>
            <a:ext cx="457200" cy="33614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4C450F2-3BB4-4AE4-8A35-A9D7AEA4C850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5460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88D64-D7C4-126F-45E5-A14A98AFE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1896" y="1078992"/>
            <a:ext cx="3273552" cy="19476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700" b="0" kern="1200" cap="all" baseline="0">
                <a:latin typeface="+mj-lt"/>
                <a:ea typeface="+mj-ea"/>
                <a:cs typeface="+mj-cs"/>
              </a:rPr>
              <a:t>Identifying Client Strengths and Resources</a:t>
            </a:r>
          </a:p>
        </p:txBody>
      </p:sp>
      <p:pic>
        <p:nvPicPr>
          <p:cNvPr id="7" name="Content Placeholder 6" descr="Young male and female job applicants sitting in waiting room and waiting for an job interview">
            <a:extLst>
              <a:ext uri="{FF2B5EF4-FFF2-40B4-BE49-F238E27FC236}">
                <a16:creationId xmlns:a16="http://schemas.microsoft.com/office/drawing/2014/main" id="{8478F9F8-BB06-47B6-87B1-734E8711817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19323" r="1" b="1"/>
          <a:stretch>
            <a:fillRect/>
          </a:stretch>
        </p:blipFill>
        <p:spPr>
          <a:xfrm>
            <a:off x="20" y="10"/>
            <a:ext cx="7734280" cy="6399142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9887630-3E68-484D-BAC5-9B2C77C4FA7B}"/>
              </a:ext>
            </a:extLst>
          </p:cNvPr>
          <p:cNvSpPr txBox="1"/>
          <p:nvPr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8311896" y="3099816"/>
            <a:ext cx="3273552" cy="29535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25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000" b="1"/>
              <a:t>Uncovering Client Skills</a:t>
            </a:r>
          </a:p>
          <a:p>
            <a:pPr marL="0" lvl="1" indent="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000"/>
              <a:t>Peer case managers help identify clients’ unique skills that can support their growth and recovery.</a:t>
            </a:r>
          </a:p>
          <a:p>
            <a:pPr marL="0" indent="0">
              <a:lnSpc>
                <a:spcPct val="90000"/>
              </a:lnSpc>
              <a:spcBef>
                <a:spcPts val="25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000" b="1"/>
              <a:t>Recognizing Support Systems</a:t>
            </a:r>
          </a:p>
          <a:p>
            <a:pPr marL="0" lvl="1" indent="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000"/>
              <a:t>Identifying available social supports is essential for creating effective client-centered plans.</a:t>
            </a:r>
          </a:p>
          <a:p>
            <a:pPr marL="0" indent="0">
              <a:lnSpc>
                <a:spcPct val="90000"/>
              </a:lnSpc>
              <a:spcBef>
                <a:spcPts val="25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000" b="1"/>
              <a:t>Building on Personal Qualities</a:t>
            </a:r>
          </a:p>
          <a:p>
            <a:pPr marL="0" lvl="1" indent="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000"/>
              <a:t>Acknowledging clients’ strengths and qualities fosters confidence and empowerment.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2A314-525B-AEF3-6029-69905F4470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1172" y="6490524"/>
            <a:ext cx="2841959" cy="3361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E21D4C7-8630-4B98-978C-30388BBD4EE8}" type="datetime1">
              <a:rPr lang="en-US" smtClean="0"/>
              <a:pPr>
                <a:spcAft>
                  <a:spcPts val="600"/>
                </a:spcAft>
              </a:pPr>
              <a:t>12/19/2025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B51379-C766-4028-0BD4-B528B705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93370" y="6490524"/>
            <a:ext cx="2662834" cy="3361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8185A-6B62-5E9B-E79E-CEDB74411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8431" y="6490524"/>
            <a:ext cx="457200" cy="3361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4C450F2-3BB4-4AE4-8A35-A9D7AEA4C850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3115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6D93F-476D-FEBC-3EA9-50CDF5EAF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03504"/>
            <a:ext cx="4480560" cy="15270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0" kern="1200" cap="all" baseline="0">
                <a:latin typeface="+mj-lt"/>
                <a:ea typeface="+mj-ea"/>
                <a:cs typeface="+mj-cs"/>
              </a:rPr>
              <a:t>Collaborative Goal Setting and Action Plans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999B3F-9323-46FF-BE28-28CA829C99F6}"/>
              </a:ext>
            </a:extLst>
          </p:cNvPr>
          <p:cNvSpPr txBox="1"/>
          <p:nvPr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429767" y="2276856"/>
            <a:ext cx="4480560" cy="404164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 b="1"/>
              <a:t>Co-Creation of Goals</a:t>
            </a:r>
          </a:p>
          <a:p>
            <a:pPr marL="0" lvl="1" indent="0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/>
              <a:t>Clients and case managers work together to set goals that reflect strengths and personal aspirations.</a:t>
            </a:r>
          </a:p>
          <a:p>
            <a:pPr marL="0" indent="0">
              <a:spcBef>
                <a:spcPts val="25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 b="1"/>
              <a:t>Action Plans Development</a:t>
            </a:r>
          </a:p>
          <a:p>
            <a:pPr marL="0" lvl="1" indent="0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/>
              <a:t>Focus on creating achievable steps that empower clients and facilitate steady progress.</a:t>
            </a:r>
          </a:p>
        </p:txBody>
      </p:sp>
      <p:pic>
        <p:nvPicPr>
          <p:cNvPr id="7" name="Content Placeholder 6" descr="Shot of a group of businesspeople brainstorming around a placardhttp://195.154.178.81/DATA/i_collage/pu/shoots/804768.jpg">
            <a:extLst>
              <a:ext uri="{FF2B5EF4-FFF2-40B4-BE49-F238E27FC236}">
                <a16:creationId xmlns:a16="http://schemas.microsoft.com/office/drawing/2014/main" id="{7ED5F625-99F6-4C74-BBA8-47A9F271DE8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4958" r="27716" b="1"/>
          <a:stretch>
            <a:fillRect/>
          </a:stretch>
        </p:blipFill>
        <p:spPr>
          <a:xfrm>
            <a:off x="5737594" y="10"/>
            <a:ext cx="6454406" cy="6399142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0DF95-5E4A-374D-EDA1-FA92B3B256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1172" y="6490524"/>
            <a:ext cx="2841959" cy="3361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E21D4C7-8630-4B98-978C-30388BBD4EE8}" type="datetime1">
              <a:rPr lang="en-US" smtClean="0"/>
              <a:pPr>
                <a:spcAft>
                  <a:spcPts val="600"/>
                </a:spcAft>
              </a:pPr>
              <a:t>12/19/2025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9FF7DC-52D0-04AF-B463-FB2A84527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93370" y="6490524"/>
            <a:ext cx="2662834" cy="3361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effectLst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1490B-CB18-1D79-673C-F37AE5AF4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8431" y="6490524"/>
            <a:ext cx="457200" cy="3361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4C450F2-3BB4-4AE4-8A35-A9D7AEA4C850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6024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64941-A996-DAF8-23F1-15FC7057C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03504"/>
            <a:ext cx="4480560" cy="15270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500" b="0" kern="1200" cap="all" baseline="0">
                <a:latin typeface="+mj-lt"/>
                <a:ea typeface="+mj-ea"/>
                <a:cs typeface="+mj-cs"/>
              </a:rPr>
              <a:t>Tools and Techniques for Strengths-Based Assessment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220098-27A7-4155-A3D5-4100C561294B}"/>
              </a:ext>
            </a:extLst>
          </p:cNvPr>
          <p:cNvSpPr txBox="1"/>
          <p:nvPr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429767" y="2276856"/>
            <a:ext cx="4480560" cy="404164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25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 b="1"/>
              <a:t>Strengths Questionnaires</a:t>
            </a:r>
          </a:p>
          <a:p>
            <a:pPr marL="0" lvl="1" indent="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/>
              <a:t>Strengths questionnaires help systematically identify clients' abilities and positive traits for a comprehensive assessment.</a:t>
            </a:r>
          </a:p>
          <a:p>
            <a:pPr marL="0" indent="0">
              <a:lnSpc>
                <a:spcPct val="90000"/>
              </a:lnSpc>
              <a:spcBef>
                <a:spcPts val="25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 b="1"/>
              <a:t>Narrative Methods</a:t>
            </a:r>
          </a:p>
          <a:p>
            <a:pPr marL="0" lvl="1" indent="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/>
              <a:t>Narrative methods engage clients by encouraging storytelling to reveal personal strengths and experiences.</a:t>
            </a:r>
          </a:p>
          <a:p>
            <a:pPr marL="0" indent="0">
              <a:lnSpc>
                <a:spcPct val="90000"/>
              </a:lnSpc>
              <a:spcBef>
                <a:spcPts val="25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 b="1"/>
              <a:t>Motivational Interviewing</a:t>
            </a:r>
          </a:p>
          <a:p>
            <a:pPr marL="0" lvl="1" indent="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/>
              <a:t>Motivational interviewing fosters client engagement, enhancing motivation to recognize and build on their strengths.</a:t>
            </a:r>
          </a:p>
        </p:txBody>
      </p:sp>
      <p:pic>
        <p:nvPicPr>
          <p:cNvPr id="7" name="Content Placeholder 6" descr="Customer survey feedback emoji clipboard">
            <a:extLst>
              <a:ext uri="{FF2B5EF4-FFF2-40B4-BE49-F238E27FC236}">
                <a16:creationId xmlns:a16="http://schemas.microsoft.com/office/drawing/2014/main" id="{576EBEB5-A7B9-4028-889A-C4452CEB6D4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t="856"/>
          <a:stretch>
            <a:fillRect/>
          </a:stretch>
        </p:blipFill>
        <p:spPr>
          <a:xfrm>
            <a:off x="5737594" y="10"/>
            <a:ext cx="6454406" cy="6399142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3F64E2-DF19-3863-F101-840B2C37FF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1172" y="6490524"/>
            <a:ext cx="2841959" cy="3361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E21D4C7-8630-4B98-978C-30388BBD4EE8}" type="datetime1">
              <a:rPr lang="en-US" smtClean="0"/>
              <a:pPr>
                <a:spcAft>
                  <a:spcPts val="600"/>
                </a:spcAft>
              </a:pPr>
              <a:t>12/19/2025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D9A04-9C9B-91E1-D5E5-178B70B7F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93370" y="6490524"/>
            <a:ext cx="2662834" cy="3361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effectLst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7EFA2-8BD2-2D01-4D8C-A9FE7E761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8431" y="6490524"/>
            <a:ext cx="457200" cy="3361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4C450F2-3BB4-4AE4-8A35-A9D7AEA4C850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520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62904-7D85-0200-5835-ED40C8894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172" y="553616"/>
            <a:ext cx="7914087" cy="4008859"/>
          </a:xfrm>
        </p:spPr>
        <p:txBody>
          <a:bodyPr anchor="t">
            <a:normAutofit/>
          </a:bodyPr>
          <a:lstStyle/>
          <a:p>
            <a:r>
              <a:rPr lang="en-US"/>
              <a:t>Advantages and Outcomes of Strengths-Based Planning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C9B5C5A-62B6-8ABC-0489-143C894BD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172" y="5088156"/>
            <a:ext cx="7914087" cy="1166648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F914BB-3D39-2957-F907-E2BFB98786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1172" y="6490524"/>
            <a:ext cx="2841959" cy="33614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04EF954-66B1-4168-AF40-97F3DAF43FC4}" type="datetime1">
              <a:rPr lang="en-US" smtClean="0"/>
              <a:pPr>
                <a:spcAft>
                  <a:spcPts val="600"/>
                </a:spcAft>
              </a:pPr>
              <a:t>12/19/2025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E6CC7-F6D8-067E-E87B-F20EF715E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93370" y="6490524"/>
            <a:ext cx="2662834" cy="33614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2194ED-6C14-B878-CBE3-D875B1249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8431" y="6490524"/>
            <a:ext cx="457200" cy="33614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4C450F2-3BB4-4AE4-8A35-A9D7AEA4C850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8738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6FAD1-9E70-719F-87B0-1D807295F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03504"/>
            <a:ext cx="4480560" cy="15270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0" kern="1200" cap="all" baseline="0">
                <a:latin typeface="+mj-lt"/>
                <a:ea typeface="+mj-ea"/>
                <a:cs typeface="+mj-cs"/>
              </a:rPr>
              <a:t>Enhanced Client Engagement and Motivation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FFF4EC-81F0-4822-BFDD-10E83F8E5AD2}"/>
              </a:ext>
            </a:extLst>
          </p:cNvPr>
          <p:cNvSpPr txBox="1"/>
          <p:nvPr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429767" y="2276856"/>
            <a:ext cx="4480560" cy="404164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 b="1"/>
              <a:t>Strength-Based Focus</a:t>
            </a:r>
          </a:p>
          <a:p>
            <a:pPr marL="0" lvl="1" indent="0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/>
              <a:t>Emphasizing client strengths builds confidence and motivates active participation in recovery.</a:t>
            </a:r>
          </a:p>
          <a:p>
            <a:pPr marL="0" indent="0">
              <a:spcBef>
                <a:spcPts val="25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 b="1"/>
              <a:t>Client Confidence</a:t>
            </a:r>
          </a:p>
          <a:p>
            <a:pPr marL="0" lvl="1" indent="0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/>
              <a:t>Increased confidence leads to greater willingness to engage in recovery processes.</a:t>
            </a:r>
          </a:p>
        </p:txBody>
      </p:sp>
      <p:pic>
        <p:nvPicPr>
          <p:cNvPr id="7" name="Content Placeholder 6" descr="Happy Asian, Indian young woman enjoys fresh air on the top of hill under the blue sky in sunshine. Shoot location Himachal Pradesh, India.">
            <a:extLst>
              <a:ext uri="{FF2B5EF4-FFF2-40B4-BE49-F238E27FC236}">
                <a16:creationId xmlns:a16="http://schemas.microsoft.com/office/drawing/2014/main" id="{D06582F6-19CE-4C96-83EC-0F8E215C86E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t="25642" r="1" b="1"/>
          <a:stretch>
            <a:fillRect/>
          </a:stretch>
        </p:blipFill>
        <p:spPr>
          <a:xfrm>
            <a:off x="5737594" y="10"/>
            <a:ext cx="6454406" cy="6399142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2DC5D2-A037-30AF-CC97-37BA6B6679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1172" y="6490524"/>
            <a:ext cx="2841959" cy="3361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E21D4C7-8630-4B98-978C-30388BBD4EE8}" type="datetime1">
              <a:rPr lang="en-US" smtClean="0"/>
              <a:pPr>
                <a:spcAft>
                  <a:spcPts val="600"/>
                </a:spcAft>
              </a:pPr>
              <a:t>12/19/2025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38CDC8-CB96-A2A3-9B29-D87AA6F1F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93370" y="6490524"/>
            <a:ext cx="2662834" cy="3361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effectLst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432F5D-DC9F-5B4E-FC78-C68512E42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8431" y="6490524"/>
            <a:ext cx="457200" cy="3361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4C450F2-3BB4-4AE4-8A35-A9D7AEA4C850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7195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20EAC-66EA-7DF3-4CFA-71043EDA8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1896" y="1078992"/>
            <a:ext cx="3273552" cy="19476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700" b="0" kern="1200" cap="all" baseline="0">
                <a:latin typeface="+mj-lt"/>
                <a:ea typeface="+mj-ea"/>
                <a:cs typeface="+mj-cs"/>
              </a:rPr>
              <a:t>Improved Recovery and Empowerment Outcomes</a:t>
            </a:r>
          </a:p>
        </p:txBody>
      </p:sp>
      <p:pic>
        <p:nvPicPr>
          <p:cNvPr id="7" name="Content Placeholder 6" descr="Jumping over the mountains">
            <a:extLst>
              <a:ext uri="{FF2B5EF4-FFF2-40B4-BE49-F238E27FC236}">
                <a16:creationId xmlns:a16="http://schemas.microsoft.com/office/drawing/2014/main" id="{8874A186-2C14-413E-8F4C-8A06EA1DD1D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7351" r="11973" b="1"/>
          <a:stretch>
            <a:fillRect/>
          </a:stretch>
        </p:blipFill>
        <p:spPr>
          <a:xfrm>
            <a:off x="20" y="10"/>
            <a:ext cx="7734280" cy="6399142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D7540CF-4892-49B6-8ED6-18413B4FAC83}"/>
              </a:ext>
            </a:extLst>
          </p:cNvPr>
          <p:cNvSpPr txBox="1"/>
          <p:nvPr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8311896" y="3099816"/>
            <a:ext cx="3273552" cy="29535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25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900" b="1"/>
              <a:t>Client Empowerment</a:t>
            </a:r>
          </a:p>
          <a:p>
            <a:pPr marL="0" lvl="1" indent="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900"/>
              <a:t>Focusing on clients' strengths promotes empowerment and builds confidence for lasting recovery.</a:t>
            </a:r>
          </a:p>
          <a:p>
            <a:pPr marL="0" indent="0">
              <a:lnSpc>
                <a:spcPct val="90000"/>
              </a:lnSpc>
              <a:spcBef>
                <a:spcPts val="25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900" b="1"/>
              <a:t>Independence and Self-Determination</a:t>
            </a:r>
          </a:p>
          <a:p>
            <a:pPr marL="0" lvl="1" indent="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900"/>
              <a:t>Encouraging self-determination helps clients gain independence and take control of their own recovery journey.</a:t>
            </a:r>
          </a:p>
          <a:p>
            <a:pPr marL="0" indent="0">
              <a:lnSpc>
                <a:spcPct val="90000"/>
              </a:lnSpc>
              <a:spcBef>
                <a:spcPts val="25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900" b="1"/>
              <a:t>Sustained Recovery Success</a:t>
            </a:r>
          </a:p>
          <a:p>
            <a:pPr marL="0" lvl="1" indent="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900"/>
              <a:t>Strength-based approaches support long-term recovery and wellbeing for clients.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22C918-F87E-48A1-DF90-F2098EFDF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1172" y="6490524"/>
            <a:ext cx="2841959" cy="3361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E21D4C7-8630-4B98-978C-30388BBD4EE8}" type="datetime1">
              <a:rPr lang="en-US" smtClean="0"/>
              <a:pPr>
                <a:spcAft>
                  <a:spcPts val="600"/>
                </a:spcAft>
              </a:pPr>
              <a:t>12/19/2025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EC7B2-CCC3-F7EB-3AAB-9922215B0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93370" y="6490524"/>
            <a:ext cx="2662834" cy="3361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8915AA-4D2A-BFCB-63E1-6193EF154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8431" y="6490524"/>
            <a:ext cx="457200" cy="3361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4C450F2-3BB4-4AE4-8A35-A9D7AEA4C850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4024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09212-A648-C424-5EE6-CCBF95236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1896" y="1078992"/>
            <a:ext cx="3273552" cy="19476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0" kern="1200" cap="all" baseline="0">
                <a:latin typeface="+mj-lt"/>
                <a:ea typeface="+mj-ea"/>
                <a:cs typeface="+mj-cs"/>
              </a:rPr>
              <a:t>Building Resilience and Self-Efficacy</a:t>
            </a:r>
          </a:p>
        </p:txBody>
      </p:sp>
      <p:pic>
        <p:nvPicPr>
          <p:cNvPr id="7" name="Content Placeholder 6" descr="Customer service representative on touch screen.">
            <a:extLst>
              <a:ext uri="{FF2B5EF4-FFF2-40B4-BE49-F238E27FC236}">
                <a16:creationId xmlns:a16="http://schemas.microsoft.com/office/drawing/2014/main" id="{5F3CA3D5-25CE-496F-A59A-186FE1B2E72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5473" r="13851" b="1"/>
          <a:stretch>
            <a:fillRect/>
          </a:stretch>
        </p:blipFill>
        <p:spPr>
          <a:xfrm>
            <a:off x="20" y="10"/>
            <a:ext cx="7734280" cy="6399142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3A46F3-25B0-4961-A7B6-17DCD81AEB62}"/>
              </a:ext>
            </a:extLst>
          </p:cNvPr>
          <p:cNvSpPr txBox="1"/>
          <p:nvPr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8311896" y="3099816"/>
            <a:ext cx="3273552" cy="29535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25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000" b="1"/>
              <a:t>Strengths-Based Planning</a:t>
            </a:r>
          </a:p>
          <a:p>
            <a:pPr marL="0" lvl="1" indent="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000"/>
              <a:t>Focusing on individual strengths helps develop effective coping skills and problem-solving abilities.</a:t>
            </a:r>
          </a:p>
          <a:p>
            <a:pPr marL="0" indent="0">
              <a:lnSpc>
                <a:spcPct val="90000"/>
              </a:lnSpc>
              <a:spcBef>
                <a:spcPts val="25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000" b="1"/>
              <a:t>Coping Skills Development</a:t>
            </a:r>
          </a:p>
          <a:p>
            <a:pPr marL="0" lvl="1" indent="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000"/>
              <a:t>Building resilience involves learning to manage stress and bounce back from adversity effectively.</a:t>
            </a:r>
          </a:p>
          <a:p>
            <a:pPr marL="0" indent="0">
              <a:lnSpc>
                <a:spcPct val="90000"/>
              </a:lnSpc>
              <a:spcBef>
                <a:spcPts val="25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000" b="1"/>
              <a:t>Self-Efficacy Belief</a:t>
            </a:r>
          </a:p>
          <a:p>
            <a:pPr marL="0" lvl="1" indent="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000"/>
              <a:t>Belief in one’s ability to overcome obstacles boosts motivation and persistence in facing challenges.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D3B755-E0B2-BCFE-DDE3-831FA3B0BE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1172" y="6490524"/>
            <a:ext cx="2841959" cy="3361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E21D4C7-8630-4B98-978C-30388BBD4EE8}" type="datetime1">
              <a:rPr lang="en-US" smtClean="0"/>
              <a:pPr>
                <a:spcAft>
                  <a:spcPts val="600"/>
                </a:spcAft>
              </a:pPr>
              <a:t>12/19/2025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6B7E1-A1AC-9690-D0E5-860DF462C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93370" y="6490524"/>
            <a:ext cx="2662834" cy="3361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594804-D99C-7F4F-8B65-36ECFB1A4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8431" y="6490524"/>
            <a:ext cx="457200" cy="3361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4C450F2-3BB4-4AE4-8A35-A9D7AEA4C850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2962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729A6-D8E5-0C9B-4EFD-0EBC7487F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172" y="553616"/>
            <a:ext cx="7914087" cy="4008859"/>
          </a:xfrm>
        </p:spPr>
        <p:txBody>
          <a:bodyPr anchor="t">
            <a:normAutofit/>
          </a:bodyPr>
          <a:lstStyle/>
          <a:p>
            <a:r>
              <a:rPr lang="en-US"/>
              <a:t>Challenges and Best Practices for Peer Case Managers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F9249DF-7ACA-58FD-4D97-E29BFF88B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172" y="5088156"/>
            <a:ext cx="7914087" cy="1166648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0F547E-A4B8-D2A2-C1DA-B24166BAC5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1172" y="6490524"/>
            <a:ext cx="2841959" cy="33614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04EF954-66B1-4168-AF40-97F3DAF43FC4}" type="datetime1">
              <a:rPr lang="en-US" smtClean="0"/>
              <a:pPr>
                <a:spcAft>
                  <a:spcPts val="600"/>
                </a:spcAft>
              </a:pPr>
              <a:t>12/19/2025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D595A-E89D-8079-391F-856AB4E70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93370" y="6490524"/>
            <a:ext cx="2662834" cy="33614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427890-BD56-911D-2C05-877CE30DC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8431" y="6490524"/>
            <a:ext cx="457200" cy="33614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4C450F2-3BB4-4AE4-8A35-A9D7AEA4C850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1904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AC0C3-C8BC-8F78-D83F-8BB720CFC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48639"/>
            <a:ext cx="4855464" cy="145389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0" kern="1200" cap="all" baseline="0">
                <a:latin typeface="+mj-lt"/>
                <a:ea typeface="+mj-ea"/>
                <a:cs typeface="+mj-cs"/>
              </a:rPr>
              <a:t>Common Barriers and Solutions</a:t>
            </a:r>
          </a:p>
        </p:txBody>
      </p:sp>
      <p:pic>
        <p:nvPicPr>
          <p:cNvPr id="7" name="Content Placeholder 6" descr="Life balance on seesaw, Balance, Difficulty concept with primitive geometric shapes,  3D - Computer generated image.">
            <a:extLst>
              <a:ext uri="{FF2B5EF4-FFF2-40B4-BE49-F238E27FC236}">
                <a16:creationId xmlns:a16="http://schemas.microsoft.com/office/drawing/2014/main" id="{DC87730E-7F67-41BA-AC1D-E8533C80716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2510" r="20203" b="3"/>
          <a:stretch>
            <a:fillRect/>
          </a:stretch>
        </p:blipFill>
        <p:spPr>
          <a:xfrm>
            <a:off x="20" y="2293496"/>
            <a:ext cx="5285212" cy="4564504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E1829D-1FA6-4860-AFE2-B960E73E0C69}"/>
              </a:ext>
            </a:extLst>
          </p:cNvPr>
          <p:cNvSpPr txBox="1"/>
          <p:nvPr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096000" y="549275"/>
            <a:ext cx="5585925" cy="57832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 b="1"/>
              <a:t>Role Confusion Barrier</a:t>
            </a:r>
          </a:p>
          <a:p>
            <a:pPr marL="0" lvl="1" indent="0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/>
              <a:t>Role confusion causes inefficiencies and misunderstandings in workplace responsibilities.</a:t>
            </a:r>
          </a:p>
          <a:p>
            <a:pPr marL="0" indent="0">
              <a:spcBef>
                <a:spcPts val="25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 b="1"/>
              <a:t>Stigma Barrier</a:t>
            </a:r>
          </a:p>
          <a:p>
            <a:pPr marL="0" lvl="1" indent="0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/>
              <a:t>Stigma negatively impacts collaboration and openness within teams or communities.</a:t>
            </a:r>
          </a:p>
          <a:p>
            <a:pPr marL="0" indent="0">
              <a:spcBef>
                <a:spcPts val="25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 b="1"/>
              <a:t>Resource Limitations</a:t>
            </a:r>
          </a:p>
          <a:p>
            <a:pPr marL="0" lvl="1" indent="0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/>
              <a:t>Limited resources hinder effective implementation of programs and support.</a:t>
            </a:r>
          </a:p>
          <a:p>
            <a:pPr marL="0" indent="0">
              <a:spcBef>
                <a:spcPts val="25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 b="1"/>
              <a:t>Effective Solutions</a:t>
            </a:r>
          </a:p>
          <a:p>
            <a:pPr marL="0" lvl="1" indent="0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/>
              <a:t>Clear roles, ongoing training, and supportive supervision improve outcomes and reduce barriers.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FEF46F-C93C-DB9D-8F82-425E1FBE74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0" y="6492240"/>
            <a:ext cx="2651760" cy="3383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E21D4C7-8630-4B98-978C-30388BBD4EE8}" type="datetime1">
              <a:rPr lang="en-US" smtClean="0"/>
              <a:pPr>
                <a:spcAft>
                  <a:spcPts val="600"/>
                </a:spcAft>
              </a:pPr>
              <a:t>12/19/2025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959BEE-1F63-CEF7-B36B-D6FD083C2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93370" y="6490524"/>
            <a:ext cx="2662834" cy="3361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5DEA95-0617-8834-A093-4A1E5E988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8431" y="6490524"/>
            <a:ext cx="457200" cy="3361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4C450F2-3BB4-4AE4-8A35-A9D7AEA4C850}" type="slidenum">
              <a:rPr lang="en-US" smtClean="0"/>
              <a:pPr>
                <a:spcAft>
                  <a:spcPts val="600"/>
                </a:spcAft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560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858D5-98C0-9DA9-5A3E-014DAEB97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11480"/>
            <a:ext cx="11045952" cy="1828800"/>
          </a:xfrm>
        </p:spPr>
        <p:txBody>
          <a:bodyPr anchor="t">
            <a:normAutofit/>
          </a:bodyPr>
          <a:lstStyle/>
          <a:p>
            <a:r>
              <a:rPr lang="en-US"/>
              <a:t>Agenda Items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B7133-E187-400F-8AB2-DAF65066295A}"/>
              </a:ext>
            </a:extLst>
          </p:cNvPr>
          <p:cNvSpPr>
            <a:spLocks noGrp="1"/>
          </p:cNvSpPr>
          <p:nvPr>
            <p:ph sz="quarter" idx="13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BulletedText"/>
                  </p202:designTagLst>
                </p202:designPr>
              </p:ext>
            </p:extLst>
          </p:nvPr>
        </p:nvSpPr>
        <p:spPr>
          <a:xfrm>
            <a:off x="6272784" y="2423160"/>
            <a:ext cx="5202936" cy="385876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t>Understanding the Role of Peer Case Managers</a:t>
            </a:r>
          </a:p>
          <a:p>
            <a:pPr>
              <a:buFont typeface="Arial" panose="020B0604020202020204" pitchFamily="34" charset="0"/>
              <a:buChar char="•"/>
            </a:pPr>
            <a:r>
              <a:t>Principles of Strengths-Based Planning</a:t>
            </a:r>
          </a:p>
          <a:p>
            <a:pPr>
              <a:buFont typeface="Arial" panose="020B0604020202020204" pitchFamily="34" charset="0"/>
              <a:buChar char="•"/>
            </a:pPr>
            <a:r>
              <a:t>Implementing Strengths-Based Planning in Case Management</a:t>
            </a:r>
          </a:p>
          <a:p>
            <a:pPr>
              <a:buFont typeface="Arial" panose="020B0604020202020204" pitchFamily="34" charset="0"/>
              <a:buChar char="•"/>
            </a:pPr>
            <a:r>
              <a:t>Advantages and Outcomes of Strengths-Based Planning</a:t>
            </a:r>
          </a:p>
          <a:p>
            <a:pPr>
              <a:buFont typeface="Arial" panose="020B0604020202020204" pitchFamily="34" charset="0"/>
              <a:buChar char="•"/>
            </a:pPr>
            <a:r>
              <a:t>Challenges and Best Practices for Peer Case Managers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D29DEC-E580-F457-E961-CA14A86CB2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1172" y="6490524"/>
            <a:ext cx="2841959" cy="33614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E21D4C7-8630-4B98-978C-30388BBD4EE8}" type="datetime1">
              <a:rPr lang="en-US" smtClean="0"/>
              <a:pPr>
                <a:spcAft>
                  <a:spcPts val="600"/>
                </a:spcAft>
              </a:pPr>
              <a:t>12/19/2025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E1D75D-619B-9BF5-2817-7934B5F72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93370" y="6490524"/>
            <a:ext cx="2662834" cy="33614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C25F2F-418A-B6C8-3FBE-3CC972DCE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8431" y="6490524"/>
            <a:ext cx="457200" cy="33614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4C450F2-3BB4-4AE4-8A35-A9D7AEA4C850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7993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60289-295F-5B70-E817-F549EA649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172" y="293302"/>
            <a:ext cx="11125032" cy="965101"/>
          </a:xfrm>
        </p:spPr>
        <p:txBody>
          <a:bodyPr anchor="b">
            <a:normAutofit/>
          </a:bodyPr>
          <a:lstStyle/>
          <a:p>
            <a:r>
              <a:rPr lang="en-US"/>
              <a:t>Professional Boundaries and Self-Care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F2E925-0995-8DFE-87CF-1CED2CCE93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1172" y="6490524"/>
            <a:ext cx="2841959" cy="33614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E21D4C7-8630-4B98-978C-30388BBD4EE8}" type="datetime1">
              <a:rPr lang="en-US" smtClean="0"/>
              <a:pPr>
                <a:spcAft>
                  <a:spcPts val="600"/>
                </a:spcAft>
              </a:pPr>
              <a:t>12/19/2025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693FC7-4919-BB37-6495-53FC01AA8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93370" y="6490524"/>
            <a:ext cx="2662834" cy="33614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5D25E-150B-37B5-E220-BE3A84B77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8431" y="6490524"/>
            <a:ext cx="457200" cy="33614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4C450F2-3BB4-4AE4-8A35-A9D7AEA4C850}" type="slidenum">
              <a:rPr lang="en-US" smtClean="0"/>
              <a:pPr>
                <a:spcAft>
                  <a:spcPts val="600"/>
                </a:spcAft>
              </a:pPr>
              <a:t>20</a:t>
            </a:fld>
            <a:endParaRPr lang="en-US"/>
          </a:p>
        </p:txBody>
      </p:sp>
      <p:graphicFrame>
        <p:nvGraphicFramePr>
          <p:cNvPr id="7" name="Content Placeholder 7">
            <a:extLst>
              <a:ext uri="{FF2B5EF4-FFF2-40B4-BE49-F238E27FC236}">
                <a16:creationId xmlns:a16="http://schemas.microsoft.com/office/drawing/2014/main" id="{43D092D0-12F1-46E0-9BAD-EB434D482D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120737"/>
              </p:ex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VisualTitledTextBox"/>
                  </p202:designTagLst>
                </p202:designPr>
              </p:ext>
            </p:extLst>
          </p:nvPr>
        </p:nvGraphicFramePr>
        <p:xfrm>
          <a:off x="431172" y="1384847"/>
          <a:ext cx="11125032" cy="49051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67177703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49378-422A-87E3-399D-ECA663D0F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1896" y="1078992"/>
            <a:ext cx="3273552" cy="19476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0" kern="1200" cap="all" baseline="0">
                <a:latin typeface="+mj-lt"/>
                <a:ea typeface="+mj-ea"/>
                <a:cs typeface="+mj-cs"/>
              </a:rPr>
              <a:t>Continuous Learning and Supervision</a:t>
            </a:r>
          </a:p>
        </p:txBody>
      </p:sp>
      <p:pic>
        <p:nvPicPr>
          <p:cNvPr id="7" name="Content Placeholder 6" descr="Businessman showing charts on a presentation or business meeting. About 25 years old, Caucasian male.">
            <a:extLst>
              <a:ext uri="{FF2B5EF4-FFF2-40B4-BE49-F238E27FC236}">
                <a16:creationId xmlns:a16="http://schemas.microsoft.com/office/drawing/2014/main" id="{6F3482D6-8D86-4B8E-AC55-720AC910782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16101" r="3223" b="1"/>
          <a:stretch>
            <a:fillRect/>
          </a:stretch>
        </p:blipFill>
        <p:spPr>
          <a:xfrm>
            <a:off x="20" y="10"/>
            <a:ext cx="7734280" cy="6399142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5F6EE4-1F2E-41A7-88D4-2CF996CB9F3A}"/>
              </a:ext>
            </a:extLst>
          </p:cNvPr>
          <p:cNvSpPr txBox="1"/>
          <p:nvPr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8311896" y="3099816"/>
            <a:ext cx="3273552" cy="29535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25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900" b="1"/>
              <a:t>Ongoing Education Importance</a:t>
            </a:r>
          </a:p>
          <a:p>
            <a:pPr marL="0" lvl="1" indent="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900"/>
              <a:t>Continuous education enhances skills and knowledge for peer case managers, improving service quality over time.</a:t>
            </a:r>
          </a:p>
          <a:p>
            <a:pPr marL="0" indent="0">
              <a:lnSpc>
                <a:spcPct val="90000"/>
              </a:lnSpc>
              <a:spcBef>
                <a:spcPts val="25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900" b="1"/>
              <a:t>Reflective Supervision Benefits</a:t>
            </a:r>
          </a:p>
          <a:p>
            <a:pPr marL="0" lvl="1" indent="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900"/>
              <a:t>Reflective supervision supports accountability and professional growth through regular feedback and self-assessment.</a:t>
            </a:r>
          </a:p>
          <a:p>
            <a:pPr marL="0" indent="0">
              <a:lnSpc>
                <a:spcPct val="90000"/>
              </a:lnSpc>
              <a:spcBef>
                <a:spcPts val="25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900" b="1"/>
              <a:t>Quality Service Delivery</a:t>
            </a:r>
          </a:p>
          <a:p>
            <a:pPr marL="0" lvl="1" indent="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900"/>
              <a:t>Skill development and supervision together ensure high-quality, accountable service delivery by peer case managers.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6E8202-0959-00CC-A030-85885642DC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1172" y="6490524"/>
            <a:ext cx="2841959" cy="3361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E21D4C7-8630-4B98-978C-30388BBD4EE8}" type="datetime1">
              <a:rPr lang="en-US" smtClean="0"/>
              <a:pPr>
                <a:spcAft>
                  <a:spcPts val="600"/>
                </a:spcAft>
              </a:pPr>
              <a:t>12/19/2025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5CBF4-D739-0B1B-3D2C-491856DAD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93370" y="6490524"/>
            <a:ext cx="2662834" cy="3361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0C2D14-E861-FC5F-FD26-7C2686392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8431" y="6490524"/>
            <a:ext cx="457200" cy="3361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4C450F2-3BB4-4AE4-8A35-A9D7AEA4C850}" type="slidenum">
              <a:rPr lang="en-US" smtClean="0"/>
              <a:pPr>
                <a:spcAft>
                  <a:spcPts val="600"/>
                </a:spcAft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9013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75E6C-E3E9-B1A0-68B3-9041098C4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29768"/>
            <a:ext cx="10890374" cy="1627632"/>
          </a:xfrm>
        </p:spPr>
        <p:txBody>
          <a:bodyPr anchor="t">
            <a:normAutofit/>
          </a:bodyPr>
          <a:lstStyle/>
          <a:p>
            <a:r>
              <a:rPr lang="en-US"/>
              <a:t>Conclusion</a:t>
            </a:r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D46A2777-9F63-85BF-8C59-BBC5589BBBFE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92750750"/>
              </p:ex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GraphicFramePr>
        <p:xfrm>
          <a:off x="429768" y="3264408"/>
          <a:ext cx="10890374" cy="2834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0EA8C8-B848-C46E-0AF4-FCEFD9D6B7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1172" y="6490524"/>
            <a:ext cx="2841959" cy="33614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E21D4C7-8630-4B98-978C-30388BBD4EE8}" type="datetime1">
              <a:rPr lang="en-US" smtClean="0"/>
              <a:pPr>
                <a:spcAft>
                  <a:spcPts val="600"/>
                </a:spcAft>
              </a:pPr>
              <a:t>12/19/2025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0BDB93-571C-55BF-4550-0BDFE8F5A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93370" y="6490524"/>
            <a:ext cx="2662834" cy="33614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95ACD-FD36-5A95-9F10-8E328B0D3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8431" y="6490524"/>
            <a:ext cx="457200" cy="33614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4C450F2-3BB4-4AE4-8A35-A9D7AEA4C850}" type="slidenum">
              <a:rPr lang="en-US" smtClean="0"/>
              <a:pPr>
                <a:spcAft>
                  <a:spcPts val="600"/>
                </a:spcAft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56605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192A1-D7CD-C97A-C094-B0CC7D680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172" y="553616"/>
            <a:ext cx="7914087" cy="4008859"/>
          </a:xfrm>
        </p:spPr>
        <p:txBody>
          <a:bodyPr anchor="t">
            <a:normAutofit/>
          </a:bodyPr>
          <a:lstStyle/>
          <a:p>
            <a:r>
              <a:rPr lang="en-US"/>
              <a:t>Understanding the Role of Peer Case Managers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DA2EDD3-1CA9-40FB-6F68-DEBCC563D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172" y="5088156"/>
            <a:ext cx="7914087" cy="1166648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24ED39-017C-4F2B-4408-F785C8FA39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1172" y="6490524"/>
            <a:ext cx="2841959" cy="33614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04EF954-66B1-4168-AF40-97F3DAF43FC4}" type="datetime1">
              <a:rPr lang="en-US" smtClean="0"/>
              <a:pPr>
                <a:spcAft>
                  <a:spcPts val="600"/>
                </a:spcAft>
              </a:pPr>
              <a:t>12/19/2025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219FE-BB86-3730-84D4-0FE9AD045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93370" y="6490524"/>
            <a:ext cx="2662834" cy="33614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C8AFE-75F1-D38F-D729-B53E117C3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8431" y="6490524"/>
            <a:ext cx="457200" cy="33614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4C450F2-3BB4-4AE4-8A35-A9D7AEA4C850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720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ADE42-55FA-9B12-6E3C-1DF926892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076" y="320040"/>
            <a:ext cx="6766560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000" b="0" kern="1200" cap="all" baseline="0">
                <a:latin typeface="+mj-lt"/>
                <a:ea typeface="+mj-ea"/>
                <a:cs typeface="+mj-cs"/>
              </a:rPr>
              <a:t>Definition and Core Responsibilities</a:t>
            </a:r>
          </a:p>
        </p:txBody>
      </p:sp>
      <p:pic>
        <p:nvPicPr>
          <p:cNvPr id="7" name="Content Placeholder 6" descr="Older man embraces his wife">
            <a:extLst>
              <a:ext uri="{FF2B5EF4-FFF2-40B4-BE49-F238E27FC236}">
                <a16:creationId xmlns:a16="http://schemas.microsoft.com/office/drawing/2014/main" id="{57459990-B90D-4B92-998D-24946C667BB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17859" r="38875" b="1"/>
          <a:stretch>
            <a:fillRect/>
          </a:stretch>
        </p:blipFill>
        <p:spPr>
          <a:xfrm>
            <a:off x="20" y="10"/>
            <a:ext cx="4147906" cy="6399142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FDF9B6C-2723-4CEF-B8D8-C29A138AB1A2}"/>
              </a:ext>
            </a:extLst>
          </p:cNvPr>
          <p:cNvSpPr txBox="1"/>
          <p:nvPr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4820076" y="1380744"/>
            <a:ext cx="6766560" cy="49834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 b="1"/>
              <a:t>Peer Case Manager Role</a:t>
            </a:r>
          </a:p>
          <a:p>
            <a:pPr marL="0" lvl="1" indent="0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/>
              <a:t>Peer case managers use lived experience to provide empathetic support and guidance to clients.</a:t>
            </a:r>
          </a:p>
          <a:p>
            <a:pPr marL="0" indent="0">
              <a:spcBef>
                <a:spcPts val="25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 b="1"/>
              <a:t>Building Trust</a:t>
            </a:r>
          </a:p>
          <a:p>
            <a:pPr marL="0" lvl="1" indent="0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/>
              <a:t>Establishing trust is essential for effective client relationships and successful recovery outcomes.</a:t>
            </a:r>
          </a:p>
          <a:p>
            <a:pPr marL="0" indent="0">
              <a:spcBef>
                <a:spcPts val="25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 b="1"/>
              <a:t>Facilitating Recovery</a:t>
            </a:r>
          </a:p>
          <a:p>
            <a:pPr marL="0" lvl="1" indent="0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/>
              <a:t>Peer case managers assist clients in navigating recovery pathways and overcoming challenges.</a:t>
            </a:r>
          </a:p>
          <a:p>
            <a:pPr marL="0" indent="0">
              <a:spcBef>
                <a:spcPts val="25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 b="1"/>
              <a:t>Resource Linking and Empowerment</a:t>
            </a:r>
          </a:p>
          <a:p>
            <a:pPr marL="0" lvl="1" indent="0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/>
              <a:t>They connect clients to vital resources and promote self-empowerment for lasting change.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7275A-AD3E-8FA2-7B67-E5A53F5A97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1172" y="6490524"/>
            <a:ext cx="2841959" cy="3361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E21D4C7-8630-4B98-978C-30388BBD4EE8}" type="datetime1">
              <a:rPr lang="en-US" smtClean="0"/>
              <a:pPr>
                <a:spcAft>
                  <a:spcPts val="600"/>
                </a:spcAft>
              </a:pPr>
              <a:t>12/19/2025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8A80F1-8A38-DB77-BEEA-296186165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93370" y="6490524"/>
            <a:ext cx="2662834" cy="3361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80DA1C-1DCB-18A9-FE3E-5AE060A6C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8431" y="6490524"/>
            <a:ext cx="457200" cy="3361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4C450F2-3BB4-4AE4-8A35-A9D7AEA4C850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966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8D946-755C-8ACA-502E-E10B9CEF6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172" y="293302"/>
            <a:ext cx="11125032" cy="965101"/>
          </a:xfrm>
        </p:spPr>
        <p:txBody>
          <a:bodyPr anchor="b">
            <a:normAutofit/>
          </a:bodyPr>
          <a:lstStyle/>
          <a:p>
            <a:r>
              <a:rPr lang="en-US" sz="3000"/>
              <a:t>Difference Between Peer Case Managers and Traditional Case Managers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9512C-7D03-200C-1CE3-0879E7B5D5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1172" y="6490524"/>
            <a:ext cx="2841959" cy="33614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E21D4C7-8630-4B98-978C-30388BBD4EE8}" type="datetime1">
              <a:rPr lang="en-US" smtClean="0"/>
              <a:pPr>
                <a:spcAft>
                  <a:spcPts val="600"/>
                </a:spcAft>
              </a:pPr>
              <a:t>12/19/2025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B15E1C-27D9-0E52-D526-F11E02E70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93370" y="6490524"/>
            <a:ext cx="2662834" cy="33614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77F58D-234A-E35F-4268-88921E116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8431" y="6490524"/>
            <a:ext cx="457200" cy="33614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4C450F2-3BB4-4AE4-8A35-A9D7AEA4C850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graphicFrame>
        <p:nvGraphicFramePr>
          <p:cNvPr id="7" name="Content Placeholder 7">
            <a:extLst>
              <a:ext uri="{FF2B5EF4-FFF2-40B4-BE49-F238E27FC236}">
                <a16:creationId xmlns:a16="http://schemas.microsoft.com/office/drawing/2014/main" id="{57A7CAB8-8ABE-408F-93BB-3974152403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3861030"/>
              </p:ex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VisualTitledTextBox"/>
                  </p202:designTagLst>
                </p202:designPr>
              </p:ext>
            </p:extLst>
          </p:nvPr>
        </p:nvGraphicFramePr>
        <p:xfrm>
          <a:off x="431172" y="1384847"/>
          <a:ext cx="11125032" cy="49051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6394858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04B5C-E072-3930-281D-849909023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172" y="553616"/>
            <a:ext cx="7914087" cy="4008859"/>
          </a:xfrm>
        </p:spPr>
        <p:txBody>
          <a:bodyPr anchor="t">
            <a:normAutofit/>
          </a:bodyPr>
          <a:lstStyle/>
          <a:p>
            <a:r>
              <a:rPr lang="en-US"/>
              <a:t>Principles of Strengths-Based Planning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639ED7F-92DA-CF0A-53EA-6FDF1406EF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172" y="5088156"/>
            <a:ext cx="7914087" cy="1166648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8957A5-D88E-69DD-11FD-A9F2FE8DE6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1172" y="6490524"/>
            <a:ext cx="2841959" cy="33614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04EF954-66B1-4168-AF40-97F3DAF43FC4}" type="datetime1">
              <a:rPr lang="en-US" smtClean="0"/>
              <a:pPr>
                <a:spcAft>
                  <a:spcPts val="600"/>
                </a:spcAft>
              </a:pPr>
              <a:t>12/19/2025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F4ED84-A3C3-B7C7-D07D-EE18BDE8F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93370" y="6490524"/>
            <a:ext cx="2662834" cy="33614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085BB0-D2D7-0DD4-958D-D4F87D33F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8431" y="6490524"/>
            <a:ext cx="457200" cy="33614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4C450F2-3BB4-4AE4-8A35-A9D7AEA4C850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2409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39D00-3C72-62CA-D6B8-03C571DAE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1896" y="1078992"/>
            <a:ext cx="3273552" cy="19476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0" kern="1200" cap="all" baseline="0">
                <a:latin typeface="+mj-lt"/>
                <a:ea typeface="+mj-ea"/>
                <a:cs typeface="+mj-cs"/>
              </a:rPr>
              <a:t>Overview of Strengths-Based Approach</a:t>
            </a:r>
          </a:p>
        </p:txBody>
      </p:sp>
      <p:pic>
        <p:nvPicPr>
          <p:cNvPr id="7" name="Content Placeholder 6" descr="Job search career leadership search opportunity idea">
            <a:extLst>
              <a:ext uri="{FF2B5EF4-FFF2-40B4-BE49-F238E27FC236}">
                <a16:creationId xmlns:a16="http://schemas.microsoft.com/office/drawing/2014/main" id="{C459B79C-B635-462F-B929-137D184552C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r="19324" b="1"/>
          <a:stretch>
            <a:fillRect/>
          </a:stretch>
        </p:blipFill>
        <p:spPr>
          <a:xfrm>
            <a:off x="20" y="10"/>
            <a:ext cx="7734280" cy="6399142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33B603-586A-422C-84CC-896E82B08E5B}"/>
              </a:ext>
            </a:extLst>
          </p:cNvPr>
          <p:cNvSpPr txBox="1"/>
          <p:nvPr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8311896" y="3099816"/>
            <a:ext cx="3273552" cy="29535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300" b="1"/>
              <a:t>Focus on Individual Strengths</a:t>
            </a:r>
          </a:p>
          <a:p>
            <a:pPr marL="0" lvl="1" indent="0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300"/>
              <a:t>The approach emphasizes recognizing unique talents and resources each individual possesses to foster growth.</a:t>
            </a:r>
          </a:p>
          <a:p>
            <a:pPr marL="0" indent="0">
              <a:spcBef>
                <a:spcPts val="25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300" b="1"/>
              <a:t>Empowerment to Overcome Challenges</a:t>
            </a:r>
          </a:p>
          <a:p>
            <a:pPr marL="0" lvl="1" indent="0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300"/>
              <a:t>Clients are encouraged to use their inherent abilities to face challenges and achieve personal goals successfully.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AB6B5-65BA-49F2-91E3-F77D6FDFAC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1172" y="6490524"/>
            <a:ext cx="2841959" cy="3361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E21D4C7-8630-4B98-978C-30388BBD4EE8}" type="datetime1">
              <a:rPr lang="en-US" smtClean="0"/>
              <a:pPr>
                <a:spcAft>
                  <a:spcPts val="600"/>
                </a:spcAft>
              </a:pPr>
              <a:t>12/19/2025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6C96B8-F279-F1A2-9928-5DF493F9B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93370" y="6490524"/>
            <a:ext cx="2662834" cy="3361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C72D00-EC7C-A5D5-C94B-52D487886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8431" y="6490524"/>
            <a:ext cx="457200" cy="3361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4C450F2-3BB4-4AE4-8A35-A9D7AEA4C850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9518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403F5-08AC-6EFD-8391-7A4BAFEEE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172" y="293302"/>
            <a:ext cx="11125032" cy="965101"/>
          </a:xfrm>
        </p:spPr>
        <p:txBody>
          <a:bodyPr anchor="b">
            <a:normAutofit/>
          </a:bodyPr>
          <a:lstStyle/>
          <a:p>
            <a:r>
              <a:rPr lang="en-US"/>
              <a:t>Key Values and Guiding Principles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7BBD9F-DB91-344C-8AD7-EB417E1C64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1172" y="6490524"/>
            <a:ext cx="2841959" cy="33614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E21D4C7-8630-4B98-978C-30388BBD4EE8}" type="datetime1">
              <a:rPr lang="en-US" smtClean="0"/>
              <a:pPr>
                <a:spcAft>
                  <a:spcPts val="600"/>
                </a:spcAft>
              </a:pPr>
              <a:t>12/19/2025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5B9FE3-4BBD-A70A-B72C-2B1C613E9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93370" y="6490524"/>
            <a:ext cx="2662834" cy="33614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46E05-1B6F-4EDC-1149-CAB72DD12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8431" y="6490524"/>
            <a:ext cx="457200" cy="33614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4C450F2-3BB4-4AE4-8A35-A9D7AEA4C850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graphicFrame>
        <p:nvGraphicFramePr>
          <p:cNvPr id="7" name="Content Placeholder 7">
            <a:extLst>
              <a:ext uri="{FF2B5EF4-FFF2-40B4-BE49-F238E27FC236}">
                <a16:creationId xmlns:a16="http://schemas.microsoft.com/office/drawing/2014/main" id="{8E53F2C2-8774-4215-B373-1E07E19BFE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1515908"/>
              </p:ex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VisualTitledTextBox"/>
                  </p202:designTagLst>
                </p202:designPr>
              </p:ext>
            </p:extLst>
          </p:nvPr>
        </p:nvGraphicFramePr>
        <p:xfrm>
          <a:off x="431172" y="1384847"/>
          <a:ext cx="11125032" cy="49051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5700623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458A6-5C21-D582-06F2-40EB2DC9C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172" y="293302"/>
            <a:ext cx="11125032" cy="965101"/>
          </a:xfrm>
        </p:spPr>
        <p:txBody>
          <a:bodyPr anchor="b">
            <a:normAutofit/>
          </a:bodyPr>
          <a:lstStyle/>
          <a:p>
            <a:r>
              <a:rPr lang="en-US"/>
              <a:t>Benefits over Deficit-Focused Models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607235-2FCF-1D96-A98E-32F4E5143D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1172" y="6490524"/>
            <a:ext cx="2841959" cy="33614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E21D4C7-8630-4B98-978C-30388BBD4EE8}" type="datetime1">
              <a:rPr lang="en-US" smtClean="0"/>
              <a:pPr>
                <a:spcAft>
                  <a:spcPts val="600"/>
                </a:spcAft>
              </a:pPr>
              <a:t>12/19/2025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B6E9D2-1B1C-F375-E67E-043CB1B3A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93370" y="6490524"/>
            <a:ext cx="2662834" cy="33614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2C55A-29A0-6A3F-6885-8CA5F539F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8431" y="6490524"/>
            <a:ext cx="457200" cy="33614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4C450F2-3BB4-4AE4-8A35-A9D7AEA4C850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graphicFrame>
        <p:nvGraphicFramePr>
          <p:cNvPr id="7" name="Content Placeholder 7">
            <a:extLst>
              <a:ext uri="{FF2B5EF4-FFF2-40B4-BE49-F238E27FC236}">
                <a16:creationId xmlns:a16="http://schemas.microsoft.com/office/drawing/2014/main" id="{D916F191-9453-4424-AC89-CDEFD616F2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6026028"/>
              </p:ex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VisualTitledTextBox"/>
                  </p202:designTagLst>
                </p202:designPr>
              </p:ext>
            </p:extLst>
          </p:nvPr>
        </p:nvGraphicFramePr>
        <p:xfrm>
          <a:off x="431172" y="1384847"/>
          <a:ext cx="11125032" cy="49051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7855109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asisVTI">
  <a:themeElements>
    <a:clrScheme name="Oasis">
      <a:dk1>
        <a:srgbClr val="131313"/>
      </a:dk1>
      <a:lt1>
        <a:sysClr val="window" lastClr="FFFFFF"/>
      </a:lt1>
      <a:dk2>
        <a:srgbClr val="3D3C33"/>
      </a:dk2>
      <a:lt2>
        <a:srgbClr val="F0EDE6"/>
      </a:lt2>
      <a:accent1>
        <a:srgbClr val="A57361"/>
      </a:accent1>
      <a:accent2>
        <a:srgbClr val="BE8856"/>
      </a:accent2>
      <a:accent3>
        <a:srgbClr val="BD9075"/>
      </a:accent3>
      <a:accent4>
        <a:srgbClr val="939081"/>
      </a:accent4>
      <a:accent5>
        <a:srgbClr val="A16D4C"/>
      </a:accent5>
      <a:accent6>
        <a:srgbClr val="8C8662"/>
      </a:accent6>
      <a:hlink>
        <a:srgbClr val="A57361"/>
      </a:hlink>
      <a:folHlink>
        <a:srgbClr val="8C8662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asis_win32_DN_V3" id="{65F5DFDA-B6D8-4F37-85B8-E95C858FA146}" vid="{998F2FB7-179B-41D4-99FF-60A4C828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1811</Words>
  <Application>Microsoft Office PowerPoint</Application>
  <PresentationFormat>Widescreen</PresentationFormat>
  <Paragraphs>226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Aptos</vt:lpstr>
      <vt:lpstr>Arial</vt:lpstr>
      <vt:lpstr>Neue Haas Grotesk Text Pro</vt:lpstr>
      <vt:lpstr>OasisVTI</vt:lpstr>
      <vt:lpstr>Peer Case Managers: Harnessing Strengths-Based Planning for Empowerment and Recovery</vt:lpstr>
      <vt:lpstr>Agenda Items</vt:lpstr>
      <vt:lpstr>Understanding the Role of Peer Case Managers</vt:lpstr>
      <vt:lpstr>Definition and Core Responsibilities</vt:lpstr>
      <vt:lpstr>Difference Between Peer Case Managers and Traditional Case Managers</vt:lpstr>
      <vt:lpstr>Principles of Strengths-Based Planning</vt:lpstr>
      <vt:lpstr>Overview of Strengths-Based Approach</vt:lpstr>
      <vt:lpstr>Key Values and Guiding Principles</vt:lpstr>
      <vt:lpstr>Benefits over Deficit-Focused Models</vt:lpstr>
      <vt:lpstr>Implementing Strengths-Based Planning in Case Management</vt:lpstr>
      <vt:lpstr>Identifying Client Strengths and Resources</vt:lpstr>
      <vt:lpstr>Collaborative Goal Setting and Action Plans</vt:lpstr>
      <vt:lpstr>Tools and Techniques for Strengths-Based Assessment</vt:lpstr>
      <vt:lpstr>Advantages and Outcomes of Strengths-Based Planning</vt:lpstr>
      <vt:lpstr>Enhanced Client Engagement and Motivation</vt:lpstr>
      <vt:lpstr>Improved Recovery and Empowerment Outcomes</vt:lpstr>
      <vt:lpstr>Building Resilience and Self-Efficacy</vt:lpstr>
      <vt:lpstr>Challenges and Best Practices for Peer Case Managers</vt:lpstr>
      <vt:lpstr>Common Barriers and Solutions</vt:lpstr>
      <vt:lpstr>Professional Boundaries and Self-Care</vt:lpstr>
      <vt:lpstr>Continuous Learning and Supervision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WRAP of DC</dc:creator>
  <cp:lastModifiedBy>WRAP of DC</cp:lastModifiedBy>
  <cp:revision>1</cp:revision>
  <dcterms:created xsi:type="dcterms:W3CDTF">2025-12-19T13:44:57Z</dcterms:created>
  <dcterms:modified xsi:type="dcterms:W3CDTF">2025-12-19T13:50:32Z</dcterms:modified>
</cp:coreProperties>
</file>