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 id="2584" r:id="rId25"/>
    <p:sldId id="2585" r:id="rId26"/>
    <p:sldId id="2586" r:id="rId27"/>
    <p:sldId id="2587" r:id="rId2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Bierstadt" panose="020B00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Bierstadt" panose="020B00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Bierstadt" panose="020B00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Bierstadt" panose="020B00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Bierstadt" panose="020B0004020202020204" pitchFamily="34" charset="0"/>
        <a:ea typeface="+mn-ea"/>
        <a:cs typeface="+mn-cs"/>
      </a:defRPr>
    </a:lvl5pPr>
    <a:lvl6pPr marL="2286000" algn="l" defTabSz="914400" rtl="0" eaLnBrk="1" latinLnBrk="0" hangingPunct="1">
      <a:defRPr kern="1200">
        <a:solidFill>
          <a:schemeClr val="tx1"/>
        </a:solidFill>
        <a:latin typeface="Bierstadt" panose="020B0004020202020204" pitchFamily="34" charset="0"/>
        <a:ea typeface="+mn-ea"/>
        <a:cs typeface="+mn-cs"/>
      </a:defRPr>
    </a:lvl6pPr>
    <a:lvl7pPr marL="2743200" algn="l" defTabSz="914400" rtl="0" eaLnBrk="1" latinLnBrk="0" hangingPunct="1">
      <a:defRPr kern="1200">
        <a:solidFill>
          <a:schemeClr val="tx1"/>
        </a:solidFill>
        <a:latin typeface="Bierstadt" panose="020B0004020202020204" pitchFamily="34" charset="0"/>
        <a:ea typeface="+mn-ea"/>
        <a:cs typeface="+mn-cs"/>
      </a:defRPr>
    </a:lvl7pPr>
    <a:lvl8pPr marL="3200400" algn="l" defTabSz="914400" rtl="0" eaLnBrk="1" latinLnBrk="0" hangingPunct="1">
      <a:defRPr kern="1200">
        <a:solidFill>
          <a:schemeClr val="tx1"/>
        </a:solidFill>
        <a:latin typeface="Bierstadt" panose="020B0004020202020204" pitchFamily="34" charset="0"/>
        <a:ea typeface="+mn-ea"/>
        <a:cs typeface="+mn-cs"/>
      </a:defRPr>
    </a:lvl8pPr>
    <a:lvl9pPr marL="3657600" algn="l" defTabSz="914400" rtl="0" eaLnBrk="1" latinLnBrk="0" hangingPunct="1">
      <a:defRPr kern="1200">
        <a:solidFill>
          <a:schemeClr val="tx1"/>
        </a:solidFill>
        <a:latin typeface="Bierstadt" panose="020B00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7" d="100"/>
          <a:sy n="67" d="100"/>
        </p:scale>
        <p:origin x="780" y="7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ata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896F06-C474-4133-9997-308CB0F285A3}" type="doc">
      <dgm:prSet loTypeId="urn:microsoft.com/office/officeart/2024/3/layout/verticalVisualTextBlock1#11" loCatId="Picture" qsTypeId="urn:microsoft.com/office/officeart/2005/8/quickstyle/simple4" qsCatId="simple" csTypeId="urn:microsoft.com/office/officeart/2005/8/colors/accent0_2" csCatId="mainScheme" phldr="1"/>
      <dgm:spPr/>
      <dgm:t>
        <a:bodyPr/>
        <a:lstStyle/>
        <a:p>
          <a:endParaRPr lang="en-US"/>
        </a:p>
      </dgm:t>
    </dgm:pt>
    <dgm:pt modelId="{A7040BB2-01FD-4AA5-8661-B78F8CA1C22F}">
      <dgm:prSet/>
      <dgm:spPr/>
      <dgm:t>
        <a:bodyPr/>
        <a:lstStyle/>
        <a:p>
          <a:pPr>
            <a:lnSpc>
              <a:spcPct val="100000"/>
            </a:lnSpc>
            <a:defRPr b="1"/>
          </a:pPr>
          <a:r>
            <a:rPr lang="en-US"/>
            <a:t>Diverse Training Programs</a:t>
          </a:r>
        </a:p>
      </dgm:t>
    </dgm:pt>
    <dgm:pt modelId="{D42006AB-75E3-402F-A823-0A4AC8A4FDF3}" type="parTrans" cxnId="{EC19F2F2-1607-4788-B851-49B46F42C425}">
      <dgm:prSet/>
      <dgm:spPr/>
      <dgm:t>
        <a:bodyPr/>
        <a:lstStyle/>
        <a:p>
          <a:endParaRPr lang="en-US"/>
        </a:p>
      </dgm:t>
    </dgm:pt>
    <dgm:pt modelId="{F08801FF-D971-4DBC-B4F9-2A7DA6A69D3F}" type="sibTrans" cxnId="{EC19F2F2-1607-4788-B851-49B46F42C425}">
      <dgm:prSet/>
      <dgm:spPr/>
      <dgm:t>
        <a:bodyPr/>
        <a:lstStyle/>
        <a:p>
          <a:pPr>
            <a:lnSpc>
              <a:spcPct val="100000"/>
            </a:lnSpc>
            <a:defRPr b="1"/>
          </a:pPr>
          <a:endParaRPr lang="en-US"/>
        </a:p>
      </dgm:t>
    </dgm:pt>
    <dgm:pt modelId="{9C17FBA3-E2FB-4969-A524-167C96C2BE53}">
      <dgm:prSet/>
      <dgm:spPr/>
      <dgm:t>
        <a:bodyPr/>
        <a:lstStyle/>
        <a:p>
          <a:pPr>
            <a:lnSpc>
              <a:spcPct val="100000"/>
            </a:lnSpc>
          </a:pPr>
          <a:r>
            <a:rPr lang="en-US"/>
            <a:t>Various training programs are designed to cater to different learning needs and objectives, ensuring effective implementation of WRAP.</a:t>
          </a:r>
        </a:p>
      </dgm:t>
    </dgm:pt>
    <dgm:pt modelId="{8C1F5789-77FA-414A-9FA7-668D98034A3D}" type="parTrans" cxnId="{1CBEB270-9145-4312-8063-DBDFAB61D0AE}">
      <dgm:prSet/>
      <dgm:spPr/>
      <dgm:t>
        <a:bodyPr/>
        <a:lstStyle/>
        <a:p>
          <a:endParaRPr lang="en-US"/>
        </a:p>
      </dgm:t>
    </dgm:pt>
    <dgm:pt modelId="{7FDAFC6F-CFED-495E-8599-40B7FBCA1962}" type="sibTrans" cxnId="{1CBEB270-9145-4312-8063-DBDFAB61D0AE}">
      <dgm:prSet/>
      <dgm:spPr/>
      <dgm:t>
        <a:bodyPr/>
        <a:lstStyle/>
        <a:p>
          <a:endParaRPr lang="en-US"/>
        </a:p>
      </dgm:t>
    </dgm:pt>
    <dgm:pt modelId="{7E36DFA1-2B34-4A1E-AA7A-7437586B4C95}">
      <dgm:prSet/>
      <dgm:spPr/>
      <dgm:t>
        <a:bodyPr/>
        <a:lstStyle/>
        <a:p>
          <a:pPr>
            <a:lnSpc>
              <a:spcPct val="100000"/>
            </a:lnSpc>
            <a:defRPr b="1"/>
          </a:pPr>
          <a:r>
            <a:rPr lang="en-US"/>
            <a:t>Skill Development</a:t>
          </a:r>
        </a:p>
      </dgm:t>
    </dgm:pt>
    <dgm:pt modelId="{D463E534-9028-4644-8DF3-51147439E6EE}" type="parTrans" cxnId="{A1FF14B5-74E4-4AF4-909F-3DE2CBB9285E}">
      <dgm:prSet/>
      <dgm:spPr/>
      <dgm:t>
        <a:bodyPr/>
        <a:lstStyle/>
        <a:p>
          <a:endParaRPr lang="en-US"/>
        </a:p>
      </dgm:t>
    </dgm:pt>
    <dgm:pt modelId="{FB6DD68F-ACAC-4791-9DAD-8E0A8E3426A0}" type="sibTrans" cxnId="{A1FF14B5-74E4-4AF4-909F-3DE2CBB9285E}">
      <dgm:prSet/>
      <dgm:spPr/>
      <dgm:t>
        <a:bodyPr/>
        <a:lstStyle/>
        <a:p>
          <a:pPr>
            <a:lnSpc>
              <a:spcPct val="100000"/>
            </a:lnSpc>
            <a:defRPr b="1"/>
          </a:pPr>
          <a:endParaRPr lang="en-US"/>
        </a:p>
      </dgm:t>
    </dgm:pt>
    <dgm:pt modelId="{477FF0D5-654D-45BD-B536-30BE66884939}">
      <dgm:prSet/>
      <dgm:spPr/>
      <dgm:t>
        <a:bodyPr/>
        <a:lstStyle/>
        <a:p>
          <a:pPr>
            <a:lnSpc>
              <a:spcPct val="100000"/>
            </a:lnSpc>
          </a:pPr>
          <a:r>
            <a:rPr lang="en-US"/>
            <a:t>Participants gain essential skills through hands-on exercises and expert guidance, preparing them for successful facilitation.</a:t>
          </a:r>
        </a:p>
      </dgm:t>
    </dgm:pt>
    <dgm:pt modelId="{3FA4C5DD-26D0-4526-972A-234F0CE9BAAC}" type="parTrans" cxnId="{F2BD9E3A-110B-4E82-AD4F-91A76F045AB9}">
      <dgm:prSet/>
      <dgm:spPr/>
      <dgm:t>
        <a:bodyPr/>
        <a:lstStyle/>
        <a:p>
          <a:endParaRPr lang="en-US"/>
        </a:p>
      </dgm:t>
    </dgm:pt>
    <dgm:pt modelId="{75DC8E48-70EF-4555-9BA5-E9077D7C2ACF}" type="sibTrans" cxnId="{F2BD9E3A-110B-4E82-AD4F-91A76F045AB9}">
      <dgm:prSet/>
      <dgm:spPr/>
      <dgm:t>
        <a:bodyPr/>
        <a:lstStyle/>
        <a:p>
          <a:endParaRPr lang="en-US"/>
        </a:p>
      </dgm:t>
    </dgm:pt>
    <dgm:pt modelId="{D75E1D6B-EEB2-4F7D-B0F2-FE60E2EAB16A}">
      <dgm:prSet/>
      <dgm:spPr/>
      <dgm:t>
        <a:bodyPr/>
        <a:lstStyle/>
        <a:p>
          <a:pPr>
            <a:lnSpc>
              <a:spcPct val="100000"/>
            </a:lnSpc>
            <a:defRPr b="1"/>
          </a:pPr>
          <a:r>
            <a:rPr lang="en-US"/>
            <a:t>Effective Facilitation Techniques</a:t>
          </a:r>
        </a:p>
      </dgm:t>
    </dgm:pt>
    <dgm:pt modelId="{237DE48A-70AE-41BB-BA06-A0DD9E3E37E7}" type="parTrans" cxnId="{4F376B80-B4BB-4D1D-9F36-D137FFC971CD}">
      <dgm:prSet/>
      <dgm:spPr/>
      <dgm:t>
        <a:bodyPr/>
        <a:lstStyle/>
        <a:p>
          <a:endParaRPr lang="en-US"/>
        </a:p>
      </dgm:t>
    </dgm:pt>
    <dgm:pt modelId="{DBA73C5C-0E5B-48EA-8E3C-870BA30D63BA}" type="sibTrans" cxnId="{4F376B80-B4BB-4D1D-9F36-D137FFC971CD}">
      <dgm:prSet/>
      <dgm:spPr/>
      <dgm:t>
        <a:bodyPr/>
        <a:lstStyle/>
        <a:p>
          <a:endParaRPr lang="en-US"/>
        </a:p>
      </dgm:t>
    </dgm:pt>
    <dgm:pt modelId="{B3B84F7B-4E27-4619-895C-73EB595E8EAC}">
      <dgm:prSet/>
      <dgm:spPr/>
      <dgm:t>
        <a:bodyPr/>
        <a:lstStyle/>
        <a:p>
          <a:pPr>
            <a:lnSpc>
              <a:spcPct val="100000"/>
            </a:lnSpc>
          </a:pPr>
          <a:r>
            <a:rPr lang="en-US"/>
            <a:t>Workshops focus on teaching effective facilitation techniques, enabling participants to lead discussions and activities successfully.</a:t>
          </a:r>
        </a:p>
      </dgm:t>
    </dgm:pt>
    <dgm:pt modelId="{45C6FEBE-8B99-4FC0-BA01-2F60BEC00C69}" type="parTrans" cxnId="{BA997BA1-66B7-4042-BAB2-78F371CEE038}">
      <dgm:prSet/>
      <dgm:spPr/>
      <dgm:t>
        <a:bodyPr/>
        <a:lstStyle/>
        <a:p>
          <a:endParaRPr lang="en-US"/>
        </a:p>
      </dgm:t>
    </dgm:pt>
    <dgm:pt modelId="{EFA5261D-3CFD-4C50-B421-07516F3542B7}" type="sibTrans" cxnId="{BA997BA1-66B7-4042-BAB2-78F371CEE038}">
      <dgm:prSet/>
      <dgm:spPr/>
      <dgm:t>
        <a:bodyPr/>
        <a:lstStyle/>
        <a:p>
          <a:endParaRPr lang="en-US"/>
        </a:p>
      </dgm:t>
    </dgm:pt>
    <dgm:pt modelId="{D7E33BF3-38AA-4C36-A378-FA11FF7F4E5F}" type="pres">
      <dgm:prSet presAssocID="{77896F06-C474-4133-9997-308CB0F285A3}" presName="Root" presStyleCnt="0">
        <dgm:presLayoutVars>
          <dgm:dir/>
          <dgm:resizeHandles val="exact"/>
        </dgm:presLayoutVars>
      </dgm:prSet>
      <dgm:spPr/>
    </dgm:pt>
    <dgm:pt modelId="{F693E203-F6CE-4CF1-8C39-1AF6DAFCAD8B}" type="pres">
      <dgm:prSet presAssocID="{A7040BB2-01FD-4AA5-8661-B78F8CA1C22F}" presName="Composite" presStyleCnt="0"/>
      <dgm:spPr/>
    </dgm:pt>
    <dgm:pt modelId="{261A9FCF-8EE5-4B84-9ADE-67CFBD6CFAAD}" type="pres">
      <dgm:prSet presAssocID="{A7040BB2-01FD-4AA5-8661-B78F8CA1C22F}"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6268" r="17484" b="3"/>
          <a:stretch/>
        </a:blipFill>
      </dgm:spPr>
      <dgm:extLst>
        <a:ext uri="{E40237B7-FDA0-4F09-8148-C483321AD2D9}">
          <dgm14:cNvPr xmlns:dgm14="http://schemas.microsoft.com/office/drawing/2010/diagram" id="0" name="" descr="Aerial view looking down on a diverse group of entrepreneurs meeting around a conference table. The small business team is discussing marketing opportunities. They are brainstorming while looking at a strategy map. Cups of coffee, markers and a tablet computer are visible on the table."/>
        </a:ext>
      </dgm:extLst>
    </dgm:pt>
    <dgm:pt modelId="{8F3736D0-2229-4E5D-B823-6E1B02EFE618}" type="pres">
      <dgm:prSet presAssocID="{A7040BB2-01FD-4AA5-8661-B78F8CA1C22F}" presName="Subtitle" presStyleLbl="revTx" presStyleIdx="0" presStyleCnt="6">
        <dgm:presLayoutVars>
          <dgm:chMax val="0"/>
          <dgm:bulletEnabled/>
        </dgm:presLayoutVars>
      </dgm:prSet>
      <dgm:spPr/>
    </dgm:pt>
    <dgm:pt modelId="{E65B1918-504B-4E5A-AAFA-702AAC75D0BD}" type="pres">
      <dgm:prSet presAssocID="{A7040BB2-01FD-4AA5-8661-B78F8CA1C22F}" presName="Description" presStyleLbl="revTx" presStyleIdx="1" presStyleCnt="6">
        <dgm:presLayoutVars>
          <dgm:bulletEnabled/>
        </dgm:presLayoutVars>
      </dgm:prSet>
      <dgm:spPr/>
    </dgm:pt>
    <dgm:pt modelId="{FE0BEDB7-2827-45D8-AFEF-58ACE1080080}" type="pres">
      <dgm:prSet presAssocID="{F08801FF-D971-4DBC-B4F9-2A7DA6A69D3F}" presName="sibTrans" presStyleLbl="sibTrans2D1" presStyleIdx="0" presStyleCnt="0"/>
      <dgm:spPr/>
    </dgm:pt>
    <dgm:pt modelId="{F69BCCD7-1E2D-48E7-8E4D-51A88249094B}" type="pres">
      <dgm:prSet presAssocID="{7E36DFA1-2B34-4A1E-AA7A-7437586B4C95}" presName="Composite" presStyleCnt="0"/>
      <dgm:spPr/>
    </dgm:pt>
    <dgm:pt modelId="{D91BB66A-87DB-40A2-8159-BD45505106BC}" type="pres">
      <dgm:prSet presAssocID="{7E36DFA1-2B34-4A1E-AA7A-7437586B4C95}"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6470" r="16779" b="-2"/>
          <a:stretch/>
        </a:blipFill>
      </dgm:spPr>
      <dgm:extLst>
        <a:ext uri="{E40237B7-FDA0-4F09-8148-C483321AD2D9}">
          <dgm14:cNvPr xmlns:dgm14="http://schemas.microsoft.com/office/drawing/2010/diagram" id="0" name="" descr="Working men taking coffee break"/>
        </a:ext>
      </dgm:extLst>
    </dgm:pt>
    <dgm:pt modelId="{6A6F7798-6F4D-43D3-A37C-31048229AA69}" type="pres">
      <dgm:prSet presAssocID="{7E36DFA1-2B34-4A1E-AA7A-7437586B4C95}" presName="Subtitle" presStyleLbl="revTx" presStyleIdx="2" presStyleCnt="6">
        <dgm:presLayoutVars>
          <dgm:chMax val="0"/>
          <dgm:bulletEnabled/>
        </dgm:presLayoutVars>
      </dgm:prSet>
      <dgm:spPr/>
    </dgm:pt>
    <dgm:pt modelId="{DDE5121A-F95C-4489-9D52-0245A4302461}" type="pres">
      <dgm:prSet presAssocID="{7E36DFA1-2B34-4A1E-AA7A-7437586B4C95}" presName="Description" presStyleLbl="revTx" presStyleIdx="3" presStyleCnt="6">
        <dgm:presLayoutVars>
          <dgm:bulletEnabled/>
        </dgm:presLayoutVars>
      </dgm:prSet>
      <dgm:spPr/>
    </dgm:pt>
    <dgm:pt modelId="{B475B0B6-5566-43A6-8EAA-C9D479A4F3B6}" type="pres">
      <dgm:prSet presAssocID="{FB6DD68F-ACAC-4791-9DAD-8E0A8E3426A0}" presName="sibTrans" presStyleLbl="sibTrans2D1" presStyleIdx="0" presStyleCnt="0"/>
      <dgm:spPr/>
    </dgm:pt>
    <dgm:pt modelId="{28619C67-D86C-410F-BD1A-7898CC4B590B}" type="pres">
      <dgm:prSet presAssocID="{D75E1D6B-EEB2-4F7D-B0F2-FE60E2EAB16A}" presName="Composite" presStyleCnt="0"/>
      <dgm:spPr/>
    </dgm:pt>
    <dgm:pt modelId="{7F193A10-CA1F-432E-AC5D-EAE6864C2121}" type="pres">
      <dgm:prSet presAssocID="{D75E1D6B-EEB2-4F7D-B0F2-FE60E2EAB16A}"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blipFill>
      </dgm:spPr>
      <dgm:extLst>
        <a:ext uri="{E40237B7-FDA0-4F09-8148-C483321AD2D9}">
          <dgm14:cNvPr xmlns:dgm14="http://schemas.microsoft.com/office/drawing/2010/diagram" id="0" name="" descr="Social media people communication message speech bubble&#10;&#10;++The World map texture derived from public domain NASA: http://visibleearth.nasa.gov.&#10;Traced in Illustrator. File created on November 29 2018++"/>
        </a:ext>
      </dgm:extLst>
    </dgm:pt>
    <dgm:pt modelId="{13ED33A8-F676-4355-9492-61FD0D33D15F}" type="pres">
      <dgm:prSet presAssocID="{D75E1D6B-EEB2-4F7D-B0F2-FE60E2EAB16A}" presName="Subtitle" presStyleLbl="revTx" presStyleIdx="4" presStyleCnt="6">
        <dgm:presLayoutVars>
          <dgm:chMax val="0"/>
          <dgm:bulletEnabled/>
        </dgm:presLayoutVars>
      </dgm:prSet>
      <dgm:spPr/>
    </dgm:pt>
    <dgm:pt modelId="{37229676-7FF7-4242-A1AD-5698EA790620}" type="pres">
      <dgm:prSet presAssocID="{D75E1D6B-EEB2-4F7D-B0F2-FE60E2EAB16A}" presName="Description" presStyleLbl="revTx" presStyleIdx="5" presStyleCnt="6">
        <dgm:presLayoutVars>
          <dgm:bulletEnabled/>
        </dgm:presLayoutVars>
      </dgm:prSet>
      <dgm:spPr/>
    </dgm:pt>
  </dgm:ptLst>
  <dgm:cxnLst>
    <dgm:cxn modelId="{04024D07-BD78-4692-B729-90D30E83AE4F}" type="presOf" srcId="{77896F06-C474-4133-9997-308CB0F285A3}" destId="{D7E33BF3-38AA-4C36-A378-FA11FF7F4E5F}" srcOrd="0" destOrd="0" presId="urn:microsoft.com/office/officeart/2024/3/layout/verticalVisualTextBlock1#11"/>
    <dgm:cxn modelId="{82756626-4829-48D4-9423-7094F9787007}" type="presOf" srcId="{B3B84F7B-4E27-4619-895C-73EB595E8EAC}" destId="{37229676-7FF7-4242-A1AD-5698EA790620}" srcOrd="0" destOrd="0" presId="urn:microsoft.com/office/officeart/2024/3/layout/verticalVisualTextBlock1#11"/>
    <dgm:cxn modelId="{05EBA42D-7D02-42D6-B761-B47B1A779783}" type="presOf" srcId="{A7040BB2-01FD-4AA5-8661-B78F8CA1C22F}" destId="{8F3736D0-2229-4E5D-B823-6E1B02EFE618}" srcOrd="0" destOrd="0" presId="urn:microsoft.com/office/officeart/2024/3/layout/verticalVisualTextBlock1#11"/>
    <dgm:cxn modelId="{F2BD9E3A-110B-4E82-AD4F-91A76F045AB9}" srcId="{7E36DFA1-2B34-4A1E-AA7A-7437586B4C95}" destId="{477FF0D5-654D-45BD-B536-30BE66884939}" srcOrd="0" destOrd="0" parTransId="{3FA4C5DD-26D0-4526-972A-234F0CE9BAAC}" sibTransId="{75DC8E48-70EF-4555-9BA5-E9077D7C2ACF}"/>
    <dgm:cxn modelId="{9A39E760-864C-4CE8-BCAB-F5433D4AAD01}" type="presOf" srcId="{D75E1D6B-EEB2-4F7D-B0F2-FE60E2EAB16A}" destId="{13ED33A8-F676-4355-9492-61FD0D33D15F}" srcOrd="0" destOrd="0" presId="urn:microsoft.com/office/officeart/2024/3/layout/verticalVisualTextBlock1#11"/>
    <dgm:cxn modelId="{84D87050-B7E5-4924-84B4-48DF8C58705C}" type="presOf" srcId="{9C17FBA3-E2FB-4969-A524-167C96C2BE53}" destId="{E65B1918-504B-4E5A-AAFA-702AAC75D0BD}" srcOrd="0" destOrd="0" presId="urn:microsoft.com/office/officeart/2024/3/layout/verticalVisualTextBlock1#11"/>
    <dgm:cxn modelId="{1CBEB270-9145-4312-8063-DBDFAB61D0AE}" srcId="{A7040BB2-01FD-4AA5-8661-B78F8CA1C22F}" destId="{9C17FBA3-E2FB-4969-A524-167C96C2BE53}" srcOrd="0" destOrd="0" parTransId="{8C1F5789-77FA-414A-9FA7-668D98034A3D}" sibTransId="{7FDAFC6F-CFED-495E-8599-40B7FBCA1962}"/>
    <dgm:cxn modelId="{49E33872-12D3-4058-8DCF-6F763CF7F61B}" type="presOf" srcId="{7E36DFA1-2B34-4A1E-AA7A-7437586B4C95}" destId="{6A6F7798-6F4D-43D3-A37C-31048229AA69}" srcOrd="0" destOrd="0" presId="urn:microsoft.com/office/officeart/2024/3/layout/verticalVisualTextBlock1#11"/>
    <dgm:cxn modelId="{4F376B80-B4BB-4D1D-9F36-D137FFC971CD}" srcId="{77896F06-C474-4133-9997-308CB0F285A3}" destId="{D75E1D6B-EEB2-4F7D-B0F2-FE60E2EAB16A}" srcOrd="2" destOrd="0" parTransId="{237DE48A-70AE-41BB-BA06-A0DD9E3E37E7}" sibTransId="{DBA73C5C-0E5B-48EA-8E3C-870BA30D63BA}"/>
    <dgm:cxn modelId="{E146AA80-E966-4BCA-B68D-9DF81273C2DD}" type="presOf" srcId="{F08801FF-D971-4DBC-B4F9-2A7DA6A69D3F}" destId="{FE0BEDB7-2827-45D8-AFEF-58ACE1080080}" srcOrd="0" destOrd="0" presId="urn:microsoft.com/office/officeart/2024/3/layout/verticalVisualTextBlock1#11"/>
    <dgm:cxn modelId="{BA997BA1-66B7-4042-BAB2-78F371CEE038}" srcId="{D75E1D6B-EEB2-4F7D-B0F2-FE60E2EAB16A}" destId="{B3B84F7B-4E27-4619-895C-73EB595E8EAC}" srcOrd="0" destOrd="0" parTransId="{45C6FEBE-8B99-4FC0-BA01-2F60BEC00C69}" sibTransId="{EFA5261D-3CFD-4C50-B421-07516F3542B7}"/>
    <dgm:cxn modelId="{74CFDCA5-CAB6-4C38-89F9-9C1C7CC6F4F7}" type="presOf" srcId="{FB6DD68F-ACAC-4791-9DAD-8E0A8E3426A0}" destId="{B475B0B6-5566-43A6-8EAA-C9D479A4F3B6}" srcOrd="0" destOrd="0" presId="urn:microsoft.com/office/officeart/2024/3/layout/verticalVisualTextBlock1#11"/>
    <dgm:cxn modelId="{A1FF14B5-74E4-4AF4-909F-3DE2CBB9285E}" srcId="{77896F06-C474-4133-9997-308CB0F285A3}" destId="{7E36DFA1-2B34-4A1E-AA7A-7437586B4C95}" srcOrd="1" destOrd="0" parTransId="{D463E534-9028-4644-8DF3-51147439E6EE}" sibTransId="{FB6DD68F-ACAC-4791-9DAD-8E0A8E3426A0}"/>
    <dgm:cxn modelId="{EC19F2F2-1607-4788-B851-49B46F42C425}" srcId="{77896F06-C474-4133-9997-308CB0F285A3}" destId="{A7040BB2-01FD-4AA5-8661-B78F8CA1C22F}" srcOrd="0" destOrd="0" parTransId="{D42006AB-75E3-402F-A823-0A4AC8A4FDF3}" sibTransId="{F08801FF-D971-4DBC-B4F9-2A7DA6A69D3F}"/>
    <dgm:cxn modelId="{A188BAFC-AD3F-4D78-AEA0-E9E33A4F51D3}" type="presOf" srcId="{477FF0D5-654D-45BD-B536-30BE66884939}" destId="{DDE5121A-F95C-4489-9D52-0245A4302461}" srcOrd="0" destOrd="0" presId="urn:microsoft.com/office/officeart/2024/3/layout/verticalVisualTextBlock1#11"/>
    <dgm:cxn modelId="{D2D9950B-20D1-4D2F-AF5B-7CBF38B93A1C}" type="presParOf" srcId="{D7E33BF3-38AA-4C36-A378-FA11FF7F4E5F}" destId="{F693E203-F6CE-4CF1-8C39-1AF6DAFCAD8B}" srcOrd="0" destOrd="0" presId="urn:microsoft.com/office/officeart/2024/3/layout/verticalVisualTextBlock1#11"/>
    <dgm:cxn modelId="{10E7CE67-FCED-4A6B-96C7-79BD5B3E5573}" type="presParOf" srcId="{F693E203-F6CE-4CF1-8C39-1AF6DAFCAD8B}" destId="{261A9FCF-8EE5-4B84-9ADE-67CFBD6CFAAD}" srcOrd="0" destOrd="0" presId="urn:microsoft.com/office/officeart/2024/3/layout/verticalVisualTextBlock1#11"/>
    <dgm:cxn modelId="{A73C89DF-B555-4303-BCD9-4D70D7D593D3}" type="presParOf" srcId="{F693E203-F6CE-4CF1-8C39-1AF6DAFCAD8B}" destId="{8F3736D0-2229-4E5D-B823-6E1B02EFE618}" srcOrd="1" destOrd="0" presId="urn:microsoft.com/office/officeart/2024/3/layout/verticalVisualTextBlock1#11"/>
    <dgm:cxn modelId="{C64CE164-7279-44F3-A497-ED895BE9DCCE}" type="presParOf" srcId="{F693E203-F6CE-4CF1-8C39-1AF6DAFCAD8B}" destId="{E65B1918-504B-4E5A-AAFA-702AAC75D0BD}" srcOrd="2" destOrd="0" presId="urn:microsoft.com/office/officeart/2024/3/layout/verticalVisualTextBlock1#11"/>
    <dgm:cxn modelId="{57AE99BD-5EAF-4E4C-B4A2-F7FFB3943AA8}" type="presParOf" srcId="{D7E33BF3-38AA-4C36-A378-FA11FF7F4E5F}" destId="{FE0BEDB7-2827-45D8-AFEF-58ACE1080080}" srcOrd="1" destOrd="0" presId="urn:microsoft.com/office/officeart/2024/3/layout/verticalVisualTextBlock1#11"/>
    <dgm:cxn modelId="{15EC4393-1002-4627-868F-A8A58CBC647F}" type="presParOf" srcId="{D7E33BF3-38AA-4C36-A378-FA11FF7F4E5F}" destId="{F69BCCD7-1E2D-48E7-8E4D-51A88249094B}" srcOrd="2" destOrd="0" presId="urn:microsoft.com/office/officeart/2024/3/layout/verticalVisualTextBlock1#11"/>
    <dgm:cxn modelId="{B48D3382-47E7-40D1-B242-99F95D4685FD}" type="presParOf" srcId="{F69BCCD7-1E2D-48E7-8E4D-51A88249094B}" destId="{D91BB66A-87DB-40A2-8159-BD45505106BC}" srcOrd="0" destOrd="0" presId="urn:microsoft.com/office/officeart/2024/3/layout/verticalVisualTextBlock1#11"/>
    <dgm:cxn modelId="{EB744EAC-C1EF-4E1C-BDB2-F11565C12B00}" type="presParOf" srcId="{F69BCCD7-1E2D-48E7-8E4D-51A88249094B}" destId="{6A6F7798-6F4D-43D3-A37C-31048229AA69}" srcOrd="1" destOrd="0" presId="urn:microsoft.com/office/officeart/2024/3/layout/verticalVisualTextBlock1#11"/>
    <dgm:cxn modelId="{A2FFDFAB-8A9F-4747-A345-C0B9A4F31B98}" type="presParOf" srcId="{F69BCCD7-1E2D-48E7-8E4D-51A88249094B}" destId="{DDE5121A-F95C-4489-9D52-0245A4302461}" srcOrd="2" destOrd="0" presId="urn:microsoft.com/office/officeart/2024/3/layout/verticalVisualTextBlock1#11"/>
    <dgm:cxn modelId="{C0C70979-E606-4037-8943-0A5862B94B9E}" type="presParOf" srcId="{D7E33BF3-38AA-4C36-A378-FA11FF7F4E5F}" destId="{B475B0B6-5566-43A6-8EAA-C9D479A4F3B6}" srcOrd="3" destOrd="0" presId="urn:microsoft.com/office/officeart/2024/3/layout/verticalVisualTextBlock1#11"/>
    <dgm:cxn modelId="{607B5614-75E6-4863-8697-6C98E4915E16}" type="presParOf" srcId="{D7E33BF3-38AA-4C36-A378-FA11FF7F4E5F}" destId="{28619C67-D86C-410F-BD1A-7898CC4B590B}" srcOrd="4" destOrd="0" presId="urn:microsoft.com/office/officeart/2024/3/layout/verticalVisualTextBlock1#11"/>
    <dgm:cxn modelId="{878CAAE2-FB5E-4407-84DB-4AEC10E946F6}" type="presParOf" srcId="{28619C67-D86C-410F-BD1A-7898CC4B590B}" destId="{7F193A10-CA1F-432E-AC5D-EAE6864C2121}" srcOrd="0" destOrd="0" presId="urn:microsoft.com/office/officeart/2024/3/layout/verticalVisualTextBlock1#11"/>
    <dgm:cxn modelId="{0C40DC86-D897-4B7F-8133-7CD226728871}" type="presParOf" srcId="{28619C67-D86C-410F-BD1A-7898CC4B590B}" destId="{13ED33A8-F676-4355-9492-61FD0D33D15F}" srcOrd="1" destOrd="0" presId="urn:microsoft.com/office/officeart/2024/3/layout/verticalVisualTextBlock1#11"/>
    <dgm:cxn modelId="{3976D094-202F-4D54-8CFB-3B576F980C93}" type="presParOf" srcId="{28619C67-D86C-410F-BD1A-7898CC4B590B}" destId="{37229676-7FF7-4242-A1AD-5698EA790620}" srcOrd="2" destOrd="0" presId="urn:microsoft.com/office/officeart/2024/3/layout/verticalVisualTextBlock1#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C39E29-665F-4D1A-8BDB-B9FFFCB1DEA6}" type="doc">
      <dgm:prSet loTypeId="urn:microsoft.com/office/officeart/2024/3/layout/verticalVisualTextBlock1#12" loCatId="Picture" qsTypeId="urn:microsoft.com/office/officeart/2005/8/quickstyle/simple4" qsCatId="simple" csTypeId="urn:microsoft.com/office/officeart/2005/8/colors/accent0_1" csCatId="mainScheme" phldr="1"/>
      <dgm:spPr/>
      <dgm:t>
        <a:bodyPr/>
        <a:lstStyle/>
        <a:p>
          <a:endParaRPr lang="en-US"/>
        </a:p>
      </dgm:t>
    </dgm:pt>
    <dgm:pt modelId="{37C482A3-8DFE-4C1F-A38C-3CA9CAC5729A}">
      <dgm:prSet/>
      <dgm:spPr/>
      <dgm:t>
        <a:bodyPr/>
        <a:lstStyle/>
        <a:p>
          <a:pPr>
            <a:lnSpc>
              <a:spcPct val="100000"/>
            </a:lnSpc>
            <a:defRPr b="1"/>
          </a:pPr>
          <a:r>
            <a:rPr lang="en-US"/>
            <a:t>Access to Information</a:t>
          </a:r>
        </a:p>
      </dgm:t>
    </dgm:pt>
    <dgm:pt modelId="{8FCB3FBC-F1C2-428A-9854-2FC607EF638D}" type="parTrans" cxnId="{37536429-E776-49A1-BDAA-D688FBDE3F20}">
      <dgm:prSet/>
      <dgm:spPr/>
      <dgm:t>
        <a:bodyPr/>
        <a:lstStyle/>
        <a:p>
          <a:endParaRPr lang="en-US"/>
        </a:p>
      </dgm:t>
    </dgm:pt>
    <dgm:pt modelId="{5B62CA80-CA1C-4CC0-B55A-241910CA4EE0}" type="sibTrans" cxnId="{37536429-E776-49A1-BDAA-D688FBDE3F20}">
      <dgm:prSet/>
      <dgm:spPr/>
      <dgm:t>
        <a:bodyPr/>
        <a:lstStyle/>
        <a:p>
          <a:pPr>
            <a:lnSpc>
              <a:spcPct val="100000"/>
            </a:lnSpc>
            <a:defRPr b="1"/>
          </a:pPr>
          <a:endParaRPr lang="en-US"/>
        </a:p>
      </dgm:t>
    </dgm:pt>
    <dgm:pt modelId="{A19667E5-9848-44FB-933B-73CF54A92A21}">
      <dgm:prSet/>
      <dgm:spPr/>
      <dgm:t>
        <a:bodyPr/>
        <a:lstStyle/>
        <a:p>
          <a:pPr>
            <a:lnSpc>
              <a:spcPct val="100000"/>
            </a:lnSpc>
          </a:pPr>
          <a:r>
            <a:rPr lang="en-US"/>
            <a:t>Online resources provide valuable information about WRAP, enhancing understanding and support for users.</a:t>
          </a:r>
        </a:p>
      </dgm:t>
    </dgm:pt>
    <dgm:pt modelId="{61D1D1B2-F328-467F-9EE7-5733EAC566BC}" type="parTrans" cxnId="{9865FF75-63FA-458E-A25A-BC4C18944213}">
      <dgm:prSet/>
      <dgm:spPr/>
      <dgm:t>
        <a:bodyPr/>
        <a:lstStyle/>
        <a:p>
          <a:endParaRPr lang="en-US"/>
        </a:p>
      </dgm:t>
    </dgm:pt>
    <dgm:pt modelId="{023068EE-89AA-4A83-86D2-083C26CE3A6B}" type="sibTrans" cxnId="{9865FF75-63FA-458E-A25A-BC4C18944213}">
      <dgm:prSet/>
      <dgm:spPr/>
      <dgm:t>
        <a:bodyPr/>
        <a:lstStyle/>
        <a:p>
          <a:endParaRPr lang="en-US"/>
        </a:p>
      </dgm:t>
    </dgm:pt>
    <dgm:pt modelId="{5153015E-230E-458D-96E9-117CA3030ADD}">
      <dgm:prSet/>
      <dgm:spPr/>
      <dgm:t>
        <a:bodyPr/>
        <a:lstStyle/>
        <a:p>
          <a:pPr>
            <a:lnSpc>
              <a:spcPct val="100000"/>
            </a:lnSpc>
            <a:defRPr b="1"/>
          </a:pPr>
          <a:r>
            <a:rPr lang="en-US"/>
            <a:t>Peer Support Networks</a:t>
          </a:r>
        </a:p>
      </dgm:t>
    </dgm:pt>
    <dgm:pt modelId="{5A1129B6-41A1-4AD5-A62A-D41858A510C2}" type="parTrans" cxnId="{F0A35AED-DD1E-4812-BDBD-A86FA23F45BA}">
      <dgm:prSet/>
      <dgm:spPr/>
      <dgm:t>
        <a:bodyPr/>
        <a:lstStyle/>
        <a:p>
          <a:endParaRPr lang="en-US"/>
        </a:p>
      </dgm:t>
    </dgm:pt>
    <dgm:pt modelId="{509E2C1B-CC23-47EC-824F-E99311C13ADA}" type="sibTrans" cxnId="{F0A35AED-DD1E-4812-BDBD-A86FA23F45BA}">
      <dgm:prSet/>
      <dgm:spPr/>
      <dgm:t>
        <a:bodyPr/>
        <a:lstStyle/>
        <a:p>
          <a:pPr>
            <a:lnSpc>
              <a:spcPct val="100000"/>
            </a:lnSpc>
            <a:defRPr b="1"/>
          </a:pPr>
          <a:endParaRPr lang="en-US"/>
        </a:p>
      </dgm:t>
    </dgm:pt>
    <dgm:pt modelId="{BD45A8E6-CBC0-44F6-AB9C-A775D2144E2E}">
      <dgm:prSet/>
      <dgm:spPr/>
      <dgm:t>
        <a:bodyPr/>
        <a:lstStyle/>
        <a:p>
          <a:pPr>
            <a:lnSpc>
              <a:spcPct val="100000"/>
            </a:lnSpc>
          </a:pPr>
          <a:r>
            <a:rPr lang="en-US"/>
            <a:t>Communities offer opportunities for peer support, allowing individuals to connect and share experiences with others.</a:t>
          </a:r>
        </a:p>
      </dgm:t>
    </dgm:pt>
    <dgm:pt modelId="{993B8B38-57B5-4D54-B7FD-F4652B929799}" type="parTrans" cxnId="{C0C05B42-8319-4DD7-B99B-4847D4646A44}">
      <dgm:prSet/>
      <dgm:spPr/>
      <dgm:t>
        <a:bodyPr/>
        <a:lstStyle/>
        <a:p>
          <a:endParaRPr lang="en-US"/>
        </a:p>
      </dgm:t>
    </dgm:pt>
    <dgm:pt modelId="{FEDB68E8-4A1E-4C4B-A81C-9531ED5930A3}" type="sibTrans" cxnId="{C0C05B42-8319-4DD7-B99B-4847D4646A44}">
      <dgm:prSet/>
      <dgm:spPr/>
      <dgm:t>
        <a:bodyPr/>
        <a:lstStyle/>
        <a:p>
          <a:endParaRPr lang="en-US"/>
        </a:p>
      </dgm:t>
    </dgm:pt>
    <dgm:pt modelId="{A66732F9-531A-4C4B-8463-5B0689FF520B}">
      <dgm:prSet/>
      <dgm:spPr/>
      <dgm:t>
        <a:bodyPr/>
        <a:lstStyle/>
        <a:p>
          <a:pPr>
            <a:lnSpc>
              <a:spcPct val="100000"/>
            </a:lnSpc>
            <a:defRPr b="1"/>
          </a:pPr>
          <a:r>
            <a:rPr lang="en-US"/>
            <a:t>Building Connections</a:t>
          </a:r>
        </a:p>
      </dgm:t>
    </dgm:pt>
    <dgm:pt modelId="{B17F6CB3-3A55-40C1-A824-FF755D45ED9B}" type="parTrans" cxnId="{B08DB5BD-0231-4470-8E9B-ADF7C8497E75}">
      <dgm:prSet/>
      <dgm:spPr/>
      <dgm:t>
        <a:bodyPr/>
        <a:lstStyle/>
        <a:p>
          <a:endParaRPr lang="en-US"/>
        </a:p>
      </dgm:t>
    </dgm:pt>
    <dgm:pt modelId="{185FDB0F-F7FB-40B3-960E-5DE17BBD3F7A}" type="sibTrans" cxnId="{B08DB5BD-0231-4470-8E9B-ADF7C8497E75}">
      <dgm:prSet/>
      <dgm:spPr/>
      <dgm:t>
        <a:bodyPr/>
        <a:lstStyle/>
        <a:p>
          <a:endParaRPr lang="en-US"/>
        </a:p>
      </dgm:t>
    </dgm:pt>
    <dgm:pt modelId="{69ADBE39-13D8-4F88-A2BB-E14B0580644E}">
      <dgm:prSet/>
      <dgm:spPr/>
      <dgm:t>
        <a:bodyPr/>
        <a:lstStyle/>
        <a:p>
          <a:pPr>
            <a:lnSpc>
              <a:spcPct val="100000"/>
            </a:lnSpc>
          </a:pPr>
          <a:r>
            <a:rPr lang="en-US"/>
            <a:t>Engaging with online platforms fosters meaningful connections that can lead to ongoing support and collaboration.</a:t>
          </a:r>
        </a:p>
      </dgm:t>
    </dgm:pt>
    <dgm:pt modelId="{2626DF31-C0A3-48F6-9F66-DCCDED2A47EE}" type="parTrans" cxnId="{37D70C2E-86EE-49CB-8523-F1BDBA3FE201}">
      <dgm:prSet/>
      <dgm:spPr/>
      <dgm:t>
        <a:bodyPr/>
        <a:lstStyle/>
        <a:p>
          <a:endParaRPr lang="en-US"/>
        </a:p>
      </dgm:t>
    </dgm:pt>
    <dgm:pt modelId="{87CF296F-070F-41CC-806F-87BE60EC9237}" type="sibTrans" cxnId="{37D70C2E-86EE-49CB-8523-F1BDBA3FE201}">
      <dgm:prSet/>
      <dgm:spPr/>
      <dgm:t>
        <a:bodyPr/>
        <a:lstStyle/>
        <a:p>
          <a:endParaRPr lang="en-US"/>
        </a:p>
      </dgm:t>
    </dgm:pt>
    <dgm:pt modelId="{248D0B76-40A8-431A-8F74-942117D25E30}" type="pres">
      <dgm:prSet presAssocID="{69C39E29-665F-4D1A-8BDB-B9FFFCB1DEA6}" presName="Root" presStyleCnt="0">
        <dgm:presLayoutVars>
          <dgm:dir/>
          <dgm:resizeHandles val="exact"/>
        </dgm:presLayoutVars>
      </dgm:prSet>
      <dgm:spPr/>
    </dgm:pt>
    <dgm:pt modelId="{7917DF0A-1E49-430C-B63E-442487AC45DB}" type="pres">
      <dgm:prSet presAssocID="{37C482A3-8DFE-4C1F-A38C-3CA9CAC5729A}" presName="Composite" presStyleCnt="0"/>
      <dgm:spPr/>
    </dgm:pt>
    <dgm:pt modelId="{4A56C9DD-F1F0-4635-8005-0ECD880B87CF}" type="pres">
      <dgm:prSet presAssocID="{37C482A3-8DFE-4C1F-A38C-3CA9CAC5729A}"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6890" r="18106" b="-6"/>
          <a:stretch/>
        </a:blipFill>
      </dgm:spPr>
      <dgm:extLst>
        <a:ext uri="{E40237B7-FDA0-4F09-8148-C483321AD2D9}">
          <dgm14:cNvPr xmlns:dgm14="http://schemas.microsoft.com/office/drawing/2010/diagram" id="0" name="" descr="Worker typing on laptop"/>
        </a:ext>
      </dgm:extLst>
    </dgm:pt>
    <dgm:pt modelId="{E6DCEB22-D98C-46EA-BFCA-A78E53160E55}" type="pres">
      <dgm:prSet presAssocID="{37C482A3-8DFE-4C1F-A38C-3CA9CAC5729A}" presName="Subtitle" presStyleLbl="revTx" presStyleIdx="0" presStyleCnt="6">
        <dgm:presLayoutVars>
          <dgm:chMax val="0"/>
          <dgm:bulletEnabled/>
        </dgm:presLayoutVars>
      </dgm:prSet>
      <dgm:spPr/>
    </dgm:pt>
    <dgm:pt modelId="{4E79BBAC-BF5D-462F-A5DD-62D285BE71EB}" type="pres">
      <dgm:prSet presAssocID="{37C482A3-8DFE-4C1F-A38C-3CA9CAC5729A}" presName="Description" presStyleLbl="revTx" presStyleIdx="1" presStyleCnt="6">
        <dgm:presLayoutVars>
          <dgm:bulletEnabled/>
        </dgm:presLayoutVars>
      </dgm:prSet>
      <dgm:spPr/>
    </dgm:pt>
    <dgm:pt modelId="{7EB73BE3-458C-4280-862F-3022FF2D2BF2}" type="pres">
      <dgm:prSet presAssocID="{5B62CA80-CA1C-4CC0-B55A-241910CA4EE0}" presName="sibTrans" presStyleLbl="sibTrans2D1" presStyleIdx="0" presStyleCnt="0"/>
      <dgm:spPr/>
    </dgm:pt>
    <dgm:pt modelId="{3ED7A451-70EC-47D0-82EB-586C4B9EBB4B}" type="pres">
      <dgm:prSet presAssocID="{5153015E-230E-458D-96E9-117CA3030ADD}" presName="Composite" presStyleCnt="0"/>
      <dgm:spPr/>
    </dgm:pt>
    <dgm:pt modelId="{CBC8EC0C-580F-486A-A7A6-B07F467C22EB}" type="pres">
      <dgm:prSet presAssocID="{5153015E-230E-458D-96E9-117CA3030ADD}"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1198" r="22050" b="-2"/>
          <a:stretch/>
        </a:blipFill>
      </dgm:spPr>
      <dgm:extLst>
        <a:ext uri="{E40237B7-FDA0-4F09-8148-C483321AD2D9}">
          <dgm14:cNvPr xmlns:dgm14="http://schemas.microsoft.com/office/drawing/2010/diagram" id="0" name="" descr="People in an office"/>
        </a:ext>
      </dgm:extLst>
    </dgm:pt>
    <dgm:pt modelId="{1699DC49-007F-450E-B929-37A057DB0C15}" type="pres">
      <dgm:prSet presAssocID="{5153015E-230E-458D-96E9-117CA3030ADD}" presName="Subtitle" presStyleLbl="revTx" presStyleIdx="2" presStyleCnt="6">
        <dgm:presLayoutVars>
          <dgm:chMax val="0"/>
          <dgm:bulletEnabled/>
        </dgm:presLayoutVars>
      </dgm:prSet>
      <dgm:spPr/>
    </dgm:pt>
    <dgm:pt modelId="{08BC4EC9-F0E4-42FB-A432-B5AE2B39B8A5}" type="pres">
      <dgm:prSet presAssocID="{5153015E-230E-458D-96E9-117CA3030ADD}" presName="Description" presStyleLbl="revTx" presStyleIdx="3" presStyleCnt="6">
        <dgm:presLayoutVars>
          <dgm:bulletEnabled/>
        </dgm:presLayoutVars>
      </dgm:prSet>
      <dgm:spPr/>
    </dgm:pt>
    <dgm:pt modelId="{AA9D477C-DAD4-41F7-8B00-CF08FE3DD3D0}" type="pres">
      <dgm:prSet presAssocID="{509E2C1B-CC23-47EC-824F-E99311C13ADA}" presName="sibTrans" presStyleLbl="sibTrans2D1" presStyleIdx="0" presStyleCnt="0"/>
      <dgm:spPr/>
    </dgm:pt>
    <dgm:pt modelId="{976E345E-20F9-44D8-9353-61D55A509556}" type="pres">
      <dgm:prSet presAssocID="{A66732F9-531A-4C4B-8463-5B0689FF520B}" presName="Composite" presStyleCnt="0"/>
      <dgm:spPr/>
    </dgm:pt>
    <dgm:pt modelId="{95BC8626-8BED-44F0-89F7-21EAD6C4CF20}" type="pres">
      <dgm:prSet presAssocID="{A66732F9-531A-4C4B-8463-5B0689FF520B}"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9465" r="13784" b="-2"/>
          <a:stretch/>
        </a:blipFill>
      </dgm:spPr>
      <dgm:extLst>
        <a:ext uri="{E40237B7-FDA0-4F09-8148-C483321AD2D9}">
          <dgm14:cNvPr xmlns:dgm14="http://schemas.microsoft.com/office/drawing/2010/diagram" id="0" name="" descr="Hand drawn businessman and business woman icons in red and black colors are connected by arrows randomly on white background. This image shows the social media, and online communication between business people."/>
        </a:ext>
      </dgm:extLst>
    </dgm:pt>
    <dgm:pt modelId="{FC1339BE-3151-4D07-81C0-1B3383F61A8A}" type="pres">
      <dgm:prSet presAssocID="{A66732F9-531A-4C4B-8463-5B0689FF520B}" presName="Subtitle" presStyleLbl="revTx" presStyleIdx="4" presStyleCnt="6">
        <dgm:presLayoutVars>
          <dgm:chMax val="0"/>
          <dgm:bulletEnabled/>
        </dgm:presLayoutVars>
      </dgm:prSet>
      <dgm:spPr/>
    </dgm:pt>
    <dgm:pt modelId="{CE922573-2CE2-4E87-A2CD-5BF15EB2C5E7}" type="pres">
      <dgm:prSet presAssocID="{A66732F9-531A-4C4B-8463-5B0689FF520B}" presName="Description" presStyleLbl="revTx" presStyleIdx="5" presStyleCnt="6">
        <dgm:presLayoutVars>
          <dgm:bulletEnabled/>
        </dgm:presLayoutVars>
      </dgm:prSet>
      <dgm:spPr/>
    </dgm:pt>
  </dgm:ptLst>
  <dgm:cxnLst>
    <dgm:cxn modelId="{80E26908-2327-44C7-A99A-3FFB9B1D0F4E}" type="presOf" srcId="{A19667E5-9848-44FB-933B-73CF54A92A21}" destId="{4E79BBAC-BF5D-462F-A5DD-62D285BE71EB}" srcOrd="0" destOrd="0" presId="urn:microsoft.com/office/officeart/2024/3/layout/verticalVisualTextBlock1#12"/>
    <dgm:cxn modelId="{64399D0B-8F17-4AA6-B283-B8F4F34C9BD3}" type="presOf" srcId="{A66732F9-531A-4C4B-8463-5B0689FF520B}" destId="{FC1339BE-3151-4D07-81C0-1B3383F61A8A}" srcOrd="0" destOrd="0" presId="urn:microsoft.com/office/officeart/2024/3/layout/verticalVisualTextBlock1#12"/>
    <dgm:cxn modelId="{05AAF50D-973E-4636-8D49-735DA594735B}" type="presOf" srcId="{5153015E-230E-458D-96E9-117CA3030ADD}" destId="{1699DC49-007F-450E-B929-37A057DB0C15}" srcOrd="0" destOrd="0" presId="urn:microsoft.com/office/officeart/2024/3/layout/verticalVisualTextBlock1#12"/>
    <dgm:cxn modelId="{37536429-E776-49A1-BDAA-D688FBDE3F20}" srcId="{69C39E29-665F-4D1A-8BDB-B9FFFCB1DEA6}" destId="{37C482A3-8DFE-4C1F-A38C-3CA9CAC5729A}" srcOrd="0" destOrd="0" parTransId="{8FCB3FBC-F1C2-428A-9854-2FC607EF638D}" sibTransId="{5B62CA80-CA1C-4CC0-B55A-241910CA4EE0}"/>
    <dgm:cxn modelId="{37D70C2E-86EE-49CB-8523-F1BDBA3FE201}" srcId="{A66732F9-531A-4C4B-8463-5B0689FF520B}" destId="{69ADBE39-13D8-4F88-A2BB-E14B0580644E}" srcOrd="0" destOrd="0" parTransId="{2626DF31-C0A3-48F6-9F66-DCCDED2A47EE}" sibTransId="{87CF296F-070F-41CC-806F-87BE60EC9237}"/>
    <dgm:cxn modelId="{C0C05B42-8319-4DD7-B99B-4847D4646A44}" srcId="{5153015E-230E-458D-96E9-117CA3030ADD}" destId="{BD45A8E6-CBC0-44F6-AB9C-A775D2144E2E}" srcOrd="0" destOrd="0" parTransId="{993B8B38-57B5-4D54-B7FD-F4652B929799}" sibTransId="{FEDB68E8-4A1E-4C4B-A81C-9531ED5930A3}"/>
    <dgm:cxn modelId="{E5BAAC44-5621-410F-B2FA-1996EDC3B908}" type="presOf" srcId="{69ADBE39-13D8-4F88-A2BB-E14B0580644E}" destId="{CE922573-2CE2-4E87-A2CD-5BF15EB2C5E7}" srcOrd="0" destOrd="0" presId="urn:microsoft.com/office/officeart/2024/3/layout/verticalVisualTextBlock1#12"/>
    <dgm:cxn modelId="{F3A62B54-7E8F-4DE7-A832-4EF25DDFE88D}" type="presOf" srcId="{69C39E29-665F-4D1A-8BDB-B9FFFCB1DEA6}" destId="{248D0B76-40A8-431A-8F74-942117D25E30}" srcOrd="0" destOrd="0" presId="urn:microsoft.com/office/officeart/2024/3/layout/verticalVisualTextBlock1#12"/>
    <dgm:cxn modelId="{9865FF75-63FA-458E-A25A-BC4C18944213}" srcId="{37C482A3-8DFE-4C1F-A38C-3CA9CAC5729A}" destId="{A19667E5-9848-44FB-933B-73CF54A92A21}" srcOrd="0" destOrd="0" parTransId="{61D1D1B2-F328-467F-9EE7-5733EAC566BC}" sibTransId="{023068EE-89AA-4A83-86D2-083C26CE3A6B}"/>
    <dgm:cxn modelId="{26B96186-B30F-4946-818E-9C5F0BD03590}" type="presOf" srcId="{5B62CA80-CA1C-4CC0-B55A-241910CA4EE0}" destId="{7EB73BE3-458C-4280-862F-3022FF2D2BF2}" srcOrd="0" destOrd="0" presId="urn:microsoft.com/office/officeart/2024/3/layout/verticalVisualTextBlock1#12"/>
    <dgm:cxn modelId="{C6C004B1-CD46-43E9-833A-7116F28A8C1A}" type="presOf" srcId="{37C482A3-8DFE-4C1F-A38C-3CA9CAC5729A}" destId="{E6DCEB22-D98C-46EA-BFCA-A78E53160E55}" srcOrd="0" destOrd="0" presId="urn:microsoft.com/office/officeart/2024/3/layout/verticalVisualTextBlock1#12"/>
    <dgm:cxn modelId="{FF9C46B5-0B8A-458A-AD0D-D508288D7558}" type="presOf" srcId="{BD45A8E6-CBC0-44F6-AB9C-A775D2144E2E}" destId="{08BC4EC9-F0E4-42FB-A432-B5AE2B39B8A5}" srcOrd="0" destOrd="0" presId="urn:microsoft.com/office/officeart/2024/3/layout/verticalVisualTextBlock1#12"/>
    <dgm:cxn modelId="{B08DB5BD-0231-4470-8E9B-ADF7C8497E75}" srcId="{69C39E29-665F-4D1A-8BDB-B9FFFCB1DEA6}" destId="{A66732F9-531A-4C4B-8463-5B0689FF520B}" srcOrd="2" destOrd="0" parTransId="{B17F6CB3-3A55-40C1-A824-FF755D45ED9B}" sibTransId="{185FDB0F-F7FB-40B3-960E-5DE17BBD3F7A}"/>
    <dgm:cxn modelId="{9B352DD1-C760-43BD-A78A-56291F3CE1A8}" type="presOf" srcId="{509E2C1B-CC23-47EC-824F-E99311C13ADA}" destId="{AA9D477C-DAD4-41F7-8B00-CF08FE3DD3D0}" srcOrd="0" destOrd="0" presId="urn:microsoft.com/office/officeart/2024/3/layout/verticalVisualTextBlock1#12"/>
    <dgm:cxn modelId="{F0A35AED-DD1E-4812-BDBD-A86FA23F45BA}" srcId="{69C39E29-665F-4D1A-8BDB-B9FFFCB1DEA6}" destId="{5153015E-230E-458D-96E9-117CA3030ADD}" srcOrd="1" destOrd="0" parTransId="{5A1129B6-41A1-4AD5-A62A-D41858A510C2}" sibTransId="{509E2C1B-CC23-47EC-824F-E99311C13ADA}"/>
    <dgm:cxn modelId="{2A50C840-E2E0-4C36-BC8E-AE7E0CF84056}" type="presParOf" srcId="{248D0B76-40A8-431A-8F74-942117D25E30}" destId="{7917DF0A-1E49-430C-B63E-442487AC45DB}" srcOrd="0" destOrd="0" presId="urn:microsoft.com/office/officeart/2024/3/layout/verticalVisualTextBlock1#12"/>
    <dgm:cxn modelId="{0B90D1A5-D82F-4EF4-B009-0F29C5D4D19B}" type="presParOf" srcId="{7917DF0A-1E49-430C-B63E-442487AC45DB}" destId="{4A56C9DD-F1F0-4635-8005-0ECD880B87CF}" srcOrd="0" destOrd="0" presId="urn:microsoft.com/office/officeart/2024/3/layout/verticalVisualTextBlock1#12"/>
    <dgm:cxn modelId="{CA5F0785-F805-4D29-B5B8-CECD8240DB84}" type="presParOf" srcId="{7917DF0A-1E49-430C-B63E-442487AC45DB}" destId="{E6DCEB22-D98C-46EA-BFCA-A78E53160E55}" srcOrd="1" destOrd="0" presId="urn:microsoft.com/office/officeart/2024/3/layout/verticalVisualTextBlock1#12"/>
    <dgm:cxn modelId="{30D8A3D3-8309-4B27-874E-198809E73888}" type="presParOf" srcId="{7917DF0A-1E49-430C-B63E-442487AC45DB}" destId="{4E79BBAC-BF5D-462F-A5DD-62D285BE71EB}" srcOrd="2" destOrd="0" presId="urn:microsoft.com/office/officeart/2024/3/layout/verticalVisualTextBlock1#12"/>
    <dgm:cxn modelId="{A61EE2D0-5951-4C45-8784-0F0079115035}" type="presParOf" srcId="{248D0B76-40A8-431A-8F74-942117D25E30}" destId="{7EB73BE3-458C-4280-862F-3022FF2D2BF2}" srcOrd="1" destOrd="0" presId="urn:microsoft.com/office/officeart/2024/3/layout/verticalVisualTextBlock1#12"/>
    <dgm:cxn modelId="{4B7D57C5-B8EB-40FD-ABA7-4A38F357A753}" type="presParOf" srcId="{248D0B76-40A8-431A-8F74-942117D25E30}" destId="{3ED7A451-70EC-47D0-82EB-586C4B9EBB4B}" srcOrd="2" destOrd="0" presId="urn:microsoft.com/office/officeart/2024/3/layout/verticalVisualTextBlock1#12"/>
    <dgm:cxn modelId="{2549A585-CC31-49B5-900F-61D5C236AA3A}" type="presParOf" srcId="{3ED7A451-70EC-47D0-82EB-586C4B9EBB4B}" destId="{CBC8EC0C-580F-486A-A7A6-B07F467C22EB}" srcOrd="0" destOrd="0" presId="urn:microsoft.com/office/officeart/2024/3/layout/verticalVisualTextBlock1#12"/>
    <dgm:cxn modelId="{BF714381-00F9-4B40-8766-110A88D1924B}" type="presParOf" srcId="{3ED7A451-70EC-47D0-82EB-586C4B9EBB4B}" destId="{1699DC49-007F-450E-B929-37A057DB0C15}" srcOrd="1" destOrd="0" presId="urn:microsoft.com/office/officeart/2024/3/layout/verticalVisualTextBlock1#12"/>
    <dgm:cxn modelId="{12E50002-E799-4EE5-A2A4-42E799DEE847}" type="presParOf" srcId="{3ED7A451-70EC-47D0-82EB-586C4B9EBB4B}" destId="{08BC4EC9-F0E4-42FB-A432-B5AE2B39B8A5}" srcOrd="2" destOrd="0" presId="urn:microsoft.com/office/officeart/2024/3/layout/verticalVisualTextBlock1#12"/>
    <dgm:cxn modelId="{9FA1D191-921C-48DC-A1C2-F0588ED80680}" type="presParOf" srcId="{248D0B76-40A8-431A-8F74-942117D25E30}" destId="{AA9D477C-DAD4-41F7-8B00-CF08FE3DD3D0}" srcOrd="3" destOrd="0" presId="urn:microsoft.com/office/officeart/2024/3/layout/verticalVisualTextBlock1#12"/>
    <dgm:cxn modelId="{8DCEB66F-82AB-46AC-96A5-11609DA4CA5A}" type="presParOf" srcId="{248D0B76-40A8-431A-8F74-942117D25E30}" destId="{976E345E-20F9-44D8-9353-61D55A509556}" srcOrd="4" destOrd="0" presId="urn:microsoft.com/office/officeart/2024/3/layout/verticalVisualTextBlock1#12"/>
    <dgm:cxn modelId="{B6E2A634-E9E4-49A3-AFED-ADBE7E3CCD09}" type="presParOf" srcId="{976E345E-20F9-44D8-9353-61D55A509556}" destId="{95BC8626-8BED-44F0-89F7-21EAD6C4CF20}" srcOrd="0" destOrd="0" presId="urn:microsoft.com/office/officeart/2024/3/layout/verticalVisualTextBlock1#12"/>
    <dgm:cxn modelId="{73ED6E2B-509C-4597-BECC-A04FDCCA8231}" type="presParOf" srcId="{976E345E-20F9-44D8-9353-61D55A509556}" destId="{FC1339BE-3151-4D07-81C0-1B3383F61A8A}" srcOrd="1" destOrd="0" presId="urn:microsoft.com/office/officeart/2024/3/layout/verticalVisualTextBlock1#12"/>
    <dgm:cxn modelId="{AB330179-F8A6-41E0-BE49-DE0811DE7C01}" type="presParOf" srcId="{976E345E-20F9-44D8-9353-61D55A509556}" destId="{CE922573-2CE2-4E87-A2CD-5BF15EB2C5E7}" srcOrd="2" destOrd="0" presId="urn:microsoft.com/office/officeart/2024/3/layout/verticalVisualTextBlock1#1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89F85F-7197-4C4B-81E1-B58C3CA243F3}" type="doc">
      <dgm:prSet loTypeId="urn:microsoft.com/office/officeart/2024/3/layout/hArchList1#10" loCatId="List" qsTypeId="urn:microsoft.com/office/officeart/2005/8/quickstyle/simple1" qsCatId="simple" csTypeId="urn:microsoft.com/office/officeart/2005/8/colors/accent1_2" csCatId="accent1" phldr="1"/>
      <dgm:spPr/>
      <dgm:t>
        <a:bodyPr/>
        <a:lstStyle/>
        <a:p>
          <a:endParaRPr lang="en-US"/>
        </a:p>
      </dgm:t>
    </dgm:pt>
    <dgm:pt modelId="{078055F9-006E-4558-ADDF-F39A973D838C}">
      <dgm:prSet/>
      <dgm:spPr/>
      <dgm:t>
        <a:bodyPr/>
        <a:lstStyle/>
        <a:p>
          <a:pPr>
            <a:lnSpc>
              <a:spcPct val="100000"/>
            </a:lnSpc>
            <a:defRPr b="1"/>
          </a:pPr>
          <a:r>
            <a:rPr lang="en-US"/>
            <a:t>Wellness Recovery Action Plan</a:t>
          </a:r>
        </a:p>
      </dgm:t>
    </dgm:pt>
    <dgm:pt modelId="{BCBD694E-5346-49EE-B626-985CFD4C4BF3}" type="parTrans" cxnId="{94442669-1080-4707-85E1-9906E596A855}">
      <dgm:prSet/>
      <dgm:spPr/>
      <dgm:t>
        <a:bodyPr/>
        <a:lstStyle/>
        <a:p>
          <a:endParaRPr lang="en-US"/>
        </a:p>
      </dgm:t>
    </dgm:pt>
    <dgm:pt modelId="{47AC839B-0A9B-4226-8A8B-E2FBDA9ED327}" type="sibTrans" cxnId="{94442669-1080-4707-85E1-9906E596A855}">
      <dgm:prSet/>
      <dgm:spPr/>
      <dgm:t>
        <a:bodyPr/>
        <a:lstStyle/>
        <a:p>
          <a:pPr>
            <a:lnSpc>
              <a:spcPct val="100000"/>
            </a:lnSpc>
            <a:defRPr b="1"/>
          </a:pPr>
          <a:endParaRPr lang="en-US"/>
        </a:p>
      </dgm:t>
    </dgm:pt>
    <dgm:pt modelId="{A446EEE6-16CE-4DD1-8015-265080D1148E}">
      <dgm:prSet/>
      <dgm:spPr/>
      <dgm:t>
        <a:bodyPr/>
        <a:lstStyle/>
        <a:p>
          <a:pPr>
            <a:lnSpc>
              <a:spcPct val="100000"/>
            </a:lnSpc>
          </a:pPr>
          <a:r>
            <a:rPr lang="en-US"/>
            <a:t>The Wellness Recovery Action Plan serves as a structured approach to individual recovery, empowering people to take charge of their wellness.</a:t>
          </a:r>
        </a:p>
      </dgm:t>
    </dgm:pt>
    <dgm:pt modelId="{BF06F507-888C-444D-86DA-9420726417A3}" type="parTrans" cxnId="{8E983943-651E-40AD-BDED-60C8F417732A}">
      <dgm:prSet/>
      <dgm:spPr/>
      <dgm:t>
        <a:bodyPr/>
        <a:lstStyle/>
        <a:p>
          <a:endParaRPr lang="en-US"/>
        </a:p>
      </dgm:t>
    </dgm:pt>
    <dgm:pt modelId="{25DF3DB9-A09F-4127-96CC-9D0040B546AE}" type="sibTrans" cxnId="{8E983943-651E-40AD-BDED-60C8F417732A}">
      <dgm:prSet/>
      <dgm:spPr/>
      <dgm:t>
        <a:bodyPr/>
        <a:lstStyle/>
        <a:p>
          <a:endParaRPr lang="en-US"/>
        </a:p>
      </dgm:t>
    </dgm:pt>
    <dgm:pt modelId="{121D7A5E-CAE8-433E-B9C4-DA639830E885}">
      <dgm:prSet/>
      <dgm:spPr/>
      <dgm:t>
        <a:bodyPr/>
        <a:lstStyle/>
        <a:p>
          <a:pPr>
            <a:lnSpc>
              <a:spcPct val="100000"/>
            </a:lnSpc>
            <a:defRPr b="1"/>
          </a:pPr>
          <a:r>
            <a:rPr lang="en-US"/>
            <a:t>Role of Peer Support</a:t>
          </a:r>
        </a:p>
      </dgm:t>
    </dgm:pt>
    <dgm:pt modelId="{9C7DAFA9-2792-4C5A-A074-DBC97516FE0A}" type="parTrans" cxnId="{AD9C19BB-0FBC-4855-BCCE-A283C1B54860}">
      <dgm:prSet/>
      <dgm:spPr/>
      <dgm:t>
        <a:bodyPr/>
        <a:lstStyle/>
        <a:p>
          <a:endParaRPr lang="en-US"/>
        </a:p>
      </dgm:t>
    </dgm:pt>
    <dgm:pt modelId="{4838F07C-F0E0-44A4-B2F5-87B70AC1BB93}" type="sibTrans" cxnId="{AD9C19BB-0FBC-4855-BCCE-A283C1B54860}">
      <dgm:prSet/>
      <dgm:spPr/>
      <dgm:t>
        <a:bodyPr/>
        <a:lstStyle/>
        <a:p>
          <a:pPr>
            <a:lnSpc>
              <a:spcPct val="100000"/>
            </a:lnSpc>
            <a:defRPr b="1"/>
          </a:pPr>
          <a:endParaRPr lang="en-US"/>
        </a:p>
      </dgm:t>
    </dgm:pt>
    <dgm:pt modelId="{B134BE90-0656-4B63-AF65-530EE68603F2}">
      <dgm:prSet/>
      <dgm:spPr/>
      <dgm:t>
        <a:bodyPr/>
        <a:lstStyle/>
        <a:p>
          <a:pPr>
            <a:lnSpc>
              <a:spcPct val="100000"/>
            </a:lnSpc>
          </a:pPr>
          <a:r>
            <a:rPr lang="en-US"/>
            <a:t>Peer support plays a crucial role in recovery by providing encouragement and shared experiences that foster empowerment and resilience.</a:t>
          </a:r>
        </a:p>
      </dgm:t>
    </dgm:pt>
    <dgm:pt modelId="{9F5C6121-868E-4D79-86FD-814C0067938B}" type="parTrans" cxnId="{098F114E-490E-452C-9A6B-8A04B06A9C4E}">
      <dgm:prSet/>
      <dgm:spPr/>
      <dgm:t>
        <a:bodyPr/>
        <a:lstStyle/>
        <a:p>
          <a:endParaRPr lang="en-US"/>
        </a:p>
      </dgm:t>
    </dgm:pt>
    <dgm:pt modelId="{16B31030-4EE5-49AE-918F-81CCCB275E0A}" type="sibTrans" cxnId="{098F114E-490E-452C-9A6B-8A04B06A9C4E}">
      <dgm:prSet/>
      <dgm:spPr/>
      <dgm:t>
        <a:bodyPr/>
        <a:lstStyle/>
        <a:p>
          <a:endParaRPr lang="en-US"/>
        </a:p>
      </dgm:t>
    </dgm:pt>
    <dgm:pt modelId="{D13003F1-4FA8-425A-89E8-248D28AB3477}">
      <dgm:prSet/>
      <dgm:spPr/>
      <dgm:t>
        <a:bodyPr/>
        <a:lstStyle/>
        <a:p>
          <a:pPr>
            <a:lnSpc>
              <a:spcPct val="100000"/>
            </a:lnSpc>
            <a:defRPr b="1"/>
          </a:pPr>
          <a:r>
            <a:rPr lang="en-US"/>
            <a:t>Collaborative Efforts</a:t>
          </a:r>
        </a:p>
      </dgm:t>
    </dgm:pt>
    <dgm:pt modelId="{F0226C90-8A0E-4978-BF51-DBAE4BAE87AA}" type="parTrans" cxnId="{AEFA22B2-FCE5-480A-A945-731361DD5B4F}">
      <dgm:prSet/>
      <dgm:spPr/>
      <dgm:t>
        <a:bodyPr/>
        <a:lstStyle/>
        <a:p>
          <a:endParaRPr lang="en-US"/>
        </a:p>
      </dgm:t>
    </dgm:pt>
    <dgm:pt modelId="{8F628895-4E0B-4F5C-94AF-81C25D24033A}" type="sibTrans" cxnId="{AEFA22B2-FCE5-480A-A945-731361DD5B4F}">
      <dgm:prSet/>
      <dgm:spPr/>
      <dgm:t>
        <a:bodyPr/>
        <a:lstStyle/>
        <a:p>
          <a:endParaRPr lang="en-US"/>
        </a:p>
      </dgm:t>
    </dgm:pt>
    <dgm:pt modelId="{1646F13D-A264-419D-B616-1D5661B5C1FA}">
      <dgm:prSet/>
      <dgm:spPr/>
      <dgm:t>
        <a:bodyPr/>
        <a:lstStyle/>
        <a:p>
          <a:pPr>
            <a:lnSpc>
              <a:spcPct val="100000"/>
            </a:lnSpc>
          </a:pPr>
          <a:r>
            <a:rPr lang="en-US"/>
            <a:t>Collaborative efforts among individuals enhance the recovery process, leading to meaningful progress towards personal wellness goals.</a:t>
          </a:r>
        </a:p>
      </dgm:t>
    </dgm:pt>
    <dgm:pt modelId="{37CF2416-2A00-4D81-A7FC-70E94B8FAEE7}" type="parTrans" cxnId="{DBB8445B-91B2-478A-A812-6DE7C38DDF3F}">
      <dgm:prSet/>
      <dgm:spPr/>
      <dgm:t>
        <a:bodyPr/>
        <a:lstStyle/>
        <a:p>
          <a:endParaRPr lang="en-US"/>
        </a:p>
      </dgm:t>
    </dgm:pt>
    <dgm:pt modelId="{799DC377-9DC2-4963-BBC5-893718CACFBB}" type="sibTrans" cxnId="{DBB8445B-91B2-478A-A812-6DE7C38DDF3F}">
      <dgm:prSet/>
      <dgm:spPr/>
      <dgm:t>
        <a:bodyPr/>
        <a:lstStyle/>
        <a:p>
          <a:endParaRPr lang="en-US"/>
        </a:p>
      </dgm:t>
    </dgm:pt>
    <dgm:pt modelId="{1E430935-B589-4712-95AB-208A9917863F}" type="pres">
      <dgm:prSet presAssocID="{E389F85F-7197-4C4B-81E1-B58C3CA243F3}" presName="Name0" presStyleCnt="0">
        <dgm:presLayoutVars>
          <dgm:dir/>
          <dgm:resizeHandles val="exact"/>
        </dgm:presLayoutVars>
      </dgm:prSet>
      <dgm:spPr/>
    </dgm:pt>
    <dgm:pt modelId="{88BA6D9E-E625-4401-ACF3-0304AE8B5430}" type="pres">
      <dgm:prSet presAssocID="{078055F9-006E-4558-ADDF-F39A973D838C}" presName="compNode" presStyleCnt="0"/>
      <dgm:spPr/>
    </dgm:pt>
    <dgm:pt modelId="{A98FE6C2-32A1-4133-A56C-1BA9E39EF6F2}" type="pres">
      <dgm:prSet presAssocID="{078055F9-006E-4558-ADDF-F39A973D838C}" presName="pictRect" presStyleLbl="revTx" presStyleIdx="0" presStyleCnt="6">
        <dgm:presLayoutVars>
          <dgm:chMax val="0"/>
          <dgm:bulletEnabled/>
        </dgm:presLayoutVars>
      </dgm:prSet>
      <dgm:spPr/>
    </dgm:pt>
    <dgm:pt modelId="{4072FC99-7501-4968-A1D9-034C24A677A0}" type="pres">
      <dgm:prSet presAssocID="{078055F9-006E-4558-ADDF-F39A973D838C}" presName="textRect" presStyleLbl="revTx" presStyleIdx="1" presStyleCnt="6">
        <dgm:presLayoutVars>
          <dgm:bulletEnabled/>
        </dgm:presLayoutVars>
      </dgm:prSet>
      <dgm:spPr/>
    </dgm:pt>
    <dgm:pt modelId="{1EBE9088-1529-4421-9B49-16690133A1EB}" type="pres">
      <dgm:prSet presAssocID="{47AC839B-0A9B-4226-8A8B-E2FBDA9ED327}" presName="sibTrans" presStyleLbl="sibTrans2D1" presStyleIdx="0" presStyleCnt="0"/>
      <dgm:spPr/>
    </dgm:pt>
    <dgm:pt modelId="{60502606-D854-48CB-8CBA-9A629930FB97}" type="pres">
      <dgm:prSet presAssocID="{121D7A5E-CAE8-433E-B9C4-DA639830E885}" presName="compNode" presStyleCnt="0"/>
      <dgm:spPr/>
    </dgm:pt>
    <dgm:pt modelId="{E9B6C36B-61B4-4014-A190-5ADB99F8570F}" type="pres">
      <dgm:prSet presAssocID="{121D7A5E-CAE8-433E-B9C4-DA639830E885}" presName="pictRect" presStyleLbl="revTx" presStyleIdx="2" presStyleCnt="6">
        <dgm:presLayoutVars>
          <dgm:chMax val="0"/>
          <dgm:bulletEnabled/>
        </dgm:presLayoutVars>
      </dgm:prSet>
      <dgm:spPr/>
    </dgm:pt>
    <dgm:pt modelId="{177901BC-D671-4AB2-8278-2FCB04F5C5CE}" type="pres">
      <dgm:prSet presAssocID="{121D7A5E-CAE8-433E-B9C4-DA639830E885}" presName="textRect" presStyleLbl="revTx" presStyleIdx="3" presStyleCnt="6">
        <dgm:presLayoutVars>
          <dgm:bulletEnabled/>
        </dgm:presLayoutVars>
      </dgm:prSet>
      <dgm:spPr/>
    </dgm:pt>
    <dgm:pt modelId="{EE10A1BE-3405-4F45-8ECF-BB2A6790CBC0}" type="pres">
      <dgm:prSet presAssocID="{4838F07C-F0E0-44A4-B2F5-87B70AC1BB93}" presName="sibTrans" presStyleLbl="sibTrans2D1" presStyleIdx="0" presStyleCnt="0"/>
      <dgm:spPr/>
    </dgm:pt>
    <dgm:pt modelId="{32BBC1D6-09CD-4776-9C3E-042C61091D2A}" type="pres">
      <dgm:prSet presAssocID="{D13003F1-4FA8-425A-89E8-248D28AB3477}" presName="compNode" presStyleCnt="0"/>
      <dgm:spPr/>
    </dgm:pt>
    <dgm:pt modelId="{5E954CAE-BB3A-4E83-9A2F-6A1468A714DA}" type="pres">
      <dgm:prSet presAssocID="{D13003F1-4FA8-425A-89E8-248D28AB3477}" presName="pictRect" presStyleLbl="revTx" presStyleIdx="4" presStyleCnt="6">
        <dgm:presLayoutVars>
          <dgm:chMax val="0"/>
          <dgm:bulletEnabled/>
        </dgm:presLayoutVars>
      </dgm:prSet>
      <dgm:spPr/>
    </dgm:pt>
    <dgm:pt modelId="{18065B78-79FA-4EED-8AE1-AA162C7EB46F}" type="pres">
      <dgm:prSet presAssocID="{D13003F1-4FA8-425A-89E8-248D28AB3477}" presName="textRect" presStyleLbl="revTx" presStyleIdx="5" presStyleCnt="6">
        <dgm:presLayoutVars>
          <dgm:bulletEnabled/>
        </dgm:presLayoutVars>
      </dgm:prSet>
      <dgm:spPr/>
    </dgm:pt>
  </dgm:ptLst>
  <dgm:cxnLst>
    <dgm:cxn modelId="{136FD31C-D83B-4E84-8ED1-4F40A927AD6C}" type="presOf" srcId="{47AC839B-0A9B-4226-8A8B-E2FBDA9ED327}" destId="{1EBE9088-1529-4421-9B49-16690133A1EB}" srcOrd="0" destOrd="0" presId="urn:microsoft.com/office/officeart/2024/3/layout/hArchList1#10"/>
    <dgm:cxn modelId="{220AFC2E-F30A-45EF-892D-8AA1292AD892}" type="presOf" srcId="{E389F85F-7197-4C4B-81E1-B58C3CA243F3}" destId="{1E430935-B589-4712-95AB-208A9917863F}" srcOrd="0" destOrd="0" presId="urn:microsoft.com/office/officeart/2024/3/layout/hArchList1#10"/>
    <dgm:cxn modelId="{DBB8445B-91B2-478A-A812-6DE7C38DDF3F}" srcId="{D13003F1-4FA8-425A-89E8-248D28AB3477}" destId="{1646F13D-A264-419D-B616-1D5661B5C1FA}" srcOrd="0" destOrd="0" parTransId="{37CF2416-2A00-4D81-A7FC-70E94B8FAEE7}" sibTransId="{799DC377-9DC2-4963-BBC5-893718CACFBB}"/>
    <dgm:cxn modelId="{113C1361-3D3D-47C7-89F8-1D5E12DA8A57}" type="presOf" srcId="{B134BE90-0656-4B63-AF65-530EE68603F2}" destId="{177901BC-D671-4AB2-8278-2FCB04F5C5CE}" srcOrd="0" destOrd="0" presId="urn:microsoft.com/office/officeart/2024/3/layout/hArchList1#10"/>
    <dgm:cxn modelId="{8E983943-651E-40AD-BDED-60C8F417732A}" srcId="{078055F9-006E-4558-ADDF-F39A973D838C}" destId="{A446EEE6-16CE-4DD1-8015-265080D1148E}" srcOrd="0" destOrd="0" parTransId="{BF06F507-888C-444D-86DA-9420726417A3}" sibTransId="{25DF3DB9-A09F-4127-96CC-9D0040B546AE}"/>
    <dgm:cxn modelId="{94442669-1080-4707-85E1-9906E596A855}" srcId="{E389F85F-7197-4C4B-81E1-B58C3CA243F3}" destId="{078055F9-006E-4558-ADDF-F39A973D838C}" srcOrd="0" destOrd="0" parTransId="{BCBD694E-5346-49EE-B626-985CFD4C4BF3}" sibTransId="{47AC839B-0A9B-4226-8A8B-E2FBDA9ED327}"/>
    <dgm:cxn modelId="{098F114E-490E-452C-9A6B-8A04B06A9C4E}" srcId="{121D7A5E-CAE8-433E-B9C4-DA639830E885}" destId="{B134BE90-0656-4B63-AF65-530EE68603F2}" srcOrd="0" destOrd="0" parTransId="{9F5C6121-868E-4D79-86FD-814C0067938B}" sibTransId="{16B31030-4EE5-49AE-918F-81CCCB275E0A}"/>
    <dgm:cxn modelId="{A88C0454-C340-4997-A6A3-9F9B07597A52}" type="presOf" srcId="{121D7A5E-CAE8-433E-B9C4-DA639830E885}" destId="{E9B6C36B-61B4-4014-A190-5ADB99F8570F}" srcOrd="0" destOrd="0" presId="urn:microsoft.com/office/officeart/2024/3/layout/hArchList1#10"/>
    <dgm:cxn modelId="{70F8C08F-D9D6-4366-BF7F-4A85B05CAF1B}" type="presOf" srcId="{D13003F1-4FA8-425A-89E8-248D28AB3477}" destId="{5E954CAE-BB3A-4E83-9A2F-6A1468A714DA}" srcOrd="0" destOrd="0" presId="urn:microsoft.com/office/officeart/2024/3/layout/hArchList1#10"/>
    <dgm:cxn modelId="{379D2796-2629-4B47-81ED-A3785E3FE0B2}" type="presOf" srcId="{078055F9-006E-4558-ADDF-F39A973D838C}" destId="{A98FE6C2-32A1-4133-A56C-1BA9E39EF6F2}" srcOrd="0" destOrd="0" presId="urn:microsoft.com/office/officeart/2024/3/layout/hArchList1#10"/>
    <dgm:cxn modelId="{AEFA22B2-FCE5-480A-A945-731361DD5B4F}" srcId="{E389F85F-7197-4C4B-81E1-B58C3CA243F3}" destId="{D13003F1-4FA8-425A-89E8-248D28AB3477}" srcOrd="2" destOrd="0" parTransId="{F0226C90-8A0E-4978-BF51-DBAE4BAE87AA}" sibTransId="{8F628895-4E0B-4F5C-94AF-81C25D24033A}"/>
    <dgm:cxn modelId="{AD9C19BB-0FBC-4855-BCCE-A283C1B54860}" srcId="{E389F85F-7197-4C4B-81E1-B58C3CA243F3}" destId="{121D7A5E-CAE8-433E-B9C4-DA639830E885}" srcOrd="1" destOrd="0" parTransId="{9C7DAFA9-2792-4C5A-A074-DBC97516FE0A}" sibTransId="{4838F07C-F0E0-44A4-B2F5-87B70AC1BB93}"/>
    <dgm:cxn modelId="{E12E25CF-2C96-4DB1-B238-1FB312A63CE2}" type="presOf" srcId="{4838F07C-F0E0-44A4-B2F5-87B70AC1BB93}" destId="{EE10A1BE-3405-4F45-8ECF-BB2A6790CBC0}" srcOrd="0" destOrd="0" presId="urn:microsoft.com/office/officeart/2024/3/layout/hArchList1#10"/>
    <dgm:cxn modelId="{7294BBF0-9C4D-46C1-BD8E-267AECFBD533}" type="presOf" srcId="{1646F13D-A264-419D-B616-1D5661B5C1FA}" destId="{18065B78-79FA-4EED-8AE1-AA162C7EB46F}" srcOrd="0" destOrd="0" presId="urn:microsoft.com/office/officeart/2024/3/layout/hArchList1#10"/>
    <dgm:cxn modelId="{05877FFF-8D36-49E2-B551-4D1EB5E3EC75}" type="presOf" srcId="{A446EEE6-16CE-4DD1-8015-265080D1148E}" destId="{4072FC99-7501-4968-A1D9-034C24A677A0}" srcOrd="0" destOrd="0" presId="urn:microsoft.com/office/officeart/2024/3/layout/hArchList1#10"/>
    <dgm:cxn modelId="{2BB1CC59-6345-4668-B460-0F43B5D5511C}" type="presParOf" srcId="{1E430935-B589-4712-95AB-208A9917863F}" destId="{88BA6D9E-E625-4401-ACF3-0304AE8B5430}" srcOrd="0" destOrd="0" presId="urn:microsoft.com/office/officeart/2024/3/layout/hArchList1#10"/>
    <dgm:cxn modelId="{DE070A2F-CEB8-4161-9F0C-91FCEF27DC49}" type="presParOf" srcId="{88BA6D9E-E625-4401-ACF3-0304AE8B5430}" destId="{A98FE6C2-32A1-4133-A56C-1BA9E39EF6F2}" srcOrd="0" destOrd="0" presId="urn:microsoft.com/office/officeart/2024/3/layout/hArchList1#10"/>
    <dgm:cxn modelId="{6C071FCC-9602-4CBC-8D27-41AB868DB3C7}" type="presParOf" srcId="{88BA6D9E-E625-4401-ACF3-0304AE8B5430}" destId="{4072FC99-7501-4968-A1D9-034C24A677A0}" srcOrd="1" destOrd="0" presId="urn:microsoft.com/office/officeart/2024/3/layout/hArchList1#10"/>
    <dgm:cxn modelId="{53847126-E226-4725-ADB5-F43C90F6836B}" type="presParOf" srcId="{1E430935-B589-4712-95AB-208A9917863F}" destId="{1EBE9088-1529-4421-9B49-16690133A1EB}" srcOrd="1" destOrd="0" presId="urn:microsoft.com/office/officeart/2024/3/layout/hArchList1#10"/>
    <dgm:cxn modelId="{10883841-61F9-4CDC-A64C-992F08272BBF}" type="presParOf" srcId="{1E430935-B589-4712-95AB-208A9917863F}" destId="{60502606-D854-48CB-8CBA-9A629930FB97}" srcOrd="2" destOrd="0" presId="urn:microsoft.com/office/officeart/2024/3/layout/hArchList1#10"/>
    <dgm:cxn modelId="{2A240071-B227-47D2-804C-11F9B6F164B0}" type="presParOf" srcId="{60502606-D854-48CB-8CBA-9A629930FB97}" destId="{E9B6C36B-61B4-4014-A190-5ADB99F8570F}" srcOrd="0" destOrd="0" presId="urn:microsoft.com/office/officeart/2024/3/layout/hArchList1#10"/>
    <dgm:cxn modelId="{357E1CF4-5606-4555-A9A2-F1065CF72993}" type="presParOf" srcId="{60502606-D854-48CB-8CBA-9A629930FB97}" destId="{177901BC-D671-4AB2-8278-2FCB04F5C5CE}" srcOrd="1" destOrd="0" presId="urn:microsoft.com/office/officeart/2024/3/layout/hArchList1#10"/>
    <dgm:cxn modelId="{1808173C-5B55-4485-889D-13824260388E}" type="presParOf" srcId="{1E430935-B589-4712-95AB-208A9917863F}" destId="{EE10A1BE-3405-4F45-8ECF-BB2A6790CBC0}" srcOrd="3" destOrd="0" presId="urn:microsoft.com/office/officeart/2024/3/layout/hArchList1#10"/>
    <dgm:cxn modelId="{D6B1D2DF-3EFC-4292-BF2D-04F45267E257}" type="presParOf" srcId="{1E430935-B589-4712-95AB-208A9917863F}" destId="{32BBC1D6-09CD-4776-9C3E-042C61091D2A}" srcOrd="4" destOrd="0" presId="urn:microsoft.com/office/officeart/2024/3/layout/hArchList1#10"/>
    <dgm:cxn modelId="{D82F1BCA-B43D-4CA8-AD4B-BC296DA4ACDF}" type="presParOf" srcId="{32BBC1D6-09CD-4776-9C3E-042C61091D2A}" destId="{5E954CAE-BB3A-4E83-9A2F-6A1468A714DA}" srcOrd="0" destOrd="0" presId="urn:microsoft.com/office/officeart/2024/3/layout/hArchList1#10"/>
    <dgm:cxn modelId="{68A9885F-2DCA-4F81-8BFC-E8CBF306B1E3}" type="presParOf" srcId="{32BBC1D6-09CD-4776-9C3E-042C61091D2A}" destId="{18065B78-79FA-4EED-8AE1-AA162C7EB46F}" srcOrd="1" destOrd="0" presId="urn:microsoft.com/office/officeart/2024/3/layout/hArchList1#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A9FCF-8EE5-4B84-9ADE-67CFBD6CFAAD}">
      <dsp:nvSpPr>
        <dsp:cNvPr id="0" name=""/>
        <dsp:cNvSpPr/>
      </dsp:nvSpPr>
      <dsp:spPr>
        <a:xfrm>
          <a:off x="0" y="0"/>
          <a:ext cx="1681599" cy="16815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6268" r="17484" b="3"/>
          <a:stretch/>
        </a:blipFill>
        <a:ln>
          <a:noFill/>
        </a:ln>
        <a:effectLst/>
      </dsp:spPr>
      <dsp:style>
        <a:lnRef idx="0">
          <a:scrgbClr r="0" g="0" b="0"/>
        </a:lnRef>
        <a:fillRef idx="3">
          <a:scrgbClr r="0" g="0" b="0"/>
        </a:fillRef>
        <a:effectRef idx="2">
          <a:scrgbClr r="0" g="0" b="0"/>
        </a:effectRef>
        <a:fontRef idx="minor">
          <a:schemeClr val="lt1"/>
        </a:fontRef>
      </dsp:style>
    </dsp:sp>
    <dsp:sp modelId="{8F3736D0-2229-4E5D-B823-6E1B02EFE618}">
      <dsp:nvSpPr>
        <dsp:cNvPr id="0" name=""/>
        <dsp:cNvSpPr/>
      </dsp:nvSpPr>
      <dsp:spPr>
        <a:xfrm>
          <a:off x="1861599" y="0"/>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Diverse Training Programs</a:t>
          </a:r>
        </a:p>
      </dsp:txBody>
      <dsp:txXfrm>
        <a:off x="1861599" y="0"/>
        <a:ext cx="5167674" cy="346182"/>
      </dsp:txXfrm>
    </dsp:sp>
    <dsp:sp modelId="{E65B1918-504B-4E5A-AAFA-702AAC75D0BD}">
      <dsp:nvSpPr>
        <dsp:cNvPr id="0" name=""/>
        <dsp:cNvSpPr/>
      </dsp:nvSpPr>
      <dsp:spPr>
        <a:xfrm>
          <a:off x="1861599" y="346182"/>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Various training programs are designed to cater to different learning needs and objectives, ensuring effective implementation of WRAP.</a:t>
          </a:r>
        </a:p>
      </dsp:txBody>
      <dsp:txXfrm>
        <a:off x="1861599" y="346182"/>
        <a:ext cx="5167674" cy="1335417"/>
      </dsp:txXfrm>
    </dsp:sp>
    <dsp:sp modelId="{D91BB66A-87DB-40A2-8159-BD45505106BC}">
      <dsp:nvSpPr>
        <dsp:cNvPr id="0" name=""/>
        <dsp:cNvSpPr/>
      </dsp:nvSpPr>
      <dsp:spPr>
        <a:xfrm>
          <a:off x="0" y="1816127"/>
          <a:ext cx="1681599" cy="16815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6470" r="16779" b="-2"/>
          <a:stretch/>
        </a:blipFill>
        <a:ln>
          <a:noFill/>
        </a:ln>
        <a:effectLst/>
      </dsp:spPr>
      <dsp:style>
        <a:lnRef idx="0">
          <a:scrgbClr r="0" g="0" b="0"/>
        </a:lnRef>
        <a:fillRef idx="3">
          <a:scrgbClr r="0" g="0" b="0"/>
        </a:fillRef>
        <a:effectRef idx="2">
          <a:scrgbClr r="0" g="0" b="0"/>
        </a:effectRef>
        <a:fontRef idx="minor">
          <a:schemeClr val="lt1"/>
        </a:fontRef>
      </dsp:style>
    </dsp:sp>
    <dsp:sp modelId="{6A6F7798-6F4D-43D3-A37C-31048229AA69}">
      <dsp:nvSpPr>
        <dsp:cNvPr id="0" name=""/>
        <dsp:cNvSpPr/>
      </dsp:nvSpPr>
      <dsp:spPr>
        <a:xfrm>
          <a:off x="1861599" y="1816127"/>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Skill Development</a:t>
          </a:r>
        </a:p>
      </dsp:txBody>
      <dsp:txXfrm>
        <a:off x="1861599" y="1816127"/>
        <a:ext cx="5167674" cy="346182"/>
      </dsp:txXfrm>
    </dsp:sp>
    <dsp:sp modelId="{DDE5121A-F95C-4489-9D52-0245A4302461}">
      <dsp:nvSpPr>
        <dsp:cNvPr id="0" name=""/>
        <dsp:cNvSpPr/>
      </dsp:nvSpPr>
      <dsp:spPr>
        <a:xfrm>
          <a:off x="1861599" y="2162310"/>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Participants gain essential skills through hands-on exercises and expert guidance, preparing them for successful facilitation.</a:t>
          </a:r>
        </a:p>
      </dsp:txBody>
      <dsp:txXfrm>
        <a:off x="1861599" y="2162310"/>
        <a:ext cx="5167674" cy="1335417"/>
      </dsp:txXfrm>
    </dsp:sp>
    <dsp:sp modelId="{7F193A10-CA1F-432E-AC5D-EAE6864C2121}">
      <dsp:nvSpPr>
        <dsp:cNvPr id="0" name=""/>
        <dsp:cNvSpPr/>
      </dsp:nvSpPr>
      <dsp:spPr>
        <a:xfrm>
          <a:off x="0" y="3632255"/>
          <a:ext cx="1681599" cy="16815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blipFill>
        <a:ln>
          <a:noFill/>
        </a:ln>
        <a:effectLst/>
      </dsp:spPr>
      <dsp:style>
        <a:lnRef idx="0">
          <a:scrgbClr r="0" g="0" b="0"/>
        </a:lnRef>
        <a:fillRef idx="3">
          <a:scrgbClr r="0" g="0" b="0"/>
        </a:fillRef>
        <a:effectRef idx="2">
          <a:scrgbClr r="0" g="0" b="0"/>
        </a:effectRef>
        <a:fontRef idx="minor">
          <a:schemeClr val="lt1"/>
        </a:fontRef>
      </dsp:style>
    </dsp:sp>
    <dsp:sp modelId="{13ED33A8-F676-4355-9492-61FD0D33D15F}">
      <dsp:nvSpPr>
        <dsp:cNvPr id="0" name=""/>
        <dsp:cNvSpPr/>
      </dsp:nvSpPr>
      <dsp:spPr>
        <a:xfrm>
          <a:off x="1861599" y="3632255"/>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Effective Facilitation Techniques</a:t>
          </a:r>
        </a:p>
      </dsp:txBody>
      <dsp:txXfrm>
        <a:off x="1861599" y="3632255"/>
        <a:ext cx="5167674" cy="346182"/>
      </dsp:txXfrm>
    </dsp:sp>
    <dsp:sp modelId="{37229676-7FF7-4242-A1AD-5698EA790620}">
      <dsp:nvSpPr>
        <dsp:cNvPr id="0" name=""/>
        <dsp:cNvSpPr/>
      </dsp:nvSpPr>
      <dsp:spPr>
        <a:xfrm>
          <a:off x="1861599" y="3978438"/>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Workshops focus on teaching effective facilitation techniques, enabling participants to lead discussions and activities successfully.</a:t>
          </a:r>
        </a:p>
      </dsp:txBody>
      <dsp:txXfrm>
        <a:off x="1861599" y="3978438"/>
        <a:ext cx="5167674" cy="1335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6C9DD-F1F0-4635-8005-0ECD880B87CF}">
      <dsp:nvSpPr>
        <dsp:cNvPr id="0" name=""/>
        <dsp:cNvSpPr/>
      </dsp:nvSpPr>
      <dsp:spPr>
        <a:xfrm>
          <a:off x="0" y="0"/>
          <a:ext cx="1681599" cy="16815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6890" r="18106" b="-6"/>
          <a:stretch/>
        </a:blipFill>
        <a:ln>
          <a:noFill/>
        </a:ln>
        <a:effectLst/>
      </dsp:spPr>
      <dsp:style>
        <a:lnRef idx="0">
          <a:scrgbClr r="0" g="0" b="0"/>
        </a:lnRef>
        <a:fillRef idx="3">
          <a:scrgbClr r="0" g="0" b="0"/>
        </a:fillRef>
        <a:effectRef idx="2">
          <a:scrgbClr r="0" g="0" b="0"/>
        </a:effectRef>
        <a:fontRef idx="minor">
          <a:schemeClr val="lt1"/>
        </a:fontRef>
      </dsp:style>
    </dsp:sp>
    <dsp:sp modelId="{E6DCEB22-D98C-46EA-BFCA-A78E53160E55}">
      <dsp:nvSpPr>
        <dsp:cNvPr id="0" name=""/>
        <dsp:cNvSpPr/>
      </dsp:nvSpPr>
      <dsp:spPr>
        <a:xfrm>
          <a:off x="1861599" y="0"/>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Access to Information</a:t>
          </a:r>
        </a:p>
      </dsp:txBody>
      <dsp:txXfrm>
        <a:off x="1861599" y="0"/>
        <a:ext cx="5167674" cy="346182"/>
      </dsp:txXfrm>
    </dsp:sp>
    <dsp:sp modelId="{4E79BBAC-BF5D-462F-A5DD-62D285BE71EB}">
      <dsp:nvSpPr>
        <dsp:cNvPr id="0" name=""/>
        <dsp:cNvSpPr/>
      </dsp:nvSpPr>
      <dsp:spPr>
        <a:xfrm>
          <a:off x="1861599" y="346182"/>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Online resources provide valuable information about WRAP, enhancing understanding and support for users.</a:t>
          </a:r>
        </a:p>
      </dsp:txBody>
      <dsp:txXfrm>
        <a:off x="1861599" y="346182"/>
        <a:ext cx="5167674" cy="1335417"/>
      </dsp:txXfrm>
    </dsp:sp>
    <dsp:sp modelId="{CBC8EC0C-580F-486A-A7A6-B07F467C22EB}">
      <dsp:nvSpPr>
        <dsp:cNvPr id="0" name=""/>
        <dsp:cNvSpPr/>
      </dsp:nvSpPr>
      <dsp:spPr>
        <a:xfrm>
          <a:off x="0" y="1816127"/>
          <a:ext cx="1681599" cy="16815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1198" r="22050" b="-2"/>
          <a:stretch/>
        </a:blipFill>
        <a:ln>
          <a:noFill/>
        </a:ln>
        <a:effectLst/>
      </dsp:spPr>
      <dsp:style>
        <a:lnRef idx="0">
          <a:scrgbClr r="0" g="0" b="0"/>
        </a:lnRef>
        <a:fillRef idx="3">
          <a:scrgbClr r="0" g="0" b="0"/>
        </a:fillRef>
        <a:effectRef idx="2">
          <a:scrgbClr r="0" g="0" b="0"/>
        </a:effectRef>
        <a:fontRef idx="minor">
          <a:schemeClr val="lt1"/>
        </a:fontRef>
      </dsp:style>
    </dsp:sp>
    <dsp:sp modelId="{1699DC49-007F-450E-B929-37A057DB0C15}">
      <dsp:nvSpPr>
        <dsp:cNvPr id="0" name=""/>
        <dsp:cNvSpPr/>
      </dsp:nvSpPr>
      <dsp:spPr>
        <a:xfrm>
          <a:off x="1861599" y="1816127"/>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Peer Support Networks</a:t>
          </a:r>
        </a:p>
      </dsp:txBody>
      <dsp:txXfrm>
        <a:off x="1861599" y="1816127"/>
        <a:ext cx="5167674" cy="346182"/>
      </dsp:txXfrm>
    </dsp:sp>
    <dsp:sp modelId="{08BC4EC9-F0E4-42FB-A432-B5AE2B39B8A5}">
      <dsp:nvSpPr>
        <dsp:cNvPr id="0" name=""/>
        <dsp:cNvSpPr/>
      </dsp:nvSpPr>
      <dsp:spPr>
        <a:xfrm>
          <a:off x="1861599" y="2162310"/>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Communities offer opportunities for peer support, allowing individuals to connect and share experiences with others.</a:t>
          </a:r>
        </a:p>
      </dsp:txBody>
      <dsp:txXfrm>
        <a:off x="1861599" y="2162310"/>
        <a:ext cx="5167674" cy="1335417"/>
      </dsp:txXfrm>
    </dsp:sp>
    <dsp:sp modelId="{95BC8626-8BED-44F0-89F7-21EAD6C4CF20}">
      <dsp:nvSpPr>
        <dsp:cNvPr id="0" name=""/>
        <dsp:cNvSpPr/>
      </dsp:nvSpPr>
      <dsp:spPr>
        <a:xfrm>
          <a:off x="0" y="3632255"/>
          <a:ext cx="1681599" cy="16815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9465" r="13784" b="-2"/>
          <a:stretch/>
        </a:blipFill>
        <a:ln>
          <a:noFill/>
        </a:ln>
        <a:effectLst/>
      </dsp:spPr>
      <dsp:style>
        <a:lnRef idx="0">
          <a:scrgbClr r="0" g="0" b="0"/>
        </a:lnRef>
        <a:fillRef idx="3">
          <a:scrgbClr r="0" g="0" b="0"/>
        </a:fillRef>
        <a:effectRef idx="2">
          <a:scrgbClr r="0" g="0" b="0"/>
        </a:effectRef>
        <a:fontRef idx="minor">
          <a:schemeClr val="lt1"/>
        </a:fontRef>
      </dsp:style>
    </dsp:sp>
    <dsp:sp modelId="{FC1339BE-3151-4D07-81C0-1B3383F61A8A}">
      <dsp:nvSpPr>
        <dsp:cNvPr id="0" name=""/>
        <dsp:cNvSpPr/>
      </dsp:nvSpPr>
      <dsp:spPr>
        <a:xfrm>
          <a:off x="1861599" y="3632255"/>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Building Connections</a:t>
          </a:r>
        </a:p>
      </dsp:txBody>
      <dsp:txXfrm>
        <a:off x="1861599" y="3632255"/>
        <a:ext cx="5167674" cy="346182"/>
      </dsp:txXfrm>
    </dsp:sp>
    <dsp:sp modelId="{CE922573-2CE2-4E87-A2CD-5BF15EB2C5E7}">
      <dsp:nvSpPr>
        <dsp:cNvPr id="0" name=""/>
        <dsp:cNvSpPr/>
      </dsp:nvSpPr>
      <dsp:spPr>
        <a:xfrm>
          <a:off x="1861599" y="3978438"/>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Engaging with online platforms fosters meaningful connections that can lead to ongoing support and collaboration.</a:t>
          </a:r>
        </a:p>
      </dsp:txBody>
      <dsp:txXfrm>
        <a:off x="1861599" y="3978438"/>
        <a:ext cx="5167674" cy="13354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FE6C2-32A1-4133-A56C-1BA9E39EF6F2}">
      <dsp:nvSpPr>
        <dsp:cNvPr id="0" name=""/>
        <dsp:cNvSpPr/>
      </dsp:nvSpPr>
      <dsp:spPr>
        <a:xfrm>
          <a:off x="0" y="0"/>
          <a:ext cx="3485379" cy="354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Wellness Recovery Action Plan</a:t>
          </a:r>
        </a:p>
      </dsp:txBody>
      <dsp:txXfrm>
        <a:off x="0" y="0"/>
        <a:ext cx="3485379" cy="354443"/>
      </dsp:txXfrm>
    </dsp:sp>
    <dsp:sp modelId="{4072FC99-7501-4968-A1D9-034C24A677A0}">
      <dsp:nvSpPr>
        <dsp:cNvPr id="0" name=""/>
        <dsp:cNvSpPr/>
      </dsp:nvSpPr>
      <dsp:spPr>
        <a:xfrm>
          <a:off x="0" y="354443"/>
          <a:ext cx="3485379" cy="2090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Wellness Recovery Action Plan serves as a structured approach to individual recovery, empowering people to take charge of their wellness.</a:t>
          </a:r>
        </a:p>
      </dsp:txBody>
      <dsp:txXfrm>
        <a:off x="0" y="354443"/>
        <a:ext cx="3485379" cy="2090292"/>
      </dsp:txXfrm>
    </dsp:sp>
    <dsp:sp modelId="{E9B6C36B-61B4-4014-A190-5ADB99F8570F}">
      <dsp:nvSpPr>
        <dsp:cNvPr id="0" name=""/>
        <dsp:cNvSpPr/>
      </dsp:nvSpPr>
      <dsp:spPr>
        <a:xfrm>
          <a:off x="3833917" y="0"/>
          <a:ext cx="3485379" cy="354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Role of Peer Support</a:t>
          </a:r>
        </a:p>
      </dsp:txBody>
      <dsp:txXfrm>
        <a:off x="3833917" y="0"/>
        <a:ext cx="3485379" cy="354443"/>
      </dsp:txXfrm>
    </dsp:sp>
    <dsp:sp modelId="{177901BC-D671-4AB2-8278-2FCB04F5C5CE}">
      <dsp:nvSpPr>
        <dsp:cNvPr id="0" name=""/>
        <dsp:cNvSpPr/>
      </dsp:nvSpPr>
      <dsp:spPr>
        <a:xfrm>
          <a:off x="3833917" y="354443"/>
          <a:ext cx="3485379" cy="2090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Peer support plays a crucial role in recovery by providing encouragement and shared experiences that foster empowerment and resilience.</a:t>
          </a:r>
        </a:p>
      </dsp:txBody>
      <dsp:txXfrm>
        <a:off x="3833917" y="354443"/>
        <a:ext cx="3485379" cy="2090292"/>
      </dsp:txXfrm>
    </dsp:sp>
    <dsp:sp modelId="{5E954CAE-BB3A-4E83-9A2F-6A1468A714DA}">
      <dsp:nvSpPr>
        <dsp:cNvPr id="0" name=""/>
        <dsp:cNvSpPr/>
      </dsp:nvSpPr>
      <dsp:spPr>
        <a:xfrm>
          <a:off x="7667834" y="0"/>
          <a:ext cx="3485379" cy="354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Collaborative Efforts</a:t>
          </a:r>
        </a:p>
      </dsp:txBody>
      <dsp:txXfrm>
        <a:off x="7667834" y="0"/>
        <a:ext cx="3485379" cy="354443"/>
      </dsp:txXfrm>
    </dsp:sp>
    <dsp:sp modelId="{18065B78-79FA-4EED-8AE1-AA162C7EB46F}">
      <dsp:nvSpPr>
        <dsp:cNvPr id="0" name=""/>
        <dsp:cNvSpPr/>
      </dsp:nvSpPr>
      <dsp:spPr>
        <a:xfrm>
          <a:off x="7667834" y="354443"/>
          <a:ext cx="3485379" cy="2090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Collaborative efforts among individuals enhance the recovery process, leading to meaningful progress towards personal wellness goals.</a:t>
          </a:r>
        </a:p>
      </dsp:txBody>
      <dsp:txXfrm>
        <a:off x="7667834" y="354443"/>
        <a:ext cx="3485379" cy="2090292"/>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1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24/3/layout/verticalVisualTextBlock1#12">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24/3/layout/hArchList1#10">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B58373-9E0C-FE8F-8754-855CE7C31F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BCDE5C3-E811-4DA8-061C-1961318F955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0AFB0968-C49A-4F67-B5D7-63F19D18FC74}" type="datetimeFigureOut">
              <a:rPr lang="en-US"/>
              <a:pPr>
                <a:defRPr/>
              </a:pPr>
              <a:t>5/17/2026</a:t>
            </a:fld>
            <a:endParaRPr lang="en-US"/>
          </a:p>
        </p:txBody>
      </p:sp>
      <p:sp>
        <p:nvSpPr>
          <p:cNvPr id="4" name="Slide Image Placeholder 3">
            <a:extLst>
              <a:ext uri="{FF2B5EF4-FFF2-40B4-BE49-F238E27FC236}">
                <a16:creationId xmlns:a16="http://schemas.microsoft.com/office/drawing/2014/main" id="{34AB523B-5B66-9B28-9E58-08D54991A53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6F3FC3C-7A78-B18E-5C09-B6B3FCC9F2B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690439D-4D16-B7D0-BF86-7EEE5B955DD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2FCE894D-2713-088C-72BD-D3F3DD380D21}"/>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FA295F91-873F-4583-8F58-A6128B41872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BBACC0AB-8A10-6103-8973-BA09FB426B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F672877-EA9E-06A5-F1C7-5BF6DACB75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AI-generated content may be incorrect.
---
This presentation focuses on the Wellness Recovery Action Plan (WRAP) and the integral role of peer support in promoting wellness. We will explore the concept of WRAP, its components, and how peer support enhances the recovery process.
</a:t>
            </a:r>
          </a:p>
        </p:txBody>
      </p:sp>
      <p:sp>
        <p:nvSpPr>
          <p:cNvPr id="7172" name="Slide Number Placeholder 3">
            <a:extLst>
              <a:ext uri="{FF2B5EF4-FFF2-40B4-BE49-F238E27FC236}">
                <a16:creationId xmlns:a16="http://schemas.microsoft.com/office/drawing/2014/main" id="{578BF90E-3A84-7852-4207-AF1E51F56F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ierstadt" panose="020B0004020202020204" pitchFamily="34" charset="0"/>
              </a:defRPr>
            </a:lvl1pPr>
            <a:lvl2pPr marL="742950" indent="-285750">
              <a:defRPr>
                <a:solidFill>
                  <a:schemeClr val="tx1"/>
                </a:solidFill>
                <a:latin typeface="Bierstadt" panose="020B0004020202020204" pitchFamily="34" charset="0"/>
              </a:defRPr>
            </a:lvl2pPr>
            <a:lvl3pPr marL="1143000" indent="-228600">
              <a:defRPr>
                <a:solidFill>
                  <a:schemeClr val="tx1"/>
                </a:solidFill>
                <a:latin typeface="Bierstadt" panose="020B0004020202020204" pitchFamily="34" charset="0"/>
              </a:defRPr>
            </a:lvl3pPr>
            <a:lvl4pPr marL="1600200" indent="-228600">
              <a:defRPr>
                <a:solidFill>
                  <a:schemeClr val="tx1"/>
                </a:solidFill>
                <a:latin typeface="Bierstadt" panose="020B0004020202020204" pitchFamily="34" charset="0"/>
              </a:defRPr>
            </a:lvl4pPr>
            <a:lvl5pPr marL="2057400" indent="-228600">
              <a:defRPr>
                <a:solidFill>
                  <a:schemeClr val="tx1"/>
                </a:solidFill>
                <a:latin typeface="Bierstadt" panose="020B0004020202020204" pitchFamily="34" charset="0"/>
              </a:defRPr>
            </a:lvl5pPr>
            <a:lvl6pPr marL="2514600" indent="-228600" fontAlgn="base">
              <a:spcBef>
                <a:spcPct val="0"/>
              </a:spcBef>
              <a:spcAft>
                <a:spcPct val="0"/>
              </a:spcAft>
              <a:defRPr>
                <a:solidFill>
                  <a:schemeClr val="tx1"/>
                </a:solidFill>
                <a:latin typeface="Bierstadt" panose="020B0004020202020204" pitchFamily="34" charset="0"/>
              </a:defRPr>
            </a:lvl6pPr>
            <a:lvl7pPr marL="2971800" indent="-228600" fontAlgn="base">
              <a:spcBef>
                <a:spcPct val="0"/>
              </a:spcBef>
              <a:spcAft>
                <a:spcPct val="0"/>
              </a:spcAft>
              <a:defRPr>
                <a:solidFill>
                  <a:schemeClr val="tx1"/>
                </a:solidFill>
                <a:latin typeface="Bierstadt" panose="020B0004020202020204" pitchFamily="34" charset="0"/>
              </a:defRPr>
            </a:lvl7pPr>
            <a:lvl8pPr marL="3429000" indent="-228600" fontAlgn="base">
              <a:spcBef>
                <a:spcPct val="0"/>
              </a:spcBef>
              <a:spcAft>
                <a:spcPct val="0"/>
              </a:spcAft>
              <a:defRPr>
                <a:solidFill>
                  <a:schemeClr val="tx1"/>
                </a:solidFill>
                <a:latin typeface="Bierstadt" panose="020B0004020202020204" pitchFamily="34" charset="0"/>
              </a:defRPr>
            </a:lvl8pPr>
            <a:lvl9pPr marL="3886200" indent="-228600" fontAlgn="base">
              <a:spcBef>
                <a:spcPct val="0"/>
              </a:spcBef>
              <a:spcAft>
                <a:spcPct val="0"/>
              </a:spcAft>
              <a:defRPr>
                <a:solidFill>
                  <a:schemeClr val="tx1"/>
                </a:solidFill>
                <a:latin typeface="Bierstadt" panose="020B0004020202020204" pitchFamily="34" charset="0"/>
              </a:defRPr>
            </a:lvl9pPr>
          </a:lstStyle>
          <a:p>
            <a:pPr fontAlgn="base">
              <a:spcBef>
                <a:spcPct val="0"/>
              </a:spcBef>
              <a:spcAft>
                <a:spcPct val="0"/>
              </a:spcAft>
            </a:pPr>
            <a:fld id="{E54E91C3-6734-4582-8F93-10C8E239CD85}" type="slidenum">
              <a:rPr lang="en-US" altLang="en-US">
                <a:latin typeface="Aptos" panose="020B0004020202020204" pitchFamily="34" charset="0"/>
              </a:rPr>
              <a:pPr fontAlgn="base">
                <a:spcBef>
                  <a:spcPct val="0"/>
                </a:spcBef>
                <a:spcAft>
                  <a:spcPct val="0"/>
                </a:spcAft>
              </a:pPr>
              <a:t>1</a:t>
            </a:fld>
            <a:endParaRPr lang="en-US" altLang="en-US">
              <a:latin typeface="Aptos" panose="020B00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50D117D-4658-527D-9E7F-EC90C9EAF3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3D664F3C-F4BE-C997-828E-5D6D79FCF8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This component involves recognizing personal triggers that may impact mental health and creating action plans to address them. Effective strategies can help individuals navigate challenges and maintain their wellness.</a:t>
            </a:r>
          </a:p>
        </p:txBody>
      </p:sp>
      <p:sp>
        <p:nvSpPr>
          <p:cNvPr id="25604" name="Slide Number Placeholder 3">
            <a:extLst>
              <a:ext uri="{FF2B5EF4-FFF2-40B4-BE49-F238E27FC236}">
                <a16:creationId xmlns:a16="http://schemas.microsoft.com/office/drawing/2014/main" id="{7F893402-E5A5-A5A2-DC80-0735059B37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ierstadt" panose="020B0004020202020204" pitchFamily="34" charset="0"/>
              </a:defRPr>
            </a:lvl1pPr>
            <a:lvl2pPr marL="742950" indent="-285750">
              <a:defRPr>
                <a:solidFill>
                  <a:schemeClr val="tx1"/>
                </a:solidFill>
                <a:latin typeface="Bierstadt" panose="020B0004020202020204" pitchFamily="34" charset="0"/>
              </a:defRPr>
            </a:lvl2pPr>
            <a:lvl3pPr marL="1143000" indent="-228600">
              <a:defRPr>
                <a:solidFill>
                  <a:schemeClr val="tx1"/>
                </a:solidFill>
                <a:latin typeface="Bierstadt" panose="020B0004020202020204" pitchFamily="34" charset="0"/>
              </a:defRPr>
            </a:lvl3pPr>
            <a:lvl4pPr marL="1600200" indent="-228600">
              <a:defRPr>
                <a:solidFill>
                  <a:schemeClr val="tx1"/>
                </a:solidFill>
                <a:latin typeface="Bierstadt" panose="020B0004020202020204" pitchFamily="34" charset="0"/>
              </a:defRPr>
            </a:lvl4pPr>
            <a:lvl5pPr marL="2057400" indent="-228600">
              <a:defRPr>
                <a:solidFill>
                  <a:schemeClr val="tx1"/>
                </a:solidFill>
                <a:latin typeface="Bierstadt" panose="020B0004020202020204" pitchFamily="34" charset="0"/>
              </a:defRPr>
            </a:lvl5pPr>
            <a:lvl6pPr marL="2514600" indent="-228600" fontAlgn="base">
              <a:spcBef>
                <a:spcPct val="0"/>
              </a:spcBef>
              <a:spcAft>
                <a:spcPct val="0"/>
              </a:spcAft>
              <a:defRPr>
                <a:solidFill>
                  <a:schemeClr val="tx1"/>
                </a:solidFill>
                <a:latin typeface="Bierstadt" panose="020B0004020202020204" pitchFamily="34" charset="0"/>
              </a:defRPr>
            </a:lvl6pPr>
            <a:lvl7pPr marL="2971800" indent="-228600" fontAlgn="base">
              <a:spcBef>
                <a:spcPct val="0"/>
              </a:spcBef>
              <a:spcAft>
                <a:spcPct val="0"/>
              </a:spcAft>
              <a:defRPr>
                <a:solidFill>
                  <a:schemeClr val="tx1"/>
                </a:solidFill>
                <a:latin typeface="Bierstadt" panose="020B0004020202020204" pitchFamily="34" charset="0"/>
              </a:defRPr>
            </a:lvl7pPr>
            <a:lvl8pPr marL="3429000" indent="-228600" fontAlgn="base">
              <a:spcBef>
                <a:spcPct val="0"/>
              </a:spcBef>
              <a:spcAft>
                <a:spcPct val="0"/>
              </a:spcAft>
              <a:defRPr>
                <a:solidFill>
                  <a:schemeClr val="tx1"/>
                </a:solidFill>
                <a:latin typeface="Bierstadt" panose="020B0004020202020204" pitchFamily="34" charset="0"/>
              </a:defRPr>
            </a:lvl8pPr>
            <a:lvl9pPr marL="3886200" indent="-228600" fontAlgn="base">
              <a:spcBef>
                <a:spcPct val="0"/>
              </a:spcBef>
              <a:spcAft>
                <a:spcPct val="0"/>
              </a:spcAft>
              <a:defRPr>
                <a:solidFill>
                  <a:schemeClr val="tx1"/>
                </a:solidFill>
                <a:latin typeface="Bierstadt" panose="020B0004020202020204" pitchFamily="34" charset="0"/>
              </a:defRPr>
            </a:lvl9pPr>
          </a:lstStyle>
          <a:p>
            <a:pPr fontAlgn="base">
              <a:spcBef>
                <a:spcPct val="0"/>
              </a:spcBef>
              <a:spcAft>
                <a:spcPct val="0"/>
              </a:spcAft>
            </a:pPr>
            <a:fld id="{04C294DD-EEA1-4E84-9576-89F8C4A88E2D}" type="slidenum">
              <a:rPr lang="en-US" altLang="en-US">
                <a:latin typeface="Aptos" panose="020B0004020202020204" pitchFamily="34" charset="0"/>
              </a:rPr>
              <a:pPr fontAlgn="base">
                <a:spcBef>
                  <a:spcPct val="0"/>
                </a:spcBef>
                <a:spcAft>
                  <a:spcPct val="0"/>
                </a:spcAft>
              </a:pPr>
              <a:t>10</a:t>
            </a:fld>
            <a:endParaRPr lang="en-US" altLang="en-US">
              <a:latin typeface="Aptos" panose="020B00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D61C05E8-4B7A-E16C-6FB7-DCB7C5CEBC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AC0FBD4-C24D-E66B-0142-D1CC53DA2F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Peer support is a vital aspect of the WRAP process, providing individuals with shared experiences and understanding. It fosters a sense of community and connection among participants.</a:t>
            </a:r>
          </a:p>
        </p:txBody>
      </p:sp>
      <p:sp>
        <p:nvSpPr>
          <p:cNvPr id="27652" name="Slide Number Placeholder 3">
            <a:extLst>
              <a:ext uri="{FF2B5EF4-FFF2-40B4-BE49-F238E27FC236}">
                <a16:creationId xmlns:a16="http://schemas.microsoft.com/office/drawing/2014/main" id="{9E391885-9550-3936-CDA8-75D595A977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ierstadt" panose="020B0004020202020204" pitchFamily="34" charset="0"/>
              </a:defRPr>
            </a:lvl1pPr>
            <a:lvl2pPr marL="742950" indent="-285750">
              <a:defRPr>
                <a:solidFill>
                  <a:schemeClr val="tx1"/>
                </a:solidFill>
                <a:latin typeface="Bierstadt" panose="020B0004020202020204" pitchFamily="34" charset="0"/>
              </a:defRPr>
            </a:lvl2pPr>
            <a:lvl3pPr marL="1143000" indent="-228600">
              <a:defRPr>
                <a:solidFill>
                  <a:schemeClr val="tx1"/>
                </a:solidFill>
                <a:latin typeface="Bierstadt" panose="020B0004020202020204" pitchFamily="34" charset="0"/>
              </a:defRPr>
            </a:lvl3pPr>
            <a:lvl4pPr marL="1600200" indent="-228600">
              <a:defRPr>
                <a:solidFill>
                  <a:schemeClr val="tx1"/>
                </a:solidFill>
                <a:latin typeface="Bierstadt" panose="020B0004020202020204" pitchFamily="34" charset="0"/>
              </a:defRPr>
            </a:lvl4pPr>
            <a:lvl5pPr marL="2057400" indent="-228600">
              <a:defRPr>
                <a:solidFill>
                  <a:schemeClr val="tx1"/>
                </a:solidFill>
                <a:latin typeface="Bierstadt" panose="020B0004020202020204" pitchFamily="34" charset="0"/>
              </a:defRPr>
            </a:lvl5pPr>
            <a:lvl6pPr marL="2514600" indent="-228600" fontAlgn="base">
              <a:spcBef>
                <a:spcPct val="0"/>
              </a:spcBef>
              <a:spcAft>
                <a:spcPct val="0"/>
              </a:spcAft>
              <a:defRPr>
                <a:solidFill>
                  <a:schemeClr val="tx1"/>
                </a:solidFill>
                <a:latin typeface="Bierstadt" panose="020B0004020202020204" pitchFamily="34" charset="0"/>
              </a:defRPr>
            </a:lvl6pPr>
            <a:lvl7pPr marL="2971800" indent="-228600" fontAlgn="base">
              <a:spcBef>
                <a:spcPct val="0"/>
              </a:spcBef>
              <a:spcAft>
                <a:spcPct val="0"/>
              </a:spcAft>
              <a:defRPr>
                <a:solidFill>
                  <a:schemeClr val="tx1"/>
                </a:solidFill>
                <a:latin typeface="Bierstadt" panose="020B0004020202020204" pitchFamily="34" charset="0"/>
              </a:defRPr>
            </a:lvl7pPr>
            <a:lvl8pPr marL="3429000" indent="-228600" fontAlgn="base">
              <a:spcBef>
                <a:spcPct val="0"/>
              </a:spcBef>
              <a:spcAft>
                <a:spcPct val="0"/>
              </a:spcAft>
              <a:defRPr>
                <a:solidFill>
                  <a:schemeClr val="tx1"/>
                </a:solidFill>
                <a:latin typeface="Bierstadt" panose="020B0004020202020204" pitchFamily="34" charset="0"/>
              </a:defRPr>
            </a:lvl8pPr>
            <a:lvl9pPr marL="3886200" indent="-228600" fontAlgn="base">
              <a:spcBef>
                <a:spcPct val="0"/>
              </a:spcBef>
              <a:spcAft>
                <a:spcPct val="0"/>
              </a:spcAft>
              <a:defRPr>
                <a:solidFill>
                  <a:schemeClr val="tx1"/>
                </a:solidFill>
                <a:latin typeface="Bierstadt" panose="020B0004020202020204" pitchFamily="34" charset="0"/>
              </a:defRPr>
            </a:lvl9pPr>
          </a:lstStyle>
          <a:p>
            <a:pPr fontAlgn="base">
              <a:spcBef>
                <a:spcPct val="0"/>
              </a:spcBef>
              <a:spcAft>
                <a:spcPct val="0"/>
              </a:spcAft>
            </a:pPr>
            <a:fld id="{92CA7AB9-B663-44AB-BDCF-285BFA4106AF}" type="slidenum">
              <a:rPr lang="en-US" altLang="en-US">
                <a:latin typeface="Aptos" panose="020B0004020202020204" pitchFamily="34" charset="0"/>
              </a:rPr>
              <a:pPr fontAlgn="base">
                <a:spcBef>
                  <a:spcPct val="0"/>
                </a:spcBef>
                <a:spcAft>
                  <a:spcPct val="0"/>
                </a:spcAft>
              </a:pPr>
              <a:t>11</a:t>
            </a:fld>
            <a:endParaRPr lang="en-US" altLang="en-US">
              <a:latin typeface="Aptos" panose="020B00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E171AECE-3DF3-F6DD-D553-721569FCEA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57BF6212-AAB2-E0BB-DAAE-ED0A81607D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Peer support involves individuals sharing their experiences and providing mutual support. It is essential in recovery as it encourages hope, fosters resilience, and reduces feelings of isolation.</a:t>
            </a:r>
          </a:p>
        </p:txBody>
      </p:sp>
      <p:sp>
        <p:nvSpPr>
          <p:cNvPr id="29700" name="Slide Number Placeholder 3">
            <a:extLst>
              <a:ext uri="{FF2B5EF4-FFF2-40B4-BE49-F238E27FC236}">
                <a16:creationId xmlns:a16="http://schemas.microsoft.com/office/drawing/2014/main" id="{43EEA6BA-788E-A55B-DD67-78016AA2BBC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ierstadt" panose="020B0004020202020204" pitchFamily="34" charset="0"/>
              </a:defRPr>
            </a:lvl1pPr>
            <a:lvl2pPr marL="742950" indent="-285750">
              <a:defRPr>
                <a:solidFill>
                  <a:schemeClr val="tx1"/>
                </a:solidFill>
                <a:latin typeface="Bierstadt" panose="020B0004020202020204" pitchFamily="34" charset="0"/>
              </a:defRPr>
            </a:lvl2pPr>
            <a:lvl3pPr marL="1143000" indent="-228600">
              <a:defRPr>
                <a:solidFill>
                  <a:schemeClr val="tx1"/>
                </a:solidFill>
                <a:latin typeface="Bierstadt" panose="020B0004020202020204" pitchFamily="34" charset="0"/>
              </a:defRPr>
            </a:lvl3pPr>
            <a:lvl4pPr marL="1600200" indent="-228600">
              <a:defRPr>
                <a:solidFill>
                  <a:schemeClr val="tx1"/>
                </a:solidFill>
                <a:latin typeface="Bierstadt" panose="020B0004020202020204" pitchFamily="34" charset="0"/>
              </a:defRPr>
            </a:lvl4pPr>
            <a:lvl5pPr marL="2057400" indent="-228600">
              <a:defRPr>
                <a:solidFill>
                  <a:schemeClr val="tx1"/>
                </a:solidFill>
                <a:latin typeface="Bierstadt" panose="020B0004020202020204" pitchFamily="34" charset="0"/>
              </a:defRPr>
            </a:lvl5pPr>
            <a:lvl6pPr marL="2514600" indent="-228600" fontAlgn="base">
              <a:spcBef>
                <a:spcPct val="0"/>
              </a:spcBef>
              <a:spcAft>
                <a:spcPct val="0"/>
              </a:spcAft>
              <a:defRPr>
                <a:solidFill>
                  <a:schemeClr val="tx1"/>
                </a:solidFill>
                <a:latin typeface="Bierstadt" panose="020B0004020202020204" pitchFamily="34" charset="0"/>
              </a:defRPr>
            </a:lvl6pPr>
            <a:lvl7pPr marL="2971800" indent="-228600" fontAlgn="base">
              <a:spcBef>
                <a:spcPct val="0"/>
              </a:spcBef>
              <a:spcAft>
                <a:spcPct val="0"/>
              </a:spcAft>
              <a:defRPr>
                <a:solidFill>
                  <a:schemeClr val="tx1"/>
                </a:solidFill>
                <a:latin typeface="Bierstadt" panose="020B0004020202020204" pitchFamily="34" charset="0"/>
              </a:defRPr>
            </a:lvl7pPr>
            <a:lvl8pPr marL="3429000" indent="-228600" fontAlgn="base">
              <a:spcBef>
                <a:spcPct val="0"/>
              </a:spcBef>
              <a:spcAft>
                <a:spcPct val="0"/>
              </a:spcAft>
              <a:defRPr>
                <a:solidFill>
                  <a:schemeClr val="tx1"/>
                </a:solidFill>
                <a:latin typeface="Bierstadt" panose="020B0004020202020204" pitchFamily="34" charset="0"/>
              </a:defRPr>
            </a:lvl8pPr>
            <a:lvl9pPr marL="3886200" indent="-228600" fontAlgn="base">
              <a:spcBef>
                <a:spcPct val="0"/>
              </a:spcBef>
              <a:spcAft>
                <a:spcPct val="0"/>
              </a:spcAft>
              <a:defRPr>
                <a:solidFill>
                  <a:schemeClr val="tx1"/>
                </a:solidFill>
                <a:latin typeface="Bierstadt" panose="020B0004020202020204" pitchFamily="34" charset="0"/>
              </a:defRPr>
            </a:lvl9pPr>
          </a:lstStyle>
          <a:p>
            <a:pPr fontAlgn="base">
              <a:spcBef>
                <a:spcPct val="0"/>
              </a:spcBef>
              <a:spcAft>
                <a:spcPct val="0"/>
              </a:spcAft>
            </a:pPr>
            <a:fld id="{C919D8E2-8933-4D15-A87B-95E31F4B7E3A}" type="slidenum">
              <a:rPr lang="en-US" altLang="en-US">
                <a:latin typeface="Aptos" panose="020B0004020202020204" pitchFamily="34" charset="0"/>
              </a:rPr>
              <a:pPr fontAlgn="base">
                <a:spcBef>
                  <a:spcPct val="0"/>
                </a:spcBef>
                <a:spcAft>
                  <a:spcPct val="0"/>
                </a:spcAft>
              </a:pPr>
              <a:t>12</a:t>
            </a:fld>
            <a:endParaRPr lang="en-US" altLang="en-US">
              <a:latin typeface="Aptos" panose="020B00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5CE3A20-7ED2-D276-6AF0-E31D379763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22F8762F-17E8-9AAC-69A0-DF77D085BA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Research shows that peer support significantly enhances recovery outcomes. Benefits include improved mental health, increased motivation, and the development of coping skills through shared experiences.</a:t>
            </a:r>
          </a:p>
        </p:txBody>
      </p:sp>
      <p:sp>
        <p:nvSpPr>
          <p:cNvPr id="31748" name="Slide Number Placeholder 3">
            <a:extLst>
              <a:ext uri="{FF2B5EF4-FFF2-40B4-BE49-F238E27FC236}">
                <a16:creationId xmlns:a16="http://schemas.microsoft.com/office/drawing/2014/main" id="{E1FA7193-0FDA-AD2D-955A-9BE894814F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ierstadt" panose="020B0004020202020204" pitchFamily="34" charset="0"/>
              </a:defRPr>
            </a:lvl1pPr>
            <a:lvl2pPr marL="742950" indent="-285750">
              <a:defRPr>
                <a:solidFill>
                  <a:schemeClr val="tx1"/>
                </a:solidFill>
                <a:latin typeface="Bierstadt" panose="020B0004020202020204" pitchFamily="34" charset="0"/>
              </a:defRPr>
            </a:lvl2pPr>
            <a:lvl3pPr marL="1143000" indent="-228600">
              <a:defRPr>
                <a:solidFill>
                  <a:schemeClr val="tx1"/>
                </a:solidFill>
                <a:latin typeface="Bierstadt" panose="020B0004020202020204" pitchFamily="34" charset="0"/>
              </a:defRPr>
            </a:lvl3pPr>
            <a:lvl4pPr marL="1600200" indent="-228600">
              <a:defRPr>
                <a:solidFill>
                  <a:schemeClr val="tx1"/>
                </a:solidFill>
                <a:latin typeface="Bierstadt" panose="020B0004020202020204" pitchFamily="34" charset="0"/>
              </a:defRPr>
            </a:lvl4pPr>
            <a:lvl5pPr marL="2057400" indent="-228600">
              <a:defRPr>
                <a:solidFill>
                  <a:schemeClr val="tx1"/>
                </a:solidFill>
                <a:latin typeface="Bierstadt" panose="020B0004020202020204" pitchFamily="34" charset="0"/>
              </a:defRPr>
            </a:lvl5pPr>
            <a:lvl6pPr marL="2514600" indent="-228600" fontAlgn="base">
              <a:spcBef>
                <a:spcPct val="0"/>
              </a:spcBef>
              <a:spcAft>
                <a:spcPct val="0"/>
              </a:spcAft>
              <a:defRPr>
                <a:solidFill>
                  <a:schemeClr val="tx1"/>
                </a:solidFill>
                <a:latin typeface="Bierstadt" panose="020B0004020202020204" pitchFamily="34" charset="0"/>
              </a:defRPr>
            </a:lvl6pPr>
            <a:lvl7pPr marL="2971800" indent="-228600" fontAlgn="base">
              <a:spcBef>
                <a:spcPct val="0"/>
              </a:spcBef>
              <a:spcAft>
                <a:spcPct val="0"/>
              </a:spcAft>
              <a:defRPr>
                <a:solidFill>
                  <a:schemeClr val="tx1"/>
                </a:solidFill>
                <a:latin typeface="Bierstadt" panose="020B0004020202020204" pitchFamily="34" charset="0"/>
              </a:defRPr>
            </a:lvl7pPr>
            <a:lvl8pPr marL="3429000" indent="-228600" fontAlgn="base">
              <a:spcBef>
                <a:spcPct val="0"/>
              </a:spcBef>
              <a:spcAft>
                <a:spcPct val="0"/>
              </a:spcAft>
              <a:defRPr>
                <a:solidFill>
                  <a:schemeClr val="tx1"/>
                </a:solidFill>
                <a:latin typeface="Bierstadt" panose="020B0004020202020204" pitchFamily="34" charset="0"/>
              </a:defRPr>
            </a:lvl8pPr>
            <a:lvl9pPr marL="3886200" indent="-228600" fontAlgn="base">
              <a:spcBef>
                <a:spcPct val="0"/>
              </a:spcBef>
              <a:spcAft>
                <a:spcPct val="0"/>
              </a:spcAft>
              <a:defRPr>
                <a:solidFill>
                  <a:schemeClr val="tx1"/>
                </a:solidFill>
                <a:latin typeface="Bierstadt" panose="020B0004020202020204" pitchFamily="34" charset="0"/>
              </a:defRPr>
            </a:lvl9pPr>
          </a:lstStyle>
          <a:p>
            <a:pPr fontAlgn="base">
              <a:spcBef>
                <a:spcPct val="0"/>
              </a:spcBef>
              <a:spcAft>
                <a:spcPct val="0"/>
              </a:spcAft>
            </a:pPr>
            <a:fld id="{90BCEDA7-1D0F-4C1C-A2C6-A81D16A8068A}" type="slidenum">
              <a:rPr lang="en-US" altLang="en-US">
                <a:latin typeface="Aptos" panose="020B0004020202020204" pitchFamily="34" charset="0"/>
              </a:rPr>
              <a:pPr fontAlgn="base">
                <a:spcBef>
                  <a:spcPct val="0"/>
                </a:spcBef>
                <a:spcAft>
                  <a:spcPct val="0"/>
                </a:spcAft>
              </a:pPr>
              <a:t>13</a:t>
            </a:fld>
            <a:endParaRPr lang="en-US" altLang="en-US">
              <a:latin typeface="Aptos" panose="020B00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81530F04-81F6-5EA8-B5DA-AD45317251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8957DC03-17D5-E809-895D-78CA04679F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Effective peer support strategies include group discussions, one-on-one mentoring, and skills training. These strategies help individuals build confidence and learn new coping mechanisms in a supportive environment.</a:t>
            </a:r>
          </a:p>
        </p:txBody>
      </p:sp>
      <p:sp>
        <p:nvSpPr>
          <p:cNvPr id="33796" name="Slide Number Placeholder 3">
            <a:extLst>
              <a:ext uri="{FF2B5EF4-FFF2-40B4-BE49-F238E27FC236}">
                <a16:creationId xmlns:a16="http://schemas.microsoft.com/office/drawing/2014/main" id="{65A86FB6-C522-4371-0942-BDC2019280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ierstadt" panose="020B0004020202020204" pitchFamily="34" charset="0"/>
              </a:defRPr>
            </a:lvl1pPr>
            <a:lvl2pPr marL="742950" indent="-285750">
              <a:defRPr>
                <a:solidFill>
                  <a:schemeClr val="tx1"/>
                </a:solidFill>
                <a:latin typeface="Bierstadt" panose="020B0004020202020204" pitchFamily="34" charset="0"/>
              </a:defRPr>
            </a:lvl2pPr>
            <a:lvl3pPr marL="1143000" indent="-228600">
              <a:defRPr>
                <a:solidFill>
                  <a:schemeClr val="tx1"/>
                </a:solidFill>
                <a:latin typeface="Bierstadt" panose="020B0004020202020204" pitchFamily="34" charset="0"/>
              </a:defRPr>
            </a:lvl3pPr>
            <a:lvl4pPr marL="1600200" indent="-228600">
              <a:defRPr>
                <a:solidFill>
                  <a:schemeClr val="tx1"/>
                </a:solidFill>
                <a:latin typeface="Bierstadt" panose="020B0004020202020204" pitchFamily="34" charset="0"/>
              </a:defRPr>
            </a:lvl4pPr>
            <a:lvl5pPr marL="2057400" indent="-228600">
              <a:defRPr>
                <a:solidFill>
                  <a:schemeClr val="tx1"/>
                </a:solidFill>
                <a:latin typeface="Bierstadt" panose="020B0004020202020204" pitchFamily="34" charset="0"/>
              </a:defRPr>
            </a:lvl5pPr>
            <a:lvl6pPr marL="2514600" indent="-228600" fontAlgn="base">
              <a:spcBef>
                <a:spcPct val="0"/>
              </a:spcBef>
              <a:spcAft>
                <a:spcPct val="0"/>
              </a:spcAft>
              <a:defRPr>
                <a:solidFill>
                  <a:schemeClr val="tx1"/>
                </a:solidFill>
                <a:latin typeface="Bierstadt" panose="020B0004020202020204" pitchFamily="34" charset="0"/>
              </a:defRPr>
            </a:lvl6pPr>
            <a:lvl7pPr marL="2971800" indent="-228600" fontAlgn="base">
              <a:spcBef>
                <a:spcPct val="0"/>
              </a:spcBef>
              <a:spcAft>
                <a:spcPct val="0"/>
              </a:spcAft>
              <a:defRPr>
                <a:solidFill>
                  <a:schemeClr val="tx1"/>
                </a:solidFill>
                <a:latin typeface="Bierstadt" panose="020B0004020202020204" pitchFamily="34" charset="0"/>
              </a:defRPr>
            </a:lvl7pPr>
            <a:lvl8pPr marL="3429000" indent="-228600" fontAlgn="base">
              <a:spcBef>
                <a:spcPct val="0"/>
              </a:spcBef>
              <a:spcAft>
                <a:spcPct val="0"/>
              </a:spcAft>
              <a:defRPr>
                <a:solidFill>
                  <a:schemeClr val="tx1"/>
                </a:solidFill>
                <a:latin typeface="Bierstadt" panose="020B0004020202020204" pitchFamily="34" charset="0"/>
              </a:defRPr>
            </a:lvl8pPr>
            <a:lvl9pPr marL="3886200" indent="-228600" fontAlgn="base">
              <a:spcBef>
                <a:spcPct val="0"/>
              </a:spcBef>
              <a:spcAft>
                <a:spcPct val="0"/>
              </a:spcAft>
              <a:defRPr>
                <a:solidFill>
                  <a:schemeClr val="tx1"/>
                </a:solidFill>
                <a:latin typeface="Bierstadt" panose="020B0004020202020204" pitchFamily="34" charset="0"/>
              </a:defRPr>
            </a:lvl9pPr>
          </a:lstStyle>
          <a:p>
            <a:pPr fontAlgn="base">
              <a:spcBef>
                <a:spcPct val="0"/>
              </a:spcBef>
              <a:spcAft>
                <a:spcPct val="0"/>
              </a:spcAft>
            </a:pPr>
            <a:fld id="{2EE7F66C-50F2-468E-AF36-7354898C6F8E}" type="slidenum">
              <a:rPr lang="en-US" altLang="en-US">
                <a:latin typeface="Aptos" panose="020B0004020202020204" pitchFamily="34" charset="0"/>
              </a:rPr>
              <a:pPr fontAlgn="base">
                <a:spcBef>
                  <a:spcPct val="0"/>
                </a:spcBef>
                <a:spcAft>
                  <a:spcPct val="0"/>
                </a:spcAft>
              </a:pPr>
              <a:t>14</a:t>
            </a:fld>
            <a:endParaRPr lang="en-US" altLang="en-US">
              <a:latin typeface="Aptos" panose="020B00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F3E89D66-2AA2-1FEA-08E0-EA3DAC4BB3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85D299DF-12E2-A6EB-0681-C61763F338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Creating a WRAP with peer support involves collaboration and engagement. By working together, peers can effectively develop personalized plans that reflect their individual wellness goals.</a:t>
            </a:r>
          </a:p>
        </p:txBody>
      </p:sp>
      <p:sp>
        <p:nvSpPr>
          <p:cNvPr id="35844" name="Slide Number Placeholder 3">
            <a:extLst>
              <a:ext uri="{FF2B5EF4-FFF2-40B4-BE49-F238E27FC236}">
                <a16:creationId xmlns:a16="http://schemas.microsoft.com/office/drawing/2014/main" id="{33EC0C4B-FFDD-6E04-FD15-8D16A13E21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ierstadt" panose="020B0004020202020204" pitchFamily="34" charset="0"/>
              </a:defRPr>
            </a:lvl1pPr>
            <a:lvl2pPr marL="742950" indent="-285750">
              <a:defRPr>
                <a:solidFill>
                  <a:schemeClr val="tx1"/>
                </a:solidFill>
                <a:latin typeface="Bierstadt" panose="020B0004020202020204" pitchFamily="34" charset="0"/>
              </a:defRPr>
            </a:lvl2pPr>
            <a:lvl3pPr marL="1143000" indent="-228600">
              <a:defRPr>
                <a:solidFill>
                  <a:schemeClr val="tx1"/>
                </a:solidFill>
                <a:latin typeface="Bierstadt" panose="020B0004020202020204" pitchFamily="34" charset="0"/>
              </a:defRPr>
            </a:lvl3pPr>
            <a:lvl4pPr marL="1600200" indent="-228600">
              <a:defRPr>
                <a:solidFill>
                  <a:schemeClr val="tx1"/>
                </a:solidFill>
                <a:latin typeface="Bierstadt" panose="020B0004020202020204" pitchFamily="34" charset="0"/>
              </a:defRPr>
            </a:lvl4pPr>
            <a:lvl5pPr marL="2057400" indent="-228600">
              <a:defRPr>
                <a:solidFill>
                  <a:schemeClr val="tx1"/>
                </a:solidFill>
                <a:latin typeface="Bierstadt" panose="020B0004020202020204" pitchFamily="34" charset="0"/>
              </a:defRPr>
            </a:lvl5pPr>
            <a:lvl6pPr marL="2514600" indent="-228600" fontAlgn="base">
              <a:spcBef>
                <a:spcPct val="0"/>
              </a:spcBef>
              <a:spcAft>
                <a:spcPct val="0"/>
              </a:spcAft>
              <a:defRPr>
                <a:solidFill>
                  <a:schemeClr val="tx1"/>
                </a:solidFill>
                <a:latin typeface="Bierstadt" panose="020B0004020202020204" pitchFamily="34" charset="0"/>
              </a:defRPr>
            </a:lvl6pPr>
            <a:lvl7pPr marL="2971800" indent="-228600" fontAlgn="base">
              <a:spcBef>
                <a:spcPct val="0"/>
              </a:spcBef>
              <a:spcAft>
                <a:spcPct val="0"/>
              </a:spcAft>
              <a:defRPr>
                <a:solidFill>
                  <a:schemeClr val="tx1"/>
                </a:solidFill>
                <a:latin typeface="Bierstadt" panose="020B0004020202020204" pitchFamily="34" charset="0"/>
              </a:defRPr>
            </a:lvl7pPr>
            <a:lvl8pPr marL="3429000" indent="-228600" fontAlgn="base">
              <a:spcBef>
                <a:spcPct val="0"/>
              </a:spcBef>
              <a:spcAft>
                <a:spcPct val="0"/>
              </a:spcAft>
              <a:defRPr>
                <a:solidFill>
                  <a:schemeClr val="tx1"/>
                </a:solidFill>
                <a:latin typeface="Bierstadt" panose="020B0004020202020204" pitchFamily="34" charset="0"/>
              </a:defRPr>
            </a:lvl8pPr>
            <a:lvl9pPr marL="3886200" indent="-228600" fontAlgn="base">
              <a:spcBef>
                <a:spcPct val="0"/>
              </a:spcBef>
              <a:spcAft>
                <a:spcPct val="0"/>
              </a:spcAft>
              <a:defRPr>
                <a:solidFill>
                  <a:schemeClr val="tx1"/>
                </a:solidFill>
                <a:latin typeface="Bierstadt" panose="020B0004020202020204" pitchFamily="34" charset="0"/>
              </a:defRPr>
            </a:lvl9pPr>
          </a:lstStyle>
          <a:p>
            <a:pPr fontAlgn="base">
              <a:spcBef>
                <a:spcPct val="0"/>
              </a:spcBef>
              <a:spcAft>
                <a:spcPct val="0"/>
              </a:spcAft>
            </a:pPr>
            <a:fld id="{BAABDDFB-6C48-404A-9B3A-6301071D0870}" type="slidenum">
              <a:rPr lang="en-US" altLang="en-US">
                <a:latin typeface="Aptos" panose="020B0004020202020204" pitchFamily="34" charset="0"/>
              </a:rPr>
              <a:pPr fontAlgn="base">
                <a:spcBef>
                  <a:spcPct val="0"/>
                </a:spcBef>
                <a:spcAft>
                  <a:spcPct val="0"/>
                </a:spcAft>
              </a:pPr>
              <a:t>15</a:t>
            </a:fld>
            <a:endParaRPr lang="en-US" altLang="en-US">
              <a:latin typeface="Aptos" panose="020B00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32EEB074-D3CD-09A1-E1C5-E5CCB87C22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79182838-70F8-CA67-DDEE-8E538FB6C4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Engaging peers in the WRAP process involves fostering open communication and encouraging participation. This collaborative approach ensures that each individual's insights and preferences are valued.</a:t>
            </a:r>
          </a:p>
        </p:txBody>
      </p:sp>
      <p:sp>
        <p:nvSpPr>
          <p:cNvPr id="37892" name="Slide Number Placeholder 3">
            <a:extLst>
              <a:ext uri="{FF2B5EF4-FFF2-40B4-BE49-F238E27FC236}">
                <a16:creationId xmlns:a16="http://schemas.microsoft.com/office/drawing/2014/main" id="{7B54EADA-65B7-5241-76C3-B6A67D3120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ierstadt" panose="020B0004020202020204" pitchFamily="34" charset="0"/>
              </a:defRPr>
            </a:lvl1pPr>
            <a:lvl2pPr marL="742950" indent="-285750">
              <a:defRPr>
                <a:solidFill>
                  <a:schemeClr val="tx1"/>
                </a:solidFill>
                <a:latin typeface="Bierstadt" panose="020B0004020202020204" pitchFamily="34" charset="0"/>
              </a:defRPr>
            </a:lvl2pPr>
            <a:lvl3pPr marL="1143000" indent="-228600">
              <a:defRPr>
                <a:solidFill>
                  <a:schemeClr val="tx1"/>
                </a:solidFill>
                <a:latin typeface="Bierstadt" panose="020B0004020202020204" pitchFamily="34" charset="0"/>
              </a:defRPr>
            </a:lvl3pPr>
            <a:lvl4pPr marL="1600200" indent="-228600">
              <a:defRPr>
                <a:solidFill>
                  <a:schemeClr val="tx1"/>
                </a:solidFill>
                <a:latin typeface="Bierstadt" panose="020B0004020202020204" pitchFamily="34" charset="0"/>
              </a:defRPr>
            </a:lvl4pPr>
            <a:lvl5pPr marL="2057400" indent="-228600">
              <a:defRPr>
                <a:solidFill>
                  <a:schemeClr val="tx1"/>
                </a:solidFill>
                <a:latin typeface="Bierstadt" panose="020B0004020202020204" pitchFamily="34" charset="0"/>
              </a:defRPr>
            </a:lvl5pPr>
            <a:lvl6pPr marL="2514600" indent="-228600" fontAlgn="base">
              <a:spcBef>
                <a:spcPct val="0"/>
              </a:spcBef>
              <a:spcAft>
                <a:spcPct val="0"/>
              </a:spcAft>
              <a:defRPr>
                <a:solidFill>
                  <a:schemeClr val="tx1"/>
                </a:solidFill>
                <a:latin typeface="Bierstadt" panose="020B0004020202020204" pitchFamily="34" charset="0"/>
              </a:defRPr>
            </a:lvl6pPr>
            <a:lvl7pPr marL="2971800" indent="-228600" fontAlgn="base">
              <a:spcBef>
                <a:spcPct val="0"/>
              </a:spcBef>
              <a:spcAft>
                <a:spcPct val="0"/>
              </a:spcAft>
              <a:defRPr>
                <a:solidFill>
                  <a:schemeClr val="tx1"/>
                </a:solidFill>
                <a:latin typeface="Bierstadt" panose="020B0004020202020204" pitchFamily="34" charset="0"/>
              </a:defRPr>
            </a:lvl7pPr>
            <a:lvl8pPr marL="3429000" indent="-228600" fontAlgn="base">
              <a:spcBef>
                <a:spcPct val="0"/>
              </a:spcBef>
              <a:spcAft>
                <a:spcPct val="0"/>
              </a:spcAft>
              <a:defRPr>
                <a:solidFill>
                  <a:schemeClr val="tx1"/>
                </a:solidFill>
                <a:latin typeface="Bierstadt" panose="020B0004020202020204" pitchFamily="34" charset="0"/>
              </a:defRPr>
            </a:lvl8pPr>
            <a:lvl9pPr marL="3886200" indent="-228600" fontAlgn="base">
              <a:spcBef>
                <a:spcPct val="0"/>
              </a:spcBef>
              <a:spcAft>
                <a:spcPct val="0"/>
              </a:spcAft>
              <a:defRPr>
                <a:solidFill>
                  <a:schemeClr val="tx1"/>
                </a:solidFill>
                <a:latin typeface="Bierstadt" panose="020B0004020202020204" pitchFamily="34" charset="0"/>
              </a:defRPr>
            </a:lvl9pPr>
          </a:lstStyle>
          <a:p>
            <a:pPr fontAlgn="base">
              <a:spcBef>
                <a:spcPct val="0"/>
              </a:spcBef>
              <a:spcAft>
                <a:spcPct val="0"/>
              </a:spcAft>
            </a:pPr>
            <a:fld id="{20465557-82A5-4320-99F1-631659E20DDB}" type="slidenum">
              <a:rPr lang="en-US" altLang="en-US">
                <a:latin typeface="Aptos" panose="020B0004020202020204" pitchFamily="34" charset="0"/>
              </a:rPr>
              <a:pPr fontAlgn="base">
                <a:spcBef>
                  <a:spcPct val="0"/>
                </a:spcBef>
                <a:spcAft>
                  <a:spcPct val="0"/>
                </a:spcAft>
              </a:pPr>
              <a:t>16</a:t>
            </a:fld>
            <a:endParaRPr lang="en-US" altLang="en-US">
              <a:latin typeface="Aptos" panose="020B00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9950B9A-8DF7-D842-49F4-FB2E4C3764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4C4D8273-6282-A23F-0B96-5FBA617B9F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Developing wellness tools collaboratively helps create a sense of ownership and commitment. Participants can share strategies and resources that have worked for them, leading to a richer WRAP experience.</a:t>
            </a:r>
          </a:p>
        </p:txBody>
      </p:sp>
      <p:sp>
        <p:nvSpPr>
          <p:cNvPr id="39940" name="Slide Number Placeholder 3">
            <a:extLst>
              <a:ext uri="{FF2B5EF4-FFF2-40B4-BE49-F238E27FC236}">
                <a16:creationId xmlns:a16="http://schemas.microsoft.com/office/drawing/2014/main" id="{2B03D5B0-80D4-7589-C02C-9BE24B4A7F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ierstadt" panose="020B0004020202020204" pitchFamily="34" charset="0"/>
              </a:defRPr>
            </a:lvl1pPr>
            <a:lvl2pPr marL="742950" indent="-285750">
              <a:defRPr>
                <a:solidFill>
                  <a:schemeClr val="tx1"/>
                </a:solidFill>
                <a:latin typeface="Bierstadt" panose="020B0004020202020204" pitchFamily="34" charset="0"/>
              </a:defRPr>
            </a:lvl2pPr>
            <a:lvl3pPr marL="1143000" indent="-228600">
              <a:defRPr>
                <a:solidFill>
                  <a:schemeClr val="tx1"/>
                </a:solidFill>
                <a:latin typeface="Bierstadt" panose="020B0004020202020204" pitchFamily="34" charset="0"/>
              </a:defRPr>
            </a:lvl3pPr>
            <a:lvl4pPr marL="1600200" indent="-228600">
              <a:defRPr>
                <a:solidFill>
                  <a:schemeClr val="tx1"/>
                </a:solidFill>
                <a:latin typeface="Bierstadt" panose="020B0004020202020204" pitchFamily="34" charset="0"/>
              </a:defRPr>
            </a:lvl4pPr>
            <a:lvl5pPr marL="2057400" indent="-228600">
              <a:defRPr>
                <a:solidFill>
                  <a:schemeClr val="tx1"/>
                </a:solidFill>
                <a:latin typeface="Bierstadt" panose="020B0004020202020204" pitchFamily="34" charset="0"/>
              </a:defRPr>
            </a:lvl5pPr>
            <a:lvl6pPr marL="2514600" indent="-228600" fontAlgn="base">
              <a:spcBef>
                <a:spcPct val="0"/>
              </a:spcBef>
              <a:spcAft>
                <a:spcPct val="0"/>
              </a:spcAft>
              <a:defRPr>
                <a:solidFill>
                  <a:schemeClr val="tx1"/>
                </a:solidFill>
                <a:latin typeface="Bierstadt" panose="020B0004020202020204" pitchFamily="34" charset="0"/>
              </a:defRPr>
            </a:lvl6pPr>
            <a:lvl7pPr marL="2971800" indent="-228600" fontAlgn="base">
              <a:spcBef>
                <a:spcPct val="0"/>
              </a:spcBef>
              <a:spcAft>
                <a:spcPct val="0"/>
              </a:spcAft>
              <a:defRPr>
                <a:solidFill>
                  <a:schemeClr val="tx1"/>
                </a:solidFill>
                <a:latin typeface="Bierstadt" panose="020B0004020202020204" pitchFamily="34" charset="0"/>
              </a:defRPr>
            </a:lvl7pPr>
            <a:lvl8pPr marL="3429000" indent="-228600" fontAlgn="base">
              <a:spcBef>
                <a:spcPct val="0"/>
              </a:spcBef>
              <a:spcAft>
                <a:spcPct val="0"/>
              </a:spcAft>
              <a:defRPr>
                <a:solidFill>
                  <a:schemeClr val="tx1"/>
                </a:solidFill>
                <a:latin typeface="Bierstadt" panose="020B0004020202020204" pitchFamily="34" charset="0"/>
              </a:defRPr>
            </a:lvl8pPr>
            <a:lvl9pPr marL="3886200" indent="-228600" fontAlgn="base">
              <a:spcBef>
                <a:spcPct val="0"/>
              </a:spcBef>
              <a:spcAft>
                <a:spcPct val="0"/>
              </a:spcAft>
              <a:defRPr>
                <a:solidFill>
                  <a:schemeClr val="tx1"/>
                </a:solidFill>
                <a:latin typeface="Bierstadt" panose="020B0004020202020204" pitchFamily="34" charset="0"/>
              </a:defRPr>
            </a:lvl9pPr>
          </a:lstStyle>
          <a:p>
            <a:pPr fontAlgn="base">
              <a:spcBef>
                <a:spcPct val="0"/>
              </a:spcBef>
              <a:spcAft>
                <a:spcPct val="0"/>
              </a:spcAft>
            </a:pPr>
            <a:fld id="{4FCB4CB1-FA97-497B-BE4D-3A4B10E41A91}" type="slidenum">
              <a:rPr lang="en-US" altLang="en-US">
                <a:latin typeface="Aptos" panose="020B0004020202020204" pitchFamily="34" charset="0"/>
              </a:rPr>
              <a:pPr fontAlgn="base">
                <a:spcBef>
                  <a:spcPct val="0"/>
                </a:spcBef>
                <a:spcAft>
                  <a:spcPct val="0"/>
                </a:spcAft>
              </a:pPr>
              <a:t>17</a:t>
            </a:fld>
            <a:endParaRPr lang="en-US" altLang="en-US">
              <a:latin typeface="Aptos" panose="020B00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A9170B4B-FF22-3472-B7AA-9886220B08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DEFF4EBB-4A39-2519-6AD3-2857B00F36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Regularly monitoring progress and making adjustments to the WRAP is crucial. This iterative approach allows individuals to adapt their plans as needed to ensure they remain effective in promoting wellness.</a:t>
            </a:r>
          </a:p>
        </p:txBody>
      </p:sp>
      <p:sp>
        <p:nvSpPr>
          <p:cNvPr id="41988" name="Slide Number Placeholder 3">
            <a:extLst>
              <a:ext uri="{FF2B5EF4-FFF2-40B4-BE49-F238E27FC236}">
                <a16:creationId xmlns:a16="http://schemas.microsoft.com/office/drawing/2014/main" id="{F1A46E9B-534C-AA2D-374A-CC1D82CA5C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ierstadt" panose="020B0004020202020204" pitchFamily="34" charset="0"/>
              </a:defRPr>
            </a:lvl1pPr>
            <a:lvl2pPr marL="742950" indent="-285750">
              <a:defRPr>
                <a:solidFill>
                  <a:schemeClr val="tx1"/>
                </a:solidFill>
                <a:latin typeface="Bierstadt" panose="020B0004020202020204" pitchFamily="34" charset="0"/>
              </a:defRPr>
            </a:lvl2pPr>
            <a:lvl3pPr marL="1143000" indent="-228600">
              <a:defRPr>
                <a:solidFill>
                  <a:schemeClr val="tx1"/>
                </a:solidFill>
                <a:latin typeface="Bierstadt" panose="020B0004020202020204" pitchFamily="34" charset="0"/>
              </a:defRPr>
            </a:lvl3pPr>
            <a:lvl4pPr marL="1600200" indent="-228600">
              <a:defRPr>
                <a:solidFill>
                  <a:schemeClr val="tx1"/>
                </a:solidFill>
                <a:latin typeface="Bierstadt" panose="020B0004020202020204" pitchFamily="34" charset="0"/>
              </a:defRPr>
            </a:lvl4pPr>
            <a:lvl5pPr marL="2057400" indent="-228600">
              <a:defRPr>
                <a:solidFill>
                  <a:schemeClr val="tx1"/>
                </a:solidFill>
                <a:latin typeface="Bierstadt" panose="020B0004020202020204" pitchFamily="34" charset="0"/>
              </a:defRPr>
            </a:lvl5pPr>
            <a:lvl6pPr marL="2514600" indent="-228600" fontAlgn="base">
              <a:spcBef>
                <a:spcPct val="0"/>
              </a:spcBef>
              <a:spcAft>
                <a:spcPct val="0"/>
              </a:spcAft>
              <a:defRPr>
                <a:solidFill>
                  <a:schemeClr val="tx1"/>
                </a:solidFill>
                <a:latin typeface="Bierstadt" panose="020B0004020202020204" pitchFamily="34" charset="0"/>
              </a:defRPr>
            </a:lvl6pPr>
            <a:lvl7pPr marL="2971800" indent="-228600" fontAlgn="base">
              <a:spcBef>
                <a:spcPct val="0"/>
              </a:spcBef>
              <a:spcAft>
                <a:spcPct val="0"/>
              </a:spcAft>
              <a:defRPr>
                <a:solidFill>
                  <a:schemeClr val="tx1"/>
                </a:solidFill>
                <a:latin typeface="Bierstadt" panose="020B0004020202020204" pitchFamily="34" charset="0"/>
              </a:defRPr>
            </a:lvl7pPr>
            <a:lvl8pPr marL="3429000" indent="-228600" fontAlgn="base">
              <a:spcBef>
                <a:spcPct val="0"/>
              </a:spcBef>
              <a:spcAft>
                <a:spcPct val="0"/>
              </a:spcAft>
              <a:defRPr>
                <a:solidFill>
                  <a:schemeClr val="tx1"/>
                </a:solidFill>
                <a:latin typeface="Bierstadt" panose="020B0004020202020204" pitchFamily="34" charset="0"/>
              </a:defRPr>
            </a:lvl8pPr>
            <a:lvl9pPr marL="3886200" indent="-228600" fontAlgn="base">
              <a:spcBef>
                <a:spcPct val="0"/>
              </a:spcBef>
              <a:spcAft>
                <a:spcPct val="0"/>
              </a:spcAft>
              <a:defRPr>
                <a:solidFill>
                  <a:schemeClr val="tx1"/>
                </a:solidFill>
                <a:latin typeface="Bierstadt" panose="020B0004020202020204" pitchFamily="34" charset="0"/>
              </a:defRPr>
            </a:lvl9pPr>
          </a:lstStyle>
          <a:p>
            <a:pPr fontAlgn="base">
              <a:spcBef>
                <a:spcPct val="0"/>
              </a:spcBef>
              <a:spcAft>
                <a:spcPct val="0"/>
              </a:spcAft>
            </a:pPr>
            <a:fld id="{35443DA5-CE98-4A08-8BF6-346B5440CD6F}" type="slidenum">
              <a:rPr lang="en-US" altLang="en-US">
                <a:latin typeface="Aptos" panose="020B0004020202020204" pitchFamily="34" charset="0"/>
              </a:rPr>
              <a:pPr fontAlgn="base">
                <a:spcBef>
                  <a:spcPct val="0"/>
                </a:spcBef>
                <a:spcAft>
                  <a:spcPct val="0"/>
                </a:spcAft>
              </a:pPr>
              <a:t>18</a:t>
            </a:fld>
            <a:endParaRPr lang="en-US" altLang="en-US">
              <a:latin typeface="Aptos" panose="020B00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979B5A0-B2BE-BC97-A214-7347D4C965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B8B4A0FA-7B0B-D442-08F2-5DCFF98583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Real-life success stories and case studies demonstrate the effectiveness of WRAP and peer support. These examples provide inspiration and practical insights into how WRAP can facilitate recovery.</a:t>
            </a:r>
          </a:p>
        </p:txBody>
      </p:sp>
      <p:sp>
        <p:nvSpPr>
          <p:cNvPr id="44036" name="Slide Number Placeholder 3">
            <a:extLst>
              <a:ext uri="{FF2B5EF4-FFF2-40B4-BE49-F238E27FC236}">
                <a16:creationId xmlns:a16="http://schemas.microsoft.com/office/drawing/2014/main" id="{4F4ABB39-BCC7-5772-C45F-02B206E1E3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ierstadt" panose="020B0004020202020204" pitchFamily="34" charset="0"/>
              </a:defRPr>
            </a:lvl1pPr>
            <a:lvl2pPr marL="742950" indent="-285750">
              <a:defRPr>
                <a:solidFill>
                  <a:schemeClr val="tx1"/>
                </a:solidFill>
                <a:latin typeface="Bierstadt" panose="020B0004020202020204" pitchFamily="34" charset="0"/>
              </a:defRPr>
            </a:lvl2pPr>
            <a:lvl3pPr marL="1143000" indent="-228600">
              <a:defRPr>
                <a:solidFill>
                  <a:schemeClr val="tx1"/>
                </a:solidFill>
                <a:latin typeface="Bierstadt" panose="020B0004020202020204" pitchFamily="34" charset="0"/>
              </a:defRPr>
            </a:lvl3pPr>
            <a:lvl4pPr marL="1600200" indent="-228600">
              <a:defRPr>
                <a:solidFill>
                  <a:schemeClr val="tx1"/>
                </a:solidFill>
                <a:latin typeface="Bierstadt" panose="020B0004020202020204" pitchFamily="34" charset="0"/>
              </a:defRPr>
            </a:lvl4pPr>
            <a:lvl5pPr marL="2057400" indent="-228600">
              <a:defRPr>
                <a:solidFill>
                  <a:schemeClr val="tx1"/>
                </a:solidFill>
                <a:latin typeface="Bierstadt" panose="020B0004020202020204" pitchFamily="34" charset="0"/>
              </a:defRPr>
            </a:lvl5pPr>
            <a:lvl6pPr marL="2514600" indent="-228600" fontAlgn="base">
              <a:spcBef>
                <a:spcPct val="0"/>
              </a:spcBef>
              <a:spcAft>
                <a:spcPct val="0"/>
              </a:spcAft>
              <a:defRPr>
                <a:solidFill>
                  <a:schemeClr val="tx1"/>
                </a:solidFill>
                <a:latin typeface="Bierstadt" panose="020B0004020202020204" pitchFamily="34" charset="0"/>
              </a:defRPr>
            </a:lvl6pPr>
            <a:lvl7pPr marL="2971800" indent="-228600" fontAlgn="base">
              <a:spcBef>
                <a:spcPct val="0"/>
              </a:spcBef>
              <a:spcAft>
                <a:spcPct val="0"/>
              </a:spcAft>
              <a:defRPr>
                <a:solidFill>
                  <a:schemeClr val="tx1"/>
                </a:solidFill>
                <a:latin typeface="Bierstadt" panose="020B0004020202020204" pitchFamily="34" charset="0"/>
              </a:defRPr>
            </a:lvl7pPr>
            <a:lvl8pPr marL="3429000" indent="-228600" fontAlgn="base">
              <a:spcBef>
                <a:spcPct val="0"/>
              </a:spcBef>
              <a:spcAft>
                <a:spcPct val="0"/>
              </a:spcAft>
              <a:defRPr>
                <a:solidFill>
                  <a:schemeClr val="tx1"/>
                </a:solidFill>
                <a:latin typeface="Bierstadt" panose="020B0004020202020204" pitchFamily="34" charset="0"/>
              </a:defRPr>
            </a:lvl8pPr>
            <a:lvl9pPr marL="3886200" indent="-228600" fontAlgn="base">
              <a:spcBef>
                <a:spcPct val="0"/>
              </a:spcBef>
              <a:spcAft>
                <a:spcPct val="0"/>
              </a:spcAft>
              <a:defRPr>
                <a:solidFill>
                  <a:schemeClr val="tx1"/>
                </a:solidFill>
                <a:latin typeface="Bierstadt" panose="020B0004020202020204" pitchFamily="34" charset="0"/>
              </a:defRPr>
            </a:lvl9pPr>
          </a:lstStyle>
          <a:p>
            <a:pPr fontAlgn="base">
              <a:spcBef>
                <a:spcPct val="0"/>
              </a:spcBef>
              <a:spcAft>
                <a:spcPct val="0"/>
              </a:spcAft>
            </a:pPr>
            <a:fld id="{FEDEF388-6B6A-4AFA-A64D-A2D40CD25EA3}" type="slidenum">
              <a:rPr lang="en-US" altLang="en-US">
                <a:latin typeface="Aptos" panose="020B0004020202020204" pitchFamily="34" charset="0"/>
              </a:rPr>
              <a:pPr fontAlgn="base">
                <a:spcBef>
                  <a:spcPct val="0"/>
                </a:spcBef>
                <a:spcAft>
                  <a:spcPct val="0"/>
                </a:spcAft>
              </a:pPr>
              <a:t>19</a:t>
            </a:fld>
            <a:endParaRPr lang="en-US" altLang="en-US">
              <a:latin typeface="Aptos" panose="020B00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AB1846E3-B3BB-6833-EB1E-FE1D528D6A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94C7E6EA-EDD5-A67F-F486-C57498D549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In this presentation, we will cover the introduction to WRAP, its components, the role of peer support, steps to create a WRAP with peer involvement, success stories, and additional resources for further learning. Each section will provide insights into how WRAP can facilitate recovery.</a:t>
            </a:r>
          </a:p>
        </p:txBody>
      </p:sp>
      <p:sp>
        <p:nvSpPr>
          <p:cNvPr id="9220" name="Slide Number Placeholder 3">
            <a:extLst>
              <a:ext uri="{FF2B5EF4-FFF2-40B4-BE49-F238E27FC236}">
                <a16:creationId xmlns:a16="http://schemas.microsoft.com/office/drawing/2014/main" id="{9D186D69-73AB-1868-8BD0-5722436D72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ierstadt" panose="020B0004020202020204" pitchFamily="34" charset="0"/>
              </a:defRPr>
            </a:lvl1pPr>
            <a:lvl2pPr marL="742950" indent="-285750">
              <a:defRPr>
                <a:solidFill>
                  <a:schemeClr val="tx1"/>
                </a:solidFill>
                <a:latin typeface="Bierstadt" panose="020B0004020202020204" pitchFamily="34" charset="0"/>
              </a:defRPr>
            </a:lvl2pPr>
            <a:lvl3pPr marL="1143000" indent="-228600">
              <a:defRPr>
                <a:solidFill>
                  <a:schemeClr val="tx1"/>
                </a:solidFill>
                <a:latin typeface="Bierstadt" panose="020B0004020202020204" pitchFamily="34" charset="0"/>
              </a:defRPr>
            </a:lvl3pPr>
            <a:lvl4pPr marL="1600200" indent="-228600">
              <a:defRPr>
                <a:solidFill>
                  <a:schemeClr val="tx1"/>
                </a:solidFill>
                <a:latin typeface="Bierstadt" panose="020B0004020202020204" pitchFamily="34" charset="0"/>
              </a:defRPr>
            </a:lvl4pPr>
            <a:lvl5pPr marL="2057400" indent="-228600">
              <a:defRPr>
                <a:solidFill>
                  <a:schemeClr val="tx1"/>
                </a:solidFill>
                <a:latin typeface="Bierstadt" panose="020B0004020202020204" pitchFamily="34" charset="0"/>
              </a:defRPr>
            </a:lvl5pPr>
            <a:lvl6pPr marL="2514600" indent="-228600" fontAlgn="base">
              <a:spcBef>
                <a:spcPct val="0"/>
              </a:spcBef>
              <a:spcAft>
                <a:spcPct val="0"/>
              </a:spcAft>
              <a:defRPr>
                <a:solidFill>
                  <a:schemeClr val="tx1"/>
                </a:solidFill>
                <a:latin typeface="Bierstadt" panose="020B0004020202020204" pitchFamily="34" charset="0"/>
              </a:defRPr>
            </a:lvl6pPr>
            <a:lvl7pPr marL="2971800" indent="-228600" fontAlgn="base">
              <a:spcBef>
                <a:spcPct val="0"/>
              </a:spcBef>
              <a:spcAft>
                <a:spcPct val="0"/>
              </a:spcAft>
              <a:defRPr>
                <a:solidFill>
                  <a:schemeClr val="tx1"/>
                </a:solidFill>
                <a:latin typeface="Bierstadt" panose="020B0004020202020204" pitchFamily="34" charset="0"/>
              </a:defRPr>
            </a:lvl7pPr>
            <a:lvl8pPr marL="3429000" indent="-228600" fontAlgn="base">
              <a:spcBef>
                <a:spcPct val="0"/>
              </a:spcBef>
              <a:spcAft>
                <a:spcPct val="0"/>
              </a:spcAft>
              <a:defRPr>
                <a:solidFill>
                  <a:schemeClr val="tx1"/>
                </a:solidFill>
                <a:latin typeface="Bierstadt" panose="020B0004020202020204" pitchFamily="34" charset="0"/>
              </a:defRPr>
            </a:lvl8pPr>
            <a:lvl9pPr marL="3886200" indent="-228600" fontAlgn="base">
              <a:spcBef>
                <a:spcPct val="0"/>
              </a:spcBef>
              <a:spcAft>
                <a:spcPct val="0"/>
              </a:spcAft>
              <a:defRPr>
                <a:solidFill>
                  <a:schemeClr val="tx1"/>
                </a:solidFill>
                <a:latin typeface="Bierstadt" panose="020B0004020202020204" pitchFamily="34" charset="0"/>
              </a:defRPr>
            </a:lvl9pPr>
          </a:lstStyle>
          <a:p>
            <a:pPr fontAlgn="base">
              <a:spcBef>
                <a:spcPct val="0"/>
              </a:spcBef>
              <a:spcAft>
                <a:spcPct val="0"/>
              </a:spcAft>
            </a:pPr>
            <a:fld id="{6F670105-5302-41D0-B311-E905544232E8}" type="slidenum">
              <a:rPr lang="en-US" altLang="en-US">
                <a:latin typeface="Aptos" panose="020B0004020202020204" pitchFamily="34" charset="0"/>
              </a:rPr>
              <a:pPr fontAlgn="base">
                <a:spcBef>
                  <a:spcPct val="0"/>
                </a:spcBef>
                <a:spcAft>
                  <a:spcPct val="0"/>
                </a:spcAft>
              </a:pPr>
              <a:t>2</a:t>
            </a:fld>
            <a:endParaRPr lang="en-US" altLang="en-US">
              <a:latin typeface="Aptos" panose="020B00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F45A5EBA-CC0A-39FF-FA43-026099A2D7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65061C11-DF9D-2304-B9B5-DDAAF88C3A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Personal testimonials from individuals who have utilized WRAP highlight its transformative impact. These narratives showcase the resilience and empowerment that come from embracing a wellness journey.</a:t>
            </a:r>
          </a:p>
        </p:txBody>
      </p:sp>
      <p:sp>
        <p:nvSpPr>
          <p:cNvPr id="46084" name="Slide Number Placeholder 3">
            <a:extLst>
              <a:ext uri="{FF2B5EF4-FFF2-40B4-BE49-F238E27FC236}">
                <a16:creationId xmlns:a16="http://schemas.microsoft.com/office/drawing/2014/main" id="{F490BD6E-0FCA-F2C2-7332-E62C108204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ierstadt" panose="020B0004020202020204" pitchFamily="34" charset="0"/>
              </a:defRPr>
            </a:lvl1pPr>
            <a:lvl2pPr marL="742950" indent="-285750">
              <a:defRPr>
                <a:solidFill>
                  <a:schemeClr val="tx1"/>
                </a:solidFill>
                <a:latin typeface="Bierstadt" panose="020B0004020202020204" pitchFamily="34" charset="0"/>
              </a:defRPr>
            </a:lvl2pPr>
            <a:lvl3pPr marL="1143000" indent="-228600">
              <a:defRPr>
                <a:solidFill>
                  <a:schemeClr val="tx1"/>
                </a:solidFill>
                <a:latin typeface="Bierstadt" panose="020B0004020202020204" pitchFamily="34" charset="0"/>
              </a:defRPr>
            </a:lvl3pPr>
            <a:lvl4pPr marL="1600200" indent="-228600">
              <a:defRPr>
                <a:solidFill>
                  <a:schemeClr val="tx1"/>
                </a:solidFill>
                <a:latin typeface="Bierstadt" panose="020B0004020202020204" pitchFamily="34" charset="0"/>
              </a:defRPr>
            </a:lvl4pPr>
            <a:lvl5pPr marL="2057400" indent="-228600">
              <a:defRPr>
                <a:solidFill>
                  <a:schemeClr val="tx1"/>
                </a:solidFill>
                <a:latin typeface="Bierstadt" panose="020B0004020202020204" pitchFamily="34" charset="0"/>
              </a:defRPr>
            </a:lvl5pPr>
            <a:lvl6pPr marL="2514600" indent="-228600" fontAlgn="base">
              <a:spcBef>
                <a:spcPct val="0"/>
              </a:spcBef>
              <a:spcAft>
                <a:spcPct val="0"/>
              </a:spcAft>
              <a:defRPr>
                <a:solidFill>
                  <a:schemeClr val="tx1"/>
                </a:solidFill>
                <a:latin typeface="Bierstadt" panose="020B0004020202020204" pitchFamily="34" charset="0"/>
              </a:defRPr>
            </a:lvl6pPr>
            <a:lvl7pPr marL="2971800" indent="-228600" fontAlgn="base">
              <a:spcBef>
                <a:spcPct val="0"/>
              </a:spcBef>
              <a:spcAft>
                <a:spcPct val="0"/>
              </a:spcAft>
              <a:defRPr>
                <a:solidFill>
                  <a:schemeClr val="tx1"/>
                </a:solidFill>
                <a:latin typeface="Bierstadt" panose="020B0004020202020204" pitchFamily="34" charset="0"/>
              </a:defRPr>
            </a:lvl7pPr>
            <a:lvl8pPr marL="3429000" indent="-228600" fontAlgn="base">
              <a:spcBef>
                <a:spcPct val="0"/>
              </a:spcBef>
              <a:spcAft>
                <a:spcPct val="0"/>
              </a:spcAft>
              <a:defRPr>
                <a:solidFill>
                  <a:schemeClr val="tx1"/>
                </a:solidFill>
                <a:latin typeface="Bierstadt" panose="020B0004020202020204" pitchFamily="34" charset="0"/>
              </a:defRPr>
            </a:lvl8pPr>
            <a:lvl9pPr marL="3886200" indent="-228600" fontAlgn="base">
              <a:spcBef>
                <a:spcPct val="0"/>
              </a:spcBef>
              <a:spcAft>
                <a:spcPct val="0"/>
              </a:spcAft>
              <a:defRPr>
                <a:solidFill>
                  <a:schemeClr val="tx1"/>
                </a:solidFill>
                <a:latin typeface="Bierstadt" panose="020B0004020202020204" pitchFamily="34" charset="0"/>
              </a:defRPr>
            </a:lvl9pPr>
          </a:lstStyle>
          <a:p>
            <a:pPr fontAlgn="base">
              <a:spcBef>
                <a:spcPct val="0"/>
              </a:spcBef>
              <a:spcAft>
                <a:spcPct val="0"/>
              </a:spcAft>
            </a:pPr>
            <a:fld id="{F10D82D5-0376-4178-A003-7C7635F142D3}" type="slidenum">
              <a:rPr lang="en-US" altLang="en-US">
                <a:latin typeface="Aptos" panose="020B0004020202020204" pitchFamily="34" charset="0"/>
              </a:rPr>
              <a:pPr fontAlgn="base">
                <a:spcBef>
                  <a:spcPct val="0"/>
                </a:spcBef>
                <a:spcAft>
                  <a:spcPct val="0"/>
                </a:spcAft>
              </a:pPr>
              <a:t>20</a:t>
            </a:fld>
            <a:endParaRPr lang="en-US" altLang="en-US">
              <a:latin typeface="Aptos" panose="020B00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1CF3806C-4774-879D-26C0-9720EC8EB4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F634BCDA-6682-FD7F-F2A3-D5B67E220F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Case studies illustrate various settings where WRAP has been effectively implemented. They offer insights into best practices and the diverse contexts in which WRAP can thrive.</a:t>
            </a:r>
          </a:p>
        </p:txBody>
      </p:sp>
      <p:sp>
        <p:nvSpPr>
          <p:cNvPr id="48132" name="Slide Number Placeholder 3">
            <a:extLst>
              <a:ext uri="{FF2B5EF4-FFF2-40B4-BE49-F238E27FC236}">
                <a16:creationId xmlns:a16="http://schemas.microsoft.com/office/drawing/2014/main" id="{9DC40C89-6169-624C-06A5-7B7E718480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ierstadt" panose="020B0004020202020204" pitchFamily="34" charset="0"/>
              </a:defRPr>
            </a:lvl1pPr>
            <a:lvl2pPr marL="742950" indent="-285750">
              <a:defRPr>
                <a:solidFill>
                  <a:schemeClr val="tx1"/>
                </a:solidFill>
                <a:latin typeface="Bierstadt" panose="020B0004020202020204" pitchFamily="34" charset="0"/>
              </a:defRPr>
            </a:lvl2pPr>
            <a:lvl3pPr marL="1143000" indent="-228600">
              <a:defRPr>
                <a:solidFill>
                  <a:schemeClr val="tx1"/>
                </a:solidFill>
                <a:latin typeface="Bierstadt" panose="020B0004020202020204" pitchFamily="34" charset="0"/>
              </a:defRPr>
            </a:lvl3pPr>
            <a:lvl4pPr marL="1600200" indent="-228600">
              <a:defRPr>
                <a:solidFill>
                  <a:schemeClr val="tx1"/>
                </a:solidFill>
                <a:latin typeface="Bierstadt" panose="020B0004020202020204" pitchFamily="34" charset="0"/>
              </a:defRPr>
            </a:lvl4pPr>
            <a:lvl5pPr marL="2057400" indent="-228600">
              <a:defRPr>
                <a:solidFill>
                  <a:schemeClr val="tx1"/>
                </a:solidFill>
                <a:latin typeface="Bierstadt" panose="020B0004020202020204" pitchFamily="34" charset="0"/>
              </a:defRPr>
            </a:lvl5pPr>
            <a:lvl6pPr marL="2514600" indent="-228600" fontAlgn="base">
              <a:spcBef>
                <a:spcPct val="0"/>
              </a:spcBef>
              <a:spcAft>
                <a:spcPct val="0"/>
              </a:spcAft>
              <a:defRPr>
                <a:solidFill>
                  <a:schemeClr val="tx1"/>
                </a:solidFill>
                <a:latin typeface="Bierstadt" panose="020B0004020202020204" pitchFamily="34" charset="0"/>
              </a:defRPr>
            </a:lvl6pPr>
            <a:lvl7pPr marL="2971800" indent="-228600" fontAlgn="base">
              <a:spcBef>
                <a:spcPct val="0"/>
              </a:spcBef>
              <a:spcAft>
                <a:spcPct val="0"/>
              </a:spcAft>
              <a:defRPr>
                <a:solidFill>
                  <a:schemeClr val="tx1"/>
                </a:solidFill>
                <a:latin typeface="Bierstadt" panose="020B0004020202020204" pitchFamily="34" charset="0"/>
              </a:defRPr>
            </a:lvl7pPr>
            <a:lvl8pPr marL="3429000" indent="-228600" fontAlgn="base">
              <a:spcBef>
                <a:spcPct val="0"/>
              </a:spcBef>
              <a:spcAft>
                <a:spcPct val="0"/>
              </a:spcAft>
              <a:defRPr>
                <a:solidFill>
                  <a:schemeClr val="tx1"/>
                </a:solidFill>
                <a:latin typeface="Bierstadt" panose="020B0004020202020204" pitchFamily="34" charset="0"/>
              </a:defRPr>
            </a:lvl8pPr>
            <a:lvl9pPr marL="3886200" indent="-228600" fontAlgn="base">
              <a:spcBef>
                <a:spcPct val="0"/>
              </a:spcBef>
              <a:spcAft>
                <a:spcPct val="0"/>
              </a:spcAft>
              <a:defRPr>
                <a:solidFill>
                  <a:schemeClr val="tx1"/>
                </a:solidFill>
                <a:latin typeface="Bierstadt" panose="020B0004020202020204" pitchFamily="34" charset="0"/>
              </a:defRPr>
            </a:lvl9pPr>
          </a:lstStyle>
          <a:p>
            <a:pPr fontAlgn="base">
              <a:spcBef>
                <a:spcPct val="0"/>
              </a:spcBef>
              <a:spcAft>
                <a:spcPct val="0"/>
              </a:spcAft>
            </a:pPr>
            <a:fld id="{6AF34372-5BF5-4FEA-9010-E22CE788F667}" type="slidenum">
              <a:rPr lang="en-US" altLang="en-US">
                <a:latin typeface="Aptos" panose="020B0004020202020204" pitchFamily="34" charset="0"/>
              </a:rPr>
              <a:pPr fontAlgn="base">
                <a:spcBef>
                  <a:spcPct val="0"/>
                </a:spcBef>
                <a:spcAft>
                  <a:spcPct val="0"/>
                </a:spcAft>
              </a:pPr>
              <a:t>21</a:t>
            </a:fld>
            <a:endParaRPr lang="en-US" altLang="en-US">
              <a:latin typeface="Aptos" panose="020B00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FE5F2ACD-7A84-4544-3BE5-6820EE2C47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955BB31C-7DC3-5D87-BE02-289CF212AA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Lessons learned from the implementation of WRAP emphasize the importance of flexibility, peer involvement, and ongoing evaluation. Best practices can guide future efforts to enhance peer support frameworks.</a:t>
            </a:r>
          </a:p>
        </p:txBody>
      </p:sp>
      <p:sp>
        <p:nvSpPr>
          <p:cNvPr id="50180" name="Slide Number Placeholder 3">
            <a:extLst>
              <a:ext uri="{FF2B5EF4-FFF2-40B4-BE49-F238E27FC236}">
                <a16:creationId xmlns:a16="http://schemas.microsoft.com/office/drawing/2014/main" id="{BC2C7998-69A3-B2F2-2502-C7C969E588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ierstadt" panose="020B0004020202020204" pitchFamily="34" charset="0"/>
              </a:defRPr>
            </a:lvl1pPr>
            <a:lvl2pPr marL="742950" indent="-285750">
              <a:defRPr>
                <a:solidFill>
                  <a:schemeClr val="tx1"/>
                </a:solidFill>
                <a:latin typeface="Bierstadt" panose="020B0004020202020204" pitchFamily="34" charset="0"/>
              </a:defRPr>
            </a:lvl2pPr>
            <a:lvl3pPr marL="1143000" indent="-228600">
              <a:defRPr>
                <a:solidFill>
                  <a:schemeClr val="tx1"/>
                </a:solidFill>
                <a:latin typeface="Bierstadt" panose="020B0004020202020204" pitchFamily="34" charset="0"/>
              </a:defRPr>
            </a:lvl3pPr>
            <a:lvl4pPr marL="1600200" indent="-228600">
              <a:defRPr>
                <a:solidFill>
                  <a:schemeClr val="tx1"/>
                </a:solidFill>
                <a:latin typeface="Bierstadt" panose="020B0004020202020204" pitchFamily="34" charset="0"/>
              </a:defRPr>
            </a:lvl4pPr>
            <a:lvl5pPr marL="2057400" indent="-228600">
              <a:defRPr>
                <a:solidFill>
                  <a:schemeClr val="tx1"/>
                </a:solidFill>
                <a:latin typeface="Bierstadt" panose="020B0004020202020204" pitchFamily="34" charset="0"/>
              </a:defRPr>
            </a:lvl5pPr>
            <a:lvl6pPr marL="2514600" indent="-228600" fontAlgn="base">
              <a:spcBef>
                <a:spcPct val="0"/>
              </a:spcBef>
              <a:spcAft>
                <a:spcPct val="0"/>
              </a:spcAft>
              <a:defRPr>
                <a:solidFill>
                  <a:schemeClr val="tx1"/>
                </a:solidFill>
                <a:latin typeface="Bierstadt" panose="020B0004020202020204" pitchFamily="34" charset="0"/>
              </a:defRPr>
            </a:lvl6pPr>
            <a:lvl7pPr marL="2971800" indent="-228600" fontAlgn="base">
              <a:spcBef>
                <a:spcPct val="0"/>
              </a:spcBef>
              <a:spcAft>
                <a:spcPct val="0"/>
              </a:spcAft>
              <a:defRPr>
                <a:solidFill>
                  <a:schemeClr val="tx1"/>
                </a:solidFill>
                <a:latin typeface="Bierstadt" panose="020B0004020202020204" pitchFamily="34" charset="0"/>
              </a:defRPr>
            </a:lvl7pPr>
            <a:lvl8pPr marL="3429000" indent="-228600" fontAlgn="base">
              <a:spcBef>
                <a:spcPct val="0"/>
              </a:spcBef>
              <a:spcAft>
                <a:spcPct val="0"/>
              </a:spcAft>
              <a:defRPr>
                <a:solidFill>
                  <a:schemeClr val="tx1"/>
                </a:solidFill>
                <a:latin typeface="Bierstadt" panose="020B0004020202020204" pitchFamily="34" charset="0"/>
              </a:defRPr>
            </a:lvl8pPr>
            <a:lvl9pPr marL="3886200" indent="-228600" fontAlgn="base">
              <a:spcBef>
                <a:spcPct val="0"/>
              </a:spcBef>
              <a:spcAft>
                <a:spcPct val="0"/>
              </a:spcAft>
              <a:defRPr>
                <a:solidFill>
                  <a:schemeClr val="tx1"/>
                </a:solidFill>
                <a:latin typeface="Bierstadt" panose="020B0004020202020204" pitchFamily="34" charset="0"/>
              </a:defRPr>
            </a:lvl9pPr>
          </a:lstStyle>
          <a:p>
            <a:pPr fontAlgn="base">
              <a:spcBef>
                <a:spcPct val="0"/>
              </a:spcBef>
              <a:spcAft>
                <a:spcPct val="0"/>
              </a:spcAft>
            </a:pPr>
            <a:fld id="{67D52E8D-C725-47D7-8B44-033296BEB6F5}" type="slidenum">
              <a:rPr lang="en-US" altLang="en-US">
                <a:latin typeface="Aptos" panose="020B0004020202020204" pitchFamily="34" charset="0"/>
              </a:rPr>
              <a:pPr fontAlgn="base">
                <a:spcBef>
                  <a:spcPct val="0"/>
                </a:spcBef>
                <a:spcAft>
                  <a:spcPct val="0"/>
                </a:spcAft>
              </a:pPr>
              <a:t>22</a:t>
            </a:fld>
            <a:endParaRPr lang="en-US" altLang="en-US">
              <a:latin typeface="Aptos" panose="020B00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3829ADEF-DD38-DC57-CB3B-9223C12D86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4CA32122-879C-B1C6-7639-0333283EE0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To continue learning about WRAP and peer support, various resources are available. These include training programs, online communities, and publications that provide valuable information.</a:t>
            </a:r>
          </a:p>
        </p:txBody>
      </p:sp>
      <p:sp>
        <p:nvSpPr>
          <p:cNvPr id="52228" name="Slide Number Placeholder 3">
            <a:extLst>
              <a:ext uri="{FF2B5EF4-FFF2-40B4-BE49-F238E27FC236}">
                <a16:creationId xmlns:a16="http://schemas.microsoft.com/office/drawing/2014/main" id="{F6D71A74-0C65-24DE-83B3-901BCE1B4B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ierstadt" panose="020B0004020202020204" pitchFamily="34" charset="0"/>
              </a:defRPr>
            </a:lvl1pPr>
            <a:lvl2pPr marL="742950" indent="-285750">
              <a:defRPr>
                <a:solidFill>
                  <a:schemeClr val="tx1"/>
                </a:solidFill>
                <a:latin typeface="Bierstadt" panose="020B0004020202020204" pitchFamily="34" charset="0"/>
              </a:defRPr>
            </a:lvl2pPr>
            <a:lvl3pPr marL="1143000" indent="-228600">
              <a:defRPr>
                <a:solidFill>
                  <a:schemeClr val="tx1"/>
                </a:solidFill>
                <a:latin typeface="Bierstadt" panose="020B0004020202020204" pitchFamily="34" charset="0"/>
              </a:defRPr>
            </a:lvl3pPr>
            <a:lvl4pPr marL="1600200" indent="-228600">
              <a:defRPr>
                <a:solidFill>
                  <a:schemeClr val="tx1"/>
                </a:solidFill>
                <a:latin typeface="Bierstadt" panose="020B0004020202020204" pitchFamily="34" charset="0"/>
              </a:defRPr>
            </a:lvl4pPr>
            <a:lvl5pPr marL="2057400" indent="-228600">
              <a:defRPr>
                <a:solidFill>
                  <a:schemeClr val="tx1"/>
                </a:solidFill>
                <a:latin typeface="Bierstadt" panose="020B0004020202020204" pitchFamily="34" charset="0"/>
              </a:defRPr>
            </a:lvl5pPr>
            <a:lvl6pPr marL="2514600" indent="-228600" fontAlgn="base">
              <a:spcBef>
                <a:spcPct val="0"/>
              </a:spcBef>
              <a:spcAft>
                <a:spcPct val="0"/>
              </a:spcAft>
              <a:defRPr>
                <a:solidFill>
                  <a:schemeClr val="tx1"/>
                </a:solidFill>
                <a:latin typeface="Bierstadt" panose="020B0004020202020204" pitchFamily="34" charset="0"/>
              </a:defRPr>
            </a:lvl6pPr>
            <a:lvl7pPr marL="2971800" indent="-228600" fontAlgn="base">
              <a:spcBef>
                <a:spcPct val="0"/>
              </a:spcBef>
              <a:spcAft>
                <a:spcPct val="0"/>
              </a:spcAft>
              <a:defRPr>
                <a:solidFill>
                  <a:schemeClr val="tx1"/>
                </a:solidFill>
                <a:latin typeface="Bierstadt" panose="020B0004020202020204" pitchFamily="34" charset="0"/>
              </a:defRPr>
            </a:lvl7pPr>
            <a:lvl8pPr marL="3429000" indent="-228600" fontAlgn="base">
              <a:spcBef>
                <a:spcPct val="0"/>
              </a:spcBef>
              <a:spcAft>
                <a:spcPct val="0"/>
              </a:spcAft>
              <a:defRPr>
                <a:solidFill>
                  <a:schemeClr val="tx1"/>
                </a:solidFill>
                <a:latin typeface="Bierstadt" panose="020B0004020202020204" pitchFamily="34" charset="0"/>
              </a:defRPr>
            </a:lvl8pPr>
            <a:lvl9pPr marL="3886200" indent="-228600" fontAlgn="base">
              <a:spcBef>
                <a:spcPct val="0"/>
              </a:spcBef>
              <a:spcAft>
                <a:spcPct val="0"/>
              </a:spcAft>
              <a:defRPr>
                <a:solidFill>
                  <a:schemeClr val="tx1"/>
                </a:solidFill>
                <a:latin typeface="Bierstadt" panose="020B0004020202020204" pitchFamily="34" charset="0"/>
              </a:defRPr>
            </a:lvl9pPr>
          </a:lstStyle>
          <a:p>
            <a:pPr fontAlgn="base">
              <a:spcBef>
                <a:spcPct val="0"/>
              </a:spcBef>
              <a:spcAft>
                <a:spcPct val="0"/>
              </a:spcAft>
            </a:pPr>
            <a:fld id="{7D4B451E-578C-47CB-B7BC-7970942376DF}" type="slidenum">
              <a:rPr lang="en-US" altLang="en-US">
                <a:latin typeface="Aptos" panose="020B0004020202020204" pitchFamily="34" charset="0"/>
              </a:rPr>
              <a:pPr fontAlgn="base">
                <a:spcBef>
                  <a:spcPct val="0"/>
                </a:spcBef>
                <a:spcAft>
                  <a:spcPct val="0"/>
                </a:spcAft>
              </a:pPr>
              <a:t>23</a:t>
            </a:fld>
            <a:endParaRPr lang="en-US" altLang="en-US">
              <a:latin typeface="Aptos" panose="020B00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552C9F57-D70D-5E6B-B847-68615AA869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C3D98FE9-A17B-3219-9E90-1AF2F3EDA8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Numerous training programs and workshops are available to help individuals and organizations learn how to implement WRAP effectively. These programs equip participants with the skills needed for successful facilitation.</a:t>
            </a:r>
          </a:p>
        </p:txBody>
      </p:sp>
      <p:sp>
        <p:nvSpPr>
          <p:cNvPr id="54276" name="Slide Number Placeholder 3">
            <a:extLst>
              <a:ext uri="{FF2B5EF4-FFF2-40B4-BE49-F238E27FC236}">
                <a16:creationId xmlns:a16="http://schemas.microsoft.com/office/drawing/2014/main" id="{591A51D4-7AE4-076D-D8A3-13DD6A59F8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ierstadt" panose="020B0004020202020204" pitchFamily="34" charset="0"/>
              </a:defRPr>
            </a:lvl1pPr>
            <a:lvl2pPr marL="742950" indent="-285750">
              <a:defRPr>
                <a:solidFill>
                  <a:schemeClr val="tx1"/>
                </a:solidFill>
                <a:latin typeface="Bierstadt" panose="020B0004020202020204" pitchFamily="34" charset="0"/>
              </a:defRPr>
            </a:lvl2pPr>
            <a:lvl3pPr marL="1143000" indent="-228600">
              <a:defRPr>
                <a:solidFill>
                  <a:schemeClr val="tx1"/>
                </a:solidFill>
                <a:latin typeface="Bierstadt" panose="020B0004020202020204" pitchFamily="34" charset="0"/>
              </a:defRPr>
            </a:lvl3pPr>
            <a:lvl4pPr marL="1600200" indent="-228600">
              <a:defRPr>
                <a:solidFill>
                  <a:schemeClr val="tx1"/>
                </a:solidFill>
                <a:latin typeface="Bierstadt" panose="020B0004020202020204" pitchFamily="34" charset="0"/>
              </a:defRPr>
            </a:lvl4pPr>
            <a:lvl5pPr marL="2057400" indent="-228600">
              <a:defRPr>
                <a:solidFill>
                  <a:schemeClr val="tx1"/>
                </a:solidFill>
                <a:latin typeface="Bierstadt" panose="020B0004020202020204" pitchFamily="34" charset="0"/>
              </a:defRPr>
            </a:lvl5pPr>
            <a:lvl6pPr marL="2514600" indent="-228600" fontAlgn="base">
              <a:spcBef>
                <a:spcPct val="0"/>
              </a:spcBef>
              <a:spcAft>
                <a:spcPct val="0"/>
              </a:spcAft>
              <a:defRPr>
                <a:solidFill>
                  <a:schemeClr val="tx1"/>
                </a:solidFill>
                <a:latin typeface="Bierstadt" panose="020B0004020202020204" pitchFamily="34" charset="0"/>
              </a:defRPr>
            </a:lvl6pPr>
            <a:lvl7pPr marL="2971800" indent="-228600" fontAlgn="base">
              <a:spcBef>
                <a:spcPct val="0"/>
              </a:spcBef>
              <a:spcAft>
                <a:spcPct val="0"/>
              </a:spcAft>
              <a:defRPr>
                <a:solidFill>
                  <a:schemeClr val="tx1"/>
                </a:solidFill>
                <a:latin typeface="Bierstadt" panose="020B0004020202020204" pitchFamily="34" charset="0"/>
              </a:defRPr>
            </a:lvl7pPr>
            <a:lvl8pPr marL="3429000" indent="-228600" fontAlgn="base">
              <a:spcBef>
                <a:spcPct val="0"/>
              </a:spcBef>
              <a:spcAft>
                <a:spcPct val="0"/>
              </a:spcAft>
              <a:defRPr>
                <a:solidFill>
                  <a:schemeClr val="tx1"/>
                </a:solidFill>
                <a:latin typeface="Bierstadt" panose="020B0004020202020204" pitchFamily="34" charset="0"/>
              </a:defRPr>
            </a:lvl8pPr>
            <a:lvl9pPr marL="3886200" indent="-228600" fontAlgn="base">
              <a:spcBef>
                <a:spcPct val="0"/>
              </a:spcBef>
              <a:spcAft>
                <a:spcPct val="0"/>
              </a:spcAft>
              <a:defRPr>
                <a:solidFill>
                  <a:schemeClr val="tx1"/>
                </a:solidFill>
                <a:latin typeface="Bierstadt" panose="020B0004020202020204" pitchFamily="34" charset="0"/>
              </a:defRPr>
            </a:lvl9pPr>
          </a:lstStyle>
          <a:p>
            <a:pPr fontAlgn="base">
              <a:spcBef>
                <a:spcPct val="0"/>
              </a:spcBef>
              <a:spcAft>
                <a:spcPct val="0"/>
              </a:spcAft>
            </a:pPr>
            <a:fld id="{469349B6-EA7D-40CA-B4B5-EFEAEADD554A}" type="slidenum">
              <a:rPr lang="en-US" altLang="en-US">
                <a:latin typeface="Aptos" panose="020B0004020202020204" pitchFamily="34" charset="0"/>
              </a:rPr>
              <a:pPr fontAlgn="base">
                <a:spcBef>
                  <a:spcPct val="0"/>
                </a:spcBef>
                <a:spcAft>
                  <a:spcPct val="0"/>
                </a:spcAft>
              </a:pPr>
              <a:t>24</a:t>
            </a:fld>
            <a:endParaRPr lang="en-US" altLang="en-US">
              <a:latin typeface="Aptos" panose="020B00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FD1BCDC8-E483-3F79-BD34-7C19FACB0B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412ACEF8-7662-F03A-84C8-30A77DFF5B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Online resources and communities offer access to a wealth of information about WRAP and peer support. Engaging with these platforms can foster connections and provide ongoing support.</a:t>
            </a:r>
          </a:p>
        </p:txBody>
      </p:sp>
      <p:sp>
        <p:nvSpPr>
          <p:cNvPr id="56324" name="Slide Number Placeholder 3">
            <a:extLst>
              <a:ext uri="{FF2B5EF4-FFF2-40B4-BE49-F238E27FC236}">
                <a16:creationId xmlns:a16="http://schemas.microsoft.com/office/drawing/2014/main" id="{24B96A8C-A1BE-0FDE-0C1A-976C1BE685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ierstadt" panose="020B0004020202020204" pitchFamily="34" charset="0"/>
              </a:defRPr>
            </a:lvl1pPr>
            <a:lvl2pPr marL="742950" indent="-285750">
              <a:defRPr>
                <a:solidFill>
                  <a:schemeClr val="tx1"/>
                </a:solidFill>
                <a:latin typeface="Bierstadt" panose="020B0004020202020204" pitchFamily="34" charset="0"/>
              </a:defRPr>
            </a:lvl2pPr>
            <a:lvl3pPr marL="1143000" indent="-228600">
              <a:defRPr>
                <a:solidFill>
                  <a:schemeClr val="tx1"/>
                </a:solidFill>
                <a:latin typeface="Bierstadt" panose="020B0004020202020204" pitchFamily="34" charset="0"/>
              </a:defRPr>
            </a:lvl3pPr>
            <a:lvl4pPr marL="1600200" indent="-228600">
              <a:defRPr>
                <a:solidFill>
                  <a:schemeClr val="tx1"/>
                </a:solidFill>
                <a:latin typeface="Bierstadt" panose="020B0004020202020204" pitchFamily="34" charset="0"/>
              </a:defRPr>
            </a:lvl4pPr>
            <a:lvl5pPr marL="2057400" indent="-228600">
              <a:defRPr>
                <a:solidFill>
                  <a:schemeClr val="tx1"/>
                </a:solidFill>
                <a:latin typeface="Bierstadt" panose="020B0004020202020204" pitchFamily="34" charset="0"/>
              </a:defRPr>
            </a:lvl5pPr>
            <a:lvl6pPr marL="2514600" indent="-228600" fontAlgn="base">
              <a:spcBef>
                <a:spcPct val="0"/>
              </a:spcBef>
              <a:spcAft>
                <a:spcPct val="0"/>
              </a:spcAft>
              <a:defRPr>
                <a:solidFill>
                  <a:schemeClr val="tx1"/>
                </a:solidFill>
                <a:latin typeface="Bierstadt" panose="020B0004020202020204" pitchFamily="34" charset="0"/>
              </a:defRPr>
            </a:lvl6pPr>
            <a:lvl7pPr marL="2971800" indent="-228600" fontAlgn="base">
              <a:spcBef>
                <a:spcPct val="0"/>
              </a:spcBef>
              <a:spcAft>
                <a:spcPct val="0"/>
              </a:spcAft>
              <a:defRPr>
                <a:solidFill>
                  <a:schemeClr val="tx1"/>
                </a:solidFill>
                <a:latin typeface="Bierstadt" panose="020B0004020202020204" pitchFamily="34" charset="0"/>
              </a:defRPr>
            </a:lvl7pPr>
            <a:lvl8pPr marL="3429000" indent="-228600" fontAlgn="base">
              <a:spcBef>
                <a:spcPct val="0"/>
              </a:spcBef>
              <a:spcAft>
                <a:spcPct val="0"/>
              </a:spcAft>
              <a:defRPr>
                <a:solidFill>
                  <a:schemeClr val="tx1"/>
                </a:solidFill>
                <a:latin typeface="Bierstadt" panose="020B0004020202020204" pitchFamily="34" charset="0"/>
              </a:defRPr>
            </a:lvl8pPr>
            <a:lvl9pPr marL="3886200" indent="-228600" fontAlgn="base">
              <a:spcBef>
                <a:spcPct val="0"/>
              </a:spcBef>
              <a:spcAft>
                <a:spcPct val="0"/>
              </a:spcAft>
              <a:defRPr>
                <a:solidFill>
                  <a:schemeClr val="tx1"/>
                </a:solidFill>
                <a:latin typeface="Bierstadt" panose="020B0004020202020204" pitchFamily="34" charset="0"/>
              </a:defRPr>
            </a:lvl9pPr>
          </a:lstStyle>
          <a:p>
            <a:pPr fontAlgn="base">
              <a:spcBef>
                <a:spcPct val="0"/>
              </a:spcBef>
              <a:spcAft>
                <a:spcPct val="0"/>
              </a:spcAft>
            </a:pPr>
            <a:fld id="{4E5FABF7-5C92-4E75-A6BD-FF30E3BCDB7A}" type="slidenum">
              <a:rPr lang="en-US" altLang="en-US">
                <a:latin typeface="Aptos" panose="020B0004020202020204" pitchFamily="34" charset="0"/>
              </a:rPr>
              <a:pPr fontAlgn="base">
                <a:spcBef>
                  <a:spcPct val="0"/>
                </a:spcBef>
                <a:spcAft>
                  <a:spcPct val="0"/>
                </a:spcAft>
              </a:pPr>
              <a:t>25</a:t>
            </a:fld>
            <a:endParaRPr lang="en-US" altLang="en-US">
              <a:latin typeface="Aptos" panose="020B00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38AD04BC-00FF-87B7-AFD5-472BBE4996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345E842E-524F-36BE-4269-E7947A22EA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There are various books and publications dedicated to WRAP and peer support that provide in-depth knowledge and practical guidance. These resources are invaluable for anyone looking to deepen their understanding.</a:t>
            </a:r>
          </a:p>
        </p:txBody>
      </p:sp>
      <p:sp>
        <p:nvSpPr>
          <p:cNvPr id="58372" name="Slide Number Placeholder 3">
            <a:extLst>
              <a:ext uri="{FF2B5EF4-FFF2-40B4-BE49-F238E27FC236}">
                <a16:creationId xmlns:a16="http://schemas.microsoft.com/office/drawing/2014/main" id="{D66B0644-6B33-C87C-8F93-88E91CFE24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ierstadt" panose="020B0004020202020204" pitchFamily="34" charset="0"/>
              </a:defRPr>
            </a:lvl1pPr>
            <a:lvl2pPr marL="742950" indent="-285750">
              <a:defRPr>
                <a:solidFill>
                  <a:schemeClr val="tx1"/>
                </a:solidFill>
                <a:latin typeface="Bierstadt" panose="020B0004020202020204" pitchFamily="34" charset="0"/>
              </a:defRPr>
            </a:lvl2pPr>
            <a:lvl3pPr marL="1143000" indent="-228600">
              <a:defRPr>
                <a:solidFill>
                  <a:schemeClr val="tx1"/>
                </a:solidFill>
                <a:latin typeface="Bierstadt" panose="020B0004020202020204" pitchFamily="34" charset="0"/>
              </a:defRPr>
            </a:lvl3pPr>
            <a:lvl4pPr marL="1600200" indent="-228600">
              <a:defRPr>
                <a:solidFill>
                  <a:schemeClr val="tx1"/>
                </a:solidFill>
                <a:latin typeface="Bierstadt" panose="020B0004020202020204" pitchFamily="34" charset="0"/>
              </a:defRPr>
            </a:lvl4pPr>
            <a:lvl5pPr marL="2057400" indent="-228600">
              <a:defRPr>
                <a:solidFill>
                  <a:schemeClr val="tx1"/>
                </a:solidFill>
                <a:latin typeface="Bierstadt" panose="020B0004020202020204" pitchFamily="34" charset="0"/>
              </a:defRPr>
            </a:lvl5pPr>
            <a:lvl6pPr marL="2514600" indent="-228600" fontAlgn="base">
              <a:spcBef>
                <a:spcPct val="0"/>
              </a:spcBef>
              <a:spcAft>
                <a:spcPct val="0"/>
              </a:spcAft>
              <a:defRPr>
                <a:solidFill>
                  <a:schemeClr val="tx1"/>
                </a:solidFill>
                <a:latin typeface="Bierstadt" panose="020B0004020202020204" pitchFamily="34" charset="0"/>
              </a:defRPr>
            </a:lvl6pPr>
            <a:lvl7pPr marL="2971800" indent="-228600" fontAlgn="base">
              <a:spcBef>
                <a:spcPct val="0"/>
              </a:spcBef>
              <a:spcAft>
                <a:spcPct val="0"/>
              </a:spcAft>
              <a:defRPr>
                <a:solidFill>
                  <a:schemeClr val="tx1"/>
                </a:solidFill>
                <a:latin typeface="Bierstadt" panose="020B0004020202020204" pitchFamily="34" charset="0"/>
              </a:defRPr>
            </a:lvl7pPr>
            <a:lvl8pPr marL="3429000" indent="-228600" fontAlgn="base">
              <a:spcBef>
                <a:spcPct val="0"/>
              </a:spcBef>
              <a:spcAft>
                <a:spcPct val="0"/>
              </a:spcAft>
              <a:defRPr>
                <a:solidFill>
                  <a:schemeClr val="tx1"/>
                </a:solidFill>
                <a:latin typeface="Bierstadt" panose="020B0004020202020204" pitchFamily="34" charset="0"/>
              </a:defRPr>
            </a:lvl8pPr>
            <a:lvl9pPr marL="3886200" indent="-228600" fontAlgn="base">
              <a:spcBef>
                <a:spcPct val="0"/>
              </a:spcBef>
              <a:spcAft>
                <a:spcPct val="0"/>
              </a:spcAft>
              <a:defRPr>
                <a:solidFill>
                  <a:schemeClr val="tx1"/>
                </a:solidFill>
                <a:latin typeface="Bierstadt" panose="020B0004020202020204" pitchFamily="34" charset="0"/>
              </a:defRPr>
            </a:lvl9pPr>
          </a:lstStyle>
          <a:p>
            <a:pPr fontAlgn="base">
              <a:spcBef>
                <a:spcPct val="0"/>
              </a:spcBef>
              <a:spcAft>
                <a:spcPct val="0"/>
              </a:spcAft>
            </a:pPr>
            <a:fld id="{59016E9F-E8A4-40BC-9BC4-264F414B06C3}" type="slidenum">
              <a:rPr lang="en-US" altLang="en-US">
                <a:latin typeface="Aptos" panose="020B0004020202020204" pitchFamily="34" charset="0"/>
              </a:rPr>
              <a:pPr fontAlgn="base">
                <a:spcBef>
                  <a:spcPct val="0"/>
                </a:spcBef>
                <a:spcAft>
                  <a:spcPct val="0"/>
                </a:spcAft>
              </a:pPr>
              <a:t>26</a:t>
            </a:fld>
            <a:endParaRPr lang="en-US" altLang="en-US">
              <a:latin typeface="Aptos" panose="020B00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FF518F37-02DB-B4BA-D8AB-4E92468C38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37272262-7F9B-A239-78A3-671AB75ABD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In conclusion, the Wellness Recovery Action Plan and peer support together create a powerful framework for promoting recovery and wellness. By leveraging personal experiences and collaborative efforts, individuals can achieve meaningful progress on their wellness journeys.</a:t>
            </a:r>
          </a:p>
        </p:txBody>
      </p:sp>
      <p:sp>
        <p:nvSpPr>
          <p:cNvPr id="60420" name="Slide Number Placeholder 3">
            <a:extLst>
              <a:ext uri="{FF2B5EF4-FFF2-40B4-BE49-F238E27FC236}">
                <a16:creationId xmlns:a16="http://schemas.microsoft.com/office/drawing/2014/main" id="{770B52B1-6C03-1F55-AAB3-68CBFB20AF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ierstadt" panose="020B0004020202020204" pitchFamily="34" charset="0"/>
              </a:defRPr>
            </a:lvl1pPr>
            <a:lvl2pPr marL="742950" indent="-285750">
              <a:defRPr>
                <a:solidFill>
                  <a:schemeClr val="tx1"/>
                </a:solidFill>
                <a:latin typeface="Bierstadt" panose="020B0004020202020204" pitchFamily="34" charset="0"/>
              </a:defRPr>
            </a:lvl2pPr>
            <a:lvl3pPr marL="1143000" indent="-228600">
              <a:defRPr>
                <a:solidFill>
                  <a:schemeClr val="tx1"/>
                </a:solidFill>
                <a:latin typeface="Bierstadt" panose="020B0004020202020204" pitchFamily="34" charset="0"/>
              </a:defRPr>
            </a:lvl3pPr>
            <a:lvl4pPr marL="1600200" indent="-228600">
              <a:defRPr>
                <a:solidFill>
                  <a:schemeClr val="tx1"/>
                </a:solidFill>
                <a:latin typeface="Bierstadt" panose="020B0004020202020204" pitchFamily="34" charset="0"/>
              </a:defRPr>
            </a:lvl4pPr>
            <a:lvl5pPr marL="2057400" indent="-228600">
              <a:defRPr>
                <a:solidFill>
                  <a:schemeClr val="tx1"/>
                </a:solidFill>
                <a:latin typeface="Bierstadt" panose="020B0004020202020204" pitchFamily="34" charset="0"/>
              </a:defRPr>
            </a:lvl5pPr>
            <a:lvl6pPr marL="2514600" indent="-228600" fontAlgn="base">
              <a:spcBef>
                <a:spcPct val="0"/>
              </a:spcBef>
              <a:spcAft>
                <a:spcPct val="0"/>
              </a:spcAft>
              <a:defRPr>
                <a:solidFill>
                  <a:schemeClr val="tx1"/>
                </a:solidFill>
                <a:latin typeface="Bierstadt" panose="020B0004020202020204" pitchFamily="34" charset="0"/>
              </a:defRPr>
            </a:lvl6pPr>
            <a:lvl7pPr marL="2971800" indent="-228600" fontAlgn="base">
              <a:spcBef>
                <a:spcPct val="0"/>
              </a:spcBef>
              <a:spcAft>
                <a:spcPct val="0"/>
              </a:spcAft>
              <a:defRPr>
                <a:solidFill>
                  <a:schemeClr val="tx1"/>
                </a:solidFill>
                <a:latin typeface="Bierstadt" panose="020B0004020202020204" pitchFamily="34" charset="0"/>
              </a:defRPr>
            </a:lvl7pPr>
            <a:lvl8pPr marL="3429000" indent="-228600" fontAlgn="base">
              <a:spcBef>
                <a:spcPct val="0"/>
              </a:spcBef>
              <a:spcAft>
                <a:spcPct val="0"/>
              </a:spcAft>
              <a:defRPr>
                <a:solidFill>
                  <a:schemeClr val="tx1"/>
                </a:solidFill>
                <a:latin typeface="Bierstadt" panose="020B0004020202020204" pitchFamily="34" charset="0"/>
              </a:defRPr>
            </a:lvl8pPr>
            <a:lvl9pPr marL="3886200" indent="-228600" fontAlgn="base">
              <a:spcBef>
                <a:spcPct val="0"/>
              </a:spcBef>
              <a:spcAft>
                <a:spcPct val="0"/>
              </a:spcAft>
              <a:defRPr>
                <a:solidFill>
                  <a:schemeClr val="tx1"/>
                </a:solidFill>
                <a:latin typeface="Bierstadt" panose="020B0004020202020204" pitchFamily="34" charset="0"/>
              </a:defRPr>
            </a:lvl9pPr>
          </a:lstStyle>
          <a:p>
            <a:pPr fontAlgn="base">
              <a:spcBef>
                <a:spcPct val="0"/>
              </a:spcBef>
              <a:spcAft>
                <a:spcPct val="0"/>
              </a:spcAft>
            </a:pPr>
            <a:fld id="{75C1F11B-B6CB-4683-8D29-B383E3497F33}" type="slidenum">
              <a:rPr lang="en-US" altLang="en-US">
                <a:latin typeface="Aptos" panose="020B0004020202020204" pitchFamily="34" charset="0"/>
              </a:rPr>
              <a:pPr fontAlgn="base">
                <a:spcBef>
                  <a:spcPct val="0"/>
                </a:spcBef>
                <a:spcAft>
                  <a:spcPct val="0"/>
                </a:spcAft>
              </a:pPr>
              <a:t>27</a:t>
            </a:fld>
            <a:endParaRPr lang="en-US" altLang="en-US">
              <a:latin typeface="Aptos" panose="020B00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21470B7-EBEB-9C7A-7FDC-E4170C3B8D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83E97E9C-4B8A-5897-BDF9-A809AA0EF3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Wellness Recovery Action Plan (WRAP) is a structured system for monitoring and managing one's wellness. It encourages individuals to develop personalized plans to enhance their recovery and wellness journey.</a:t>
            </a:r>
          </a:p>
        </p:txBody>
      </p:sp>
      <p:sp>
        <p:nvSpPr>
          <p:cNvPr id="11268" name="Slide Number Placeholder 3">
            <a:extLst>
              <a:ext uri="{FF2B5EF4-FFF2-40B4-BE49-F238E27FC236}">
                <a16:creationId xmlns:a16="http://schemas.microsoft.com/office/drawing/2014/main" id="{98464922-619F-BCF5-8B25-692012B92B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ierstadt" panose="020B0004020202020204" pitchFamily="34" charset="0"/>
              </a:defRPr>
            </a:lvl1pPr>
            <a:lvl2pPr marL="742950" indent="-285750">
              <a:defRPr>
                <a:solidFill>
                  <a:schemeClr val="tx1"/>
                </a:solidFill>
                <a:latin typeface="Bierstadt" panose="020B0004020202020204" pitchFamily="34" charset="0"/>
              </a:defRPr>
            </a:lvl2pPr>
            <a:lvl3pPr marL="1143000" indent="-228600">
              <a:defRPr>
                <a:solidFill>
                  <a:schemeClr val="tx1"/>
                </a:solidFill>
                <a:latin typeface="Bierstadt" panose="020B0004020202020204" pitchFamily="34" charset="0"/>
              </a:defRPr>
            </a:lvl3pPr>
            <a:lvl4pPr marL="1600200" indent="-228600">
              <a:defRPr>
                <a:solidFill>
                  <a:schemeClr val="tx1"/>
                </a:solidFill>
                <a:latin typeface="Bierstadt" panose="020B0004020202020204" pitchFamily="34" charset="0"/>
              </a:defRPr>
            </a:lvl4pPr>
            <a:lvl5pPr marL="2057400" indent="-228600">
              <a:defRPr>
                <a:solidFill>
                  <a:schemeClr val="tx1"/>
                </a:solidFill>
                <a:latin typeface="Bierstadt" panose="020B0004020202020204" pitchFamily="34" charset="0"/>
              </a:defRPr>
            </a:lvl5pPr>
            <a:lvl6pPr marL="2514600" indent="-228600" fontAlgn="base">
              <a:spcBef>
                <a:spcPct val="0"/>
              </a:spcBef>
              <a:spcAft>
                <a:spcPct val="0"/>
              </a:spcAft>
              <a:defRPr>
                <a:solidFill>
                  <a:schemeClr val="tx1"/>
                </a:solidFill>
                <a:latin typeface="Bierstadt" panose="020B0004020202020204" pitchFamily="34" charset="0"/>
              </a:defRPr>
            </a:lvl6pPr>
            <a:lvl7pPr marL="2971800" indent="-228600" fontAlgn="base">
              <a:spcBef>
                <a:spcPct val="0"/>
              </a:spcBef>
              <a:spcAft>
                <a:spcPct val="0"/>
              </a:spcAft>
              <a:defRPr>
                <a:solidFill>
                  <a:schemeClr val="tx1"/>
                </a:solidFill>
                <a:latin typeface="Bierstadt" panose="020B0004020202020204" pitchFamily="34" charset="0"/>
              </a:defRPr>
            </a:lvl7pPr>
            <a:lvl8pPr marL="3429000" indent="-228600" fontAlgn="base">
              <a:spcBef>
                <a:spcPct val="0"/>
              </a:spcBef>
              <a:spcAft>
                <a:spcPct val="0"/>
              </a:spcAft>
              <a:defRPr>
                <a:solidFill>
                  <a:schemeClr val="tx1"/>
                </a:solidFill>
                <a:latin typeface="Bierstadt" panose="020B0004020202020204" pitchFamily="34" charset="0"/>
              </a:defRPr>
            </a:lvl8pPr>
            <a:lvl9pPr marL="3886200" indent="-228600" fontAlgn="base">
              <a:spcBef>
                <a:spcPct val="0"/>
              </a:spcBef>
              <a:spcAft>
                <a:spcPct val="0"/>
              </a:spcAft>
              <a:defRPr>
                <a:solidFill>
                  <a:schemeClr val="tx1"/>
                </a:solidFill>
                <a:latin typeface="Bierstadt" panose="020B0004020202020204" pitchFamily="34" charset="0"/>
              </a:defRPr>
            </a:lvl9pPr>
          </a:lstStyle>
          <a:p>
            <a:pPr fontAlgn="base">
              <a:spcBef>
                <a:spcPct val="0"/>
              </a:spcBef>
              <a:spcAft>
                <a:spcPct val="0"/>
              </a:spcAft>
            </a:pPr>
            <a:fld id="{503BC7C8-3F8F-4970-BB5A-FCE72E79F8CC}" type="slidenum">
              <a:rPr lang="en-US" altLang="en-US">
                <a:latin typeface="Aptos" panose="020B0004020202020204" pitchFamily="34" charset="0"/>
              </a:rPr>
              <a:pPr fontAlgn="base">
                <a:spcBef>
                  <a:spcPct val="0"/>
                </a:spcBef>
                <a:spcAft>
                  <a:spcPct val="0"/>
                </a:spcAft>
              </a:pPr>
              <a:t>3</a:t>
            </a:fld>
            <a:endParaRPr lang="en-US" altLang="en-US">
              <a:latin typeface="Aptos" panose="020B00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204AF8A9-16A0-1EAE-9BF2-D9ED8A9E03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125E5AB1-06A6-E7DA-0504-D1A7280BA0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WRAP is a self-designed wellness system that helps individuals identify their wellness resources and strategies. It empowers users to take control of their mental health and recovery process through proactive planning.</a:t>
            </a:r>
          </a:p>
        </p:txBody>
      </p:sp>
      <p:sp>
        <p:nvSpPr>
          <p:cNvPr id="13316" name="Slide Number Placeholder 3">
            <a:extLst>
              <a:ext uri="{FF2B5EF4-FFF2-40B4-BE49-F238E27FC236}">
                <a16:creationId xmlns:a16="http://schemas.microsoft.com/office/drawing/2014/main" id="{928C5920-332D-C106-247E-C0041464F2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ierstadt" panose="020B0004020202020204" pitchFamily="34" charset="0"/>
              </a:defRPr>
            </a:lvl1pPr>
            <a:lvl2pPr marL="742950" indent="-285750">
              <a:defRPr>
                <a:solidFill>
                  <a:schemeClr val="tx1"/>
                </a:solidFill>
                <a:latin typeface="Bierstadt" panose="020B0004020202020204" pitchFamily="34" charset="0"/>
              </a:defRPr>
            </a:lvl2pPr>
            <a:lvl3pPr marL="1143000" indent="-228600">
              <a:defRPr>
                <a:solidFill>
                  <a:schemeClr val="tx1"/>
                </a:solidFill>
                <a:latin typeface="Bierstadt" panose="020B0004020202020204" pitchFamily="34" charset="0"/>
              </a:defRPr>
            </a:lvl3pPr>
            <a:lvl4pPr marL="1600200" indent="-228600">
              <a:defRPr>
                <a:solidFill>
                  <a:schemeClr val="tx1"/>
                </a:solidFill>
                <a:latin typeface="Bierstadt" panose="020B0004020202020204" pitchFamily="34" charset="0"/>
              </a:defRPr>
            </a:lvl4pPr>
            <a:lvl5pPr marL="2057400" indent="-228600">
              <a:defRPr>
                <a:solidFill>
                  <a:schemeClr val="tx1"/>
                </a:solidFill>
                <a:latin typeface="Bierstadt" panose="020B0004020202020204" pitchFamily="34" charset="0"/>
              </a:defRPr>
            </a:lvl5pPr>
            <a:lvl6pPr marL="2514600" indent="-228600" fontAlgn="base">
              <a:spcBef>
                <a:spcPct val="0"/>
              </a:spcBef>
              <a:spcAft>
                <a:spcPct val="0"/>
              </a:spcAft>
              <a:defRPr>
                <a:solidFill>
                  <a:schemeClr val="tx1"/>
                </a:solidFill>
                <a:latin typeface="Bierstadt" panose="020B0004020202020204" pitchFamily="34" charset="0"/>
              </a:defRPr>
            </a:lvl6pPr>
            <a:lvl7pPr marL="2971800" indent="-228600" fontAlgn="base">
              <a:spcBef>
                <a:spcPct val="0"/>
              </a:spcBef>
              <a:spcAft>
                <a:spcPct val="0"/>
              </a:spcAft>
              <a:defRPr>
                <a:solidFill>
                  <a:schemeClr val="tx1"/>
                </a:solidFill>
                <a:latin typeface="Bierstadt" panose="020B0004020202020204" pitchFamily="34" charset="0"/>
              </a:defRPr>
            </a:lvl7pPr>
            <a:lvl8pPr marL="3429000" indent="-228600" fontAlgn="base">
              <a:spcBef>
                <a:spcPct val="0"/>
              </a:spcBef>
              <a:spcAft>
                <a:spcPct val="0"/>
              </a:spcAft>
              <a:defRPr>
                <a:solidFill>
                  <a:schemeClr val="tx1"/>
                </a:solidFill>
                <a:latin typeface="Bierstadt" panose="020B0004020202020204" pitchFamily="34" charset="0"/>
              </a:defRPr>
            </a:lvl8pPr>
            <a:lvl9pPr marL="3886200" indent="-228600" fontAlgn="base">
              <a:spcBef>
                <a:spcPct val="0"/>
              </a:spcBef>
              <a:spcAft>
                <a:spcPct val="0"/>
              </a:spcAft>
              <a:defRPr>
                <a:solidFill>
                  <a:schemeClr val="tx1"/>
                </a:solidFill>
                <a:latin typeface="Bierstadt" panose="020B0004020202020204" pitchFamily="34" charset="0"/>
              </a:defRPr>
            </a:lvl9pPr>
          </a:lstStyle>
          <a:p>
            <a:pPr fontAlgn="base">
              <a:spcBef>
                <a:spcPct val="0"/>
              </a:spcBef>
              <a:spcAft>
                <a:spcPct val="0"/>
              </a:spcAft>
            </a:pPr>
            <a:fld id="{FAC02E0C-56C6-4309-AEA2-885C436EE8BC}" type="slidenum">
              <a:rPr lang="en-US" altLang="en-US">
                <a:latin typeface="Aptos" panose="020B0004020202020204" pitchFamily="34" charset="0"/>
              </a:rPr>
              <a:pPr fontAlgn="base">
                <a:spcBef>
                  <a:spcPct val="0"/>
                </a:spcBef>
                <a:spcAft>
                  <a:spcPct val="0"/>
                </a:spcAft>
              </a:pPr>
              <a:t>4</a:t>
            </a:fld>
            <a:endParaRPr lang="en-US" altLang="en-US">
              <a:latin typeface="Aptos" panose="020B00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581B5BB-6D49-18A7-A00F-C12978897B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301439E0-B557-37FE-6416-BCE1182EAB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Developed in the 1990s by Mary Ellen Copeland, WRAP originated from the experiences of individuals with mental health challenges. It has evolved into a widely recognized tool for promoting wellness and recovery across various populations.</a:t>
            </a:r>
          </a:p>
        </p:txBody>
      </p:sp>
      <p:sp>
        <p:nvSpPr>
          <p:cNvPr id="15364" name="Slide Number Placeholder 3">
            <a:extLst>
              <a:ext uri="{FF2B5EF4-FFF2-40B4-BE49-F238E27FC236}">
                <a16:creationId xmlns:a16="http://schemas.microsoft.com/office/drawing/2014/main" id="{C01F02D4-F028-BE22-D94E-38FEEA29C4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ierstadt" panose="020B0004020202020204" pitchFamily="34" charset="0"/>
              </a:defRPr>
            </a:lvl1pPr>
            <a:lvl2pPr marL="742950" indent="-285750">
              <a:defRPr>
                <a:solidFill>
                  <a:schemeClr val="tx1"/>
                </a:solidFill>
                <a:latin typeface="Bierstadt" panose="020B0004020202020204" pitchFamily="34" charset="0"/>
              </a:defRPr>
            </a:lvl2pPr>
            <a:lvl3pPr marL="1143000" indent="-228600">
              <a:defRPr>
                <a:solidFill>
                  <a:schemeClr val="tx1"/>
                </a:solidFill>
                <a:latin typeface="Bierstadt" panose="020B0004020202020204" pitchFamily="34" charset="0"/>
              </a:defRPr>
            </a:lvl3pPr>
            <a:lvl4pPr marL="1600200" indent="-228600">
              <a:defRPr>
                <a:solidFill>
                  <a:schemeClr val="tx1"/>
                </a:solidFill>
                <a:latin typeface="Bierstadt" panose="020B0004020202020204" pitchFamily="34" charset="0"/>
              </a:defRPr>
            </a:lvl4pPr>
            <a:lvl5pPr marL="2057400" indent="-228600">
              <a:defRPr>
                <a:solidFill>
                  <a:schemeClr val="tx1"/>
                </a:solidFill>
                <a:latin typeface="Bierstadt" panose="020B0004020202020204" pitchFamily="34" charset="0"/>
              </a:defRPr>
            </a:lvl5pPr>
            <a:lvl6pPr marL="2514600" indent="-228600" fontAlgn="base">
              <a:spcBef>
                <a:spcPct val="0"/>
              </a:spcBef>
              <a:spcAft>
                <a:spcPct val="0"/>
              </a:spcAft>
              <a:defRPr>
                <a:solidFill>
                  <a:schemeClr val="tx1"/>
                </a:solidFill>
                <a:latin typeface="Bierstadt" panose="020B0004020202020204" pitchFamily="34" charset="0"/>
              </a:defRPr>
            </a:lvl6pPr>
            <a:lvl7pPr marL="2971800" indent="-228600" fontAlgn="base">
              <a:spcBef>
                <a:spcPct val="0"/>
              </a:spcBef>
              <a:spcAft>
                <a:spcPct val="0"/>
              </a:spcAft>
              <a:defRPr>
                <a:solidFill>
                  <a:schemeClr val="tx1"/>
                </a:solidFill>
                <a:latin typeface="Bierstadt" panose="020B0004020202020204" pitchFamily="34" charset="0"/>
              </a:defRPr>
            </a:lvl7pPr>
            <a:lvl8pPr marL="3429000" indent="-228600" fontAlgn="base">
              <a:spcBef>
                <a:spcPct val="0"/>
              </a:spcBef>
              <a:spcAft>
                <a:spcPct val="0"/>
              </a:spcAft>
              <a:defRPr>
                <a:solidFill>
                  <a:schemeClr val="tx1"/>
                </a:solidFill>
                <a:latin typeface="Bierstadt" panose="020B0004020202020204" pitchFamily="34" charset="0"/>
              </a:defRPr>
            </a:lvl8pPr>
            <a:lvl9pPr marL="3886200" indent="-228600" fontAlgn="base">
              <a:spcBef>
                <a:spcPct val="0"/>
              </a:spcBef>
              <a:spcAft>
                <a:spcPct val="0"/>
              </a:spcAft>
              <a:defRPr>
                <a:solidFill>
                  <a:schemeClr val="tx1"/>
                </a:solidFill>
                <a:latin typeface="Bierstadt" panose="020B0004020202020204" pitchFamily="34" charset="0"/>
              </a:defRPr>
            </a:lvl9pPr>
          </a:lstStyle>
          <a:p>
            <a:pPr fontAlgn="base">
              <a:spcBef>
                <a:spcPct val="0"/>
              </a:spcBef>
              <a:spcAft>
                <a:spcPct val="0"/>
              </a:spcAft>
            </a:pPr>
            <a:fld id="{3BF7A654-667E-4DC6-A2B1-C05BF3F44500}" type="slidenum">
              <a:rPr lang="en-US" altLang="en-US">
                <a:latin typeface="Aptos" panose="020B0004020202020204" pitchFamily="34" charset="0"/>
              </a:rPr>
              <a:pPr fontAlgn="base">
                <a:spcBef>
                  <a:spcPct val="0"/>
                </a:spcBef>
                <a:spcAft>
                  <a:spcPct val="0"/>
                </a:spcAft>
              </a:pPr>
              <a:t>5</a:t>
            </a:fld>
            <a:endParaRPr lang="en-US" altLang="en-US">
              <a:latin typeface="Aptos" panose="020B00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FA75021F-9B3D-F2ED-0DA7-C957C6BAFF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60D1D481-F8CC-8AF1-5323-ECDE33B3BF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WRAP is rooted in principles of hope, personal responsibility, education, self-advocacy, and support. These values guide individuals to create a plan that reflects their unique needs and goals.</a:t>
            </a:r>
          </a:p>
        </p:txBody>
      </p:sp>
      <p:sp>
        <p:nvSpPr>
          <p:cNvPr id="17412" name="Slide Number Placeholder 3">
            <a:extLst>
              <a:ext uri="{FF2B5EF4-FFF2-40B4-BE49-F238E27FC236}">
                <a16:creationId xmlns:a16="http://schemas.microsoft.com/office/drawing/2014/main" id="{52DA29DC-876F-E3AC-45EF-D5188834DE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ierstadt" panose="020B0004020202020204" pitchFamily="34" charset="0"/>
              </a:defRPr>
            </a:lvl1pPr>
            <a:lvl2pPr marL="742950" indent="-285750">
              <a:defRPr>
                <a:solidFill>
                  <a:schemeClr val="tx1"/>
                </a:solidFill>
                <a:latin typeface="Bierstadt" panose="020B0004020202020204" pitchFamily="34" charset="0"/>
              </a:defRPr>
            </a:lvl2pPr>
            <a:lvl3pPr marL="1143000" indent="-228600">
              <a:defRPr>
                <a:solidFill>
                  <a:schemeClr val="tx1"/>
                </a:solidFill>
                <a:latin typeface="Bierstadt" panose="020B0004020202020204" pitchFamily="34" charset="0"/>
              </a:defRPr>
            </a:lvl3pPr>
            <a:lvl4pPr marL="1600200" indent="-228600">
              <a:defRPr>
                <a:solidFill>
                  <a:schemeClr val="tx1"/>
                </a:solidFill>
                <a:latin typeface="Bierstadt" panose="020B0004020202020204" pitchFamily="34" charset="0"/>
              </a:defRPr>
            </a:lvl4pPr>
            <a:lvl5pPr marL="2057400" indent="-228600">
              <a:defRPr>
                <a:solidFill>
                  <a:schemeClr val="tx1"/>
                </a:solidFill>
                <a:latin typeface="Bierstadt" panose="020B0004020202020204" pitchFamily="34" charset="0"/>
              </a:defRPr>
            </a:lvl5pPr>
            <a:lvl6pPr marL="2514600" indent="-228600" fontAlgn="base">
              <a:spcBef>
                <a:spcPct val="0"/>
              </a:spcBef>
              <a:spcAft>
                <a:spcPct val="0"/>
              </a:spcAft>
              <a:defRPr>
                <a:solidFill>
                  <a:schemeClr val="tx1"/>
                </a:solidFill>
                <a:latin typeface="Bierstadt" panose="020B0004020202020204" pitchFamily="34" charset="0"/>
              </a:defRPr>
            </a:lvl6pPr>
            <a:lvl7pPr marL="2971800" indent="-228600" fontAlgn="base">
              <a:spcBef>
                <a:spcPct val="0"/>
              </a:spcBef>
              <a:spcAft>
                <a:spcPct val="0"/>
              </a:spcAft>
              <a:defRPr>
                <a:solidFill>
                  <a:schemeClr val="tx1"/>
                </a:solidFill>
                <a:latin typeface="Bierstadt" panose="020B0004020202020204" pitchFamily="34" charset="0"/>
              </a:defRPr>
            </a:lvl7pPr>
            <a:lvl8pPr marL="3429000" indent="-228600" fontAlgn="base">
              <a:spcBef>
                <a:spcPct val="0"/>
              </a:spcBef>
              <a:spcAft>
                <a:spcPct val="0"/>
              </a:spcAft>
              <a:defRPr>
                <a:solidFill>
                  <a:schemeClr val="tx1"/>
                </a:solidFill>
                <a:latin typeface="Bierstadt" panose="020B0004020202020204" pitchFamily="34" charset="0"/>
              </a:defRPr>
            </a:lvl8pPr>
            <a:lvl9pPr marL="3886200" indent="-228600" fontAlgn="base">
              <a:spcBef>
                <a:spcPct val="0"/>
              </a:spcBef>
              <a:spcAft>
                <a:spcPct val="0"/>
              </a:spcAft>
              <a:defRPr>
                <a:solidFill>
                  <a:schemeClr val="tx1"/>
                </a:solidFill>
                <a:latin typeface="Bierstadt" panose="020B0004020202020204" pitchFamily="34" charset="0"/>
              </a:defRPr>
            </a:lvl9pPr>
          </a:lstStyle>
          <a:p>
            <a:pPr fontAlgn="base">
              <a:spcBef>
                <a:spcPct val="0"/>
              </a:spcBef>
              <a:spcAft>
                <a:spcPct val="0"/>
              </a:spcAft>
            </a:pPr>
            <a:fld id="{9A5AD7EE-43E5-485B-B5FA-B0D475AE782E}" type="slidenum">
              <a:rPr lang="en-US" altLang="en-US">
                <a:latin typeface="Aptos" panose="020B0004020202020204" pitchFamily="34" charset="0"/>
              </a:rPr>
              <a:pPr fontAlgn="base">
                <a:spcBef>
                  <a:spcPct val="0"/>
                </a:spcBef>
                <a:spcAft>
                  <a:spcPct val="0"/>
                </a:spcAft>
              </a:pPr>
              <a:t>6</a:t>
            </a:fld>
            <a:endParaRPr lang="en-US" altLang="en-US">
              <a:latin typeface="Aptos" panose="020B00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F210355D-73A2-D04A-0534-F768CD728C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6327356A-5304-E85F-A177-F93B0DDCA2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 WRAP consists of several key components that work together to support an individual’s wellness journey. Each component is designed to help people identify their goals and strategies for maintaining wellness.</a:t>
            </a:r>
          </a:p>
        </p:txBody>
      </p:sp>
      <p:sp>
        <p:nvSpPr>
          <p:cNvPr id="19460" name="Slide Number Placeholder 3">
            <a:extLst>
              <a:ext uri="{FF2B5EF4-FFF2-40B4-BE49-F238E27FC236}">
                <a16:creationId xmlns:a16="http://schemas.microsoft.com/office/drawing/2014/main" id="{120F0AAC-C532-57E3-1841-CFF394416F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ierstadt" panose="020B0004020202020204" pitchFamily="34" charset="0"/>
              </a:defRPr>
            </a:lvl1pPr>
            <a:lvl2pPr marL="742950" indent="-285750">
              <a:defRPr>
                <a:solidFill>
                  <a:schemeClr val="tx1"/>
                </a:solidFill>
                <a:latin typeface="Bierstadt" panose="020B0004020202020204" pitchFamily="34" charset="0"/>
              </a:defRPr>
            </a:lvl2pPr>
            <a:lvl3pPr marL="1143000" indent="-228600">
              <a:defRPr>
                <a:solidFill>
                  <a:schemeClr val="tx1"/>
                </a:solidFill>
                <a:latin typeface="Bierstadt" panose="020B0004020202020204" pitchFamily="34" charset="0"/>
              </a:defRPr>
            </a:lvl3pPr>
            <a:lvl4pPr marL="1600200" indent="-228600">
              <a:defRPr>
                <a:solidFill>
                  <a:schemeClr val="tx1"/>
                </a:solidFill>
                <a:latin typeface="Bierstadt" panose="020B0004020202020204" pitchFamily="34" charset="0"/>
              </a:defRPr>
            </a:lvl4pPr>
            <a:lvl5pPr marL="2057400" indent="-228600">
              <a:defRPr>
                <a:solidFill>
                  <a:schemeClr val="tx1"/>
                </a:solidFill>
                <a:latin typeface="Bierstadt" panose="020B0004020202020204" pitchFamily="34" charset="0"/>
              </a:defRPr>
            </a:lvl5pPr>
            <a:lvl6pPr marL="2514600" indent="-228600" fontAlgn="base">
              <a:spcBef>
                <a:spcPct val="0"/>
              </a:spcBef>
              <a:spcAft>
                <a:spcPct val="0"/>
              </a:spcAft>
              <a:defRPr>
                <a:solidFill>
                  <a:schemeClr val="tx1"/>
                </a:solidFill>
                <a:latin typeface="Bierstadt" panose="020B0004020202020204" pitchFamily="34" charset="0"/>
              </a:defRPr>
            </a:lvl6pPr>
            <a:lvl7pPr marL="2971800" indent="-228600" fontAlgn="base">
              <a:spcBef>
                <a:spcPct val="0"/>
              </a:spcBef>
              <a:spcAft>
                <a:spcPct val="0"/>
              </a:spcAft>
              <a:defRPr>
                <a:solidFill>
                  <a:schemeClr val="tx1"/>
                </a:solidFill>
                <a:latin typeface="Bierstadt" panose="020B0004020202020204" pitchFamily="34" charset="0"/>
              </a:defRPr>
            </a:lvl7pPr>
            <a:lvl8pPr marL="3429000" indent="-228600" fontAlgn="base">
              <a:spcBef>
                <a:spcPct val="0"/>
              </a:spcBef>
              <a:spcAft>
                <a:spcPct val="0"/>
              </a:spcAft>
              <a:defRPr>
                <a:solidFill>
                  <a:schemeClr val="tx1"/>
                </a:solidFill>
                <a:latin typeface="Bierstadt" panose="020B0004020202020204" pitchFamily="34" charset="0"/>
              </a:defRPr>
            </a:lvl8pPr>
            <a:lvl9pPr marL="3886200" indent="-228600" fontAlgn="base">
              <a:spcBef>
                <a:spcPct val="0"/>
              </a:spcBef>
              <a:spcAft>
                <a:spcPct val="0"/>
              </a:spcAft>
              <a:defRPr>
                <a:solidFill>
                  <a:schemeClr val="tx1"/>
                </a:solidFill>
                <a:latin typeface="Bierstadt" panose="020B0004020202020204" pitchFamily="34" charset="0"/>
              </a:defRPr>
            </a:lvl9pPr>
          </a:lstStyle>
          <a:p>
            <a:pPr fontAlgn="base">
              <a:spcBef>
                <a:spcPct val="0"/>
              </a:spcBef>
              <a:spcAft>
                <a:spcPct val="0"/>
              </a:spcAft>
            </a:pPr>
            <a:fld id="{BA2CACF9-5D9F-45DF-846E-8EB10205DF1A}" type="slidenum">
              <a:rPr lang="en-US" altLang="en-US">
                <a:latin typeface="Aptos" panose="020B0004020202020204" pitchFamily="34" charset="0"/>
              </a:rPr>
              <a:pPr fontAlgn="base">
                <a:spcBef>
                  <a:spcPct val="0"/>
                </a:spcBef>
                <a:spcAft>
                  <a:spcPct val="0"/>
                </a:spcAft>
              </a:pPr>
              <a:t>7</a:t>
            </a:fld>
            <a:endParaRPr lang="en-US" altLang="en-US">
              <a:latin typeface="Aptos" panose="020B00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F7BDAFD2-8C3D-3F7D-77A1-3493E5DA6D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20E662D5-0CCC-F37B-C04C-3DD120903E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Wellness Toolbox is a collection of resources and strategies that individuals can use to manage their wellbeing. This toolbox may include coping techniques, relaxation practices, and supportive activities.</a:t>
            </a:r>
          </a:p>
        </p:txBody>
      </p:sp>
      <p:sp>
        <p:nvSpPr>
          <p:cNvPr id="21508" name="Slide Number Placeholder 3">
            <a:extLst>
              <a:ext uri="{FF2B5EF4-FFF2-40B4-BE49-F238E27FC236}">
                <a16:creationId xmlns:a16="http://schemas.microsoft.com/office/drawing/2014/main" id="{FB78BD58-920F-1C31-E9E9-C0807DA272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ierstadt" panose="020B0004020202020204" pitchFamily="34" charset="0"/>
              </a:defRPr>
            </a:lvl1pPr>
            <a:lvl2pPr marL="742950" indent="-285750">
              <a:defRPr>
                <a:solidFill>
                  <a:schemeClr val="tx1"/>
                </a:solidFill>
                <a:latin typeface="Bierstadt" panose="020B0004020202020204" pitchFamily="34" charset="0"/>
              </a:defRPr>
            </a:lvl2pPr>
            <a:lvl3pPr marL="1143000" indent="-228600">
              <a:defRPr>
                <a:solidFill>
                  <a:schemeClr val="tx1"/>
                </a:solidFill>
                <a:latin typeface="Bierstadt" panose="020B0004020202020204" pitchFamily="34" charset="0"/>
              </a:defRPr>
            </a:lvl3pPr>
            <a:lvl4pPr marL="1600200" indent="-228600">
              <a:defRPr>
                <a:solidFill>
                  <a:schemeClr val="tx1"/>
                </a:solidFill>
                <a:latin typeface="Bierstadt" panose="020B0004020202020204" pitchFamily="34" charset="0"/>
              </a:defRPr>
            </a:lvl4pPr>
            <a:lvl5pPr marL="2057400" indent="-228600">
              <a:defRPr>
                <a:solidFill>
                  <a:schemeClr val="tx1"/>
                </a:solidFill>
                <a:latin typeface="Bierstadt" panose="020B0004020202020204" pitchFamily="34" charset="0"/>
              </a:defRPr>
            </a:lvl5pPr>
            <a:lvl6pPr marL="2514600" indent="-228600" fontAlgn="base">
              <a:spcBef>
                <a:spcPct val="0"/>
              </a:spcBef>
              <a:spcAft>
                <a:spcPct val="0"/>
              </a:spcAft>
              <a:defRPr>
                <a:solidFill>
                  <a:schemeClr val="tx1"/>
                </a:solidFill>
                <a:latin typeface="Bierstadt" panose="020B0004020202020204" pitchFamily="34" charset="0"/>
              </a:defRPr>
            </a:lvl6pPr>
            <a:lvl7pPr marL="2971800" indent="-228600" fontAlgn="base">
              <a:spcBef>
                <a:spcPct val="0"/>
              </a:spcBef>
              <a:spcAft>
                <a:spcPct val="0"/>
              </a:spcAft>
              <a:defRPr>
                <a:solidFill>
                  <a:schemeClr val="tx1"/>
                </a:solidFill>
                <a:latin typeface="Bierstadt" panose="020B0004020202020204" pitchFamily="34" charset="0"/>
              </a:defRPr>
            </a:lvl7pPr>
            <a:lvl8pPr marL="3429000" indent="-228600" fontAlgn="base">
              <a:spcBef>
                <a:spcPct val="0"/>
              </a:spcBef>
              <a:spcAft>
                <a:spcPct val="0"/>
              </a:spcAft>
              <a:defRPr>
                <a:solidFill>
                  <a:schemeClr val="tx1"/>
                </a:solidFill>
                <a:latin typeface="Bierstadt" panose="020B0004020202020204" pitchFamily="34" charset="0"/>
              </a:defRPr>
            </a:lvl8pPr>
            <a:lvl9pPr marL="3886200" indent="-228600" fontAlgn="base">
              <a:spcBef>
                <a:spcPct val="0"/>
              </a:spcBef>
              <a:spcAft>
                <a:spcPct val="0"/>
              </a:spcAft>
              <a:defRPr>
                <a:solidFill>
                  <a:schemeClr val="tx1"/>
                </a:solidFill>
                <a:latin typeface="Bierstadt" panose="020B0004020202020204" pitchFamily="34" charset="0"/>
              </a:defRPr>
            </a:lvl9pPr>
          </a:lstStyle>
          <a:p>
            <a:pPr fontAlgn="base">
              <a:spcBef>
                <a:spcPct val="0"/>
              </a:spcBef>
              <a:spcAft>
                <a:spcPct val="0"/>
              </a:spcAft>
            </a:pPr>
            <a:fld id="{95CC1200-5872-49BF-BA68-BB2868EB4DD1}" type="slidenum">
              <a:rPr lang="en-US" altLang="en-US">
                <a:latin typeface="Aptos" panose="020B0004020202020204" pitchFamily="34" charset="0"/>
              </a:rPr>
              <a:pPr fontAlgn="base">
                <a:spcBef>
                  <a:spcPct val="0"/>
                </a:spcBef>
                <a:spcAft>
                  <a:spcPct val="0"/>
                </a:spcAft>
              </a:pPr>
              <a:t>8</a:t>
            </a:fld>
            <a:endParaRPr lang="en-US" altLang="en-US">
              <a:latin typeface="Aptos" panose="020B00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F4DFCC50-B222-15FC-B64F-E0B0D3E8A1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B00D520-6F62-6D2C-FB95-3F06D0B048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Daily Maintenance Plan outlines the daily actions and routines that support wellness. It helps individuals establish a consistent structure in their lives that promotes stability and self-care.</a:t>
            </a:r>
          </a:p>
        </p:txBody>
      </p:sp>
      <p:sp>
        <p:nvSpPr>
          <p:cNvPr id="23556" name="Slide Number Placeholder 3">
            <a:extLst>
              <a:ext uri="{FF2B5EF4-FFF2-40B4-BE49-F238E27FC236}">
                <a16:creationId xmlns:a16="http://schemas.microsoft.com/office/drawing/2014/main" id="{8F750725-E3C9-99A3-DBDD-228046FA9A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ierstadt" panose="020B0004020202020204" pitchFamily="34" charset="0"/>
              </a:defRPr>
            </a:lvl1pPr>
            <a:lvl2pPr marL="742950" indent="-285750">
              <a:defRPr>
                <a:solidFill>
                  <a:schemeClr val="tx1"/>
                </a:solidFill>
                <a:latin typeface="Bierstadt" panose="020B0004020202020204" pitchFamily="34" charset="0"/>
              </a:defRPr>
            </a:lvl2pPr>
            <a:lvl3pPr marL="1143000" indent="-228600">
              <a:defRPr>
                <a:solidFill>
                  <a:schemeClr val="tx1"/>
                </a:solidFill>
                <a:latin typeface="Bierstadt" panose="020B0004020202020204" pitchFamily="34" charset="0"/>
              </a:defRPr>
            </a:lvl3pPr>
            <a:lvl4pPr marL="1600200" indent="-228600">
              <a:defRPr>
                <a:solidFill>
                  <a:schemeClr val="tx1"/>
                </a:solidFill>
                <a:latin typeface="Bierstadt" panose="020B0004020202020204" pitchFamily="34" charset="0"/>
              </a:defRPr>
            </a:lvl4pPr>
            <a:lvl5pPr marL="2057400" indent="-228600">
              <a:defRPr>
                <a:solidFill>
                  <a:schemeClr val="tx1"/>
                </a:solidFill>
                <a:latin typeface="Bierstadt" panose="020B0004020202020204" pitchFamily="34" charset="0"/>
              </a:defRPr>
            </a:lvl5pPr>
            <a:lvl6pPr marL="2514600" indent="-228600" fontAlgn="base">
              <a:spcBef>
                <a:spcPct val="0"/>
              </a:spcBef>
              <a:spcAft>
                <a:spcPct val="0"/>
              </a:spcAft>
              <a:defRPr>
                <a:solidFill>
                  <a:schemeClr val="tx1"/>
                </a:solidFill>
                <a:latin typeface="Bierstadt" panose="020B0004020202020204" pitchFamily="34" charset="0"/>
              </a:defRPr>
            </a:lvl6pPr>
            <a:lvl7pPr marL="2971800" indent="-228600" fontAlgn="base">
              <a:spcBef>
                <a:spcPct val="0"/>
              </a:spcBef>
              <a:spcAft>
                <a:spcPct val="0"/>
              </a:spcAft>
              <a:defRPr>
                <a:solidFill>
                  <a:schemeClr val="tx1"/>
                </a:solidFill>
                <a:latin typeface="Bierstadt" panose="020B0004020202020204" pitchFamily="34" charset="0"/>
              </a:defRPr>
            </a:lvl7pPr>
            <a:lvl8pPr marL="3429000" indent="-228600" fontAlgn="base">
              <a:spcBef>
                <a:spcPct val="0"/>
              </a:spcBef>
              <a:spcAft>
                <a:spcPct val="0"/>
              </a:spcAft>
              <a:defRPr>
                <a:solidFill>
                  <a:schemeClr val="tx1"/>
                </a:solidFill>
                <a:latin typeface="Bierstadt" panose="020B0004020202020204" pitchFamily="34" charset="0"/>
              </a:defRPr>
            </a:lvl8pPr>
            <a:lvl9pPr marL="3886200" indent="-228600" fontAlgn="base">
              <a:spcBef>
                <a:spcPct val="0"/>
              </a:spcBef>
              <a:spcAft>
                <a:spcPct val="0"/>
              </a:spcAft>
              <a:defRPr>
                <a:solidFill>
                  <a:schemeClr val="tx1"/>
                </a:solidFill>
                <a:latin typeface="Bierstadt" panose="020B0004020202020204" pitchFamily="34" charset="0"/>
              </a:defRPr>
            </a:lvl9pPr>
          </a:lstStyle>
          <a:p>
            <a:pPr fontAlgn="base">
              <a:spcBef>
                <a:spcPct val="0"/>
              </a:spcBef>
              <a:spcAft>
                <a:spcPct val="0"/>
              </a:spcAft>
            </a:pPr>
            <a:fld id="{23644739-57A7-4BD9-83FB-B1556D90CD83}" type="slidenum">
              <a:rPr lang="en-US" altLang="en-US">
                <a:latin typeface="Aptos" panose="020B0004020202020204" pitchFamily="34" charset="0"/>
              </a:rPr>
              <a:pPr fontAlgn="base">
                <a:spcBef>
                  <a:spcPct val="0"/>
                </a:spcBef>
                <a:spcAft>
                  <a:spcPct val="0"/>
                </a:spcAft>
              </a:pPr>
              <a:t>9</a:t>
            </a:fld>
            <a:endParaRPr lang="en-US" altLang="en-US">
              <a:latin typeface="Aptos" panose="020B00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descr="&quot;&quot;">
            <a:extLst>
              <a:ext uri="{FF2B5EF4-FFF2-40B4-BE49-F238E27FC236}">
                <a16:creationId xmlns:a16="http://schemas.microsoft.com/office/drawing/2014/main" id="{9D43436E-A0AE-4B68-068D-05E739F3D898}"/>
              </a:ext>
            </a:extLst>
          </p:cNvPr>
          <p:cNvSpPr/>
          <p:nvPr/>
        </p:nvSpPr>
        <p:spPr>
          <a:xfrm>
            <a:off x="6662738" y="6210300"/>
            <a:ext cx="5021262" cy="460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517870" y="978408"/>
            <a:ext cx="5021183" cy="5074226"/>
          </a:xfrm>
        </p:spPr>
        <p:txBody>
          <a:bodyPr>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C9EFC5A1-421A-BF26-0E85-800EA6D0E7BC}"/>
              </a:ext>
            </a:extLst>
          </p:cNvPr>
          <p:cNvSpPr>
            <a:spLocks noGrp="1"/>
          </p:cNvSpPr>
          <p:nvPr>
            <p:ph type="dt" sz="half" idx="10"/>
          </p:nvPr>
        </p:nvSpPr>
        <p:spPr/>
        <p:txBody>
          <a:bodyPr/>
          <a:lstStyle>
            <a:lvl1pPr>
              <a:defRPr/>
            </a:lvl1pPr>
          </a:lstStyle>
          <a:p>
            <a:pPr>
              <a:defRPr/>
            </a:pPr>
            <a:fld id="{874FF00E-4793-4830-8A22-2F207D2C7C60}" type="datetime1">
              <a:rPr lang="en-US"/>
              <a:pPr>
                <a:defRPr/>
              </a:pPr>
              <a:t>5/17/2026</a:t>
            </a:fld>
            <a:endParaRPr lang="en-US"/>
          </a:p>
        </p:txBody>
      </p:sp>
      <p:sp>
        <p:nvSpPr>
          <p:cNvPr id="6" name="Footer Placeholder 4">
            <a:extLst>
              <a:ext uri="{FF2B5EF4-FFF2-40B4-BE49-F238E27FC236}">
                <a16:creationId xmlns:a16="http://schemas.microsoft.com/office/drawing/2014/main" id="{DE7F8318-416E-BB70-313F-00B0B02CE12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7C406E8-EBAE-AAA6-C040-C7B62955AE09}"/>
              </a:ext>
            </a:extLst>
          </p:cNvPr>
          <p:cNvSpPr>
            <a:spLocks noGrp="1"/>
          </p:cNvSpPr>
          <p:nvPr>
            <p:ph type="sldNum" sz="quarter" idx="12"/>
          </p:nvPr>
        </p:nvSpPr>
        <p:spPr/>
        <p:txBody>
          <a:bodyPr/>
          <a:lstStyle>
            <a:lvl1pPr>
              <a:defRPr/>
            </a:lvl1pPr>
          </a:lstStyle>
          <a:p>
            <a:pPr>
              <a:defRPr/>
            </a:pPr>
            <a:fld id="{83C121BF-C869-4E58-B918-7BC1B15D4A67}" type="slidenum">
              <a:rPr lang="en-US"/>
              <a:pPr>
                <a:defRPr/>
              </a:pPr>
              <a:t>‹#›</a:t>
            </a:fld>
            <a:endParaRPr lang="en-US"/>
          </a:p>
        </p:txBody>
      </p:sp>
    </p:spTree>
    <p:extLst>
      <p:ext uri="{BB962C8B-B14F-4D97-AF65-F5344CB8AC3E}">
        <p14:creationId xmlns:p14="http://schemas.microsoft.com/office/powerpoint/2010/main" val="2204769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B0ECED-BE5B-9F30-FF59-AA834A5382E8}"/>
              </a:ext>
            </a:extLst>
          </p:cNvPr>
          <p:cNvSpPr>
            <a:spLocks noGrp="1"/>
          </p:cNvSpPr>
          <p:nvPr>
            <p:ph type="dt" sz="half" idx="10"/>
          </p:nvPr>
        </p:nvSpPr>
        <p:spPr/>
        <p:txBody>
          <a:bodyPr/>
          <a:lstStyle>
            <a:lvl1pPr>
              <a:defRPr/>
            </a:lvl1pPr>
          </a:lstStyle>
          <a:p>
            <a:pPr>
              <a:defRPr/>
            </a:pPr>
            <a:fld id="{0DBA1C08-8064-4BDD-817C-4CD24C19EFD4}" type="datetime1">
              <a:rPr lang="en-US"/>
              <a:pPr>
                <a:defRPr/>
              </a:pPr>
              <a:t>5/17/2026</a:t>
            </a:fld>
            <a:endParaRPr lang="en-US"/>
          </a:p>
        </p:txBody>
      </p:sp>
      <p:sp>
        <p:nvSpPr>
          <p:cNvPr id="5" name="Footer Placeholder 4">
            <a:extLst>
              <a:ext uri="{FF2B5EF4-FFF2-40B4-BE49-F238E27FC236}">
                <a16:creationId xmlns:a16="http://schemas.microsoft.com/office/drawing/2014/main" id="{66680E25-F8B5-6B62-BD4A-9D9BA255C4A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E8319E7-EE9F-0995-A724-2B662A58FB24}"/>
              </a:ext>
            </a:extLst>
          </p:cNvPr>
          <p:cNvSpPr>
            <a:spLocks noGrp="1"/>
          </p:cNvSpPr>
          <p:nvPr>
            <p:ph type="sldNum" sz="quarter" idx="12"/>
          </p:nvPr>
        </p:nvSpPr>
        <p:spPr/>
        <p:txBody>
          <a:bodyPr/>
          <a:lstStyle>
            <a:lvl1pPr>
              <a:defRPr/>
            </a:lvl1pPr>
          </a:lstStyle>
          <a:p>
            <a:pPr>
              <a:defRPr/>
            </a:pPr>
            <a:fld id="{30B591CD-CB22-4B17-AFD4-CBBEFCE29C79}" type="slidenum">
              <a:rPr lang="en-US"/>
              <a:pPr>
                <a:defRPr/>
              </a:pPr>
              <a:t>‹#›</a:t>
            </a:fld>
            <a:endParaRPr lang="en-US" dirty="0"/>
          </a:p>
        </p:txBody>
      </p:sp>
    </p:spTree>
    <p:extLst>
      <p:ext uri="{BB962C8B-B14F-4D97-AF65-F5344CB8AC3E}">
        <p14:creationId xmlns:p14="http://schemas.microsoft.com/office/powerpoint/2010/main" val="2207043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descr="&quot;&quot;">
            <a:extLst>
              <a:ext uri="{FF2B5EF4-FFF2-40B4-BE49-F238E27FC236}">
                <a16:creationId xmlns:a16="http://schemas.microsoft.com/office/drawing/2014/main" id="{C497902E-3EF0-75F1-BF86-DD8310AF549C}"/>
              </a:ext>
            </a:extLst>
          </p:cNvPr>
          <p:cNvSpPr/>
          <p:nvPr/>
        </p:nvSpPr>
        <p:spPr>
          <a:xfrm>
            <a:off x="6662738" y="6210300"/>
            <a:ext cx="5021262" cy="460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Vertical Title 1"/>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8F8770A-5688-E907-84FE-2A0D6F0E2E54}"/>
              </a:ext>
            </a:extLst>
          </p:cNvPr>
          <p:cNvSpPr>
            <a:spLocks noGrp="1"/>
          </p:cNvSpPr>
          <p:nvPr>
            <p:ph type="dt" sz="half" idx="10"/>
          </p:nvPr>
        </p:nvSpPr>
        <p:spPr/>
        <p:txBody>
          <a:bodyPr/>
          <a:lstStyle>
            <a:lvl1pPr>
              <a:defRPr/>
            </a:lvl1pPr>
          </a:lstStyle>
          <a:p>
            <a:pPr>
              <a:defRPr/>
            </a:pPr>
            <a:fld id="{D0AFCBCD-0F4D-45C2-AEC3-824695283617}" type="datetime1">
              <a:rPr lang="en-US"/>
              <a:pPr>
                <a:defRPr/>
              </a:pPr>
              <a:t>5/17/2026</a:t>
            </a:fld>
            <a:endParaRPr lang="en-US"/>
          </a:p>
        </p:txBody>
      </p:sp>
      <p:sp>
        <p:nvSpPr>
          <p:cNvPr id="6" name="Footer Placeholder 4">
            <a:extLst>
              <a:ext uri="{FF2B5EF4-FFF2-40B4-BE49-F238E27FC236}">
                <a16:creationId xmlns:a16="http://schemas.microsoft.com/office/drawing/2014/main" id="{F3086307-34A6-5E8E-2BF7-DACE6078D7B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CD91829-7544-5783-6A41-58B33CFB6D83}"/>
              </a:ext>
            </a:extLst>
          </p:cNvPr>
          <p:cNvSpPr>
            <a:spLocks noGrp="1"/>
          </p:cNvSpPr>
          <p:nvPr>
            <p:ph type="sldNum" sz="quarter" idx="12"/>
          </p:nvPr>
        </p:nvSpPr>
        <p:spPr/>
        <p:txBody>
          <a:bodyPr/>
          <a:lstStyle>
            <a:lvl1pPr>
              <a:defRPr/>
            </a:lvl1pPr>
          </a:lstStyle>
          <a:p>
            <a:pPr>
              <a:defRPr/>
            </a:pPr>
            <a:fld id="{AADDE709-511F-43C5-B996-EC154227A5A5}" type="slidenum">
              <a:rPr lang="en-US"/>
              <a:pPr>
                <a:defRPr/>
              </a:pPr>
              <a:t>‹#›</a:t>
            </a:fld>
            <a:endParaRPr lang="en-US"/>
          </a:p>
        </p:txBody>
      </p:sp>
    </p:spTree>
    <p:extLst>
      <p:ext uri="{BB962C8B-B14F-4D97-AF65-F5344CB8AC3E}">
        <p14:creationId xmlns:p14="http://schemas.microsoft.com/office/powerpoint/2010/main" val="336023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90159CD-E770-EC2F-5F20-B76F2E04E371}"/>
              </a:ext>
            </a:extLst>
          </p:cNvPr>
          <p:cNvSpPr>
            <a:spLocks noGrp="1"/>
          </p:cNvSpPr>
          <p:nvPr>
            <p:ph type="dt" sz="half" idx="10"/>
          </p:nvPr>
        </p:nvSpPr>
        <p:spPr/>
        <p:txBody>
          <a:bodyPr/>
          <a:lstStyle>
            <a:lvl1pPr>
              <a:defRPr/>
            </a:lvl1pPr>
          </a:lstStyle>
          <a:p>
            <a:pPr>
              <a:defRPr/>
            </a:pPr>
            <a:fld id="{698BB18A-25AF-402D-AE4B-8284E6E6F193}" type="datetime1">
              <a:rPr lang="en-US"/>
              <a:pPr>
                <a:defRPr/>
              </a:pPr>
              <a:t>5/17/2026</a:t>
            </a:fld>
            <a:endParaRPr lang="en-US"/>
          </a:p>
        </p:txBody>
      </p:sp>
      <p:sp>
        <p:nvSpPr>
          <p:cNvPr id="5" name="Footer Placeholder 4">
            <a:extLst>
              <a:ext uri="{FF2B5EF4-FFF2-40B4-BE49-F238E27FC236}">
                <a16:creationId xmlns:a16="http://schemas.microsoft.com/office/drawing/2014/main" id="{81AAEA62-92C1-3CD0-8D34-D7A256C0C8D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067B0B9-D719-7397-B7E1-5B7DACF8497A}"/>
              </a:ext>
            </a:extLst>
          </p:cNvPr>
          <p:cNvSpPr>
            <a:spLocks noGrp="1"/>
          </p:cNvSpPr>
          <p:nvPr>
            <p:ph type="sldNum" sz="quarter" idx="12"/>
          </p:nvPr>
        </p:nvSpPr>
        <p:spPr/>
        <p:txBody>
          <a:bodyPr/>
          <a:lstStyle>
            <a:lvl1pPr>
              <a:defRPr/>
            </a:lvl1pPr>
          </a:lstStyle>
          <a:p>
            <a:pPr>
              <a:defRPr/>
            </a:pPr>
            <a:fld id="{7DF39030-7402-4D13-9C79-02CF6EF7BBCC}" type="slidenum">
              <a:rPr lang="en-US"/>
              <a:pPr>
                <a:defRPr/>
              </a:pPr>
              <a:t>‹#›</a:t>
            </a:fld>
            <a:endParaRPr lang="en-US" dirty="0"/>
          </a:p>
        </p:txBody>
      </p:sp>
    </p:spTree>
    <p:extLst>
      <p:ext uri="{BB962C8B-B14F-4D97-AF65-F5344CB8AC3E}">
        <p14:creationId xmlns:p14="http://schemas.microsoft.com/office/powerpoint/2010/main" val="1975770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7870" y="978408"/>
            <a:ext cx="5020056" cy="4870974"/>
          </a:xfrm>
        </p:spPr>
        <p:txBody>
          <a:bodyPr>
            <a:normAutofit/>
          </a:bodyPr>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CE4B1F-F1DE-FEC6-BB32-71056D63E568}"/>
              </a:ext>
            </a:extLst>
          </p:cNvPr>
          <p:cNvSpPr>
            <a:spLocks noGrp="1"/>
          </p:cNvSpPr>
          <p:nvPr>
            <p:ph type="dt" sz="half" idx="10"/>
          </p:nvPr>
        </p:nvSpPr>
        <p:spPr/>
        <p:txBody>
          <a:bodyPr/>
          <a:lstStyle>
            <a:lvl1pPr>
              <a:defRPr/>
            </a:lvl1pPr>
          </a:lstStyle>
          <a:p>
            <a:pPr>
              <a:defRPr/>
            </a:pPr>
            <a:fld id="{EAC017D9-978C-49EF-9162-F235494BAFA0}" type="datetime1">
              <a:rPr lang="en-US"/>
              <a:pPr>
                <a:defRPr/>
              </a:pPr>
              <a:t>5/17/2026</a:t>
            </a:fld>
            <a:endParaRPr lang="en-US"/>
          </a:p>
        </p:txBody>
      </p:sp>
      <p:sp>
        <p:nvSpPr>
          <p:cNvPr id="5" name="Footer Placeholder 4">
            <a:extLst>
              <a:ext uri="{FF2B5EF4-FFF2-40B4-BE49-F238E27FC236}">
                <a16:creationId xmlns:a16="http://schemas.microsoft.com/office/drawing/2014/main" id="{3CE9686A-348D-9C62-AEFE-EE9B0707177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D2D8F90-4CC8-1529-DD6F-3606B8868B77}"/>
              </a:ext>
            </a:extLst>
          </p:cNvPr>
          <p:cNvSpPr>
            <a:spLocks noGrp="1"/>
          </p:cNvSpPr>
          <p:nvPr>
            <p:ph type="sldNum" sz="quarter" idx="12"/>
          </p:nvPr>
        </p:nvSpPr>
        <p:spPr/>
        <p:txBody>
          <a:bodyPr/>
          <a:lstStyle>
            <a:lvl1pPr>
              <a:defRPr/>
            </a:lvl1pPr>
          </a:lstStyle>
          <a:p>
            <a:pPr>
              <a:defRPr/>
            </a:pPr>
            <a:fld id="{D2D56433-29F6-4039-8AD6-EA5A2C60E05B}" type="slidenum">
              <a:rPr lang="en-US"/>
              <a:pPr>
                <a:defRPr/>
              </a:pPr>
              <a:t>‹#›</a:t>
            </a:fld>
            <a:endParaRPr lang="en-US" dirty="0"/>
          </a:p>
        </p:txBody>
      </p:sp>
    </p:spTree>
    <p:extLst>
      <p:ext uri="{BB962C8B-B14F-4D97-AF65-F5344CB8AC3E}">
        <p14:creationId xmlns:p14="http://schemas.microsoft.com/office/powerpoint/2010/main" val="1697454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493A0F5-E68E-AA8A-BE76-DE2CADFC1179}"/>
              </a:ext>
            </a:extLst>
          </p:cNvPr>
          <p:cNvSpPr>
            <a:spLocks noGrp="1"/>
          </p:cNvSpPr>
          <p:nvPr>
            <p:ph type="dt" sz="half" idx="10"/>
          </p:nvPr>
        </p:nvSpPr>
        <p:spPr/>
        <p:txBody>
          <a:bodyPr/>
          <a:lstStyle>
            <a:lvl1pPr>
              <a:defRPr/>
            </a:lvl1pPr>
          </a:lstStyle>
          <a:p>
            <a:pPr>
              <a:defRPr/>
            </a:pPr>
            <a:fld id="{BCDB1CF7-1002-4F98-8D61-B16C87494E6D}" type="datetime1">
              <a:rPr lang="en-US"/>
              <a:pPr>
                <a:defRPr/>
              </a:pPr>
              <a:t>5/17/2026</a:t>
            </a:fld>
            <a:endParaRPr lang="en-US"/>
          </a:p>
        </p:txBody>
      </p:sp>
      <p:sp>
        <p:nvSpPr>
          <p:cNvPr id="6" name="Footer Placeholder 4">
            <a:extLst>
              <a:ext uri="{FF2B5EF4-FFF2-40B4-BE49-F238E27FC236}">
                <a16:creationId xmlns:a16="http://schemas.microsoft.com/office/drawing/2014/main" id="{93C9DAB3-B227-92AE-DE5A-5BE97AB7BED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F53DA01-6063-2827-12EB-4B465B93EA60}"/>
              </a:ext>
            </a:extLst>
          </p:cNvPr>
          <p:cNvSpPr>
            <a:spLocks noGrp="1"/>
          </p:cNvSpPr>
          <p:nvPr>
            <p:ph type="sldNum" sz="quarter" idx="12"/>
          </p:nvPr>
        </p:nvSpPr>
        <p:spPr/>
        <p:txBody>
          <a:bodyPr/>
          <a:lstStyle>
            <a:lvl1pPr>
              <a:defRPr/>
            </a:lvl1pPr>
          </a:lstStyle>
          <a:p>
            <a:pPr>
              <a:defRPr/>
            </a:pPr>
            <a:fld id="{43A1C7AA-2D5D-45B5-A7F5-2AA20FD72873}" type="slidenum">
              <a:rPr lang="en-US"/>
              <a:pPr>
                <a:defRPr/>
              </a:pPr>
              <a:t>‹#›</a:t>
            </a:fld>
            <a:endParaRPr lang="en-US" dirty="0"/>
          </a:p>
        </p:txBody>
      </p:sp>
    </p:spTree>
    <p:extLst>
      <p:ext uri="{BB962C8B-B14F-4D97-AF65-F5344CB8AC3E}">
        <p14:creationId xmlns:p14="http://schemas.microsoft.com/office/powerpoint/2010/main" val="31465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B2FF43-4252-D14D-F35E-F408C6B1FEBD}"/>
              </a:ext>
            </a:extLst>
          </p:cNvPr>
          <p:cNvSpPr/>
          <p:nvPr/>
        </p:nvSpPr>
        <p:spPr>
          <a:xfrm>
            <a:off x="517525" y="508000"/>
            <a:ext cx="111553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n w="0"/>
              <a:solidFill>
                <a:schemeClr val="tx1"/>
              </a:solidFill>
              <a:effectLst>
                <a:outerShdw blurRad="38100" dist="19050" dir="2700000" algn="tl" rotWithShape="0">
                  <a:schemeClr val="dk1">
                    <a:alpha val="40000"/>
                  </a:schemeClr>
                </a:outerShdw>
              </a:effectLst>
            </a:endParaRPr>
          </a:p>
        </p:txBody>
      </p:sp>
      <p:sp>
        <p:nvSpPr>
          <p:cNvPr id="2" name="Title 1"/>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5DE15259-CC58-FB12-2FBE-AB7736D6ECED}"/>
              </a:ext>
            </a:extLst>
          </p:cNvPr>
          <p:cNvSpPr>
            <a:spLocks noGrp="1"/>
          </p:cNvSpPr>
          <p:nvPr>
            <p:ph type="dt" sz="half" idx="10"/>
          </p:nvPr>
        </p:nvSpPr>
        <p:spPr/>
        <p:txBody>
          <a:bodyPr/>
          <a:lstStyle>
            <a:lvl1pPr>
              <a:defRPr/>
            </a:lvl1pPr>
          </a:lstStyle>
          <a:p>
            <a:pPr>
              <a:defRPr/>
            </a:pPr>
            <a:fld id="{EFC996CF-180D-402E-8263-8239E368E80A}" type="datetime1">
              <a:rPr lang="en-US"/>
              <a:pPr>
                <a:defRPr/>
              </a:pPr>
              <a:t>5/17/2026</a:t>
            </a:fld>
            <a:endParaRPr lang="en-US"/>
          </a:p>
        </p:txBody>
      </p:sp>
      <p:sp>
        <p:nvSpPr>
          <p:cNvPr id="9" name="Footer Placeholder 7">
            <a:extLst>
              <a:ext uri="{FF2B5EF4-FFF2-40B4-BE49-F238E27FC236}">
                <a16:creationId xmlns:a16="http://schemas.microsoft.com/office/drawing/2014/main" id="{D3F9EF4D-4EF3-6D9F-8A91-D52C0C4C4198}"/>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AE0C5970-AE53-93BA-FCA0-209EA6322F1E}"/>
              </a:ext>
            </a:extLst>
          </p:cNvPr>
          <p:cNvSpPr>
            <a:spLocks noGrp="1"/>
          </p:cNvSpPr>
          <p:nvPr>
            <p:ph type="sldNum" sz="quarter" idx="12"/>
          </p:nvPr>
        </p:nvSpPr>
        <p:spPr/>
        <p:txBody>
          <a:bodyPr/>
          <a:lstStyle>
            <a:lvl1pPr>
              <a:defRPr/>
            </a:lvl1pPr>
          </a:lstStyle>
          <a:p>
            <a:pPr>
              <a:defRPr/>
            </a:pPr>
            <a:fld id="{829DAF04-BCA1-48F4-8E9C-15BF45809C59}" type="slidenum">
              <a:rPr lang="en-US"/>
              <a:pPr>
                <a:defRPr/>
              </a:pPr>
              <a:t>‹#›</a:t>
            </a:fld>
            <a:endParaRPr lang="en-US"/>
          </a:p>
        </p:txBody>
      </p:sp>
    </p:spTree>
    <p:extLst>
      <p:ext uri="{BB962C8B-B14F-4D97-AF65-F5344CB8AC3E}">
        <p14:creationId xmlns:p14="http://schemas.microsoft.com/office/powerpoint/2010/main" val="2190655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8DC89278-00EA-AEAF-80D9-1256AB0C7D77}"/>
              </a:ext>
            </a:extLst>
          </p:cNvPr>
          <p:cNvSpPr>
            <a:spLocks noGrp="1"/>
          </p:cNvSpPr>
          <p:nvPr>
            <p:ph type="dt" sz="half" idx="10"/>
          </p:nvPr>
        </p:nvSpPr>
        <p:spPr/>
        <p:txBody>
          <a:bodyPr/>
          <a:lstStyle>
            <a:lvl1pPr>
              <a:defRPr/>
            </a:lvl1pPr>
          </a:lstStyle>
          <a:p>
            <a:pPr>
              <a:defRPr/>
            </a:pPr>
            <a:fld id="{0CC87724-BA1F-4257-81C7-645981D34F36}" type="datetime1">
              <a:rPr lang="en-US"/>
              <a:pPr>
                <a:defRPr/>
              </a:pPr>
              <a:t>5/17/2026</a:t>
            </a:fld>
            <a:endParaRPr lang="en-US"/>
          </a:p>
        </p:txBody>
      </p:sp>
      <p:sp>
        <p:nvSpPr>
          <p:cNvPr id="4" name="Footer Placeholder 4">
            <a:extLst>
              <a:ext uri="{FF2B5EF4-FFF2-40B4-BE49-F238E27FC236}">
                <a16:creationId xmlns:a16="http://schemas.microsoft.com/office/drawing/2014/main" id="{3A4BC14B-97FB-B262-C5C3-F36009BCC33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784BAAC-E732-09DE-09BD-CBB2C749D50C}"/>
              </a:ext>
            </a:extLst>
          </p:cNvPr>
          <p:cNvSpPr>
            <a:spLocks noGrp="1"/>
          </p:cNvSpPr>
          <p:nvPr>
            <p:ph type="sldNum" sz="quarter" idx="12"/>
          </p:nvPr>
        </p:nvSpPr>
        <p:spPr/>
        <p:txBody>
          <a:bodyPr/>
          <a:lstStyle>
            <a:lvl1pPr>
              <a:defRPr/>
            </a:lvl1pPr>
          </a:lstStyle>
          <a:p>
            <a:pPr>
              <a:defRPr/>
            </a:pPr>
            <a:fld id="{9152FA29-5B62-47BA-9DEC-EB4C917FEB0D}" type="slidenum">
              <a:rPr lang="en-US"/>
              <a:pPr>
                <a:defRPr/>
              </a:pPr>
              <a:t>‹#›</a:t>
            </a:fld>
            <a:endParaRPr lang="en-US" dirty="0"/>
          </a:p>
        </p:txBody>
      </p:sp>
    </p:spTree>
    <p:extLst>
      <p:ext uri="{BB962C8B-B14F-4D97-AF65-F5344CB8AC3E}">
        <p14:creationId xmlns:p14="http://schemas.microsoft.com/office/powerpoint/2010/main" val="3474656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2D1D03B-70AE-651E-B4CB-42AC23B545E3}"/>
              </a:ext>
            </a:extLst>
          </p:cNvPr>
          <p:cNvSpPr>
            <a:spLocks noGrp="1"/>
          </p:cNvSpPr>
          <p:nvPr>
            <p:ph type="dt" sz="half" idx="10"/>
          </p:nvPr>
        </p:nvSpPr>
        <p:spPr/>
        <p:txBody>
          <a:bodyPr/>
          <a:lstStyle>
            <a:lvl1pPr>
              <a:defRPr/>
            </a:lvl1pPr>
          </a:lstStyle>
          <a:p>
            <a:pPr>
              <a:defRPr/>
            </a:pPr>
            <a:fld id="{F72B50B9-D375-4A0E-B54B-987AD4FB6F79}" type="datetime1">
              <a:rPr lang="en-US"/>
              <a:pPr>
                <a:defRPr/>
              </a:pPr>
              <a:t>5/17/2026</a:t>
            </a:fld>
            <a:endParaRPr lang="en-US"/>
          </a:p>
        </p:txBody>
      </p:sp>
      <p:sp>
        <p:nvSpPr>
          <p:cNvPr id="3" name="Footer Placeholder 4">
            <a:extLst>
              <a:ext uri="{FF2B5EF4-FFF2-40B4-BE49-F238E27FC236}">
                <a16:creationId xmlns:a16="http://schemas.microsoft.com/office/drawing/2014/main" id="{771860CD-8BD5-29AB-FC58-2A027228128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8ECAC35-BC4D-AB8C-77E5-E5E33952D321}"/>
              </a:ext>
            </a:extLst>
          </p:cNvPr>
          <p:cNvSpPr>
            <a:spLocks noGrp="1"/>
          </p:cNvSpPr>
          <p:nvPr>
            <p:ph type="sldNum" sz="quarter" idx="12"/>
          </p:nvPr>
        </p:nvSpPr>
        <p:spPr/>
        <p:txBody>
          <a:bodyPr/>
          <a:lstStyle>
            <a:lvl1pPr>
              <a:defRPr/>
            </a:lvl1pPr>
          </a:lstStyle>
          <a:p>
            <a:pPr>
              <a:defRPr/>
            </a:pPr>
            <a:fld id="{3FDF580E-8D56-45DB-A6A7-D174334F3462}" type="slidenum">
              <a:rPr lang="en-US"/>
              <a:pPr>
                <a:defRPr/>
              </a:pPr>
              <a:t>‹#›</a:t>
            </a:fld>
            <a:endParaRPr lang="en-US" dirty="0"/>
          </a:p>
        </p:txBody>
      </p:sp>
    </p:spTree>
    <p:extLst>
      <p:ext uri="{BB962C8B-B14F-4D97-AF65-F5344CB8AC3E}">
        <p14:creationId xmlns:p14="http://schemas.microsoft.com/office/powerpoint/2010/main" val="2562469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7870" y="978408"/>
            <a:ext cx="5020948" cy="2270641"/>
          </a:xfrm>
        </p:spPr>
        <p:txBody>
          <a:bodyPr>
            <a:no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1BDF360-792E-E5E4-3BE3-249E8AD90BA3}"/>
              </a:ext>
            </a:extLst>
          </p:cNvPr>
          <p:cNvSpPr>
            <a:spLocks noGrp="1"/>
          </p:cNvSpPr>
          <p:nvPr>
            <p:ph type="dt" sz="half" idx="10"/>
          </p:nvPr>
        </p:nvSpPr>
        <p:spPr/>
        <p:txBody>
          <a:bodyPr/>
          <a:lstStyle>
            <a:lvl1pPr>
              <a:defRPr/>
            </a:lvl1pPr>
          </a:lstStyle>
          <a:p>
            <a:pPr>
              <a:defRPr/>
            </a:pPr>
            <a:fld id="{6860F56B-A78E-4E6E-A531-799E3FE1A705}" type="datetime1">
              <a:rPr lang="en-US"/>
              <a:pPr>
                <a:defRPr/>
              </a:pPr>
              <a:t>5/17/2026</a:t>
            </a:fld>
            <a:endParaRPr lang="en-US"/>
          </a:p>
        </p:txBody>
      </p:sp>
      <p:sp>
        <p:nvSpPr>
          <p:cNvPr id="6" name="Footer Placeholder 4">
            <a:extLst>
              <a:ext uri="{FF2B5EF4-FFF2-40B4-BE49-F238E27FC236}">
                <a16:creationId xmlns:a16="http://schemas.microsoft.com/office/drawing/2014/main" id="{33E02E15-2463-986F-EEEC-C8984F41E8F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AF11617-C169-7C12-33AE-9B52086DA701}"/>
              </a:ext>
            </a:extLst>
          </p:cNvPr>
          <p:cNvSpPr>
            <a:spLocks noGrp="1"/>
          </p:cNvSpPr>
          <p:nvPr>
            <p:ph type="sldNum" sz="quarter" idx="12"/>
          </p:nvPr>
        </p:nvSpPr>
        <p:spPr/>
        <p:txBody>
          <a:bodyPr/>
          <a:lstStyle>
            <a:lvl1pPr>
              <a:defRPr/>
            </a:lvl1pPr>
          </a:lstStyle>
          <a:p>
            <a:pPr>
              <a:defRPr/>
            </a:pPr>
            <a:fld id="{DB492F0E-FE76-4C8F-BE51-DB05570C3B82}" type="slidenum">
              <a:rPr lang="en-US"/>
              <a:pPr>
                <a:defRPr/>
              </a:pPr>
              <a:t>‹#›</a:t>
            </a:fld>
            <a:endParaRPr lang="en-US" dirty="0"/>
          </a:p>
        </p:txBody>
      </p:sp>
    </p:spTree>
    <p:extLst>
      <p:ext uri="{BB962C8B-B14F-4D97-AF65-F5344CB8AC3E}">
        <p14:creationId xmlns:p14="http://schemas.microsoft.com/office/powerpoint/2010/main" val="2360764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7870" y="978408"/>
            <a:ext cx="5020948" cy="2270641"/>
          </a:xfrm>
        </p:spPr>
        <p:txBody>
          <a:bodyPr>
            <a:noAutofit/>
          </a:bodyPr>
          <a:lstStyle>
            <a:lvl1pPr>
              <a:defRPr sz="4400"/>
            </a:lvl1pPr>
          </a:lstStyle>
          <a:p>
            <a:r>
              <a:rPr lang="en-US"/>
              <a:t>Click to edit Master title style</a:t>
            </a:r>
            <a:endParaRPr lang="en-US" dirty="0"/>
          </a:p>
        </p:txBody>
      </p:sp>
      <p:sp>
        <p:nvSpPr>
          <p:cNvPr id="3" name="Picture Placeholder 2"/>
          <p:cNvSpPr>
            <a:spLocks noGrp="1"/>
          </p:cNvSpPr>
          <p:nvPr>
            <p:ph type="pic" idx="1"/>
          </p:nvPr>
        </p:nvSpPr>
        <p:spPr>
          <a:xfrm>
            <a:off x="6662168" y="987425"/>
            <a:ext cx="5027005"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2728E8C-2525-F1FB-73E7-FC108BA1DED1}"/>
              </a:ext>
            </a:extLst>
          </p:cNvPr>
          <p:cNvSpPr>
            <a:spLocks noGrp="1"/>
          </p:cNvSpPr>
          <p:nvPr>
            <p:ph type="dt" sz="half" idx="10"/>
          </p:nvPr>
        </p:nvSpPr>
        <p:spPr/>
        <p:txBody>
          <a:bodyPr/>
          <a:lstStyle>
            <a:lvl1pPr>
              <a:defRPr/>
            </a:lvl1pPr>
          </a:lstStyle>
          <a:p>
            <a:pPr>
              <a:defRPr/>
            </a:pPr>
            <a:fld id="{258452FC-B96F-477E-9337-58CBC88A9715}" type="datetime1">
              <a:rPr lang="en-US"/>
              <a:pPr>
                <a:defRPr/>
              </a:pPr>
              <a:t>5/17/2026</a:t>
            </a:fld>
            <a:endParaRPr lang="en-US"/>
          </a:p>
        </p:txBody>
      </p:sp>
      <p:sp>
        <p:nvSpPr>
          <p:cNvPr id="6" name="Footer Placeholder 4">
            <a:extLst>
              <a:ext uri="{FF2B5EF4-FFF2-40B4-BE49-F238E27FC236}">
                <a16:creationId xmlns:a16="http://schemas.microsoft.com/office/drawing/2014/main" id="{F9EC052D-F161-6562-EE79-7F3A52E4B8F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DFBD9F8-F476-7BE0-D3FF-D3BB4A205D65}"/>
              </a:ext>
            </a:extLst>
          </p:cNvPr>
          <p:cNvSpPr>
            <a:spLocks noGrp="1"/>
          </p:cNvSpPr>
          <p:nvPr>
            <p:ph type="sldNum" sz="quarter" idx="12"/>
          </p:nvPr>
        </p:nvSpPr>
        <p:spPr/>
        <p:txBody>
          <a:bodyPr/>
          <a:lstStyle>
            <a:lvl1pPr>
              <a:defRPr/>
            </a:lvl1pPr>
          </a:lstStyle>
          <a:p>
            <a:pPr>
              <a:defRPr/>
            </a:pPr>
            <a:fld id="{369F0762-7089-4766-AF18-227DB5E074E4}" type="slidenum">
              <a:rPr lang="en-US"/>
              <a:pPr>
                <a:defRPr/>
              </a:pPr>
              <a:t>‹#›</a:t>
            </a:fld>
            <a:endParaRPr lang="en-US" dirty="0"/>
          </a:p>
        </p:txBody>
      </p:sp>
    </p:spTree>
    <p:extLst>
      <p:ext uri="{BB962C8B-B14F-4D97-AF65-F5344CB8AC3E}">
        <p14:creationId xmlns:p14="http://schemas.microsoft.com/office/powerpoint/2010/main" val="817191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D8E8537-42D8-6EE2-1B11-873B4C06639F}"/>
              </a:ext>
            </a:extLst>
          </p:cNvPr>
          <p:cNvSpPr>
            <a:spLocks noGrp="1" noChangeArrowheads="1"/>
          </p:cNvSpPr>
          <p:nvPr>
            <p:ph type="title"/>
          </p:nvPr>
        </p:nvSpPr>
        <p:spPr bwMode="auto">
          <a:xfrm>
            <a:off x="517525" y="977900"/>
            <a:ext cx="5021263"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F35BA2E-B15C-79CE-67EE-D50EA6A596C0}"/>
              </a:ext>
            </a:extLst>
          </p:cNvPr>
          <p:cNvSpPr>
            <a:spLocks noGrp="1" noChangeArrowheads="1"/>
          </p:cNvSpPr>
          <p:nvPr>
            <p:ph type="body" idx="1"/>
          </p:nvPr>
        </p:nvSpPr>
        <p:spPr bwMode="auto">
          <a:xfrm>
            <a:off x="6662738" y="969963"/>
            <a:ext cx="5021262"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750DA36-4C54-8379-B9EA-DB318256ED71}"/>
              </a:ext>
            </a:extLst>
          </p:cNvPr>
          <p:cNvSpPr>
            <a:spLocks noGrp="1"/>
          </p:cNvSpPr>
          <p:nvPr>
            <p:ph type="dt" sz="half" idx="2"/>
          </p:nvPr>
        </p:nvSpPr>
        <p:spPr>
          <a:xfrm>
            <a:off x="517525" y="64198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tx1"/>
                </a:solidFill>
                <a:latin typeface="+mn-lt"/>
              </a:defRPr>
            </a:lvl1pPr>
          </a:lstStyle>
          <a:p>
            <a:pPr>
              <a:defRPr/>
            </a:pPr>
            <a:fld id="{2461D78F-73CF-46E4-ABDD-44E6C95C201A}" type="datetime1">
              <a:rPr lang="en-US"/>
              <a:pPr>
                <a:defRPr/>
              </a:pPr>
              <a:t>5/17/2026</a:t>
            </a:fld>
            <a:endParaRPr lang="en-US"/>
          </a:p>
        </p:txBody>
      </p:sp>
      <p:sp>
        <p:nvSpPr>
          <p:cNvPr id="5" name="Footer Placeholder 4">
            <a:extLst>
              <a:ext uri="{FF2B5EF4-FFF2-40B4-BE49-F238E27FC236}">
                <a16:creationId xmlns:a16="http://schemas.microsoft.com/office/drawing/2014/main" id="{8D5B577F-6058-638C-CF8D-50B80C4D1D65}"/>
              </a:ext>
            </a:extLst>
          </p:cNvPr>
          <p:cNvSpPr>
            <a:spLocks noGrp="1"/>
          </p:cNvSpPr>
          <p:nvPr>
            <p:ph type="ftr" sz="quarter" idx="3"/>
          </p:nvPr>
        </p:nvSpPr>
        <p:spPr>
          <a:xfrm>
            <a:off x="517525" y="98425"/>
            <a:ext cx="4114800" cy="365125"/>
          </a:xfrm>
          <a:prstGeom prst="rect">
            <a:avLst/>
          </a:prstGeom>
        </p:spPr>
        <p:txBody>
          <a:bodyPr vert="horz" lIns="91440" tIns="45720" rIns="91440" bIns="45720" rtlCol="0" anchor="ctr"/>
          <a:lstStyle>
            <a:lvl1pPr algn="l" eaLnBrk="1" fontAlgn="auto" hangingPunct="1">
              <a:spcBef>
                <a:spcPts val="0"/>
              </a:spcBef>
              <a:spcAft>
                <a:spcPts val="0"/>
              </a:spcAft>
              <a:defRPr sz="900" dirty="0">
                <a:solidFill>
                  <a:schemeClr val="tx1"/>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4F692AE-F9EB-B2D1-BEFF-ED0319A0612C}"/>
              </a:ext>
            </a:extLst>
          </p:cNvPr>
          <p:cNvSpPr>
            <a:spLocks noGrp="1"/>
          </p:cNvSpPr>
          <p:nvPr>
            <p:ph type="sldNum" sz="quarter" idx="4"/>
          </p:nvPr>
        </p:nvSpPr>
        <p:spPr>
          <a:xfrm>
            <a:off x="11453813" y="6419850"/>
            <a:ext cx="638175"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solidFill>
                <a:latin typeface="+mn-lt"/>
              </a:defRPr>
            </a:lvl1pPr>
          </a:lstStyle>
          <a:p>
            <a:pPr>
              <a:defRPr/>
            </a:pPr>
            <a:fld id="{A6848BD0-C191-4BC2-80DC-EEB4904B1B0A}" type="slidenum">
              <a:rPr lang="en-US"/>
              <a:pPr>
                <a:defRPr/>
              </a:pPr>
              <a:t>‹#›</a:t>
            </a:fld>
            <a:endParaRPr lang="en-US" dirty="0"/>
          </a:p>
        </p:txBody>
      </p:sp>
      <p:sp>
        <p:nvSpPr>
          <p:cNvPr id="14" name="Rectangle 13">
            <a:extLst>
              <a:ext uri="{FF2B5EF4-FFF2-40B4-BE49-F238E27FC236}">
                <a16:creationId xmlns:a16="http://schemas.microsoft.com/office/drawing/2014/main" id="{A8FF8F93-58FF-85EF-A7EF-33C796949CB2}"/>
              </a:ext>
            </a:extLst>
          </p:cNvPr>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71A289B7-B896-B02B-D554-5A4B12A16263}"/>
              </a:ext>
            </a:extLst>
          </p:cNvPr>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5283F8E0-25F0-2D25-D987-F2A34C23F217}"/>
              </a:ext>
            </a:extLst>
          </p:cNvPr>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83" r:id="rId1"/>
    <p:sldLayoutId id="2147483675" r:id="rId2"/>
    <p:sldLayoutId id="2147483676" r:id="rId3"/>
    <p:sldLayoutId id="2147483677" r:id="rId4"/>
    <p:sldLayoutId id="2147483684" r:id="rId5"/>
    <p:sldLayoutId id="2147483678" r:id="rId6"/>
    <p:sldLayoutId id="2147483679" r:id="rId7"/>
    <p:sldLayoutId id="2147483680" r:id="rId8"/>
    <p:sldLayoutId id="2147483681" r:id="rId9"/>
    <p:sldLayoutId id="2147483682" r:id="rId10"/>
    <p:sldLayoutId id="2147483685" r:id="rId11"/>
  </p:sldLayoutIdLst>
  <p:hf sldNum="0" hdr="0" ftr="0" dt="0"/>
  <p:txStyles>
    <p:titleStyle>
      <a:lvl1pPr algn="l" rtl="0" fontAlgn="base">
        <a:spcBef>
          <a:spcPct val="0"/>
        </a:spcBef>
        <a:spcAft>
          <a:spcPct val="0"/>
        </a:spcAft>
        <a:defRPr sz="5400" b="1" kern="1200">
          <a:solidFill>
            <a:schemeClr val="tx1"/>
          </a:solidFill>
          <a:latin typeface="+mj-lt"/>
          <a:ea typeface="+mj-ea"/>
          <a:cs typeface="+mj-cs"/>
        </a:defRPr>
      </a:lvl1pPr>
      <a:lvl2pPr algn="l" rtl="0" fontAlgn="base">
        <a:spcBef>
          <a:spcPct val="0"/>
        </a:spcBef>
        <a:spcAft>
          <a:spcPct val="0"/>
        </a:spcAft>
        <a:defRPr sz="5400" b="1">
          <a:solidFill>
            <a:schemeClr val="tx1"/>
          </a:solidFill>
          <a:latin typeface="Bierstadt" panose="020B0004020202020204" pitchFamily="34" charset="0"/>
        </a:defRPr>
      </a:lvl2pPr>
      <a:lvl3pPr algn="l" rtl="0" fontAlgn="base">
        <a:spcBef>
          <a:spcPct val="0"/>
        </a:spcBef>
        <a:spcAft>
          <a:spcPct val="0"/>
        </a:spcAft>
        <a:defRPr sz="5400" b="1">
          <a:solidFill>
            <a:schemeClr val="tx1"/>
          </a:solidFill>
          <a:latin typeface="Bierstadt" panose="020B0004020202020204" pitchFamily="34" charset="0"/>
        </a:defRPr>
      </a:lvl3pPr>
      <a:lvl4pPr algn="l" rtl="0" fontAlgn="base">
        <a:spcBef>
          <a:spcPct val="0"/>
        </a:spcBef>
        <a:spcAft>
          <a:spcPct val="0"/>
        </a:spcAft>
        <a:defRPr sz="5400" b="1">
          <a:solidFill>
            <a:schemeClr val="tx1"/>
          </a:solidFill>
          <a:latin typeface="Bierstadt" panose="020B0004020202020204" pitchFamily="34" charset="0"/>
        </a:defRPr>
      </a:lvl4pPr>
      <a:lvl5pPr algn="l" rtl="0" fontAlgn="base">
        <a:spcBef>
          <a:spcPct val="0"/>
        </a:spcBef>
        <a:spcAft>
          <a:spcPct val="0"/>
        </a:spcAft>
        <a:defRPr sz="5400" b="1">
          <a:solidFill>
            <a:schemeClr val="tx1"/>
          </a:solidFill>
          <a:latin typeface="Bierstadt" panose="020B0004020202020204" pitchFamily="34" charset="0"/>
        </a:defRPr>
      </a:lvl5pPr>
      <a:lvl6pPr marL="457200" algn="l" rtl="0" fontAlgn="base">
        <a:spcBef>
          <a:spcPct val="0"/>
        </a:spcBef>
        <a:spcAft>
          <a:spcPct val="0"/>
        </a:spcAft>
        <a:defRPr sz="5400" b="1">
          <a:solidFill>
            <a:schemeClr val="tx1"/>
          </a:solidFill>
          <a:latin typeface="Bierstadt" panose="020B0004020202020204" pitchFamily="34" charset="0"/>
        </a:defRPr>
      </a:lvl6pPr>
      <a:lvl7pPr marL="914400" algn="l" rtl="0" fontAlgn="base">
        <a:spcBef>
          <a:spcPct val="0"/>
        </a:spcBef>
        <a:spcAft>
          <a:spcPct val="0"/>
        </a:spcAft>
        <a:defRPr sz="5400" b="1">
          <a:solidFill>
            <a:schemeClr val="tx1"/>
          </a:solidFill>
          <a:latin typeface="Bierstadt" panose="020B0004020202020204" pitchFamily="34" charset="0"/>
        </a:defRPr>
      </a:lvl7pPr>
      <a:lvl8pPr marL="1371600" algn="l" rtl="0" fontAlgn="base">
        <a:spcBef>
          <a:spcPct val="0"/>
        </a:spcBef>
        <a:spcAft>
          <a:spcPct val="0"/>
        </a:spcAft>
        <a:defRPr sz="5400" b="1">
          <a:solidFill>
            <a:schemeClr val="tx1"/>
          </a:solidFill>
          <a:latin typeface="Bierstadt" panose="020B0004020202020204" pitchFamily="34" charset="0"/>
        </a:defRPr>
      </a:lvl8pPr>
      <a:lvl9pPr marL="1828800" algn="l" rtl="0" fontAlgn="base">
        <a:spcBef>
          <a:spcPct val="0"/>
        </a:spcBef>
        <a:spcAft>
          <a:spcPct val="0"/>
        </a:spcAft>
        <a:defRPr sz="5400" b="1">
          <a:solidFill>
            <a:schemeClr val="tx1"/>
          </a:solidFill>
          <a:latin typeface="Bierstadt" panose="020B0004020202020204" pitchFamily="34" charset="0"/>
        </a:defRPr>
      </a:lvl9pPr>
    </p:titleStyle>
    <p:bodyStyle>
      <a:lvl1pPr algn="l" rtl="0" fontAlgn="base">
        <a:lnSpc>
          <a:spcPct val="110000"/>
        </a:lnSpc>
        <a:spcBef>
          <a:spcPts val="1000"/>
        </a:spcBef>
        <a:spcAft>
          <a:spcPct val="0"/>
        </a:spcAft>
        <a:buFont typeface="Arial" panose="020B0604020202020204" pitchFamily="34" charset="0"/>
        <a:defRPr sz="2000" kern="1200">
          <a:solidFill>
            <a:schemeClr val="tx1"/>
          </a:solidFill>
          <a:latin typeface="+mn-lt"/>
          <a:ea typeface="+mn-ea"/>
          <a:cs typeface="+mn-cs"/>
        </a:defRPr>
      </a:lvl1pPr>
      <a:lvl2pPr marL="273050" indent="-273050" algn="l" rtl="0" fontAlgn="base">
        <a:lnSpc>
          <a:spcPct val="11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273050" algn="l" rtl="0" fontAlgn="base">
        <a:lnSpc>
          <a:spcPct val="110000"/>
        </a:lnSpc>
        <a:spcBef>
          <a:spcPts val="500"/>
        </a:spcBef>
        <a:spcAft>
          <a:spcPct val="0"/>
        </a:spcAft>
        <a:buFont typeface="Arial" panose="020B0604020202020204" pitchFamily="34" charset="0"/>
        <a:defRPr kern="1200">
          <a:solidFill>
            <a:schemeClr val="tx1"/>
          </a:solidFill>
          <a:latin typeface="+mn-lt"/>
          <a:ea typeface="+mn-ea"/>
          <a:cs typeface="+mn-cs"/>
        </a:defRPr>
      </a:lvl3pPr>
      <a:lvl4pPr marL="547688" indent="-273050" algn="l" rtl="0" fontAlgn="base">
        <a:lnSpc>
          <a:spcPct val="11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547688" algn="l" rtl="0" fontAlgn="base">
        <a:lnSpc>
          <a:spcPct val="110000"/>
        </a:lnSpc>
        <a:spcBef>
          <a:spcPts val="500"/>
        </a:spcBef>
        <a:spcAft>
          <a:spcPct val="0"/>
        </a:spcAft>
        <a:buFont typeface="Arial" panose="020B0604020202020204" pitchFamily="34" charset="0"/>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descr="&quot;&quot;">
            <a:extLst>
              <a:ext uri="{FF2B5EF4-FFF2-40B4-BE49-F238E27FC236}">
                <a16:creationId xmlns:a16="http://schemas.microsoft.com/office/drawing/2014/main" id="{9D1DE20C-3B72-4B6D-01BD-EC823AA82D02}"/>
              </a:ext>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147" name="Picture 3" descr="Group of people sitting on the floor with their hands raised">
            <a:extLst>
              <a:ext uri="{FF2B5EF4-FFF2-40B4-BE49-F238E27FC236}">
                <a16:creationId xmlns:a16="http://schemas.microsoft.com/office/drawing/2014/main" id="{E725E240-1D9D-4FB2-84D5-0DAC7F3A0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156" r="19438"/>
          <a:stretch>
            <a:fillRect/>
          </a:stretch>
        </p:blipFill>
        <p:spPr bwMode="auto">
          <a:xfrm>
            <a:off x="525463" y="508000"/>
            <a:ext cx="5570537" cy="583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8088425-C66D-CD31-F768-6E7797864744}"/>
              </a:ext>
            </a:extLst>
          </p:cNvPr>
          <p:cNvSpPr>
            <a:spLocks noGrp="1" noChangeArrowheads="1"/>
          </p:cNvSpPr>
          <p:nvPr>
            <p:ph type="ctrTitle"/>
          </p:nvPr>
        </p:nvSpPr>
        <p:spPr>
          <a:xfrm>
            <a:off x="6699250" y="977900"/>
            <a:ext cx="4984750" cy="3976688"/>
          </a:xfrm>
        </p:spPr>
        <p:txBody>
          <a:bodyPr/>
          <a:lstStyle/>
          <a:p>
            <a:pPr>
              <a:lnSpc>
                <a:spcPct val="90000"/>
              </a:lnSpc>
            </a:pPr>
            <a:r>
              <a:rPr lang="en-US" altLang="en-US" sz="4700"/>
              <a:t>Wellness Recovery Action Plan (WRAP) Peer Support: A Path to Wellness</a:t>
            </a:r>
          </a:p>
        </p:txBody>
      </p:sp>
      <p:sp>
        <p:nvSpPr>
          <p:cNvPr id="3" name="Subtitle 2">
            <a:extLst>
              <a:ext uri="{FF2B5EF4-FFF2-40B4-BE49-F238E27FC236}">
                <a16:creationId xmlns:a16="http://schemas.microsoft.com/office/drawing/2014/main" id="{92F4C137-A20F-2E28-0B23-ACD1EF63170C}"/>
              </a:ext>
            </a:extLst>
          </p:cNvPr>
          <p:cNvSpPr>
            <a:spLocks noGrp="1" noChangeArrowheads="1"/>
          </p:cNvSpPr>
          <p:nvPr>
            <p:ph type="subTitle" idx="1"/>
          </p:nvPr>
        </p:nvSpPr>
        <p:spPr>
          <a:xfrm>
            <a:off x="6699250" y="5275263"/>
            <a:ext cx="4984750" cy="1069975"/>
          </a:xfrm>
        </p:spPr>
        <p:txBody>
          <a:bodyPr anchor="t"/>
          <a:lstStyle/>
          <a:p>
            <a:r>
              <a:rPr lang="en-US" altLang="en-US" sz="2400"/>
              <a:t>Exploring WRAP and the benefits of peer support</a:t>
            </a:r>
          </a:p>
        </p:txBody>
      </p:sp>
      <p:sp>
        <p:nvSpPr>
          <p:cNvPr id="11" name="Rectangle 10" descr="&quot;&quot;">
            <a:extLst>
              <a:ext uri="{FF2B5EF4-FFF2-40B4-BE49-F238E27FC236}">
                <a16:creationId xmlns:a16="http://schemas.microsoft.com/office/drawing/2014/main" id="{A2FBBD29-597F-B4BA-C07C-AAACFBF41D95}"/>
              </a:ext>
            </a:extLst>
          </p:cNvPr>
          <p:cNvSpPr>
            <a:spLocks noGrp="1" noRot="1" noChangeAspect="1" noMove="1" noResize="1" noEditPoints="1" noAdjustHandles="1" noChangeArrowheads="1" noChangeShapeType="1" noTextEdit="1"/>
          </p:cNvSpPr>
          <p:nvPr/>
        </p:nvSpPr>
        <p:spPr>
          <a:xfrm>
            <a:off x="6723063" y="508000"/>
            <a:ext cx="4983162"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descr="&quot;&quot;">
            <a:extLst>
              <a:ext uri="{FF2B5EF4-FFF2-40B4-BE49-F238E27FC236}">
                <a16:creationId xmlns:a16="http://schemas.microsoft.com/office/drawing/2014/main" id="{10318C70-2AEB-60C4-1513-9419328EE4FE}"/>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descr="&quot;&quot;">
            <a:extLst>
              <a:ext uri="{FF2B5EF4-FFF2-40B4-BE49-F238E27FC236}">
                <a16:creationId xmlns:a16="http://schemas.microsoft.com/office/drawing/2014/main" id="{5ED6D22C-0728-893C-C28E-1483EA12CC08}"/>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descr="&quot;&quot;">
            <a:extLst>
              <a:ext uri="{FF2B5EF4-FFF2-40B4-BE49-F238E27FC236}">
                <a16:creationId xmlns:a16="http://schemas.microsoft.com/office/drawing/2014/main" id="{D3C340FD-4BC7-FA80-5B13-60CC513267DE}"/>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16" name="Rectangle 15" descr="&quot;&quot;">
            <a:extLst>
              <a:ext uri="{FF2B5EF4-FFF2-40B4-BE49-F238E27FC236}">
                <a16:creationId xmlns:a16="http://schemas.microsoft.com/office/drawing/2014/main" id="{9BD30404-8D5B-9ED4-AF45-A940CAF6BA52}"/>
              </a:ext>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4582" name="Content Placeholder 4" descr="Reminder alarm in human's mind">
            <a:extLst>
              <a:ext uri="{FF2B5EF4-FFF2-40B4-BE49-F238E27FC236}">
                <a16:creationId xmlns:a16="http://schemas.microsoft.com/office/drawing/2014/main" id="{93EA321E-7EB3-9D0D-6461-A0B2FA0E9B8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51727" r="2" b="2"/>
          <a:stretch>
            <a:fillRect/>
          </a:stretch>
        </p:blipFill>
        <p:spPr>
          <a:xfrm>
            <a:off x="517525" y="508000"/>
            <a:ext cx="4222750" cy="5837238"/>
          </a:xfrm>
        </p:spPr>
      </p:pic>
      <p:sp>
        <p:nvSpPr>
          <p:cNvPr id="24583" name="Title 1">
            <a:extLst>
              <a:ext uri="{FF2B5EF4-FFF2-40B4-BE49-F238E27FC236}">
                <a16:creationId xmlns:a16="http://schemas.microsoft.com/office/drawing/2014/main" id="{F89218AA-762A-D483-5302-7911B5C0E585}"/>
              </a:ext>
            </a:extLst>
          </p:cNvPr>
          <p:cNvSpPr>
            <a:spLocks noGrp="1" noChangeArrowheads="1"/>
          </p:cNvSpPr>
          <p:nvPr>
            <p:ph type="title"/>
          </p:nvPr>
        </p:nvSpPr>
        <p:spPr>
          <a:xfrm>
            <a:off x="5438775" y="976313"/>
            <a:ext cx="6232525" cy="1463675"/>
          </a:xfrm>
        </p:spPr>
        <p:txBody>
          <a:bodyPr/>
          <a:lstStyle/>
          <a:p>
            <a:r>
              <a:rPr lang="en-US" altLang="en-US" sz="4400"/>
              <a:t>Identifying Triggers and Action Plans</a:t>
            </a:r>
          </a:p>
        </p:txBody>
      </p:sp>
      <p:sp>
        <p:nvSpPr>
          <p:cNvPr id="4" name="Content Placeholder 3">
            <a:extLst>
              <a:ext uri="{FF2B5EF4-FFF2-40B4-BE49-F238E27FC236}">
                <a16:creationId xmlns:a16="http://schemas.microsoft.com/office/drawing/2014/main" id="{82B89128-51E9-FE50-2900-C68E7A635AEB}"/>
              </a:ext>
            </a:extLst>
          </p:cNvPr>
          <p:cNvSpPr>
            <a:spLocks noGrp="1" noChangeArrowheads="1"/>
          </p:cNvSpPr>
          <p:nvPr>
            <p:ph sz="half" idx="2"/>
          </p:nvPr>
        </p:nvSpPr>
        <p:spPr>
          <a:xfrm>
            <a:off x="5438775" y="2578100"/>
            <a:ext cx="6232525" cy="3767138"/>
          </a:xfrm>
        </p:spPr>
        <p:txBody>
          <a:bodyPr/>
          <a:lstStyle/>
          <a:p>
            <a:pPr>
              <a:spcBef>
                <a:spcPts val="2500"/>
              </a:spcBef>
            </a:pPr>
            <a:r>
              <a:rPr lang="en-US" altLang="en-US" sz="1400" b="1"/>
              <a:t>Recognizing Personal Triggers</a:t>
            </a:r>
          </a:p>
          <a:p>
            <a:pPr marL="0" lvl="1" indent="0">
              <a:buFont typeface="Arial" panose="020B0604020202020204" pitchFamily="34" charset="0"/>
              <a:buNone/>
            </a:pPr>
            <a:r>
              <a:rPr lang="en-US" altLang="en-US" sz="1400"/>
              <a:t>Identifying personal triggers is vital for understanding their impact on mental health and developing coping mechanisms.</a:t>
            </a:r>
          </a:p>
          <a:p>
            <a:pPr>
              <a:spcBef>
                <a:spcPts val="2500"/>
              </a:spcBef>
            </a:pPr>
            <a:r>
              <a:rPr lang="en-US" altLang="en-US" sz="1400" b="1"/>
              <a:t>Creating Action Plans</a:t>
            </a:r>
          </a:p>
          <a:p>
            <a:pPr marL="0" lvl="1" indent="0">
              <a:buFont typeface="Arial" panose="020B0604020202020204" pitchFamily="34" charset="0"/>
              <a:buNone/>
            </a:pPr>
            <a:r>
              <a:rPr lang="en-US" altLang="en-US" sz="1400"/>
              <a:t>Developing action plans provides a structured way to address triggers and enhance mental well-being effectively.</a:t>
            </a:r>
          </a:p>
          <a:p>
            <a:pPr>
              <a:spcBef>
                <a:spcPts val="2500"/>
              </a:spcBef>
            </a:pPr>
            <a:r>
              <a:rPr lang="en-US" altLang="en-US" sz="1400" b="1"/>
              <a:t>Effective Strategies for Wellness</a:t>
            </a:r>
          </a:p>
          <a:p>
            <a:pPr marL="0" lvl="1" indent="0">
              <a:buFont typeface="Arial" panose="020B0604020202020204" pitchFamily="34" charset="0"/>
              <a:buNone/>
            </a:pPr>
            <a:r>
              <a:rPr lang="en-US" altLang="en-US" sz="1400"/>
              <a:t>Implementing effective strategies can help individuals manage challenges, promoting resilience and sustaining wellness.</a:t>
            </a:r>
          </a:p>
        </p:txBody>
      </p:sp>
      <p:sp>
        <p:nvSpPr>
          <p:cNvPr id="18" name="Freeform: Shape 17" descr="&quot;&quot;">
            <a:extLst>
              <a:ext uri="{FF2B5EF4-FFF2-40B4-BE49-F238E27FC236}">
                <a16:creationId xmlns:a16="http://schemas.microsoft.com/office/drawing/2014/main" id="{73378CDC-BC75-E88E-6EFF-85523D023862}"/>
              </a:ext>
            </a:extLst>
          </p:cNvPr>
          <p:cNvSpPr>
            <a:spLocks noGrp="1" noRot="1" noChangeAspect="1" noMove="1" noResize="1" noEditPoints="1" noAdjustHandles="1" noChangeArrowheads="1" noChangeShapeType="1" noTextEdit="1"/>
          </p:cNvSpPr>
          <p:nvPr/>
        </p:nvSpPr>
        <p:spPr>
          <a:xfrm>
            <a:off x="5484813" y="508000"/>
            <a:ext cx="6186487" cy="149225"/>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descr="&quot;&quot;">
            <a:extLst>
              <a:ext uri="{FF2B5EF4-FFF2-40B4-BE49-F238E27FC236}">
                <a16:creationId xmlns:a16="http://schemas.microsoft.com/office/drawing/2014/main" id="{ADF337BA-341D-1F76-A436-C4DAE5015574}"/>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a:extLst>
              <a:ext uri="{FF2B5EF4-FFF2-40B4-BE49-F238E27FC236}">
                <a16:creationId xmlns:a16="http://schemas.microsoft.com/office/drawing/2014/main" id="{3A9E7534-A137-CBFE-14CB-8795E80FD281}"/>
              </a:ext>
            </a:extLst>
          </p:cNvPr>
          <p:cNvSpPr>
            <a:spLocks noGrp="1" noChangeArrowheads="1"/>
          </p:cNvSpPr>
          <p:nvPr>
            <p:ph type="ctrTitle"/>
          </p:nvPr>
        </p:nvSpPr>
        <p:spPr>
          <a:xfrm>
            <a:off x="520700" y="1211263"/>
            <a:ext cx="7237413" cy="4729162"/>
          </a:xfrm>
        </p:spPr>
        <p:txBody>
          <a:bodyPr anchor="b"/>
          <a:lstStyle/>
          <a:p>
            <a:r>
              <a:rPr lang="en-US" altLang="en-US" sz="7400"/>
              <a:t>Role of Peer Support in WRAP</a:t>
            </a:r>
          </a:p>
        </p:txBody>
      </p:sp>
      <p:sp>
        <p:nvSpPr>
          <p:cNvPr id="9" name="Freeform: Shape 8" descr="&quot;&quot;">
            <a:extLst>
              <a:ext uri="{FF2B5EF4-FFF2-40B4-BE49-F238E27FC236}">
                <a16:creationId xmlns:a16="http://schemas.microsoft.com/office/drawing/2014/main" id="{08C5B961-4939-5849-2B1F-667044F0DB2A}"/>
              </a:ext>
            </a:extLst>
          </p:cNvPr>
          <p:cNvSpPr>
            <a:spLocks noGrp="1" noRot="1" noChangeAspect="1" noMove="1" noResize="1" noEditPoints="1" noAdjustHandles="1" noChangeArrowheads="1" noChangeShapeType="1" noTextEdit="1"/>
          </p:cNvSpPr>
          <p:nvPr/>
        </p:nvSpPr>
        <p:spPr>
          <a:xfrm>
            <a:off x="517525" y="6208713"/>
            <a:ext cx="7269163" cy="149225"/>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descr="&quot;&quot;">
            <a:extLst>
              <a:ext uri="{FF2B5EF4-FFF2-40B4-BE49-F238E27FC236}">
                <a16:creationId xmlns:a16="http://schemas.microsoft.com/office/drawing/2014/main" id="{AF70CC17-90FA-35A6-2AB5-F900976953C9}"/>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descr="&quot;&quot;">
            <a:extLst>
              <a:ext uri="{FF2B5EF4-FFF2-40B4-BE49-F238E27FC236}">
                <a16:creationId xmlns:a16="http://schemas.microsoft.com/office/drawing/2014/main" id="{66226FD7-8B94-368F-F1AB-88FFF8FD6827}"/>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descr="&quot;&quot;">
            <a:extLst>
              <a:ext uri="{FF2B5EF4-FFF2-40B4-BE49-F238E27FC236}">
                <a16:creationId xmlns:a16="http://schemas.microsoft.com/office/drawing/2014/main" id="{DE7596BC-231D-EF33-7E08-A3CAE8EBCE59}"/>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16" name="Rectangle 15" descr="&quot;&quot;">
            <a:extLst>
              <a:ext uri="{FF2B5EF4-FFF2-40B4-BE49-F238E27FC236}">
                <a16:creationId xmlns:a16="http://schemas.microsoft.com/office/drawing/2014/main" id="{3B0A1BE6-39DE-FB8F-7F6B-5DD2AB10FC51}"/>
              </a:ext>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8678" name="Content Placeholder 4" descr="Multiracial people participating in group therapy at mental health center, Multi-ethnic participants on group therapy having meeting with their psychotherapist at community center. Multiracial people participating in group therapy at mental health center">
            <a:extLst>
              <a:ext uri="{FF2B5EF4-FFF2-40B4-BE49-F238E27FC236}">
                <a16:creationId xmlns:a16="http://schemas.microsoft.com/office/drawing/2014/main" id="{400D0538-35F3-2519-433F-2CBF5B3E2B8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r="17235" b="3"/>
          <a:stretch>
            <a:fillRect/>
          </a:stretch>
        </p:blipFill>
        <p:spPr>
          <a:xfrm>
            <a:off x="517525" y="2578100"/>
            <a:ext cx="4673600" cy="3767138"/>
          </a:xfrm>
        </p:spPr>
      </p:pic>
      <p:sp>
        <p:nvSpPr>
          <p:cNvPr id="28679" name="Title 1">
            <a:extLst>
              <a:ext uri="{FF2B5EF4-FFF2-40B4-BE49-F238E27FC236}">
                <a16:creationId xmlns:a16="http://schemas.microsoft.com/office/drawing/2014/main" id="{3C7BF893-FFAD-0CE5-4EF1-B9C6A4D2132F}"/>
              </a:ext>
            </a:extLst>
          </p:cNvPr>
          <p:cNvSpPr>
            <a:spLocks noGrp="1" noChangeArrowheads="1"/>
          </p:cNvSpPr>
          <p:nvPr>
            <p:ph type="title"/>
          </p:nvPr>
        </p:nvSpPr>
        <p:spPr>
          <a:xfrm>
            <a:off x="517525" y="976313"/>
            <a:ext cx="4810125" cy="1447800"/>
          </a:xfrm>
        </p:spPr>
        <p:txBody>
          <a:bodyPr/>
          <a:lstStyle/>
          <a:p>
            <a:pPr>
              <a:lnSpc>
                <a:spcPct val="90000"/>
              </a:lnSpc>
            </a:pPr>
            <a:r>
              <a:rPr lang="en-US" altLang="en-US" sz="3100"/>
              <a:t>Definition and Importance of Peer Support</a:t>
            </a:r>
          </a:p>
        </p:txBody>
      </p:sp>
      <p:sp>
        <p:nvSpPr>
          <p:cNvPr id="4" name="Content Placeholder 3">
            <a:extLst>
              <a:ext uri="{FF2B5EF4-FFF2-40B4-BE49-F238E27FC236}">
                <a16:creationId xmlns:a16="http://schemas.microsoft.com/office/drawing/2014/main" id="{67A3AE47-66DA-CAD4-1BE2-D716C97774AB}"/>
              </a:ext>
            </a:extLst>
          </p:cNvPr>
          <p:cNvSpPr>
            <a:spLocks noGrp="1" noChangeArrowheads="1"/>
          </p:cNvSpPr>
          <p:nvPr>
            <p:ph sz="half" idx="2"/>
          </p:nvPr>
        </p:nvSpPr>
        <p:spPr>
          <a:xfrm>
            <a:off x="5842000" y="1033463"/>
            <a:ext cx="5832475" cy="5311775"/>
          </a:xfrm>
        </p:spPr>
        <p:txBody>
          <a:bodyPr/>
          <a:lstStyle/>
          <a:p>
            <a:pPr>
              <a:spcBef>
                <a:spcPts val="2500"/>
              </a:spcBef>
            </a:pPr>
            <a:r>
              <a:rPr lang="en-US" altLang="en-US" sz="1400" b="1"/>
              <a:t>Understanding Peer Support</a:t>
            </a:r>
          </a:p>
          <a:p>
            <a:pPr marL="0" lvl="1" indent="0">
              <a:buFont typeface="Arial" panose="020B0604020202020204" pitchFamily="34" charset="0"/>
              <a:buNone/>
            </a:pPr>
            <a:r>
              <a:rPr lang="en-US" altLang="en-US" sz="1400"/>
              <a:t>Peer support is about individuals sharing their experiences to provide mutual understanding and assistance in challenging times.</a:t>
            </a:r>
          </a:p>
          <a:p>
            <a:pPr>
              <a:spcBef>
                <a:spcPts val="2500"/>
              </a:spcBef>
            </a:pPr>
            <a:r>
              <a:rPr lang="en-US" altLang="en-US" sz="1400" b="1"/>
              <a:t>Encouraging Hope</a:t>
            </a:r>
          </a:p>
          <a:p>
            <a:pPr marL="0" lvl="1" indent="0">
              <a:buFont typeface="Arial" panose="020B0604020202020204" pitchFamily="34" charset="0"/>
              <a:buNone/>
            </a:pPr>
            <a:r>
              <a:rPr lang="en-US" altLang="en-US" sz="1400"/>
              <a:t>Peer support plays a crucial role in recovery by instilling hope and motivation among individuals facing similar challenges.</a:t>
            </a:r>
          </a:p>
          <a:p>
            <a:pPr>
              <a:spcBef>
                <a:spcPts val="2500"/>
              </a:spcBef>
            </a:pPr>
            <a:r>
              <a:rPr lang="en-US" altLang="en-US" sz="1400" b="1"/>
              <a:t>Fostering Resilience</a:t>
            </a:r>
          </a:p>
          <a:p>
            <a:pPr marL="0" lvl="1" indent="0">
              <a:buFont typeface="Arial" panose="020B0604020202020204" pitchFamily="34" charset="0"/>
              <a:buNone/>
            </a:pPr>
            <a:r>
              <a:rPr lang="en-US" altLang="en-US" sz="1400"/>
              <a:t>Through shared experiences, peer support helps individuals develop resilience, empowering them to overcome obstacles.</a:t>
            </a:r>
          </a:p>
          <a:p>
            <a:pPr>
              <a:spcBef>
                <a:spcPts val="2500"/>
              </a:spcBef>
            </a:pPr>
            <a:r>
              <a:rPr lang="en-US" altLang="en-US" sz="1400" b="1"/>
              <a:t>Reducing Isolation</a:t>
            </a:r>
          </a:p>
          <a:p>
            <a:pPr marL="0" lvl="1" indent="0">
              <a:buFont typeface="Arial" panose="020B0604020202020204" pitchFamily="34" charset="0"/>
              <a:buNone/>
            </a:pPr>
            <a:r>
              <a:rPr lang="en-US" altLang="en-US" sz="1400"/>
              <a:t>Peer support significantly reduces feelings of isolation by creating a community of support and understanding.</a:t>
            </a:r>
          </a:p>
        </p:txBody>
      </p:sp>
      <p:sp>
        <p:nvSpPr>
          <p:cNvPr id="18" name="Rectangle 17" descr="&quot;&quot;">
            <a:extLst>
              <a:ext uri="{FF2B5EF4-FFF2-40B4-BE49-F238E27FC236}">
                <a16:creationId xmlns:a16="http://schemas.microsoft.com/office/drawing/2014/main" id="{20E0E5B4-731C-F158-30AA-0E4A9743CE58}"/>
              </a:ext>
            </a:extLst>
          </p:cNvPr>
          <p:cNvSpPr>
            <a:spLocks noGrp="1" noRot="1" noChangeAspect="1" noMove="1" noResize="1" noEditPoints="1" noAdjustHandles="1" noChangeArrowheads="1" noChangeShapeType="1" noTextEdit="1"/>
          </p:cNvSpPr>
          <p:nvPr/>
        </p:nvSpPr>
        <p:spPr>
          <a:xfrm>
            <a:off x="517525" y="508000"/>
            <a:ext cx="4673600"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descr="&quot;&quot;">
            <a:extLst>
              <a:ext uri="{FF2B5EF4-FFF2-40B4-BE49-F238E27FC236}">
                <a16:creationId xmlns:a16="http://schemas.microsoft.com/office/drawing/2014/main" id="{CC199202-F793-62CC-96AD-5FE8B889DA3E}"/>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descr="&quot;&quot;">
            <a:extLst>
              <a:ext uri="{FF2B5EF4-FFF2-40B4-BE49-F238E27FC236}">
                <a16:creationId xmlns:a16="http://schemas.microsoft.com/office/drawing/2014/main" id="{C5222A64-7E1C-AA90-DDB2-C7D7951A1587}"/>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descr="&quot;&quot;">
            <a:extLst>
              <a:ext uri="{FF2B5EF4-FFF2-40B4-BE49-F238E27FC236}">
                <a16:creationId xmlns:a16="http://schemas.microsoft.com/office/drawing/2014/main" id="{878B57DF-D7B0-242D-64BB-2A355204D2E2}"/>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16" name="Rectangle 15" descr="&quot;&quot;">
            <a:extLst>
              <a:ext uri="{FF2B5EF4-FFF2-40B4-BE49-F238E27FC236}">
                <a16:creationId xmlns:a16="http://schemas.microsoft.com/office/drawing/2014/main" id="{0B4CD5C1-E29E-AD86-9C66-C014A0768581}"/>
              </a:ext>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0726" name="Content Placeholder 4" descr="Group of people talking">
            <a:extLst>
              <a:ext uri="{FF2B5EF4-FFF2-40B4-BE49-F238E27FC236}">
                <a16:creationId xmlns:a16="http://schemas.microsoft.com/office/drawing/2014/main" id="{E6B06053-D615-C2E4-E2FC-B7DBC771FA4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17232" r="3" b="3"/>
          <a:stretch>
            <a:fillRect/>
          </a:stretch>
        </p:blipFill>
        <p:spPr>
          <a:xfrm>
            <a:off x="517525" y="2578100"/>
            <a:ext cx="4673600" cy="3767138"/>
          </a:xfrm>
        </p:spPr>
      </p:pic>
      <p:sp>
        <p:nvSpPr>
          <p:cNvPr id="30727" name="Title 1">
            <a:extLst>
              <a:ext uri="{FF2B5EF4-FFF2-40B4-BE49-F238E27FC236}">
                <a16:creationId xmlns:a16="http://schemas.microsoft.com/office/drawing/2014/main" id="{49A6257A-42E1-C902-5ABA-543ABA443C1A}"/>
              </a:ext>
            </a:extLst>
          </p:cNvPr>
          <p:cNvSpPr>
            <a:spLocks noGrp="1" noChangeArrowheads="1"/>
          </p:cNvSpPr>
          <p:nvPr>
            <p:ph type="title"/>
          </p:nvPr>
        </p:nvSpPr>
        <p:spPr>
          <a:xfrm>
            <a:off x="517525" y="976313"/>
            <a:ext cx="4810125" cy="1447800"/>
          </a:xfrm>
        </p:spPr>
        <p:txBody>
          <a:bodyPr/>
          <a:lstStyle/>
          <a:p>
            <a:pPr>
              <a:lnSpc>
                <a:spcPct val="90000"/>
              </a:lnSpc>
            </a:pPr>
            <a:r>
              <a:rPr lang="en-US" altLang="en-US" sz="3700"/>
              <a:t>Benefits of Peer Support in Recovery</a:t>
            </a:r>
          </a:p>
        </p:txBody>
      </p:sp>
      <p:sp>
        <p:nvSpPr>
          <p:cNvPr id="4" name="Content Placeholder 3">
            <a:extLst>
              <a:ext uri="{FF2B5EF4-FFF2-40B4-BE49-F238E27FC236}">
                <a16:creationId xmlns:a16="http://schemas.microsoft.com/office/drawing/2014/main" id="{589F7140-52AC-5EAF-6922-FD7989FB9FD3}"/>
              </a:ext>
            </a:extLst>
          </p:cNvPr>
          <p:cNvSpPr>
            <a:spLocks noGrp="1" noChangeArrowheads="1"/>
          </p:cNvSpPr>
          <p:nvPr>
            <p:ph sz="half" idx="2"/>
          </p:nvPr>
        </p:nvSpPr>
        <p:spPr>
          <a:xfrm>
            <a:off x="5842000" y="1033463"/>
            <a:ext cx="5832475" cy="5311775"/>
          </a:xfrm>
        </p:spPr>
        <p:txBody>
          <a:bodyPr/>
          <a:lstStyle/>
          <a:p>
            <a:pPr>
              <a:spcBef>
                <a:spcPts val="2500"/>
              </a:spcBef>
            </a:pPr>
            <a:r>
              <a:rPr lang="en-US" altLang="en-US" sz="1400" b="1"/>
              <a:t>Enhanced Recovery Outcomes</a:t>
            </a:r>
          </a:p>
          <a:p>
            <a:pPr marL="0" lvl="1" indent="0">
              <a:buFont typeface="Arial" panose="020B0604020202020204" pitchFamily="34" charset="0"/>
              <a:buNone/>
            </a:pPr>
            <a:r>
              <a:rPr lang="en-US" altLang="en-US" sz="1400"/>
              <a:t>Peer support has been shown to significantly enhance recovery outcomes, helping individuals overcome challenges in their journey.</a:t>
            </a:r>
          </a:p>
          <a:p>
            <a:pPr>
              <a:spcBef>
                <a:spcPts val="2500"/>
              </a:spcBef>
            </a:pPr>
            <a:r>
              <a:rPr lang="en-US" altLang="en-US" sz="1400" b="1"/>
              <a:t>Improved Mental Health</a:t>
            </a:r>
          </a:p>
          <a:p>
            <a:pPr marL="0" lvl="1" indent="0">
              <a:buFont typeface="Arial" panose="020B0604020202020204" pitchFamily="34" charset="0"/>
              <a:buNone/>
            </a:pPr>
            <a:r>
              <a:rPr lang="en-US" altLang="en-US" sz="1400"/>
              <a:t>Engaging with peers in recovery can lead to improved mental health by providing emotional support and understanding.</a:t>
            </a:r>
          </a:p>
          <a:p>
            <a:pPr>
              <a:spcBef>
                <a:spcPts val="2500"/>
              </a:spcBef>
            </a:pPr>
            <a:r>
              <a:rPr lang="en-US" altLang="en-US" sz="1400" b="1"/>
              <a:t>Increased Motivation</a:t>
            </a:r>
          </a:p>
          <a:p>
            <a:pPr marL="0" lvl="1" indent="0">
              <a:buFont typeface="Arial" panose="020B0604020202020204" pitchFamily="34" charset="0"/>
              <a:buNone/>
            </a:pPr>
            <a:r>
              <a:rPr lang="en-US" altLang="en-US" sz="1400"/>
              <a:t>Peer support fosters increased motivation through shared experiences and encouragement from others facing similar challenges.</a:t>
            </a:r>
          </a:p>
          <a:p>
            <a:pPr>
              <a:spcBef>
                <a:spcPts val="2500"/>
              </a:spcBef>
            </a:pPr>
            <a:r>
              <a:rPr lang="en-US" altLang="en-US" sz="1400" b="1"/>
              <a:t>Coping Skills Development</a:t>
            </a:r>
          </a:p>
          <a:p>
            <a:pPr marL="0" lvl="1" indent="0">
              <a:buFont typeface="Arial" panose="020B0604020202020204" pitchFamily="34" charset="0"/>
              <a:buNone/>
            </a:pPr>
            <a:r>
              <a:rPr lang="en-US" altLang="en-US" sz="1400"/>
              <a:t>Through shared experiences, individuals develop effective coping skills that aid in their recovery process.</a:t>
            </a:r>
          </a:p>
        </p:txBody>
      </p:sp>
      <p:sp>
        <p:nvSpPr>
          <p:cNvPr id="18" name="Rectangle 17" descr="&quot;&quot;">
            <a:extLst>
              <a:ext uri="{FF2B5EF4-FFF2-40B4-BE49-F238E27FC236}">
                <a16:creationId xmlns:a16="http://schemas.microsoft.com/office/drawing/2014/main" id="{73E1099F-1566-0B52-E50F-07190948327C}"/>
              </a:ext>
            </a:extLst>
          </p:cNvPr>
          <p:cNvSpPr>
            <a:spLocks noGrp="1" noRot="1" noChangeAspect="1" noMove="1" noResize="1" noEditPoints="1" noAdjustHandles="1" noChangeArrowheads="1" noChangeShapeType="1" noTextEdit="1"/>
          </p:cNvSpPr>
          <p:nvPr/>
        </p:nvSpPr>
        <p:spPr>
          <a:xfrm>
            <a:off x="517525" y="508000"/>
            <a:ext cx="4673600"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descr="&quot;&quot;">
            <a:extLst>
              <a:ext uri="{FF2B5EF4-FFF2-40B4-BE49-F238E27FC236}">
                <a16:creationId xmlns:a16="http://schemas.microsoft.com/office/drawing/2014/main" id="{C562A178-C9B6-3F44-D95C-3B565B6F0084}"/>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descr="&quot;&quot;">
            <a:extLst>
              <a:ext uri="{FF2B5EF4-FFF2-40B4-BE49-F238E27FC236}">
                <a16:creationId xmlns:a16="http://schemas.microsoft.com/office/drawing/2014/main" id="{0F790231-1200-F459-581A-FA3FD7FD5075}"/>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descr="&quot;&quot;">
            <a:extLst>
              <a:ext uri="{FF2B5EF4-FFF2-40B4-BE49-F238E27FC236}">
                <a16:creationId xmlns:a16="http://schemas.microsoft.com/office/drawing/2014/main" id="{EB79DE0D-521A-BA37-51AD-7AD7C57ECC5B}"/>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16" name="Rectangle 15" descr="&quot;&quot;">
            <a:extLst>
              <a:ext uri="{FF2B5EF4-FFF2-40B4-BE49-F238E27FC236}">
                <a16:creationId xmlns:a16="http://schemas.microsoft.com/office/drawing/2014/main" id="{BFE9F314-FC4D-141D-6D44-B89C432CDC54}"/>
              </a:ext>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2774" name="Content Placeholder 4" descr="Business team brainstorming">
            <a:extLst>
              <a:ext uri="{FF2B5EF4-FFF2-40B4-BE49-F238E27FC236}">
                <a16:creationId xmlns:a16="http://schemas.microsoft.com/office/drawing/2014/main" id="{421C17D1-112D-09B6-44B3-169F278CECC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33363" r="18362" b="2"/>
          <a:stretch>
            <a:fillRect/>
          </a:stretch>
        </p:blipFill>
        <p:spPr>
          <a:xfrm>
            <a:off x="517525" y="508000"/>
            <a:ext cx="4222750" cy="5837238"/>
          </a:xfrm>
        </p:spPr>
      </p:pic>
      <p:sp>
        <p:nvSpPr>
          <p:cNvPr id="32775" name="Title 1">
            <a:extLst>
              <a:ext uri="{FF2B5EF4-FFF2-40B4-BE49-F238E27FC236}">
                <a16:creationId xmlns:a16="http://schemas.microsoft.com/office/drawing/2014/main" id="{7E458056-F6D4-50E1-94D9-6542599C25A2}"/>
              </a:ext>
            </a:extLst>
          </p:cNvPr>
          <p:cNvSpPr>
            <a:spLocks noGrp="1" noChangeArrowheads="1"/>
          </p:cNvSpPr>
          <p:nvPr>
            <p:ph type="title"/>
          </p:nvPr>
        </p:nvSpPr>
        <p:spPr>
          <a:xfrm>
            <a:off x="5438775" y="976313"/>
            <a:ext cx="6232525" cy="1463675"/>
          </a:xfrm>
        </p:spPr>
        <p:txBody>
          <a:bodyPr/>
          <a:lstStyle/>
          <a:p>
            <a:r>
              <a:rPr lang="en-US" altLang="en-US" sz="4100"/>
              <a:t>Examples of Effective Peer Support Strategies</a:t>
            </a:r>
          </a:p>
        </p:txBody>
      </p:sp>
      <p:sp>
        <p:nvSpPr>
          <p:cNvPr id="4" name="Content Placeholder 3">
            <a:extLst>
              <a:ext uri="{FF2B5EF4-FFF2-40B4-BE49-F238E27FC236}">
                <a16:creationId xmlns:a16="http://schemas.microsoft.com/office/drawing/2014/main" id="{8EE90120-EB7C-FD44-3B1C-8CF2E7E5CDC5}"/>
              </a:ext>
            </a:extLst>
          </p:cNvPr>
          <p:cNvSpPr>
            <a:spLocks noGrp="1" noChangeArrowheads="1"/>
          </p:cNvSpPr>
          <p:nvPr>
            <p:ph sz="half" idx="2"/>
          </p:nvPr>
        </p:nvSpPr>
        <p:spPr>
          <a:xfrm>
            <a:off x="5438775" y="2578100"/>
            <a:ext cx="6232525" cy="3767138"/>
          </a:xfrm>
        </p:spPr>
        <p:txBody>
          <a:bodyPr/>
          <a:lstStyle/>
          <a:p>
            <a:pPr>
              <a:spcBef>
                <a:spcPts val="2500"/>
              </a:spcBef>
            </a:pPr>
            <a:r>
              <a:rPr lang="en-US" altLang="en-US" sz="1400" b="1"/>
              <a:t>Group Discussions</a:t>
            </a:r>
          </a:p>
          <a:p>
            <a:pPr marL="0" lvl="1" indent="0">
              <a:buFont typeface="Arial" panose="020B0604020202020204" pitchFamily="34" charset="0"/>
              <a:buNone/>
            </a:pPr>
            <a:r>
              <a:rPr lang="en-US" altLang="en-US" sz="1400"/>
              <a:t>Group discussions provide a platform for individuals to share experiences, fostering a sense of community and belonging.</a:t>
            </a:r>
          </a:p>
          <a:p>
            <a:pPr>
              <a:spcBef>
                <a:spcPts val="2500"/>
              </a:spcBef>
            </a:pPr>
            <a:r>
              <a:rPr lang="en-US" altLang="en-US" sz="1400" b="1"/>
              <a:t>One-on-One Mentoring</a:t>
            </a:r>
          </a:p>
          <a:p>
            <a:pPr marL="0" lvl="1" indent="0">
              <a:buFont typeface="Arial" panose="020B0604020202020204" pitchFamily="34" charset="0"/>
              <a:buNone/>
            </a:pPr>
            <a:r>
              <a:rPr lang="en-US" altLang="en-US" sz="1400"/>
              <a:t>One-on-one mentoring allows for personalized support and guidance tailored to individual needs, enhancing personal growth.</a:t>
            </a:r>
          </a:p>
          <a:p>
            <a:pPr>
              <a:spcBef>
                <a:spcPts val="2500"/>
              </a:spcBef>
            </a:pPr>
            <a:r>
              <a:rPr lang="en-US" altLang="en-US" sz="1400" b="1"/>
              <a:t>Skills Training</a:t>
            </a:r>
          </a:p>
          <a:p>
            <a:pPr marL="0" lvl="1" indent="0">
              <a:buFont typeface="Arial" panose="020B0604020202020204" pitchFamily="34" charset="0"/>
              <a:buNone/>
            </a:pPr>
            <a:r>
              <a:rPr lang="en-US" altLang="en-US" sz="1400"/>
              <a:t>Skills training equips individuals with practical tools and coping mechanisms to navigate challenges effectively.</a:t>
            </a:r>
          </a:p>
        </p:txBody>
      </p:sp>
      <p:sp>
        <p:nvSpPr>
          <p:cNvPr id="18" name="Freeform: Shape 17" descr="&quot;&quot;">
            <a:extLst>
              <a:ext uri="{FF2B5EF4-FFF2-40B4-BE49-F238E27FC236}">
                <a16:creationId xmlns:a16="http://schemas.microsoft.com/office/drawing/2014/main" id="{09ECD843-8FB8-A965-CA85-D3D0215DD910}"/>
              </a:ext>
            </a:extLst>
          </p:cNvPr>
          <p:cNvSpPr>
            <a:spLocks noGrp="1" noRot="1" noChangeAspect="1" noMove="1" noResize="1" noEditPoints="1" noAdjustHandles="1" noChangeArrowheads="1" noChangeShapeType="1" noTextEdit="1"/>
          </p:cNvSpPr>
          <p:nvPr/>
        </p:nvSpPr>
        <p:spPr>
          <a:xfrm>
            <a:off x="5484813" y="508000"/>
            <a:ext cx="6186487" cy="149225"/>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descr="&quot;&quot;">
            <a:extLst>
              <a:ext uri="{FF2B5EF4-FFF2-40B4-BE49-F238E27FC236}">
                <a16:creationId xmlns:a16="http://schemas.microsoft.com/office/drawing/2014/main" id="{8758ADEC-2181-1FDF-70C2-8DBA823E754E}"/>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a:extLst>
              <a:ext uri="{FF2B5EF4-FFF2-40B4-BE49-F238E27FC236}">
                <a16:creationId xmlns:a16="http://schemas.microsoft.com/office/drawing/2014/main" id="{61D9CBFA-750D-84FE-68C0-3E3B36604CB5}"/>
              </a:ext>
            </a:extLst>
          </p:cNvPr>
          <p:cNvSpPr>
            <a:spLocks noGrp="1" noChangeArrowheads="1"/>
          </p:cNvSpPr>
          <p:nvPr>
            <p:ph type="ctrTitle"/>
          </p:nvPr>
        </p:nvSpPr>
        <p:spPr>
          <a:xfrm>
            <a:off x="520700" y="1211263"/>
            <a:ext cx="7237413" cy="4729162"/>
          </a:xfrm>
        </p:spPr>
        <p:txBody>
          <a:bodyPr anchor="b"/>
          <a:lstStyle/>
          <a:p>
            <a:r>
              <a:rPr lang="en-US" altLang="en-US" sz="7400"/>
              <a:t>Steps to Creating a WRAP with Peer Support</a:t>
            </a:r>
          </a:p>
        </p:txBody>
      </p:sp>
      <p:sp>
        <p:nvSpPr>
          <p:cNvPr id="9" name="Freeform: Shape 8" descr="&quot;&quot;">
            <a:extLst>
              <a:ext uri="{FF2B5EF4-FFF2-40B4-BE49-F238E27FC236}">
                <a16:creationId xmlns:a16="http://schemas.microsoft.com/office/drawing/2014/main" id="{A19C3431-6473-545E-876F-75CDCBD52E2E}"/>
              </a:ext>
            </a:extLst>
          </p:cNvPr>
          <p:cNvSpPr>
            <a:spLocks noGrp="1" noRot="1" noChangeAspect="1" noMove="1" noResize="1" noEditPoints="1" noAdjustHandles="1" noChangeArrowheads="1" noChangeShapeType="1" noTextEdit="1"/>
          </p:cNvSpPr>
          <p:nvPr/>
        </p:nvSpPr>
        <p:spPr>
          <a:xfrm>
            <a:off x="517525" y="6208713"/>
            <a:ext cx="7269163" cy="149225"/>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descr="&quot;&quot;">
            <a:extLst>
              <a:ext uri="{FF2B5EF4-FFF2-40B4-BE49-F238E27FC236}">
                <a16:creationId xmlns:a16="http://schemas.microsoft.com/office/drawing/2014/main" id="{EC868A72-EABF-54ED-540E-73EB0ECCB1A2}"/>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descr="&quot;&quot;">
            <a:extLst>
              <a:ext uri="{FF2B5EF4-FFF2-40B4-BE49-F238E27FC236}">
                <a16:creationId xmlns:a16="http://schemas.microsoft.com/office/drawing/2014/main" id="{17EF6459-5634-4BD3-854B-1B60335FA08D}"/>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descr="&quot;&quot;">
            <a:extLst>
              <a:ext uri="{FF2B5EF4-FFF2-40B4-BE49-F238E27FC236}">
                <a16:creationId xmlns:a16="http://schemas.microsoft.com/office/drawing/2014/main" id="{75DFD08C-326F-43D0-A414-E4857B019BC3}"/>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16" name="Rectangle 15" descr="&quot;&quot;">
            <a:extLst>
              <a:ext uri="{FF2B5EF4-FFF2-40B4-BE49-F238E27FC236}">
                <a16:creationId xmlns:a16="http://schemas.microsoft.com/office/drawing/2014/main" id="{55A0B279-693B-B72C-5755-5226C8A6E8E9}"/>
              </a:ext>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6870" name="Content Placeholder 4" descr="People talking">
            <a:extLst>
              <a:ext uri="{FF2B5EF4-FFF2-40B4-BE49-F238E27FC236}">
                <a16:creationId xmlns:a16="http://schemas.microsoft.com/office/drawing/2014/main" id="{730E8395-8A9B-98A7-FB3B-9447AB79B42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41316" r="6073" b="2"/>
          <a:stretch>
            <a:fillRect/>
          </a:stretch>
        </p:blipFill>
        <p:spPr>
          <a:xfrm>
            <a:off x="517525" y="508000"/>
            <a:ext cx="4222750" cy="5837238"/>
          </a:xfrm>
        </p:spPr>
      </p:pic>
      <p:sp>
        <p:nvSpPr>
          <p:cNvPr id="36871" name="Title 1">
            <a:extLst>
              <a:ext uri="{FF2B5EF4-FFF2-40B4-BE49-F238E27FC236}">
                <a16:creationId xmlns:a16="http://schemas.microsoft.com/office/drawing/2014/main" id="{2849E438-C447-8AC9-A88A-C992AF06BA37}"/>
              </a:ext>
            </a:extLst>
          </p:cNvPr>
          <p:cNvSpPr>
            <a:spLocks noGrp="1" noChangeArrowheads="1"/>
          </p:cNvSpPr>
          <p:nvPr>
            <p:ph type="title"/>
          </p:nvPr>
        </p:nvSpPr>
        <p:spPr>
          <a:xfrm>
            <a:off x="5438775" y="976313"/>
            <a:ext cx="6232525" cy="1463675"/>
          </a:xfrm>
        </p:spPr>
        <p:txBody>
          <a:bodyPr/>
          <a:lstStyle/>
          <a:p>
            <a:r>
              <a:rPr lang="en-US" altLang="en-US" sz="4400"/>
              <a:t>Engaging Peers in the WRAP Process</a:t>
            </a:r>
          </a:p>
        </p:txBody>
      </p:sp>
      <p:sp>
        <p:nvSpPr>
          <p:cNvPr id="4" name="Content Placeholder 3">
            <a:extLst>
              <a:ext uri="{FF2B5EF4-FFF2-40B4-BE49-F238E27FC236}">
                <a16:creationId xmlns:a16="http://schemas.microsoft.com/office/drawing/2014/main" id="{7063B034-A964-E7E4-B3D1-AEBD674AF050}"/>
              </a:ext>
            </a:extLst>
          </p:cNvPr>
          <p:cNvSpPr>
            <a:spLocks noGrp="1" noChangeArrowheads="1"/>
          </p:cNvSpPr>
          <p:nvPr>
            <p:ph sz="half" idx="2"/>
          </p:nvPr>
        </p:nvSpPr>
        <p:spPr>
          <a:xfrm>
            <a:off x="5438775" y="2578100"/>
            <a:ext cx="6232525" cy="3767138"/>
          </a:xfrm>
        </p:spPr>
        <p:txBody>
          <a:bodyPr/>
          <a:lstStyle/>
          <a:p>
            <a:pPr>
              <a:spcBef>
                <a:spcPts val="2500"/>
              </a:spcBef>
            </a:pPr>
            <a:r>
              <a:rPr lang="en-US" altLang="en-US" sz="1400" b="1"/>
              <a:t>Open Communication</a:t>
            </a:r>
          </a:p>
          <a:p>
            <a:pPr marL="0" lvl="1" indent="0">
              <a:buFont typeface="Arial" panose="020B0604020202020204" pitchFamily="34" charset="0"/>
              <a:buNone/>
            </a:pPr>
            <a:r>
              <a:rPr lang="en-US" altLang="en-US" sz="1400"/>
              <a:t>Fostering open communication is essential for engaging peers effectively in the WRAP process and building trust among participants.</a:t>
            </a:r>
          </a:p>
          <a:p>
            <a:pPr>
              <a:spcBef>
                <a:spcPts val="2500"/>
              </a:spcBef>
            </a:pPr>
            <a:r>
              <a:rPr lang="en-US" altLang="en-US" sz="1400" b="1"/>
              <a:t>Encouraging Participation</a:t>
            </a:r>
          </a:p>
          <a:p>
            <a:pPr marL="0" lvl="1" indent="0">
              <a:buFont typeface="Arial" panose="020B0604020202020204" pitchFamily="34" charset="0"/>
              <a:buNone/>
            </a:pPr>
            <a:r>
              <a:rPr lang="en-US" altLang="en-US" sz="1400"/>
              <a:t>Encouraging participation from all peers ensures that everyone has a voice and contributes to the process, leading to better outcomes.</a:t>
            </a:r>
          </a:p>
          <a:p>
            <a:pPr>
              <a:spcBef>
                <a:spcPts val="2500"/>
              </a:spcBef>
            </a:pPr>
            <a:r>
              <a:rPr lang="en-US" altLang="en-US" sz="1400" b="1"/>
              <a:t>Valuing Insights</a:t>
            </a:r>
          </a:p>
          <a:p>
            <a:pPr marL="0" lvl="1" indent="0">
              <a:buFont typeface="Arial" panose="020B0604020202020204" pitchFamily="34" charset="0"/>
              <a:buNone/>
            </a:pPr>
            <a:r>
              <a:rPr lang="en-US" altLang="en-US" sz="1400"/>
              <a:t>Recognizing and valuing each individual's insights fosters a sense of belonging and collaboration within the group.</a:t>
            </a:r>
          </a:p>
        </p:txBody>
      </p:sp>
      <p:sp>
        <p:nvSpPr>
          <p:cNvPr id="18" name="Freeform: Shape 17" descr="&quot;&quot;">
            <a:extLst>
              <a:ext uri="{FF2B5EF4-FFF2-40B4-BE49-F238E27FC236}">
                <a16:creationId xmlns:a16="http://schemas.microsoft.com/office/drawing/2014/main" id="{77FEF12C-D67F-6B12-371C-5D6972089184}"/>
              </a:ext>
            </a:extLst>
          </p:cNvPr>
          <p:cNvSpPr>
            <a:spLocks noGrp="1" noRot="1" noChangeAspect="1" noMove="1" noResize="1" noEditPoints="1" noAdjustHandles="1" noChangeArrowheads="1" noChangeShapeType="1" noTextEdit="1"/>
          </p:cNvSpPr>
          <p:nvPr/>
        </p:nvSpPr>
        <p:spPr>
          <a:xfrm>
            <a:off x="5484813" y="508000"/>
            <a:ext cx="6186487" cy="149225"/>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descr="&quot;&quot;">
            <a:extLst>
              <a:ext uri="{FF2B5EF4-FFF2-40B4-BE49-F238E27FC236}">
                <a16:creationId xmlns:a16="http://schemas.microsoft.com/office/drawing/2014/main" id="{D639C1EA-FE4B-436F-7C09-04126032C30E}"/>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descr="&quot;&quot;">
            <a:extLst>
              <a:ext uri="{FF2B5EF4-FFF2-40B4-BE49-F238E27FC236}">
                <a16:creationId xmlns:a16="http://schemas.microsoft.com/office/drawing/2014/main" id="{AA1606F0-A279-7211-FD27-F209BD02DBAA}"/>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descr="&quot;&quot;">
            <a:extLst>
              <a:ext uri="{FF2B5EF4-FFF2-40B4-BE49-F238E27FC236}">
                <a16:creationId xmlns:a16="http://schemas.microsoft.com/office/drawing/2014/main" id="{934BE624-A8D1-8D93-9D85-12F8C65F0A7A}"/>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16" name="Rectangle 15" descr="&quot;&quot;">
            <a:extLst>
              <a:ext uri="{FF2B5EF4-FFF2-40B4-BE49-F238E27FC236}">
                <a16:creationId xmlns:a16="http://schemas.microsoft.com/office/drawing/2014/main" id="{FDB8ED44-6C1C-FDD5-8F4B-80CE925E842D}"/>
              </a:ext>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8918" name="Content Placeholder 4" descr="Cropped shot of a group of businesspeople sitting together and holding hands in a modern office">
            <a:extLst>
              <a:ext uri="{FF2B5EF4-FFF2-40B4-BE49-F238E27FC236}">
                <a16:creationId xmlns:a16="http://schemas.microsoft.com/office/drawing/2014/main" id="{21BC6EA9-CFB5-A875-5553-3BFC45299758}"/>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28860" r="22868" b="2"/>
          <a:stretch>
            <a:fillRect/>
          </a:stretch>
        </p:blipFill>
        <p:spPr>
          <a:xfrm>
            <a:off x="517525" y="508000"/>
            <a:ext cx="4222750" cy="5837238"/>
          </a:xfrm>
        </p:spPr>
      </p:pic>
      <p:sp>
        <p:nvSpPr>
          <p:cNvPr id="38919" name="Title 1">
            <a:extLst>
              <a:ext uri="{FF2B5EF4-FFF2-40B4-BE49-F238E27FC236}">
                <a16:creationId xmlns:a16="http://schemas.microsoft.com/office/drawing/2014/main" id="{82368AD8-ED21-C2A7-C9BF-190AEBA411C9}"/>
              </a:ext>
            </a:extLst>
          </p:cNvPr>
          <p:cNvSpPr>
            <a:spLocks noGrp="1" noChangeArrowheads="1"/>
          </p:cNvSpPr>
          <p:nvPr>
            <p:ph type="title"/>
          </p:nvPr>
        </p:nvSpPr>
        <p:spPr>
          <a:xfrm>
            <a:off x="5438775" y="976313"/>
            <a:ext cx="6232525" cy="1463675"/>
          </a:xfrm>
        </p:spPr>
        <p:txBody>
          <a:bodyPr/>
          <a:lstStyle/>
          <a:p>
            <a:pPr>
              <a:lnSpc>
                <a:spcPct val="90000"/>
              </a:lnSpc>
            </a:pPr>
            <a:r>
              <a:rPr lang="en-US" altLang="en-US" sz="3700"/>
              <a:t>Collaborative Development of Wellness Tools</a:t>
            </a:r>
          </a:p>
        </p:txBody>
      </p:sp>
      <p:sp>
        <p:nvSpPr>
          <p:cNvPr id="4" name="Content Placeholder 3">
            <a:extLst>
              <a:ext uri="{FF2B5EF4-FFF2-40B4-BE49-F238E27FC236}">
                <a16:creationId xmlns:a16="http://schemas.microsoft.com/office/drawing/2014/main" id="{50735034-5BC3-5EDB-D403-956571B0295E}"/>
              </a:ext>
            </a:extLst>
          </p:cNvPr>
          <p:cNvSpPr>
            <a:spLocks noGrp="1" noChangeArrowheads="1"/>
          </p:cNvSpPr>
          <p:nvPr>
            <p:ph sz="half" idx="2"/>
          </p:nvPr>
        </p:nvSpPr>
        <p:spPr>
          <a:xfrm>
            <a:off x="5438775" y="2578100"/>
            <a:ext cx="6232525" cy="3767138"/>
          </a:xfrm>
        </p:spPr>
        <p:txBody>
          <a:bodyPr/>
          <a:lstStyle/>
          <a:p>
            <a:pPr>
              <a:spcBef>
                <a:spcPts val="2500"/>
              </a:spcBef>
            </a:pPr>
            <a:r>
              <a:rPr lang="en-US" altLang="en-US" sz="1400" b="1"/>
              <a:t>Sense of Ownership</a:t>
            </a:r>
          </a:p>
          <a:p>
            <a:pPr marL="0" lvl="1" indent="0">
              <a:buFont typeface="Arial" panose="020B0604020202020204" pitchFamily="34" charset="0"/>
              <a:buNone/>
            </a:pPr>
            <a:r>
              <a:rPr lang="en-US" altLang="en-US" sz="1400"/>
              <a:t>Collaborative development fosters a sense of ownership among participants, increasing their commitment to wellness initiatives.</a:t>
            </a:r>
          </a:p>
          <a:p>
            <a:pPr>
              <a:spcBef>
                <a:spcPts val="2500"/>
              </a:spcBef>
            </a:pPr>
            <a:r>
              <a:rPr lang="en-US" altLang="en-US" sz="1400" b="1"/>
              <a:t>Shared Strategies and Resources</a:t>
            </a:r>
          </a:p>
          <a:p>
            <a:pPr marL="0" lvl="1" indent="0">
              <a:buFont typeface="Arial" panose="020B0604020202020204" pitchFamily="34" charset="0"/>
              <a:buNone/>
            </a:pPr>
            <a:r>
              <a:rPr lang="en-US" altLang="en-US" sz="1400"/>
              <a:t>Participants can share successful strategies and resources they have discovered, enriching the collaborative wellness experience.</a:t>
            </a:r>
          </a:p>
          <a:p>
            <a:pPr>
              <a:spcBef>
                <a:spcPts val="2500"/>
              </a:spcBef>
            </a:pPr>
            <a:r>
              <a:rPr lang="en-US" altLang="en-US" sz="1400" b="1"/>
              <a:t>Enhanced WRAP Experience</a:t>
            </a:r>
          </a:p>
          <a:p>
            <a:pPr marL="0" lvl="1" indent="0">
              <a:buFont typeface="Arial" panose="020B0604020202020204" pitchFamily="34" charset="0"/>
              <a:buNone/>
            </a:pPr>
            <a:r>
              <a:rPr lang="en-US" altLang="en-US" sz="1400"/>
              <a:t>Through collaboration, participants enhance their WRAP experiences, leading to more effective wellness tools and practices.</a:t>
            </a:r>
          </a:p>
        </p:txBody>
      </p:sp>
      <p:sp>
        <p:nvSpPr>
          <p:cNvPr id="18" name="Freeform: Shape 17" descr="&quot;&quot;">
            <a:extLst>
              <a:ext uri="{FF2B5EF4-FFF2-40B4-BE49-F238E27FC236}">
                <a16:creationId xmlns:a16="http://schemas.microsoft.com/office/drawing/2014/main" id="{2811FCDA-6711-D53D-FFC0-A54C28DEB2AB}"/>
              </a:ext>
            </a:extLst>
          </p:cNvPr>
          <p:cNvSpPr>
            <a:spLocks noGrp="1" noRot="1" noChangeAspect="1" noMove="1" noResize="1" noEditPoints="1" noAdjustHandles="1" noChangeArrowheads="1" noChangeShapeType="1" noTextEdit="1"/>
          </p:cNvSpPr>
          <p:nvPr/>
        </p:nvSpPr>
        <p:spPr>
          <a:xfrm>
            <a:off x="5484813" y="508000"/>
            <a:ext cx="6186487" cy="149225"/>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descr="&quot;&quot;">
            <a:extLst>
              <a:ext uri="{FF2B5EF4-FFF2-40B4-BE49-F238E27FC236}">
                <a16:creationId xmlns:a16="http://schemas.microsoft.com/office/drawing/2014/main" id="{DC37724E-4832-32CF-8668-DFDD458BF74F}"/>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descr="&quot;&quot;">
            <a:extLst>
              <a:ext uri="{FF2B5EF4-FFF2-40B4-BE49-F238E27FC236}">
                <a16:creationId xmlns:a16="http://schemas.microsoft.com/office/drawing/2014/main" id="{EB8711F6-BE6D-A633-74C1-0D467296F953}"/>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descr="&quot;&quot;">
            <a:extLst>
              <a:ext uri="{FF2B5EF4-FFF2-40B4-BE49-F238E27FC236}">
                <a16:creationId xmlns:a16="http://schemas.microsoft.com/office/drawing/2014/main" id="{CA6C91F7-0399-5895-F294-5C94EF6FA157}"/>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16" name="Rectangle 15" descr="&quot;&quot;">
            <a:extLst>
              <a:ext uri="{FF2B5EF4-FFF2-40B4-BE49-F238E27FC236}">
                <a16:creationId xmlns:a16="http://schemas.microsoft.com/office/drawing/2014/main" id="{30A4BDC0-7C5C-05DE-7262-9F61E3869462}"/>
              </a:ext>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40966" name="Content Placeholder 4" descr="Diet and exercise to maintain a healthy weight.Please also see:">
            <a:extLst>
              <a:ext uri="{FF2B5EF4-FFF2-40B4-BE49-F238E27FC236}">
                <a16:creationId xmlns:a16="http://schemas.microsoft.com/office/drawing/2014/main" id="{8CC94D7C-E8E9-9C59-92D7-07C11AE0101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20290" r="31438" b="2"/>
          <a:stretch>
            <a:fillRect/>
          </a:stretch>
        </p:blipFill>
        <p:spPr>
          <a:xfrm>
            <a:off x="517525" y="508000"/>
            <a:ext cx="4222750" cy="5837238"/>
          </a:xfrm>
        </p:spPr>
      </p:pic>
      <p:sp>
        <p:nvSpPr>
          <p:cNvPr id="40967" name="Title 1">
            <a:extLst>
              <a:ext uri="{FF2B5EF4-FFF2-40B4-BE49-F238E27FC236}">
                <a16:creationId xmlns:a16="http://schemas.microsoft.com/office/drawing/2014/main" id="{360C5687-8955-42D8-2ECA-DA0D4F1DC554}"/>
              </a:ext>
            </a:extLst>
          </p:cNvPr>
          <p:cNvSpPr>
            <a:spLocks noGrp="1" noChangeArrowheads="1"/>
          </p:cNvSpPr>
          <p:nvPr>
            <p:ph type="title"/>
          </p:nvPr>
        </p:nvSpPr>
        <p:spPr>
          <a:xfrm>
            <a:off x="5438775" y="976313"/>
            <a:ext cx="6232525" cy="1463675"/>
          </a:xfrm>
        </p:spPr>
        <p:txBody>
          <a:bodyPr/>
          <a:lstStyle/>
          <a:p>
            <a:r>
              <a:rPr lang="en-US" altLang="en-US" sz="4100"/>
              <a:t>Monitoring Progress and Making Adjustments</a:t>
            </a:r>
          </a:p>
        </p:txBody>
      </p:sp>
      <p:sp>
        <p:nvSpPr>
          <p:cNvPr id="4" name="Content Placeholder 3">
            <a:extLst>
              <a:ext uri="{FF2B5EF4-FFF2-40B4-BE49-F238E27FC236}">
                <a16:creationId xmlns:a16="http://schemas.microsoft.com/office/drawing/2014/main" id="{330B99CF-9A6B-3646-A4D3-5650C35452B0}"/>
              </a:ext>
            </a:extLst>
          </p:cNvPr>
          <p:cNvSpPr>
            <a:spLocks noGrp="1" noChangeArrowheads="1"/>
          </p:cNvSpPr>
          <p:nvPr>
            <p:ph sz="half" idx="2"/>
          </p:nvPr>
        </p:nvSpPr>
        <p:spPr>
          <a:xfrm>
            <a:off x="5438775" y="2578100"/>
            <a:ext cx="6232525" cy="3767138"/>
          </a:xfrm>
        </p:spPr>
        <p:txBody>
          <a:bodyPr/>
          <a:lstStyle/>
          <a:p>
            <a:pPr>
              <a:spcBef>
                <a:spcPts val="2500"/>
              </a:spcBef>
            </a:pPr>
            <a:r>
              <a:rPr lang="en-US" altLang="en-US" sz="1400" b="1"/>
              <a:t>Importance of Monitoring</a:t>
            </a:r>
          </a:p>
          <a:p>
            <a:pPr marL="0" lvl="1" indent="0">
              <a:buFont typeface="Arial" panose="020B0604020202020204" pitchFamily="34" charset="0"/>
              <a:buNone/>
            </a:pPr>
            <a:r>
              <a:rPr lang="en-US" altLang="en-US" sz="1400"/>
              <a:t>Regularly monitoring progress is essential to identify areas that require adjustments for effective wellness promotion.</a:t>
            </a:r>
          </a:p>
          <a:p>
            <a:pPr>
              <a:spcBef>
                <a:spcPts val="2500"/>
              </a:spcBef>
            </a:pPr>
            <a:r>
              <a:rPr lang="en-US" altLang="en-US" sz="1400" b="1"/>
              <a:t>Iterative Approach</a:t>
            </a:r>
          </a:p>
          <a:p>
            <a:pPr marL="0" lvl="1" indent="0">
              <a:buFont typeface="Arial" panose="020B0604020202020204" pitchFamily="34" charset="0"/>
              <a:buNone/>
            </a:pPr>
            <a:r>
              <a:rPr lang="en-US" altLang="en-US" sz="1400"/>
              <a:t>Adopting an iterative approach enables individuals to refine their plans based on ongoing feedback and results.</a:t>
            </a:r>
          </a:p>
          <a:p>
            <a:pPr>
              <a:spcBef>
                <a:spcPts val="2500"/>
              </a:spcBef>
            </a:pPr>
            <a:r>
              <a:rPr lang="en-US" altLang="en-US" sz="1400" b="1"/>
              <a:t>Adapting Plans</a:t>
            </a:r>
          </a:p>
          <a:p>
            <a:pPr marL="0" lvl="1" indent="0">
              <a:buFont typeface="Arial" panose="020B0604020202020204" pitchFamily="34" charset="0"/>
              <a:buNone/>
            </a:pPr>
            <a:r>
              <a:rPr lang="en-US" altLang="en-US" sz="1400"/>
              <a:t>Making timely adjustments to the WRAP ensures it remains relevant and effectively supports individual wellness goals.</a:t>
            </a:r>
          </a:p>
        </p:txBody>
      </p:sp>
      <p:sp>
        <p:nvSpPr>
          <p:cNvPr id="18" name="Freeform: Shape 17" descr="&quot;&quot;">
            <a:extLst>
              <a:ext uri="{FF2B5EF4-FFF2-40B4-BE49-F238E27FC236}">
                <a16:creationId xmlns:a16="http://schemas.microsoft.com/office/drawing/2014/main" id="{94BBD867-0B3B-41E2-7595-02FF93F4A762}"/>
              </a:ext>
            </a:extLst>
          </p:cNvPr>
          <p:cNvSpPr>
            <a:spLocks noGrp="1" noRot="1" noChangeAspect="1" noMove="1" noResize="1" noEditPoints="1" noAdjustHandles="1" noChangeArrowheads="1" noChangeShapeType="1" noTextEdit="1"/>
          </p:cNvSpPr>
          <p:nvPr/>
        </p:nvSpPr>
        <p:spPr>
          <a:xfrm>
            <a:off x="5484813" y="508000"/>
            <a:ext cx="6186487" cy="149225"/>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descr="&quot;&quot;">
            <a:extLst>
              <a:ext uri="{FF2B5EF4-FFF2-40B4-BE49-F238E27FC236}">
                <a16:creationId xmlns:a16="http://schemas.microsoft.com/office/drawing/2014/main" id="{9D21C77A-3BE0-F1C1-78DE-783E20A026A4}"/>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a:extLst>
              <a:ext uri="{FF2B5EF4-FFF2-40B4-BE49-F238E27FC236}">
                <a16:creationId xmlns:a16="http://schemas.microsoft.com/office/drawing/2014/main" id="{0FB8041D-69F8-B4D9-B8F7-A483F9B70BF2}"/>
              </a:ext>
            </a:extLst>
          </p:cNvPr>
          <p:cNvSpPr>
            <a:spLocks noGrp="1" noChangeArrowheads="1"/>
          </p:cNvSpPr>
          <p:nvPr>
            <p:ph type="ctrTitle"/>
          </p:nvPr>
        </p:nvSpPr>
        <p:spPr>
          <a:xfrm>
            <a:off x="520700" y="1211263"/>
            <a:ext cx="7237413" cy="4729162"/>
          </a:xfrm>
        </p:spPr>
        <p:txBody>
          <a:bodyPr anchor="b"/>
          <a:lstStyle/>
          <a:p>
            <a:r>
              <a:rPr lang="en-US" altLang="en-US" sz="7400"/>
              <a:t>Success Stories and Case Studies</a:t>
            </a:r>
          </a:p>
        </p:txBody>
      </p:sp>
      <p:sp>
        <p:nvSpPr>
          <p:cNvPr id="9" name="Freeform: Shape 8" descr="&quot;&quot;">
            <a:extLst>
              <a:ext uri="{FF2B5EF4-FFF2-40B4-BE49-F238E27FC236}">
                <a16:creationId xmlns:a16="http://schemas.microsoft.com/office/drawing/2014/main" id="{DDCF2617-A374-4CAD-28AB-4565E25CB898}"/>
              </a:ext>
            </a:extLst>
          </p:cNvPr>
          <p:cNvSpPr>
            <a:spLocks noGrp="1" noRot="1" noChangeAspect="1" noMove="1" noResize="1" noEditPoints="1" noAdjustHandles="1" noChangeArrowheads="1" noChangeShapeType="1" noTextEdit="1"/>
          </p:cNvSpPr>
          <p:nvPr/>
        </p:nvSpPr>
        <p:spPr>
          <a:xfrm>
            <a:off x="517525" y="6208713"/>
            <a:ext cx="7269163" cy="149225"/>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descr="&quot;&quot;">
            <a:extLst>
              <a:ext uri="{FF2B5EF4-FFF2-40B4-BE49-F238E27FC236}">
                <a16:creationId xmlns:a16="http://schemas.microsoft.com/office/drawing/2014/main" id="{23082627-BC81-DD83-40C8-302B6FCFAC07}"/>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descr="&quot;&quot;">
            <a:extLst>
              <a:ext uri="{FF2B5EF4-FFF2-40B4-BE49-F238E27FC236}">
                <a16:creationId xmlns:a16="http://schemas.microsoft.com/office/drawing/2014/main" id="{8A62640F-2E1D-5371-E154-2AFC67C3EDA6}"/>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descr="&quot;&quot;">
            <a:extLst>
              <a:ext uri="{FF2B5EF4-FFF2-40B4-BE49-F238E27FC236}">
                <a16:creationId xmlns:a16="http://schemas.microsoft.com/office/drawing/2014/main" id="{E772784D-D2F3-7B11-2DA6-EB92E417D191}"/>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16" name="Rectangle 15" descr="&quot;&quot;">
            <a:extLst>
              <a:ext uri="{FF2B5EF4-FFF2-40B4-BE49-F238E27FC236}">
                <a16:creationId xmlns:a16="http://schemas.microsoft.com/office/drawing/2014/main" id="{9A4D0391-D37A-3334-4458-8136C1718B06}"/>
              </a:ext>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8198" name="Content Placeholder 4" descr="Paper illustration of boys and girls silhouettes standing side by side creating a circle over white background">
            <a:extLst>
              <a:ext uri="{FF2B5EF4-FFF2-40B4-BE49-F238E27FC236}">
                <a16:creationId xmlns:a16="http://schemas.microsoft.com/office/drawing/2014/main" id="{39CF2B80-B509-30DC-4FE0-65C24CEF249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587" r="1823" b="-3"/>
          <a:stretch>
            <a:fillRect/>
          </a:stretch>
        </p:blipFill>
        <p:spPr>
          <a:xfrm>
            <a:off x="517525" y="508000"/>
            <a:ext cx="5705475" cy="5846763"/>
          </a:xfrm>
        </p:spPr>
      </p:pic>
      <p:sp>
        <p:nvSpPr>
          <p:cNvPr id="8199" name="Title 1">
            <a:extLst>
              <a:ext uri="{FF2B5EF4-FFF2-40B4-BE49-F238E27FC236}">
                <a16:creationId xmlns:a16="http://schemas.microsoft.com/office/drawing/2014/main" id="{55EC272B-EEFF-306F-5204-E9732CABA241}"/>
              </a:ext>
            </a:extLst>
          </p:cNvPr>
          <p:cNvSpPr>
            <a:spLocks noGrp="1" noChangeArrowheads="1"/>
          </p:cNvSpPr>
          <p:nvPr>
            <p:ph type="title"/>
          </p:nvPr>
        </p:nvSpPr>
        <p:spPr>
          <a:xfrm>
            <a:off x="7000875" y="976313"/>
            <a:ext cx="4822825" cy="1463675"/>
          </a:xfrm>
        </p:spPr>
        <p:txBody>
          <a:bodyPr/>
          <a:lstStyle/>
          <a:p>
            <a:r>
              <a:rPr lang="en-US" altLang="en-US" sz="4400"/>
              <a:t>Agenda Overview</a:t>
            </a:r>
          </a:p>
        </p:txBody>
      </p:sp>
      <p:sp>
        <p:nvSpPr>
          <p:cNvPr id="4" name="Content Placeholder 3">
            <a:extLst>
              <a:ext uri="{FF2B5EF4-FFF2-40B4-BE49-F238E27FC236}">
                <a16:creationId xmlns:a16="http://schemas.microsoft.com/office/drawing/2014/main" id="{35DA75E9-7464-C15A-369B-17F0E09666DB}"/>
              </a:ext>
            </a:extLst>
          </p:cNvPr>
          <p:cNvSpPr>
            <a:spLocks noGrp="1" noChangeArrowheads="1"/>
          </p:cNvSpPr>
          <p:nvPr>
            <p:ph sz="half" idx="2"/>
          </p:nvPr>
        </p:nvSpPr>
        <p:spPr>
          <a:xfrm>
            <a:off x="7000875" y="2578100"/>
            <a:ext cx="4673600" cy="3767138"/>
          </a:xfrm>
        </p:spPr>
        <p:txBody>
          <a:bodyPr/>
          <a:lstStyle/>
          <a:p>
            <a:r>
              <a:rPr lang="en-US" altLang="en-US" sz="1800"/>
              <a:t>Introduction to WRAP</a:t>
            </a:r>
          </a:p>
          <a:p>
            <a:r>
              <a:rPr lang="en-US" altLang="en-US" sz="1800"/>
              <a:t>Components of a WRAP</a:t>
            </a:r>
          </a:p>
          <a:p>
            <a:r>
              <a:rPr lang="en-US" altLang="en-US" sz="1800"/>
              <a:t>Role of Peer Support in WRAP</a:t>
            </a:r>
          </a:p>
          <a:p>
            <a:r>
              <a:rPr lang="en-US" altLang="en-US" sz="1800"/>
              <a:t>Steps to Creating a WRAP with Peer Support</a:t>
            </a:r>
          </a:p>
          <a:p>
            <a:r>
              <a:rPr lang="en-US" altLang="en-US" sz="1800"/>
              <a:t>Success Stories and Case Studies</a:t>
            </a:r>
          </a:p>
          <a:p>
            <a:r>
              <a:rPr lang="en-US" altLang="en-US" sz="1800"/>
              <a:t>Resources and Further Learning</a:t>
            </a:r>
          </a:p>
        </p:txBody>
      </p:sp>
      <p:sp>
        <p:nvSpPr>
          <p:cNvPr id="18" name="Freeform: Shape 17" descr="&quot;&quot;">
            <a:extLst>
              <a:ext uri="{FF2B5EF4-FFF2-40B4-BE49-F238E27FC236}">
                <a16:creationId xmlns:a16="http://schemas.microsoft.com/office/drawing/2014/main" id="{E9C711AA-DA4A-E538-DF1E-1C9CA8A0F799}"/>
              </a:ext>
            </a:extLst>
          </p:cNvPr>
          <p:cNvSpPr>
            <a:spLocks noGrp="1" noRot="1" noChangeAspect="1" noMove="1" noResize="1" noEditPoints="1" noAdjustHandles="1" noChangeArrowheads="1" noChangeShapeType="1" noTextEdit="1"/>
          </p:cNvSpPr>
          <p:nvPr/>
        </p:nvSpPr>
        <p:spPr>
          <a:xfrm>
            <a:off x="7016750" y="508000"/>
            <a:ext cx="4660900" cy="149225"/>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descr="&quot;&quot;">
            <a:extLst>
              <a:ext uri="{FF2B5EF4-FFF2-40B4-BE49-F238E27FC236}">
                <a16:creationId xmlns:a16="http://schemas.microsoft.com/office/drawing/2014/main" id="{CE03A139-FFBB-DD42-394D-B8A05142D8BF}"/>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descr="&quot;&quot;">
            <a:extLst>
              <a:ext uri="{FF2B5EF4-FFF2-40B4-BE49-F238E27FC236}">
                <a16:creationId xmlns:a16="http://schemas.microsoft.com/office/drawing/2014/main" id="{A9F872E1-971A-4250-C667-22172FA8EBAD}"/>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descr="&quot;&quot;">
            <a:extLst>
              <a:ext uri="{FF2B5EF4-FFF2-40B4-BE49-F238E27FC236}">
                <a16:creationId xmlns:a16="http://schemas.microsoft.com/office/drawing/2014/main" id="{CDB2E313-EEBD-1CDD-5BDA-550195122B9E}"/>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16" name="Rectangle 15" descr="&quot;&quot;">
            <a:extLst>
              <a:ext uri="{FF2B5EF4-FFF2-40B4-BE49-F238E27FC236}">
                <a16:creationId xmlns:a16="http://schemas.microsoft.com/office/drawing/2014/main" id="{243833BD-2A79-F1F1-02A5-B274CE8926B1}"/>
              </a:ext>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45062" name="Content Placeholder 4" descr="Hispanic mature female and young adult daughter talking and bonding at home. They are eating cookies and talking on a balcony.">
            <a:extLst>
              <a:ext uri="{FF2B5EF4-FFF2-40B4-BE49-F238E27FC236}">
                <a16:creationId xmlns:a16="http://schemas.microsoft.com/office/drawing/2014/main" id="{FD24A338-ED2D-E7BB-D2E9-E0B0993FC9D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42238" r="9489" b="2"/>
          <a:stretch>
            <a:fillRect/>
          </a:stretch>
        </p:blipFill>
        <p:spPr>
          <a:xfrm>
            <a:off x="517525" y="508000"/>
            <a:ext cx="4222750" cy="5837238"/>
          </a:xfrm>
        </p:spPr>
      </p:pic>
      <p:sp>
        <p:nvSpPr>
          <p:cNvPr id="45063" name="Title 1">
            <a:extLst>
              <a:ext uri="{FF2B5EF4-FFF2-40B4-BE49-F238E27FC236}">
                <a16:creationId xmlns:a16="http://schemas.microsoft.com/office/drawing/2014/main" id="{64266AE8-4FB0-EEAD-77EB-A0E26E404D38}"/>
              </a:ext>
            </a:extLst>
          </p:cNvPr>
          <p:cNvSpPr>
            <a:spLocks noGrp="1" noChangeArrowheads="1"/>
          </p:cNvSpPr>
          <p:nvPr>
            <p:ph type="title"/>
          </p:nvPr>
        </p:nvSpPr>
        <p:spPr>
          <a:xfrm>
            <a:off x="5438775" y="976313"/>
            <a:ext cx="6232525" cy="1463675"/>
          </a:xfrm>
        </p:spPr>
        <p:txBody>
          <a:bodyPr/>
          <a:lstStyle/>
          <a:p>
            <a:r>
              <a:rPr lang="en-US" altLang="en-US" sz="4400"/>
              <a:t>Personal Testimonials</a:t>
            </a:r>
          </a:p>
        </p:txBody>
      </p:sp>
      <p:sp>
        <p:nvSpPr>
          <p:cNvPr id="4" name="Content Placeholder 3">
            <a:extLst>
              <a:ext uri="{FF2B5EF4-FFF2-40B4-BE49-F238E27FC236}">
                <a16:creationId xmlns:a16="http://schemas.microsoft.com/office/drawing/2014/main" id="{69BE2A91-4601-A32C-1130-0F60E7E987CE}"/>
              </a:ext>
            </a:extLst>
          </p:cNvPr>
          <p:cNvSpPr>
            <a:spLocks noGrp="1" noChangeArrowheads="1"/>
          </p:cNvSpPr>
          <p:nvPr>
            <p:ph sz="half" idx="2"/>
          </p:nvPr>
        </p:nvSpPr>
        <p:spPr>
          <a:xfrm>
            <a:off x="5438775" y="2578100"/>
            <a:ext cx="6232525" cy="3767138"/>
          </a:xfrm>
        </p:spPr>
        <p:txBody>
          <a:bodyPr/>
          <a:lstStyle/>
          <a:p>
            <a:pPr>
              <a:spcBef>
                <a:spcPts val="2500"/>
              </a:spcBef>
            </a:pPr>
            <a:r>
              <a:rPr lang="en-US" altLang="en-US" sz="1400" b="1"/>
              <a:t>Transformative Impact</a:t>
            </a:r>
          </a:p>
          <a:p>
            <a:pPr marL="0" lvl="1" indent="0">
              <a:buFont typeface="Arial" panose="020B0604020202020204" pitchFamily="34" charset="0"/>
              <a:buNone/>
            </a:pPr>
            <a:r>
              <a:rPr lang="en-US" altLang="en-US" sz="1400"/>
              <a:t>Testimonials illustrate how WRAP has transformed lives by promoting mental and emotional well-being.</a:t>
            </a:r>
          </a:p>
          <a:p>
            <a:pPr>
              <a:spcBef>
                <a:spcPts val="2500"/>
              </a:spcBef>
            </a:pPr>
            <a:r>
              <a:rPr lang="en-US" altLang="en-US" sz="1400" b="1"/>
              <a:t>Resilience and Empowerment</a:t>
            </a:r>
          </a:p>
          <a:p>
            <a:pPr marL="0" lvl="1" indent="0">
              <a:buFont typeface="Arial" panose="020B0604020202020204" pitchFamily="34" charset="0"/>
              <a:buNone/>
            </a:pPr>
            <a:r>
              <a:rPr lang="en-US" altLang="en-US" sz="1400"/>
              <a:t>Personal stories highlight the resilience developed through WRAP, empowering individuals on their wellness journeys.</a:t>
            </a:r>
          </a:p>
          <a:p>
            <a:pPr>
              <a:spcBef>
                <a:spcPts val="2500"/>
              </a:spcBef>
            </a:pPr>
            <a:r>
              <a:rPr lang="en-US" altLang="en-US" sz="1400" b="1"/>
              <a:t>Wellness Journey</a:t>
            </a:r>
          </a:p>
          <a:p>
            <a:pPr marL="0" lvl="1" indent="0">
              <a:buFont typeface="Arial" panose="020B0604020202020204" pitchFamily="34" charset="0"/>
              <a:buNone/>
            </a:pPr>
            <a:r>
              <a:rPr lang="en-US" altLang="en-US" sz="1400"/>
              <a:t>The narratives reflect the importance of embracing a wellness journey in achieving personal growth and resilience.</a:t>
            </a:r>
          </a:p>
        </p:txBody>
      </p:sp>
      <p:sp>
        <p:nvSpPr>
          <p:cNvPr id="18" name="Freeform: Shape 17" descr="&quot;&quot;">
            <a:extLst>
              <a:ext uri="{FF2B5EF4-FFF2-40B4-BE49-F238E27FC236}">
                <a16:creationId xmlns:a16="http://schemas.microsoft.com/office/drawing/2014/main" id="{345EB9F1-3E92-51B2-65CD-E1E6D40EC575}"/>
              </a:ext>
            </a:extLst>
          </p:cNvPr>
          <p:cNvSpPr>
            <a:spLocks noGrp="1" noRot="1" noChangeAspect="1" noMove="1" noResize="1" noEditPoints="1" noAdjustHandles="1" noChangeArrowheads="1" noChangeShapeType="1" noTextEdit="1"/>
          </p:cNvSpPr>
          <p:nvPr/>
        </p:nvSpPr>
        <p:spPr>
          <a:xfrm>
            <a:off x="5484813" y="508000"/>
            <a:ext cx="6186487" cy="149225"/>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descr="&quot;&quot;">
            <a:extLst>
              <a:ext uri="{FF2B5EF4-FFF2-40B4-BE49-F238E27FC236}">
                <a16:creationId xmlns:a16="http://schemas.microsoft.com/office/drawing/2014/main" id="{9153B516-5C2D-7CBC-E436-1FA560955412}"/>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descr="&quot;&quot;">
            <a:extLst>
              <a:ext uri="{FF2B5EF4-FFF2-40B4-BE49-F238E27FC236}">
                <a16:creationId xmlns:a16="http://schemas.microsoft.com/office/drawing/2014/main" id="{ECABF0AA-BB5B-4A66-343C-0A795EACE435}"/>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descr="&quot;&quot;">
            <a:extLst>
              <a:ext uri="{FF2B5EF4-FFF2-40B4-BE49-F238E27FC236}">
                <a16:creationId xmlns:a16="http://schemas.microsoft.com/office/drawing/2014/main" id="{1273FFFD-D232-69DF-0D2B-C5F41B6086CE}"/>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16" name="Rectangle 15" descr="&quot;&quot;">
            <a:extLst>
              <a:ext uri="{FF2B5EF4-FFF2-40B4-BE49-F238E27FC236}">
                <a16:creationId xmlns:a16="http://schemas.microsoft.com/office/drawing/2014/main" id="{46AB1B2A-FE97-9060-5792-31884A358D28}"/>
              </a:ext>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47110" name="Content Placeholder 4" descr="Haute couture designer making gowns.">
            <a:extLst>
              <a:ext uri="{FF2B5EF4-FFF2-40B4-BE49-F238E27FC236}">
                <a16:creationId xmlns:a16="http://schemas.microsoft.com/office/drawing/2014/main" id="{9103D2D2-74AA-31D2-A596-AC9BD581C4E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37238" r="14490" b="2"/>
          <a:stretch>
            <a:fillRect/>
          </a:stretch>
        </p:blipFill>
        <p:spPr>
          <a:xfrm>
            <a:off x="517525" y="508000"/>
            <a:ext cx="4222750" cy="5837238"/>
          </a:xfrm>
        </p:spPr>
      </p:pic>
      <p:sp>
        <p:nvSpPr>
          <p:cNvPr id="47111" name="Title 1">
            <a:extLst>
              <a:ext uri="{FF2B5EF4-FFF2-40B4-BE49-F238E27FC236}">
                <a16:creationId xmlns:a16="http://schemas.microsoft.com/office/drawing/2014/main" id="{EA5CB4AA-1DF2-651B-B49B-F483DA288032}"/>
              </a:ext>
            </a:extLst>
          </p:cNvPr>
          <p:cNvSpPr>
            <a:spLocks noGrp="1" noChangeArrowheads="1"/>
          </p:cNvSpPr>
          <p:nvPr>
            <p:ph type="title"/>
          </p:nvPr>
        </p:nvSpPr>
        <p:spPr>
          <a:xfrm>
            <a:off x="5438775" y="976313"/>
            <a:ext cx="6232525" cy="1463675"/>
          </a:xfrm>
        </p:spPr>
        <p:txBody>
          <a:bodyPr/>
          <a:lstStyle/>
          <a:p>
            <a:r>
              <a:rPr lang="en-US" altLang="en-US" sz="4400"/>
              <a:t>Case Studies of WRAP Implementation</a:t>
            </a:r>
          </a:p>
        </p:txBody>
      </p:sp>
      <p:sp>
        <p:nvSpPr>
          <p:cNvPr id="4" name="Content Placeholder 3">
            <a:extLst>
              <a:ext uri="{FF2B5EF4-FFF2-40B4-BE49-F238E27FC236}">
                <a16:creationId xmlns:a16="http://schemas.microsoft.com/office/drawing/2014/main" id="{1E5E705E-39ED-04D8-15B2-941EFEA29DB1}"/>
              </a:ext>
            </a:extLst>
          </p:cNvPr>
          <p:cNvSpPr>
            <a:spLocks noGrp="1" noChangeArrowheads="1"/>
          </p:cNvSpPr>
          <p:nvPr>
            <p:ph sz="half" idx="2"/>
          </p:nvPr>
        </p:nvSpPr>
        <p:spPr>
          <a:xfrm>
            <a:off x="5438775" y="2578100"/>
            <a:ext cx="6232525" cy="3767138"/>
          </a:xfrm>
        </p:spPr>
        <p:txBody>
          <a:bodyPr/>
          <a:lstStyle/>
          <a:p>
            <a:pPr>
              <a:spcBef>
                <a:spcPts val="2500"/>
              </a:spcBef>
            </a:pPr>
            <a:r>
              <a:rPr lang="en-US" altLang="en-US" sz="1400" b="1"/>
              <a:t>Diverse Implementation Settings</a:t>
            </a:r>
          </a:p>
          <a:p>
            <a:pPr marL="0" lvl="1" indent="0">
              <a:buFont typeface="Arial" panose="020B0604020202020204" pitchFamily="34" charset="0"/>
              <a:buNone/>
            </a:pPr>
            <a:r>
              <a:rPr lang="en-US" altLang="en-US" sz="1400"/>
              <a:t>Case studies showcase a range of environments where WRAP has been successfully adopted, highlighting its versatility.</a:t>
            </a:r>
          </a:p>
          <a:p>
            <a:pPr>
              <a:spcBef>
                <a:spcPts val="2500"/>
              </a:spcBef>
            </a:pPr>
            <a:r>
              <a:rPr lang="en-US" altLang="en-US" sz="1400" b="1"/>
              <a:t>Best Practices Insights</a:t>
            </a:r>
          </a:p>
          <a:p>
            <a:pPr marL="0" lvl="1" indent="0">
              <a:buFont typeface="Arial" panose="020B0604020202020204" pitchFamily="34" charset="0"/>
              <a:buNone/>
            </a:pPr>
            <a:r>
              <a:rPr lang="en-US" altLang="en-US" sz="1400"/>
              <a:t>These case studies provide valuable insights into best practices for implementing WRAP effectively in various contexts.</a:t>
            </a:r>
          </a:p>
          <a:p>
            <a:pPr>
              <a:spcBef>
                <a:spcPts val="2500"/>
              </a:spcBef>
            </a:pPr>
            <a:r>
              <a:rPr lang="en-US" altLang="en-US" sz="1400" b="1"/>
              <a:t>Adapting WRAP</a:t>
            </a:r>
          </a:p>
          <a:p>
            <a:pPr marL="0" lvl="1" indent="0">
              <a:buFont typeface="Arial" panose="020B0604020202020204" pitchFamily="34" charset="0"/>
              <a:buNone/>
            </a:pPr>
            <a:r>
              <a:rPr lang="en-US" altLang="en-US" sz="1400"/>
              <a:t>Insights from these studies reveal how WRAP can be tailored to meet the unique needs of different sectors.</a:t>
            </a:r>
          </a:p>
        </p:txBody>
      </p:sp>
      <p:sp>
        <p:nvSpPr>
          <p:cNvPr id="18" name="Freeform: Shape 17" descr="&quot;&quot;">
            <a:extLst>
              <a:ext uri="{FF2B5EF4-FFF2-40B4-BE49-F238E27FC236}">
                <a16:creationId xmlns:a16="http://schemas.microsoft.com/office/drawing/2014/main" id="{3A4D92F2-E79F-08BA-719A-84124EFA1ACD}"/>
              </a:ext>
            </a:extLst>
          </p:cNvPr>
          <p:cNvSpPr>
            <a:spLocks noGrp="1" noRot="1" noChangeAspect="1" noMove="1" noResize="1" noEditPoints="1" noAdjustHandles="1" noChangeArrowheads="1" noChangeShapeType="1" noTextEdit="1"/>
          </p:cNvSpPr>
          <p:nvPr/>
        </p:nvSpPr>
        <p:spPr>
          <a:xfrm>
            <a:off x="5484813" y="508000"/>
            <a:ext cx="6186487" cy="149225"/>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descr="&quot;&quot;">
            <a:extLst>
              <a:ext uri="{FF2B5EF4-FFF2-40B4-BE49-F238E27FC236}">
                <a16:creationId xmlns:a16="http://schemas.microsoft.com/office/drawing/2014/main" id="{4034C353-328A-612C-0F44-1568D775DE06}"/>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descr="&quot;&quot;">
            <a:extLst>
              <a:ext uri="{FF2B5EF4-FFF2-40B4-BE49-F238E27FC236}">
                <a16:creationId xmlns:a16="http://schemas.microsoft.com/office/drawing/2014/main" id="{D4DE0343-AB7C-11A1-E212-574D6DD900CB}"/>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descr="&quot;&quot;">
            <a:extLst>
              <a:ext uri="{FF2B5EF4-FFF2-40B4-BE49-F238E27FC236}">
                <a16:creationId xmlns:a16="http://schemas.microsoft.com/office/drawing/2014/main" id="{196486AC-5822-C969-FE51-FED339A180D2}"/>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16" name="Rectangle 15" descr="&quot;&quot;">
            <a:extLst>
              <a:ext uri="{FF2B5EF4-FFF2-40B4-BE49-F238E27FC236}">
                <a16:creationId xmlns:a16="http://schemas.microsoft.com/office/drawing/2014/main" id="{2F4C990F-9846-5D4C-6A04-A6E0024BA54D}"/>
              </a:ext>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49158" name="Content Placeholder 4" descr="Businessman cartoon characters Jigsaw Puzzle">
            <a:extLst>
              <a:ext uri="{FF2B5EF4-FFF2-40B4-BE49-F238E27FC236}">
                <a16:creationId xmlns:a16="http://schemas.microsoft.com/office/drawing/2014/main" id="{8BD0823D-D738-4AAE-1438-9D2E2BE5D81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23087" r="22675" b="2"/>
          <a:stretch>
            <a:fillRect/>
          </a:stretch>
        </p:blipFill>
        <p:spPr>
          <a:xfrm>
            <a:off x="517525" y="508000"/>
            <a:ext cx="4222750" cy="5837238"/>
          </a:xfrm>
        </p:spPr>
      </p:pic>
      <p:sp>
        <p:nvSpPr>
          <p:cNvPr id="49159" name="Title 1">
            <a:extLst>
              <a:ext uri="{FF2B5EF4-FFF2-40B4-BE49-F238E27FC236}">
                <a16:creationId xmlns:a16="http://schemas.microsoft.com/office/drawing/2014/main" id="{54B36442-E7D9-31CD-0C61-C9C96F739D3C}"/>
              </a:ext>
            </a:extLst>
          </p:cNvPr>
          <p:cNvSpPr>
            <a:spLocks noGrp="1" noChangeArrowheads="1"/>
          </p:cNvSpPr>
          <p:nvPr>
            <p:ph type="title"/>
          </p:nvPr>
        </p:nvSpPr>
        <p:spPr>
          <a:xfrm>
            <a:off x="5438775" y="976313"/>
            <a:ext cx="6232525" cy="1463675"/>
          </a:xfrm>
        </p:spPr>
        <p:txBody>
          <a:bodyPr/>
          <a:lstStyle/>
          <a:p>
            <a:r>
              <a:rPr lang="en-US" altLang="en-US" sz="4400"/>
              <a:t>Lessons Learned and Best Practices</a:t>
            </a:r>
          </a:p>
        </p:txBody>
      </p:sp>
      <p:sp>
        <p:nvSpPr>
          <p:cNvPr id="4" name="Content Placeholder 3">
            <a:extLst>
              <a:ext uri="{FF2B5EF4-FFF2-40B4-BE49-F238E27FC236}">
                <a16:creationId xmlns:a16="http://schemas.microsoft.com/office/drawing/2014/main" id="{ABD2F43F-A448-DFB8-642C-0322880CD0A7}"/>
              </a:ext>
            </a:extLst>
          </p:cNvPr>
          <p:cNvSpPr>
            <a:spLocks noGrp="1" noChangeArrowheads="1"/>
          </p:cNvSpPr>
          <p:nvPr>
            <p:ph sz="half" idx="2"/>
          </p:nvPr>
        </p:nvSpPr>
        <p:spPr>
          <a:xfrm>
            <a:off x="5438775" y="2578100"/>
            <a:ext cx="6232525" cy="3767138"/>
          </a:xfrm>
        </p:spPr>
        <p:txBody>
          <a:bodyPr/>
          <a:lstStyle/>
          <a:p>
            <a:pPr>
              <a:spcBef>
                <a:spcPts val="2500"/>
              </a:spcBef>
            </a:pPr>
            <a:r>
              <a:rPr lang="en-US" altLang="en-US" sz="1400" b="1"/>
              <a:t>Importance of Flexibility</a:t>
            </a:r>
          </a:p>
          <a:p>
            <a:pPr marL="0" lvl="1" indent="0">
              <a:buFont typeface="Arial" panose="020B0604020202020204" pitchFamily="34" charset="0"/>
              <a:buNone/>
            </a:pPr>
            <a:r>
              <a:rPr lang="en-US" altLang="en-US" sz="1400"/>
              <a:t>Flexibility in the implementation of WRAP allows for adjustments based on real-time feedback and changing needs.</a:t>
            </a:r>
          </a:p>
          <a:p>
            <a:pPr>
              <a:spcBef>
                <a:spcPts val="2500"/>
              </a:spcBef>
            </a:pPr>
            <a:r>
              <a:rPr lang="en-US" altLang="en-US" sz="1400" b="1"/>
              <a:t>Peer Involvement</a:t>
            </a:r>
          </a:p>
          <a:p>
            <a:pPr marL="0" lvl="1" indent="0">
              <a:buFont typeface="Arial" panose="020B0604020202020204" pitchFamily="34" charset="0"/>
              <a:buNone/>
            </a:pPr>
            <a:r>
              <a:rPr lang="en-US" altLang="en-US" sz="1400"/>
              <a:t>Engaging peers in the process fosters support and enhances the effectiveness of peer support frameworks.</a:t>
            </a:r>
          </a:p>
          <a:p>
            <a:pPr>
              <a:spcBef>
                <a:spcPts val="2500"/>
              </a:spcBef>
            </a:pPr>
            <a:r>
              <a:rPr lang="en-US" altLang="en-US" sz="1400" b="1"/>
              <a:t>Ongoing Evaluation</a:t>
            </a:r>
          </a:p>
          <a:p>
            <a:pPr marL="0" lvl="1" indent="0">
              <a:buFont typeface="Arial" panose="020B0604020202020204" pitchFamily="34" charset="0"/>
              <a:buNone/>
            </a:pPr>
            <a:r>
              <a:rPr lang="en-US" altLang="en-US" sz="1400"/>
              <a:t>Continuous evaluation is crucial for identifying what works well and what needs improvement in support frameworks.</a:t>
            </a:r>
          </a:p>
        </p:txBody>
      </p:sp>
      <p:sp>
        <p:nvSpPr>
          <p:cNvPr id="18" name="Freeform: Shape 17" descr="&quot;&quot;">
            <a:extLst>
              <a:ext uri="{FF2B5EF4-FFF2-40B4-BE49-F238E27FC236}">
                <a16:creationId xmlns:a16="http://schemas.microsoft.com/office/drawing/2014/main" id="{88E3B34F-FA87-C517-B38A-D19BF36B5E5A}"/>
              </a:ext>
            </a:extLst>
          </p:cNvPr>
          <p:cNvSpPr>
            <a:spLocks noGrp="1" noRot="1" noChangeAspect="1" noMove="1" noResize="1" noEditPoints="1" noAdjustHandles="1" noChangeArrowheads="1" noChangeShapeType="1" noTextEdit="1"/>
          </p:cNvSpPr>
          <p:nvPr/>
        </p:nvSpPr>
        <p:spPr>
          <a:xfrm>
            <a:off x="5484813" y="508000"/>
            <a:ext cx="6186487" cy="149225"/>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descr="&quot;&quot;">
            <a:extLst>
              <a:ext uri="{FF2B5EF4-FFF2-40B4-BE49-F238E27FC236}">
                <a16:creationId xmlns:a16="http://schemas.microsoft.com/office/drawing/2014/main" id="{6B00052C-97CF-920D-8346-4B1E9763B170}"/>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a:extLst>
              <a:ext uri="{FF2B5EF4-FFF2-40B4-BE49-F238E27FC236}">
                <a16:creationId xmlns:a16="http://schemas.microsoft.com/office/drawing/2014/main" id="{BFE1FBB0-0CA6-9648-7C0C-ECAE14F9CBAA}"/>
              </a:ext>
            </a:extLst>
          </p:cNvPr>
          <p:cNvSpPr>
            <a:spLocks noGrp="1" noChangeArrowheads="1"/>
          </p:cNvSpPr>
          <p:nvPr>
            <p:ph type="ctrTitle"/>
          </p:nvPr>
        </p:nvSpPr>
        <p:spPr>
          <a:xfrm>
            <a:off x="520700" y="1211263"/>
            <a:ext cx="7237413" cy="4729162"/>
          </a:xfrm>
        </p:spPr>
        <p:txBody>
          <a:bodyPr anchor="b"/>
          <a:lstStyle/>
          <a:p>
            <a:r>
              <a:rPr lang="en-US" altLang="en-US" sz="7400"/>
              <a:t>Resources and Further Learning</a:t>
            </a:r>
          </a:p>
        </p:txBody>
      </p:sp>
      <p:sp>
        <p:nvSpPr>
          <p:cNvPr id="9" name="Freeform: Shape 8" descr="&quot;&quot;">
            <a:extLst>
              <a:ext uri="{FF2B5EF4-FFF2-40B4-BE49-F238E27FC236}">
                <a16:creationId xmlns:a16="http://schemas.microsoft.com/office/drawing/2014/main" id="{D1D6B382-3749-6EEA-2FF2-4827884992BD}"/>
              </a:ext>
            </a:extLst>
          </p:cNvPr>
          <p:cNvSpPr>
            <a:spLocks noGrp="1" noRot="1" noChangeAspect="1" noMove="1" noResize="1" noEditPoints="1" noAdjustHandles="1" noChangeArrowheads="1" noChangeShapeType="1" noTextEdit="1"/>
          </p:cNvSpPr>
          <p:nvPr/>
        </p:nvSpPr>
        <p:spPr>
          <a:xfrm>
            <a:off x="517525" y="6208713"/>
            <a:ext cx="7269163" cy="149225"/>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descr="&quot;&quot;">
            <a:extLst>
              <a:ext uri="{FF2B5EF4-FFF2-40B4-BE49-F238E27FC236}">
                <a16:creationId xmlns:a16="http://schemas.microsoft.com/office/drawing/2014/main" id="{FC32AFD7-3316-7821-2326-CA56021EEFD1}"/>
              </a:ext>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 name="Rectangle 10" descr="&quot;&quot;">
            <a:extLst>
              <a:ext uri="{FF2B5EF4-FFF2-40B4-BE49-F238E27FC236}">
                <a16:creationId xmlns:a16="http://schemas.microsoft.com/office/drawing/2014/main" id="{DEA623FD-845E-C246-02B9-74A68FF4ED85}"/>
              </a:ext>
            </a:extLst>
          </p:cNvPr>
          <p:cNvSpPr>
            <a:spLocks noGrp="1" noRot="1" noChangeAspect="1" noMove="1" noResize="1" noEditPoints="1" noAdjustHandles="1" noChangeArrowheads="1" noChangeShapeType="1" noTextEdit="1"/>
          </p:cNvSpPr>
          <p:nvPr/>
        </p:nvSpPr>
        <p:spPr>
          <a:xfrm>
            <a:off x="517525" y="508000"/>
            <a:ext cx="3413125"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3252" name="Title 1">
            <a:extLst>
              <a:ext uri="{FF2B5EF4-FFF2-40B4-BE49-F238E27FC236}">
                <a16:creationId xmlns:a16="http://schemas.microsoft.com/office/drawing/2014/main" id="{812704CC-CD71-5473-E56B-CBBFF2A40781}"/>
              </a:ext>
            </a:extLst>
          </p:cNvPr>
          <p:cNvSpPr>
            <a:spLocks noGrp="1" noChangeArrowheads="1"/>
          </p:cNvSpPr>
          <p:nvPr>
            <p:ph type="title"/>
          </p:nvPr>
        </p:nvSpPr>
        <p:spPr>
          <a:xfrm>
            <a:off x="517525" y="976313"/>
            <a:ext cx="3413125" cy="5372100"/>
          </a:xfrm>
        </p:spPr>
        <p:txBody>
          <a:bodyPr/>
          <a:lstStyle/>
          <a:p>
            <a:r>
              <a:rPr lang="en-US" altLang="en-US" sz="4400"/>
              <a:t>Training Programs and Workshops</a:t>
            </a:r>
          </a:p>
        </p:txBody>
      </p:sp>
      <p:graphicFrame>
        <p:nvGraphicFramePr>
          <p:cNvPr id="4" name="Content Placeholder 4">
            <a:extLst>
              <a:ext uri="{FF2B5EF4-FFF2-40B4-BE49-F238E27FC236}">
                <a16:creationId xmlns:a16="http://schemas.microsoft.com/office/drawing/2014/main" id="{FC341818-1A96-0EF0-45EF-AF2D786B545F}"/>
              </a:ext>
            </a:extLst>
          </p:cNvPr>
          <p:cNvGraphicFramePr>
            <a:graphicFrameLocks noGrp="1"/>
          </p:cNvGraphicFramePr>
          <p:nvPr>
            <p:ph idx="1"/>
          </p:nvPr>
        </p:nvGraphicFramePr>
        <p:xfrm>
          <a:off x="4632670" y="1106424"/>
          <a:ext cx="7029274" cy="531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descr="&quot;&quot;">
            <a:extLst>
              <a:ext uri="{FF2B5EF4-FFF2-40B4-BE49-F238E27FC236}">
                <a16:creationId xmlns:a16="http://schemas.microsoft.com/office/drawing/2014/main" id="{95976798-83C4-7EA3-08CA-2A5D6CFA486B}"/>
              </a:ext>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 name="Rectangle 10" descr="&quot;&quot;">
            <a:extLst>
              <a:ext uri="{FF2B5EF4-FFF2-40B4-BE49-F238E27FC236}">
                <a16:creationId xmlns:a16="http://schemas.microsoft.com/office/drawing/2014/main" id="{D8FFFC2C-52DC-29A1-A1A7-9B461283F31F}"/>
              </a:ext>
            </a:extLst>
          </p:cNvPr>
          <p:cNvSpPr>
            <a:spLocks noGrp="1" noRot="1" noChangeAspect="1" noMove="1" noResize="1" noEditPoints="1" noAdjustHandles="1" noChangeArrowheads="1" noChangeShapeType="1" noTextEdit="1"/>
          </p:cNvSpPr>
          <p:nvPr/>
        </p:nvSpPr>
        <p:spPr>
          <a:xfrm>
            <a:off x="517525" y="508000"/>
            <a:ext cx="3413125"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5300" name="Title 1">
            <a:extLst>
              <a:ext uri="{FF2B5EF4-FFF2-40B4-BE49-F238E27FC236}">
                <a16:creationId xmlns:a16="http://schemas.microsoft.com/office/drawing/2014/main" id="{287BC955-9DD3-995B-7515-941723AE7449}"/>
              </a:ext>
            </a:extLst>
          </p:cNvPr>
          <p:cNvSpPr>
            <a:spLocks noGrp="1" noChangeArrowheads="1"/>
          </p:cNvSpPr>
          <p:nvPr>
            <p:ph type="title"/>
          </p:nvPr>
        </p:nvSpPr>
        <p:spPr>
          <a:xfrm>
            <a:off x="517525" y="976313"/>
            <a:ext cx="3413125" cy="5372100"/>
          </a:xfrm>
        </p:spPr>
        <p:txBody>
          <a:bodyPr/>
          <a:lstStyle/>
          <a:p>
            <a:r>
              <a:rPr lang="en-US" altLang="en-US" sz="4100"/>
              <a:t>Online Resources and Communities</a:t>
            </a:r>
          </a:p>
        </p:txBody>
      </p:sp>
      <p:graphicFrame>
        <p:nvGraphicFramePr>
          <p:cNvPr id="4" name="Content Placeholder 4">
            <a:extLst>
              <a:ext uri="{FF2B5EF4-FFF2-40B4-BE49-F238E27FC236}">
                <a16:creationId xmlns:a16="http://schemas.microsoft.com/office/drawing/2014/main" id="{8097537D-ECD7-9776-11B4-779D979636F4}"/>
              </a:ext>
            </a:extLst>
          </p:cNvPr>
          <p:cNvGraphicFramePr>
            <a:graphicFrameLocks noGrp="1"/>
          </p:cNvGraphicFramePr>
          <p:nvPr>
            <p:ph idx="1"/>
          </p:nvPr>
        </p:nvGraphicFramePr>
        <p:xfrm>
          <a:off x="4632670" y="1106424"/>
          <a:ext cx="7029274" cy="531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descr="&quot;&quot;">
            <a:extLst>
              <a:ext uri="{FF2B5EF4-FFF2-40B4-BE49-F238E27FC236}">
                <a16:creationId xmlns:a16="http://schemas.microsoft.com/office/drawing/2014/main" id="{5D481401-DB3C-195E-96B5-61FF8762D1C0}"/>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descr="&quot;&quot;">
            <a:extLst>
              <a:ext uri="{FF2B5EF4-FFF2-40B4-BE49-F238E27FC236}">
                <a16:creationId xmlns:a16="http://schemas.microsoft.com/office/drawing/2014/main" id="{48E7A209-C118-F85C-9194-F99E07C170F4}"/>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descr="&quot;&quot;">
            <a:extLst>
              <a:ext uri="{FF2B5EF4-FFF2-40B4-BE49-F238E27FC236}">
                <a16:creationId xmlns:a16="http://schemas.microsoft.com/office/drawing/2014/main" id="{A9CE2AF8-68A2-97D5-D84C-88DB8CDB404C}"/>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16" name="Rectangle 15" descr="&quot;&quot;">
            <a:extLst>
              <a:ext uri="{FF2B5EF4-FFF2-40B4-BE49-F238E27FC236}">
                <a16:creationId xmlns:a16="http://schemas.microsoft.com/office/drawing/2014/main" id="{E2A999BD-7031-4BBD-4402-C93077EA01EF}"/>
              </a:ext>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7350" name="Content Placeholder 4" descr="Book shelves indoor">
            <a:extLst>
              <a:ext uri="{FF2B5EF4-FFF2-40B4-BE49-F238E27FC236}">
                <a16:creationId xmlns:a16="http://schemas.microsoft.com/office/drawing/2014/main" id="{9DF80AD3-6770-660D-1037-BB5FE64FD1D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23578" r="28149" b="2"/>
          <a:stretch>
            <a:fillRect/>
          </a:stretch>
        </p:blipFill>
        <p:spPr>
          <a:xfrm>
            <a:off x="517525" y="508000"/>
            <a:ext cx="4222750" cy="5837238"/>
          </a:xfrm>
        </p:spPr>
      </p:pic>
      <p:sp>
        <p:nvSpPr>
          <p:cNvPr id="57351" name="Title 1">
            <a:extLst>
              <a:ext uri="{FF2B5EF4-FFF2-40B4-BE49-F238E27FC236}">
                <a16:creationId xmlns:a16="http://schemas.microsoft.com/office/drawing/2014/main" id="{B31F4EC2-7516-FC76-0D21-87593CDC831C}"/>
              </a:ext>
            </a:extLst>
          </p:cNvPr>
          <p:cNvSpPr>
            <a:spLocks noGrp="1" noChangeArrowheads="1"/>
          </p:cNvSpPr>
          <p:nvPr>
            <p:ph type="title"/>
          </p:nvPr>
        </p:nvSpPr>
        <p:spPr>
          <a:xfrm>
            <a:off x="5438775" y="976313"/>
            <a:ext cx="6232525" cy="1463675"/>
          </a:xfrm>
        </p:spPr>
        <p:txBody>
          <a:bodyPr/>
          <a:lstStyle/>
          <a:p>
            <a:pPr>
              <a:lnSpc>
                <a:spcPct val="90000"/>
              </a:lnSpc>
            </a:pPr>
            <a:r>
              <a:rPr lang="en-US" altLang="en-US" sz="3700"/>
              <a:t>Books and Publications on WRAP and Peer Support</a:t>
            </a:r>
          </a:p>
        </p:txBody>
      </p:sp>
      <p:sp>
        <p:nvSpPr>
          <p:cNvPr id="4" name="Content Placeholder 3">
            <a:extLst>
              <a:ext uri="{FF2B5EF4-FFF2-40B4-BE49-F238E27FC236}">
                <a16:creationId xmlns:a16="http://schemas.microsoft.com/office/drawing/2014/main" id="{355C879A-FCE0-C8CC-AAE0-03120AD1CB9C}"/>
              </a:ext>
            </a:extLst>
          </p:cNvPr>
          <p:cNvSpPr>
            <a:spLocks noGrp="1" noChangeArrowheads="1"/>
          </p:cNvSpPr>
          <p:nvPr>
            <p:ph sz="half" idx="2"/>
          </p:nvPr>
        </p:nvSpPr>
        <p:spPr>
          <a:xfrm>
            <a:off x="5438775" y="2578100"/>
            <a:ext cx="6232525" cy="3767138"/>
          </a:xfrm>
        </p:spPr>
        <p:txBody>
          <a:bodyPr/>
          <a:lstStyle/>
          <a:p>
            <a:pPr>
              <a:spcBef>
                <a:spcPts val="2500"/>
              </a:spcBef>
            </a:pPr>
            <a:r>
              <a:rPr lang="en-US" altLang="en-US" sz="1400" b="1"/>
              <a:t>In-depth Knowledge</a:t>
            </a:r>
          </a:p>
          <a:p>
            <a:pPr marL="0" lvl="1" indent="0">
              <a:buFont typeface="Arial" panose="020B0604020202020204" pitchFamily="34" charset="0"/>
              <a:buNone/>
            </a:pPr>
            <a:r>
              <a:rPr lang="en-US" altLang="en-US" sz="1400"/>
              <a:t>Books on WRAP and peer support offer comprehensive knowledge about recovery and mental wellness.</a:t>
            </a:r>
          </a:p>
          <a:p>
            <a:pPr>
              <a:spcBef>
                <a:spcPts val="2500"/>
              </a:spcBef>
            </a:pPr>
            <a:r>
              <a:rPr lang="en-US" altLang="en-US" sz="1400" b="1"/>
              <a:t>Practical Guidance</a:t>
            </a:r>
          </a:p>
          <a:p>
            <a:pPr marL="0" lvl="1" indent="0">
              <a:buFont typeface="Arial" panose="020B0604020202020204" pitchFamily="34" charset="0"/>
              <a:buNone/>
            </a:pPr>
            <a:r>
              <a:rPr lang="en-US" altLang="en-US" sz="1400"/>
              <a:t>These publications provide practical guidance and strategies to implement WRAP and peer support effectively.</a:t>
            </a:r>
          </a:p>
          <a:p>
            <a:pPr>
              <a:spcBef>
                <a:spcPts val="2500"/>
              </a:spcBef>
            </a:pPr>
            <a:r>
              <a:rPr lang="en-US" altLang="en-US" sz="1400" b="1"/>
              <a:t>Valuable Resources</a:t>
            </a:r>
          </a:p>
          <a:p>
            <a:pPr marL="0" lvl="1" indent="0">
              <a:buFont typeface="Arial" panose="020B0604020202020204" pitchFamily="34" charset="0"/>
              <a:buNone/>
            </a:pPr>
            <a:r>
              <a:rPr lang="en-US" altLang="en-US" sz="1400"/>
              <a:t>The various resources are invaluable for individuals seeking to improve their understanding of mental health support.</a:t>
            </a:r>
          </a:p>
        </p:txBody>
      </p:sp>
      <p:sp>
        <p:nvSpPr>
          <p:cNvPr id="18" name="Freeform: Shape 17" descr="&quot;&quot;">
            <a:extLst>
              <a:ext uri="{FF2B5EF4-FFF2-40B4-BE49-F238E27FC236}">
                <a16:creationId xmlns:a16="http://schemas.microsoft.com/office/drawing/2014/main" id="{DB5D2A16-5E99-7C78-C135-BA4C6D0E7742}"/>
              </a:ext>
            </a:extLst>
          </p:cNvPr>
          <p:cNvSpPr>
            <a:spLocks noGrp="1" noRot="1" noChangeAspect="1" noMove="1" noResize="1" noEditPoints="1" noAdjustHandles="1" noChangeArrowheads="1" noChangeShapeType="1" noTextEdit="1"/>
          </p:cNvSpPr>
          <p:nvPr/>
        </p:nvSpPr>
        <p:spPr>
          <a:xfrm>
            <a:off x="5484813" y="508000"/>
            <a:ext cx="6186487" cy="149225"/>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descr="&quot;&quot;">
            <a:extLst>
              <a:ext uri="{FF2B5EF4-FFF2-40B4-BE49-F238E27FC236}">
                <a16:creationId xmlns:a16="http://schemas.microsoft.com/office/drawing/2014/main" id="{A8937F8E-E02D-88FF-DD1D-98B7BB493FE3}"/>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Freeform: Shape 9" descr="&quot;&quot;">
            <a:extLst>
              <a:ext uri="{FF2B5EF4-FFF2-40B4-BE49-F238E27FC236}">
                <a16:creationId xmlns:a16="http://schemas.microsoft.com/office/drawing/2014/main" id="{1044987A-8DC2-089D-0B6E-B2A8C97B115A}"/>
              </a:ext>
            </a:extLst>
          </p:cNvPr>
          <p:cNvSpPr>
            <a:spLocks noGrp="1" noRot="1" noChangeAspect="1" noMove="1" noResize="1" noEditPoints="1" noAdjustHandles="1" noChangeArrowheads="1" noChangeShapeType="1" noTextEdit="1"/>
          </p:cNvSpPr>
          <p:nvPr/>
        </p:nvSpPr>
        <p:spPr>
          <a:xfrm>
            <a:off x="523875" y="3079750"/>
            <a:ext cx="11153775" cy="149225"/>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9396" name="Title 1">
            <a:extLst>
              <a:ext uri="{FF2B5EF4-FFF2-40B4-BE49-F238E27FC236}">
                <a16:creationId xmlns:a16="http://schemas.microsoft.com/office/drawing/2014/main" id="{4232E9C3-3BF7-AEB3-049C-5325EC94FA31}"/>
              </a:ext>
            </a:extLst>
          </p:cNvPr>
          <p:cNvSpPr>
            <a:spLocks noGrp="1" noChangeArrowheads="1"/>
          </p:cNvSpPr>
          <p:nvPr>
            <p:ph type="title"/>
          </p:nvPr>
        </p:nvSpPr>
        <p:spPr>
          <a:xfrm>
            <a:off x="517525" y="1327150"/>
            <a:ext cx="11153775" cy="1408113"/>
          </a:xfrm>
        </p:spPr>
        <p:txBody>
          <a:bodyPr anchor="b"/>
          <a:lstStyle/>
          <a:p>
            <a:r>
              <a:rPr lang="en-US" altLang="en-US" sz="6800"/>
              <a:t>Conclusion</a:t>
            </a:r>
          </a:p>
        </p:txBody>
      </p:sp>
      <p:graphicFrame>
        <p:nvGraphicFramePr>
          <p:cNvPr id="11" name="Content Placeholder 2">
            <a:extLst>
              <a:ext uri="{FF2B5EF4-FFF2-40B4-BE49-F238E27FC236}">
                <a16:creationId xmlns:a16="http://schemas.microsoft.com/office/drawing/2014/main" id="{82D6EDA2-86BF-7C98-5098-3986E46F97DF}"/>
              </a:ext>
            </a:extLst>
          </p:cNvPr>
          <p:cNvGraphicFramePr>
            <a:graphicFrameLocks noGrp="1"/>
          </p:cNvGraphicFramePr>
          <p:nvPr>
            <p:ph idx="1"/>
          </p:nvPr>
        </p:nvGraphicFramePr>
        <p:xfrm>
          <a:off x="517869" y="3789578"/>
          <a:ext cx="11153214" cy="2468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descr="&quot;&quot;">
            <a:extLst>
              <a:ext uri="{FF2B5EF4-FFF2-40B4-BE49-F238E27FC236}">
                <a16:creationId xmlns:a16="http://schemas.microsoft.com/office/drawing/2014/main" id="{BB1466FA-9371-4FB7-BFA0-ED6BE1D2A9F6}"/>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a:extLst>
              <a:ext uri="{FF2B5EF4-FFF2-40B4-BE49-F238E27FC236}">
                <a16:creationId xmlns:a16="http://schemas.microsoft.com/office/drawing/2014/main" id="{608236C2-FC18-AABB-B947-9317B34D5FB8}"/>
              </a:ext>
            </a:extLst>
          </p:cNvPr>
          <p:cNvSpPr>
            <a:spLocks noGrp="1" noChangeArrowheads="1"/>
          </p:cNvSpPr>
          <p:nvPr>
            <p:ph type="ctrTitle"/>
          </p:nvPr>
        </p:nvSpPr>
        <p:spPr>
          <a:xfrm>
            <a:off x="520700" y="1211263"/>
            <a:ext cx="7237413" cy="4729162"/>
          </a:xfrm>
        </p:spPr>
        <p:txBody>
          <a:bodyPr anchor="b"/>
          <a:lstStyle/>
          <a:p>
            <a:r>
              <a:rPr lang="en-US" altLang="en-US" sz="7400"/>
              <a:t>Introduction to WRAP</a:t>
            </a:r>
          </a:p>
        </p:txBody>
      </p:sp>
      <p:sp>
        <p:nvSpPr>
          <p:cNvPr id="9" name="Freeform: Shape 8" descr="&quot;&quot;">
            <a:extLst>
              <a:ext uri="{FF2B5EF4-FFF2-40B4-BE49-F238E27FC236}">
                <a16:creationId xmlns:a16="http://schemas.microsoft.com/office/drawing/2014/main" id="{1BE9943C-4248-0AFA-4973-9FCE50AFF646}"/>
              </a:ext>
            </a:extLst>
          </p:cNvPr>
          <p:cNvSpPr>
            <a:spLocks noGrp="1" noRot="1" noChangeAspect="1" noMove="1" noResize="1" noEditPoints="1" noAdjustHandles="1" noChangeArrowheads="1" noChangeShapeType="1" noTextEdit="1"/>
          </p:cNvSpPr>
          <p:nvPr/>
        </p:nvSpPr>
        <p:spPr>
          <a:xfrm>
            <a:off x="517525" y="6208713"/>
            <a:ext cx="7269163" cy="149225"/>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descr="&quot;&quot;">
            <a:extLst>
              <a:ext uri="{FF2B5EF4-FFF2-40B4-BE49-F238E27FC236}">
                <a16:creationId xmlns:a16="http://schemas.microsoft.com/office/drawing/2014/main" id="{8DB1B58A-3597-FCA9-0EF7-616788982429}"/>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descr="&quot;&quot;">
            <a:extLst>
              <a:ext uri="{FF2B5EF4-FFF2-40B4-BE49-F238E27FC236}">
                <a16:creationId xmlns:a16="http://schemas.microsoft.com/office/drawing/2014/main" id="{5A0BED3C-6BA4-00F4-2066-7CBD205FE918}"/>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descr="&quot;&quot;">
            <a:extLst>
              <a:ext uri="{FF2B5EF4-FFF2-40B4-BE49-F238E27FC236}">
                <a16:creationId xmlns:a16="http://schemas.microsoft.com/office/drawing/2014/main" id="{763E6E8C-109B-69CE-4495-E30361EC22DD}"/>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16" name="Rectangle 15" descr="&quot;&quot;">
            <a:extLst>
              <a:ext uri="{FF2B5EF4-FFF2-40B4-BE49-F238E27FC236}">
                <a16:creationId xmlns:a16="http://schemas.microsoft.com/office/drawing/2014/main" id="{50DF0D3C-FE5A-6194-2B3D-0EC49B741450}"/>
              </a:ext>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2294" name="Content Placeholder 4" descr="Directly above view of green dumbbell, measure tape, weekdays on a notepad with a pencil, gray shoes and green mat on wooden background.">
            <a:extLst>
              <a:ext uri="{FF2B5EF4-FFF2-40B4-BE49-F238E27FC236}">
                <a16:creationId xmlns:a16="http://schemas.microsoft.com/office/drawing/2014/main" id="{2B16961A-40F6-3E42-6F36-518CA6C4795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33476" r="18251" b="2"/>
          <a:stretch>
            <a:fillRect/>
          </a:stretch>
        </p:blipFill>
        <p:spPr>
          <a:xfrm>
            <a:off x="517525" y="508000"/>
            <a:ext cx="4222750" cy="5837238"/>
          </a:xfrm>
        </p:spPr>
      </p:pic>
      <p:sp>
        <p:nvSpPr>
          <p:cNvPr id="12295" name="Title 1">
            <a:extLst>
              <a:ext uri="{FF2B5EF4-FFF2-40B4-BE49-F238E27FC236}">
                <a16:creationId xmlns:a16="http://schemas.microsoft.com/office/drawing/2014/main" id="{A2E39177-F6FA-FEB2-DC48-1BA5C06E34BA}"/>
              </a:ext>
            </a:extLst>
          </p:cNvPr>
          <p:cNvSpPr>
            <a:spLocks noGrp="1" noChangeArrowheads="1"/>
          </p:cNvSpPr>
          <p:nvPr>
            <p:ph type="title"/>
          </p:nvPr>
        </p:nvSpPr>
        <p:spPr>
          <a:xfrm>
            <a:off x="5438775" y="976313"/>
            <a:ext cx="6232525" cy="1463675"/>
          </a:xfrm>
        </p:spPr>
        <p:txBody>
          <a:bodyPr/>
          <a:lstStyle/>
          <a:p>
            <a:r>
              <a:rPr lang="en-US" altLang="en-US" sz="4400"/>
              <a:t>What Is WRAP?</a:t>
            </a:r>
          </a:p>
        </p:txBody>
      </p:sp>
      <p:sp>
        <p:nvSpPr>
          <p:cNvPr id="4" name="Content Placeholder 3">
            <a:extLst>
              <a:ext uri="{FF2B5EF4-FFF2-40B4-BE49-F238E27FC236}">
                <a16:creationId xmlns:a16="http://schemas.microsoft.com/office/drawing/2014/main" id="{C577846E-D093-6951-E6CA-61323C24961E}"/>
              </a:ext>
            </a:extLst>
          </p:cNvPr>
          <p:cNvSpPr>
            <a:spLocks noGrp="1" noChangeArrowheads="1"/>
          </p:cNvSpPr>
          <p:nvPr>
            <p:ph sz="half" idx="2"/>
          </p:nvPr>
        </p:nvSpPr>
        <p:spPr>
          <a:xfrm>
            <a:off x="5438775" y="2578100"/>
            <a:ext cx="6232525" cy="3767138"/>
          </a:xfrm>
        </p:spPr>
        <p:txBody>
          <a:bodyPr/>
          <a:lstStyle/>
          <a:p>
            <a:pPr>
              <a:spcBef>
                <a:spcPts val="2500"/>
              </a:spcBef>
            </a:pPr>
            <a:r>
              <a:rPr lang="en-US" altLang="en-US" sz="1400" b="1"/>
              <a:t>Self-Designed Wellness System</a:t>
            </a:r>
          </a:p>
          <a:p>
            <a:pPr marL="0" lvl="1" indent="0">
              <a:buFont typeface="Arial" panose="020B0604020202020204" pitchFamily="34" charset="0"/>
              <a:buNone/>
            </a:pPr>
            <a:r>
              <a:rPr lang="en-US" altLang="en-US" sz="1400"/>
              <a:t>WRAP is a personalized wellness system that enables individuals to craft their own path to mental well-being.</a:t>
            </a:r>
          </a:p>
          <a:p>
            <a:pPr>
              <a:spcBef>
                <a:spcPts val="2500"/>
              </a:spcBef>
            </a:pPr>
            <a:r>
              <a:rPr lang="en-US" altLang="en-US" sz="1400" b="1"/>
              <a:t>Empowerment Through Planning</a:t>
            </a:r>
          </a:p>
          <a:p>
            <a:pPr marL="0" lvl="1" indent="0">
              <a:buFont typeface="Arial" panose="020B0604020202020204" pitchFamily="34" charset="0"/>
              <a:buNone/>
            </a:pPr>
            <a:r>
              <a:rPr lang="en-US" altLang="en-US" sz="1400"/>
              <a:t>The WRAP system empowers users by providing tools to plan proactively for their mental health and recovery.</a:t>
            </a:r>
          </a:p>
          <a:p>
            <a:pPr>
              <a:spcBef>
                <a:spcPts val="2500"/>
              </a:spcBef>
            </a:pPr>
            <a:r>
              <a:rPr lang="en-US" altLang="en-US" sz="1400" b="1"/>
              <a:t>Identifying Wellness Resources</a:t>
            </a:r>
          </a:p>
          <a:p>
            <a:pPr marL="0" lvl="1" indent="0">
              <a:buFont typeface="Arial" panose="020B0604020202020204" pitchFamily="34" charset="0"/>
              <a:buNone/>
            </a:pPr>
            <a:r>
              <a:rPr lang="en-US" altLang="en-US" sz="1400"/>
              <a:t>WRAP helps individuals identify and utilize their wellness resources and strategies effectively for better mental health.</a:t>
            </a:r>
          </a:p>
        </p:txBody>
      </p:sp>
      <p:sp>
        <p:nvSpPr>
          <p:cNvPr id="18" name="Freeform: Shape 17" descr="&quot;&quot;">
            <a:extLst>
              <a:ext uri="{FF2B5EF4-FFF2-40B4-BE49-F238E27FC236}">
                <a16:creationId xmlns:a16="http://schemas.microsoft.com/office/drawing/2014/main" id="{6176C9DB-D4AD-A383-2633-10AAEF8FF35A}"/>
              </a:ext>
            </a:extLst>
          </p:cNvPr>
          <p:cNvSpPr>
            <a:spLocks noGrp="1" noRot="1" noChangeAspect="1" noMove="1" noResize="1" noEditPoints="1" noAdjustHandles="1" noChangeArrowheads="1" noChangeShapeType="1" noTextEdit="1"/>
          </p:cNvSpPr>
          <p:nvPr/>
        </p:nvSpPr>
        <p:spPr>
          <a:xfrm>
            <a:off x="5484813" y="508000"/>
            <a:ext cx="6186487" cy="149225"/>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descr="&quot;&quot;">
            <a:extLst>
              <a:ext uri="{FF2B5EF4-FFF2-40B4-BE49-F238E27FC236}">
                <a16:creationId xmlns:a16="http://schemas.microsoft.com/office/drawing/2014/main" id="{23A62725-1C8D-FB1B-EE76-1950D7624BAE}"/>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descr="&quot;&quot;">
            <a:extLst>
              <a:ext uri="{FF2B5EF4-FFF2-40B4-BE49-F238E27FC236}">
                <a16:creationId xmlns:a16="http://schemas.microsoft.com/office/drawing/2014/main" id="{5C689C9E-94A7-23A9-D3AF-145628461226}"/>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descr="&quot;&quot;">
            <a:extLst>
              <a:ext uri="{FF2B5EF4-FFF2-40B4-BE49-F238E27FC236}">
                <a16:creationId xmlns:a16="http://schemas.microsoft.com/office/drawing/2014/main" id="{AD8A49A7-BD56-3A5D-096B-2AD8446B7E59}"/>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16" name="Rectangle 15" descr="&quot;&quot;">
            <a:extLst>
              <a:ext uri="{FF2B5EF4-FFF2-40B4-BE49-F238E27FC236}">
                <a16:creationId xmlns:a16="http://schemas.microsoft.com/office/drawing/2014/main" id="{2A342D79-607B-E20D-5DDD-0E9CB332F5C0}"/>
              </a:ext>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4342" name="Content Placeholder 4" descr="This is a close up photo in the studio of women's yoga and fitness equipment with a retro silver alarm clock and pink tape measure photographed on a white background">
            <a:extLst>
              <a:ext uri="{FF2B5EF4-FFF2-40B4-BE49-F238E27FC236}">
                <a16:creationId xmlns:a16="http://schemas.microsoft.com/office/drawing/2014/main" id="{3C6671CB-1578-1E49-661E-CE4F1A760F5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30309" r="27747" b="-2"/>
          <a:stretch>
            <a:fillRect/>
          </a:stretch>
        </p:blipFill>
        <p:spPr>
          <a:xfrm>
            <a:off x="517525" y="508000"/>
            <a:ext cx="4222750" cy="5837238"/>
          </a:xfrm>
        </p:spPr>
      </p:pic>
      <p:sp>
        <p:nvSpPr>
          <p:cNvPr id="14343" name="Title 1">
            <a:extLst>
              <a:ext uri="{FF2B5EF4-FFF2-40B4-BE49-F238E27FC236}">
                <a16:creationId xmlns:a16="http://schemas.microsoft.com/office/drawing/2014/main" id="{2C96B9CF-4415-1D7B-BF92-DAE457BC6481}"/>
              </a:ext>
            </a:extLst>
          </p:cNvPr>
          <p:cNvSpPr>
            <a:spLocks noGrp="1" noChangeArrowheads="1"/>
          </p:cNvSpPr>
          <p:nvPr>
            <p:ph type="title"/>
          </p:nvPr>
        </p:nvSpPr>
        <p:spPr>
          <a:xfrm>
            <a:off x="5438775" y="976313"/>
            <a:ext cx="6232525" cy="1463675"/>
          </a:xfrm>
        </p:spPr>
        <p:txBody>
          <a:bodyPr/>
          <a:lstStyle/>
          <a:p>
            <a:r>
              <a:rPr lang="en-US" altLang="en-US" sz="4400"/>
              <a:t>History and Development of WRAP</a:t>
            </a:r>
          </a:p>
        </p:txBody>
      </p:sp>
      <p:sp>
        <p:nvSpPr>
          <p:cNvPr id="4" name="Content Placeholder 3">
            <a:extLst>
              <a:ext uri="{FF2B5EF4-FFF2-40B4-BE49-F238E27FC236}">
                <a16:creationId xmlns:a16="http://schemas.microsoft.com/office/drawing/2014/main" id="{AB6649C7-761A-6915-727B-12DFEF95849E}"/>
              </a:ext>
            </a:extLst>
          </p:cNvPr>
          <p:cNvSpPr>
            <a:spLocks noGrp="1" noChangeArrowheads="1"/>
          </p:cNvSpPr>
          <p:nvPr>
            <p:ph sz="half" idx="2"/>
          </p:nvPr>
        </p:nvSpPr>
        <p:spPr>
          <a:xfrm>
            <a:off x="5438775" y="2578100"/>
            <a:ext cx="6232525" cy="3767138"/>
          </a:xfrm>
        </p:spPr>
        <p:txBody>
          <a:bodyPr/>
          <a:lstStyle/>
          <a:p>
            <a:pPr>
              <a:spcBef>
                <a:spcPts val="2500"/>
              </a:spcBef>
            </a:pPr>
            <a:r>
              <a:rPr lang="en-US" altLang="en-US" sz="1400" b="1"/>
              <a:t>Origins in the 1990s</a:t>
            </a:r>
          </a:p>
          <a:p>
            <a:pPr marL="0" lvl="1" indent="0">
              <a:buFont typeface="Arial" panose="020B0604020202020204" pitchFamily="34" charset="0"/>
              <a:buNone/>
            </a:pPr>
            <a:r>
              <a:rPr lang="en-US" altLang="en-US" sz="1400"/>
              <a:t>WRAP was developed in the 1990s based on the experiences of individuals facing mental health challenges, showcasing their needs and insights.</a:t>
            </a:r>
          </a:p>
          <a:p>
            <a:pPr>
              <a:spcBef>
                <a:spcPts val="2500"/>
              </a:spcBef>
            </a:pPr>
            <a:r>
              <a:rPr lang="en-US" altLang="en-US" sz="1400" b="1"/>
              <a:t>Promoting Wellness</a:t>
            </a:r>
          </a:p>
          <a:p>
            <a:pPr marL="0" lvl="1" indent="0">
              <a:buFont typeface="Arial" panose="020B0604020202020204" pitchFamily="34" charset="0"/>
              <a:buNone/>
            </a:pPr>
            <a:r>
              <a:rPr lang="en-US" altLang="en-US" sz="1400"/>
              <a:t>WRAP has evolved into a recognized tool that promotes wellness and recovery, helping individuals take charge of their mental health.</a:t>
            </a:r>
          </a:p>
          <a:p>
            <a:pPr>
              <a:spcBef>
                <a:spcPts val="2500"/>
              </a:spcBef>
            </a:pPr>
            <a:r>
              <a:rPr lang="en-US" altLang="en-US" sz="1400" b="1"/>
              <a:t>Adaptation Across Populations</a:t>
            </a:r>
          </a:p>
          <a:p>
            <a:pPr marL="0" lvl="1" indent="0">
              <a:buFont typeface="Arial" panose="020B0604020202020204" pitchFamily="34" charset="0"/>
              <a:buNone/>
            </a:pPr>
            <a:r>
              <a:rPr lang="en-US" altLang="en-US" sz="1400"/>
              <a:t>The versatility of WRAP has allowed it to be adapted for various populations, making it accessible for diverse communities.</a:t>
            </a:r>
          </a:p>
        </p:txBody>
      </p:sp>
      <p:sp>
        <p:nvSpPr>
          <p:cNvPr id="18" name="Freeform: Shape 17" descr="&quot;&quot;">
            <a:extLst>
              <a:ext uri="{FF2B5EF4-FFF2-40B4-BE49-F238E27FC236}">
                <a16:creationId xmlns:a16="http://schemas.microsoft.com/office/drawing/2014/main" id="{A00A9BD5-BE31-548E-8304-457FE17FA5F2}"/>
              </a:ext>
            </a:extLst>
          </p:cNvPr>
          <p:cNvSpPr>
            <a:spLocks noGrp="1" noRot="1" noChangeAspect="1" noMove="1" noResize="1" noEditPoints="1" noAdjustHandles="1" noChangeArrowheads="1" noChangeShapeType="1" noTextEdit="1"/>
          </p:cNvSpPr>
          <p:nvPr/>
        </p:nvSpPr>
        <p:spPr>
          <a:xfrm>
            <a:off x="5484813" y="508000"/>
            <a:ext cx="6186487" cy="149225"/>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descr="&quot;&quot;">
            <a:extLst>
              <a:ext uri="{FF2B5EF4-FFF2-40B4-BE49-F238E27FC236}">
                <a16:creationId xmlns:a16="http://schemas.microsoft.com/office/drawing/2014/main" id="{2D151769-A72F-EA40-788D-682C5D29598B}"/>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descr="&quot;&quot;">
            <a:extLst>
              <a:ext uri="{FF2B5EF4-FFF2-40B4-BE49-F238E27FC236}">
                <a16:creationId xmlns:a16="http://schemas.microsoft.com/office/drawing/2014/main" id="{FB2761FE-2911-5C30-6E79-C32388BC15FE}"/>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descr="&quot;&quot;">
            <a:extLst>
              <a:ext uri="{FF2B5EF4-FFF2-40B4-BE49-F238E27FC236}">
                <a16:creationId xmlns:a16="http://schemas.microsoft.com/office/drawing/2014/main" id="{8F1B2911-4197-F424-5AF4-9608F7AC54C0}"/>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16" name="Rectangle 15" descr="&quot;&quot;">
            <a:extLst>
              <a:ext uri="{FF2B5EF4-FFF2-40B4-BE49-F238E27FC236}">
                <a16:creationId xmlns:a16="http://schemas.microsoft.com/office/drawing/2014/main" id="{6AE90EF2-E5EA-C44A-FBD9-23EEA62E23AD}"/>
              </a:ext>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6390" name="Content Placeholder 4" descr="instant team going to work together as  perfect machine they could be unkown to each other but the know their role and their job and work together like a well oiled machine. in which each member is a essential gear">
            <a:extLst>
              <a:ext uri="{FF2B5EF4-FFF2-40B4-BE49-F238E27FC236}">
                <a16:creationId xmlns:a16="http://schemas.microsoft.com/office/drawing/2014/main" id="{7D8B78F2-447C-85AF-23F7-F3CEFB04851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t="11195" r="2" b="10577"/>
          <a:stretch>
            <a:fillRect/>
          </a:stretch>
        </p:blipFill>
        <p:spPr>
          <a:xfrm>
            <a:off x="517525" y="2578100"/>
            <a:ext cx="4673600" cy="3767138"/>
          </a:xfrm>
        </p:spPr>
      </p:pic>
      <p:sp>
        <p:nvSpPr>
          <p:cNvPr id="16391" name="Title 1">
            <a:extLst>
              <a:ext uri="{FF2B5EF4-FFF2-40B4-BE49-F238E27FC236}">
                <a16:creationId xmlns:a16="http://schemas.microsoft.com/office/drawing/2014/main" id="{F034292D-8395-F196-0E75-8A9AA7960EB7}"/>
              </a:ext>
            </a:extLst>
          </p:cNvPr>
          <p:cNvSpPr>
            <a:spLocks noGrp="1" noChangeArrowheads="1"/>
          </p:cNvSpPr>
          <p:nvPr>
            <p:ph type="title"/>
          </p:nvPr>
        </p:nvSpPr>
        <p:spPr>
          <a:xfrm>
            <a:off x="517525" y="976313"/>
            <a:ext cx="4810125" cy="1447800"/>
          </a:xfrm>
        </p:spPr>
        <p:txBody>
          <a:bodyPr/>
          <a:lstStyle/>
          <a:p>
            <a:r>
              <a:rPr lang="en-US" altLang="en-US" sz="4400"/>
              <a:t>Core Principles and Values</a:t>
            </a:r>
          </a:p>
        </p:txBody>
      </p:sp>
      <p:sp>
        <p:nvSpPr>
          <p:cNvPr id="4" name="Content Placeholder 3">
            <a:extLst>
              <a:ext uri="{FF2B5EF4-FFF2-40B4-BE49-F238E27FC236}">
                <a16:creationId xmlns:a16="http://schemas.microsoft.com/office/drawing/2014/main" id="{407C2B96-8549-37D2-C377-1C275272107E}"/>
              </a:ext>
            </a:extLst>
          </p:cNvPr>
          <p:cNvSpPr>
            <a:spLocks noGrp="1" noChangeArrowheads="1"/>
          </p:cNvSpPr>
          <p:nvPr>
            <p:ph sz="half" idx="2"/>
          </p:nvPr>
        </p:nvSpPr>
        <p:spPr>
          <a:xfrm>
            <a:off x="5842000" y="1033463"/>
            <a:ext cx="5832475" cy="5311775"/>
          </a:xfrm>
        </p:spPr>
        <p:txBody>
          <a:bodyPr/>
          <a:lstStyle/>
          <a:p>
            <a:pPr>
              <a:spcBef>
                <a:spcPts val="2500"/>
              </a:spcBef>
            </a:pPr>
            <a:r>
              <a:rPr lang="en-US" altLang="en-US" sz="1400" b="1"/>
              <a:t>Principles of Hope</a:t>
            </a:r>
          </a:p>
          <a:p>
            <a:pPr marL="0" lvl="1" indent="0">
              <a:buFont typeface="Arial" panose="020B0604020202020204" pitchFamily="34" charset="0"/>
              <a:buNone/>
            </a:pPr>
            <a:r>
              <a:rPr lang="en-US" altLang="en-US" sz="1400"/>
              <a:t>Hope is foundational in WRAP, driving individuals to envision and work towards brighter futures.</a:t>
            </a:r>
          </a:p>
          <a:p>
            <a:pPr>
              <a:spcBef>
                <a:spcPts val="2500"/>
              </a:spcBef>
            </a:pPr>
            <a:r>
              <a:rPr lang="en-US" altLang="en-US" sz="1400" b="1"/>
              <a:t>Personal Responsibility</a:t>
            </a:r>
          </a:p>
          <a:p>
            <a:pPr marL="0" lvl="1" indent="0">
              <a:buFont typeface="Arial" panose="020B0604020202020204" pitchFamily="34" charset="0"/>
              <a:buNone/>
            </a:pPr>
            <a:r>
              <a:rPr lang="en-US" altLang="en-US" sz="1400"/>
              <a:t>Personal responsibility empowers individuals to take charge of their lives and decisions, fostering independence.</a:t>
            </a:r>
          </a:p>
          <a:p>
            <a:pPr>
              <a:spcBef>
                <a:spcPts val="2500"/>
              </a:spcBef>
            </a:pPr>
            <a:r>
              <a:rPr lang="en-US" altLang="en-US" sz="1400" b="1"/>
              <a:t>Education and Self-Advocacy</a:t>
            </a:r>
          </a:p>
          <a:p>
            <a:pPr marL="0" lvl="1" indent="0">
              <a:buFont typeface="Arial" panose="020B0604020202020204" pitchFamily="34" charset="0"/>
              <a:buNone/>
            </a:pPr>
            <a:r>
              <a:rPr lang="en-US" altLang="en-US" sz="1400"/>
              <a:t>Education and self-advocacy are essential for individuals to articulate their needs and advocate for themselves.</a:t>
            </a:r>
          </a:p>
          <a:p>
            <a:pPr>
              <a:spcBef>
                <a:spcPts val="2500"/>
              </a:spcBef>
            </a:pPr>
            <a:r>
              <a:rPr lang="en-US" altLang="en-US" sz="1400" b="1"/>
              <a:t>Support Systems</a:t>
            </a:r>
          </a:p>
          <a:p>
            <a:pPr marL="0" lvl="1" indent="0">
              <a:buFont typeface="Arial" panose="020B0604020202020204" pitchFamily="34" charset="0"/>
              <a:buNone/>
            </a:pPr>
            <a:r>
              <a:rPr lang="en-US" altLang="en-US" sz="1400"/>
              <a:t>Support from others is crucial, as it provides encouragement and resources for achieving personal goals.</a:t>
            </a:r>
          </a:p>
        </p:txBody>
      </p:sp>
      <p:sp>
        <p:nvSpPr>
          <p:cNvPr id="18" name="Rectangle 17" descr="&quot;&quot;">
            <a:extLst>
              <a:ext uri="{FF2B5EF4-FFF2-40B4-BE49-F238E27FC236}">
                <a16:creationId xmlns:a16="http://schemas.microsoft.com/office/drawing/2014/main" id="{CC3BC583-FED6-C7E9-5D60-71F7FC96048E}"/>
              </a:ext>
            </a:extLst>
          </p:cNvPr>
          <p:cNvSpPr>
            <a:spLocks noGrp="1" noRot="1" noChangeAspect="1" noMove="1" noResize="1" noEditPoints="1" noAdjustHandles="1" noChangeArrowheads="1" noChangeShapeType="1" noTextEdit="1"/>
          </p:cNvSpPr>
          <p:nvPr/>
        </p:nvSpPr>
        <p:spPr>
          <a:xfrm>
            <a:off x="517525" y="508000"/>
            <a:ext cx="4673600"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descr="&quot;&quot;">
            <a:extLst>
              <a:ext uri="{FF2B5EF4-FFF2-40B4-BE49-F238E27FC236}">
                <a16:creationId xmlns:a16="http://schemas.microsoft.com/office/drawing/2014/main" id="{EE9C5ADD-1215-9878-E8E8-0FF06FDFA531}"/>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a:extLst>
              <a:ext uri="{FF2B5EF4-FFF2-40B4-BE49-F238E27FC236}">
                <a16:creationId xmlns:a16="http://schemas.microsoft.com/office/drawing/2014/main" id="{AA53A138-AA00-B9A7-DA9D-535D73B56C37}"/>
              </a:ext>
            </a:extLst>
          </p:cNvPr>
          <p:cNvSpPr>
            <a:spLocks noGrp="1" noChangeArrowheads="1"/>
          </p:cNvSpPr>
          <p:nvPr>
            <p:ph type="ctrTitle"/>
          </p:nvPr>
        </p:nvSpPr>
        <p:spPr>
          <a:xfrm>
            <a:off x="520700" y="1211263"/>
            <a:ext cx="7237413" cy="4729162"/>
          </a:xfrm>
        </p:spPr>
        <p:txBody>
          <a:bodyPr anchor="b"/>
          <a:lstStyle/>
          <a:p>
            <a:r>
              <a:rPr lang="en-US" altLang="en-US" sz="7400"/>
              <a:t>Components of a WRAP</a:t>
            </a:r>
          </a:p>
        </p:txBody>
      </p:sp>
      <p:sp>
        <p:nvSpPr>
          <p:cNvPr id="9" name="Freeform: Shape 8" descr="&quot;&quot;">
            <a:extLst>
              <a:ext uri="{FF2B5EF4-FFF2-40B4-BE49-F238E27FC236}">
                <a16:creationId xmlns:a16="http://schemas.microsoft.com/office/drawing/2014/main" id="{29494B45-0B51-6388-1795-FEA11BB244DC}"/>
              </a:ext>
            </a:extLst>
          </p:cNvPr>
          <p:cNvSpPr>
            <a:spLocks noGrp="1" noRot="1" noChangeAspect="1" noMove="1" noResize="1" noEditPoints="1" noAdjustHandles="1" noChangeArrowheads="1" noChangeShapeType="1" noTextEdit="1"/>
          </p:cNvSpPr>
          <p:nvPr/>
        </p:nvSpPr>
        <p:spPr>
          <a:xfrm>
            <a:off x="517525" y="6208713"/>
            <a:ext cx="7269163" cy="149225"/>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descr="&quot;&quot;">
            <a:extLst>
              <a:ext uri="{FF2B5EF4-FFF2-40B4-BE49-F238E27FC236}">
                <a16:creationId xmlns:a16="http://schemas.microsoft.com/office/drawing/2014/main" id="{B85600CE-A412-F394-596E-DFAFEC605BC0}"/>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descr="&quot;&quot;">
            <a:extLst>
              <a:ext uri="{FF2B5EF4-FFF2-40B4-BE49-F238E27FC236}">
                <a16:creationId xmlns:a16="http://schemas.microsoft.com/office/drawing/2014/main" id="{04543DF1-0A3A-3651-332C-FCCA79B322F1}"/>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descr="&quot;&quot;">
            <a:extLst>
              <a:ext uri="{FF2B5EF4-FFF2-40B4-BE49-F238E27FC236}">
                <a16:creationId xmlns:a16="http://schemas.microsoft.com/office/drawing/2014/main" id="{4EEAFD37-F871-795F-9548-06B4C46C4FA6}"/>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16" name="Rectangle 15" descr="&quot;&quot;">
            <a:extLst>
              <a:ext uri="{FF2B5EF4-FFF2-40B4-BE49-F238E27FC236}">
                <a16:creationId xmlns:a16="http://schemas.microsoft.com/office/drawing/2014/main" id="{2696B7E7-7291-D7B8-F3C9-56A0095678AF}"/>
              </a:ext>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0486" name="Content Placeholder 4" descr="Exercise mats, cork blocks and singing bowl in a yoga studio">
            <a:extLst>
              <a:ext uri="{FF2B5EF4-FFF2-40B4-BE49-F238E27FC236}">
                <a16:creationId xmlns:a16="http://schemas.microsoft.com/office/drawing/2014/main" id="{08875D7F-2AAE-49CD-51EA-3074978BB5DA}"/>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29466" r="22263" b="2"/>
          <a:stretch>
            <a:fillRect/>
          </a:stretch>
        </p:blipFill>
        <p:spPr>
          <a:xfrm>
            <a:off x="517525" y="508000"/>
            <a:ext cx="4222750" cy="5837238"/>
          </a:xfrm>
        </p:spPr>
      </p:pic>
      <p:sp>
        <p:nvSpPr>
          <p:cNvPr id="20487" name="Title 1">
            <a:extLst>
              <a:ext uri="{FF2B5EF4-FFF2-40B4-BE49-F238E27FC236}">
                <a16:creationId xmlns:a16="http://schemas.microsoft.com/office/drawing/2014/main" id="{CC406842-71F6-916A-A195-2071E9D9CB32}"/>
              </a:ext>
            </a:extLst>
          </p:cNvPr>
          <p:cNvSpPr>
            <a:spLocks noGrp="1" noChangeArrowheads="1"/>
          </p:cNvSpPr>
          <p:nvPr>
            <p:ph type="title"/>
          </p:nvPr>
        </p:nvSpPr>
        <p:spPr>
          <a:xfrm>
            <a:off x="5438775" y="976313"/>
            <a:ext cx="6232525" cy="1463675"/>
          </a:xfrm>
        </p:spPr>
        <p:txBody>
          <a:bodyPr/>
          <a:lstStyle/>
          <a:p>
            <a:r>
              <a:rPr lang="en-US" altLang="en-US" sz="4400"/>
              <a:t>Wellness Toolbox</a:t>
            </a:r>
          </a:p>
        </p:txBody>
      </p:sp>
      <p:sp>
        <p:nvSpPr>
          <p:cNvPr id="4" name="Content Placeholder 3">
            <a:extLst>
              <a:ext uri="{FF2B5EF4-FFF2-40B4-BE49-F238E27FC236}">
                <a16:creationId xmlns:a16="http://schemas.microsoft.com/office/drawing/2014/main" id="{A3DCEF05-528E-7220-2308-51586E753D5F}"/>
              </a:ext>
            </a:extLst>
          </p:cNvPr>
          <p:cNvSpPr>
            <a:spLocks noGrp="1" noChangeArrowheads="1"/>
          </p:cNvSpPr>
          <p:nvPr>
            <p:ph sz="half" idx="2"/>
          </p:nvPr>
        </p:nvSpPr>
        <p:spPr>
          <a:xfrm>
            <a:off x="5438775" y="2578100"/>
            <a:ext cx="6232525" cy="3767138"/>
          </a:xfrm>
        </p:spPr>
        <p:txBody>
          <a:bodyPr/>
          <a:lstStyle/>
          <a:p>
            <a:pPr>
              <a:spcBef>
                <a:spcPts val="2500"/>
              </a:spcBef>
            </a:pPr>
            <a:r>
              <a:rPr lang="en-US" altLang="en-US" sz="1400" b="1"/>
              <a:t>Coping Techniques</a:t>
            </a:r>
          </a:p>
          <a:p>
            <a:pPr marL="0" lvl="1" indent="0">
              <a:buFont typeface="Arial" panose="020B0604020202020204" pitchFamily="34" charset="0"/>
              <a:buNone/>
            </a:pPr>
            <a:r>
              <a:rPr lang="en-US" altLang="en-US" sz="1400"/>
              <a:t>Coping techniques are strategies designed to help individuals manage stress and life's challenges effectively, promoting emotional resilience.</a:t>
            </a:r>
          </a:p>
          <a:p>
            <a:pPr>
              <a:spcBef>
                <a:spcPts val="2500"/>
              </a:spcBef>
            </a:pPr>
            <a:r>
              <a:rPr lang="en-US" altLang="en-US" sz="1400" b="1"/>
              <a:t>Relaxation Practices</a:t>
            </a:r>
          </a:p>
          <a:p>
            <a:pPr marL="0" lvl="1" indent="0">
              <a:buFont typeface="Arial" panose="020B0604020202020204" pitchFamily="34" charset="0"/>
              <a:buNone/>
            </a:pPr>
            <a:r>
              <a:rPr lang="en-US" altLang="en-US" sz="1400"/>
              <a:t>Relaxation practices, such as mindfulness and meditation, are essential for reducing stress and enhancing overall wellbeing.</a:t>
            </a:r>
          </a:p>
          <a:p>
            <a:pPr>
              <a:spcBef>
                <a:spcPts val="2500"/>
              </a:spcBef>
            </a:pPr>
            <a:r>
              <a:rPr lang="en-US" altLang="en-US" sz="1400" b="1"/>
              <a:t>Supportive Activities</a:t>
            </a:r>
          </a:p>
          <a:p>
            <a:pPr marL="0" lvl="1" indent="0">
              <a:buFont typeface="Arial" panose="020B0604020202020204" pitchFamily="34" charset="0"/>
              <a:buNone/>
            </a:pPr>
            <a:r>
              <a:rPr lang="en-US" altLang="en-US" sz="1400"/>
              <a:t>Supportive activities help individuals connect with others and foster a sense of belonging, contributing to improved mental health.</a:t>
            </a:r>
          </a:p>
        </p:txBody>
      </p:sp>
      <p:sp>
        <p:nvSpPr>
          <p:cNvPr id="18" name="Freeform: Shape 17" descr="&quot;&quot;">
            <a:extLst>
              <a:ext uri="{FF2B5EF4-FFF2-40B4-BE49-F238E27FC236}">
                <a16:creationId xmlns:a16="http://schemas.microsoft.com/office/drawing/2014/main" id="{8F51DD3F-2879-0B59-DCAE-B9E8B252522B}"/>
              </a:ext>
            </a:extLst>
          </p:cNvPr>
          <p:cNvSpPr>
            <a:spLocks noGrp="1" noRot="1" noChangeAspect="1" noMove="1" noResize="1" noEditPoints="1" noAdjustHandles="1" noChangeArrowheads="1" noChangeShapeType="1" noTextEdit="1"/>
          </p:cNvSpPr>
          <p:nvPr/>
        </p:nvSpPr>
        <p:spPr>
          <a:xfrm>
            <a:off x="5484813" y="508000"/>
            <a:ext cx="6186487" cy="149225"/>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descr="&quot;&quot;">
            <a:extLst>
              <a:ext uri="{FF2B5EF4-FFF2-40B4-BE49-F238E27FC236}">
                <a16:creationId xmlns:a16="http://schemas.microsoft.com/office/drawing/2014/main" id="{CFEADBE3-1244-8471-5D83-043B15E7AE49}"/>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descr="&quot;&quot;">
            <a:extLst>
              <a:ext uri="{FF2B5EF4-FFF2-40B4-BE49-F238E27FC236}">
                <a16:creationId xmlns:a16="http://schemas.microsoft.com/office/drawing/2014/main" id="{9FD997B3-E715-0F53-93FE-3A407686A39B}"/>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descr="&quot;&quot;">
            <a:extLst>
              <a:ext uri="{FF2B5EF4-FFF2-40B4-BE49-F238E27FC236}">
                <a16:creationId xmlns:a16="http://schemas.microsoft.com/office/drawing/2014/main" id="{FC4CE5FC-5088-FC16-27C3-129FDFF7BC5D}"/>
              </a:ext>
            </a:extLst>
          </p:cNvPr>
          <p:cNvSpPr>
            <a:spLocks noGrp="1" noRot="1" noChangeAspect="1" noMove="1" noResize="1" noEditPoints="1" noAdjustHandles="1" noChangeArrowheads="1" noChangeShapeType="1" noTextEdit="1"/>
          </p:cNvSpPr>
          <p:nvPr/>
        </p:nvSpPr>
        <p:spPr>
          <a:xfrm>
            <a:off x="517525" y="508000"/>
            <a:ext cx="5021263" cy="14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16" name="Rectangle 15" descr="&quot;&quot;">
            <a:extLst>
              <a:ext uri="{FF2B5EF4-FFF2-40B4-BE49-F238E27FC236}">
                <a16:creationId xmlns:a16="http://schemas.microsoft.com/office/drawing/2014/main" id="{2F2665E2-68AF-7391-D5E6-230865E07C8F}"/>
              </a:ext>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2534" name="Content Placeholder 4" descr="Calendar with weekdays in focus">
            <a:extLst>
              <a:ext uri="{FF2B5EF4-FFF2-40B4-BE49-F238E27FC236}">
                <a16:creationId xmlns:a16="http://schemas.microsoft.com/office/drawing/2014/main" id="{528BFA38-F08C-DFF3-A7DA-A7AA0247EE2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1067" r="50661" b="2"/>
          <a:stretch>
            <a:fillRect/>
          </a:stretch>
        </p:blipFill>
        <p:spPr>
          <a:xfrm>
            <a:off x="517525" y="508000"/>
            <a:ext cx="4222750" cy="5837238"/>
          </a:xfrm>
        </p:spPr>
      </p:pic>
      <p:sp>
        <p:nvSpPr>
          <p:cNvPr id="22535" name="Title 1">
            <a:extLst>
              <a:ext uri="{FF2B5EF4-FFF2-40B4-BE49-F238E27FC236}">
                <a16:creationId xmlns:a16="http://schemas.microsoft.com/office/drawing/2014/main" id="{60557EDB-0268-EEDF-ED07-11E498DB9B81}"/>
              </a:ext>
            </a:extLst>
          </p:cNvPr>
          <p:cNvSpPr>
            <a:spLocks noGrp="1" noChangeArrowheads="1"/>
          </p:cNvSpPr>
          <p:nvPr>
            <p:ph type="title"/>
          </p:nvPr>
        </p:nvSpPr>
        <p:spPr>
          <a:xfrm>
            <a:off x="5438775" y="976313"/>
            <a:ext cx="6232525" cy="1463675"/>
          </a:xfrm>
        </p:spPr>
        <p:txBody>
          <a:bodyPr/>
          <a:lstStyle/>
          <a:p>
            <a:r>
              <a:rPr lang="en-US" altLang="en-US" sz="4400"/>
              <a:t>Daily Maintenance Plan</a:t>
            </a:r>
          </a:p>
        </p:txBody>
      </p:sp>
      <p:sp>
        <p:nvSpPr>
          <p:cNvPr id="4" name="Content Placeholder 3">
            <a:extLst>
              <a:ext uri="{FF2B5EF4-FFF2-40B4-BE49-F238E27FC236}">
                <a16:creationId xmlns:a16="http://schemas.microsoft.com/office/drawing/2014/main" id="{0047200A-AAE8-D485-BD87-663A2B07FAA5}"/>
              </a:ext>
            </a:extLst>
          </p:cNvPr>
          <p:cNvSpPr>
            <a:spLocks noGrp="1" noChangeArrowheads="1"/>
          </p:cNvSpPr>
          <p:nvPr>
            <p:ph sz="half" idx="2"/>
          </p:nvPr>
        </p:nvSpPr>
        <p:spPr>
          <a:xfrm>
            <a:off x="5438775" y="2578100"/>
            <a:ext cx="6232525" cy="3767138"/>
          </a:xfrm>
        </p:spPr>
        <p:txBody>
          <a:bodyPr/>
          <a:lstStyle/>
          <a:p>
            <a:pPr>
              <a:spcBef>
                <a:spcPts val="2500"/>
              </a:spcBef>
            </a:pPr>
            <a:r>
              <a:rPr lang="en-US" altLang="en-US" sz="1400" b="1"/>
              <a:t>Wellness Routines</a:t>
            </a:r>
          </a:p>
          <a:p>
            <a:pPr marL="0" lvl="1" indent="0">
              <a:buFont typeface="Arial" panose="020B0604020202020204" pitchFamily="34" charset="0"/>
              <a:buNone/>
            </a:pPr>
            <a:r>
              <a:rPr lang="en-US" altLang="en-US" sz="1400"/>
              <a:t>Daily actions and routines are essential for maintaining wellness and mental clarity. Consistency in self-care practices leads to improved health.</a:t>
            </a:r>
          </a:p>
          <a:p>
            <a:pPr>
              <a:spcBef>
                <a:spcPts val="2500"/>
              </a:spcBef>
            </a:pPr>
            <a:r>
              <a:rPr lang="en-US" altLang="en-US" sz="1400" b="1"/>
              <a:t>Structure and Stability</a:t>
            </a:r>
          </a:p>
          <a:p>
            <a:pPr marL="0" lvl="1" indent="0">
              <a:buFont typeface="Arial" panose="020B0604020202020204" pitchFamily="34" charset="0"/>
              <a:buNone/>
            </a:pPr>
            <a:r>
              <a:rPr lang="en-US" altLang="en-US" sz="1400"/>
              <a:t>A consistent structure in daily life promotes stability, helping individuals to navigate challenges more effectively.</a:t>
            </a:r>
          </a:p>
          <a:p>
            <a:pPr>
              <a:spcBef>
                <a:spcPts val="2500"/>
              </a:spcBef>
            </a:pPr>
            <a:r>
              <a:rPr lang="en-US" altLang="en-US" sz="1400" b="1"/>
              <a:t>Self-Care Practices</a:t>
            </a:r>
          </a:p>
          <a:p>
            <a:pPr marL="0" lvl="1" indent="0">
              <a:buFont typeface="Arial" panose="020B0604020202020204" pitchFamily="34" charset="0"/>
              <a:buNone/>
            </a:pPr>
            <a:r>
              <a:rPr lang="en-US" altLang="en-US" sz="1400"/>
              <a:t>Incorporating self-care practices into the daily routine is crucial for mental and emotional well-being.</a:t>
            </a:r>
          </a:p>
        </p:txBody>
      </p:sp>
      <p:sp>
        <p:nvSpPr>
          <p:cNvPr id="18" name="Freeform: Shape 17" descr="&quot;&quot;">
            <a:extLst>
              <a:ext uri="{FF2B5EF4-FFF2-40B4-BE49-F238E27FC236}">
                <a16:creationId xmlns:a16="http://schemas.microsoft.com/office/drawing/2014/main" id="{D26EB3DB-F919-148D-6E9E-E493D1418FF5}"/>
              </a:ext>
            </a:extLst>
          </p:cNvPr>
          <p:cNvSpPr>
            <a:spLocks noGrp="1" noRot="1" noChangeAspect="1" noMove="1" noResize="1" noEditPoints="1" noAdjustHandles="1" noChangeArrowheads="1" noChangeShapeType="1" noTextEdit="1"/>
          </p:cNvSpPr>
          <p:nvPr/>
        </p:nvSpPr>
        <p:spPr>
          <a:xfrm>
            <a:off x="5484813" y="508000"/>
            <a:ext cx="6186487" cy="149225"/>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GestaltVTI">
  <a:themeElements>
    <a:clrScheme name="Custom 86">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TotalTime>
  <Words>2298</Words>
  <Application>Microsoft Office PowerPoint</Application>
  <PresentationFormat>Widescreen</PresentationFormat>
  <Paragraphs>208</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Aptos</vt:lpstr>
      <vt:lpstr>Arial</vt:lpstr>
      <vt:lpstr>Bierstadt</vt:lpstr>
      <vt:lpstr>GestaltVTI</vt:lpstr>
      <vt:lpstr>Wellness Recovery Action Plan (WRAP) Peer Support: A Path to Wellness</vt:lpstr>
      <vt:lpstr>Agenda Overview</vt:lpstr>
      <vt:lpstr>Introduction to WRAP</vt:lpstr>
      <vt:lpstr>What Is WRAP?</vt:lpstr>
      <vt:lpstr>History and Development of WRAP</vt:lpstr>
      <vt:lpstr>Core Principles and Values</vt:lpstr>
      <vt:lpstr>Components of a WRAP</vt:lpstr>
      <vt:lpstr>Wellness Toolbox</vt:lpstr>
      <vt:lpstr>Daily Maintenance Plan</vt:lpstr>
      <vt:lpstr>Identifying Triggers and Action Plans</vt:lpstr>
      <vt:lpstr>Role of Peer Support in WRAP</vt:lpstr>
      <vt:lpstr>Definition and Importance of Peer Support</vt:lpstr>
      <vt:lpstr>Benefits of Peer Support in Recovery</vt:lpstr>
      <vt:lpstr>Examples of Effective Peer Support Strategies</vt:lpstr>
      <vt:lpstr>Steps to Creating a WRAP with Peer Support</vt:lpstr>
      <vt:lpstr>Engaging Peers in the WRAP Process</vt:lpstr>
      <vt:lpstr>Collaborative Development of Wellness Tools</vt:lpstr>
      <vt:lpstr>Monitoring Progress and Making Adjustments</vt:lpstr>
      <vt:lpstr>Success Stories and Case Studies</vt:lpstr>
      <vt:lpstr>Personal Testimonials</vt:lpstr>
      <vt:lpstr>Case Studies of WRAP Implementation</vt:lpstr>
      <vt:lpstr>Lessons Learned and Best Practices</vt:lpstr>
      <vt:lpstr>Resources and Further Learning</vt:lpstr>
      <vt:lpstr>Training Programs and Workshops</vt:lpstr>
      <vt:lpstr>Online Resources and Communities</vt:lpstr>
      <vt:lpstr>Books and Publications on WRAP and Peer Support</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WRAP of DC</dc:creator>
  <cp:lastModifiedBy>WRAP of DC</cp:lastModifiedBy>
  <cp:revision>1</cp:revision>
  <dcterms:created xsi:type="dcterms:W3CDTF">2025-03-20T02:29:29Z</dcterms:created>
  <dcterms:modified xsi:type="dcterms:W3CDTF">2026-05-17T18:00:06Z</dcterms:modified>
</cp:coreProperties>
</file>