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80" d="100"/>
          <a:sy n="80" d="100"/>
        </p:scale>
        <p:origin x="90"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5/28/2026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participants and frame the session. WRAP, developed by Mary Ellen Copeland and peers in 1997, is an evidence-based, self-designed prevention and wellness tool. Emphasize that this presentation is for clinicians and facilitators learning to support others in building WRAPs at a pace that respects autonomy, lived experience, and readiness. Remind participants that there is no 'right' speed — the plan belongs to the person developing it.</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where pacing becomes most important. Some people need multiple sessions before naming what 'breaking down' looks like for them. Honor that. The goal is a plan written by a calmer self to be used by a distressed self — keep language clear, action steps small, and supporter names explicit.</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crisis plan often requires the slowest pace and the most facilitator skill. Many people only complete this after weeks or months. That is fine. Encourage the person to write it for the people who would actually use it, and to share copies with those supporters once written. Revisit annually.</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post-crisis plan is the most often skipped section and one of the most valuable. It supports re-entry and turns a crisis into data for refining the WRAP. Encourage the person to write it before they need it — the calmer self again writing for the recovering self.</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heart of the session. Pacing failures are the single biggest cause of WRAP abandonment. Coach facilitators to keep sessions short and end with momentum — stop while the person still has energy, not when they are exhausted. Normalize gaps in the plan; an 'incomplete' WRAP used weekly beats a 'complete' one in a drawer.</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four pitfalls cover the majority of what goes wrong in facilitator practice. The 'filling in for them' pattern is especially common with clinically trained facilitators — the instinct to be helpful overrides the discipline of letting the person author their own plan. When in doubt, ask one more open question and wait.</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with a concrete, small commitment. Encourage facilitators to identify one client or peer with whom they will begin the process this week, starting with the easiest section. Share contact info for ongoing peer consultation among facilitators — this work is best supported in community. Thank participants and invite questions.</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the agenda. Stress that facilitators move between three roles: educator (sharing structure), coach (eliciting personal content), and witness (honoring what the person shares). The session balances concept and how-to: roughly half is the WRAP framework, half is facilitation craft.</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Define WRAP plainly. Originated in 1997 by Mary Ellen Copeland with a group of people with lived experience of mental health challenges. SAMHSA classifies it as evidence-based. Reinforce: the facilitator's role is to teach the structure and prompt reflection, not to populate the plan. The plan is owned by the individual.</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five concepts are the values that underpin every section of WRAP. Introduce them before any worksheets — they reframe the work from clinical compliance to self-direction. When someone is stuck, returning to these concepts usually unblocks the conversation: 'Which of these feels hardest right now?' is a powerful pacing question.</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Map out the full architecture before diving in. Many people find it reassuring to see the whole journey first. Note that sections build on each other: the toolbox is the vocabulary used in every other section. Pacing principle: a person can stop at any section and have a useful plan. Completing all six is the goal, not the gate.</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toolbox is the easiest entry point and often where to start with someone new to WRAP. Encourage breadth over depth — list 20 to 30 items, not five 'perfect' ones. Reassure that items can be small ('drink water'). The toolbox is referenced when filling every later section, so the more items, the easier the rest of the plan becomes.</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Part A is often skipped and shouldn't be — it's the anchor for early warning signs later. Help the person describe wellness concretely. Part B is where over-ambition appears. Coach toward minimum viable maintenance: what would keep me steady on a hard week, not what would make me thrive on a perfect one.</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Triggers are external — distinguish them from early warning signs (internal). Some people resist this section because it feels like cataloguing pain. Frame it as building options: 'If X happens, I already know what I will do.' Allow the person to leave items blank or return later. Pace by topic, not by completion.</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noticed by the person, not by others. Compare with Part A of Daily Maintenance ('how I am when I am well') to find the contrast. The action plan for this section usually pulls heavily from the toolbox and may include increasing daily maintenance items rather than adding new ones.</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8F0"/>
        </a:solidFill>
        <a:effectLst/>
      </p:bgPr>
    </p:bg>
    <p:spTree>
      <p:nvGrpSpPr>
        <p:cNvPr id="1" name=""/>
        <p:cNvGrpSpPr/>
        <p:nvPr/>
      </p:nvGrpSpPr>
      <p:grpSpPr>
        <a:xfrm>
          <a:off x="0" y="0"/>
          <a:ext cx="0" cy="0"/>
          <a:chOff x="0" y="0"/>
          <a:chExt cx="0" cy="0"/>
        </a:xfrm>
      </p:grpSpPr>
      <p:sp>
        <p:nvSpPr>
          <p:cNvPr id="2" name="Shape 0"/>
          <p:cNvSpPr/>
          <p:nvPr/>
        </p:nvSpPr>
        <p:spPr>
          <a:xfrm>
            <a:off x="-3657600" y="-5486400"/>
            <a:ext cx="16459200" cy="8229600"/>
          </a:xfrm>
          <a:prstGeom prst="ellipse">
            <a:avLst/>
          </a:prstGeom>
          <a:solidFill>
            <a:srgbClr val="FFB48A">
              <a:alpha val="45000"/>
            </a:srgbClr>
          </a:solidFill>
          <a:ln/>
        </p:spPr>
        <p:txBody>
          <a:bodyPr/>
          <a:lstStyle/>
          <a:p>
            <a:endParaRPr lang="en-US"/>
          </a:p>
        </p:txBody>
      </p:sp>
      <p:sp>
        <p:nvSpPr>
          <p:cNvPr id="3" name="Shape 1"/>
          <p:cNvSpPr/>
          <p:nvPr/>
        </p:nvSpPr>
        <p:spPr>
          <a:xfrm>
            <a:off x="-1828800" y="-4572000"/>
            <a:ext cx="12801600" cy="6858000"/>
          </a:xfrm>
          <a:prstGeom prst="ellipse">
            <a:avLst/>
          </a:prstGeom>
          <a:solidFill>
            <a:srgbClr val="FF7A59">
              <a:alpha val="30000"/>
            </a:srgbClr>
          </a:solidFill>
          <a:ln/>
        </p:spPr>
        <p:txBody>
          <a:bodyPr/>
          <a:lstStyle/>
          <a:p>
            <a:endParaRPr lang="en-US"/>
          </a:p>
        </p:txBody>
      </p:sp>
      <p:sp>
        <p:nvSpPr>
          <p:cNvPr id="4" name="Shape 2"/>
          <p:cNvSpPr/>
          <p:nvPr/>
        </p:nvSpPr>
        <p:spPr>
          <a:xfrm>
            <a:off x="7680960" y="274320"/>
            <a:ext cx="1645920" cy="1645920"/>
          </a:xfrm>
          <a:prstGeom prst="ellipse">
            <a:avLst/>
          </a:prstGeom>
          <a:solidFill>
            <a:srgbClr val="FF7A59">
              <a:alpha val="70000"/>
            </a:srgbClr>
          </a:solidFill>
          <a:ln/>
        </p:spPr>
        <p:txBody>
          <a:bodyPr/>
          <a:lstStyle/>
          <a:p>
            <a:endParaRPr lang="en-US"/>
          </a:p>
        </p:txBody>
      </p:sp>
      <p:sp>
        <p:nvSpPr>
          <p:cNvPr id="5" name="Text 3"/>
          <p:cNvSpPr/>
          <p:nvPr/>
        </p:nvSpPr>
        <p:spPr>
          <a:xfrm>
            <a:off x="548640" y="1371600"/>
            <a:ext cx="5486400" cy="320040"/>
          </a:xfrm>
          <a:prstGeom prst="rect">
            <a:avLst/>
          </a:prstGeom>
          <a:noFill/>
          <a:ln/>
        </p:spPr>
        <p:txBody>
          <a:bodyPr wrap="square" lIns="0" tIns="0" rIns="0" bIns="0" rtlCol="0" anchor="ctr"/>
          <a:lstStyle/>
          <a:p>
            <a:pPr marL="0" indent="0">
              <a:buNone/>
            </a:pPr>
            <a:r>
              <a:rPr lang="en-US" sz="1200" b="1" kern="0" spc="600" dirty="0">
                <a:solidFill>
                  <a:srgbClr val="C8553D"/>
                </a:solidFill>
                <a:latin typeface="Calibri" pitchFamily="34" charset="0"/>
                <a:ea typeface="Calibri" pitchFamily="34" charset="-122"/>
                <a:cs typeface="Calibri" pitchFamily="34" charset="-120"/>
              </a:rPr>
              <a:t>A FACILITATOR'S GUIDE</a:t>
            </a:r>
            <a:endParaRPr lang="en-US" sz="1200" dirty="0"/>
          </a:p>
        </p:txBody>
      </p:sp>
      <p:sp>
        <p:nvSpPr>
          <p:cNvPr id="6" name="Text 4"/>
          <p:cNvSpPr/>
          <p:nvPr/>
        </p:nvSpPr>
        <p:spPr>
          <a:xfrm>
            <a:off x="548640" y="1737360"/>
            <a:ext cx="7132320" cy="1371600"/>
          </a:xfrm>
          <a:prstGeom prst="rect">
            <a:avLst/>
          </a:prstGeom>
          <a:noFill/>
          <a:ln/>
        </p:spPr>
        <p:txBody>
          <a:bodyPr wrap="square" lIns="0" tIns="0" rIns="0" bIns="0" rtlCol="0" anchor="ctr"/>
          <a:lstStyle/>
          <a:p>
            <a:pPr marL="0" indent="0">
              <a:buNone/>
            </a:pPr>
            <a:r>
              <a:rPr lang="en-US" sz="3800" b="1" dirty="0">
                <a:solidFill>
                  <a:srgbClr val="3D2C29"/>
                </a:solidFill>
                <a:latin typeface="Calibri" pitchFamily="34" charset="0"/>
                <a:ea typeface="Calibri" pitchFamily="34" charset="-122"/>
                <a:cs typeface="Calibri" pitchFamily="34" charset="-120"/>
              </a:rPr>
              <a:t>Developing a Wellness Recovery Action Plan</a:t>
            </a:r>
            <a:endParaRPr lang="en-US" sz="3800" dirty="0"/>
          </a:p>
        </p:txBody>
      </p:sp>
      <p:sp>
        <p:nvSpPr>
          <p:cNvPr id="7" name="Text 5"/>
          <p:cNvSpPr/>
          <p:nvPr/>
        </p:nvSpPr>
        <p:spPr>
          <a:xfrm>
            <a:off x="548640" y="2788920"/>
            <a:ext cx="7132320" cy="548640"/>
          </a:xfrm>
          <a:prstGeom prst="rect">
            <a:avLst/>
          </a:prstGeom>
          <a:noFill/>
          <a:ln/>
        </p:spPr>
        <p:txBody>
          <a:bodyPr wrap="square" lIns="0" tIns="0" rIns="0" bIns="0" rtlCol="0" anchor="ctr"/>
          <a:lstStyle/>
          <a:p>
            <a:pPr marL="0" indent="0">
              <a:buNone/>
            </a:pPr>
            <a:r>
              <a:rPr lang="en-US" sz="2800" i="1" dirty="0">
                <a:solidFill>
                  <a:srgbClr val="C8553D"/>
                </a:solidFill>
                <a:latin typeface="Calibri" pitchFamily="34" charset="0"/>
                <a:ea typeface="Calibri" pitchFamily="34" charset="-122"/>
                <a:cs typeface="Calibri" pitchFamily="34" charset="-120"/>
              </a:rPr>
              <a:t>at Your Own Pace</a:t>
            </a:r>
            <a:endParaRPr lang="en-US" sz="2800" dirty="0"/>
          </a:p>
        </p:txBody>
      </p:sp>
      <p:sp>
        <p:nvSpPr>
          <p:cNvPr id="8" name="Shape 6"/>
          <p:cNvSpPr/>
          <p:nvPr/>
        </p:nvSpPr>
        <p:spPr>
          <a:xfrm>
            <a:off x="548640" y="3520440"/>
            <a:ext cx="731520" cy="54864"/>
          </a:xfrm>
          <a:prstGeom prst="rect">
            <a:avLst/>
          </a:prstGeom>
          <a:solidFill>
            <a:srgbClr val="C8553D"/>
          </a:solidFill>
          <a:ln/>
        </p:spPr>
        <p:txBody>
          <a:bodyPr/>
          <a:lstStyle/>
          <a:p>
            <a:endParaRPr lang="en-US"/>
          </a:p>
        </p:txBody>
      </p:sp>
      <p:sp>
        <p:nvSpPr>
          <p:cNvPr id="9" name="Text 7"/>
          <p:cNvSpPr/>
          <p:nvPr/>
        </p:nvSpPr>
        <p:spPr>
          <a:xfrm>
            <a:off x="548640" y="3657600"/>
            <a:ext cx="7315200" cy="548640"/>
          </a:xfrm>
          <a:prstGeom prst="rect">
            <a:avLst/>
          </a:prstGeom>
          <a:noFill/>
          <a:ln/>
        </p:spPr>
        <p:txBody>
          <a:bodyPr wrap="square" lIns="0" tIns="0" rIns="0" bIns="0" rtlCol="0" anchor="ctr"/>
          <a:lstStyle/>
          <a:p>
            <a:pPr marL="0" indent="0">
              <a:buNone/>
            </a:pPr>
            <a:r>
              <a:rPr lang="en-US" sz="1400" dirty="0">
                <a:solidFill>
                  <a:srgbClr val="7A5C57"/>
                </a:solidFill>
                <a:latin typeface="Calibri" pitchFamily="34" charset="0"/>
                <a:ea typeface="Calibri" pitchFamily="34" charset="-122"/>
                <a:cs typeface="Calibri" pitchFamily="34" charset="-120"/>
              </a:rPr>
              <a:t>Supporting peers, clients, and yourself through a flexible, person-centered WRAP process.</a:t>
            </a:r>
            <a:endParaRPr lang="en-US" sz="1400" dirty="0"/>
          </a:p>
        </p:txBody>
      </p:sp>
      <p:sp>
        <p:nvSpPr>
          <p:cNvPr id="10" name="Text 8"/>
          <p:cNvSpPr/>
          <p:nvPr/>
        </p:nvSpPr>
        <p:spPr>
          <a:xfrm>
            <a:off x="548640" y="4434840"/>
            <a:ext cx="5486400" cy="274320"/>
          </a:xfrm>
          <a:prstGeom prst="rect">
            <a:avLst/>
          </a:prstGeom>
          <a:noFill/>
          <a:ln/>
        </p:spPr>
        <p:txBody>
          <a:bodyPr wrap="square" lIns="0" tIns="0" rIns="0" bIns="0" rtlCol="0" anchor="ctr"/>
          <a:lstStyle/>
          <a:p>
            <a:pPr marL="0" indent="0">
              <a:buNone/>
            </a:pPr>
            <a:r>
              <a:rPr lang="en-US" sz="1100" dirty="0">
                <a:solidFill>
                  <a:srgbClr val="7A5C57"/>
                </a:solidFill>
                <a:latin typeface="Calibri" pitchFamily="34" charset="0"/>
                <a:ea typeface="Calibri" pitchFamily="34" charset="-122"/>
                <a:cs typeface="Calibri" pitchFamily="34" charset="-120"/>
              </a:rPr>
              <a:t>May 2026  ·  Clinicians &amp; Facilitators</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8F0"/>
        </a:solidFill>
        <a:effectLst/>
      </p:bgPr>
    </p:bg>
    <p:spTree>
      <p:nvGrpSpPr>
        <p:cNvPr id="1" name=""/>
        <p:cNvGrpSpPr/>
        <p:nvPr/>
      </p:nvGrpSpPr>
      <p:grpSpPr>
        <a:xfrm>
          <a:off x="0" y="0"/>
          <a:ext cx="0" cy="0"/>
          <a:chOff x="0" y="0"/>
          <a:chExt cx="0" cy="0"/>
        </a:xfrm>
      </p:grpSpPr>
      <p:sp>
        <p:nvSpPr>
          <p:cNvPr id="2" name="Shape 0"/>
          <p:cNvSpPr/>
          <p:nvPr/>
        </p:nvSpPr>
        <p:spPr>
          <a:xfrm>
            <a:off x="-2743200" y="-4114800"/>
            <a:ext cx="14630400" cy="6400800"/>
          </a:xfrm>
          <a:prstGeom prst="ellipse">
            <a:avLst/>
          </a:prstGeom>
          <a:solidFill>
            <a:srgbClr val="FFB48A">
              <a:alpha val="35000"/>
            </a:srgbClr>
          </a:solidFill>
          <a:ln/>
        </p:spPr>
        <p:txBody>
          <a:bodyPr/>
          <a:lstStyle/>
          <a:p>
            <a:endParaRPr lang="en-US"/>
          </a:p>
        </p:txBody>
      </p:sp>
      <p:sp>
        <p:nvSpPr>
          <p:cNvPr id="3" name="Shape 1"/>
          <p:cNvSpPr/>
          <p:nvPr/>
        </p:nvSpPr>
        <p:spPr>
          <a:xfrm>
            <a:off x="-914400" y="-3200400"/>
            <a:ext cx="10972800" cy="5029200"/>
          </a:xfrm>
          <a:prstGeom prst="ellipse">
            <a:avLst/>
          </a:prstGeom>
          <a:solidFill>
            <a:srgbClr val="FF7A59">
              <a:alpha val="25000"/>
            </a:srgbClr>
          </a:solidFill>
          <a:ln/>
        </p:spPr>
        <p:txBody>
          <a:bodyPr/>
          <a:lstStyle/>
          <a:p>
            <a:endParaRPr lang="en-US"/>
          </a:p>
        </p:txBody>
      </p:sp>
      <p:sp>
        <p:nvSpPr>
          <p:cNvPr id="4" name="Shape 2"/>
          <p:cNvSpPr/>
          <p:nvPr/>
        </p:nvSpPr>
        <p:spPr>
          <a:xfrm>
            <a:off x="0" y="5029200"/>
            <a:ext cx="9144000" cy="114300"/>
          </a:xfrm>
          <a:prstGeom prst="rect">
            <a:avLst/>
          </a:prstGeom>
          <a:solidFill>
            <a:srgbClr val="C8553D"/>
          </a:solidFill>
          <a:ln/>
        </p:spPr>
        <p:txBody>
          <a:bodyPr/>
          <a:lstStyle/>
          <a:p>
            <a:endParaRPr lang="en-US"/>
          </a:p>
        </p:txBody>
      </p:sp>
      <p:sp>
        <p:nvSpPr>
          <p:cNvPr id="5" name="Text 3"/>
          <p:cNvSpPr/>
          <p:nvPr/>
        </p:nvSpPr>
        <p:spPr>
          <a:xfrm>
            <a:off x="365760" y="4800600"/>
            <a:ext cx="5486400" cy="228600"/>
          </a:xfrm>
          <a:prstGeom prst="rect">
            <a:avLst/>
          </a:prstGeom>
          <a:noFill/>
          <a:ln/>
        </p:spPr>
        <p:txBody>
          <a:bodyPr wrap="square" rtlCol="0" anchor="ctr"/>
          <a:lstStyle/>
          <a:p>
            <a:pPr marL="0" indent="0">
              <a:buNone/>
            </a:pPr>
            <a:r>
              <a:rPr lang="en-US" sz="900" dirty="0">
                <a:solidFill>
                  <a:srgbClr val="7A5C57"/>
                </a:solidFill>
                <a:latin typeface="Calibri" pitchFamily="34" charset="0"/>
                <a:ea typeface="Calibri" pitchFamily="34" charset="-122"/>
                <a:cs typeface="Calibri" pitchFamily="34" charset="-120"/>
              </a:rPr>
              <a:t>Developing a WRAP at Your Own Pace</a:t>
            </a:r>
            <a:endParaRPr lang="en-US" sz="900" dirty="0"/>
          </a:p>
        </p:txBody>
      </p:sp>
      <p:sp>
        <p:nvSpPr>
          <p:cNvPr id="6" name="Text 4"/>
          <p:cNvSpPr/>
          <p:nvPr/>
        </p:nvSpPr>
        <p:spPr>
          <a:xfrm>
            <a:off x="8229600" y="4800600"/>
            <a:ext cx="640080" cy="228600"/>
          </a:xfrm>
          <a:prstGeom prst="rect">
            <a:avLst/>
          </a:prstGeom>
          <a:noFill/>
          <a:ln/>
        </p:spPr>
        <p:txBody>
          <a:bodyPr wrap="square" rtlCol="0" anchor="ctr"/>
          <a:lstStyle/>
          <a:p>
            <a:pPr marL="0" indent="0" algn="r">
              <a:buNone/>
            </a:pPr>
            <a:r>
              <a:rPr lang="en-US" sz="900" dirty="0">
                <a:solidFill>
                  <a:srgbClr val="7A5C57"/>
                </a:solidFill>
                <a:latin typeface="Calibri" pitchFamily="34" charset="0"/>
                <a:ea typeface="Calibri" pitchFamily="34" charset="-122"/>
                <a:cs typeface="Calibri" pitchFamily="34" charset="-120"/>
              </a:rPr>
              <a:t>10 / 15</a:t>
            </a:r>
            <a:endParaRPr lang="en-US" sz="900" dirty="0"/>
          </a:p>
        </p:txBody>
      </p:sp>
      <p:sp>
        <p:nvSpPr>
          <p:cNvPr id="7" name="Text 5"/>
          <p:cNvSpPr/>
          <p:nvPr/>
        </p:nvSpPr>
        <p:spPr>
          <a:xfrm>
            <a:off x="457200" y="411480"/>
            <a:ext cx="8229600" cy="274320"/>
          </a:xfrm>
          <a:prstGeom prst="rect">
            <a:avLst/>
          </a:prstGeom>
          <a:noFill/>
          <a:ln/>
        </p:spPr>
        <p:txBody>
          <a:bodyPr wrap="square" lIns="0" tIns="0" rIns="0" bIns="0" rtlCol="0" anchor="ctr"/>
          <a:lstStyle/>
          <a:p>
            <a:pPr marL="0" indent="0">
              <a:buNone/>
            </a:pPr>
            <a:r>
              <a:rPr lang="en-US" sz="1100" b="1" kern="0" spc="400" dirty="0">
                <a:solidFill>
                  <a:srgbClr val="C8553D"/>
                </a:solidFill>
                <a:latin typeface="Calibri" pitchFamily="34" charset="0"/>
                <a:ea typeface="Calibri" pitchFamily="34" charset="-122"/>
                <a:cs typeface="Calibri" pitchFamily="34" charset="-120"/>
              </a:rPr>
              <a:t>SECTION 5</a:t>
            </a:r>
            <a:endParaRPr lang="en-US" sz="1100" dirty="0"/>
          </a:p>
        </p:txBody>
      </p:sp>
      <p:sp>
        <p:nvSpPr>
          <p:cNvPr id="8" name="Text 6"/>
          <p:cNvSpPr/>
          <p:nvPr/>
        </p:nvSpPr>
        <p:spPr>
          <a:xfrm>
            <a:off x="457200" y="685800"/>
            <a:ext cx="8229600" cy="777240"/>
          </a:xfrm>
          <a:prstGeom prst="rect">
            <a:avLst/>
          </a:prstGeom>
          <a:noFill/>
          <a:ln/>
        </p:spPr>
        <p:txBody>
          <a:bodyPr wrap="square" lIns="0" tIns="0" rIns="0" bIns="0" rtlCol="0" anchor="ctr"/>
          <a:lstStyle/>
          <a:p>
            <a:pPr marL="0" indent="0">
              <a:buNone/>
            </a:pPr>
            <a:r>
              <a:rPr lang="en-US" sz="3000" b="1" dirty="0">
                <a:solidFill>
                  <a:srgbClr val="3D2C29"/>
                </a:solidFill>
                <a:latin typeface="Calibri" pitchFamily="34" charset="0"/>
                <a:ea typeface="Calibri" pitchFamily="34" charset="-122"/>
                <a:cs typeface="Calibri" pitchFamily="34" charset="-120"/>
              </a:rPr>
              <a:t>When Things Are Breaking Down</a:t>
            </a:r>
            <a:endParaRPr lang="en-US" sz="3000" dirty="0"/>
          </a:p>
        </p:txBody>
      </p:sp>
      <p:sp>
        <p:nvSpPr>
          <p:cNvPr id="9" name="Shape 7"/>
          <p:cNvSpPr/>
          <p:nvPr/>
        </p:nvSpPr>
        <p:spPr>
          <a:xfrm>
            <a:off x="457200" y="1481328"/>
            <a:ext cx="548640" cy="45720"/>
          </a:xfrm>
          <a:prstGeom prst="rect">
            <a:avLst/>
          </a:prstGeom>
          <a:solidFill>
            <a:srgbClr val="FF7A59"/>
          </a:solidFill>
          <a:ln/>
        </p:spPr>
        <p:txBody>
          <a:bodyPr/>
          <a:lstStyle/>
          <a:p>
            <a:endParaRPr lang="en-US"/>
          </a:p>
        </p:txBody>
      </p:sp>
      <p:sp>
        <p:nvSpPr>
          <p:cNvPr id="10" name="Shape 8"/>
          <p:cNvSpPr/>
          <p:nvPr/>
        </p:nvSpPr>
        <p:spPr>
          <a:xfrm>
            <a:off x="457200" y="2103120"/>
            <a:ext cx="4023360" cy="1783080"/>
          </a:xfrm>
          <a:prstGeom prst="roundRect">
            <a:avLst>
              <a:gd name="adj" fmla="val 4103"/>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1" name="Text 9"/>
          <p:cNvSpPr/>
          <p:nvPr/>
        </p:nvSpPr>
        <p:spPr>
          <a:xfrm>
            <a:off x="640080" y="2240280"/>
            <a:ext cx="36576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Signs</a:t>
            </a:r>
            <a:endParaRPr lang="en-US" sz="1400" dirty="0"/>
          </a:p>
        </p:txBody>
      </p:sp>
      <p:sp>
        <p:nvSpPr>
          <p:cNvPr id="12" name="Text 10"/>
          <p:cNvSpPr/>
          <p:nvPr/>
        </p:nvSpPr>
        <p:spPr>
          <a:xfrm>
            <a:off x="640080" y="2606040"/>
            <a:ext cx="3657600" cy="114300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Things have escalated past early warning. Examples: not getting out of bed, intense anxiety, isolating completely, thoughts of self-harm without intent to act.</a:t>
            </a:r>
            <a:endParaRPr lang="en-US" sz="1100" dirty="0"/>
          </a:p>
        </p:txBody>
      </p:sp>
      <p:sp>
        <p:nvSpPr>
          <p:cNvPr id="13" name="Shape 11"/>
          <p:cNvSpPr/>
          <p:nvPr/>
        </p:nvSpPr>
        <p:spPr>
          <a:xfrm>
            <a:off x="4663440" y="2103120"/>
            <a:ext cx="4023360" cy="1783080"/>
          </a:xfrm>
          <a:prstGeom prst="roundRect">
            <a:avLst>
              <a:gd name="adj" fmla="val 4103"/>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4" name="Text 12"/>
          <p:cNvSpPr/>
          <p:nvPr/>
        </p:nvSpPr>
        <p:spPr>
          <a:xfrm>
            <a:off x="4846320" y="2240280"/>
            <a:ext cx="36576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Action plan</a:t>
            </a:r>
            <a:endParaRPr lang="en-US" sz="1400" dirty="0"/>
          </a:p>
        </p:txBody>
      </p:sp>
      <p:sp>
        <p:nvSpPr>
          <p:cNvPr id="15" name="Text 13"/>
          <p:cNvSpPr/>
          <p:nvPr/>
        </p:nvSpPr>
        <p:spPr>
          <a:xfrm>
            <a:off x="4846320" y="2606040"/>
            <a:ext cx="3657600" cy="114300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Specific, time-limited responses: reach out to two named supporters, attend a peer support meeting, contact prescriber, use a respite resource. Written in advance, used in the moment.</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8F0"/>
        </a:solidFill>
        <a:effectLst/>
      </p:bgPr>
    </p:bg>
    <p:spTree>
      <p:nvGrpSpPr>
        <p:cNvPr id="1" name=""/>
        <p:cNvGrpSpPr/>
        <p:nvPr/>
      </p:nvGrpSpPr>
      <p:grpSpPr>
        <a:xfrm>
          <a:off x="0" y="0"/>
          <a:ext cx="0" cy="0"/>
          <a:chOff x="0" y="0"/>
          <a:chExt cx="0" cy="0"/>
        </a:xfrm>
      </p:grpSpPr>
      <p:sp>
        <p:nvSpPr>
          <p:cNvPr id="2" name="Shape 0"/>
          <p:cNvSpPr/>
          <p:nvPr/>
        </p:nvSpPr>
        <p:spPr>
          <a:xfrm>
            <a:off x="-2743200" y="-4114800"/>
            <a:ext cx="14630400" cy="6400800"/>
          </a:xfrm>
          <a:prstGeom prst="ellipse">
            <a:avLst/>
          </a:prstGeom>
          <a:solidFill>
            <a:srgbClr val="FFB48A">
              <a:alpha val="35000"/>
            </a:srgbClr>
          </a:solidFill>
          <a:ln/>
        </p:spPr>
        <p:txBody>
          <a:bodyPr/>
          <a:lstStyle/>
          <a:p>
            <a:endParaRPr lang="en-US"/>
          </a:p>
        </p:txBody>
      </p:sp>
      <p:sp>
        <p:nvSpPr>
          <p:cNvPr id="3" name="Shape 1"/>
          <p:cNvSpPr/>
          <p:nvPr/>
        </p:nvSpPr>
        <p:spPr>
          <a:xfrm>
            <a:off x="-914400" y="-3200400"/>
            <a:ext cx="10972800" cy="5029200"/>
          </a:xfrm>
          <a:prstGeom prst="ellipse">
            <a:avLst/>
          </a:prstGeom>
          <a:solidFill>
            <a:srgbClr val="FF7A59">
              <a:alpha val="25000"/>
            </a:srgbClr>
          </a:solidFill>
          <a:ln/>
        </p:spPr>
        <p:txBody>
          <a:bodyPr/>
          <a:lstStyle/>
          <a:p>
            <a:endParaRPr lang="en-US"/>
          </a:p>
        </p:txBody>
      </p:sp>
      <p:sp>
        <p:nvSpPr>
          <p:cNvPr id="4" name="Shape 2"/>
          <p:cNvSpPr/>
          <p:nvPr/>
        </p:nvSpPr>
        <p:spPr>
          <a:xfrm>
            <a:off x="0" y="5029200"/>
            <a:ext cx="9144000" cy="114300"/>
          </a:xfrm>
          <a:prstGeom prst="rect">
            <a:avLst/>
          </a:prstGeom>
          <a:solidFill>
            <a:srgbClr val="C8553D"/>
          </a:solidFill>
          <a:ln/>
        </p:spPr>
        <p:txBody>
          <a:bodyPr/>
          <a:lstStyle/>
          <a:p>
            <a:endParaRPr lang="en-US"/>
          </a:p>
        </p:txBody>
      </p:sp>
      <p:sp>
        <p:nvSpPr>
          <p:cNvPr id="5" name="Text 3"/>
          <p:cNvSpPr/>
          <p:nvPr/>
        </p:nvSpPr>
        <p:spPr>
          <a:xfrm>
            <a:off x="365760" y="4800600"/>
            <a:ext cx="5486400" cy="228600"/>
          </a:xfrm>
          <a:prstGeom prst="rect">
            <a:avLst/>
          </a:prstGeom>
          <a:noFill/>
          <a:ln/>
        </p:spPr>
        <p:txBody>
          <a:bodyPr wrap="square" rtlCol="0" anchor="ctr"/>
          <a:lstStyle/>
          <a:p>
            <a:pPr marL="0" indent="0">
              <a:buNone/>
            </a:pPr>
            <a:r>
              <a:rPr lang="en-US" sz="900" dirty="0">
                <a:solidFill>
                  <a:srgbClr val="7A5C57"/>
                </a:solidFill>
                <a:latin typeface="Calibri" pitchFamily="34" charset="0"/>
                <a:ea typeface="Calibri" pitchFamily="34" charset="-122"/>
                <a:cs typeface="Calibri" pitchFamily="34" charset="-120"/>
              </a:rPr>
              <a:t>Developing a WRAP at Your Own Pace</a:t>
            </a:r>
            <a:endParaRPr lang="en-US" sz="900" dirty="0"/>
          </a:p>
        </p:txBody>
      </p:sp>
      <p:sp>
        <p:nvSpPr>
          <p:cNvPr id="6" name="Text 4"/>
          <p:cNvSpPr/>
          <p:nvPr/>
        </p:nvSpPr>
        <p:spPr>
          <a:xfrm>
            <a:off x="8229600" y="4800600"/>
            <a:ext cx="640080" cy="228600"/>
          </a:xfrm>
          <a:prstGeom prst="rect">
            <a:avLst/>
          </a:prstGeom>
          <a:noFill/>
          <a:ln/>
        </p:spPr>
        <p:txBody>
          <a:bodyPr wrap="square" rtlCol="0" anchor="ctr"/>
          <a:lstStyle/>
          <a:p>
            <a:pPr marL="0" indent="0" algn="r">
              <a:buNone/>
            </a:pPr>
            <a:r>
              <a:rPr lang="en-US" sz="900" dirty="0">
                <a:solidFill>
                  <a:srgbClr val="7A5C57"/>
                </a:solidFill>
                <a:latin typeface="Calibri" pitchFamily="34" charset="0"/>
                <a:ea typeface="Calibri" pitchFamily="34" charset="-122"/>
                <a:cs typeface="Calibri" pitchFamily="34" charset="-120"/>
              </a:rPr>
              <a:t>11 / 15</a:t>
            </a:r>
            <a:endParaRPr lang="en-US" sz="900" dirty="0"/>
          </a:p>
        </p:txBody>
      </p:sp>
      <p:sp>
        <p:nvSpPr>
          <p:cNvPr id="7" name="Text 5"/>
          <p:cNvSpPr/>
          <p:nvPr/>
        </p:nvSpPr>
        <p:spPr>
          <a:xfrm>
            <a:off x="457200" y="411480"/>
            <a:ext cx="8229600" cy="274320"/>
          </a:xfrm>
          <a:prstGeom prst="rect">
            <a:avLst/>
          </a:prstGeom>
          <a:noFill/>
          <a:ln/>
        </p:spPr>
        <p:txBody>
          <a:bodyPr wrap="square" lIns="0" tIns="0" rIns="0" bIns="0" rtlCol="0" anchor="ctr"/>
          <a:lstStyle/>
          <a:p>
            <a:pPr marL="0" indent="0">
              <a:buNone/>
            </a:pPr>
            <a:r>
              <a:rPr lang="en-US" sz="1100" b="1" kern="0" spc="400" dirty="0">
                <a:solidFill>
                  <a:srgbClr val="C8553D"/>
                </a:solidFill>
                <a:latin typeface="Calibri" pitchFamily="34" charset="0"/>
                <a:ea typeface="Calibri" pitchFamily="34" charset="-122"/>
                <a:cs typeface="Calibri" pitchFamily="34" charset="-120"/>
              </a:rPr>
              <a:t>SECTION 6A</a:t>
            </a:r>
            <a:endParaRPr lang="en-US" sz="1100" dirty="0"/>
          </a:p>
        </p:txBody>
      </p:sp>
      <p:sp>
        <p:nvSpPr>
          <p:cNvPr id="8" name="Text 6"/>
          <p:cNvSpPr/>
          <p:nvPr/>
        </p:nvSpPr>
        <p:spPr>
          <a:xfrm>
            <a:off x="457200" y="685800"/>
            <a:ext cx="8229600" cy="777240"/>
          </a:xfrm>
          <a:prstGeom prst="rect">
            <a:avLst/>
          </a:prstGeom>
          <a:noFill/>
          <a:ln/>
        </p:spPr>
        <p:txBody>
          <a:bodyPr wrap="square" lIns="0" tIns="0" rIns="0" bIns="0" rtlCol="0" anchor="ctr"/>
          <a:lstStyle/>
          <a:p>
            <a:pPr marL="0" indent="0">
              <a:buNone/>
            </a:pPr>
            <a:r>
              <a:rPr lang="en-US" sz="3000" b="1" dirty="0">
                <a:solidFill>
                  <a:srgbClr val="3D2C29"/>
                </a:solidFill>
                <a:latin typeface="Calibri" pitchFamily="34" charset="0"/>
                <a:ea typeface="Calibri" pitchFamily="34" charset="-122"/>
                <a:cs typeface="Calibri" pitchFamily="34" charset="-120"/>
              </a:rPr>
              <a:t>Crisis Plan</a:t>
            </a:r>
            <a:endParaRPr lang="en-US" sz="3000" dirty="0"/>
          </a:p>
        </p:txBody>
      </p:sp>
      <p:sp>
        <p:nvSpPr>
          <p:cNvPr id="9" name="Shape 7"/>
          <p:cNvSpPr/>
          <p:nvPr/>
        </p:nvSpPr>
        <p:spPr>
          <a:xfrm>
            <a:off x="457200" y="1481328"/>
            <a:ext cx="548640" cy="45720"/>
          </a:xfrm>
          <a:prstGeom prst="rect">
            <a:avLst/>
          </a:prstGeom>
          <a:solidFill>
            <a:srgbClr val="FF7A59"/>
          </a:solidFill>
          <a:ln/>
        </p:spPr>
        <p:txBody>
          <a:bodyPr/>
          <a:lstStyle/>
          <a:p>
            <a:endParaRPr lang="en-US"/>
          </a:p>
        </p:txBody>
      </p:sp>
      <p:sp>
        <p:nvSpPr>
          <p:cNvPr id="10" name="Text 8"/>
          <p:cNvSpPr/>
          <p:nvPr/>
        </p:nvSpPr>
        <p:spPr>
          <a:xfrm>
            <a:off x="457200" y="1783080"/>
            <a:ext cx="8229600" cy="502920"/>
          </a:xfrm>
          <a:prstGeom prst="rect">
            <a:avLst/>
          </a:prstGeom>
          <a:noFill/>
          <a:ln/>
        </p:spPr>
        <p:txBody>
          <a:bodyPr wrap="square" rtlCol="0" anchor="ctr"/>
          <a:lstStyle/>
          <a:p>
            <a:pPr marL="0" indent="0">
              <a:buNone/>
            </a:pPr>
            <a:r>
              <a:rPr lang="en-US" sz="1300" i="1" dirty="0">
                <a:solidFill>
                  <a:srgbClr val="7A5C57"/>
                </a:solidFill>
                <a:latin typeface="Calibri" pitchFamily="34" charset="0"/>
                <a:ea typeface="Calibri" pitchFamily="34" charset="-122"/>
                <a:cs typeface="Calibri" pitchFamily="34" charset="-120"/>
              </a:rPr>
              <a:t>Written for others to use when the person cannot direct their own care. The only section addressed to supporters, not to the self.</a:t>
            </a:r>
            <a:endParaRPr lang="en-US" sz="1300" dirty="0"/>
          </a:p>
        </p:txBody>
      </p:sp>
      <p:sp>
        <p:nvSpPr>
          <p:cNvPr id="11" name="Shape 9"/>
          <p:cNvSpPr/>
          <p:nvPr/>
        </p:nvSpPr>
        <p:spPr>
          <a:xfrm>
            <a:off x="457200" y="2423160"/>
            <a:ext cx="2651760" cy="1005840"/>
          </a:xfrm>
          <a:prstGeom prst="roundRect">
            <a:avLst>
              <a:gd name="adj" fmla="val 5455"/>
            </a:avLst>
          </a:prstGeom>
          <a:solidFill>
            <a:srgbClr val="FFFFFF"/>
          </a:solidFill>
          <a:ln w="12700">
            <a:solidFill>
              <a:srgbClr val="FBE4D2"/>
            </a:solidFill>
            <a:prstDash val="solid"/>
          </a:ln>
        </p:spPr>
        <p:txBody>
          <a:bodyPr/>
          <a:lstStyle/>
          <a:p>
            <a:endParaRPr lang="en-US"/>
          </a:p>
        </p:txBody>
      </p:sp>
      <p:sp>
        <p:nvSpPr>
          <p:cNvPr id="12" name="Text 10"/>
          <p:cNvSpPr/>
          <p:nvPr/>
        </p:nvSpPr>
        <p:spPr>
          <a:xfrm>
            <a:off x="594360" y="2532888"/>
            <a:ext cx="2377440" cy="320040"/>
          </a:xfrm>
          <a:prstGeom prst="rect">
            <a:avLst/>
          </a:prstGeom>
          <a:noFill/>
          <a:ln/>
        </p:spPr>
        <p:txBody>
          <a:bodyPr wrap="square" lIns="0" tIns="0" rIns="0" bIns="0" rtlCol="0" anchor="ctr"/>
          <a:lstStyle/>
          <a:p>
            <a:pPr marL="0" indent="0">
              <a:buNone/>
            </a:pPr>
            <a:r>
              <a:rPr lang="en-US" sz="1150" b="1" dirty="0">
                <a:solidFill>
                  <a:srgbClr val="C8553D"/>
                </a:solidFill>
                <a:latin typeface="Calibri" pitchFamily="34" charset="0"/>
                <a:ea typeface="Calibri" pitchFamily="34" charset="-122"/>
                <a:cs typeface="Calibri" pitchFamily="34" charset="-120"/>
              </a:rPr>
              <a:t>1. How I am when I'm well</a:t>
            </a:r>
            <a:endParaRPr lang="en-US" sz="1150" dirty="0"/>
          </a:p>
        </p:txBody>
      </p:sp>
      <p:sp>
        <p:nvSpPr>
          <p:cNvPr id="13" name="Text 11"/>
          <p:cNvSpPr/>
          <p:nvPr/>
        </p:nvSpPr>
        <p:spPr>
          <a:xfrm>
            <a:off x="594360" y="2862072"/>
            <a:ext cx="2377440" cy="548640"/>
          </a:xfrm>
          <a:prstGeom prst="rect">
            <a:avLst/>
          </a:prstGeom>
          <a:noFill/>
          <a:ln/>
        </p:spPr>
        <p:txBody>
          <a:bodyPr wrap="square" lIns="0" tIns="0" rIns="0" bIns="0" rtlCol="0" anchor="ctr"/>
          <a:lstStyle/>
          <a:p>
            <a:pPr marL="0" indent="0">
              <a:buNone/>
            </a:pPr>
            <a:r>
              <a:rPr lang="en-US" sz="1000" dirty="0">
                <a:solidFill>
                  <a:srgbClr val="3D2C29"/>
                </a:solidFill>
                <a:latin typeface="Calibri" pitchFamily="34" charset="0"/>
                <a:ea typeface="Calibri" pitchFamily="34" charset="-122"/>
                <a:cs typeface="Calibri" pitchFamily="34" charset="-120"/>
              </a:rPr>
              <a:t>Reused from Daily Maintenance.</a:t>
            </a:r>
            <a:endParaRPr lang="en-US" sz="1000" dirty="0"/>
          </a:p>
        </p:txBody>
      </p:sp>
      <p:sp>
        <p:nvSpPr>
          <p:cNvPr id="14" name="Shape 12"/>
          <p:cNvSpPr/>
          <p:nvPr/>
        </p:nvSpPr>
        <p:spPr>
          <a:xfrm>
            <a:off x="3246120" y="2423160"/>
            <a:ext cx="2651760" cy="1005840"/>
          </a:xfrm>
          <a:prstGeom prst="roundRect">
            <a:avLst>
              <a:gd name="adj" fmla="val 5455"/>
            </a:avLst>
          </a:prstGeom>
          <a:solidFill>
            <a:srgbClr val="FFFFFF"/>
          </a:solidFill>
          <a:ln w="12700">
            <a:solidFill>
              <a:srgbClr val="FBE4D2"/>
            </a:solidFill>
            <a:prstDash val="solid"/>
          </a:ln>
        </p:spPr>
        <p:txBody>
          <a:bodyPr/>
          <a:lstStyle/>
          <a:p>
            <a:endParaRPr lang="en-US"/>
          </a:p>
        </p:txBody>
      </p:sp>
      <p:sp>
        <p:nvSpPr>
          <p:cNvPr id="15" name="Text 13"/>
          <p:cNvSpPr/>
          <p:nvPr/>
        </p:nvSpPr>
        <p:spPr>
          <a:xfrm>
            <a:off x="3383280" y="2532888"/>
            <a:ext cx="2377440" cy="320040"/>
          </a:xfrm>
          <a:prstGeom prst="rect">
            <a:avLst/>
          </a:prstGeom>
          <a:noFill/>
          <a:ln/>
        </p:spPr>
        <p:txBody>
          <a:bodyPr wrap="square" lIns="0" tIns="0" rIns="0" bIns="0" rtlCol="0" anchor="ctr"/>
          <a:lstStyle/>
          <a:p>
            <a:pPr marL="0" indent="0">
              <a:buNone/>
            </a:pPr>
            <a:r>
              <a:rPr lang="en-US" sz="1150" b="1" dirty="0">
                <a:solidFill>
                  <a:srgbClr val="C8553D"/>
                </a:solidFill>
                <a:latin typeface="Calibri" pitchFamily="34" charset="0"/>
                <a:ea typeface="Calibri" pitchFamily="34" charset="-122"/>
                <a:cs typeface="Calibri" pitchFamily="34" charset="-120"/>
              </a:rPr>
              <a:t>2. Indicators of crisis</a:t>
            </a:r>
            <a:endParaRPr lang="en-US" sz="1150" dirty="0"/>
          </a:p>
        </p:txBody>
      </p:sp>
      <p:sp>
        <p:nvSpPr>
          <p:cNvPr id="16" name="Text 14"/>
          <p:cNvSpPr/>
          <p:nvPr/>
        </p:nvSpPr>
        <p:spPr>
          <a:xfrm>
            <a:off x="3383280" y="2862072"/>
            <a:ext cx="2377440" cy="548640"/>
          </a:xfrm>
          <a:prstGeom prst="rect">
            <a:avLst/>
          </a:prstGeom>
          <a:noFill/>
          <a:ln/>
        </p:spPr>
        <p:txBody>
          <a:bodyPr wrap="square" lIns="0" tIns="0" rIns="0" bIns="0" rtlCol="0" anchor="ctr"/>
          <a:lstStyle/>
          <a:p>
            <a:pPr marL="0" indent="0">
              <a:buNone/>
            </a:pPr>
            <a:r>
              <a:rPr lang="en-US" sz="1000" dirty="0">
                <a:solidFill>
                  <a:srgbClr val="3D2C29"/>
                </a:solidFill>
                <a:latin typeface="Calibri" pitchFamily="34" charset="0"/>
                <a:ea typeface="Calibri" pitchFamily="34" charset="-122"/>
                <a:cs typeface="Calibri" pitchFamily="34" charset="-120"/>
              </a:rPr>
              <a:t>The specific signs that mean others should take over.</a:t>
            </a:r>
            <a:endParaRPr lang="en-US" sz="1000" dirty="0"/>
          </a:p>
        </p:txBody>
      </p:sp>
      <p:sp>
        <p:nvSpPr>
          <p:cNvPr id="17" name="Shape 15"/>
          <p:cNvSpPr/>
          <p:nvPr/>
        </p:nvSpPr>
        <p:spPr>
          <a:xfrm>
            <a:off x="6035040" y="2423160"/>
            <a:ext cx="2651760" cy="1005840"/>
          </a:xfrm>
          <a:prstGeom prst="roundRect">
            <a:avLst>
              <a:gd name="adj" fmla="val 5455"/>
            </a:avLst>
          </a:prstGeom>
          <a:solidFill>
            <a:srgbClr val="FFFFFF"/>
          </a:solidFill>
          <a:ln w="12700">
            <a:solidFill>
              <a:srgbClr val="FBE4D2"/>
            </a:solidFill>
            <a:prstDash val="solid"/>
          </a:ln>
        </p:spPr>
        <p:txBody>
          <a:bodyPr/>
          <a:lstStyle/>
          <a:p>
            <a:endParaRPr lang="en-US"/>
          </a:p>
        </p:txBody>
      </p:sp>
      <p:sp>
        <p:nvSpPr>
          <p:cNvPr id="18" name="Text 16"/>
          <p:cNvSpPr/>
          <p:nvPr/>
        </p:nvSpPr>
        <p:spPr>
          <a:xfrm>
            <a:off x="6172200" y="2532888"/>
            <a:ext cx="2377440" cy="320040"/>
          </a:xfrm>
          <a:prstGeom prst="rect">
            <a:avLst/>
          </a:prstGeom>
          <a:noFill/>
          <a:ln/>
        </p:spPr>
        <p:txBody>
          <a:bodyPr wrap="square" lIns="0" tIns="0" rIns="0" bIns="0" rtlCol="0" anchor="ctr"/>
          <a:lstStyle/>
          <a:p>
            <a:pPr marL="0" indent="0">
              <a:buNone/>
            </a:pPr>
            <a:r>
              <a:rPr lang="en-US" sz="1150" b="1" dirty="0">
                <a:solidFill>
                  <a:srgbClr val="C8553D"/>
                </a:solidFill>
                <a:latin typeface="Calibri" pitchFamily="34" charset="0"/>
                <a:ea typeface="Calibri" pitchFamily="34" charset="-122"/>
                <a:cs typeface="Calibri" pitchFamily="34" charset="-120"/>
              </a:rPr>
              <a:t>3. Supporters &amp; roles</a:t>
            </a:r>
            <a:endParaRPr lang="en-US" sz="1150" dirty="0"/>
          </a:p>
        </p:txBody>
      </p:sp>
      <p:sp>
        <p:nvSpPr>
          <p:cNvPr id="19" name="Text 17"/>
          <p:cNvSpPr/>
          <p:nvPr/>
        </p:nvSpPr>
        <p:spPr>
          <a:xfrm>
            <a:off x="6172200" y="2862072"/>
            <a:ext cx="2377440" cy="548640"/>
          </a:xfrm>
          <a:prstGeom prst="rect">
            <a:avLst/>
          </a:prstGeom>
          <a:noFill/>
          <a:ln/>
        </p:spPr>
        <p:txBody>
          <a:bodyPr wrap="square" lIns="0" tIns="0" rIns="0" bIns="0" rtlCol="0" anchor="ctr"/>
          <a:lstStyle/>
          <a:p>
            <a:pPr marL="0" indent="0">
              <a:buNone/>
            </a:pPr>
            <a:r>
              <a:rPr lang="en-US" sz="1000" dirty="0">
                <a:solidFill>
                  <a:srgbClr val="3D2C29"/>
                </a:solidFill>
                <a:latin typeface="Calibri" pitchFamily="34" charset="0"/>
                <a:ea typeface="Calibri" pitchFamily="34" charset="-122"/>
                <a:cs typeface="Calibri" pitchFamily="34" charset="-120"/>
              </a:rPr>
              <a:t>Who does what — named, with phone numbers.</a:t>
            </a:r>
            <a:endParaRPr lang="en-US" sz="1000" dirty="0"/>
          </a:p>
        </p:txBody>
      </p:sp>
      <p:sp>
        <p:nvSpPr>
          <p:cNvPr id="20" name="Shape 18"/>
          <p:cNvSpPr/>
          <p:nvPr/>
        </p:nvSpPr>
        <p:spPr>
          <a:xfrm>
            <a:off x="457200" y="3566160"/>
            <a:ext cx="2651760" cy="1005840"/>
          </a:xfrm>
          <a:prstGeom prst="roundRect">
            <a:avLst>
              <a:gd name="adj" fmla="val 5455"/>
            </a:avLst>
          </a:prstGeom>
          <a:solidFill>
            <a:srgbClr val="FFFFFF"/>
          </a:solidFill>
          <a:ln w="12700">
            <a:solidFill>
              <a:srgbClr val="FBE4D2"/>
            </a:solidFill>
            <a:prstDash val="solid"/>
          </a:ln>
        </p:spPr>
        <p:txBody>
          <a:bodyPr/>
          <a:lstStyle/>
          <a:p>
            <a:endParaRPr lang="en-US"/>
          </a:p>
        </p:txBody>
      </p:sp>
      <p:sp>
        <p:nvSpPr>
          <p:cNvPr id="21" name="Text 19"/>
          <p:cNvSpPr/>
          <p:nvPr/>
        </p:nvSpPr>
        <p:spPr>
          <a:xfrm>
            <a:off x="594360" y="3675888"/>
            <a:ext cx="2377440" cy="320040"/>
          </a:xfrm>
          <a:prstGeom prst="rect">
            <a:avLst/>
          </a:prstGeom>
          <a:noFill/>
          <a:ln/>
        </p:spPr>
        <p:txBody>
          <a:bodyPr wrap="square" lIns="0" tIns="0" rIns="0" bIns="0" rtlCol="0" anchor="ctr"/>
          <a:lstStyle/>
          <a:p>
            <a:pPr marL="0" indent="0">
              <a:buNone/>
            </a:pPr>
            <a:r>
              <a:rPr lang="en-US" sz="1150" b="1" dirty="0">
                <a:solidFill>
                  <a:srgbClr val="C8553D"/>
                </a:solidFill>
                <a:latin typeface="Calibri" pitchFamily="34" charset="0"/>
                <a:ea typeface="Calibri" pitchFamily="34" charset="-122"/>
                <a:cs typeface="Calibri" pitchFamily="34" charset="-120"/>
              </a:rPr>
              <a:t>4. Medications &amp; care</a:t>
            </a:r>
            <a:endParaRPr lang="en-US" sz="1150" dirty="0"/>
          </a:p>
        </p:txBody>
      </p:sp>
      <p:sp>
        <p:nvSpPr>
          <p:cNvPr id="22" name="Text 20"/>
          <p:cNvSpPr/>
          <p:nvPr/>
        </p:nvSpPr>
        <p:spPr>
          <a:xfrm>
            <a:off x="594360" y="4005072"/>
            <a:ext cx="2377440" cy="548640"/>
          </a:xfrm>
          <a:prstGeom prst="rect">
            <a:avLst/>
          </a:prstGeom>
          <a:noFill/>
          <a:ln/>
        </p:spPr>
        <p:txBody>
          <a:bodyPr wrap="square" lIns="0" tIns="0" rIns="0" bIns="0" rtlCol="0" anchor="ctr"/>
          <a:lstStyle/>
          <a:p>
            <a:pPr marL="0" indent="0">
              <a:buNone/>
            </a:pPr>
            <a:r>
              <a:rPr lang="en-US" sz="1000" dirty="0">
                <a:solidFill>
                  <a:srgbClr val="3D2C29"/>
                </a:solidFill>
                <a:latin typeface="Calibri" pitchFamily="34" charset="0"/>
                <a:ea typeface="Calibri" pitchFamily="34" charset="-122"/>
                <a:cs typeface="Calibri" pitchFamily="34" charset="-120"/>
              </a:rPr>
              <a:t>What helps, what to avoid, providers, preferences.</a:t>
            </a:r>
            <a:endParaRPr lang="en-US" sz="1000" dirty="0"/>
          </a:p>
        </p:txBody>
      </p:sp>
      <p:sp>
        <p:nvSpPr>
          <p:cNvPr id="23" name="Shape 21"/>
          <p:cNvSpPr/>
          <p:nvPr/>
        </p:nvSpPr>
        <p:spPr>
          <a:xfrm>
            <a:off x="3246120" y="3566160"/>
            <a:ext cx="2651760" cy="1005840"/>
          </a:xfrm>
          <a:prstGeom prst="roundRect">
            <a:avLst>
              <a:gd name="adj" fmla="val 5455"/>
            </a:avLst>
          </a:prstGeom>
          <a:solidFill>
            <a:srgbClr val="FFFFFF"/>
          </a:solidFill>
          <a:ln w="12700">
            <a:solidFill>
              <a:srgbClr val="FBE4D2"/>
            </a:solidFill>
            <a:prstDash val="solid"/>
          </a:ln>
        </p:spPr>
        <p:txBody>
          <a:bodyPr/>
          <a:lstStyle/>
          <a:p>
            <a:endParaRPr lang="en-US"/>
          </a:p>
        </p:txBody>
      </p:sp>
      <p:sp>
        <p:nvSpPr>
          <p:cNvPr id="24" name="Text 22"/>
          <p:cNvSpPr/>
          <p:nvPr/>
        </p:nvSpPr>
        <p:spPr>
          <a:xfrm>
            <a:off x="3383280" y="3675888"/>
            <a:ext cx="2377440" cy="320040"/>
          </a:xfrm>
          <a:prstGeom prst="rect">
            <a:avLst/>
          </a:prstGeom>
          <a:noFill/>
          <a:ln/>
        </p:spPr>
        <p:txBody>
          <a:bodyPr wrap="square" lIns="0" tIns="0" rIns="0" bIns="0" rtlCol="0" anchor="ctr"/>
          <a:lstStyle/>
          <a:p>
            <a:pPr marL="0" indent="0">
              <a:buNone/>
            </a:pPr>
            <a:r>
              <a:rPr lang="en-US" sz="1150" b="1" dirty="0">
                <a:solidFill>
                  <a:srgbClr val="C8553D"/>
                </a:solidFill>
                <a:latin typeface="Calibri" pitchFamily="34" charset="0"/>
                <a:ea typeface="Calibri" pitchFamily="34" charset="-122"/>
                <a:cs typeface="Calibri" pitchFamily="34" charset="-120"/>
              </a:rPr>
              <a:t>5. Treatment facilities</a:t>
            </a:r>
            <a:endParaRPr lang="en-US" sz="1150" dirty="0"/>
          </a:p>
        </p:txBody>
      </p:sp>
      <p:sp>
        <p:nvSpPr>
          <p:cNvPr id="25" name="Text 23"/>
          <p:cNvSpPr/>
          <p:nvPr/>
        </p:nvSpPr>
        <p:spPr>
          <a:xfrm>
            <a:off x="3383280" y="4005072"/>
            <a:ext cx="2377440" cy="548640"/>
          </a:xfrm>
          <a:prstGeom prst="rect">
            <a:avLst/>
          </a:prstGeom>
          <a:noFill/>
          <a:ln/>
        </p:spPr>
        <p:txBody>
          <a:bodyPr wrap="square" lIns="0" tIns="0" rIns="0" bIns="0" rtlCol="0" anchor="ctr"/>
          <a:lstStyle/>
          <a:p>
            <a:pPr marL="0" indent="0">
              <a:buNone/>
            </a:pPr>
            <a:r>
              <a:rPr lang="en-US" sz="1000" dirty="0">
                <a:solidFill>
                  <a:srgbClr val="3D2C29"/>
                </a:solidFill>
                <a:latin typeface="Calibri" pitchFamily="34" charset="0"/>
                <a:ea typeface="Calibri" pitchFamily="34" charset="-122"/>
                <a:cs typeface="Calibri" pitchFamily="34" charset="-120"/>
              </a:rPr>
              <a:t>Acceptable and unacceptable, with reasons.</a:t>
            </a:r>
            <a:endParaRPr lang="en-US" sz="1000" dirty="0"/>
          </a:p>
        </p:txBody>
      </p:sp>
      <p:sp>
        <p:nvSpPr>
          <p:cNvPr id="26" name="Shape 24"/>
          <p:cNvSpPr/>
          <p:nvPr/>
        </p:nvSpPr>
        <p:spPr>
          <a:xfrm>
            <a:off x="6035040" y="3566160"/>
            <a:ext cx="2651760" cy="1005840"/>
          </a:xfrm>
          <a:prstGeom prst="roundRect">
            <a:avLst>
              <a:gd name="adj" fmla="val 5455"/>
            </a:avLst>
          </a:prstGeom>
          <a:solidFill>
            <a:srgbClr val="FFFFFF"/>
          </a:solidFill>
          <a:ln w="12700">
            <a:solidFill>
              <a:srgbClr val="FBE4D2"/>
            </a:solidFill>
            <a:prstDash val="solid"/>
          </a:ln>
        </p:spPr>
        <p:txBody>
          <a:bodyPr/>
          <a:lstStyle/>
          <a:p>
            <a:endParaRPr lang="en-US"/>
          </a:p>
        </p:txBody>
      </p:sp>
      <p:sp>
        <p:nvSpPr>
          <p:cNvPr id="27" name="Text 25"/>
          <p:cNvSpPr/>
          <p:nvPr/>
        </p:nvSpPr>
        <p:spPr>
          <a:xfrm>
            <a:off x="6172200" y="3675888"/>
            <a:ext cx="2377440" cy="320040"/>
          </a:xfrm>
          <a:prstGeom prst="rect">
            <a:avLst/>
          </a:prstGeom>
          <a:noFill/>
          <a:ln/>
        </p:spPr>
        <p:txBody>
          <a:bodyPr wrap="square" lIns="0" tIns="0" rIns="0" bIns="0" rtlCol="0" anchor="ctr"/>
          <a:lstStyle/>
          <a:p>
            <a:pPr marL="0" indent="0">
              <a:buNone/>
            </a:pPr>
            <a:r>
              <a:rPr lang="en-US" sz="1150" b="1" dirty="0">
                <a:solidFill>
                  <a:srgbClr val="C8553D"/>
                </a:solidFill>
                <a:latin typeface="Calibri" pitchFamily="34" charset="0"/>
                <a:ea typeface="Calibri" pitchFamily="34" charset="-122"/>
                <a:cs typeface="Calibri" pitchFamily="34" charset="-120"/>
              </a:rPr>
              <a:t>6. Home/community care</a:t>
            </a:r>
            <a:endParaRPr lang="en-US" sz="1150" dirty="0"/>
          </a:p>
        </p:txBody>
      </p:sp>
      <p:sp>
        <p:nvSpPr>
          <p:cNvPr id="28" name="Text 26"/>
          <p:cNvSpPr/>
          <p:nvPr/>
        </p:nvSpPr>
        <p:spPr>
          <a:xfrm>
            <a:off x="6172200" y="4005072"/>
            <a:ext cx="2377440" cy="548640"/>
          </a:xfrm>
          <a:prstGeom prst="rect">
            <a:avLst/>
          </a:prstGeom>
          <a:noFill/>
          <a:ln/>
        </p:spPr>
        <p:txBody>
          <a:bodyPr wrap="square" lIns="0" tIns="0" rIns="0" bIns="0" rtlCol="0" anchor="ctr"/>
          <a:lstStyle/>
          <a:p>
            <a:pPr marL="0" indent="0">
              <a:buNone/>
            </a:pPr>
            <a:r>
              <a:rPr lang="en-US" sz="1000" dirty="0">
                <a:solidFill>
                  <a:srgbClr val="3D2C29"/>
                </a:solidFill>
                <a:latin typeface="Calibri" pitchFamily="34" charset="0"/>
                <a:ea typeface="Calibri" pitchFamily="34" charset="-122"/>
                <a:cs typeface="Calibri" pitchFamily="34" charset="-120"/>
              </a:rPr>
              <a:t>What I want done, what I want avoided.</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8F0"/>
        </a:solidFill>
        <a:effectLst/>
      </p:bgPr>
    </p:bg>
    <p:spTree>
      <p:nvGrpSpPr>
        <p:cNvPr id="1" name=""/>
        <p:cNvGrpSpPr/>
        <p:nvPr/>
      </p:nvGrpSpPr>
      <p:grpSpPr>
        <a:xfrm>
          <a:off x="0" y="0"/>
          <a:ext cx="0" cy="0"/>
          <a:chOff x="0" y="0"/>
          <a:chExt cx="0" cy="0"/>
        </a:xfrm>
      </p:grpSpPr>
      <p:sp>
        <p:nvSpPr>
          <p:cNvPr id="2" name="Shape 0"/>
          <p:cNvSpPr/>
          <p:nvPr/>
        </p:nvSpPr>
        <p:spPr>
          <a:xfrm>
            <a:off x="-2743200" y="-4114800"/>
            <a:ext cx="14630400" cy="6400800"/>
          </a:xfrm>
          <a:prstGeom prst="ellipse">
            <a:avLst/>
          </a:prstGeom>
          <a:solidFill>
            <a:srgbClr val="FFB48A">
              <a:alpha val="35000"/>
            </a:srgbClr>
          </a:solidFill>
          <a:ln/>
        </p:spPr>
        <p:txBody>
          <a:bodyPr/>
          <a:lstStyle/>
          <a:p>
            <a:endParaRPr lang="en-US"/>
          </a:p>
        </p:txBody>
      </p:sp>
      <p:sp>
        <p:nvSpPr>
          <p:cNvPr id="3" name="Shape 1"/>
          <p:cNvSpPr/>
          <p:nvPr/>
        </p:nvSpPr>
        <p:spPr>
          <a:xfrm>
            <a:off x="-914400" y="-3200400"/>
            <a:ext cx="10972800" cy="5029200"/>
          </a:xfrm>
          <a:prstGeom prst="ellipse">
            <a:avLst/>
          </a:prstGeom>
          <a:solidFill>
            <a:srgbClr val="FF7A59">
              <a:alpha val="25000"/>
            </a:srgbClr>
          </a:solidFill>
          <a:ln/>
        </p:spPr>
        <p:txBody>
          <a:bodyPr/>
          <a:lstStyle/>
          <a:p>
            <a:endParaRPr lang="en-US"/>
          </a:p>
        </p:txBody>
      </p:sp>
      <p:sp>
        <p:nvSpPr>
          <p:cNvPr id="4" name="Shape 2"/>
          <p:cNvSpPr/>
          <p:nvPr/>
        </p:nvSpPr>
        <p:spPr>
          <a:xfrm>
            <a:off x="0" y="5029200"/>
            <a:ext cx="9144000" cy="114300"/>
          </a:xfrm>
          <a:prstGeom prst="rect">
            <a:avLst/>
          </a:prstGeom>
          <a:solidFill>
            <a:srgbClr val="C8553D"/>
          </a:solidFill>
          <a:ln/>
        </p:spPr>
        <p:txBody>
          <a:bodyPr/>
          <a:lstStyle/>
          <a:p>
            <a:endParaRPr lang="en-US"/>
          </a:p>
        </p:txBody>
      </p:sp>
      <p:sp>
        <p:nvSpPr>
          <p:cNvPr id="5" name="Text 3"/>
          <p:cNvSpPr/>
          <p:nvPr/>
        </p:nvSpPr>
        <p:spPr>
          <a:xfrm>
            <a:off x="365760" y="4800600"/>
            <a:ext cx="5486400" cy="228600"/>
          </a:xfrm>
          <a:prstGeom prst="rect">
            <a:avLst/>
          </a:prstGeom>
          <a:noFill/>
          <a:ln/>
        </p:spPr>
        <p:txBody>
          <a:bodyPr wrap="square" rtlCol="0" anchor="ctr"/>
          <a:lstStyle/>
          <a:p>
            <a:pPr marL="0" indent="0">
              <a:buNone/>
            </a:pPr>
            <a:r>
              <a:rPr lang="en-US" sz="900" dirty="0">
                <a:solidFill>
                  <a:srgbClr val="7A5C57"/>
                </a:solidFill>
                <a:latin typeface="Calibri" pitchFamily="34" charset="0"/>
                <a:ea typeface="Calibri" pitchFamily="34" charset="-122"/>
                <a:cs typeface="Calibri" pitchFamily="34" charset="-120"/>
              </a:rPr>
              <a:t>Developing a WRAP at Your Own Pace</a:t>
            </a:r>
            <a:endParaRPr lang="en-US" sz="900" dirty="0"/>
          </a:p>
        </p:txBody>
      </p:sp>
      <p:sp>
        <p:nvSpPr>
          <p:cNvPr id="6" name="Text 4"/>
          <p:cNvSpPr/>
          <p:nvPr/>
        </p:nvSpPr>
        <p:spPr>
          <a:xfrm>
            <a:off x="8229600" y="4800600"/>
            <a:ext cx="640080" cy="228600"/>
          </a:xfrm>
          <a:prstGeom prst="rect">
            <a:avLst/>
          </a:prstGeom>
          <a:noFill/>
          <a:ln/>
        </p:spPr>
        <p:txBody>
          <a:bodyPr wrap="square" rtlCol="0" anchor="ctr"/>
          <a:lstStyle/>
          <a:p>
            <a:pPr marL="0" indent="0" algn="r">
              <a:buNone/>
            </a:pPr>
            <a:r>
              <a:rPr lang="en-US" sz="900" dirty="0">
                <a:solidFill>
                  <a:srgbClr val="7A5C57"/>
                </a:solidFill>
                <a:latin typeface="Calibri" pitchFamily="34" charset="0"/>
                <a:ea typeface="Calibri" pitchFamily="34" charset="-122"/>
                <a:cs typeface="Calibri" pitchFamily="34" charset="-120"/>
              </a:rPr>
              <a:t>12 / 15</a:t>
            </a:r>
            <a:endParaRPr lang="en-US" sz="900" dirty="0"/>
          </a:p>
        </p:txBody>
      </p:sp>
      <p:sp>
        <p:nvSpPr>
          <p:cNvPr id="7" name="Text 5"/>
          <p:cNvSpPr/>
          <p:nvPr/>
        </p:nvSpPr>
        <p:spPr>
          <a:xfrm>
            <a:off x="457200" y="411480"/>
            <a:ext cx="8229600" cy="274320"/>
          </a:xfrm>
          <a:prstGeom prst="rect">
            <a:avLst/>
          </a:prstGeom>
          <a:noFill/>
          <a:ln/>
        </p:spPr>
        <p:txBody>
          <a:bodyPr wrap="square" lIns="0" tIns="0" rIns="0" bIns="0" rtlCol="0" anchor="ctr"/>
          <a:lstStyle/>
          <a:p>
            <a:pPr marL="0" indent="0">
              <a:buNone/>
            </a:pPr>
            <a:r>
              <a:rPr lang="en-US" sz="1100" b="1" kern="0" spc="400" dirty="0">
                <a:solidFill>
                  <a:srgbClr val="C8553D"/>
                </a:solidFill>
                <a:latin typeface="Calibri" pitchFamily="34" charset="0"/>
                <a:ea typeface="Calibri" pitchFamily="34" charset="-122"/>
                <a:cs typeface="Calibri" pitchFamily="34" charset="-120"/>
              </a:rPr>
              <a:t>SECTION 6B</a:t>
            </a:r>
            <a:endParaRPr lang="en-US" sz="1100" dirty="0"/>
          </a:p>
        </p:txBody>
      </p:sp>
      <p:sp>
        <p:nvSpPr>
          <p:cNvPr id="8" name="Text 6"/>
          <p:cNvSpPr/>
          <p:nvPr/>
        </p:nvSpPr>
        <p:spPr>
          <a:xfrm>
            <a:off x="457200" y="685800"/>
            <a:ext cx="8229600" cy="777240"/>
          </a:xfrm>
          <a:prstGeom prst="rect">
            <a:avLst/>
          </a:prstGeom>
          <a:noFill/>
          <a:ln/>
        </p:spPr>
        <p:txBody>
          <a:bodyPr wrap="square" lIns="0" tIns="0" rIns="0" bIns="0" rtlCol="0" anchor="ctr"/>
          <a:lstStyle/>
          <a:p>
            <a:pPr marL="0" indent="0">
              <a:buNone/>
            </a:pPr>
            <a:r>
              <a:rPr lang="en-US" sz="3000" b="1" dirty="0">
                <a:solidFill>
                  <a:srgbClr val="3D2C29"/>
                </a:solidFill>
                <a:latin typeface="Calibri" pitchFamily="34" charset="0"/>
                <a:ea typeface="Calibri" pitchFamily="34" charset="-122"/>
                <a:cs typeface="Calibri" pitchFamily="34" charset="-120"/>
              </a:rPr>
              <a:t>Post-Crisis Plan</a:t>
            </a:r>
            <a:endParaRPr lang="en-US" sz="3000" dirty="0"/>
          </a:p>
        </p:txBody>
      </p:sp>
      <p:sp>
        <p:nvSpPr>
          <p:cNvPr id="9" name="Shape 7"/>
          <p:cNvSpPr/>
          <p:nvPr/>
        </p:nvSpPr>
        <p:spPr>
          <a:xfrm>
            <a:off x="457200" y="1481328"/>
            <a:ext cx="548640" cy="45720"/>
          </a:xfrm>
          <a:prstGeom prst="rect">
            <a:avLst/>
          </a:prstGeom>
          <a:solidFill>
            <a:srgbClr val="FF7A59"/>
          </a:solidFill>
          <a:ln/>
        </p:spPr>
        <p:txBody>
          <a:bodyPr/>
          <a:lstStyle/>
          <a:p>
            <a:endParaRPr lang="en-US"/>
          </a:p>
        </p:txBody>
      </p:sp>
      <p:sp>
        <p:nvSpPr>
          <p:cNvPr id="10" name="Shape 8"/>
          <p:cNvSpPr/>
          <p:nvPr/>
        </p:nvSpPr>
        <p:spPr>
          <a:xfrm>
            <a:off x="457200" y="2286000"/>
            <a:ext cx="4023360" cy="1463040"/>
          </a:xfrm>
          <a:prstGeom prst="roundRect">
            <a:avLst>
              <a:gd name="adj" fmla="val 5000"/>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1" name="Text 9"/>
          <p:cNvSpPr/>
          <p:nvPr/>
        </p:nvSpPr>
        <p:spPr>
          <a:xfrm>
            <a:off x="640080" y="2423160"/>
            <a:ext cx="36576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Reclaiming agency</a:t>
            </a:r>
            <a:endParaRPr lang="en-US" sz="1400" dirty="0"/>
          </a:p>
        </p:txBody>
      </p:sp>
      <p:sp>
        <p:nvSpPr>
          <p:cNvPr id="12" name="Text 10"/>
          <p:cNvSpPr/>
          <p:nvPr/>
        </p:nvSpPr>
        <p:spPr>
          <a:xfrm>
            <a:off x="640080" y="2788920"/>
            <a:ext cx="3657600" cy="82296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Steps the person takes as they regain the ability to direct their own care. Reverses the crisis plan gradually.</a:t>
            </a:r>
            <a:endParaRPr lang="en-US" sz="1100" dirty="0"/>
          </a:p>
        </p:txBody>
      </p:sp>
      <p:sp>
        <p:nvSpPr>
          <p:cNvPr id="13" name="Shape 11"/>
          <p:cNvSpPr/>
          <p:nvPr/>
        </p:nvSpPr>
        <p:spPr>
          <a:xfrm>
            <a:off x="4663440" y="2286000"/>
            <a:ext cx="4023360" cy="1463040"/>
          </a:xfrm>
          <a:prstGeom prst="roundRect">
            <a:avLst>
              <a:gd name="adj" fmla="val 5000"/>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4" name="Text 12"/>
          <p:cNvSpPr/>
          <p:nvPr/>
        </p:nvSpPr>
        <p:spPr>
          <a:xfrm>
            <a:off x="4846320" y="2423160"/>
            <a:ext cx="36576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Learning forward</a:t>
            </a:r>
            <a:endParaRPr lang="en-US" sz="1400" dirty="0"/>
          </a:p>
        </p:txBody>
      </p:sp>
      <p:sp>
        <p:nvSpPr>
          <p:cNvPr id="15" name="Text 13"/>
          <p:cNvSpPr/>
          <p:nvPr/>
        </p:nvSpPr>
        <p:spPr>
          <a:xfrm>
            <a:off x="4846320" y="2788920"/>
            <a:ext cx="3657600" cy="82296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What worked, what to change, who to thank, what to tell my providers. Builds the plan's evidence base over time.</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8F0"/>
        </a:solidFill>
        <a:effectLst/>
      </p:bgPr>
    </p:bg>
    <p:spTree>
      <p:nvGrpSpPr>
        <p:cNvPr id="1" name=""/>
        <p:cNvGrpSpPr/>
        <p:nvPr/>
      </p:nvGrpSpPr>
      <p:grpSpPr>
        <a:xfrm>
          <a:off x="0" y="0"/>
          <a:ext cx="0" cy="0"/>
          <a:chOff x="0" y="0"/>
          <a:chExt cx="0" cy="0"/>
        </a:xfrm>
      </p:grpSpPr>
      <p:sp>
        <p:nvSpPr>
          <p:cNvPr id="2" name="Shape 0"/>
          <p:cNvSpPr/>
          <p:nvPr/>
        </p:nvSpPr>
        <p:spPr>
          <a:xfrm>
            <a:off x="-2743200" y="-4114800"/>
            <a:ext cx="14630400" cy="6400800"/>
          </a:xfrm>
          <a:prstGeom prst="ellipse">
            <a:avLst/>
          </a:prstGeom>
          <a:solidFill>
            <a:srgbClr val="FFB48A">
              <a:alpha val="35000"/>
            </a:srgbClr>
          </a:solidFill>
          <a:ln/>
        </p:spPr>
        <p:txBody>
          <a:bodyPr/>
          <a:lstStyle/>
          <a:p>
            <a:endParaRPr lang="en-US"/>
          </a:p>
        </p:txBody>
      </p:sp>
      <p:sp>
        <p:nvSpPr>
          <p:cNvPr id="3" name="Shape 1"/>
          <p:cNvSpPr/>
          <p:nvPr/>
        </p:nvSpPr>
        <p:spPr>
          <a:xfrm>
            <a:off x="-914400" y="-3200400"/>
            <a:ext cx="10972800" cy="5029200"/>
          </a:xfrm>
          <a:prstGeom prst="ellipse">
            <a:avLst/>
          </a:prstGeom>
          <a:solidFill>
            <a:srgbClr val="FF7A59">
              <a:alpha val="25000"/>
            </a:srgbClr>
          </a:solidFill>
          <a:ln/>
        </p:spPr>
        <p:txBody>
          <a:bodyPr/>
          <a:lstStyle/>
          <a:p>
            <a:endParaRPr lang="en-US"/>
          </a:p>
        </p:txBody>
      </p:sp>
      <p:sp>
        <p:nvSpPr>
          <p:cNvPr id="4" name="Shape 2"/>
          <p:cNvSpPr/>
          <p:nvPr/>
        </p:nvSpPr>
        <p:spPr>
          <a:xfrm>
            <a:off x="0" y="5029200"/>
            <a:ext cx="9144000" cy="114300"/>
          </a:xfrm>
          <a:prstGeom prst="rect">
            <a:avLst/>
          </a:prstGeom>
          <a:solidFill>
            <a:srgbClr val="C8553D"/>
          </a:solidFill>
          <a:ln/>
        </p:spPr>
        <p:txBody>
          <a:bodyPr/>
          <a:lstStyle/>
          <a:p>
            <a:endParaRPr lang="en-US"/>
          </a:p>
        </p:txBody>
      </p:sp>
      <p:sp>
        <p:nvSpPr>
          <p:cNvPr id="5" name="Text 3"/>
          <p:cNvSpPr/>
          <p:nvPr/>
        </p:nvSpPr>
        <p:spPr>
          <a:xfrm>
            <a:off x="365760" y="4800600"/>
            <a:ext cx="5486400" cy="228600"/>
          </a:xfrm>
          <a:prstGeom prst="rect">
            <a:avLst/>
          </a:prstGeom>
          <a:noFill/>
          <a:ln/>
        </p:spPr>
        <p:txBody>
          <a:bodyPr wrap="square" rtlCol="0" anchor="ctr"/>
          <a:lstStyle/>
          <a:p>
            <a:pPr marL="0" indent="0">
              <a:buNone/>
            </a:pPr>
            <a:r>
              <a:rPr lang="en-US" sz="900" dirty="0">
                <a:solidFill>
                  <a:srgbClr val="7A5C57"/>
                </a:solidFill>
                <a:latin typeface="Calibri" pitchFamily="34" charset="0"/>
                <a:ea typeface="Calibri" pitchFamily="34" charset="-122"/>
                <a:cs typeface="Calibri" pitchFamily="34" charset="-120"/>
              </a:rPr>
              <a:t>Developing a WRAP at Your Own Pace</a:t>
            </a:r>
            <a:endParaRPr lang="en-US" sz="900" dirty="0"/>
          </a:p>
        </p:txBody>
      </p:sp>
      <p:sp>
        <p:nvSpPr>
          <p:cNvPr id="6" name="Text 4"/>
          <p:cNvSpPr/>
          <p:nvPr/>
        </p:nvSpPr>
        <p:spPr>
          <a:xfrm>
            <a:off x="8229600" y="4800600"/>
            <a:ext cx="640080" cy="228600"/>
          </a:xfrm>
          <a:prstGeom prst="rect">
            <a:avLst/>
          </a:prstGeom>
          <a:noFill/>
          <a:ln/>
        </p:spPr>
        <p:txBody>
          <a:bodyPr wrap="square" rtlCol="0" anchor="ctr"/>
          <a:lstStyle/>
          <a:p>
            <a:pPr marL="0" indent="0" algn="r">
              <a:buNone/>
            </a:pPr>
            <a:r>
              <a:rPr lang="en-US" sz="900" dirty="0">
                <a:solidFill>
                  <a:srgbClr val="7A5C57"/>
                </a:solidFill>
                <a:latin typeface="Calibri" pitchFamily="34" charset="0"/>
                <a:ea typeface="Calibri" pitchFamily="34" charset="-122"/>
                <a:cs typeface="Calibri" pitchFamily="34" charset="-120"/>
              </a:rPr>
              <a:t>13 / 15</a:t>
            </a:r>
            <a:endParaRPr lang="en-US" sz="900" dirty="0"/>
          </a:p>
        </p:txBody>
      </p:sp>
      <p:sp>
        <p:nvSpPr>
          <p:cNvPr id="7" name="Text 5"/>
          <p:cNvSpPr/>
          <p:nvPr/>
        </p:nvSpPr>
        <p:spPr>
          <a:xfrm>
            <a:off x="457200" y="411480"/>
            <a:ext cx="8229600" cy="274320"/>
          </a:xfrm>
          <a:prstGeom prst="rect">
            <a:avLst/>
          </a:prstGeom>
          <a:noFill/>
          <a:ln/>
        </p:spPr>
        <p:txBody>
          <a:bodyPr wrap="square" lIns="0" tIns="0" rIns="0" bIns="0" rtlCol="0" anchor="ctr"/>
          <a:lstStyle/>
          <a:p>
            <a:pPr marL="0" indent="0">
              <a:buNone/>
            </a:pPr>
            <a:r>
              <a:rPr lang="en-US" sz="1100" b="1" kern="0" spc="400" dirty="0">
                <a:solidFill>
                  <a:srgbClr val="C8553D"/>
                </a:solidFill>
                <a:latin typeface="Calibri" pitchFamily="34" charset="0"/>
                <a:ea typeface="Calibri" pitchFamily="34" charset="-122"/>
                <a:cs typeface="Calibri" pitchFamily="34" charset="-120"/>
              </a:rPr>
              <a:t>FACILITATION</a:t>
            </a:r>
            <a:endParaRPr lang="en-US" sz="1100" dirty="0"/>
          </a:p>
        </p:txBody>
      </p:sp>
      <p:sp>
        <p:nvSpPr>
          <p:cNvPr id="8" name="Text 6"/>
          <p:cNvSpPr/>
          <p:nvPr/>
        </p:nvSpPr>
        <p:spPr>
          <a:xfrm>
            <a:off x="457200" y="685800"/>
            <a:ext cx="8229600" cy="777240"/>
          </a:xfrm>
          <a:prstGeom prst="rect">
            <a:avLst/>
          </a:prstGeom>
          <a:noFill/>
          <a:ln/>
        </p:spPr>
        <p:txBody>
          <a:bodyPr wrap="square" lIns="0" tIns="0" rIns="0" bIns="0" rtlCol="0" anchor="ctr"/>
          <a:lstStyle/>
          <a:p>
            <a:pPr marL="0" indent="0">
              <a:buNone/>
            </a:pPr>
            <a:r>
              <a:rPr lang="en-US" sz="3000" b="1" dirty="0">
                <a:solidFill>
                  <a:srgbClr val="3D2C29"/>
                </a:solidFill>
                <a:latin typeface="Calibri" pitchFamily="34" charset="0"/>
                <a:ea typeface="Calibri" pitchFamily="34" charset="-122"/>
                <a:cs typeface="Calibri" pitchFamily="34" charset="-120"/>
              </a:rPr>
              <a:t>Pacing: what 'at your own pace' really means</a:t>
            </a:r>
            <a:endParaRPr lang="en-US" sz="3000" dirty="0"/>
          </a:p>
        </p:txBody>
      </p:sp>
      <p:sp>
        <p:nvSpPr>
          <p:cNvPr id="9" name="Shape 7"/>
          <p:cNvSpPr/>
          <p:nvPr/>
        </p:nvSpPr>
        <p:spPr>
          <a:xfrm>
            <a:off x="457200" y="1481328"/>
            <a:ext cx="548640" cy="45720"/>
          </a:xfrm>
          <a:prstGeom prst="rect">
            <a:avLst/>
          </a:prstGeom>
          <a:solidFill>
            <a:srgbClr val="FF7A59"/>
          </a:solidFill>
          <a:ln/>
        </p:spPr>
        <p:txBody>
          <a:bodyPr/>
          <a:lstStyle/>
          <a:p>
            <a:endParaRPr lang="en-US"/>
          </a:p>
        </p:txBody>
      </p:sp>
      <p:sp>
        <p:nvSpPr>
          <p:cNvPr id="10" name="Shape 8"/>
          <p:cNvSpPr/>
          <p:nvPr/>
        </p:nvSpPr>
        <p:spPr>
          <a:xfrm>
            <a:off x="457200" y="1783080"/>
            <a:ext cx="4023360" cy="1280160"/>
          </a:xfrm>
          <a:prstGeom prst="roundRect">
            <a:avLst>
              <a:gd name="adj" fmla="val 5714"/>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1" name="Text 9"/>
          <p:cNvSpPr/>
          <p:nvPr/>
        </p:nvSpPr>
        <p:spPr>
          <a:xfrm>
            <a:off x="640080" y="1920240"/>
            <a:ext cx="36576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Start anywhere</a:t>
            </a:r>
            <a:endParaRPr lang="en-US" sz="1400" dirty="0"/>
          </a:p>
        </p:txBody>
      </p:sp>
      <p:sp>
        <p:nvSpPr>
          <p:cNvPr id="12" name="Text 10"/>
          <p:cNvSpPr/>
          <p:nvPr/>
        </p:nvSpPr>
        <p:spPr>
          <a:xfrm>
            <a:off x="640080" y="2286000"/>
            <a:ext cx="3657600" cy="64008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Toolbox is the easiest on-ramp; some begin with Daily Maintenance.</a:t>
            </a:r>
            <a:endParaRPr lang="en-US" sz="1100" dirty="0"/>
          </a:p>
        </p:txBody>
      </p:sp>
      <p:sp>
        <p:nvSpPr>
          <p:cNvPr id="13" name="Shape 11"/>
          <p:cNvSpPr/>
          <p:nvPr/>
        </p:nvSpPr>
        <p:spPr>
          <a:xfrm>
            <a:off x="4754880" y="1783080"/>
            <a:ext cx="4023360" cy="1280160"/>
          </a:xfrm>
          <a:prstGeom prst="roundRect">
            <a:avLst>
              <a:gd name="adj" fmla="val 5714"/>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4" name="Text 12"/>
          <p:cNvSpPr/>
          <p:nvPr/>
        </p:nvSpPr>
        <p:spPr>
          <a:xfrm>
            <a:off x="4937760" y="1920240"/>
            <a:ext cx="36576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Short sessions</a:t>
            </a:r>
            <a:endParaRPr lang="en-US" sz="1400" dirty="0"/>
          </a:p>
        </p:txBody>
      </p:sp>
      <p:sp>
        <p:nvSpPr>
          <p:cNvPr id="15" name="Text 13"/>
          <p:cNvSpPr/>
          <p:nvPr/>
        </p:nvSpPr>
        <p:spPr>
          <a:xfrm>
            <a:off x="4937760" y="2286000"/>
            <a:ext cx="3657600" cy="64008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30-45 minutes is plenty; long sessions cause overwhelm.</a:t>
            </a:r>
            <a:endParaRPr lang="en-US" sz="1100" dirty="0"/>
          </a:p>
        </p:txBody>
      </p:sp>
      <p:sp>
        <p:nvSpPr>
          <p:cNvPr id="16" name="Shape 14"/>
          <p:cNvSpPr/>
          <p:nvPr/>
        </p:nvSpPr>
        <p:spPr>
          <a:xfrm>
            <a:off x="457200" y="3200400"/>
            <a:ext cx="4023360" cy="1280160"/>
          </a:xfrm>
          <a:prstGeom prst="roundRect">
            <a:avLst>
              <a:gd name="adj" fmla="val 5714"/>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7" name="Text 15"/>
          <p:cNvSpPr/>
          <p:nvPr/>
        </p:nvSpPr>
        <p:spPr>
          <a:xfrm>
            <a:off x="640080" y="3337560"/>
            <a:ext cx="36576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Skip and return</a:t>
            </a:r>
            <a:endParaRPr lang="en-US" sz="1400" dirty="0"/>
          </a:p>
        </p:txBody>
      </p:sp>
      <p:sp>
        <p:nvSpPr>
          <p:cNvPr id="18" name="Text 16"/>
          <p:cNvSpPr/>
          <p:nvPr/>
        </p:nvSpPr>
        <p:spPr>
          <a:xfrm>
            <a:off x="640080" y="3703320"/>
            <a:ext cx="3657600" cy="64008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Empty fields are progress, not failure.</a:t>
            </a:r>
            <a:endParaRPr lang="en-US" sz="1100" dirty="0"/>
          </a:p>
        </p:txBody>
      </p:sp>
      <p:sp>
        <p:nvSpPr>
          <p:cNvPr id="19" name="Shape 17"/>
          <p:cNvSpPr/>
          <p:nvPr/>
        </p:nvSpPr>
        <p:spPr>
          <a:xfrm>
            <a:off x="4754880" y="3200400"/>
            <a:ext cx="4023360" cy="1280160"/>
          </a:xfrm>
          <a:prstGeom prst="roundRect">
            <a:avLst>
              <a:gd name="adj" fmla="val 5714"/>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20" name="Text 18"/>
          <p:cNvSpPr/>
          <p:nvPr/>
        </p:nvSpPr>
        <p:spPr>
          <a:xfrm>
            <a:off x="4937760" y="3337560"/>
            <a:ext cx="36576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Revisit, don't restart</a:t>
            </a:r>
            <a:endParaRPr lang="en-US" sz="1400" dirty="0"/>
          </a:p>
        </p:txBody>
      </p:sp>
      <p:sp>
        <p:nvSpPr>
          <p:cNvPr id="21" name="Text 19"/>
          <p:cNvSpPr/>
          <p:nvPr/>
        </p:nvSpPr>
        <p:spPr>
          <a:xfrm>
            <a:off x="4937760" y="3703320"/>
            <a:ext cx="3657600" cy="64008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A WRAP is living; quarterly review keeps it real.</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8F0"/>
        </a:solidFill>
        <a:effectLst/>
      </p:bgPr>
    </p:bg>
    <p:spTree>
      <p:nvGrpSpPr>
        <p:cNvPr id="1" name=""/>
        <p:cNvGrpSpPr/>
        <p:nvPr/>
      </p:nvGrpSpPr>
      <p:grpSpPr>
        <a:xfrm>
          <a:off x="0" y="0"/>
          <a:ext cx="0" cy="0"/>
          <a:chOff x="0" y="0"/>
          <a:chExt cx="0" cy="0"/>
        </a:xfrm>
      </p:grpSpPr>
      <p:sp>
        <p:nvSpPr>
          <p:cNvPr id="2" name="Shape 0"/>
          <p:cNvSpPr/>
          <p:nvPr/>
        </p:nvSpPr>
        <p:spPr>
          <a:xfrm>
            <a:off x="-2743200" y="-4114800"/>
            <a:ext cx="14630400" cy="6400800"/>
          </a:xfrm>
          <a:prstGeom prst="ellipse">
            <a:avLst/>
          </a:prstGeom>
          <a:solidFill>
            <a:srgbClr val="FFB48A">
              <a:alpha val="35000"/>
            </a:srgbClr>
          </a:solidFill>
          <a:ln/>
        </p:spPr>
        <p:txBody>
          <a:bodyPr/>
          <a:lstStyle/>
          <a:p>
            <a:endParaRPr lang="en-US"/>
          </a:p>
        </p:txBody>
      </p:sp>
      <p:sp>
        <p:nvSpPr>
          <p:cNvPr id="3" name="Shape 1"/>
          <p:cNvSpPr/>
          <p:nvPr/>
        </p:nvSpPr>
        <p:spPr>
          <a:xfrm>
            <a:off x="-914400" y="-3200400"/>
            <a:ext cx="10972800" cy="5029200"/>
          </a:xfrm>
          <a:prstGeom prst="ellipse">
            <a:avLst/>
          </a:prstGeom>
          <a:solidFill>
            <a:srgbClr val="FF7A59">
              <a:alpha val="25000"/>
            </a:srgbClr>
          </a:solidFill>
          <a:ln/>
        </p:spPr>
        <p:txBody>
          <a:bodyPr/>
          <a:lstStyle/>
          <a:p>
            <a:endParaRPr lang="en-US"/>
          </a:p>
        </p:txBody>
      </p:sp>
      <p:sp>
        <p:nvSpPr>
          <p:cNvPr id="4" name="Shape 2"/>
          <p:cNvSpPr/>
          <p:nvPr/>
        </p:nvSpPr>
        <p:spPr>
          <a:xfrm>
            <a:off x="0" y="5029200"/>
            <a:ext cx="9144000" cy="114300"/>
          </a:xfrm>
          <a:prstGeom prst="rect">
            <a:avLst/>
          </a:prstGeom>
          <a:solidFill>
            <a:srgbClr val="C8553D"/>
          </a:solidFill>
          <a:ln/>
        </p:spPr>
        <p:txBody>
          <a:bodyPr/>
          <a:lstStyle/>
          <a:p>
            <a:endParaRPr lang="en-US"/>
          </a:p>
        </p:txBody>
      </p:sp>
      <p:sp>
        <p:nvSpPr>
          <p:cNvPr id="5" name="Text 3"/>
          <p:cNvSpPr/>
          <p:nvPr/>
        </p:nvSpPr>
        <p:spPr>
          <a:xfrm>
            <a:off x="365760" y="4800600"/>
            <a:ext cx="5486400" cy="228600"/>
          </a:xfrm>
          <a:prstGeom prst="rect">
            <a:avLst/>
          </a:prstGeom>
          <a:noFill/>
          <a:ln/>
        </p:spPr>
        <p:txBody>
          <a:bodyPr wrap="square" rtlCol="0" anchor="ctr"/>
          <a:lstStyle/>
          <a:p>
            <a:pPr marL="0" indent="0">
              <a:buNone/>
            </a:pPr>
            <a:r>
              <a:rPr lang="en-US" sz="900" dirty="0">
                <a:solidFill>
                  <a:srgbClr val="7A5C57"/>
                </a:solidFill>
                <a:latin typeface="Calibri" pitchFamily="34" charset="0"/>
                <a:ea typeface="Calibri" pitchFamily="34" charset="-122"/>
                <a:cs typeface="Calibri" pitchFamily="34" charset="-120"/>
              </a:rPr>
              <a:t>Developing a WRAP at Your Own Pace</a:t>
            </a:r>
            <a:endParaRPr lang="en-US" sz="900" dirty="0"/>
          </a:p>
        </p:txBody>
      </p:sp>
      <p:sp>
        <p:nvSpPr>
          <p:cNvPr id="6" name="Text 4"/>
          <p:cNvSpPr/>
          <p:nvPr/>
        </p:nvSpPr>
        <p:spPr>
          <a:xfrm>
            <a:off x="8229600" y="4800600"/>
            <a:ext cx="640080" cy="228600"/>
          </a:xfrm>
          <a:prstGeom prst="rect">
            <a:avLst/>
          </a:prstGeom>
          <a:noFill/>
          <a:ln/>
        </p:spPr>
        <p:txBody>
          <a:bodyPr wrap="square" rtlCol="0" anchor="ctr"/>
          <a:lstStyle/>
          <a:p>
            <a:pPr marL="0" indent="0" algn="r">
              <a:buNone/>
            </a:pPr>
            <a:r>
              <a:rPr lang="en-US" sz="900" dirty="0">
                <a:solidFill>
                  <a:srgbClr val="7A5C57"/>
                </a:solidFill>
                <a:latin typeface="Calibri" pitchFamily="34" charset="0"/>
                <a:ea typeface="Calibri" pitchFamily="34" charset="-122"/>
                <a:cs typeface="Calibri" pitchFamily="34" charset="-120"/>
              </a:rPr>
              <a:t>14 / 15</a:t>
            </a:r>
            <a:endParaRPr lang="en-US" sz="900" dirty="0"/>
          </a:p>
        </p:txBody>
      </p:sp>
      <p:sp>
        <p:nvSpPr>
          <p:cNvPr id="7" name="Text 5"/>
          <p:cNvSpPr/>
          <p:nvPr/>
        </p:nvSpPr>
        <p:spPr>
          <a:xfrm>
            <a:off x="457200" y="411480"/>
            <a:ext cx="8229600" cy="274320"/>
          </a:xfrm>
          <a:prstGeom prst="rect">
            <a:avLst/>
          </a:prstGeom>
          <a:noFill/>
          <a:ln/>
        </p:spPr>
        <p:txBody>
          <a:bodyPr wrap="square" lIns="0" tIns="0" rIns="0" bIns="0" rtlCol="0" anchor="ctr"/>
          <a:lstStyle/>
          <a:p>
            <a:pPr marL="0" indent="0">
              <a:buNone/>
            </a:pPr>
            <a:r>
              <a:rPr lang="en-US" sz="1100" b="1" kern="0" spc="400" dirty="0">
                <a:solidFill>
                  <a:srgbClr val="C8553D"/>
                </a:solidFill>
                <a:latin typeface="Calibri" pitchFamily="34" charset="0"/>
                <a:ea typeface="Calibri" pitchFamily="34" charset="-122"/>
                <a:cs typeface="Calibri" pitchFamily="34" charset="-120"/>
              </a:rPr>
              <a:t>FACILITATION</a:t>
            </a:r>
            <a:endParaRPr lang="en-US" sz="1100" dirty="0"/>
          </a:p>
        </p:txBody>
      </p:sp>
      <p:sp>
        <p:nvSpPr>
          <p:cNvPr id="8" name="Text 6"/>
          <p:cNvSpPr/>
          <p:nvPr/>
        </p:nvSpPr>
        <p:spPr>
          <a:xfrm>
            <a:off x="457200" y="685800"/>
            <a:ext cx="8229600" cy="777240"/>
          </a:xfrm>
          <a:prstGeom prst="rect">
            <a:avLst/>
          </a:prstGeom>
          <a:noFill/>
          <a:ln/>
        </p:spPr>
        <p:txBody>
          <a:bodyPr wrap="square" lIns="0" tIns="0" rIns="0" bIns="0" rtlCol="0" anchor="ctr"/>
          <a:lstStyle/>
          <a:p>
            <a:pPr marL="0" indent="0">
              <a:buNone/>
            </a:pPr>
            <a:r>
              <a:rPr lang="en-US" sz="3000" b="1" dirty="0">
                <a:solidFill>
                  <a:srgbClr val="3D2C29"/>
                </a:solidFill>
                <a:latin typeface="Calibri" pitchFamily="34" charset="0"/>
                <a:ea typeface="Calibri" pitchFamily="34" charset="-122"/>
                <a:cs typeface="Calibri" pitchFamily="34" charset="-120"/>
              </a:rPr>
              <a:t>Common pitfalls and how to avoid them</a:t>
            </a:r>
            <a:endParaRPr lang="en-US" sz="3000" dirty="0"/>
          </a:p>
        </p:txBody>
      </p:sp>
      <p:sp>
        <p:nvSpPr>
          <p:cNvPr id="9" name="Shape 7"/>
          <p:cNvSpPr/>
          <p:nvPr/>
        </p:nvSpPr>
        <p:spPr>
          <a:xfrm>
            <a:off x="457200" y="1481328"/>
            <a:ext cx="548640" cy="45720"/>
          </a:xfrm>
          <a:prstGeom prst="rect">
            <a:avLst/>
          </a:prstGeom>
          <a:solidFill>
            <a:srgbClr val="FF7A59"/>
          </a:solidFill>
          <a:ln/>
        </p:spPr>
        <p:txBody>
          <a:bodyPr/>
          <a:lstStyle/>
          <a:p>
            <a:endParaRPr lang="en-US"/>
          </a:p>
        </p:txBody>
      </p:sp>
      <p:sp>
        <p:nvSpPr>
          <p:cNvPr id="10" name="Shape 8"/>
          <p:cNvSpPr/>
          <p:nvPr/>
        </p:nvSpPr>
        <p:spPr>
          <a:xfrm>
            <a:off x="457200" y="1783080"/>
            <a:ext cx="4023360" cy="1280160"/>
          </a:xfrm>
          <a:prstGeom prst="roundRect">
            <a:avLst>
              <a:gd name="adj" fmla="val 5714"/>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1" name="Text 9"/>
          <p:cNvSpPr/>
          <p:nvPr/>
        </p:nvSpPr>
        <p:spPr>
          <a:xfrm>
            <a:off x="640080" y="1920240"/>
            <a:ext cx="36576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Filling in for them</a:t>
            </a:r>
            <a:endParaRPr lang="en-US" sz="1400" dirty="0"/>
          </a:p>
        </p:txBody>
      </p:sp>
      <p:sp>
        <p:nvSpPr>
          <p:cNvPr id="12" name="Text 10"/>
          <p:cNvSpPr/>
          <p:nvPr/>
        </p:nvSpPr>
        <p:spPr>
          <a:xfrm>
            <a:off x="640080" y="2286000"/>
            <a:ext cx="3657600" cy="64008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Ask questions; let silence work. Their words, even if shorter, beat yours.</a:t>
            </a:r>
            <a:endParaRPr lang="en-US" sz="1100" dirty="0"/>
          </a:p>
        </p:txBody>
      </p:sp>
      <p:sp>
        <p:nvSpPr>
          <p:cNvPr id="13" name="Shape 11"/>
          <p:cNvSpPr/>
          <p:nvPr/>
        </p:nvSpPr>
        <p:spPr>
          <a:xfrm>
            <a:off x="4754880" y="1783080"/>
            <a:ext cx="4023360" cy="1280160"/>
          </a:xfrm>
          <a:prstGeom prst="roundRect">
            <a:avLst>
              <a:gd name="adj" fmla="val 5714"/>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4" name="Text 12"/>
          <p:cNvSpPr/>
          <p:nvPr/>
        </p:nvSpPr>
        <p:spPr>
          <a:xfrm>
            <a:off x="4937760" y="1920240"/>
            <a:ext cx="36576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Treating it like a form</a:t>
            </a:r>
            <a:endParaRPr lang="en-US" sz="1400" dirty="0"/>
          </a:p>
        </p:txBody>
      </p:sp>
      <p:sp>
        <p:nvSpPr>
          <p:cNvPr id="15" name="Text 13"/>
          <p:cNvSpPr/>
          <p:nvPr/>
        </p:nvSpPr>
        <p:spPr>
          <a:xfrm>
            <a:off x="4937760" y="2286000"/>
            <a:ext cx="3657600" cy="64008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WRAP is a relationship with self. Resist completion-as-goal.</a:t>
            </a:r>
            <a:endParaRPr lang="en-US" sz="1100" dirty="0"/>
          </a:p>
        </p:txBody>
      </p:sp>
      <p:sp>
        <p:nvSpPr>
          <p:cNvPr id="16" name="Shape 14"/>
          <p:cNvSpPr/>
          <p:nvPr/>
        </p:nvSpPr>
        <p:spPr>
          <a:xfrm>
            <a:off x="457200" y="3200400"/>
            <a:ext cx="4023360" cy="1280160"/>
          </a:xfrm>
          <a:prstGeom prst="roundRect">
            <a:avLst>
              <a:gd name="adj" fmla="val 5714"/>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7" name="Text 15"/>
          <p:cNvSpPr/>
          <p:nvPr/>
        </p:nvSpPr>
        <p:spPr>
          <a:xfrm>
            <a:off x="640080" y="3337560"/>
            <a:ext cx="36576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Overloading the toolbox</a:t>
            </a:r>
            <a:endParaRPr lang="en-US" sz="1400" dirty="0"/>
          </a:p>
        </p:txBody>
      </p:sp>
      <p:sp>
        <p:nvSpPr>
          <p:cNvPr id="18" name="Text 16"/>
          <p:cNvSpPr/>
          <p:nvPr/>
        </p:nvSpPr>
        <p:spPr>
          <a:xfrm>
            <a:off x="640080" y="3703320"/>
            <a:ext cx="3657600" cy="64008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10 well-known tools beat 40 abstract ones.</a:t>
            </a:r>
            <a:endParaRPr lang="en-US" sz="1100" dirty="0"/>
          </a:p>
        </p:txBody>
      </p:sp>
      <p:sp>
        <p:nvSpPr>
          <p:cNvPr id="19" name="Shape 17"/>
          <p:cNvSpPr/>
          <p:nvPr/>
        </p:nvSpPr>
        <p:spPr>
          <a:xfrm>
            <a:off x="4754880" y="3200400"/>
            <a:ext cx="4023360" cy="1280160"/>
          </a:xfrm>
          <a:prstGeom prst="roundRect">
            <a:avLst>
              <a:gd name="adj" fmla="val 5714"/>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20" name="Text 18"/>
          <p:cNvSpPr/>
          <p:nvPr/>
        </p:nvSpPr>
        <p:spPr>
          <a:xfrm>
            <a:off x="4937760" y="3337560"/>
            <a:ext cx="36576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Skipping the crisis plan</a:t>
            </a:r>
            <a:endParaRPr lang="en-US" sz="1400" dirty="0"/>
          </a:p>
        </p:txBody>
      </p:sp>
      <p:sp>
        <p:nvSpPr>
          <p:cNvPr id="21" name="Text 19"/>
          <p:cNvSpPr/>
          <p:nvPr/>
        </p:nvSpPr>
        <p:spPr>
          <a:xfrm>
            <a:off x="4937760" y="3703320"/>
            <a:ext cx="3657600" cy="64008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Or rushing it. Schedule dedicated, well-supported sessions.</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8F0"/>
        </a:solidFill>
        <a:effectLst/>
      </p:bgPr>
    </p:bg>
    <p:spTree>
      <p:nvGrpSpPr>
        <p:cNvPr id="1" name=""/>
        <p:cNvGrpSpPr/>
        <p:nvPr/>
      </p:nvGrpSpPr>
      <p:grpSpPr>
        <a:xfrm>
          <a:off x="0" y="0"/>
          <a:ext cx="0" cy="0"/>
          <a:chOff x="0" y="0"/>
          <a:chExt cx="0" cy="0"/>
        </a:xfrm>
      </p:grpSpPr>
      <p:sp>
        <p:nvSpPr>
          <p:cNvPr id="2" name="Shape 0"/>
          <p:cNvSpPr/>
          <p:nvPr/>
        </p:nvSpPr>
        <p:spPr>
          <a:xfrm>
            <a:off x="-2743200" y="-4114800"/>
            <a:ext cx="14630400" cy="6400800"/>
          </a:xfrm>
          <a:prstGeom prst="ellipse">
            <a:avLst/>
          </a:prstGeom>
          <a:solidFill>
            <a:srgbClr val="FFB48A">
              <a:alpha val="35000"/>
            </a:srgbClr>
          </a:solidFill>
          <a:ln/>
        </p:spPr>
        <p:txBody>
          <a:bodyPr/>
          <a:lstStyle/>
          <a:p>
            <a:endParaRPr lang="en-US"/>
          </a:p>
        </p:txBody>
      </p:sp>
      <p:sp>
        <p:nvSpPr>
          <p:cNvPr id="3" name="Shape 1"/>
          <p:cNvSpPr/>
          <p:nvPr/>
        </p:nvSpPr>
        <p:spPr>
          <a:xfrm>
            <a:off x="-914400" y="-3200400"/>
            <a:ext cx="10972800" cy="5029200"/>
          </a:xfrm>
          <a:prstGeom prst="ellipse">
            <a:avLst/>
          </a:prstGeom>
          <a:solidFill>
            <a:srgbClr val="FF7A59">
              <a:alpha val="25000"/>
            </a:srgbClr>
          </a:solidFill>
          <a:ln/>
        </p:spPr>
        <p:txBody>
          <a:bodyPr/>
          <a:lstStyle/>
          <a:p>
            <a:endParaRPr lang="en-US"/>
          </a:p>
        </p:txBody>
      </p:sp>
      <p:sp>
        <p:nvSpPr>
          <p:cNvPr id="4" name="Shape 2"/>
          <p:cNvSpPr/>
          <p:nvPr/>
        </p:nvSpPr>
        <p:spPr>
          <a:xfrm>
            <a:off x="0" y="5029200"/>
            <a:ext cx="9144000" cy="114300"/>
          </a:xfrm>
          <a:prstGeom prst="rect">
            <a:avLst/>
          </a:prstGeom>
          <a:solidFill>
            <a:srgbClr val="C8553D"/>
          </a:solidFill>
          <a:ln/>
        </p:spPr>
        <p:txBody>
          <a:bodyPr/>
          <a:lstStyle/>
          <a:p>
            <a:endParaRPr lang="en-US"/>
          </a:p>
        </p:txBody>
      </p:sp>
      <p:sp>
        <p:nvSpPr>
          <p:cNvPr id="5" name="Text 3"/>
          <p:cNvSpPr/>
          <p:nvPr/>
        </p:nvSpPr>
        <p:spPr>
          <a:xfrm>
            <a:off x="365760" y="4800600"/>
            <a:ext cx="5486400" cy="228600"/>
          </a:xfrm>
          <a:prstGeom prst="rect">
            <a:avLst/>
          </a:prstGeom>
          <a:noFill/>
          <a:ln/>
        </p:spPr>
        <p:txBody>
          <a:bodyPr wrap="square" rtlCol="0" anchor="ctr"/>
          <a:lstStyle/>
          <a:p>
            <a:pPr marL="0" indent="0">
              <a:buNone/>
            </a:pPr>
            <a:r>
              <a:rPr lang="en-US" sz="900" dirty="0">
                <a:solidFill>
                  <a:srgbClr val="7A5C57"/>
                </a:solidFill>
                <a:latin typeface="Calibri" pitchFamily="34" charset="0"/>
                <a:ea typeface="Calibri" pitchFamily="34" charset="-122"/>
                <a:cs typeface="Calibri" pitchFamily="34" charset="-120"/>
              </a:rPr>
              <a:t>Developing a WRAP at Your Own Pace</a:t>
            </a:r>
            <a:endParaRPr lang="en-US" sz="900" dirty="0"/>
          </a:p>
        </p:txBody>
      </p:sp>
      <p:sp>
        <p:nvSpPr>
          <p:cNvPr id="6" name="Text 4"/>
          <p:cNvSpPr/>
          <p:nvPr/>
        </p:nvSpPr>
        <p:spPr>
          <a:xfrm>
            <a:off x="8229600" y="4800600"/>
            <a:ext cx="640080" cy="228600"/>
          </a:xfrm>
          <a:prstGeom prst="rect">
            <a:avLst/>
          </a:prstGeom>
          <a:noFill/>
          <a:ln/>
        </p:spPr>
        <p:txBody>
          <a:bodyPr wrap="square" rtlCol="0" anchor="ctr"/>
          <a:lstStyle/>
          <a:p>
            <a:pPr marL="0" indent="0" algn="r">
              <a:buNone/>
            </a:pPr>
            <a:r>
              <a:rPr lang="en-US" sz="900" dirty="0">
                <a:solidFill>
                  <a:srgbClr val="7A5C57"/>
                </a:solidFill>
                <a:latin typeface="Calibri" pitchFamily="34" charset="0"/>
                <a:ea typeface="Calibri" pitchFamily="34" charset="-122"/>
                <a:cs typeface="Calibri" pitchFamily="34" charset="-120"/>
              </a:rPr>
              <a:t>15 / 15</a:t>
            </a:r>
            <a:endParaRPr lang="en-US" sz="900" dirty="0"/>
          </a:p>
        </p:txBody>
      </p:sp>
      <p:sp>
        <p:nvSpPr>
          <p:cNvPr id="7" name="Text 5"/>
          <p:cNvSpPr/>
          <p:nvPr/>
        </p:nvSpPr>
        <p:spPr>
          <a:xfrm>
            <a:off x="457200" y="411480"/>
            <a:ext cx="8229600" cy="274320"/>
          </a:xfrm>
          <a:prstGeom prst="rect">
            <a:avLst/>
          </a:prstGeom>
          <a:noFill/>
          <a:ln/>
        </p:spPr>
        <p:txBody>
          <a:bodyPr wrap="square" lIns="0" tIns="0" rIns="0" bIns="0" rtlCol="0" anchor="ctr"/>
          <a:lstStyle/>
          <a:p>
            <a:pPr marL="0" indent="0">
              <a:buNone/>
            </a:pPr>
            <a:r>
              <a:rPr lang="en-US" sz="1100" b="1" kern="0" spc="400" dirty="0">
                <a:solidFill>
                  <a:srgbClr val="C8553D"/>
                </a:solidFill>
                <a:latin typeface="Calibri" pitchFamily="34" charset="0"/>
                <a:ea typeface="Calibri" pitchFamily="34" charset="-122"/>
                <a:cs typeface="Calibri" pitchFamily="34" charset="-120"/>
              </a:rPr>
              <a:t>CLOSING</a:t>
            </a:r>
            <a:endParaRPr lang="en-US" sz="1100" dirty="0"/>
          </a:p>
        </p:txBody>
      </p:sp>
      <p:sp>
        <p:nvSpPr>
          <p:cNvPr id="8" name="Text 6"/>
          <p:cNvSpPr/>
          <p:nvPr/>
        </p:nvSpPr>
        <p:spPr>
          <a:xfrm>
            <a:off x="457200" y="685800"/>
            <a:ext cx="8229600" cy="777240"/>
          </a:xfrm>
          <a:prstGeom prst="rect">
            <a:avLst/>
          </a:prstGeom>
          <a:noFill/>
          <a:ln/>
        </p:spPr>
        <p:txBody>
          <a:bodyPr wrap="square" lIns="0" tIns="0" rIns="0" bIns="0" rtlCol="0" anchor="ctr"/>
          <a:lstStyle/>
          <a:p>
            <a:pPr marL="0" indent="0">
              <a:buNone/>
            </a:pPr>
            <a:r>
              <a:rPr lang="en-US" sz="3000" b="1" dirty="0">
                <a:solidFill>
                  <a:srgbClr val="3D2C29"/>
                </a:solidFill>
                <a:latin typeface="Calibri" pitchFamily="34" charset="0"/>
                <a:ea typeface="Calibri" pitchFamily="34" charset="-122"/>
                <a:cs typeface="Calibri" pitchFamily="34" charset="-120"/>
              </a:rPr>
              <a:t>Resources &amp; next steps</a:t>
            </a:r>
            <a:endParaRPr lang="en-US" sz="3000" dirty="0"/>
          </a:p>
        </p:txBody>
      </p:sp>
      <p:sp>
        <p:nvSpPr>
          <p:cNvPr id="9" name="Shape 7"/>
          <p:cNvSpPr/>
          <p:nvPr/>
        </p:nvSpPr>
        <p:spPr>
          <a:xfrm>
            <a:off x="457200" y="1481328"/>
            <a:ext cx="548640" cy="45720"/>
          </a:xfrm>
          <a:prstGeom prst="rect">
            <a:avLst/>
          </a:prstGeom>
          <a:solidFill>
            <a:srgbClr val="FF7A59"/>
          </a:solidFill>
          <a:ln/>
        </p:spPr>
        <p:txBody>
          <a:bodyPr/>
          <a:lstStyle/>
          <a:p>
            <a:endParaRPr lang="en-US"/>
          </a:p>
        </p:txBody>
      </p:sp>
      <p:sp>
        <p:nvSpPr>
          <p:cNvPr id="10" name="Shape 8"/>
          <p:cNvSpPr/>
          <p:nvPr/>
        </p:nvSpPr>
        <p:spPr>
          <a:xfrm>
            <a:off x="457200" y="1783080"/>
            <a:ext cx="4023360" cy="1371600"/>
          </a:xfrm>
          <a:prstGeom prst="roundRect">
            <a:avLst>
              <a:gd name="adj" fmla="val 5333"/>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1" name="Text 9"/>
          <p:cNvSpPr/>
          <p:nvPr/>
        </p:nvSpPr>
        <p:spPr>
          <a:xfrm>
            <a:off x="640080" y="1920240"/>
            <a:ext cx="36576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For facilitators</a:t>
            </a:r>
            <a:endParaRPr lang="en-US" sz="1400" dirty="0"/>
          </a:p>
        </p:txBody>
      </p:sp>
      <p:sp>
        <p:nvSpPr>
          <p:cNvPr id="12" name="Text 10"/>
          <p:cNvSpPr/>
          <p:nvPr/>
        </p:nvSpPr>
        <p:spPr>
          <a:xfrm>
            <a:off x="640080" y="2286000"/>
            <a:ext cx="3657600" cy="73152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WRAP Facilitator training (Advanced Level), Copeland Center materials, peer co-facilitation pairs.</a:t>
            </a:r>
            <a:endParaRPr lang="en-US" sz="1100" dirty="0"/>
          </a:p>
        </p:txBody>
      </p:sp>
      <p:sp>
        <p:nvSpPr>
          <p:cNvPr id="13" name="Shape 11"/>
          <p:cNvSpPr/>
          <p:nvPr/>
        </p:nvSpPr>
        <p:spPr>
          <a:xfrm>
            <a:off x="4663440" y="1783080"/>
            <a:ext cx="4023360" cy="1371600"/>
          </a:xfrm>
          <a:prstGeom prst="roundRect">
            <a:avLst>
              <a:gd name="adj" fmla="val 5333"/>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4" name="Text 12"/>
          <p:cNvSpPr/>
          <p:nvPr/>
        </p:nvSpPr>
        <p:spPr>
          <a:xfrm>
            <a:off x="4846320" y="1920240"/>
            <a:ext cx="36576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For participants</a:t>
            </a:r>
            <a:endParaRPr lang="en-US" sz="1400" dirty="0"/>
          </a:p>
        </p:txBody>
      </p:sp>
      <p:sp>
        <p:nvSpPr>
          <p:cNvPr id="15" name="Text 13"/>
          <p:cNvSpPr/>
          <p:nvPr/>
        </p:nvSpPr>
        <p:spPr>
          <a:xfrm>
            <a:off x="4846320" y="2286000"/>
            <a:ext cx="3657600" cy="73152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WRAP workbook, peer-led groups, app-based WRAP tools, supportive provider conversations.</a:t>
            </a:r>
            <a:endParaRPr lang="en-US" sz="1100" dirty="0"/>
          </a:p>
        </p:txBody>
      </p:sp>
      <p:sp>
        <p:nvSpPr>
          <p:cNvPr id="16" name="Shape 14"/>
          <p:cNvSpPr/>
          <p:nvPr/>
        </p:nvSpPr>
        <p:spPr>
          <a:xfrm>
            <a:off x="457200" y="3246120"/>
            <a:ext cx="8229600" cy="1371600"/>
          </a:xfrm>
          <a:prstGeom prst="roundRect">
            <a:avLst>
              <a:gd name="adj" fmla="val 5333"/>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7" name="Text 15"/>
          <p:cNvSpPr/>
          <p:nvPr/>
        </p:nvSpPr>
        <p:spPr>
          <a:xfrm>
            <a:off x="640080" y="3383280"/>
            <a:ext cx="786384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Your next step this week</a:t>
            </a:r>
            <a:endParaRPr lang="en-US" sz="1400" dirty="0"/>
          </a:p>
        </p:txBody>
      </p:sp>
      <p:sp>
        <p:nvSpPr>
          <p:cNvPr id="18" name="Text 16"/>
          <p:cNvSpPr/>
          <p:nvPr/>
        </p:nvSpPr>
        <p:spPr>
          <a:xfrm>
            <a:off x="640080" y="3749040"/>
            <a:ext cx="7863840" cy="73152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Pick one section to introduce in your next session — Toolbox or Daily Maintenance is a strong start. Schedule a 30-minute slot. End the session with a small, achievable next item, not a homework list.</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8F0"/>
        </a:solidFill>
        <a:effectLst/>
      </p:bgPr>
    </p:bg>
    <p:spTree>
      <p:nvGrpSpPr>
        <p:cNvPr id="1" name=""/>
        <p:cNvGrpSpPr/>
        <p:nvPr/>
      </p:nvGrpSpPr>
      <p:grpSpPr>
        <a:xfrm>
          <a:off x="0" y="0"/>
          <a:ext cx="0" cy="0"/>
          <a:chOff x="0" y="0"/>
          <a:chExt cx="0" cy="0"/>
        </a:xfrm>
      </p:grpSpPr>
      <p:sp>
        <p:nvSpPr>
          <p:cNvPr id="2" name="Shape 0"/>
          <p:cNvSpPr/>
          <p:nvPr/>
        </p:nvSpPr>
        <p:spPr>
          <a:xfrm>
            <a:off x="-2743200" y="-4114800"/>
            <a:ext cx="14630400" cy="6400800"/>
          </a:xfrm>
          <a:prstGeom prst="ellipse">
            <a:avLst/>
          </a:prstGeom>
          <a:solidFill>
            <a:srgbClr val="FFB48A">
              <a:alpha val="35000"/>
            </a:srgbClr>
          </a:solidFill>
          <a:ln/>
        </p:spPr>
        <p:txBody>
          <a:bodyPr/>
          <a:lstStyle/>
          <a:p>
            <a:endParaRPr lang="en-US"/>
          </a:p>
        </p:txBody>
      </p:sp>
      <p:sp>
        <p:nvSpPr>
          <p:cNvPr id="3" name="Shape 1"/>
          <p:cNvSpPr/>
          <p:nvPr/>
        </p:nvSpPr>
        <p:spPr>
          <a:xfrm>
            <a:off x="-914400" y="-3200400"/>
            <a:ext cx="10972800" cy="5029200"/>
          </a:xfrm>
          <a:prstGeom prst="ellipse">
            <a:avLst/>
          </a:prstGeom>
          <a:solidFill>
            <a:srgbClr val="FF7A59">
              <a:alpha val="25000"/>
            </a:srgbClr>
          </a:solidFill>
          <a:ln/>
        </p:spPr>
        <p:txBody>
          <a:bodyPr/>
          <a:lstStyle/>
          <a:p>
            <a:endParaRPr lang="en-US"/>
          </a:p>
        </p:txBody>
      </p:sp>
      <p:sp>
        <p:nvSpPr>
          <p:cNvPr id="4" name="Shape 2"/>
          <p:cNvSpPr/>
          <p:nvPr/>
        </p:nvSpPr>
        <p:spPr>
          <a:xfrm>
            <a:off x="0" y="5029200"/>
            <a:ext cx="9144000" cy="114300"/>
          </a:xfrm>
          <a:prstGeom prst="rect">
            <a:avLst/>
          </a:prstGeom>
          <a:solidFill>
            <a:srgbClr val="C8553D"/>
          </a:solidFill>
          <a:ln/>
        </p:spPr>
        <p:txBody>
          <a:bodyPr/>
          <a:lstStyle/>
          <a:p>
            <a:endParaRPr lang="en-US"/>
          </a:p>
        </p:txBody>
      </p:sp>
      <p:sp>
        <p:nvSpPr>
          <p:cNvPr id="5" name="Text 3"/>
          <p:cNvSpPr/>
          <p:nvPr/>
        </p:nvSpPr>
        <p:spPr>
          <a:xfrm>
            <a:off x="365760" y="4800600"/>
            <a:ext cx="5486400" cy="228600"/>
          </a:xfrm>
          <a:prstGeom prst="rect">
            <a:avLst/>
          </a:prstGeom>
          <a:noFill/>
          <a:ln/>
        </p:spPr>
        <p:txBody>
          <a:bodyPr wrap="square" rtlCol="0" anchor="ctr"/>
          <a:lstStyle/>
          <a:p>
            <a:pPr marL="0" indent="0">
              <a:buNone/>
            </a:pPr>
            <a:r>
              <a:rPr lang="en-US" sz="900" dirty="0">
                <a:solidFill>
                  <a:srgbClr val="7A5C57"/>
                </a:solidFill>
                <a:latin typeface="Calibri" pitchFamily="34" charset="0"/>
                <a:ea typeface="Calibri" pitchFamily="34" charset="-122"/>
                <a:cs typeface="Calibri" pitchFamily="34" charset="-120"/>
              </a:rPr>
              <a:t>Developing a WRAP at Your Own Pace</a:t>
            </a:r>
            <a:endParaRPr lang="en-US" sz="900" dirty="0"/>
          </a:p>
        </p:txBody>
      </p:sp>
      <p:sp>
        <p:nvSpPr>
          <p:cNvPr id="6" name="Text 4"/>
          <p:cNvSpPr/>
          <p:nvPr/>
        </p:nvSpPr>
        <p:spPr>
          <a:xfrm>
            <a:off x="8229600" y="4800600"/>
            <a:ext cx="640080" cy="228600"/>
          </a:xfrm>
          <a:prstGeom prst="rect">
            <a:avLst/>
          </a:prstGeom>
          <a:noFill/>
          <a:ln/>
        </p:spPr>
        <p:txBody>
          <a:bodyPr wrap="square" rtlCol="0" anchor="ctr"/>
          <a:lstStyle/>
          <a:p>
            <a:pPr marL="0" indent="0" algn="r">
              <a:buNone/>
            </a:pPr>
            <a:r>
              <a:rPr lang="en-US" sz="900" dirty="0">
                <a:solidFill>
                  <a:srgbClr val="7A5C57"/>
                </a:solidFill>
                <a:latin typeface="Calibri" pitchFamily="34" charset="0"/>
                <a:ea typeface="Calibri" pitchFamily="34" charset="-122"/>
                <a:cs typeface="Calibri" pitchFamily="34" charset="-120"/>
              </a:rPr>
              <a:t>2 / 15</a:t>
            </a:r>
            <a:endParaRPr lang="en-US" sz="900" dirty="0"/>
          </a:p>
        </p:txBody>
      </p:sp>
      <p:sp>
        <p:nvSpPr>
          <p:cNvPr id="7" name="Text 5"/>
          <p:cNvSpPr/>
          <p:nvPr/>
        </p:nvSpPr>
        <p:spPr>
          <a:xfrm>
            <a:off x="457200" y="411480"/>
            <a:ext cx="8229600" cy="274320"/>
          </a:xfrm>
          <a:prstGeom prst="rect">
            <a:avLst/>
          </a:prstGeom>
          <a:noFill/>
          <a:ln/>
        </p:spPr>
        <p:txBody>
          <a:bodyPr wrap="square" lIns="0" tIns="0" rIns="0" bIns="0" rtlCol="0" anchor="ctr"/>
          <a:lstStyle/>
          <a:p>
            <a:pPr marL="0" indent="0">
              <a:buNone/>
            </a:pPr>
            <a:r>
              <a:rPr lang="en-US" sz="1100" b="1" kern="0" spc="400" dirty="0">
                <a:solidFill>
                  <a:srgbClr val="C8553D"/>
                </a:solidFill>
                <a:latin typeface="Calibri" pitchFamily="34" charset="0"/>
                <a:ea typeface="Calibri" pitchFamily="34" charset="-122"/>
                <a:cs typeface="Calibri" pitchFamily="34" charset="-120"/>
              </a:rPr>
              <a:t>SESSION OVERVIEW</a:t>
            </a:r>
            <a:endParaRPr lang="en-US" sz="1100" dirty="0"/>
          </a:p>
        </p:txBody>
      </p:sp>
      <p:sp>
        <p:nvSpPr>
          <p:cNvPr id="8" name="Text 6"/>
          <p:cNvSpPr/>
          <p:nvPr/>
        </p:nvSpPr>
        <p:spPr>
          <a:xfrm>
            <a:off x="457200" y="685800"/>
            <a:ext cx="8229600" cy="777240"/>
          </a:xfrm>
          <a:prstGeom prst="rect">
            <a:avLst/>
          </a:prstGeom>
          <a:noFill/>
          <a:ln/>
        </p:spPr>
        <p:txBody>
          <a:bodyPr wrap="square" lIns="0" tIns="0" rIns="0" bIns="0" rtlCol="0" anchor="ctr"/>
          <a:lstStyle/>
          <a:p>
            <a:pPr marL="0" indent="0">
              <a:buNone/>
            </a:pPr>
            <a:r>
              <a:rPr lang="en-US" sz="3000" b="1" dirty="0">
                <a:solidFill>
                  <a:srgbClr val="3D2C29"/>
                </a:solidFill>
                <a:latin typeface="Calibri" pitchFamily="34" charset="0"/>
                <a:ea typeface="Calibri" pitchFamily="34" charset="-122"/>
                <a:cs typeface="Calibri" pitchFamily="34" charset="-120"/>
              </a:rPr>
              <a:t>What we'll cover today</a:t>
            </a:r>
            <a:endParaRPr lang="en-US" sz="3000" dirty="0"/>
          </a:p>
        </p:txBody>
      </p:sp>
      <p:sp>
        <p:nvSpPr>
          <p:cNvPr id="9" name="Shape 7"/>
          <p:cNvSpPr/>
          <p:nvPr/>
        </p:nvSpPr>
        <p:spPr>
          <a:xfrm>
            <a:off x="457200" y="1481328"/>
            <a:ext cx="548640" cy="45720"/>
          </a:xfrm>
          <a:prstGeom prst="rect">
            <a:avLst/>
          </a:prstGeom>
          <a:solidFill>
            <a:srgbClr val="FF7A59"/>
          </a:solidFill>
          <a:ln/>
        </p:spPr>
        <p:txBody>
          <a:bodyPr/>
          <a:lstStyle/>
          <a:p>
            <a:endParaRPr lang="en-US"/>
          </a:p>
        </p:txBody>
      </p:sp>
      <p:sp>
        <p:nvSpPr>
          <p:cNvPr id="10" name="Shape 8"/>
          <p:cNvSpPr/>
          <p:nvPr/>
        </p:nvSpPr>
        <p:spPr>
          <a:xfrm>
            <a:off x="457200" y="1783080"/>
            <a:ext cx="4023360" cy="1234440"/>
          </a:xfrm>
          <a:prstGeom prst="roundRect">
            <a:avLst>
              <a:gd name="adj" fmla="val 5926"/>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1" name="Text 9"/>
          <p:cNvSpPr/>
          <p:nvPr/>
        </p:nvSpPr>
        <p:spPr>
          <a:xfrm>
            <a:off x="640080" y="1920240"/>
            <a:ext cx="36576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1. The WRAP concept</a:t>
            </a:r>
            <a:endParaRPr lang="en-US" sz="1400" dirty="0"/>
          </a:p>
        </p:txBody>
      </p:sp>
      <p:sp>
        <p:nvSpPr>
          <p:cNvPr id="12" name="Text 10"/>
          <p:cNvSpPr/>
          <p:nvPr/>
        </p:nvSpPr>
        <p:spPr>
          <a:xfrm>
            <a:off x="640080" y="2286000"/>
            <a:ext cx="3657600" cy="59436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Origins, evidence base, and why pacing matters.</a:t>
            </a:r>
            <a:endParaRPr lang="en-US" sz="1100" dirty="0"/>
          </a:p>
        </p:txBody>
      </p:sp>
      <p:sp>
        <p:nvSpPr>
          <p:cNvPr id="13" name="Shape 11"/>
          <p:cNvSpPr/>
          <p:nvPr/>
        </p:nvSpPr>
        <p:spPr>
          <a:xfrm>
            <a:off x="4754880" y="1783080"/>
            <a:ext cx="4023360" cy="1234440"/>
          </a:xfrm>
          <a:prstGeom prst="roundRect">
            <a:avLst>
              <a:gd name="adj" fmla="val 5926"/>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4" name="Text 12"/>
          <p:cNvSpPr/>
          <p:nvPr/>
        </p:nvSpPr>
        <p:spPr>
          <a:xfrm>
            <a:off x="4937760" y="1920240"/>
            <a:ext cx="36576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2. The five key concepts</a:t>
            </a:r>
            <a:endParaRPr lang="en-US" sz="1400" dirty="0"/>
          </a:p>
        </p:txBody>
      </p:sp>
      <p:sp>
        <p:nvSpPr>
          <p:cNvPr id="15" name="Text 13"/>
          <p:cNvSpPr/>
          <p:nvPr/>
        </p:nvSpPr>
        <p:spPr>
          <a:xfrm>
            <a:off x="4937760" y="2286000"/>
            <a:ext cx="3657600" cy="59436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Hope, personal responsibility, education, self-advocacy, support.</a:t>
            </a:r>
            <a:endParaRPr lang="en-US" sz="1100" dirty="0"/>
          </a:p>
        </p:txBody>
      </p:sp>
      <p:sp>
        <p:nvSpPr>
          <p:cNvPr id="16" name="Shape 14"/>
          <p:cNvSpPr/>
          <p:nvPr/>
        </p:nvSpPr>
        <p:spPr>
          <a:xfrm>
            <a:off x="457200" y="3200400"/>
            <a:ext cx="4023360" cy="1234440"/>
          </a:xfrm>
          <a:prstGeom prst="roundRect">
            <a:avLst>
              <a:gd name="adj" fmla="val 5926"/>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7" name="Text 15"/>
          <p:cNvSpPr/>
          <p:nvPr/>
        </p:nvSpPr>
        <p:spPr>
          <a:xfrm>
            <a:off x="640080" y="3337560"/>
            <a:ext cx="36576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3. The six WRAP sections</a:t>
            </a:r>
            <a:endParaRPr lang="en-US" sz="1400" dirty="0"/>
          </a:p>
        </p:txBody>
      </p:sp>
      <p:sp>
        <p:nvSpPr>
          <p:cNvPr id="18" name="Text 16"/>
          <p:cNvSpPr/>
          <p:nvPr/>
        </p:nvSpPr>
        <p:spPr>
          <a:xfrm>
            <a:off x="640080" y="3703320"/>
            <a:ext cx="3657600" cy="59436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From daily maintenance to post-crisis planning.</a:t>
            </a:r>
            <a:endParaRPr lang="en-US" sz="1100" dirty="0"/>
          </a:p>
        </p:txBody>
      </p:sp>
      <p:sp>
        <p:nvSpPr>
          <p:cNvPr id="19" name="Shape 17"/>
          <p:cNvSpPr/>
          <p:nvPr/>
        </p:nvSpPr>
        <p:spPr>
          <a:xfrm>
            <a:off x="4754880" y="3200400"/>
            <a:ext cx="4023360" cy="1234440"/>
          </a:xfrm>
          <a:prstGeom prst="roundRect">
            <a:avLst>
              <a:gd name="adj" fmla="val 5926"/>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20" name="Text 18"/>
          <p:cNvSpPr/>
          <p:nvPr/>
        </p:nvSpPr>
        <p:spPr>
          <a:xfrm>
            <a:off x="4937760" y="3337560"/>
            <a:ext cx="36576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4. Facilitating at the right pace</a:t>
            </a:r>
            <a:endParaRPr lang="en-US" sz="1400" dirty="0"/>
          </a:p>
        </p:txBody>
      </p:sp>
      <p:sp>
        <p:nvSpPr>
          <p:cNvPr id="21" name="Text 19"/>
          <p:cNvSpPr/>
          <p:nvPr/>
        </p:nvSpPr>
        <p:spPr>
          <a:xfrm>
            <a:off x="4937760" y="3703320"/>
            <a:ext cx="3657600" cy="59436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Practical techniques and common pitfalls.</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8F0"/>
        </a:solidFill>
        <a:effectLst/>
      </p:bgPr>
    </p:bg>
    <p:spTree>
      <p:nvGrpSpPr>
        <p:cNvPr id="1" name=""/>
        <p:cNvGrpSpPr/>
        <p:nvPr/>
      </p:nvGrpSpPr>
      <p:grpSpPr>
        <a:xfrm>
          <a:off x="0" y="0"/>
          <a:ext cx="0" cy="0"/>
          <a:chOff x="0" y="0"/>
          <a:chExt cx="0" cy="0"/>
        </a:xfrm>
      </p:grpSpPr>
      <p:sp>
        <p:nvSpPr>
          <p:cNvPr id="2" name="Shape 0"/>
          <p:cNvSpPr/>
          <p:nvPr/>
        </p:nvSpPr>
        <p:spPr>
          <a:xfrm>
            <a:off x="-2743200" y="-4114800"/>
            <a:ext cx="14630400" cy="6400800"/>
          </a:xfrm>
          <a:prstGeom prst="ellipse">
            <a:avLst/>
          </a:prstGeom>
          <a:solidFill>
            <a:srgbClr val="FFB48A">
              <a:alpha val="35000"/>
            </a:srgbClr>
          </a:solidFill>
          <a:ln/>
        </p:spPr>
        <p:txBody>
          <a:bodyPr/>
          <a:lstStyle/>
          <a:p>
            <a:endParaRPr lang="en-US"/>
          </a:p>
        </p:txBody>
      </p:sp>
      <p:sp>
        <p:nvSpPr>
          <p:cNvPr id="3" name="Shape 1"/>
          <p:cNvSpPr/>
          <p:nvPr/>
        </p:nvSpPr>
        <p:spPr>
          <a:xfrm>
            <a:off x="-914400" y="-3200400"/>
            <a:ext cx="10972800" cy="5029200"/>
          </a:xfrm>
          <a:prstGeom prst="ellipse">
            <a:avLst/>
          </a:prstGeom>
          <a:solidFill>
            <a:srgbClr val="FF7A59">
              <a:alpha val="25000"/>
            </a:srgbClr>
          </a:solidFill>
          <a:ln/>
        </p:spPr>
        <p:txBody>
          <a:bodyPr/>
          <a:lstStyle/>
          <a:p>
            <a:endParaRPr lang="en-US"/>
          </a:p>
        </p:txBody>
      </p:sp>
      <p:sp>
        <p:nvSpPr>
          <p:cNvPr id="4" name="Shape 2"/>
          <p:cNvSpPr/>
          <p:nvPr/>
        </p:nvSpPr>
        <p:spPr>
          <a:xfrm>
            <a:off x="0" y="5029200"/>
            <a:ext cx="9144000" cy="114300"/>
          </a:xfrm>
          <a:prstGeom prst="rect">
            <a:avLst/>
          </a:prstGeom>
          <a:solidFill>
            <a:srgbClr val="C8553D"/>
          </a:solidFill>
          <a:ln/>
        </p:spPr>
        <p:txBody>
          <a:bodyPr/>
          <a:lstStyle/>
          <a:p>
            <a:endParaRPr lang="en-US"/>
          </a:p>
        </p:txBody>
      </p:sp>
      <p:sp>
        <p:nvSpPr>
          <p:cNvPr id="5" name="Text 3"/>
          <p:cNvSpPr/>
          <p:nvPr/>
        </p:nvSpPr>
        <p:spPr>
          <a:xfrm>
            <a:off x="365760" y="4800600"/>
            <a:ext cx="5486400" cy="228600"/>
          </a:xfrm>
          <a:prstGeom prst="rect">
            <a:avLst/>
          </a:prstGeom>
          <a:noFill/>
          <a:ln/>
        </p:spPr>
        <p:txBody>
          <a:bodyPr wrap="square" rtlCol="0" anchor="ctr"/>
          <a:lstStyle/>
          <a:p>
            <a:pPr marL="0" indent="0">
              <a:buNone/>
            </a:pPr>
            <a:r>
              <a:rPr lang="en-US" sz="900" dirty="0">
                <a:solidFill>
                  <a:srgbClr val="7A5C57"/>
                </a:solidFill>
                <a:latin typeface="Calibri" pitchFamily="34" charset="0"/>
                <a:ea typeface="Calibri" pitchFamily="34" charset="-122"/>
                <a:cs typeface="Calibri" pitchFamily="34" charset="-120"/>
              </a:rPr>
              <a:t>Developing a WRAP at Your Own Pace</a:t>
            </a:r>
            <a:endParaRPr lang="en-US" sz="900" dirty="0"/>
          </a:p>
        </p:txBody>
      </p:sp>
      <p:sp>
        <p:nvSpPr>
          <p:cNvPr id="6" name="Text 4"/>
          <p:cNvSpPr/>
          <p:nvPr/>
        </p:nvSpPr>
        <p:spPr>
          <a:xfrm>
            <a:off x="8229600" y="4800600"/>
            <a:ext cx="640080" cy="228600"/>
          </a:xfrm>
          <a:prstGeom prst="rect">
            <a:avLst/>
          </a:prstGeom>
          <a:noFill/>
          <a:ln/>
        </p:spPr>
        <p:txBody>
          <a:bodyPr wrap="square" rtlCol="0" anchor="ctr"/>
          <a:lstStyle/>
          <a:p>
            <a:pPr marL="0" indent="0" algn="r">
              <a:buNone/>
            </a:pPr>
            <a:r>
              <a:rPr lang="en-US" sz="900" dirty="0">
                <a:solidFill>
                  <a:srgbClr val="7A5C57"/>
                </a:solidFill>
                <a:latin typeface="Calibri" pitchFamily="34" charset="0"/>
                <a:ea typeface="Calibri" pitchFamily="34" charset="-122"/>
                <a:cs typeface="Calibri" pitchFamily="34" charset="-120"/>
              </a:rPr>
              <a:t>3 / 15</a:t>
            </a:r>
            <a:endParaRPr lang="en-US" sz="900" dirty="0"/>
          </a:p>
        </p:txBody>
      </p:sp>
      <p:sp>
        <p:nvSpPr>
          <p:cNvPr id="7" name="Text 5"/>
          <p:cNvSpPr/>
          <p:nvPr/>
        </p:nvSpPr>
        <p:spPr>
          <a:xfrm>
            <a:off x="457200" y="411480"/>
            <a:ext cx="8229600" cy="274320"/>
          </a:xfrm>
          <a:prstGeom prst="rect">
            <a:avLst/>
          </a:prstGeom>
          <a:noFill/>
          <a:ln/>
        </p:spPr>
        <p:txBody>
          <a:bodyPr wrap="square" lIns="0" tIns="0" rIns="0" bIns="0" rtlCol="0" anchor="ctr"/>
          <a:lstStyle/>
          <a:p>
            <a:pPr marL="0" indent="0">
              <a:buNone/>
            </a:pPr>
            <a:r>
              <a:rPr lang="en-US" sz="1100" b="1" kern="0" spc="400" dirty="0">
                <a:solidFill>
                  <a:srgbClr val="C8553D"/>
                </a:solidFill>
                <a:latin typeface="Calibri" pitchFamily="34" charset="0"/>
                <a:ea typeface="Calibri" pitchFamily="34" charset="-122"/>
                <a:cs typeface="Calibri" pitchFamily="34" charset="-120"/>
              </a:rPr>
              <a:t>CONCEPT</a:t>
            </a:r>
            <a:endParaRPr lang="en-US" sz="1100" dirty="0"/>
          </a:p>
        </p:txBody>
      </p:sp>
      <p:sp>
        <p:nvSpPr>
          <p:cNvPr id="8" name="Text 6"/>
          <p:cNvSpPr/>
          <p:nvPr/>
        </p:nvSpPr>
        <p:spPr>
          <a:xfrm>
            <a:off x="457200" y="685800"/>
            <a:ext cx="8229600" cy="777240"/>
          </a:xfrm>
          <a:prstGeom prst="rect">
            <a:avLst/>
          </a:prstGeom>
          <a:noFill/>
          <a:ln/>
        </p:spPr>
        <p:txBody>
          <a:bodyPr wrap="square" lIns="0" tIns="0" rIns="0" bIns="0" rtlCol="0" anchor="ctr"/>
          <a:lstStyle/>
          <a:p>
            <a:pPr marL="0" indent="0">
              <a:buNone/>
            </a:pPr>
            <a:r>
              <a:rPr lang="en-US" sz="3000" b="1" dirty="0">
                <a:solidFill>
                  <a:srgbClr val="3D2C29"/>
                </a:solidFill>
                <a:latin typeface="Calibri" pitchFamily="34" charset="0"/>
                <a:ea typeface="Calibri" pitchFamily="34" charset="-122"/>
                <a:cs typeface="Calibri" pitchFamily="34" charset="-120"/>
              </a:rPr>
              <a:t>What is a WRAP?</a:t>
            </a:r>
            <a:endParaRPr lang="en-US" sz="3000" dirty="0"/>
          </a:p>
        </p:txBody>
      </p:sp>
      <p:sp>
        <p:nvSpPr>
          <p:cNvPr id="9" name="Shape 7"/>
          <p:cNvSpPr/>
          <p:nvPr/>
        </p:nvSpPr>
        <p:spPr>
          <a:xfrm>
            <a:off x="457200" y="1481328"/>
            <a:ext cx="548640" cy="45720"/>
          </a:xfrm>
          <a:prstGeom prst="rect">
            <a:avLst/>
          </a:prstGeom>
          <a:solidFill>
            <a:srgbClr val="FF7A59"/>
          </a:solidFill>
          <a:ln/>
        </p:spPr>
        <p:txBody>
          <a:bodyPr/>
          <a:lstStyle/>
          <a:p>
            <a:endParaRPr lang="en-US"/>
          </a:p>
        </p:txBody>
      </p:sp>
      <p:sp>
        <p:nvSpPr>
          <p:cNvPr id="10" name="Text 8"/>
          <p:cNvSpPr/>
          <p:nvPr/>
        </p:nvSpPr>
        <p:spPr>
          <a:xfrm>
            <a:off x="457200" y="1783080"/>
            <a:ext cx="8229600" cy="1005840"/>
          </a:xfrm>
          <a:prstGeom prst="rect">
            <a:avLst/>
          </a:prstGeom>
          <a:noFill/>
          <a:ln/>
        </p:spPr>
        <p:txBody>
          <a:bodyPr wrap="square" rtlCol="0" anchor="ctr"/>
          <a:lstStyle/>
          <a:p>
            <a:pPr marL="0" indent="0">
              <a:buNone/>
            </a:pPr>
            <a:r>
              <a:rPr lang="en-US" sz="1600" i="1" dirty="0">
                <a:solidFill>
                  <a:srgbClr val="3D2C29"/>
                </a:solidFill>
                <a:latin typeface="Calibri" pitchFamily="34" charset="0"/>
                <a:ea typeface="Calibri" pitchFamily="34" charset="-122"/>
                <a:cs typeface="Calibri" pitchFamily="34" charset="-120"/>
              </a:rPr>
              <a:t>A Wellness Recovery Action Plan is a self-designed prevention and wellness tool that anyone can use to get well, stay well, and make their life the way they want it to be.</a:t>
            </a:r>
            <a:endParaRPr lang="en-US" sz="1600" dirty="0"/>
          </a:p>
        </p:txBody>
      </p:sp>
      <p:sp>
        <p:nvSpPr>
          <p:cNvPr id="11" name="Shape 9"/>
          <p:cNvSpPr/>
          <p:nvPr/>
        </p:nvSpPr>
        <p:spPr>
          <a:xfrm>
            <a:off x="457200" y="2926080"/>
            <a:ext cx="2697480" cy="1691640"/>
          </a:xfrm>
          <a:prstGeom prst="roundRect">
            <a:avLst>
              <a:gd name="adj" fmla="val 4324"/>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2" name="Text 10"/>
          <p:cNvSpPr/>
          <p:nvPr/>
        </p:nvSpPr>
        <p:spPr>
          <a:xfrm>
            <a:off x="640080" y="3063240"/>
            <a:ext cx="233172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Self-designed</a:t>
            </a:r>
            <a:endParaRPr lang="en-US" sz="1400" dirty="0"/>
          </a:p>
        </p:txBody>
      </p:sp>
      <p:sp>
        <p:nvSpPr>
          <p:cNvPr id="13" name="Text 11"/>
          <p:cNvSpPr/>
          <p:nvPr/>
        </p:nvSpPr>
        <p:spPr>
          <a:xfrm>
            <a:off x="640080" y="3429000"/>
            <a:ext cx="2331720" cy="105156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The person developing it is the author and the authority. The facilitator never writes the plan.</a:t>
            </a:r>
            <a:endParaRPr lang="en-US" sz="1100" dirty="0"/>
          </a:p>
        </p:txBody>
      </p:sp>
      <p:sp>
        <p:nvSpPr>
          <p:cNvPr id="14" name="Shape 12"/>
          <p:cNvSpPr/>
          <p:nvPr/>
        </p:nvSpPr>
        <p:spPr>
          <a:xfrm>
            <a:off x="3246120" y="2926080"/>
            <a:ext cx="2697480" cy="1691640"/>
          </a:xfrm>
          <a:prstGeom prst="roundRect">
            <a:avLst>
              <a:gd name="adj" fmla="val 4324"/>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5" name="Text 13"/>
          <p:cNvSpPr/>
          <p:nvPr/>
        </p:nvSpPr>
        <p:spPr>
          <a:xfrm>
            <a:off x="3429000" y="3063240"/>
            <a:ext cx="233172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Evidence-based</a:t>
            </a:r>
            <a:endParaRPr lang="en-US" sz="1400" dirty="0"/>
          </a:p>
        </p:txBody>
      </p:sp>
      <p:sp>
        <p:nvSpPr>
          <p:cNvPr id="16" name="Text 14"/>
          <p:cNvSpPr/>
          <p:nvPr/>
        </p:nvSpPr>
        <p:spPr>
          <a:xfrm>
            <a:off x="3429000" y="3429000"/>
            <a:ext cx="2331720" cy="105156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Listed on SAMHSA's National Registry; multiple RCTs show reduced symptoms and increased hope.</a:t>
            </a:r>
            <a:endParaRPr lang="en-US" sz="1100" dirty="0"/>
          </a:p>
        </p:txBody>
      </p:sp>
      <p:sp>
        <p:nvSpPr>
          <p:cNvPr id="17" name="Shape 15"/>
          <p:cNvSpPr/>
          <p:nvPr/>
        </p:nvSpPr>
        <p:spPr>
          <a:xfrm>
            <a:off x="6035040" y="2926080"/>
            <a:ext cx="2697480" cy="1691640"/>
          </a:xfrm>
          <a:prstGeom prst="roundRect">
            <a:avLst>
              <a:gd name="adj" fmla="val 4324"/>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8" name="Text 16"/>
          <p:cNvSpPr/>
          <p:nvPr/>
        </p:nvSpPr>
        <p:spPr>
          <a:xfrm>
            <a:off x="6217920" y="3063240"/>
            <a:ext cx="233172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Flexible</a:t>
            </a:r>
            <a:endParaRPr lang="en-US" sz="1400" dirty="0"/>
          </a:p>
        </p:txBody>
      </p:sp>
      <p:sp>
        <p:nvSpPr>
          <p:cNvPr id="19" name="Text 17"/>
          <p:cNvSpPr/>
          <p:nvPr/>
        </p:nvSpPr>
        <p:spPr>
          <a:xfrm>
            <a:off x="6217920" y="3429000"/>
            <a:ext cx="2331720" cy="105156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Living document — revisited, revised, and right-sized to each person's life and pace.</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8F0"/>
        </a:solidFill>
        <a:effectLst/>
      </p:bgPr>
    </p:bg>
    <p:spTree>
      <p:nvGrpSpPr>
        <p:cNvPr id="1" name=""/>
        <p:cNvGrpSpPr/>
        <p:nvPr/>
      </p:nvGrpSpPr>
      <p:grpSpPr>
        <a:xfrm>
          <a:off x="0" y="0"/>
          <a:ext cx="0" cy="0"/>
          <a:chOff x="0" y="0"/>
          <a:chExt cx="0" cy="0"/>
        </a:xfrm>
      </p:grpSpPr>
      <p:sp>
        <p:nvSpPr>
          <p:cNvPr id="2" name="Shape 0"/>
          <p:cNvSpPr/>
          <p:nvPr/>
        </p:nvSpPr>
        <p:spPr>
          <a:xfrm>
            <a:off x="-2743200" y="-4114800"/>
            <a:ext cx="14630400" cy="6400800"/>
          </a:xfrm>
          <a:prstGeom prst="ellipse">
            <a:avLst/>
          </a:prstGeom>
          <a:solidFill>
            <a:srgbClr val="FFB48A">
              <a:alpha val="35000"/>
            </a:srgbClr>
          </a:solidFill>
          <a:ln/>
        </p:spPr>
        <p:txBody>
          <a:bodyPr/>
          <a:lstStyle/>
          <a:p>
            <a:endParaRPr lang="en-US"/>
          </a:p>
        </p:txBody>
      </p:sp>
      <p:sp>
        <p:nvSpPr>
          <p:cNvPr id="3" name="Shape 1"/>
          <p:cNvSpPr/>
          <p:nvPr/>
        </p:nvSpPr>
        <p:spPr>
          <a:xfrm>
            <a:off x="-914400" y="-3200400"/>
            <a:ext cx="10972800" cy="5029200"/>
          </a:xfrm>
          <a:prstGeom prst="ellipse">
            <a:avLst/>
          </a:prstGeom>
          <a:solidFill>
            <a:srgbClr val="FF7A59">
              <a:alpha val="25000"/>
            </a:srgbClr>
          </a:solidFill>
          <a:ln/>
        </p:spPr>
        <p:txBody>
          <a:bodyPr/>
          <a:lstStyle/>
          <a:p>
            <a:endParaRPr lang="en-US"/>
          </a:p>
        </p:txBody>
      </p:sp>
      <p:sp>
        <p:nvSpPr>
          <p:cNvPr id="4" name="Shape 2"/>
          <p:cNvSpPr/>
          <p:nvPr/>
        </p:nvSpPr>
        <p:spPr>
          <a:xfrm>
            <a:off x="0" y="5029200"/>
            <a:ext cx="9144000" cy="114300"/>
          </a:xfrm>
          <a:prstGeom prst="rect">
            <a:avLst/>
          </a:prstGeom>
          <a:solidFill>
            <a:srgbClr val="C8553D"/>
          </a:solidFill>
          <a:ln/>
        </p:spPr>
        <p:txBody>
          <a:bodyPr/>
          <a:lstStyle/>
          <a:p>
            <a:endParaRPr lang="en-US"/>
          </a:p>
        </p:txBody>
      </p:sp>
      <p:sp>
        <p:nvSpPr>
          <p:cNvPr id="5" name="Text 3"/>
          <p:cNvSpPr/>
          <p:nvPr/>
        </p:nvSpPr>
        <p:spPr>
          <a:xfrm>
            <a:off x="365760" y="4800600"/>
            <a:ext cx="5486400" cy="228600"/>
          </a:xfrm>
          <a:prstGeom prst="rect">
            <a:avLst/>
          </a:prstGeom>
          <a:noFill/>
          <a:ln/>
        </p:spPr>
        <p:txBody>
          <a:bodyPr wrap="square" rtlCol="0" anchor="ctr"/>
          <a:lstStyle/>
          <a:p>
            <a:pPr marL="0" indent="0">
              <a:buNone/>
            </a:pPr>
            <a:r>
              <a:rPr lang="en-US" sz="900" dirty="0">
                <a:solidFill>
                  <a:srgbClr val="7A5C57"/>
                </a:solidFill>
                <a:latin typeface="Calibri" pitchFamily="34" charset="0"/>
                <a:ea typeface="Calibri" pitchFamily="34" charset="-122"/>
                <a:cs typeface="Calibri" pitchFamily="34" charset="-120"/>
              </a:rPr>
              <a:t>Developing a WRAP at Your Own Pace</a:t>
            </a:r>
            <a:endParaRPr lang="en-US" sz="900" dirty="0"/>
          </a:p>
        </p:txBody>
      </p:sp>
      <p:sp>
        <p:nvSpPr>
          <p:cNvPr id="6" name="Text 4"/>
          <p:cNvSpPr/>
          <p:nvPr/>
        </p:nvSpPr>
        <p:spPr>
          <a:xfrm>
            <a:off x="8229600" y="4800600"/>
            <a:ext cx="640080" cy="228600"/>
          </a:xfrm>
          <a:prstGeom prst="rect">
            <a:avLst/>
          </a:prstGeom>
          <a:noFill/>
          <a:ln/>
        </p:spPr>
        <p:txBody>
          <a:bodyPr wrap="square" rtlCol="0" anchor="ctr"/>
          <a:lstStyle/>
          <a:p>
            <a:pPr marL="0" indent="0" algn="r">
              <a:buNone/>
            </a:pPr>
            <a:r>
              <a:rPr lang="en-US" sz="900" dirty="0">
                <a:solidFill>
                  <a:srgbClr val="7A5C57"/>
                </a:solidFill>
                <a:latin typeface="Calibri" pitchFamily="34" charset="0"/>
                <a:ea typeface="Calibri" pitchFamily="34" charset="-122"/>
                <a:cs typeface="Calibri" pitchFamily="34" charset="-120"/>
              </a:rPr>
              <a:t>4 / 15</a:t>
            </a:r>
            <a:endParaRPr lang="en-US" sz="900" dirty="0"/>
          </a:p>
        </p:txBody>
      </p:sp>
      <p:sp>
        <p:nvSpPr>
          <p:cNvPr id="7" name="Text 5"/>
          <p:cNvSpPr/>
          <p:nvPr/>
        </p:nvSpPr>
        <p:spPr>
          <a:xfrm>
            <a:off x="457200" y="411480"/>
            <a:ext cx="8229600" cy="274320"/>
          </a:xfrm>
          <a:prstGeom prst="rect">
            <a:avLst/>
          </a:prstGeom>
          <a:noFill/>
          <a:ln/>
        </p:spPr>
        <p:txBody>
          <a:bodyPr wrap="square" lIns="0" tIns="0" rIns="0" bIns="0" rtlCol="0" anchor="ctr"/>
          <a:lstStyle/>
          <a:p>
            <a:pPr marL="0" indent="0">
              <a:buNone/>
            </a:pPr>
            <a:r>
              <a:rPr lang="en-US" sz="1100" b="1" kern="0" spc="400" dirty="0">
                <a:solidFill>
                  <a:srgbClr val="C8553D"/>
                </a:solidFill>
                <a:latin typeface="Calibri" pitchFamily="34" charset="0"/>
                <a:ea typeface="Calibri" pitchFamily="34" charset="-122"/>
                <a:cs typeface="Calibri" pitchFamily="34" charset="-120"/>
              </a:rPr>
              <a:t>FOUNDATION</a:t>
            </a:r>
            <a:endParaRPr lang="en-US" sz="1100" dirty="0"/>
          </a:p>
        </p:txBody>
      </p:sp>
      <p:sp>
        <p:nvSpPr>
          <p:cNvPr id="8" name="Text 6"/>
          <p:cNvSpPr/>
          <p:nvPr/>
        </p:nvSpPr>
        <p:spPr>
          <a:xfrm>
            <a:off x="457200" y="685800"/>
            <a:ext cx="8229600" cy="777240"/>
          </a:xfrm>
          <a:prstGeom prst="rect">
            <a:avLst/>
          </a:prstGeom>
          <a:noFill/>
          <a:ln/>
        </p:spPr>
        <p:txBody>
          <a:bodyPr wrap="square" lIns="0" tIns="0" rIns="0" bIns="0" rtlCol="0" anchor="ctr"/>
          <a:lstStyle/>
          <a:p>
            <a:pPr marL="0" indent="0">
              <a:buNone/>
            </a:pPr>
            <a:r>
              <a:rPr lang="en-US" sz="3000" b="1" dirty="0">
                <a:solidFill>
                  <a:srgbClr val="3D2C29"/>
                </a:solidFill>
                <a:latin typeface="Calibri" pitchFamily="34" charset="0"/>
                <a:ea typeface="Calibri" pitchFamily="34" charset="-122"/>
                <a:cs typeface="Calibri" pitchFamily="34" charset="-120"/>
              </a:rPr>
              <a:t>The five key concepts</a:t>
            </a:r>
            <a:endParaRPr lang="en-US" sz="3000" dirty="0"/>
          </a:p>
        </p:txBody>
      </p:sp>
      <p:sp>
        <p:nvSpPr>
          <p:cNvPr id="9" name="Shape 7"/>
          <p:cNvSpPr/>
          <p:nvPr/>
        </p:nvSpPr>
        <p:spPr>
          <a:xfrm>
            <a:off x="457200" y="1481328"/>
            <a:ext cx="548640" cy="45720"/>
          </a:xfrm>
          <a:prstGeom prst="rect">
            <a:avLst/>
          </a:prstGeom>
          <a:solidFill>
            <a:srgbClr val="FF7A59"/>
          </a:solidFill>
          <a:ln/>
        </p:spPr>
        <p:txBody>
          <a:bodyPr/>
          <a:lstStyle/>
          <a:p>
            <a:endParaRPr lang="en-US"/>
          </a:p>
        </p:txBody>
      </p:sp>
      <p:sp>
        <p:nvSpPr>
          <p:cNvPr id="10" name="Shape 8"/>
          <p:cNvSpPr/>
          <p:nvPr/>
        </p:nvSpPr>
        <p:spPr>
          <a:xfrm>
            <a:off x="960120" y="1828800"/>
            <a:ext cx="640080" cy="640080"/>
          </a:xfrm>
          <a:prstGeom prst="ellipse">
            <a:avLst/>
          </a:prstGeom>
          <a:solidFill>
            <a:srgbClr val="FF7A59"/>
          </a:solidFill>
          <a:ln/>
        </p:spPr>
        <p:txBody>
          <a:bodyPr/>
          <a:lstStyle/>
          <a:p>
            <a:endParaRPr lang="en-US"/>
          </a:p>
        </p:txBody>
      </p:sp>
      <p:sp>
        <p:nvSpPr>
          <p:cNvPr id="11" name="Text 9"/>
          <p:cNvSpPr/>
          <p:nvPr/>
        </p:nvSpPr>
        <p:spPr>
          <a:xfrm>
            <a:off x="960120" y="1828800"/>
            <a:ext cx="64008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1</a:t>
            </a:r>
            <a:endParaRPr lang="en-US" sz="2200" dirty="0"/>
          </a:p>
        </p:txBody>
      </p:sp>
      <p:sp>
        <p:nvSpPr>
          <p:cNvPr id="12" name="Text 10"/>
          <p:cNvSpPr/>
          <p:nvPr/>
        </p:nvSpPr>
        <p:spPr>
          <a:xfrm>
            <a:off x="411480" y="2606040"/>
            <a:ext cx="1737360" cy="411480"/>
          </a:xfrm>
          <a:prstGeom prst="rect">
            <a:avLst/>
          </a:prstGeom>
          <a:noFill/>
          <a:ln/>
        </p:spPr>
        <p:txBody>
          <a:bodyPr wrap="square" lIns="0" tIns="0" rIns="0" bIns="0" rtlCol="0" anchor="ctr"/>
          <a:lstStyle/>
          <a:p>
            <a:pPr marL="0" indent="0" algn="ctr">
              <a:buNone/>
            </a:pPr>
            <a:r>
              <a:rPr lang="en-US" sz="1300" b="1" dirty="0">
                <a:solidFill>
                  <a:srgbClr val="3D2C29"/>
                </a:solidFill>
                <a:latin typeface="Calibri" pitchFamily="34" charset="0"/>
                <a:ea typeface="Calibri" pitchFamily="34" charset="-122"/>
                <a:cs typeface="Calibri" pitchFamily="34" charset="-120"/>
              </a:rPr>
              <a:t>Hope</a:t>
            </a:r>
            <a:endParaRPr lang="en-US" sz="1300" dirty="0"/>
          </a:p>
        </p:txBody>
      </p:sp>
      <p:sp>
        <p:nvSpPr>
          <p:cNvPr id="13" name="Text 11"/>
          <p:cNvSpPr/>
          <p:nvPr/>
        </p:nvSpPr>
        <p:spPr>
          <a:xfrm>
            <a:off x="365760" y="3063240"/>
            <a:ext cx="1828800" cy="1371600"/>
          </a:xfrm>
          <a:prstGeom prst="rect">
            <a:avLst/>
          </a:prstGeom>
          <a:noFill/>
          <a:ln/>
        </p:spPr>
        <p:txBody>
          <a:bodyPr wrap="square" lIns="0" tIns="0" rIns="0" bIns="0" rtlCol="0" anchor="ctr"/>
          <a:lstStyle/>
          <a:p>
            <a:pPr marL="0" indent="0" algn="ctr">
              <a:buNone/>
            </a:pPr>
            <a:r>
              <a:rPr lang="en-US" sz="1000" dirty="0">
                <a:solidFill>
                  <a:srgbClr val="7A5C57"/>
                </a:solidFill>
                <a:latin typeface="Calibri" pitchFamily="34" charset="0"/>
                <a:ea typeface="Calibri" pitchFamily="34" charset="-122"/>
                <a:cs typeface="Calibri" pitchFamily="34" charset="-120"/>
              </a:rPr>
              <a:t>Belief that recovery is possible.</a:t>
            </a:r>
            <a:endParaRPr lang="en-US" sz="1000" dirty="0"/>
          </a:p>
        </p:txBody>
      </p:sp>
      <p:sp>
        <p:nvSpPr>
          <p:cNvPr id="14" name="Shape 12"/>
          <p:cNvSpPr/>
          <p:nvPr/>
        </p:nvSpPr>
        <p:spPr>
          <a:xfrm>
            <a:off x="2660904" y="1828800"/>
            <a:ext cx="640080" cy="640080"/>
          </a:xfrm>
          <a:prstGeom prst="ellipse">
            <a:avLst/>
          </a:prstGeom>
          <a:solidFill>
            <a:srgbClr val="FF7A59"/>
          </a:solidFill>
          <a:ln/>
        </p:spPr>
        <p:txBody>
          <a:bodyPr/>
          <a:lstStyle/>
          <a:p>
            <a:endParaRPr lang="en-US"/>
          </a:p>
        </p:txBody>
      </p:sp>
      <p:sp>
        <p:nvSpPr>
          <p:cNvPr id="15" name="Text 13"/>
          <p:cNvSpPr/>
          <p:nvPr/>
        </p:nvSpPr>
        <p:spPr>
          <a:xfrm>
            <a:off x="2660904" y="1828800"/>
            <a:ext cx="64008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2</a:t>
            </a:r>
            <a:endParaRPr lang="en-US" sz="2200" dirty="0"/>
          </a:p>
        </p:txBody>
      </p:sp>
      <p:sp>
        <p:nvSpPr>
          <p:cNvPr id="16" name="Text 14"/>
          <p:cNvSpPr/>
          <p:nvPr/>
        </p:nvSpPr>
        <p:spPr>
          <a:xfrm>
            <a:off x="2112264" y="2606040"/>
            <a:ext cx="1737360" cy="411480"/>
          </a:xfrm>
          <a:prstGeom prst="rect">
            <a:avLst/>
          </a:prstGeom>
          <a:noFill/>
          <a:ln/>
        </p:spPr>
        <p:txBody>
          <a:bodyPr wrap="square" lIns="0" tIns="0" rIns="0" bIns="0" rtlCol="0" anchor="ctr"/>
          <a:lstStyle/>
          <a:p>
            <a:pPr marL="0" indent="0" algn="ctr">
              <a:buNone/>
            </a:pPr>
            <a:r>
              <a:rPr lang="en-US" sz="1300" b="1" dirty="0">
                <a:solidFill>
                  <a:srgbClr val="3D2C29"/>
                </a:solidFill>
                <a:latin typeface="Calibri" pitchFamily="34" charset="0"/>
                <a:ea typeface="Calibri" pitchFamily="34" charset="-122"/>
                <a:cs typeface="Calibri" pitchFamily="34" charset="-120"/>
              </a:rPr>
              <a:t>Personal responsibility</a:t>
            </a:r>
            <a:endParaRPr lang="en-US" sz="1300" dirty="0"/>
          </a:p>
        </p:txBody>
      </p:sp>
      <p:sp>
        <p:nvSpPr>
          <p:cNvPr id="17" name="Text 15"/>
          <p:cNvSpPr/>
          <p:nvPr/>
        </p:nvSpPr>
        <p:spPr>
          <a:xfrm>
            <a:off x="2066544" y="3063240"/>
            <a:ext cx="1828800" cy="1371600"/>
          </a:xfrm>
          <a:prstGeom prst="rect">
            <a:avLst/>
          </a:prstGeom>
          <a:noFill/>
          <a:ln/>
        </p:spPr>
        <p:txBody>
          <a:bodyPr wrap="square" lIns="0" tIns="0" rIns="0" bIns="0" rtlCol="0" anchor="ctr"/>
          <a:lstStyle/>
          <a:p>
            <a:pPr marL="0" indent="0" algn="ctr">
              <a:buNone/>
            </a:pPr>
            <a:r>
              <a:rPr lang="en-US" sz="1000" dirty="0">
                <a:solidFill>
                  <a:srgbClr val="7A5C57"/>
                </a:solidFill>
                <a:latin typeface="Calibri" pitchFamily="34" charset="0"/>
                <a:ea typeface="Calibri" pitchFamily="34" charset="-122"/>
                <a:cs typeface="Calibri" pitchFamily="34" charset="-120"/>
              </a:rPr>
              <a:t>I take action on my own behalf.</a:t>
            </a:r>
            <a:endParaRPr lang="en-US" sz="1000" dirty="0"/>
          </a:p>
        </p:txBody>
      </p:sp>
      <p:sp>
        <p:nvSpPr>
          <p:cNvPr id="18" name="Shape 16"/>
          <p:cNvSpPr/>
          <p:nvPr/>
        </p:nvSpPr>
        <p:spPr>
          <a:xfrm>
            <a:off x="4361688" y="1828800"/>
            <a:ext cx="640080" cy="640080"/>
          </a:xfrm>
          <a:prstGeom prst="ellipse">
            <a:avLst/>
          </a:prstGeom>
          <a:solidFill>
            <a:srgbClr val="FF7A59"/>
          </a:solidFill>
          <a:ln/>
        </p:spPr>
        <p:txBody>
          <a:bodyPr/>
          <a:lstStyle/>
          <a:p>
            <a:endParaRPr lang="en-US"/>
          </a:p>
        </p:txBody>
      </p:sp>
      <p:sp>
        <p:nvSpPr>
          <p:cNvPr id="19" name="Text 17"/>
          <p:cNvSpPr/>
          <p:nvPr/>
        </p:nvSpPr>
        <p:spPr>
          <a:xfrm>
            <a:off x="4361688" y="1828800"/>
            <a:ext cx="64008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3</a:t>
            </a:r>
            <a:endParaRPr lang="en-US" sz="2200" dirty="0"/>
          </a:p>
        </p:txBody>
      </p:sp>
      <p:sp>
        <p:nvSpPr>
          <p:cNvPr id="20" name="Text 18"/>
          <p:cNvSpPr/>
          <p:nvPr/>
        </p:nvSpPr>
        <p:spPr>
          <a:xfrm>
            <a:off x="3813048" y="2606040"/>
            <a:ext cx="1737360" cy="411480"/>
          </a:xfrm>
          <a:prstGeom prst="rect">
            <a:avLst/>
          </a:prstGeom>
          <a:noFill/>
          <a:ln/>
        </p:spPr>
        <p:txBody>
          <a:bodyPr wrap="square" lIns="0" tIns="0" rIns="0" bIns="0" rtlCol="0" anchor="ctr"/>
          <a:lstStyle/>
          <a:p>
            <a:pPr marL="0" indent="0" algn="ctr">
              <a:buNone/>
            </a:pPr>
            <a:r>
              <a:rPr lang="en-US" sz="1300" b="1" dirty="0">
                <a:solidFill>
                  <a:srgbClr val="3D2C29"/>
                </a:solidFill>
                <a:latin typeface="Calibri" pitchFamily="34" charset="0"/>
                <a:ea typeface="Calibri" pitchFamily="34" charset="-122"/>
                <a:cs typeface="Calibri" pitchFamily="34" charset="-120"/>
              </a:rPr>
              <a:t>Education</a:t>
            </a:r>
            <a:endParaRPr lang="en-US" sz="1300" dirty="0"/>
          </a:p>
        </p:txBody>
      </p:sp>
      <p:sp>
        <p:nvSpPr>
          <p:cNvPr id="21" name="Text 19"/>
          <p:cNvSpPr/>
          <p:nvPr/>
        </p:nvSpPr>
        <p:spPr>
          <a:xfrm>
            <a:off x="3767328" y="3063240"/>
            <a:ext cx="1828800" cy="1371600"/>
          </a:xfrm>
          <a:prstGeom prst="rect">
            <a:avLst/>
          </a:prstGeom>
          <a:noFill/>
          <a:ln/>
        </p:spPr>
        <p:txBody>
          <a:bodyPr wrap="square" lIns="0" tIns="0" rIns="0" bIns="0" rtlCol="0" anchor="ctr"/>
          <a:lstStyle/>
          <a:p>
            <a:pPr marL="0" indent="0" algn="ctr">
              <a:buNone/>
            </a:pPr>
            <a:r>
              <a:rPr lang="en-US" sz="1000" dirty="0">
                <a:solidFill>
                  <a:srgbClr val="7A5C57"/>
                </a:solidFill>
                <a:latin typeface="Calibri" pitchFamily="34" charset="0"/>
                <a:ea typeface="Calibri" pitchFamily="34" charset="-122"/>
                <a:cs typeface="Calibri" pitchFamily="34" charset="-120"/>
              </a:rPr>
              <a:t>I learn what I need to make good decisions.</a:t>
            </a:r>
            <a:endParaRPr lang="en-US" sz="1000" dirty="0"/>
          </a:p>
        </p:txBody>
      </p:sp>
      <p:sp>
        <p:nvSpPr>
          <p:cNvPr id="22" name="Shape 20"/>
          <p:cNvSpPr/>
          <p:nvPr/>
        </p:nvSpPr>
        <p:spPr>
          <a:xfrm>
            <a:off x="6062472" y="1828800"/>
            <a:ext cx="640080" cy="640080"/>
          </a:xfrm>
          <a:prstGeom prst="ellipse">
            <a:avLst/>
          </a:prstGeom>
          <a:solidFill>
            <a:srgbClr val="FF7A59"/>
          </a:solidFill>
          <a:ln/>
        </p:spPr>
        <p:txBody>
          <a:bodyPr/>
          <a:lstStyle/>
          <a:p>
            <a:endParaRPr lang="en-US"/>
          </a:p>
        </p:txBody>
      </p:sp>
      <p:sp>
        <p:nvSpPr>
          <p:cNvPr id="23" name="Text 21"/>
          <p:cNvSpPr/>
          <p:nvPr/>
        </p:nvSpPr>
        <p:spPr>
          <a:xfrm>
            <a:off x="6062472" y="1828800"/>
            <a:ext cx="64008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4</a:t>
            </a:r>
            <a:endParaRPr lang="en-US" sz="2200" dirty="0"/>
          </a:p>
        </p:txBody>
      </p:sp>
      <p:sp>
        <p:nvSpPr>
          <p:cNvPr id="24" name="Text 22"/>
          <p:cNvSpPr/>
          <p:nvPr/>
        </p:nvSpPr>
        <p:spPr>
          <a:xfrm>
            <a:off x="5513832" y="2606040"/>
            <a:ext cx="1737360" cy="411480"/>
          </a:xfrm>
          <a:prstGeom prst="rect">
            <a:avLst/>
          </a:prstGeom>
          <a:noFill/>
          <a:ln/>
        </p:spPr>
        <p:txBody>
          <a:bodyPr wrap="square" lIns="0" tIns="0" rIns="0" bIns="0" rtlCol="0" anchor="ctr"/>
          <a:lstStyle/>
          <a:p>
            <a:pPr marL="0" indent="0" algn="ctr">
              <a:buNone/>
            </a:pPr>
            <a:r>
              <a:rPr lang="en-US" sz="1300" b="1" dirty="0">
                <a:solidFill>
                  <a:srgbClr val="3D2C29"/>
                </a:solidFill>
                <a:latin typeface="Calibri" pitchFamily="34" charset="0"/>
                <a:ea typeface="Calibri" pitchFamily="34" charset="-122"/>
                <a:cs typeface="Calibri" pitchFamily="34" charset="-120"/>
              </a:rPr>
              <a:t>Self-advocacy</a:t>
            </a:r>
            <a:endParaRPr lang="en-US" sz="1300" dirty="0"/>
          </a:p>
        </p:txBody>
      </p:sp>
      <p:sp>
        <p:nvSpPr>
          <p:cNvPr id="25" name="Text 23"/>
          <p:cNvSpPr/>
          <p:nvPr/>
        </p:nvSpPr>
        <p:spPr>
          <a:xfrm>
            <a:off x="5468112" y="3063240"/>
            <a:ext cx="1828800" cy="1371600"/>
          </a:xfrm>
          <a:prstGeom prst="rect">
            <a:avLst/>
          </a:prstGeom>
          <a:noFill/>
          <a:ln/>
        </p:spPr>
        <p:txBody>
          <a:bodyPr wrap="square" lIns="0" tIns="0" rIns="0" bIns="0" rtlCol="0" anchor="ctr"/>
          <a:lstStyle/>
          <a:p>
            <a:pPr marL="0" indent="0" algn="ctr">
              <a:buNone/>
            </a:pPr>
            <a:r>
              <a:rPr lang="en-US" sz="1000" dirty="0">
                <a:solidFill>
                  <a:srgbClr val="7A5C57"/>
                </a:solidFill>
                <a:latin typeface="Calibri" pitchFamily="34" charset="0"/>
                <a:ea typeface="Calibri" pitchFamily="34" charset="-122"/>
                <a:cs typeface="Calibri" pitchFamily="34" charset="-120"/>
              </a:rPr>
              <a:t>I ask for and get what I need.</a:t>
            </a:r>
            <a:endParaRPr lang="en-US" sz="1000" dirty="0"/>
          </a:p>
        </p:txBody>
      </p:sp>
      <p:sp>
        <p:nvSpPr>
          <p:cNvPr id="26" name="Shape 24"/>
          <p:cNvSpPr/>
          <p:nvPr/>
        </p:nvSpPr>
        <p:spPr>
          <a:xfrm>
            <a:off x="7763256" y="1828800"/>
            <a:ext cx="640080" cy="640080"/>
          </a:xfrm>
          <a:prstGeom prst="ellipse">
            <a:avLst/>
          </a:prstGeom>
          <a:solidFill>
            <a:srgbClr val="FF7A59"/>
          </a:solidFill>
          <a:ln/>
        </p:spPr>
        <p:txBody>
          <a:bodyPr/>
          <a:lstStyle/>
          <a:p>
            <a:endParaRPr lang="en-US"/>
          </a:p>
        </p:txBody>
      </p:sp>
      <p:sp>
        <p:nvSpPr>
          <p:cNvPr id="27" name="Text 25"/>
          <p:cNvSpPr/>
          <p:nvPr/>
        </p:nvSpPr>
        <p:spPr>
          <a:xfrm>
            <a:off x="7763256" y="1828800"/>
            <a:ext cx="64008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5</a:t>
            </a:r>
            <a:endParaRPr lang="en-US" sz="2200" dirty="0"/>
          </a:p>
        </p:txBody>
      </p:sp>
      <p:sp>
        <p:nvSpPr>
          <p:cNvPr id="28" name="Text 26"/>
          <p:cNvSpPr/>
          <p:nvPr/>
        </p:nvSpPr>
        <p:spPr>
          <a:xfrm>
            <a:off x="7214616" y="2606040"/>
            <a:ext cx="1737360" cy="411480"/>
          </a:xfrm>
          <a:prstGeom prst="rect">
            <a:avLst/>
          </a:prstGeom>
          <a:noFill/>
          <a:ln/>
        </p:spPr>
        <p:txBody>
          <a:bodyPr wrap="square" lIns="0" tIns="0" rIns="0" bIns="0" rtlCol="0" anchor="ctr"/>
          <a:lstStyle/>
          <a:p>
            <a:pPr marL="0" indent="0" algn="ctr">
              <a:buNone/>
            </a:pPr>
            <a:r>
              <a:rPr lang="en-US" sz="1300" b="1" dirty="0">
                <a:solidFill>
                  <a:srgbClr val="3D2C29"/>
                </a:solidFill>
                <a:latin typeface="Calibri" pitchFamily="34" charset="0"/>
                <a:ea typeface="Calibri" pitchFamily="34" charset="-122"/>
                <a:cs typeface="Calibri" pitchFamily="34" charset="-120"/>
              </a:rPr>
              <a:t>Support</a:t>
            </a:r>
            <a:endParaRPr lang="en-US" sz="1300" dirty="0"/>
          </a:p>
        </p:txBody>
      </p:sp>
      <p:sp>
        <p:nvSpPr>
          <p:cNvPr id="29" name="Text 27"/>
          <p:cNvSpPr/>
          <p:nvPr/>
        </p:nvSpPr>
        <p:spPr>
          <a:xfrm>
            <a:off x="7168896" y="3063240"/>
            <a:ext cx="1828800" cy="1371600"/>
          </a:xfrm>
          <a:prstGeom prst="rect">
            <a:avLst/>
          </a:prstGeom>
          <a:noFill/>
          <a:ln/>
        </p:spPr>
        <p:txBody>
          <a:bodyPr wrap="square" lIns="0" tIns="0" rIns="0" bIns="0" rtlCol="0" anchor="ctr"/>
          <a:lstStyle/>
          <a:p>
            <a:pPr marL="0" indent="0" algn="ctr">
              <a:buNone/>
            </a:pPr>
            <a:r>
              <a:rPr lang="en-US" sz="1000" dirty="0">
                <a:solidFill>
                  <a:srgbClr val="7A5C57"/>
                </a:solidFill>
                <a:latin typeface="Calibri" pitchFamily="34" charset="0"/>
                <a:ea typeface="Calibri" pitchFamily="34" charset="-122"/>
                <a:cs typeface="Calibri" pitchFamily="34" charset="-120"/>
              </a:rPr>
              <a:t>Giving and receiving connection.</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8F0"/>
        </a:solidFill>
        <a:effectLst/>
      </p:bgPr>
    </p:bg>
    <p:spTree>
      <p:nvGrpSpPr>
        <p:cNvPr id="1" name=""/>
        <p:cNvGrpSpPr/>
        <p:nvPr/>
      </p:nvGrpSpPr>
      <p:grpSpPr>
        <a:xfrm>
          <a:off x="0" y="0"/>
          <a:ext cx="0" cy="0"/>
          <a:chOff x="0" y="0"/>
          <a:chExt cx="0" cy="0"/>
        </a:xfrm>
      </p:grpSpPr>
      <p:sp>
        <p:nvSpPr>
          <p:cNvPr id="2" name="Shape 0"/>
          <p:cNvSpPr/>
          <p:nvPr/>
        </p:nvSpPr>
        <p:spPr>
          <a:xfrm>
            <a:off x="-2743200" y="-4114800"/>
            <a:ext cx="14630400" cy="6400800"/>
          </a:xfrm>
          <a:prstGeom prst="ellipse">
            <a:avLst/>
          </a:prstGeom>
          <a:solidFill>
            <a:srgbClr val="FFB48A">
              <a:alpha val="35000"/>
            </a:srgbClr>
          </a:solidFill>
          <a:ln/>
        </p:spPr>
        <p:txBody>
          <a:bodyPr/>
          <a:lstStyle/>
          <a:p>
            <a:endParaRPr lang="en-US"/>
          </a:p>
        </p:txBody>
      </p:sp>
      <p:sp>
        <p:nvSpPr>
          <p:cNvPr id="3" name="Shape 1"/>
          <p:cNvSpPr/>
          <p:nvPr/>
        </p:nvSpPr>
        <p:spPr>
          <a:xfrm>
            <a:off x="-914400" y="-3200400"/>
            <a:ext cx="10972800" cy="5029200"/>
          </a:xfrm>
          <a:prstGeom prst="ellipse">
            <a:avLst/>
          </a:prstGeom>
          <a:solidFill>
            <a:srgbClr val="FF7A59">
              <a:alpha val="25000"/>
            </a:srgbClr>
          </a:solidFill>
          <a:ln/>
        </p:spPr>
        <p:txBody>
          <a:bodyPr/>
          <a:lstStyle/>
          <a:p>
            <a:endParaRPr lang="en-US"/>
          </a:p>
        </p:txBody>
      </p:sp>
      <p:sp>
        <p:nvSpPr>
          <p:cNvPr id="4" name="Shape 2"/>
          <p:cNvSpPr/>
          <p:nvPr/>
        </p:nvSpPr>
        <p:spPr>
          <a:xfrm>
            <a:off x="0" y="5029200"/>
            <a:ext cx="9144000" cy="114300"/>
          </a:xfrm>
          <a:prstGeom prst="rect">
            <a:avLst/>
          </a:prstGeom>
          <a:solidFill>
            <a:srgbClr val="C8553D"/>
          </a:solidFill>
          <a:ln/>
        </p:spPr>
        <p:txBody>
          <a:bodyPr/>
          <a:lstStyle/>
          <a:p>
            <a:endParaRPr lang="en-US"/>
          </a:p>
        </p:txBody>
      </p:sp>
      <p:sp>
        <p:nvSpPr>
          <p:cNvPr id="5" name="Text 3"/>
          <p:cNvSpPr/>
          <p:nvPr/>
        </p:nvSpPr>
        <p:spPr>
          <a:xfrm>
            <a:off x="365760" y="4800600"/>
            <a:ext cx="5486400" cy="228600"/>
          </a:xfrm>
          <a:prstGeom prst="rect">
            <a:avLst/>
          </a:prstGeom>
          <a:noFill/>
          <a:ln/>
        </p:spPr>
        <p:txBody>
          <a:bodyPr wrap="square" rtlCol="0" anchor="ctr"/>
          <a:lstStyle/>
          <a:p>
            <a:pPr marL="0" indent="0">
              <a:buNone/>
            </a:pPr>
            <a:r>
              <a:rPr lang="en-US" sz="900" dirty="0">
                <a:solidFill>
                  <a:srgbClr val="7A5C57"/>
                </a:solidFill>
                <a:latin typeface="Calibri" pitchFamily="34" charset="0"/>
                <a:ea typeface="Calibri" pitchFamily="34" charset="-122"/>
                <a:cs typeface="Calibri" pitchFamily="34" charset="-120"/>
              </a:rPr>
              <a:t>Developing a WRAP at Your Own Pace</a:t>
            </a:r>
            <a:endParaRPr lang="en-US" sz="900" dirty="0"/>
          </a:p>
        </p:txBody>
      </p:sp>
      <p:sp>
        <p:nvSpPr>
          <p:cNvPr id="6" name="Text 4"/>
          <p:cNvSpPr/>
          <p:nvPr/>
        </p:nvSpPr>
        <p:spPr>
          <a:xfrm>
            <a:off x="8229600" y="4800600"/>
            <a:ext cx="640080" cy="228600"/>
          </a:xfrm>
          <a:prstGeom prst="rect">
            <a:avLst/>
          </a:prstGeom>
          <a:noFill/>
          <a:ln/>
        </p:spPr>
        <p:txBody>
          <a:bodyPr wrap="square" rtlCol="0" anchor="ctr"/>
          <a:lstStyle/>
          <a:p>
            <a:pPr marL="0" indent="0" algn="r">
              <a:buNone/>
            </a:pPr>
            <a:r>
              <a:rPr lang="en-US" sz="900" dirty="0">
                <a:solidFill>
                  <a:srgbClr val="7A5C57"/>
                </a:solidFill>
                <a:latin typeface="Calibri" pitchFamily="34" charset="0"/>
                <a:ea typeface="Calibri" pitchFamily="34" charset="-122"/>
                <a:cs typeface="Calibri" pitchFamily="34" charset="-120"/>
              </a:rPr>
              <a:t>5 / 15</a:t>
            </a:r>
            <a:endParaRPr lang="en-US" sz="900" dirty="0"/>
          </a:p>
        </p:txBody>
      </p:sp>
      <p:sp>
        <p:nvSpPr>
          <p:cNvPr id="7" name="Text 5"/>
          <p:cNvSpPr/>
          <p:nvPr/>
        </p:nvSpPr>
        <p:spPr>
          <a:xfrm>
            <a:off x="457200" y="411480"/>
            <a:ext cx="8229600" cy="274320"/>
          </a:xfrm>
          <a:prstGeom prst="rect">
            <a:avLst/>
          </a:prstGeom>
          <a:noFill/>
          <a:ln/>
        </p:spPr>
        <p:txBody>
          <a:bodyPr wrap="square" lIns="0" tIns="0" rIns="0" bIns="0" rtlCol="0" anchor="ctr"/>
          <a:lstStyle/>
          <a:p>
            <a:pPr marL="0" indent="0">
              <a:buNone/>
            </a:pPr>
            <a:r>
              <a:rPr lang="en-US" sz="1100" b="1" kern="0" spc="400" dirty="0">
                <a:solidFill>
                  <a:srgbClr val="C8553D"/>
                </a:solidFill>
                <a:latin typeface="Calibri" pitchFamily="34" charset="0"/>
                <a:ea typeface="Calibri" pitchFamily="34" charset="-122"/>
                <a:cs typeface="Calibri" pitchFamily="34" charset="-120"/>
              </a:rPr>
              <a:t>STRUCTURE</a:t>
            </a:r>
            <a:endParaRPr lang="en-US" sz="1100" dirty="0"/>
          </a:p>
        </p:txBody>
      </p:sp>
      <p:sp>
        <p:nvSpPr>
          <p:cNvPr id="8" name="Text 6"/>
          <p:cNvSpPr/>
          <p:nvPr/>
        </p:nvSpPr>
        <p:spPr>
          <a:xfrm>
            <a:off x="457200" y="685800"/>
            <a:ext cx="8229600" cy="777240"/>
          </a:xfrm>
          <a:prstGeom prst="rect">
            <a:avLst/>
          </a:prstGeom>
          <a:noFill/>
          <a:ln/>
        </p:spPr>
        <p:txBody>
          <a:bodyPr wrap="square" lIns="0" tIns="0" rIns="0" bIns="0" rtlCol="0" anchor="ctr"/>
          <a:lstStyle/>
          <a:p>
            <a:pPr marL="0" indent="0">
              <a:buNone/>
            </a:pPr>
            <a:r>
              <a:rPr lang="en-US" sz="3000" b="1" dirty="0">
                <a:solidFill>
                  <a:srgbClr val="3D2C29"/>
                </a:solidFill>
                <a:latin typeface="Calibri" pitchFamily="34" charset="0"/>
                <a:ea typeface="Calibri" pitchFamily="34" charset="-122"/>
                <a:cs typeface="Calibri" pitchFamily="34" charset="-120"/>
              </a:rPr>
              <a:t>The six sections of a WRAP</a:t>
            </a:r>
            <a:endParaRPr lang="en-US" sz="3000" dirty="0"/>
          </a:p>
        </p:txBody>
      </p:sp>
      <p:sp>
        <p:nvSpPr>
          <p:cNvPr id="9" name="Shape 7"/>
          <p:cNvSpPr/>
          <p:nvPr/>
        </p:nvSpPr>
        <p:spPr>
          <a:xfrm>
            <a:off x="457200" y="1481328"/>
            <a:ext cx="548640" cy="45720"/>
          </a:xfrm>
          <a:prstGeom prst="rect">
            <a:avLst/>
          </a:prstGeom>
          <a:solidFill>
            <a:srgbClr val="FF7A59"/>
          </a:solidFill>
          <a:ln/>
        </p:spPr>
        <p:txBody>
          <a:bodyPr/>
          <a:lstStyle/>
          <a:p>
            <a:endParaRPr lang="en-US"/>
          </a:p>
        </p:txBody>
      </p:sp>
      <p:sp>
        <p:nvSpPr>
          <p:cNvPr id="10" name="Shape 8"/>
          <p:cNvSpPr/>
          <p:nvPr/>
        </p:nvSpPr>
        <p:spPr>
          <a:xfrm>
            <a:off x="457200" y="1783080"/>
            <a:ext cx="2651760" cy="1280160"/>
          </a:xfrm>
          <a:prstGeom prst="roundRect">
            <a:avLst>
              <a:gd name="adj" fmla="val 5714"/>
            </a:avLst>
          </a:prstGeom>
          <a:solidFill>
            <a:srgbClr val="FFFFFF"/>
          </a:solidFill>
          <a:ln w="12700">
            <a:solidFill>
              <a:srgbClr val="FBE4D2"/>
            </a:solidFill>
            <a:prstDash val="solid"/>
          </a:ln>
        </p:spPr>
        <p:txBody>
          <a:bodyPr/>
          <a:lstStyle/>
          <a:p>
            <a:endParaRPr lang="en-US"/>
          </a:p>
        </p:txBody>
      </p:sp>
      <p:sp>
        <p:nvSpPr>
          <p:cNvPr id="11" name="Shape 9"/>
          <p:cNvSpPr/>
          <p:nvPr/>
        </p:nvSpPr>
        <p:spPr>
          <a:xfrm>
            <a:off x="457200" y="1783080"/>
            <a:ext cx="91440" cy="1280160"/>
          </a:xfrm>
          <a:prstGeom prst="rect">
            <a:avLst/>
          </a:prstGeom>
          <a:solidFill>
            <a:srgbClr val="FF7A59"/>
          </a:solidFill>
          <a:ln/>
        </p:spPr>
        <p:txBody>
          <a:bodyPr/>
          <a:lstStyle/>
          <a:p>
            <a:endParaRPr lang="en-US"/>
          </a:p>
        </p:txBody>
      </p:sp>
      <p:sp>
        <p:nvSpPr>
          <p:cNvPr id="12" name="Text 10"/>
          <p:cNvSpPr/>
          <p:nvPr/>
        </p:nvSpPr>
        <p:spPr>
          <a:xfrm>
            <a:off x="640080" y="1892808"/>
            <a:ext cx="365760" cy="32004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1</a:t>
            </a:r>
            <a:endParaRPr lang="en-US" sz="1400" dirty="0"/>
          </a:p>
        </p:txBody>
      </p:sp>
      <p:sp>
        <p:nvSpPr>
          <p:cNvPr id="13" name="Text 11"/>
          <p:cNvSpPr/>
          <p:nvPr/>
        </p:nvSpPr>
        <p:spPr>
          <a:xfrm>
            <a:off x="640080" y="2194560"/>
            <a:ext cx="2377440" cy="320040"/>
          </a:xfrm>
          <a:prstGeom prst="rect">
            <a:avLst/>
          </a:prstGeom>
          <a:noFill/>
          <a:ln/>
        </p:spPr>
        <p:txBody>
          <a:bodyPr wrap="square" lIns="0" tIns="0" rIns="0" bIns="0" rtlCol="0" anchor="ctr"/>
          <a:lstStyle/>
          <a:p>
            <a:pPr marL="0" indent="0">
              <a:buNone/>
            </a:pPr>
            <a:r>
              <a:rPr lang="en-US" sz="1300" b="1" dirty="0">
                <a:solidFill>
                  <a:srgbClr val="3D2C29"/>
                </a:solidFill>
                <a:latin typeface="Calibri" pitchFamily="34" charset="0"/>
                <a:ea typeface="Calibri" pitchFamily="34" charset="-122"/>
                <a:cs typeface="Calibri" pitchFamily="34" charset="-120"/>
              </a:rPr>
              <a:t>Wellness Toolbox</a:t>
            </a:r>
            <a:endParaRPr lang="en-US" sz="1300" dirty="0"/>
          </a:p>
        </p:txBody>
      </p:sp>
      <p:sp>
        <p:nvSpPr>
          <p:cNvPr id="14" name="Text 12"/>
          <p:cNvSpPr/>
          <p:nvPr/>
        </p:nvSpPr>
        <p:spPr>
          <a:xfrm>
            <a:off x="640080" y="2532888"/>
            <a:ext cx="2377440" cy="502920"/>
          </a:xfrm>
          <a:prstGeom prst="rect">
            <a:avLst/>
          </a:prstGeom>
          <a:noFill/>
          <a:ln/>
        </p:spPr>
        <p:txBody>
          <a:bodyPr wrap="square" lIns="0" tIns="0" rIns="0" bIns="0" rtlCol="0" anchor="ctr"/>
          <a:lstStyle/>
          <a:p>
            <a:pPr marL="0" indent="0">
              <a:buNone/>
            </a:pPr>
            <a:r>
              <a:rPr lang="en-US" sz="1050" dirty="0">
                <a:solidFill>
                  <a:srgbClr val="7A5C57"/>
                </a:solidFill>
                <a:latin typeface="Calibri" pitchFamily="34" charset="0"/>
                <a:ea typeface="Calibri" pitchFamily="34" charset="-122"/>
                <a:cs typeface="Calibri" pitchFamily="34" charset="-120"/>
              </a:rPr>
              <a:t>Things that help me feel well.</a:t>
            </a:r>
            <a:endParaRPr lang="en-US" sz="1050" dirty="0"/>
          </a:p>
        </p:txBody>
      </p:sp>
      <p:sp>
        <p:nvSpPr>
          <p:cNvPr id="15" name="Shape 13"/>
          <p:cNvSpPr/>
          <p:nvPr/>
        </p:nvSpPr>
        <p:spPr>
          <a:xfrm>
            <a:off x="3246120" y="1783080"/>
            <a:ext cx="2651760" cy="1280160"/>
          </a:xfrm>
          <a:prstGeom prst="roundRect">
            <a:avLst>
              <a:gd name="adj" fmla="val 5714"/>
            </a:avLst>
          </a:prstGeom>
          <a:solidFill>
            <a:srgbClr val="FFFFFF"/>
          </a:solidFill>
          <a:ln w="12700">
            <a:solidFill>
              <a:srgbClr val="FBE4D2"/>
            </a:solidFill>
            <a:prstDash val="solid"/>
          </a:ln>
        </p:spPr>
        <p:txBody>
          <a:bodyPr/>
          <a:lstStyle/>
          <a:p>
            <a:endParaRPr lang="en-US"/>
          </a:p>
        </p:txBody>
      </p:sp>
      <p:sp>
        <p:nvSpPr>
          <p:cNvPr id="16" name="Shape 14"/>
          <p:cNvSpPr/>
          <p:nvPr/>
        </p:nvSpPr>
        <p:spPr>
          <a:xfrm>
            <a:off x="3246120" y="1783080"/>
            <a:ext cx="91440" cy="1280160"/>
          </a:xfrm>
          <a:prstGeom prst="rect">
            <a:avLst/>
          </a:prstGeom>
          <a:solidFill>
            <a:srgbClr val="FF7A59"/>
          </a:solidFill>
          <a:ln/>
        </p:spPr>
        <p:txBody>
          <a:bodyPr/>
          <a:lstStyle/>
          <a:p>
            <a:endParaRPr lang="en-US"/>
          </a:p>
        </p:txBody>
      </p:sp>
      <p:sp>
        <p:nvSpPr>
          <p:cNvPr id="17" name="Text 15"/>
          <p:cNvSpPr/>
          <p:nvPr/>
        </p:nvSpPr>
        <p:spPr>
          <a:xfrm>
            <a:off x="3429000" y="1892808"/>
            <a:ext cx="365760" cy="32004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2</a:t>
            </a:r>
            <a:endParaRPr lang="en-US" sz="1400" dirty="0"/>
          </a:p>
        </p:txBody>
      </p:sp>
      <p:sp>
        <p:nvSpPr>
          <p:cNvPr id="18" name="Text 16"/>
          <p:cNvSpPr/>
          <p:nvPr/>
        </p:nvSpPr>
        <p:spPr>
          <a:xfrm>
            <a:off x="3429000" y="2194560"/>
            <a:ext cx="2377440" cy="320040"/>
          </a:xfrm>
          <a:prstGeom prst="rect">
            <a:avLst/>
          </a:prstGeom>
          <a:noFill/>
          <a:ln/>
        </p:spPr>
        <p:txBody>
          <a:bodyPr wrap="square" lIns="0" tIns="0" rIns="0" bIns="0" rtlCol="0" anchor="ctr"/>
          <a:lstStyle/>
          <a:p>
            <a:pPr marL="0" indent="0">
              <a:buNone/>
            </a:pPr>
            <a:r>
              <a:rPr lang="en-US" sz="1300" b="1" dirty="0">
                <a:solidFill>
                  <a:srgbClr val="3D2C29"/>
                </a:solidFill>
                <a:latin typeface="Calibri" pitchFamily="34" charset="0"/>
                <a:ea typeface="Calibri" pitchFamily="34" charset="-122"/>
                <a:cs typeface="Calibri" pitchFamily="34" charset="-120"/>
              </a:rPr>
              <a:t>Daily Maintenance</a:t>
            </a:r>
            <a:endParaRPr lang="en-US" sz="1300" dirty="0"/>
          </a:p>
        </p:txBody>
      </p:sp>
      <p:sp>
        <p:nvSpPr>
          <p:cNvPr id="19" name="Text 17"/>
          <p:cNvSpPr/>
          <p:nvPr/>
        </p:nvSpPr>
        <p:spPr>
          <a:xfrm>
            <a:off x="3429000" y="2532888"/>
            <a:ext cx="2377440" cy="502920"/>
          </a:xfrm>
          <a:prstGeom prst="rect">
            <a:avLst/>
          </a:prstGeom>
          <a:noFill/>
          <a:ln/>
        </p:spPr>
        <p:txBody>
          <a:bodyPr wrap="square" lIns="0" tIns="0" rIns="0" bIns="0" rtlCol="0" anchor="ctr"/>
          <a:lstStyle/>
          <a:p>
            <a:pPr marL="0" indent="0">
              <a:buNone/>
            </a:pPr>
            <a:r>
              <a:rPr lang="en-US" sz="1050" dirty="0">
                <a:solidFill>
                  <a:srgbClr val="7A5C57"/>
                </a:solidFill>
                <a:latin typeface="Calibri" pitchFamily="34" charset="0"/>
                <a:ea typeface="Calibri" pitchFamily="34" charset="-122"/>
                <a:cs typeface="Calibri" pitchFamily="34" charset="-120"/>
              </a:rPr>
              <a:t>What I do every day to stay well.</a:t>
            </a:r>
            <a:endParaRPr lang="en-US" sz="1050" dirty="0"/>
          </a:p>
        </p:txBody>
      </p:sp>
      <p:sp>
        <p:nvSpPr>
          <p:cNvPr id="20" name="Shape 18"/>
          <p:cNvSpPr/>
          <p:nvPr/>
        </p:nvSpPr>
        <p:spPr>
          <a:xfrm>
            <a:off x="6035040" y="1783080"/>
            <a:ext cx="2651760" cy="1280160"/>
          </a:xfrm>
          <a:prstGeom prst="roundRect">
            <a:avLst>
              <a:gd name="adj" fmla="val 5714"/>
            </a:avLst>
          </a:prstGeom>
          <a:solidFill>
            <a:srgbClr val="FFFFFF"/>
          </a:solidFill>
          <a:ln w="12700">
            <a:solidFill>
              <a:srgbClr val="FBE4D2"/>
            </a:solidFill>
            <a:prstDash val="solid"/>
          </a:ln>
        </p:spPr>
        <p:txBody>
          <a:bodyPr/>
          <a:lstStyle/>
          <a:p>
            <a:endParaRPr lang="en-US"/>
          </a:p>
        </p:txBody>
      </p:sp>
      <p:sp>
        <p:nvSpPr>
          <p:cNvPr id="21" name="Shape 19"/>
          <p:cNvSpPr/>
          <p:nvPr/>
        </p:nvSpPr>
        <p:spPr>
          <a:xfrm>
            <a:off x="6035040" y="1783080"/>
            <a:ext cx="91440" cy="1280160"/>
          </a:xfrm>
          <a:prstGeom prst="rect">
            <a:avLst/>
          </a:prstGeom>
          <a:solidFill>
            <a:srgbClr val="FF7A59"/>
          </a:solidFill>
          <a:ln/>
        </p:spPr>
        <p:txBody>
          <a:bodyPr/>
          <a:lstStyle/>
          <a:p>
            <a:endParaRPr lang="en-US"/>
          </a:p>
        </p:txBody>
      </p:sp>
      <p:sp>
        <p:nvSpPr>
          <p:cNvPr id="22" name="Text 20"/>
          <p:cNvSpPr/>
          <p:nvPr/>
        </p:nvSpPr>
        <p:spPr>
          <a:xfrm>
            <a:off x="6217920" y="1892808"/>
            <a:ext cx="365760" cy="32004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3</a:t>
            </a:r>
            <a:endParaRPr lang="en-US" sz="1400" dirty="0"/>
          </a:p>
        </p:txBody>
      </p:sp>
      <p:sp>
        <p:nvSpPr>
          <p:cNvPr id="23" name="Text 21"/>
          <p:cNvSpPr/>
          <p:nvPr/>
        </p:nvSpPr>
        <p:spPr>
          <a:xfrm>
            <a:off x="6217920" y="2194560"/>
            <a:ext cx="2377440" cy="320040"/>
          </a:xfrm>
          <a:prstGeom prst="rect">
            <a:avLst/>
          </a:prstGeom>
          <a:noFill/>
          <a:ln/>
        </p:spPr>
        <p:txBody>
          <a:bodyPr wrap="square" lIns="0" tIns="0" rIns="0" bIns="0" rtlCol="0" anchor="ctr"/>
          <a:lstStyle/>
          <a:p>
            <a:pPr marL="0" indent="0">
              <a:buNone/>
            </a:pPr>
            <a:r>
              <a:rPr lang="en-US" sz="1300" b="1" dirty="0">
                <a:solidFill>
                  <a:srgbClr val="3D2C29"/>
                </a:solidFill>
                <a:latin typeface="Calibri" pitchFamily="34" charset="0"/>
                <a:ea typeface="Calibri" pitchFamily="34" charset="-122"/>
                <a:cs typeface="Calibri" pitchFamily="34" charset="-120"/>
              </a:rPr>
              <a:t>Triggers</a:t>
            </a:r>
            <a:endParaRPr lang="en-US" sz="1300" dirty="0"/>
          </a:p>
        </p:txBody>
      </p:sp>
      <p:sp>
        <p:nvSpPr>
          <p:cNvPr id="24" name="Text 22"/>
          <p:cNvSpPr/>
          <p:nvPr/>
        </p:nvSpPr>
        <p:spPr>
          <a:xfrm>
            <a:off x="6217920" y="2532888"/>
            <a:ext cx="2377440" cy="502920"/>
          </a:xfrm>
          <a:prstGeom prst="rect">
            <a:avLst/>
          </a:prstGeom>
          <a:noFill/>
          <a:ln/>
        </p:spPr>
        <p:txBody>
          <a:bodyPr wrap="square" lIns="0" tIns="0" rIns="0" bIns="0" rtlCol="0" anchor="ctr"/>
          <a:lstStyle/>
          <a:p>
            <a:pPr marL="0" indent="0">
              <a:buNone/>
            </a:pPr>
            <a:r>
              <a:rPr lang="en-US" sz="1050" dirty="0">
                <a:solidFill>
                  <a:srgbClr val="7A5C57"/>
                </a:solidFill>
                <a:latin typeface="Calibri" pitchFamily="34" charset="0"/>
                <a:ea typeface="Calibri" pitchFamily="34" charset="-122"/>
                <a:cs typeface="Calibri" pitchFamily="34" charset="-120"/>
              </a:rPr>
              <a:t>External events that can upset me.</a:t>
            </a:r>
            <a:endParaRPr lang="en-US" sz="1050" dirty="0"/>
          </a:p>
        </p:txBody>
      </p:sp>
      <p:sp>
        <p:nvSpPr>
          <p:cNvPr id="25" name="Shape 23"/>
          <p:cNvSpPr/>
          <p:nvPr/>
        </p:nvSpPr>
        <p:spPr>
          <a:xfrm>
            <a:off x="457200" y="3200400"/>
            <a:ext cx="2651760" cy="1280160"/>
          </a:xfrm>
          <a:prstGeom prst="roundRect">
            <a:avLst>
              <a:gd name="adj" fmla="val 5714"/>
            </a:avLst>
          </a:prstGeom>
          <a:solidFill>
            <a:srgbClr val="FFFFFF"/>
          </a:solidFill>
          <a:ln w="12700">
            <a:solidFill>
              <a:srgbClr val="FBE4D2"/>
            </a:solidFill>
            <a:prstDash val="solid"/>
          </a:ln>
        </p:spPr>
        <p:txBody>
          <a:bodyPr/>
          <a:lstStyle/>
          <a:p>
            <a:endParaRPr lang="en-US"/>
          </a:p>
        </p:txBody>
      </p:sp>
      <p:sp>
        <p:nvSpPr>
          <p:cNvPr id="26" name="Shape 24"/>
          <p:cNvSpPr/>
          <p:nvPr/>
        </p:nvSpPr>
        <p:spPr>
          <a:xfrm>
            <a:off x="457200" y="3200400"/>
            <a:ext cx="91440" cy="1280160"/>
          </a:xfrm>
          <a:prstGeom prst="rect">
            <a:avLst/>
          </a:prstGeom>
          <a:solidFill>
            <a:srgbClr val="FF7A59"/>
          </a:solidFill>
          <a:ln/>
        </p:spPr>
        <p:txBody>
          <a:bodyPr/>
          <a:lstStyle/>
          <a:p>
            <a:endParaRPr lang="en-US"/>
          </a:p>
        </p:txBody>
      </p:sp>
      <p:sp>
        <p:nvSpPr>
          <p:cNvPr id="27" name="Text 25"/>
          <p:cNvSpPr/>
          <p:nvPr/>
        </p:nvSpPr>
        <p:spPr>
          <a:xfrm>
            <a:off x="640080" y="3310128"/>
            <a:ext cx="365760" cy="32004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4</a:t>
            </a:r>
            <a:endParaRPr lang="en-US" sz="1400" dirty="0"/>
          </a:p>
        </p:txBody>
      </p:sp>
      <p:sp>
        <p:nvSpPr>
          <p:cNvPr id="28" name="Text 26"/>
          <p:cNvSpPr/>
          <p:nvPr/>
        </p:nvSpPr>
        <p:spPr>
          <a:xfrm>
            <a:off x="640080" y="3611880"/>
            <a:ext cx="2377440" cy="320040"/>
          </a:xfrm>
          <a:prstGeom prst="rect">
            <a:avLst/>
          </a:prstGeom>
          <a:noFill/>
          <a:ln/>
        </p:spPr>
        <p:txBody>
          <a:bodyPr wrap="square" lIns="0" tIns="0" rIns="0" bIns="0" rtlCol="0" anchor="ctr"/>
          <a:lstStyle/>
          <a:p>
            <a:pPr marL="0" indent="0">
              <a:buNone/>
            </a:pPr>
            <a:r>
              <a:rPr lang="en-US" sz="1300" b="1" dirty="0">
                <a:solidFill>
                  <a:srgbClr val="3D2C29"/>
                </a:solidFill>
                <a:latin typeface="Calibri" pitchFamily="34" charset="0"/>
                <a:ea typeface="Calibri" pitchFamily="34" charset="-122"/>
                <a:cs typeface="Calibri" pitchFamily="34" charset="-120"/>
              </a:rPr>
              <a:t>Early Warning Signs</a:t>
            </a:r>
            <a:endParaRPr lang="en-US" sz="1300" dirty="0"/>
          </a:p>
        </p:txBody>
      </p:sp>
      <p:sp>
        <p:nvSpPr>
          <p:cNvPr id="29" name="Text 27"/>
          <p:cNvSpPr/>
          <p:nvPr/>
        </p:nvSpPr>
        <p:spPr>
          <a:xfrm>
            <a:off x="640080" y="3950208"/>
            <a:ext cx="2377440" cy="502920"/>
          </a:xfrm>
          <a:prstGeom prst="rect">
            <a:avLst/>
          </a:prstGeom>
          <a:noFill/>
          <a:ln/>
        </p:spPr>
        <p:txBody>
          <a:bodyPr wrap="square" lIns="0" tIns="0" rIns="0" bIns="0" rtlCol="0" anchor="ctr"/>
          <a:lstStyle/>
          <a:p>
            <a:pPr marL="0" indent="0">
              <a:buNone/>
            </a:pPr>
            <a:r>
              <a:rPr lang="en-US" sz="1050" dirty="0">
                <a:solidFill>
                  <a:srgbClr val="7A5C57"/>
                </a:solidFill>
                <a:latin typeface="Calibri" pitchFamily="34" charset="0"/>
                <a:ea typeface="Calibri" pitchFamily="34" charset="-122"/>
                <a:cs typeface="Calibri" pitchFamily="34" charset="-120"/>
              </a:rPr>
              <a:t>Subtle internal shifts.</a:t>
            </a:r>
            <a:endParaRPr lang="en-US" sz="1050" dirty="0"/>
          </a:p>
        </p:txBody>
      </p:sp>
      <p:sp>
        <p:nvSpPr>
          <p:cNvPr id="30" name="Shape 28"/>
          <p:cNvSpPr/>
          <p:nvPr/>
        </p:nvSpPr>
        <p:spPr>
          <a:xfrm>
            <a:off x="3246120" y="3200400"/>
            <a:ext cx="2651760" cy="1280160"/>
          </a:xfrm>
          <a:prstGeom prst="roundRect">
            <a:avLst>
              <a:gd name="adj" fmla="val 5714"/>
            </a:avLst>
          </a:prstGeom>
          <a:solidFill>
            <a:srgbClr val="FFFFFF"/>
          </a:solidFill>
          <a:ln w="12700">
            <a:solidFill>
              <a:srgbClr val="FBE4D2"/>
            </a:solidFill>
            <a:prstDash val="solid"/>
          </a:ln>
        </p:spPr>
        <p:txBody>
          <a:bodyPr/>
          <a:lstStyle/>
          <a:p>
            <a:endParaRPr lang="en-US"/>
          </a:p>
        </p:txBody>
      </p:sp>
      <p:sp>
        <p:nvSpPr>
          <p:cNvPr id="31" name="Shape 29"/>
          <p:cNvSpPr/>
          <p:nvPr/>
        </p:nvSpPr>
        <p:spPr>
          <a:xfrm>
            <a:off x="3246120" y="3200400"/>
            <a:ext cx="91440" cy="1280160"/>
          </a:xfrm>
          <a:prstGeom prst="rect">
            <a:avLst/>
          </a:prstGeom>
          <a:solidFill>
            <a:srgbClr val="FF7A59"/>
          </a:solidFill>
          <a:ln/>
        </p:spPr>
        <p:txBody>
          <a:bodyPr/>
          <a:lstStyle/>
          <a:p>
            <a:endParaRPr lang="en-US"/>
          </a:p>
        </p:txBody>
      </p:sp>
      <p:sp>
        <p:nvSpPr>
          <p:cNvPr id="32" name="Text 30"/>
          <p:cNvSpPr/>
          <p:nvPr/>
        </p:nvSpPr>
        <p:spPr>
          <a:xfrm>
            <a:off x="3429000" y="3310128"/>
            <a:ext cx="365760" cy="32004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5</a:t>
            </a:r>
            <a:endParaRPr lang="en-US" sz="1400" dirty="0"/>
          </a:p>
        </p:txBody>
      </p:sp>
      <p:sp>
        <p:nvSpPr>
          <p:cNvPr id="33" name="Text 31"/>
          <p:cNvSpPr/>
          <p:nvPr/>
        </p:nvSpPr>
        <p:spPr>
          <a:xfrm>
            <a:off x="3429000" y="3611880"/>
            <a:ext cx="2377440" cy="320040"/>
          </a:xfrm>
          <a:prstGeom prst="rect">
            <a:avLst/>
          </a:prstGeom>
          <a:noFill/>
          <a:ln/>
        </p:spPr>
        <p:txBody>
          <a:bodyPr wrap="square" lIns="0" tIns="0" rIns="0" bIns="0" rtlCol="0" anchor="ctr"/>
          <a:lstStyle/>
          <a:p>
            <a:pPr marL="0" indent="0">
              <a:buNone/>
            </a:pPr>
            <a:r>
              <a:rPr lang="en-US" sz="1300" b="1" dirty="0">
                <a:solidFill>
                  <a:srgbClr val="3D2C29"/>
                </a:solidFill>
                <a:latin typeface="Calibri" pitchFamily="34" charset="0"/>
                <a:ea typeface="Calibri" pitchFamily="34" charset="-122"/>
                <a:cs typeface="Calibri" pitchFamily="34" charset="-120"/>
              </a:rPr>
              <a:t>When Things Break Down</a:t>
            </a:r>
            <a:endParaRPr lang="en-US" sz="1300" dirty="0"/>
          </a:p>
        </p:txBody>
      </p:sp>
      <p:sp>
        <p:nvSpPr>
          <p:cNvPr id="34" name="Text 32"/>
          <p:cNvSpPr/>
          <p:nvPr/>
        </p:nvSpPr>
        <p:spPr>
          <a:xfrm>
            <a:off x="3429000" y="3950208"/>
            <a:ext cx="2377440" cy="502920"/>
          </a:xfrm>
          <a:prstGeom prst="rect">
            <a:avLst/>
          </a:prstGeom>
          <a:noFill/>
          <a:ln/>
        </p:spPr>
        <p:txBody>
          <a:bodyPr wrap="square" lIns="0" tIns="0" rIns="0" bIns="0" rtlCol="0" anchor="ctr"/>
          <a:lstStyle/>
          <a:p>
            <a:pPr marL="0" indent="0">
              <a:buNone/>
            </a:pPr>
            <a:r>
              <a:rPr lang="en-US" sz="1050" dirty="0">
                <a:solidFill>
                  <a:srgbClr val="7A5C57"/>
                </a:solidFill>
                <a:latin typeface="Calibri" pitchFamily="34" charset="0"/>
                <a:ea typeface="Calibri" pitchFamily="34" charset="-122"/>
                <a:cs typeface="Calibri" pitchFamily="34" charset="-120"/>
              </a:rPr>
              <a:t>Signs things are worsening.</a:t>
            </a:r>
            <a:endParaRPr lang="en-US" sz="1050" dirty="0"/>
          </a:p>
        </p:txBody>
      </p:sp>
      <p:sp>
        <p:nvSpPr>
          <p:cNvPr id="35" name="Shape 33"/>
          <p:cNvSpPr/>
          <p:nvPr/>
        </p:nvSpPr>
        <p:spPr>
          <a:xfrm>
            <a:off x="6035040" y="3200400"/>
            <a:ext cx="2651760" cy="1280160"/>
          </a:xfrm>
          <a:prstGeom prst="roundRect">
            <a:avLst>
              <a:gd name="adj" fmla="val 5714"/>
            </a:avLst>
          </a:prstGeom>
          <a:solidFill>
            <a:srgbClr val="FFFFFF"/>
          </a:solidFill>
          <a:ln w="12700">
            <a:solidFill>
              <a:srgbClr val="FBE4D2"/>
            </a:solidFill>
            <a:prstDash val="solid"/>
          </a:ln>
        </p:spPr>
        <p:txBody>
          <a:bodyPr/>
          <a:lstStyle/>
          <a:p>
            <a:endParaRPr lang="en-US"/>
          </a:p>
        </p:txBody>
      </p:sp>
      <p:sp>
        <p:nvSpPr>
          <p:cNvPr id="36" name="Shape 34"/>
          <p:cNvSpPr/>
          <p:nvPr/>
        </p:nvSpPr>
        <p:spPr>
          <a:xfrm>
            <a:off x="6035040" y="3200400"/>
            <a:ext cx="91440" cy="1280160"/>
          </a:xfrm>
          <a:prstGeom prst="rect">
            <a:avLst/>
          </a:prstGeom>
          <a:solidFill>
            <a:srgbClr val="FF7A59"/>
          </a:solidFill>
          <a:ln/>
        </p:spPr>
        <p:txBody>
          <a:bodyPr/>
          <a:lstStyle/>
          <a:p>
            <a:endParaRPr lang="en-US"/>
          </a:p>
        </p:txBody>
      </p:sp>
      <p:sp>
        <p:nvSpPr>
          <p:cNvPr id="37" name="Text 35"/>
          <p:cNvSpPr/>
          <p:nvPr/>
        </p:nvSpPr>
        <p:spPr>
          <a:xfrm>
            <a:off x="6217920" y="3310128"/>
            <a:ext cx="365760" cy="32004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6</a:t>
            </a:r>
            <a:endParaRPr lang="en-US" sz="1400" dirty="0"/>
          </a:p>
        </p:txBody>
      </p:sp>
      <p:sp>
        <p:nvSpPr>
          <p:cNvPr id="38" name="Text 36"/>
          <p:cNvSpPr/>
          <p:nvPr/>
        </p:nvSpPr>
        <p:spPr>
          <a:xfrm>
            <a:off x="6217920" y="3611880"/>
            <a:ext cx="2377440" cy="320040"/>
          </a:xfrm>
          <a:prstGeom prst="rect">
            <a:avLst/>
          </a:prstGeom>
          <a:noFill/>
          <a:ln/>
        </p:spPr>
        <p:txBody>
          <a:bodyPr wrap="square" lIns="0" tIns="0" rIns="0" bIns="0" rtlCol="0" anchor="ctr"/>
          <a:lstStyle/>
          <a:p>
            <a:pPr marL="0" indent="0">
              <a:buNone/>
            </a:pPr>
            <a:r>
              <a:rPr lang="en-US" sz="1300" b="1" dirty="0">
                <a:solidFill>
                  <a:srgbClr val="3D2C29"/>
                </a:solidFill>
                <a:latin typeface="Calibri" pitchFamily="34" charset="0"/>
                <a:ea typeface="Calibri" pitchFamily="34" charset="-122"/>
                <a:cs typeface="Calibri" pitchFamily="34" charset="-120"/>
              </a:rPr>
              <a:t>Crisis &amp; Post-Crisis</a:t>
            </a:r>
            <a:endParaRPr lang="en-US" sz="1300" dirty="0"/>
          </a:p>
        </p:txBody>
      </p:sp>
      <p:sp>
        <p:nvSpPr>
          <p:cNvPr id="39" name="Text 37"/>
          <p:cNvSpPr/>
          <p:nvPr/>
        </p:nvSpPr>
        <p:spPr>
          <a:xfrm>
            <a:off x="6217920" y="3950208"/>
            <a:ext cx="2377440" cy="502920"/>
          </a:xfrm>
          <a:prstGeom prst="rect">
            <a:avLst/>
          </a:prstGeom>
          <a:noFill/>
          <a:ln/>
        </p:spPr>
        <p:txBody>
          <a:bodyPr wrap="square" lIns="0" tIns="0" rIns="0" bIns="0" rtlCol="0" anchor="ctr"/>
          <a:lstStyle/>
          <a:p>
            <a:pPr marL="0" indent="0">
              <a:buNone/>
            </a:pPr>
            <a:r>
              <a:rPr lang="en-US" sz="1050" dirty="0">
                <a:solidFill>
                  <a:srgbClr val="7A5C57"/>
                </a:solidFill>
                <a:latin typeface="Calibri" pitchFamily="34" charset="0"/>
                <a:ea typeface="Calibri" pitchFamily="34" charset="-122"/>
                <a:cs typeface="Calibri" pitchFamily="34" charset="-120"/>
              </a:rPr>
              <a:t>Plans for high-risk and recovery.</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8F0"/>
        </a:solidFill>
        <a:effectLst/>
      </p:bgPr>
    </p:bg>
    <p:spTree>
      <p:nvGrpSpPr>
        <p:cNvPr id="1" name=""/>
        <p:cNvGrpSpPr/>
        <p:nvPr/>
      </p:nvGrpSpPr>
      <p:grpSpPr>
        <a:xfrm>
          <a:off x="0" y="0"/>
          <a:ext cx="0" cy="0"/>
          <a:chOff x="0" y="0"/>
          <a:chExt cx="0" cy="0"/>
        </a:xfrm>
      </p:grpSpPr>
      <p:sp>
        <p:nvSpPr>
          <p:cNvPr id="2" name="Shape 0"/>
          <p:cNvSpPr/>
          <p:nvPr/>
        </p:nvSpPr>
        <p:spPr>
          <a:xfrm>
            <a:off x="-2743200" y="-4114800"/>
            <a:ext cx="14630400" cy="6400800"/>
          </a:xfrm>
          <a:prstGeom prst="ellipse">
            <a:avLst/>
          </a:prstGeom>
          <a:solidFill>
            <a:srgbClr val="FFB48A">
              <a:alpha val="35000"/>
            </a:srgbClr>
          </a:solidFill>
          <a:ln/>
        </p:spPr>
        <p:txBody>
          <a:bodyPr/>
          <a:lstStyle/>
          <a:p>
            <a:endParaRPr lang="en-US"/>
          </a:p>
        </p:txBody>
      </p:sp>
      <p:sp>
        <p:nvSpPr>
          <p:cNvPr id="3" name="Shape 1"/>
          <p:cNvSpPr/>
          <p:nvPr/>
        </p:nvSpPr>
        <p:spPr>
          <a:xfrm>
            <a:off x="-914400" y="-3200400"/>
            <a:ext cx="10972800" cy="5029200"/>
          </a:xfrm>
          <a:prstGeom prst="ellipse">
            <a:avLst/>
          </a:prstGeom>
          <a:solidFill>
            <a:srgbClr val="FF7A59">
              <a:alpha val="25000"/>
            </a:srgbClr>
          </a:solidFill>
          <a:ln/>
        </p:spPr>
        <p:txBody>
          <a:bodyPr/>
          <a:lstStyle/>
          <a:p>
            <a:endParaRPr lang="en-US"/>
          </a:p>
        </p:txBody>
      </p:sp>
      <p:sp>
        <p:nvSpPr>
          <p:cNvPr id="4" name="Shape 2"/>
          <p:cNvSpPr/>
          <p:nvPr/>
        </p:nvSpPr>
        <p:spPr>
          <a:xfrm>
            <a:off x="0" y="5029200"/>
            <a:ext cx="9144000" cy="114300"/>
          </a:xfrm>
          <a:prstGeom prst="rect">
            <a:avLst/>
          </a:prstGeom>
          <a:solidFill>
            <a:srgbClr val="C8553D"/>
          </a:solidFill>
          <a:ln/>
        </p:spPr>
        <p:txBody>
          <a:bodyPr/>
          <a:lstStyle/>
          <a:p>
            <a:endParaRPr lang="en-US"/>
          </a:p>
        </p:txBody>
      </p:sp>
      <p:sp>
        <p:nvSpPr>
          <p:cNvPr id="5" name="Text 3"/>
          <p:cNvSpPr/>
          <p:nvPr/>
        </p:nvSpPr>
        <p:spPr>
          <a:xfrm>
            <a:off x="365760" y="4800600"/>
            <a:ext cx="5486400" cy="228600"/>
          </a:xfrm>
          <a:prstGeom prst="rect">
            <a:avLst/>
          </a:prstGeom>
          <a:noFill/>
          <a:ln/>
        </p:spPr>
        <p:txBody>
          <a:bodyPr wrap="square" rtlCol="0" anchor="ctr"/>
          <a:lstStyle/>
          <a:p>
            <a:pPr marL="0" indent="0">
              <a:buNone/>
            </a:pPr>
            <a:r>
              <a:rPr lang="en-US" sz="900" dirty="0">
                <a:solidFill>
                  <a:srgbClr val="7A5C57"/>
                </a:solidFill>
                <a:latin typeface="Calibri" pitchFamily="34" charset="0"/>
                <a:ea typeface="Calibri" pitchFamily="34" charset="-122"/>
                <a:cs typeface="Calibri" pitchFamily="34" charset="-120"/>
              </a:rPr>
              <a:t>Developing a WRAP at Your Own Pace</a:t>
            </a:r>
            <a:endParaRPr lang="en-US" sz="900" dirty="0"/>
          </a:p>
        </p:txBody>
      </p:sp>
      <p:sp>
        <p:nvSpPr>
          <p:cNvPr id="6" name="Text 4"/>
          <p:cNvSpPr/>
          <p:nvPr/>
        </p:nvSpPr>
        <p:spPr>
          <a:xfrm>
            <a:off x="8229600" y="4800600"/>
            <a:ext cx="640080" cy="228600"/>
          </a:xfrm>
          <a:prstGeom prst="rect">
            <a:avLst/>
          </a:prstGeom>
          <a:noFill/>
          <a:ln/>
        </p:spPr>
        <p:txBody>
          <a:bodyPr wrap="square" rtlCol="0" anchor="ctr"/>
          <a:lstStyle/>
          <a:p>
            <a:pPr marL="0" indent="0" algn="r">
              <a:buNone/>
            </a:pPr>
            <a:r>
              <a:rPr lang="en-US" sz="900" dirty="0">
                <a:solidFill>
                  <a:srgbClr val="7A5C57"/>
                </a:solidFill>
                <a:latin typeface="Calibri" pitchFamily="34" charset="0"/>
                <a:ea typeface="Calibri" pitchFamily="34" charset="-122"/>
                <a:cs typeface="Calibri" pitchFamily="34" charset="-120"/>
              </a:rPr>
              <a:t>6 / 15</a:t>
            </a:r>
            <a:endParaRPr lang="en-US" sz="900" dirty="0"/>
          </a:p>
        </p:txBody>
      </p:sp>
      <p:sp>
        <p:nvSpPr>
          <p:cNvPr id="7" name="Text 5"/>
          <p:cNvSpPr/>
          <p:nvPr/>
        </p:nvSpPr>
        <p:spPr>
          <a:xfrm>
            <a:off x="457200" y="411480"/>
            <a:ext cx="8229600" cy="274320"/>
          </a:xfrm>
          <a:prstGeom prst="rect">
            <a:avLst/>
          </a:prstGeom>
          <a:noFill/>
          <a:ln/>
        </p:spPr>
        <p:txBody>
          <a:bodyPr wrap="square" lIns="0" tIns="0" rIns="0" bIns="0" rtlCol="0" anchor="ctr"/>
          <a:lstStyle/>
          <a:p>
            <a:pPr marL="0" indent="0">
              <a:buNone/>
            </a:pPr>
            <a:r>
              <a:rPr lang="en-US" sz="1100" b="1" kern="0" spc="400" dirty="0">
                <a:solidFill>
                  <a:srgbClr val="C8553D"/>
                </a:solidFill>
                <a:latin typeface="Calibri" pitchFamily="34" charset="0"/>
                <a:ea typeface="Calibri" pitchFamily="34" charset="-122"/>
                <a:cs typeface="Calibri" pitchFamily="34" charset="-120"/>
              </a:rPr>
              <a:t>SECTION 1</a:t>
            </a:r>
            <a:endParaRPr lang="en-US" sz="1100" dirty="0"/>
          </a:p>
        </p:txBody>
      </p:sp>
      <p:sp>
        <p:nvSpPr>
          <p:cNvPr id="8" name="Text 6"/>
          <p:cNvSpPr/>
          <p:nvPr/>
        </p:nvSpPr>
        <p:spPr>
          <a:xfrm>
            <a:off x="457200" y="685800"/>
            <a:ext cx="8229600" cy="777240"/>
          </a:xfrm>
          <a:prstGeom prst="rect">
            <a:avLst/>
          </a:prstGeom>
          <a:noFill/>
          <a:ln/>
        </p:spPr>
        <p:txBody>
          <a:bodyPr wrap="square" lIns="0" tIns="0" rIns="0" bIns="0" rtlCol="0" anchor="ctr"/>
          <a:lstStyle/>
          <a:p>
            <a:pPr marL="0" indent="0">
              <a:buNone/>
            </a:pPr>
            <a:r>
              <a:rPr lang="en-US" sz="3000" b="1" dirty="0">
                <a:solidFill>
                  <a:srgbClr val="3D2C29"/>
                </a:solidFill>
                <a:latin typeface="Calibri" pitchFamily="34" charset="0"/>
                <a:ea typeface="Calibri" pitchFamily="34" charset="-122"/>
                <a:cs typeface="Calibri" pitchFamily="34" charset="-120"/>
              </a:rPr>
              <a:t>Wellness Toolbox</a:t>
            </a:r>
            <a:endParaRPr lang="en-US" sz="3000" dirty="0"/>
          </a:p>
        </p:txBody>
      </p:sp>
      <p:sp>
        <p:nvSpPr>
          <p:cNvPr id="9" name="Shape 7"/>
          <p:cNvSpPr/>
          <p:nvPr/>
        </p:nvSpPr>
        <p:spPr>
          <a:xfrm>
            <a:off x="457200" y="1481328"/>
            <a:ext cx="548640" cy="45720"/>
          </a:xfrm>
          <a:prstGeom prst="rect">
            <a:avLst/>
          </a:prstGeom>
          <a:solidFill>
            <a:srgbClr val="FF7A59"/>
          </a:solidFill>
          <a:ln/>
        </p:spPr>
        <p:txBody>
          <a:bodyPr/>
          <a:lstStyle/>
          <a:p>
            <a:endParaRPr lang="en-US"/>
          </a:p>
        </p:txBody>
      </p:sp>
      <p:sp>
        <p:nvSpPr>
          <p:cNvPr id="10" name="Text 8"/>
          <p:cNvSpPr/>
          <p:nvPr/>
        </p:nvSpPr>
        <p:spPr>
          <a:xfrm>
            <a:off x="457200" y="1783080"/>
            <a:ext cx="8229600" cy="548640"/>
          </a:xfrm>
          <a:prstGeom prst="rect">
            <a:avLst/>
          </a:prstGeom>
          <a:noFill/>
          <a:ln/>
        </p:spPr>
        <p:txBody>
          <a:bodyPr wrap="square" rtlCol="0" anchor="ctr"/>
          <a:lstStyle/>
          <a:p>
            <a:pPr marL="0" indent="0">
              <a:buNone/>
            </a:pPr>
            <a:r>
              <a:rPr lang="en-US" sz="1300" i="1" dirty="0">
                <a:solidFill>
                  <a:srgbClr val="7A5C57"/>
                </a:solidFill>
                <a:latin typeface="Calibri" pitchFamily="34" charset="0"/>
                <a:ea typeface="Calibri" pitchFamily="34" charset="-122"/>
                <a:cs typeface="Calibri" pitchFamily="34" charset="-120"/>
              </a:rPr>
              <a:t>A simple, growing list of things the person knows helps them feel well — the raw material for every other section.</a:t>
            </a:r>
            <a:endParaRPr lang="en-US" sz="1300" dirty="0"/>
          </a:p>
        </p:txBody>
      </p:sp>
      <p:sp>
        <p:nvSpPr>
          <p:cNvPr id="11" name="Shape 9"/>
          <p:cNvSpPr/>
          <p:nvPr/>
        </p:nvSpPr>
        <p:spPr>
          <a:xfrm>
            <a:off x="457200" y="2606040"/>
            <a:ext cx="2651760" cy="1554480"/>
          </a:xfrm>
          <a:prstGeom prst="roundRect">
            <a:avLst>
              <a:gd name="adj" fmla="val 4706"/>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2" name="Text 10"/>
          <p:cNvSpPr/>
          <p:nvPr/>
        </p:nvSpPr>
        <p:spPr>
          <a:xfrm>
            <a:off x="640080" y="2743200"/>
            <a:ext cx="22860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Free or low-cost</a:t>
            </a:r>
            <a:endParaRPr lang="en-US" sz="1400" dirty="0"/>
          </a:p>
        </p:txBody>
      </p:sp>
      <p:sp>
        <p:nvSpPr>
          <p:cNvPr id="13" name="Text 11"/>
          <p:cNvSpPr/>
          <p:nvPr/>
        </p:nvSpPr>
        <p:spPr>
          <a:xfrm>
            <a:off x="640080" y="3108960"/>
            <a:ext cx="2286000" cy="91440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Walking, journaling, calling a friend, music, sleep, hydration.</a:t>
            </a:r>
            <a:endParaRPr lang="en-US" sz="1100" dirty="0"/>
          </a:p>
        </p:txBody>
      </p:sp>
      <p:sp>
        <p:nvSpPr>
          <p:cNvPr id="14" name="Shape 12"/>
          <p:cNvSpPr/>
          <p:nvPr/>
        </p:nvSpPr>
        <p:spPr>
          <a:xfrm>
            <a:off x="3246120" y="2606040"/>
            <a:ext cx="2651760" cy="1554480"/>
          </a:xfrm>
          <a:prstGeom prst="roundRect">
            <a:avLst>
              <a:gd name="adj" fmla="val 4706"/>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5" name="Text 13"/>
          <p:cNvSpPr/>
          <p:nvPr/>
        </p:nvSpPr>
        <p:spPr>
          <a:xfrm>
            <a:off x="3429000" y="2743200"/>
            <a:ext cx="22860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Sometimes useful</a:t>
            </a:r>
            <a:endParaRPr lang="en-US" sz="1400" dirty="0"/>
          </a:p>
        </p:txBody>
      </p:sp>
      <p:sp>
        <p:nvSpPr>
          <p:cNvPr id="16" name="Text 14"/>
          <p:cNvSpPr/>
          <p:nvPr/>
        </p:nvSpPr>
        <p:spPr>
          <a:xfrm>
            <a:off x="3429000" y="3108960"/>
            <a:ext cx="2286000" cy="91440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Therapy, peer support groups, creative work, time in nature.</a:t>
            </a:r>
            <a:endParaRPr lang="en-US" sz="1100" dirty="0"/>
          </a:p>
        </p:txBody>
      </p:sp>
      <p:sp>
        <p:nvSpPr>
          <p:cNvPr id="17" name="Shape 15"/>
          <p:cNvSpPr/>
          <p:nvPr/>
        </p:nvSpPr>
        <p:spPr>
          <a:xfrm>
            <a:off x="6035040" y="2606040"/>
            <a:ext cx="2651760" cy="1554480"/>
          </a:xfrm>
          <a:prstGeom prst="roundRect">
            <a:avLst>
              <a:gd name="adj" fmla="val 4706"/>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8" name="Text 16"/>
          <p:cNvSpPr/>
          <p:nvPr/>
        </p:nvSpPr>
        <p:spPr>
          <a:xfrm>
            <a:off x="6217920" y="2743200"/>
            <a:ext cx="22860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Reach for rarely</a:t>
            </a:r>
            <a:endParaRPr lang="en-US" sz="1400" dirty="0"/>
          </a:p>
        </p:txBody>
      </p:sp>
      <p:sp>
        <p:nvSpPr>
          <p:cNvPr id="19" name="Text 17"/>
          <p:cNvSpPr/>
          <p:nvPr/>
        </p:nvSpPr>
        <p:spPr>
          <a:xfrm>
            <a:off x="6217920" y="3108960"/>
            <a:ext cx="2286000" cy="91440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PRN medication, urgent contact list, respite stays.</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8F0"/>
        </a:solidFill>
        <a:effectLst/>
      </p:bgPr>
    </p:bg>
    <p:spTree>
      <p:nvGrpSpPr>
        <p:cNvPr id="1" name=""/>
        <p:cNvGrpSpPr/>
        <p:nvPr/>
      </p:nvGrpSpPr>
      <p:grpSpPr>
        <a:xfrm>
          <a:off x="0" y="0"/>
          <a:ext cx="0" cy="0"/>
          <a:chOff x="0" y="0"/>
          <a:chExt cx="0" cy="0"/>
        </a:xfrm>
      </p:grpSpPr>
      <p:sp>
        <p:nvSpPr>
          <p:cNvPr id="2" name="Shape 0"/>
          <p:cNvSpPr/>
          <p:nvPr/>
        </p:nvSpPr>
        <p:spPr>
          <a:xfrm>
            <a:off x="-2743200" y="-4114800"/>
            <a:ext cx="14630400" cy="6400800"/>
          </a:xfrm>
          <a:prstGeom prst="ellipse">
            <a:avLst/>
          </a:prstGeom>
          <a:solidFill>
            <a:srgbClr val="FFB48A">
              <a:alpha val="35000"/>
            </a:srgbClr>
          </a:solidFill>
          <a:ln/>
        </p:spPr>
        <p:txBody>
          <a:bodyPr/>
          <a:lstStyle/>
          <a:p>
            <a:endParaRPr lang="en-US"/>
          </a:p>
        </p:txBody>
      </p:sp>
      <p:sp>
        <p:nvSpPr>
          <p:cNvPr id="3" name="Shape 1"/>
          <p:cNvSpPr/>
          <p:nvPr/>
        </p:nvSpPr>
        <p:spPr>
          <a:xfrm>
            <a:off x="-914400" y="-3200400"/>
            <a:ext cx="10972800" cy="5029200"/>
          </a:xfrm>
          <a:prstGeom prst="ellipse">
            <a:avLst/>
          </a:prstGeom>
          <a:solidFill>
            <a:srgbClr val="FF7A59">
              <a:alpha val="25000"/>
            </a:srgbClr>
          </a:solidFill>
          <a:ln/>
        </p:spPr>
        <p:txBody>
          <a:bodyPr/>
          <a:lstStyle/>
          <a:p>
            <a:endParaRPr lang="en-US"/>
          </a:p>
        </p:txBody>
      </p:sp>
      <p:sp>
        <p:nvSpPr>
          <p:cNvPr id="4" name="Shape 2"/>
          <p:cNvSpPr/>
          <p:nvPr/>
        </p:nvSpPr>
        <p:spPr>
          <a:xfrm>
            <a:off x="0" y="5029200"/>
            <a:ext cx="9144000" cy="114300"/>
          </a:xfrm>
          <a:prstGeom prst="rect">
            <a:avLst/>
          </a:prstGeom>
          <a:solidFill>
            <a:srgbClr val="C8553D"/>
          </a:solidFill>
          <a:ln/>
        </p:spPr>
        <p:txBody>
          <a:bodyPr/>
          <a:lstStyle/>
          <a:p>
            <a:endParaRPr lang="en-US"/>
          </a:p>
        </p:txBody>
      </p:sp>
      <p:sp>
        <p:nvSpPr>
          <p:cNvPr id="5" name="Text 3"/>
          <p:cNvSpPr/>
          <p:nvPr/>
        </p:nvSpPr>
        <p:spPr>
          <a:xfrm>
            <a:off x="365760" y="4800600"/>
            <a:ext cx="5486400" cy="228600"/>
          </a:xfrm>
          <a:prstGeom prst="rect">
            <a:avLst/>
          </a:prstGeom>
          <a:noFill/>
          <a:ln/>
        </p:spPr>
        <p:txBody>
          <a:bodyPr wrap="square" rtlCol="0" anchor="ctr"/>
          <a:lstStyle/>
          <a:p>
            <a:pPr marL="0" indent="0">
              <a:buNone/>
            </a:pPr>
            <a:r>
              <a:rPr lang="en-US" sz="900" dirty="0">
                <a:solidFill>
                  <a:srgbClr val="7A5C57"/>
                </a:solidFill>
                <a:latin typeface="Calibri" pitchFamily="34" charset="0"/>
                <a:ea typeface="Calibri" pitchFamily="34" charset="-122"/>
                <a:cs typeface="Calibri" pitchFamily="34" charset="-120"/>
              </a:rPr>
              <a:t>Developing a WRAP at Your Own Pace</a:t>
            </a:r>
            <a:endParaRPr lang="en-US" sz="900" dirty="0"/>
          </a:p>
        </p:txBody>
      </p:sp>
      <p:sp>
        <p:nvSpPr>
          <p:cNvPr id="6" name="Text 4"/>
          <p:cNvSpPr/>
          <p:nvPr/>
        </p:nvSpPr>
        <p:spPr>
          <a:xfrm>
            <a:off x="8229600" y="4800600"/>
            <a:ext cx="640080" cy="228600"/>
          </a:xfrm>
          <a:prstGeom prst="rect">
            <a:avLst/>
          </a:prstGeom>
          <a:noFill/>
          <a:ln/>
        </p:spPr>
        <p:txBody>
          <a:bodyPr wrap="square" rtlCol="0" anchor="ctr"/>
          <a:lstStyle/>
          <a:p>
            <a:pPr marL="0" indent="0" algn="r">
              <a:buNone/>
            </a:pPr>
            <a:r>
              <a:rPr lang="en-US" sz="900" dirty="0">
                <a:solidFill>
                  <a:srgbClr val="7A5C57"/>
                </a:solidFill>
                <a:latin typeface="Calibri" pitchFamily="34" charset="0"/>
                <a:ea typeface="Calibri" pitchFamily="34" charset="-122"/>
                <a:cs typeface="Calibri" pitchFamily="34" charset="-120"/>
              </a:rPr>
              <a:t>7 / 15</a:t>
            </a:r>
            <a:endParaRPr lang="en-US" sz="900" dirty="0"/>
          </a:p>
        </p:txBody>
      </p:sp>
      <p:sp>
        <p:nvSpPr>
          <p:cNvPr id="7" name="Text 5"/>
          <p:cNvSpPr/>
          <p:nvPr/>
        </p:nvSpPr>
        <p:spPr>
          <a:xfrm>
            <a:off x="457200" y="411480"/>
            <a:ext cx="8229600" cy="274320"/>
          </a:xfrm>
          <a:prstGeom prst="rect">
            <a:avLst/>
          </a:prstGeom>
          <a:noFill/>
          <a:ln/>
        </p:spPr>
        <p:txBody>
          <a:bodyPr wrap="square" lIns="0" tIns="0" rIns="0" bIns="0" rtlCol="0" anchor="ctr"/>
          <a:lstStyle/>
          <a:p>
            <a:pPr marL="0" indent="0">
              <a:buNone/>
            </a:pPr>
            <a:r>
              <a:rPr lang="en-US" sz="1100" b="1" kern="0" spc="400" dirty="0">
                <a:solidFill>
                  <a:srgbClr val="C8553D"/>
                </a:solidFill>
                <a:latin typeface="Calibri" pitchFamily="34" charset="0"/>
                <a:ea typeface="Calibri" pitchFamily="34" charset="-122"/>
                <a:cs typeface="Calibri" pitchFamily="34" charset="-120"/>
              </a:rPr>
              <a:t>SECTION 2</a:t>
            </a:r>
            <a:endParaRPr lang="en-US" sz="1100" dirty="0"/>
          </a:p>
        </p:txBody>
      </p:sp>
      <p:sp>
        <p:nvSpPr>
          <p:cNvPr id="8" name="Text 6"/>
          <p:cNvSpPr/>
          <p:nvPr/>
        </p:nvSpPr>
        <p:spPr>
          <a:xfrm>
            <a:off x="457200" y="685800"/>
            <a:ext cx="8229600" cy="777240"/>
          </a:xfrm>
          <a:prstGeom prst="rect">
            <a:avLst/>
          </a:prstGeom>
          <a:noFill/>
          <a:ln/>
        </p:spPr>
        <p:txBody>
          <a:bodyPr wrap="square" lIns="0" tIns="0" rIns="0" bIns="0" rtlCol="0" anchor="ctr"/>
          <a:lstStyle/>
          <a:p>
            <a:pPr marL="0" indent="0">
              <a:buNone/>
            </a:pPr>
            <a:r>
              <a:rPr lang="en-US" sz="3000" b="1" dirty="0">
                <a:solidFill>
                  <a:srgbClr val="3D2C29"/>
                </a:solidFill>
                <a:latin typeface="Calibri" pitchFamily="34" charset="0"/>
                <a:ea typeface="Calibri" pitchFamily="34" charset="-122"/>
                <a:cs typeface="Calibri" pitchFamily="34" charset="-120"/>
              </a:rPr>
              <a:t>Daily Maintenance Plan</a:t>
            </a:r>
            <a:endParaRPr lang="en-US" sz="3000" dirty="0"/>
          </a:p>
        </p:txBody>
      </p:sp>
      <p:sp>
        <p:nvSpPr>
          <p:cNvPr id="9" name="Shape 7"/>
          <p:cNvSpPr/>
          <p:nvPr/>
        </p:nvSpPr>
        <p:spPr>
          <a:xfrm>
            <a:off x="457200" y="1481328"/>
            <a:ext cx="548640" cy="45720"/>
          </a:xfrm>
          <a:prstGeom prst="rect">
            <a:avLst/>
          </a:prstGeom>
          <a:solidFill>
            <a:srgbClr val="FF7A59"/>
          </a:solidFill>
          <a:ln/>
        </p:spPr>
        <p:txBody>
          <a:bodyPr/>
          <a:lstStyle/>
          <a:p>
            <a:endParaRPr lang="en-US"/>
          </a:p>
        </p:txBody>
      </p:sp>
      <p:sp>
        <p:nvSpPr>
          <p:cNvPr id="10" name="Shape 8"/>
          <p:cNvSpPr/>
          <p:nvPr/>
        </p:nvSpPr>
        <p:spPr>
          <a:xfrm>
            <a:off x="457200" y="2103120"/>
            <a:ext cx="4023360" cy="1737360"/>
          </a:xfrm>
          <a:prstGeom prst="roundRect">
            <a:avLst>
              <a:gd name="adj" fmla="val 4211"/>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1" name="Text 9"/>
          <p:cNvSpPr/>
          <p:nvPr/>
        </p:nvSpPr>
        <p:spPr>
          <a:xfrm>
            <a:off x="640080" y="2240280"/>
            <a:ext cx="36576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Part A — How I am when I'm well</a:t>
            </a:r>
            <a:endParaRPr lang="en-US" sz="1400" dirty="0"/>
          </a:p>
        </p:txBody>
      </p:sp>
      <p:sp>
        <p:nvSpPr>
          <p:cNvPr id="12" name="Text 10"/>
          <p:cNvSpPr/>
          <p:nvPr/>
        </p:nvSpPr>
        <p:spPr>
          <a:xfrm>
            <a:off x="640080" y="2606040"/>
            <a:ext cx="3657600" cy="109728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A description in the person's own words. Not a goal; a baseline. Examples: 'curious,' 'patient with my kids,' 'sleeping seven hours.' This becomes the reference point for noticing change.</a:t>
            </a:r>
            <a:endParaRPr lang="en-US" sz="1100" dirty="0"/>
          </a:p>
        </p:txBody>
      </p:sp>
      <p:sp>
        <p:nvSpPr>
          <p:cNvPr id="13" name="Shape 11"/>
          <p:cNvSpPr/>
          <p:nvPr/>
        </p:nvSpPr>
        <p:spPr>
          <a:xfrm>
            <a:off x="4663440" y="2103120"/>
            <a:ext cx="4023360" cy="1737360"/>
          </a:xfrm>
          <a:prstGeom prst="roundRect">
            <a:avLst>
              <a:gd name="adj" fmla="val 4211"/>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4" name="Text 12"/>
          <p:cNvSpPr/>
          <p:nvPr/>
        </p:nvSpPr>
        <p:spPr>
          <a:xfrm>
            <a:off x="4846320" y="2240280"/>
            <a:ext cx="36576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Part B — Daily list</a:t>
            </a:r>
            <a:endParaRPr lang="en-US" sz="1400" dirty="0"/>
          </a:p>
        </p:txBody>
      </p:sp>
      <p:sp>
        <p:nvSpPr>
          <p:cNvPr id="15" name="Text 13"/>
          <p:cNvSpPr/>
          <p:nvPr/>
        </p:nvSpPr>
        <p:spPr>
          <a:xfrm>
            <a:off x="4846320" y="2606040"/>
            <a:ext cx="3657600" cy="109728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Things I need to do every day to maintain wellness. Keep the list short and realistic — 5 to 12 items. Pair with a 'sometimes' list for things to do a few times a week.</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8F0"/>
        </a:solidFill>
        <a:effectLst/>
      </p:bgPr>
    </p:bg>
    <p:spTree>
      <p:nvGrpSpPr>
        <p:cNvPr id="1" name=""/>
        <p:cNvGrpSpPr/>
        <p:nvPr/>
      </p:nvGrpSpPr>
      <p:grpSpPr>
        <a:xfrm>
          <a:off x="0" y="0"/>
          <a:ext cx="0" cy="0"/>
          <a:chOff x="0" y="0"/>
          <a:chExt cx="0" cy="0"/>
        </a:xfrm>
      </p:grpSpPr>
      <p:sp>
        <p:nvSpPr>
          <p:cNvPr id="2" name="Shape 0"/>
          <p:cNvSpPr/>
          <p:nvPr/>
        </p:nvSpPr>
        <p:spPr>
          <a:xfrm>
            <a:off x="-2743200" y="-4114800"/>
            <a:ext cx="14630400" cy="6400800"/>
          </a:xfrm>
          <a:prstGeom prst="ellipse">
            <a:avLst/>
          </a:prstGeom>
          <a:solidFill>
            <a:srgbClr val="FFB48A">
              <a:alpha val="35000"/>
            </a:srgbClr>
          </a:solidFill>
          <a:ln/>
        </p:spPr>
        <p:txBody>
          <a:bodyPr/>
          <a:lstStyle/>
          <a:p>
            <a:endParaRPr lang="en-US"/>
          </a:p>
        </p:txBody>
      </p:sp>
      <p:sp>
        <p:nvSpPr>
          <p:cNvPr id="3" name="Shape 1"/>
          <p:cNvSpPr/>
          <p:nvPr/>
        </p:nvSpPr>
        <p:spPr>
          <a:xfrm>
            <a:off x="-914400" y="-3200400"/>
            <a:ext cx="10972800" cy="5029200"/>
          </a:xfrm>
          <a:prstGeom prst="ellipse">
            <a:avLst/>
          </a:prstGeom>
          <a:solidFill>
            <a:srgbClr val="FF7A59">
              <a:alpha val="25000"/>
            </a:srgbClr>
          </a:solidFill>
          <a:ln/>
        </p:spPr>
        <p:txBody>
          <a:bodyPr/>
          <a:lstStyle/>
          <a:p>
            <a:endParaRPr lang="en-US"/>
          </a:p>
        </p:txBody>
      </p:sp>
      <p:sp>
        <p:nvSpPr>
          <p:cNvPr id="4" name="Shape 2"/>
          <p:cNvSpPr/>
          <p:nvPr/>
        </p:nvSpPr>
        <p:spPr>
          <a:xfrm>
            <a:off x="0" y="5029200"/>
            <a:ext cx="9144000" cy="114300"/>
          </a:xfrm>
          <a:prstGeom prst="rect">
            <a:avLst/>
          </a:prstGeom>
          <a:solidFill>
            <a:srgbClr val="C8553D"/>
          </a:solidFill>
          <a:ln/>
        </p:spPr>
        <p:txBody>
          <a:bodyPr/>
          <a:lstStyle/>
          <a:p>
            <a:endParaRPr lang="en-US"/>
          </a:p>
        </p:txBody>
      </p:sp>
      <p:sp>
        <p:nvSpPr>
          <p:cNvPr id="5" name="Text 3"/>
          <p:cNvSpPr/>
          <p:nvPr/>
        </p:nvSpPr>
        <p:spPr>
          <a:xfrm>
            <a:off x="365760" y="4800600"/>
            <a:ext cx="5486400" cy="228600"/>
          </a:xfrm>
          <a:prstGeom prst="rect">
            <a:avLst/>
          </a:prstGeom>
          <a:noFill/>
          <a:ln/>
        </p:spPr>
        <p:txBody>
          <a:bodyPr wrap="square" rtlCol="0" anchor="ctr"/>
          <a:lstStyle/>
          <a:p>
            <a:pPr marL="0" indent="0">
              <a:buNone/>
            </a:pPr>
            <a:r>
              <a:rPr lang="en-US" sz="900" dirty="0">
                <a:solidFill>
                  <a:srgbClr val="7A5C57"/>
                </a:solidFill>
                <a:latin typeface="Calibri" pitchFamily="34" charset="0"/>
                <a:ea typeface="Calibri" pitchFamily="34" charset="-122"/>
                <a:cs typeface="Calibri" pitchFamily="34" charset="-120"/>
              </a:rPr>
              <a:t>Developing a WRAP at Your Own Pace</a:t>
            </a:r>
            <a:endParaRPr lang="en-US" sz="900" dirty="0"/>
          </a:p>
        </p:txBody>
      </p:sp>
      <p:sp>
        <p:nvSpPr>
          <p:cNvPr id="6" name="Text 4"/>
          <p:cNvSpPr/>
          <p:nvPr/>
        </p:nvSpPr>
        <p:spPr>
          <a:xfrm>
            <a:off x="8229600" y="4800600"/>
            <a:ext cx="640080" cy="228600"/>
          </a:xfrm>
          <a:prstGeom prst="rect">
            <a:avLst/>
          </a:prstGeom>
          <a:noFill/>
          <a:ln/>
        </p:spPr>
        <p:txBody>
          <a:bodyPr wrap="square" rtlCol="0" anchor="ctr"/>
          <a:lstStyle/>
          <a:p>
            <a:pPr marL="0" indent="0" algn="r">
              <a:buNone/>
            </a:pPr>
            <a:r>
              <a:rPr lang="en-US" sz="900" dirty="0">
                <a:solidFill>
                  <a:srgbClr val="7A5C57"/>
                </a:solidFill>
                <a:latin typeface="Calibri" pitchFamily="34" charset="0"/>
                <a:ea typeface="Calibri" pitchFamily="34" charset="-122"/>
                <a:cs typeface="Calibri" pitchFamily="34" charset="-120"/>
              </a:rPr>
              <a:t>8 / 15</a:t>
            </a:r>
            <a:endParaRPr lang="en-US" sz="900" dirty="0"/>
          </a:p>
        </p:txBody>
      </p:sp>
      <p:sp>
        <p:nvSpPr>
          <p:cNvPr id="7" name="Text 5"/>
          <p:cNvSpPr/>
          <p:nvPr/>
        </p:nvSpPr>
        <p:spPr>
          <a:xfrm>
            <a:off x="457200" y="411480"/>
            <a:ext cx="8229600" cy="274320"/>
          </a:xfrm>
          <a:prstGeom prst="rect">
            <a:avLst/>
          </a:prstGeom>
          <a:noFill/>
          <a:ln/>
        </p:spPr>
        <p:txBody>
          <a:bodyPr wrap="square" lIns="0" tIns="0" rIns="0" bIns="0" rtlCol="0" anchor="ctr"/>
          <a:lstStyle/>
          <a:p>
            <a:pPr marL="0" indent="0">
              <a:buNone/>
            </a:pPr>
            <a:r>
              <a:rPr lang="en-US" sz="1100" b="1" kern="0" spc="400" dirty="0">
                <a:solidFill>
                  <a:srgbClr val="C8553D"/>
                </a:solidFill>
                <a:latin typeface="Calibri" pitchFamily="34" charset="0"/>
                <a:ea typeface="Calibri" pitchFamily="34" charset="-122"/>
                <a:cs typeface="Calibri" pitchFamily="34" charset="-120"/>
              </a:rPr>
              <a:t>SECTION 3</a:t>
            </a:r>
            <a:endParaRPr lang="en-US" sz="1100" dirty="0"/>
          </a:p>
        </p:txBody>
      </p:sp>
      <p:sp>
        <p:nvSpPr>
          <p:cNvPr id="8" name="Text 6"/>
          <p:cNvSpPr/>
          <p:nvPr/>
        </p:nvSpPr>
        <p:spPr>
          <a:xfrm>
            <a:off x="457200" y="685800"/>
            <a:ext cx="8229600" cy="777240"/>
          </a:xfrm>
          <a:prstGeom prst="rect">
            <a:avLst/>
          </a:prstGeom>
          <a:noFill/>
          <a:ln/>
        </p:spPr>
        <p:txBody>
          <a:bodyPr wrap="square" lIns="0" tIns="0" rIns="0" bIns="0" rtlCol="0" anchor="ctr"/>
          <a:lstStyle/>
          <a:p>
            <a:pPr marL="0" indent="0">
              <a:buNone/>
            </a:pPr>
            <a:r>
              <a:rPr lang="en-US" sz="3000" b="1" dirty="0">
                <a:solidFill>
                  <a:srgbClr val="3D2C29"/>
                </a:solidFill>
                <a:latin typeface="Calibri" pitchFamily="34" charset="0"/>
                <a:ea typeface="Calibri" pitchFamily="34" charset="-122"/>
                <a:cs typeface="Calibri" pitchFamily="34" charset="-120"/>
              </a:rPr>
              <a:t>Triggers</a:t>
            </a:r>
            <a:endParaRPr lang="en-US" sz="3000" dirty="0"/>
          </a:p>
        </p:txBody>
      </p:sp>
      <p:sp>
        <p:nvSpPr>
          <p:cNvPr id="9" name="Shape 7"/>
          <p:cNvSpPr/>
          <p:nvPr/>
        </p:nvSpPr>
        <p:spPr>
          <a:xfrm>
            <a:off x="457200" y="1481328"/>
            <a:ext cx="548640" cy="45720"/>
          </a:xfrm>
          <a:prstGeom prst="rect">
            <a:avLst/>
          </a:prstGeom>
          <a:solidFill>
            <a:srgbClr val="FF7A59"/>
          </a:solidFill>
          <a:ln/>
        </p:spPr>
        <p:txBody>
          <a:bodyPr/>
          <a:lstStyle/>
          <a:p>
            <a:endParaRPr lang="en-US"/>
          </a:p>
        </p:txBody>
      </p:sp>
      <p:sp>
        <p:nvSpPr>
          <p:cNvPr id="10" name="Text 8"/>
          <p:cNvSpPr/>
          <p:nvPr/>
        </p:nvSpPr>
        <p:spPr>
          <a:xfrm>
            <a:off x="457200" y="1783080"/>
            <a:ext cx="8229600" cy="548640"/>
          </a:xfrm>
          <a:prstGeom prst="rect">
            <a:avLst/>
          </a:prstGeom>
          <a:noFill/>
          <a:ln/>
        </p:spPr>
        <p:txBody>
          <a:bodyPr wrap="square" rtlCol="0" anchor="ctr"/>
          <a:lstStyle/>
          <a:p>
            <a:pPr marL="0" indent="0">
              <a:buNone/>
            </a:pPr>
            <a:r>
              <a:rPr lang="en-US" sz="1300" i="1" dirty="0">
                <a:solidFill>
                  <a:srgbClr val="7A5C57"/>
                </a:solidFill>
                <a:latin typeface="Calibri" pitchFamily="34" charset="0"/>
                <a:ea typeface="Calibri" pitchFamily="34" charset="-122"/>
                <a:cs typeface="Calibri" pitchFamily="34" charset="-120"/>
              </a:rPr>
              <a:t>External events or circumstances that, if they happen, might cause discomfort and could lead to a decline in wellness.</a:t>
            </a:r>
            <a:endParaRPr lang="en-US" sz="1300" dirty="0"/>
          </a:p>
        </p:txBody>
      </p:sp>
      <p:sp>
        <p:nvSpPr>
          <p:cNvPr id="11" name="Shape 9"/>
          <p:cNvSpPr/>
          <p:nvPr/>
        </p:nvSpPr>
        <p:spPr>
          <a:xfrm>
            <a:off x="457200" y="2606040"/>
            <a:ext cx="4023360" cy="1371600"/>
          </a:xfrm>
          <a:prstGeom prst="roundRect">
            <a:avLst>
              <a:gd name="adj" fmla="val 5333"/>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2" name="Text 10"/>
          <p:cNvSpPr/>
          <p:nvPr/>
        </p:nvSpPr>
        <p:spPr>
          <a:xfrm>
            <a:off x="640080" y="2743200"/>
            <a:ext cx="36576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Identify</a:t>
            </a:r>
            <a:endParaRPr lang="en-US" sz="1400" dirty="0"/>
          </a:p>
        </p:txBody>
      </p:sp>
      <p:sp>
        <p:nvSpPr>
          <p:cNvPr id="13" name="Text 11"/>
          <p:cNvSpPr/>
          <p:nvPr/>
        </p:nvSpPr>
        <p:spPr>
          <a:xfrm>
            <a:off x="640080" y="3108960"/>
            <a:ext cx="3657600" cy="73152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Anniversaries, financial stress, conflict, sensory overload, schedule changes, news events, lack of sleep.</a:t>
            </a:r>
            <a:endParaRPr lang="en-US" sz="1100" dirty="0"/>
          </a:p>
        </p:txBody>
      </p:sp>
      <p:sp>
        <p:nvSpPr>
          <p:cNvPr id="14" name="Shape 12"/>
          <p:cNvSpPr/>
          <p:nvPr/>
        </p:nvSpPr>
        <p:spPr>
          <a:xfrm>
            <a:off x="4663440" y="2606040"/>
            <a:ext cx="4023360" cy="1371600"/>
          </a:xfrm>
          <a:prstGeom prst="roundRect">
            <a:avLst>
              <a:gd name="adj" fmla="val 5333"/>
            </a:avLst>
          </a:prstGeom>
          <a:solidFill>
            <a:srgbClr val="FFFFFF"/>
          </a:solidFill>
          <a:ln w="12700">
            <a:solidFill>
              <a:srgbClr val="FBE4D2"/>
            </a:solidFill>
            <a:prstDash val="solid"/>
          </a:ln>
          <a:effectLst>
            <a:outerShdw blurRad="101600" dist="25400" dir="5400000" algn="bl" rotWithShape="0">
              <a:srgbClr val="000000">
                <a:alpha val="8000"/>
              </a:srgbClr>
            </a:outerShdw>
          </a:effectLst>
        </p:spPr>
        <p:txBody>
          <a:bodyPr/>
          <a:lstStyle/>
          <a:p>
            <a:endParaRPr lang="en-US"/>
          </a:p>
        </p:txBody>
      </p:sp>
      <p:sp>
        <p:nvSpPr>
          <p:cNvPr id="15" name="Text 13"/>
          <p:cNvSpPr/>
          <p:nvPr/>
        </p:nvSpPr>
        <p:spPr>
          <a:xfrm>
            <a:off x="4846320" y="2743200"/>
            <a:ext cx="3657600" cy="365760"/>
          </a:xfrm>
          <a:prstGeom prst="rect">
            <a:avLst/>
          </a:prstGeom>
          <a:noFill/>
          <a:ln/>
        </p:spPr>
        <p:txBody>
          <a:bodyPr wrap="square" lIns="0" tIns="0" rIns="0" bIns="0" rtlCol="0" anchor="ctr"/>
          <a:lstStyle/>
          <a:p>
            <a:pPr marL="0" indent="0">
              <a:buNone/>
            </a:pPr>
            <a:r>
              <a:rPr lang="en-US" sz="1400" b="1" dirty="0">
                <a:solidFill>
                  <a:srgbClr val="C8553D"/>
                </a:solidFill>
                <a:latin typeface="Calibri" pitchFamily="34" charset="0"/>
                <a:ea typeface="Calibri" pitchFamily="34" charset="-122"/>
                <a:cs typeface="Calibri" pitchFamily="34" charset="-120"/>
              </a:rPr>
              <a:t>Plan a response</a:t>
            </a:r>
            <a:endParaRPr lang="en-US" sz="1400" dirty="0"/>
          </a:p>
        </p:txBody>
      </p:sp>
      <p:sp>
        <p:nvSpPr>
          <p:cNvPr id="16" name="Text 14"/>
          <p:cNvSpPr/>
          <p:nvPr/>
        </p:nvSpPr>
        <p:spPr>
          <a:xfrm>
            <a:off x="4846320" y="3108960"/>
            <a:ext cx="3657600" cy="731520"/>
          </a:xfrm>
          <a:prstGeom prst="rect">
            <a:avLst/>
          </a:prstGeom>
          <a:noFill/>
          <a:ln/>
        </p:spPr>
        <p:txBody>
          <a:bodyPr wrap="square" lIns="0" tIns="0" rIns="0" bIns="0" rtlCol="0" anchor="t"/>
          <a:lstStyle/>
          <a:p>
            <a:pPr marL="0" indent="0">
              <a:buNone/>
            </a:pPr>
            <a:r>
              <a:rPr lang="en-US" sz="1100" dirty="0">
                <a:solidFill>
                  <a:srgbClr val="3D2C29"/>
                </a:solidFill>
                <a:latin typeface="Calibri" pitchFamily="34" charset="0"/>
                <a:ea typeface="Calibri" pitchFamily="34" charset="-122"/>
                <a:cs typeface="Calibri" pitchFamily="34" charset="-120"/>
              </a:rPr>
              <a:t>For each trigger, list 2-3 toolbox items to use in response. Concrete and actionable beats comprehensive.</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8F0"/>
        </a:solidFill>
        <a:effectLst/>
      </p:bgPr>
    </p:bg>
    <p:spTree>
      <p:nvGrpSpPr>
        <p:cNvPr id="1" name=""/>
        <p:cNvGrpSpPr/>
        <p:nvPr/>
      </p:nvGrpSpPr>
      <p:grpSpPr>
        <a:xfrm>
          <a:off x="0" y="0"/>
          <a:ext cx="0" cy="0"/>
          <a:chOff x="0" y="0"/>
          <a:chExt cx="0" cy="0"/>
        </a:xfrm>
      </p:grpSpPr>
      <p:sp>
        <p:nvSpPr>
          <p:cNvPr id="2" name="Shape 0"/>
          <p:cNvSpPr/>
          <p:nvPr/>
        </p:nvSpPr>
        <p:spPr>
          <a:xfrm>
            <a:off x="-2743200" y="-4114800"/>
            <a:ext cx="14630400" cy="6400800"/>
          </a:xfrm>
          <a:prstGeom prst="ellipse">
            <a:avLst/>
          </a:prstGeom>
          <a:solidFill>
            <a:srgbClr val="FFB48A">
              <a:alpha val="35000"/>
            </a:srgbClr>
          </a:solidFill>
          <a:ln/>
        </p:spPr>
        <p:txBody>
          <a:bodyPr/>
          <a:lstStyle/>
          <a:p>
            <a:endParaRPr lang="en-US"/>
          </a:p>
        </p:txBody>
      </p:sp>
      <p:sp>
        <p:nvSpPr>
          <p:cNvPr id="3" name="Shape 1"/>
          <p:cNvSpPr/>
          <p:nvPr/>
        </p:nvSpPr>
        <p:spPr>
          <a:xfrm>
            <a:off x="-914400" y="-3200400"/>
            <a:ext cx="10972800" cy="5029200"/>
          </a:xfrm>
          <a:prstGeom prst="ellipse">
            <a:avLst/>
          </a:prstGeom>
          <a:solidFill>
            <a:srgbClr val="FF7A59">
              <a:alpha val="25000"/>
            </a:srgbClr>
          </a:solidFill>
          <a:ln/>
        </p:spPr>
        <p:txBody>
          <a:bodyPr/>
          <a:lstStyle/>
          <a:p>
            <a:endParaRPr lang="en-US"/>
          </a:p>
        </p:txBody>
      </p:sp>
      <p:sp>
        <p:nvSpPr>
          <p:cNvPr id="4" name="Shape 2"/>
          <p:cNvSpPr/>
          <p:nvPr/>
        </p:nvSpPr>
        <p:spPr>
          <a:xfrm>
            <a:off x="0" y="5029200"/>
            <a:ext cx="9144000" cy="114300"/>
          </a:xfrm>
          <a:prstGeom prst="rect">
            <a:avLst/>
          </a:prstGeom>
          <a:solidFill>
            <a:srgbClr val="C8553D"/>
          </a:solidFill>
          <a:ln/>
        </p:spPr>
        <p:txBody>
          <a:bodyPr/>
          <a:lstStyle/>
          <a:p>
            <a:endParaRPr lang="en-US"/>
          </a:p>
        </p:txBody>
      </p:sp>
      <p:sp>
        <p:nvSpPr>
          <p:cNvPr id="5" name="Text 3"/>
          <p:cNvSpPr/>
          <p:nvPr/>
        </p:nvSpPr>
        <p:spPr>
          <a:xfrm>
            <a:off x="365760" y="4800600"/>
            <a:ext cx="5486400" cy="228600"/>
          </a:xfrm>
          <a:prstGeom prst="rect">
            <a:avLst/>
          </a:prstGeom>
          <a:noFill/>
          <a:ln/>
        </p:spPr>
        <p:txBody>
          <a:bodyPr wrap="square" rtlCol="0" anchor="ctr"/>
          <a:lstStyle/>
          <a:p>
            <a:pPr marL="0" indent="0">
              <a:buNone/>
            </a:pPr>
            <a:r>
              <a:rPr lang="en-US" sz="900" dirty="0">
                <a:solidFill>
                  <a:srgbClr val="7A5C57"/>
                </a:solidFill>
                <a:latin typeface="Calibri" pitchFamily="34" charset="0"/>
                <a:ea typeface="Calibri" pitchFamily="34" charset="-122"/>
                <a:cs typeface="Calibri" pitchFamily="34" charset="-120"/>
              </a:rPr>
              <a:t>Developing a WRAP at Your Own Pace</a:t>
            </a:r>
            <a:endParaRPr lang="en-US" sz="900" dirty="0"/>
          </a:p>
        </p:txBody>
      </p:sp>
      <p:sp>
        <p:nvSpPr>
          <p:cNvPr id="6" name="Text 4"/>
          <p:cNvSpPr/>
          <p:nvPr/>
        </p:nvSpPr>
        <p:spPr>
          <a:xfrm>
            <a:off x="8229600" y="4800600"/>
            <a:ext cx="640080" cy="228600"/>
          </a:xfrm>
          <a:prstGeom prst="rect">
            <a:avLst/>
          </a:prstGeom>
          <a:noFill/>
          <a:ln/>
        </p:spPr>
        <p:txBody>
          <a:bodyPr wrap="square" rtlCol="0" anchor="ctr"/>
          <a:lstStyle/>
          <a:p>
            <a:pPr marL="0" indent="0" algn="r">
              <a:buNone/>
            </a:pPr>
            <a:r>
              <a:rPr lang="en-US" sz="900" dirty="0">
                <a:solidFill>
                  <a:srgbClr val="7A5C57"/>
                </a:solidFill>
                <a:latin typeface="Calibri" pitchFamily="34" charset="0"/>
                <a:ea typeface="Calibri" pitchFamily="34" charset="-122"/>
                <a:cs typeface="Calibri" pitchFamily="34" charset="-120"/>
              </a:rPr>
              <a:t>9 / 15</a:t>
            </a:r>
            <a:endParaRPr lang="en-US" sz="900" dirty="0"/>
          </a:p>
        </p:txBody>
      </p:sp>
      <p:sp>
        <p:nvSpPr>
          <p:cNvPr id="7" name="Text 5"/>
          <p:cNvSpPr/>
          <p:nvPr/>
        </p:nvSpPr>
        <p:spPr>
          <a:xfrm>
            <a:off x="457200" y="411480"/>
            <a:ext cx="8229600" cy="274320"/>
          </a:xfrm>
          <a:prstGeom prst="rect">
            <a:avLst/>
          </a:prstGeom>
          <a:noFill/>
          <a:ln/>
        </p:spPr>
        <p:txBody>
          <a:bodyPr wrap="square" lIns="0" tIns="0" rIns="0" bIns="0" rtlCol="0" anchor="ctr"/>
          <a:lstStyle/>
          <a:p>
            <a:pPr marL="0" indent="0">
              <a:buNone/>
            </a:pPr>
            <a:r>
              <a:rPr lang="en-US" sz="1100" b="1" kern="0" spc="400" dirty="0">
                <a:solidFill>
                  <a:srgbClr val="C8553D"/>
                </a:solidFill>
                <a:latin typeface="Calibri" pitchFamily="34" charset="0"/>
                <a:ea typeface="Calibri" pitchFamily="34" charset="-122"/>
                <a:cs typeface="Calibri" pitchFamily="34" charset="-120"/>
              </a:rPr>
              <a:t>SECTION 4</a:t>
            </a:r>
            <a:endParaRPr lang="en-US" sz="1100" dirty="0"/>
          </a:p>
        </p:txBody>
      </p:sp>
      <p:sp>
        <p:nvSpPr>
          <p:cNvPr id="8" name="Text 6"/>
          <p:cNvSpPr/>
          <p:nvPr/>
        </p:nvSpPr>
        <p:spPr>
          <a:xfrm>
            <a:off x="457200" y="685800"/>
            <a:ext cx="8229600" cy="777240"/>
          </a:xfrm>
          <a:prstGeom prst="rect">
            <a:avLst/>
          </a:prstGeom>
          <a:noFill/>
          <a:ln/>
        </p:spPr>
        <p:txBody>
          <a:bodyPr wrap="square" lIns="0" tIns="0" rIns="0" bIns="0" rtlCol="0" anchor="ctr"/>
          <a:lstStyle/>
          <a:p>
            <a:pPr marL="0" indent="0">
              <a:buNone/>
            </a:pPr>
            <a:r>
              <a:rPr lang="en-US" sz="3000" b="1" dirty="0">
                <a:solidFill>
                  <a:srgbClr val="3D2C29"/>
                </a:solidFill>
                <a:latin typeface="Calibri" pitchFamily="34" charset="0"/>
                <a:ea typeface="Calibri" pitchFamily="34" charset="-122"/>
                <a:cs typeface="Calibri" pitchFamily="34" charset="-120"/>
              </a:rPr>
              <a:t>Early Warning Signs</a:t>
            </a:r>
            <a:endParaRPr lang="en-US" sz="3000" dirty="0"/>
          </a:p>
        </p:txBody>
      </p:sp>
      <p:sp>
        <p:nvSpPr>
          <p:cNvPr id="9" name="Shape 7"/>
          <p:cNvSpPr/>
          <p:nvPr/>
        </p:nvSpPr>
        <p:spPr>
          <a:xfrm>
            <a:off x="457200" y="1481328"/>
            <a:ext cx="548640" cy="45720"/>
          </a:xfrm>
          <a:prstGeom prst="rect">
            <a:avLst/>
          </a:prstGeom>
          <a:solidFill>
            <a:srgbClr val="FF7A59"/>
          </a:solidFill>
          <a:ln/>
        </p:spPr>
        <p:txBody>
          <a:bodyPr/>
          <a:lstStyle/>
          <a:p>
            <a:endParaRPr lang="en-US"/>
          </a:p>
        </p:txBody>
      </p:sp>
      <p:sp>
        <p:nvSpPr>
          <p:cNvPr id="10" name="Text 8"/>
          <p:cNvSpPr/>
          <p:nvPr/>
        </p:nvSpPr>
        <p:spPr>
          <a:xfrm>
            <a:off x="457200" y="1783080"/>
            <a:ext cx="8229600" cy="548640"/>
          </a:xfrm>
          <a:prstGeom prst="rect">
            <a:avLst/>
          </a:prstGeom>
          <a:noFill/>
          <a:ln/>
        </p:spPr>
        <p:txBody>
          <a:bodyPr wrap="square" rtlCol="0" anchor="ctr"/>
          <a:lstStyle/>
          <a:p>
            <a:pPr marL="0" indent="0">
              <a:buNone/>
            </a:pPr>
            <a:r>
              <a:rPr lang="en-US" sz="1300" i="1" dirty="0">
                <a:solidFill>
                  <a:srgbClr val="7A5C57"/>
                </a:solidFill>
                <a:latin typeface="Calibri" pitchFamily="34" charset="0"/>
                <a:ea typeface="Calibri" pitchFamily="34" charset="-122"/>
                <a:cs typeface="Calibri" pitchFamily="34" charset="-120"/>
              </a:rPr>
              <a:t>Subtle, internal shifts that signal things may be moving away from wellness — often unrelated to any specific trigger.</a:t>
            </a:r>
            <a:endParaRPr lang="en-US" sz="1300" dirty="0"/>
          </a:p>
        </p:txBody>
      </p:sp>
      <p:sp>
        <p:nvSpPr>
          <p:cNvPr id="11" name="Shape 9"/>
          <p:cNvSpPr/>
          <p:nvPr/>
        </p:nvSpPr>
        <p:spPr>
          <a:xfrm>
            <a:off x="594360" y="2651760"/>
            <a:ext cx="164592" cy="164592"/>
          </a:xfrm>
          <a:prstGeom prst="ellipse">
            <a:avLst/>
          </a:prstGeom>
          <a:solidFill>
            <a:srgbClr val="FF7A59"/>
          </a:solidFill>
          <a:ln/>
        </p:spPr>
        <p:txBody>
          <a:bodyPr/>
          <a:lstStyle/>
          <a:p>
            <a:endParaRPr lang="en-US"/>
          </a:p>
        </p:txBody>
      </p:sp>
      <p:sp>
        <p:nvSpPr>
          <p:cNvPr id="12" name="Text 10"/>
          <p:cNvSpPr/>
          <p:nvPr/>
        </p:nvSpPr>
        <p:spPr>
          <a:xfrm>
            <a:off x="914400" y="2560320"/>
            <a:ext cx="3657600" cy="411480"/>
          </a:xfrm>
          <a:prstGeom prst="rect">
            <a:avLst/>
          </a:prstGeom>
          <a:noFill/>
          <a:ln/>
        </p:spPr>
        <p:txBody>
          <a:bodyPr wrap="square" lIns="0" tIns="0" rIns="0" bIns="0" rtlCol="0" anchor="ctr"/>
          <a:lstStyle/>
          <a:p>
            <a:pPr marL="0" indent="0">
              <a:buNone/>
            </a:pPr>
            <a:r>
              <a:rPr lang="en-US" sz="1200" dirty="0">
                <a:solidFill>
                  <a:srgbClr val="3D2C29"/>
                </a:solidFill>
                <a:latin typeface="Calibri" pitchFamily="34" charset="0"/>
                <a:ea typeface="Calibri" pitchFamily="34" charset="-122"/>
                <a:cs typeface="Calibri" pitchFamily="34" charset="-120"/>
              </a:rPr>
              <a:t>Sleeping more or less than usual</a:t>
            </a:r>
            <a:endParaRPr lang="en-US" sz="1200" dirty="0"/>
          </a:p>
        </p:txBody>
      </p:sp>
      <p:sp>
        <p:nvSpPr>
          <p:cNvPr id="13" name="Shape 11"/>
          <p:cNvSpPr/>
          <p:nvPr/>
        </p:nvSpPr>
        <p:spPr>
          <a:xfrm>
            <a:off x="4754880" y="2651760"/>
            <a:ext cx="164592" cy="164592"/>
          </a:xfrm>
          <a:prstGeom prst="ellipse">
            <a:avLst/>
          </a:prstGeom>
          <a:solidFill>
            <a:srgbClr val="FF7A59"/>
          </a:solidFill>
          <a:ln/>
        </p:spPr>
        <p:txBody>
          <a:bodyPr/>
          <a:lstStyle/>
          <a:p>
            <a:endParaRPr lang="en-US"/>
          </a:p>
        </p:txBody>
      </p:sp>
      <p:sp>
        <p:nvSpPr>
          <p:cNvPr id="14" name="Text 12"/>
          <p:cNvSpPr/>
          <p:nvPr/>
        </p:nvSpPr>
        <p:spPr>
          <a:xfrm>
            <a:off x="5074920" y="2560320"/>
            <a:ext cx="3657600" cy="411480"/>
          </a:xfrm>
          <a:prstGeom prst="rect">
            <a:avLst/>
          </a:prstGeom>
          <a:noFill/>
          <a:ln/>
        </p:spPr>
        <p:txBody>
          <a:bodyPr wrap="square" lIns="0" tIns="0" rIns="0" bIns="0" rtlCol="0" anchor="ctr"/>
          <a:lstStyle/>
          <a:p>
            <a:pPr marL="0" indent="0">
              <a:buNone/>
            </a:pPr>
            <a:r>
              <a:rPr lang="en-US" sz="1200" dirty="0">
                <a:solidFill>
                  <a:srgbClr val="3D2C29"/>
                </a:solidFill>
                <a:latin typeface="Calibri" pitchFamily="34" charset="0"/>
                <a:ea typeface="Calibri" pitchFamily="34" charset="-122"/>
                <a:cs typeface="Calibri" pitchFamily="34" charset="-120"/>
              </a:rPr>
              <a:t>Avoiding phone calls or texts</a:t>
            </a:r>
            <a:endParaRPr lang="en-US" sz="1200" dirty="0"/>
          </a:p>
        </p:txBody>
      </p:sp>
      <p:sp>
        <p:nvSpPr>
          <p:cNvPr id="15" name="Shape 13"/>
          <p:cNvSpPr/>
          <p:nvPr/>
        </p:nvSpPr>
        <p:spPr>
          <a:xfrm>
            <a:off x="594360" y="3337560"/>
            <a:ext cx="164592" cy="164592"/>
          </a:xfrm>
          <a:prstGeom prst="ellipse">
            <a:avLst/>
          </a:prstGeom>
          <a:solidFill>
            <a:srgbClr val="FF7A59"/>
          </a:solidFill>
          <a:ln/>
        </p:spPr>
        <p:txBody>
          <a:bodyPr/>
          <a:lstStyle/>
          <a:p>
            <a:endParaRPr lang="en-US"/>
          </a:p>
        </p:txBody>
      </p:sp>
      <p:sp>
        <p:nvSpPr>
          <p:cNvPr id="16" name="Text 14"/>
          <p:cNvSpPr/>
          <p:nvPr/>
        </p:nvSpPr>
        <p:spPr>
          <a:xfrm>
            <a:off x="914400" y="3246120"/>
            <a:ext cx="3657600" cy="411480"/>
          </a:xfrm>
          <a:prstGeom prst="rect">
            <a:avLst/>
          </a:prstGeom>
          <a:noFill/>
          <a:ln/>
        </p:spPr>
        <p:txBody>
          <a:bodyPr wrap="square" lIns="0" tIns="0" rIns="0" bIns="0" rtlCol="0" anchor="ctr"/>
          <a:lstStyle/>
          <a:p>
            <a:pPr marL="0" indent="0">
              <a:buNone/>
            </a:pPr>
            <a:r>
              <a:rPr lang="en-US" sz="1200" dirty="0">
                <a:solidFill>
                  <a:srgbClr val="3D2C29"/>
                </a:solidFill>
                <a:latin typeface="Calibri" pitchFamily="34" charset="0"/>
                <a:ea typeface="Calibri" pitchFamily="34" charset="-122"/>
                <a:cs typeface="Calibri" pitchFamily="34" charset="-120"/>
              </a:rPr>
              <a:t>Feeling overly sensitive</a:t>
            </a:r>
            <a:endParaRPr lang="en-US" sz="1200" dirty="0"/>
          </a:p>
        </p:txBody>
      </p:sp>
      <p:sp>
        <p:nvSpPr>
          <p:cNvPr id="17" name="Shape 15"/>
          <p:cNvSpPr/>
          <p:nvPr/>
        </p:nvSpPr>
        <p:spPr>
          <a:xfrm>
            <a:off x="4754880" y="3337560"/>
            <a:ext cx="164592" cy="164592"/>
          </a:xfrm>
          <a:prstGeom prst="ellipse">
            <a:avLst/>
          </a:prstGeom>
          <a:solidFill>
            <a:srgbClr val="FF7A59"/>
          </a:solidFill>
          <a:ln/>
        </p:spPr>
        <p:txBody>
          <a:bodyPr/>
          <a:lstStyle/>
          <a:p>
            <a:endParaRPr lang="en-US"/>
          </a:p>
        </p:txBody>
      </p:sp>
      <p:sp>
        <p:nvSpPr>
          <p:cNvPr id="18" name="Text 16"/>
          <p:cNvSpPr/>
          <p:nvPr/>
        </p:nvSpPr>
        <p:spPr>
          <a:xfrm>
            <a:off x="5074920" y="3246120"/>
            <a:ext cx="3657600" cy="411480"/>
          </a:xfrm>
          <a:prstGeom prst="rect">
            <a:avLst/>
          </a:prstGeom>
          <a:noFill/>
          <a:ln/>
        </p:spPr>
        <p:txBody>
          <a:bodyPr wrap="square" lIns="0" tIns="0" rIns="0" bIns="0" rtlCol="0" anchor="ctr"/>
          <a:lstStyle/>
          <a:p>
            <a:pPr marL="0" indent="0">
              <a:buNone/>
            </a:pPr>
            <a:r>
              <a:rPr lang="en-US" sz="1200" dirty="0">
                <a:solidFill>
                  <a:srgbClr val="3D2C29"/>
                </a:solidFill>
                <a:latin typeface="Calibri" pitchFamily="34" charset="0"/>
                <a:ea typeface="Calibri" pitchFamily="34" charset="-122"/>
                <a:cs typeface="Calibri" pitchFamily="34" charset="-120"/>
              </a:rPr>
              <a:t>Skipping meals</a:t>
            </a:r>
            <a:endParaRPr lang="en-US" sz="1200" dirty="0"/>
          </a:p>
        </p:txBody>
      </p:sp>
      <p:sp>
        <p:nvSpPr>
          <p:cNvPr id="19" name="Shape 17"/>
          <p:cNvSpPr/>
          <p:nvPr/>
        </p:nvSpPr>
        <p:spPr>
          <a:xfrm>
            <a:off x="594360" y="4023360"/>
            <a:ext cx="164592" cy="164592"/>
          </a:xfrm>
          <a:prstGeom prst="ellipse">
            <a:avLst/>
          </a:prstGeom>
          <a:solidFill>
            <a:srgbClr val="FF7A59"/>
          </a:solidFill>
          <a:ln/>
        </p:spPr>
        <p:txBody>
          <a:bodyPr/>
          <a:lstStyle/>
          <a:p>
            <a:endParaRPr lang="en-US"/>
          </a:p>
        </p:txBody>
      </p:sp>
      <p:sp>
        <p:nvSpPr>
          <p:cNvPr id="20" name="Text 18"/>
          <p:cNvSpPr/>
          <p:nvPr/>
        </p:nvSpPr>
        <p:spPr>
          <a:xfrm>
            <a:off x="914400" y="3931920"/>
            <a:ext cx="3657600" cy="411480"/>
          </a:xfrm>
          <a:prstGeom prst="rect">
            <a:avLst/>
          </a:prstGeom>
          <a:noFill/>
          <a:ln/>
        </p:spPr>
        <p:txBody>
          <a:bodyPr wrap="square" lIns="0" tIns="0" rIns="0" bIns="0" rtlCol="0" anchor="ctr"/>
          <a:lstStyle/>
          <a:p>
            <a:pPr marL="0" indent="0">
              <a:buNone/>
            </a:pPr>
            <a:r>
              <a:rPr lang="en-US" sz="1200" dirty="0">
                <a:solidFill>
                  <a:srgbClr val="3D2C29"/>
                </a:solidFill>
                <a:latin typeface="Calibri" pitchFamily="34" charset="0"/>
                <a:ea typeface="Calibri" pitchFamily="34" charset="-122"/>
                <a:cs typeface="Calibri" pitchFamily="34" charset="-120"/>
              </a:rPr>
              <a:t>Loss of humor or play</a:t>
            </a:r>
            <a:endParaRPr lang="en-US" sz="1200" dirty="0"/>
          </a:p>
        </p:txBody>
      </p:sp>
      <p:sp>
        <p:nvSpPr>
          <p:cNvPr id="21" name="Shape 19"/>
          <p:cNvSpPr/>
          <p:nvPr/>
        </p:nvSpPr>
        <p:spPr>
          <a:xfrm>
            <a:off x="4754880" y="4023360"/>
            <a:ext cx="164592" cy="164592"/>
          </a:xfrm>
          <a:prstGeom prst="ellipse">
            <a:avLst/>
          </a:prstGeom>
          <a:solidFill>
            <a:srgbClr val="FF7A59"/>
          </a:solidFill>
          <a:ln/>
        </p:spPr>
        <p:txBody>
          <a:bodyPr/>
          <a:lstStyle/>
          <a:p>
            <a:endParaRPr lang="en-US"/>
          </a:p>
        </p:txBody>
      </p:sp>
      <p:sp>
        <p:nvSpPr>
          <p:cNvPr id="22" name="Text 20"/>
          <p:cNvSpPr/>
          <p:nvPr/>
        </p:nvSpPr>
        <p:spPr>
          <a:xfrm>
            <a:off x="5074920" y="3931920"/>
            <a:ext cx="3657600" cy="411480"/>
          </a:xfrm>
          <a:prstGeom prst="rect">
            <a:avLst/>
          </a:prstGeom>
          <a:noFill/>
          <a:ln/>
        </p:spPr>
        <p:txBody>
          <a:bodyPr wrap="square" lIns="0" tIns="0" rIns="0" bIns="0" rtlCol="0" anchor="ctr"/>
          <a:lstStyle/>
          <a:p>
            <a:pPr marL="0" indent="0">
              <a:buNone/>
            </a:pPr>
            <a:r>
              <a:rPr lang="en-US" sz="1200" dirty="0">
                <a:solidFill>
                  <a:srgbClr val="3D2C29"/>
                </a:solidFill>
                <a:latin typeface="Calibri" pitchFamily="34" charset="0"/>
                <a:ea typeface="Calibri" pitchFamily="34" charset="-122"/>
                <a:cs typeface="Calibri" pitchFamily="34" charset="-120"/>
              </a:rPr>
              <a:t>Difficulty making small decisions</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2113</Words>
  <Application>Microsoft Office PowerPoint</Application>
  <PresentationFormat>On-screen Show (16:9)</PresentationFormat>
  <Paragraphs>205</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WRAP of DC</dc:creator>
  <cp:lastModifiedBy>WRAP of DC</cp:lastModifiedBy>
  <cp:revision>1</cp:revision>
  <dcterms:created xsi:type="dcterms:W3CDTF">2026-05-28T21:25:48Z</dcterms:created>
  <dcterms:modified xsi:type="dcterms:W3CDTF">2026-05-28T22:29:48Z</dcterms:modified>
</cp:coreProperties>
</file>