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er Case Manager Skills: Core Competencies and Best Practices for Effective Support" id="{3C57AAB0-21B5-41B9-A1BC-5DB0075D4827}">
          <p14:sldIdLst>
            <p14:sldId id="2561"/>
            <p14:sldId id="2562"/>
          </p14:sldIdLst>
        </p14:section>
        <p14:section name="Understanding the Role of a Peer Case Manager" id="{9A3EAF94-7931-4AE9-BD60-3489517A45BC}">
          <p14:sldIdLst>
            <p14:sldId id="2563"/>
            <p14:sldId id="2564"/>
            <p14:sldId id="2565"/>
            <p14:sldId id="2566"/>
          </p14:sldIdLst>
        </p14:section>
        <p14:section name="Core Competencies Required for Peer Case Managers" id="{6079F4B3-DCCA-431A-BD3F-B0E9E53212F8}">
          <p14:sldIdLst>
            <p14:sldId id="2567"/>
            <p14:sldId id="2568"/>
            <p14:sldId id="2569"/>
            <p14:sldId id="2570"/>
          </p14:sldIdLst>
        </p14:section>
        <p14:section name="Best Practices in Peer Case Management" id="{0A84A2A8-2A73-4114-9EBC-2B284CA46D19}">
          <p14:sldIdLst>
            <p14:sldId id="2571"/>
            <p14:sldId id="2572"/>
            <p14:sldId id="2573"/>
            <p14:sldId id="2574"/>
          </p14:sldIdLst>
        </p14:section>
        <p14:section name="Professional Development and Self-Care" id="{FFF961E3-9B28-48E1-82C7-890B88771CD8}">
          <p14:sldIdLst>
            <p14:sldId id="2575"/>
            <p14:sldId id="2576"/>
            <p14:sldId id="2577"/>
            <p14:sldId id="2578"/>
          </p14:sldIdLst>
        </p14:section>
        <p14:section name="Evaluating Success and Outcomes" id="{A0AA3B68-2993-41D2-9CAC-25C98DBB9CB8}">
          <p14:sldIdLst>
            <p14:sldId id="2579"/>
            <p14:sldId id="2580"/>
            <p14:sldId id="2581"/>
            <p14:sldId id="2582"/>
          </p14:sldIdLst>
        </p14:section>
        <p14:section name="Conclusion" id="{0AD71FCB-FF95-463C-9929-53F276464785}">
          <p14:sldIdLst>
            <p14:sldId id="25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9" d="100"/>
          <a:sy n="59" d="100"/>
        </p:scale>
        <p:origin x="1098" y="2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ata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B8BE22-B0AD-45ED-9B38-305A4A464271}"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7BA29B96-D2A6-4617-90DB-A42ECB8BACBD}">
      <dgm:prSet/>
      <dgm:spPr/>
      <dgm:t>
        <a:bodyPr/>
        <a:lstStyle/>
        <a:p>
          <a:pPr>
            <a:lnSpc>
              <a:spcPct val="100000"/>
            </a:lnSpc>
            <a:defRPr b="1"/>
          </a:pPr>
          <a:r>
            <a:rPr lang="en-US"/>
            <a:t>Empathy Through Experience</a:t>
          </a:r>
        </a:p>
      </dgm:t>
    </dgm:pt>
    <dgm:pt modelId="{3ED36D0D-35C8-4CF0-8354-D6587FC89BFA}" type="parTrans" cxnId="{742D1244-E1A7-4973-855E-AA4AF605549E}">
      <dgm:prSet/>
      <dgm:spPr/>
      <dgm:t>
        <a:bodyPr/>
        <a:lstStyle/>
        <a:p>
          <a:endParaRPr lang="en-US"/>
        </a:p>
      </dgm:t>
    </dgm:pt>
    <dgm:pt modelId="{505BCDEA-61FF-4E07-B816-9273F06EB0A8}" type="sibTrans" cxnId="{742D1244-E1A7-4973-855E-AA4AF605549E}">
      <dgm:prSet/>
      <dgm:spPr/>
      <dgm:t>
        <a:bodyPr/>
        <a:lstStyle/>
        <a:p>
          <a:pPr>
            <a:lnSpc>
              <a:spcPct val="100000"/>
            </a:lnSpc>
            <a:defRPr b="1"/>
          </a:pPr>
          <a:endParaRPr lang="en-US"/>
        </a:p>
      </dgm:t>
    </dgm:pt>
    <dgm:pt modelId="{B90E911B-8E9A-4A59-8285-84AF99B01D7E}">
      <dgm:prSet/>
      <dgm:spPr/>
      <dgm:t>
        <a:bodyPr/>
        <a:lstStyle/>
        <a:p>
          <a:pPr>
            <a:lnSpc>
              <a:spcPct val="100000"/>
            </a:lnSpc>
          </a:pPr>
          <a:r>
            <a:rPr lang="en-US"/>
            <a:t>Lived experience provides peer case managers with empathy that enhances client relationships beyond traditional approaches.</a:t>
          </a:r>
        </a:p>
      </dgm:t>
    </dgm:pt>
    <dgm:pt modelId="{173F0129-D1EC-4680-8B8A-E3B6E57219C8}" type="parTrans" cxnId="{5EE3E9B7-0B8C-4601-B86F-0DFCCFF0AA35}">
      <dgm:prSet/>
      <dgm:spPr/>
      <dgm:t>
        <a:bodyPr/>
        <a:lstStyle/>
        <a:p>
          <a:endParaRPr lang="en-US"/>
        </a:p>
      </dgm:t>
    </dgm:pt>
    <dgm:pt modelId="{65D403B2-AD26-4C20-B671-AD9BCA3FED7D}" type="sibTrans" cxnId="{5EE3E9B7-0B8C-4601-B86F-0DFCCFF0AA35}">
      <dgm:prSet/>
      <dgm:spPr/>
      <dgm:t>
        <a:bodyPr/>
        <a:lstStyle/>
        <a:p>
          <a:endParaRPr lang="en-US"/>
        </a:p>
      </dgm:t>
    </dgm:pt>
    <dgm:pt modelId="{F9AC0760-9B14-4A44-B5C5-6F50A9DAB915}">
      <dgm:prSet/>
      <dgm:spPr/>
      <dgm:t>
        <a:bodyPr/>
        <a:lstStyle/>
        <a:p>
          <a:pPr>
            <a:lnSpc>
              <a:spcPct val="100000"/>
            </a:lnSpc>
            <a:defRPr b="1"/>
          </a:pPr>
          <a:r>
            <a:rPr lang="en-US"/>
            <a:t>Building Authentic Connections</a:t>
          </a:r>
        </a:p>
      </dgm:t>
    </dgm:pt>
    <dgm:pt modelId="{A109B0AB-0A77-4780-8EEC-92B599D85E5C}" type="parTrans" cxnId="{EA170FDA-6E57-472B-A61F-5808EB54751A}">
      <dgm:prSet/>
      <dgm:spPr/>
      <dgm:t>
        <a:bodyPr/>
        <a:lstStyle/>
        <a:p>
          <a:endParaRPr lang="en-US"/>
        </a:p>
      </dgm:t>
    </dgm:pt>
    <dgm:pt modelId="{23112D10-62E9-4B0F-95A7-4717AF43199C}" type="sibTrans" cxnId="{EA170FDA-6E57-472B-A61F-5808EB54751A}">
      <dgm:prSet/>
      <dgm:spPr/>
      <dgm:t>
        <a:bodyPr/>
        <a:lstStyle/>
        <a:p>
          <a:pPr>
            <a:lnSpc>
              <a:spcPct val="100000"/>
            </a:lnSpc>
            <a:defRPr b="1"/>
          </a:pPr>
          <a:endParaRPr lang="en-US"/>
        </a:p>
      </dgm:t>
    </dgm:pt>
    <dgm:pt modelId="{F5095197-388B-422A-B117-3C836555CB8E}">
      <dgm:prSet/>
      <dgm:spPr/>
      <dgm:t>
        <a:bodyPr/>
        <a:lstStyle/>
        <a:p>
          <a:pPr>
            <a:lnSpc>
              <a:spcPct val="100000"/>
            </a:lnSpc>
          </a:pPr>
          <a:r>
            <a:rPr lang="en-US"/>
            <a:t>Shared experiences foster authentic connections that help reduce stigma and create trust with clients.</a:t>
          </a:r>
        </a:p>
      </dgm:t>
    </dgm:pt>
    <dgm:pt modelId="{4F4BD6A1-1645-417E-A6F7-33406CDE71E3}" type="parTrans" cxnId="{0F0063A3-82F7-428A-8342-E0B54A8AB6F0}">
      <dgm:prSet/>
      <dgm:spPr/>
      <dgm:t>
        <a:bodyPr/>
        <a:lstStyle/>
        <a:p>
          <a:endParaRPr lang="en-US"/>
        </a:p>
      </dgm:t>
    </dgm:pt>
    <dgm:pt modelId="{59655A81-E434-4311-8BE0-06476BE3C2FB}" type="sibTrans" cxnId="{0F0063A3-82F7-428A-8342-E0B54A8AB6F0}">
      <dgm:prSet/>
      <dgm:spPr/>
      <dgm:t>
        <a:bodyPr/>
        <a:lstStyle/>
        <a:p>
          <a:endParaRPr lang="en-US"/>
        </a:p>
      </dgm:t>
    </dgm:pt>
    <dgm:pt modelId="{89AEC073-EC9F-43D5-8BD6-1A2A91F55207}">
      <dgm:prSet/>
      <dgm:spPr/>
      <dgm:t>
        <a:bodyPr/>
        <a:lstStyle/>
        <a:p>
          <a:pPr>
            <a:lnSpc>
              <a:spcPct val="100000"/>
            </a:lnSpc>
            <a:defRPr b="1"/>
          </a:pPr>
          <a:r>
            <a:rPr lang="en-US"/>
            <a:t>Empowerment Through Understanding</a:t>
          </a:r>
        </a:p>
      </dgm:t>
    </dgm:pt>
    <dgm:pt modelId="{0BF64849-E13C-4314-BFCB-11C77225984B}" type="parTrans" cxnId="{39F01746-24E3-4C15-8432-A398096502D6}">
      <dgm:prSet/>
      <dgm:spPr/>
      <dgm:t>
        <a:bodyPr/>
        <a:lstStyle/>
        <a:p>
          <a:endParaRPr lang="en-US"/>
        </a:p>
      </dgm:t>
    </dgm:pt>
    <dgm:pt modelId="{22B2B965-F42D-45CE-AF93-7F3B53DBC5FA}" type="sibTrans" cxnId="{39F01746-24E3-4C15-8432-A398096502D6}">
      <dgm:prSet/>
      <dgm:spPr/>
      <dgm:t>
        <a:bodyPr/>
        <a:lstStyle/>
        <a:p>
          <a:endParaRPr lang="en-US"/>
        </a:p>
      </dgm:t>
    </dgm:pt>
    <dgm:pt modelId="{9A0F6C95-A143-45B8-A496-C95D80C7999B}">
      <dgm:prSet/>
      <dgm:spPr/>
      <dgm:t>
        <a:bodyPr/>
        <a:lstStyle/>
        <a:p>
          <a:pPr>
            <a:lnSpc>
              <a:spcPct val="100000"/>
            </a:lnSpc>
          </a:pPr>
          <a:r>
            <a:rPr lang="en-US"/>
            <a:t>Peer case managers empower clients by using shared understanding to encourage growth and healing.</a:t>
          </a:r>
        </a:p>
      </dgm:t>
    </dgm:pt>
    <dgm:pt modelId="{2D1CBD6F-1DA5-41B3-A018-5FCDE3179CC1}" type="parTrans" cxnId="{9B420DCB-B45D-4D50-87DB-C99E07A303E5}">
      <dgm:prSet/>
      <dgm:spPr/>
      <dgm:t>
        <a:bodyPr/>
        <a:lstStyle/>
        <a:p>
          <a:endParaRPr lang="en-US"/>
        </a:p>
      </dgm:t>
    </dgm:pt>
    <dgm:pt modelId="{376F5B24-7B78-4F3C-A79C-1E72E80C2A23}" type="sibTrans" cxnId="{9B420DCB-B45D-4D50-87DB-C99E07A303E5}">
      <dgm:prSet/>
      <dgm:spPr/>
      <dgm:t>
        <a:bodyPr/>
        <a:lstStyle/>
        <a:p>
          <a:endParaRPr lang="en-US"/>
        </a:p>
      </dgm:t>
    </dgm:pt>
    <dgm:pt modelId="{9DA5F26C-EB4C-4766-A2A8-BF61DFFA1AA2}" type="pres">
      <dgm:prSet presAssocID="{89B8BE22-B0AD-45ED-9B38-305A4A464271}" presName="Root" presStyleCnt="0">
        <dgm:presLayoutVars>
          <dgm:dir/>
          <dgm:resizeHandles val="exact"/>
        </dgm:presLayoutVars>
      </dgm:prSet>
      <dgm:spPr/>
    </dgm:pt>
    <dgm:pt modelId="{F4A7A2C0-9B9E-4767-A2AE-59321A28B6D2}" type="pres">
      <dgm:prSet presAssocID="{7BA29B96-D2A6-4617-90DB-A42ECB8BACBD}" presName="Composite" presStyleCnt="0"/>
      <dgm:spPr/>
    </dgm:pt>
    <dgm:pt modelId="{53FDE4F4-A922-4117-AED6-E5D7212FB20F}" type="pres">
      <dgm:prSet presAssocID="{7BA29B96-D2A6-4617-90DB-A42ECB8BACBD}"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6379" r="8366" b="-6"/>
          <a:stretch/>
        </a:blipFill>
      </dgm:spPr>
      <dgm:extLst>
        <a:ext uri="{E40237B7-FDA0-4F09-8148-C483321AD2D9}">
          <dgm14:cNvPr xmlns:dgm14="http://schemas.microsoft.com/office/drawing/2010/diagram" id="0" name="" descr="Hands reaching out"/>
        </a:ext>
      </dgm:extLst>
    </dgm:pt>
    <dgm:pt modelId="{B1F75826-94D4-4D8E-BDD6-FA91AECCCC61}" type="pres">
      <dgm:prSet presAssocID="{7BA29B96-D2A6-4617-90DB-A42ECB8BACBD}" presName="Subtitle" presStyleLbl="revTx" presStyleIdx="0" presStyleCnt="6">
        <dgm:presLayoutVars>
          <dgm:chMax val="0"/>
          <dgm:bulletEnabled/>
        </dgm:presLayoutVars>
      </dgm:prSet>
      <dgm:spPr/>
    </dgm:pt>
    <dgm:pt modelId="{6947E94D-CFD7-4429-AED0-C88600A4E6E2}" type="pres">
      <dgm:prSet presAssocID="{7BA29B96-D2A6-4617-90DB-A42ECB8BACBD}" presName="Description" presStyleLbl="revTx" presStyleIdx="1" presStyleCnt="6">
        <dgm:presLayoutVars>
          <dgm:bulletEnabled/>
        </dgm:presLayoutVars>
      </dgm:prSet>
      <dgm:spPr/>
    </dgm:pt>
    <dgm:pt modelId="{F03D08BD-9244-4905-8C87-A7F62D72818D}" type="pres">
      <dgm:prSet presAssocID="{505BCDEA-61FF-4E07-B816-9273F06EB0A8}" presName="sibTrans" presStyleLbl="sibTrans2D1" presStyleIdx="0" presStyleCnt="0"/>
      <dgm:spPr/>
    </dgm:pt>
    <dgm:pt modelId="{0D1BBADA-E8E4-40EC-BA57-566308BA5628}" type="pres">
      <dgm:prSet presAssocID="{F9AC0760-9B14-4A44-B5C5-6F50A9DAB915}" presName="Composite" presStyleCnt="0"/>
      <dgm:spPr/>
    </dgm:pt>
    <dgm:pt modelId="{38A9CF16-3ED2-4809-8FB3-9F24D8C38BDC}" type="pres">
      <dgm:prSet presAssocID="{F9AC0760-9B14-4A44-B5C5-6F50A9DAB915}"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 r="7" b="9"/>
          <a:stretch/>
        </a:blipFill>
      </dgm:spPr>
      <dgm:extLst>
        <a:ext uri="{E40237B7-FDA0-4F09-8148-C483321AD2D9}">
          <dgm14:cNvPr xmlns:dgm14="http://schemas.microsoft.com/office/drawing/2010/diagram" id="0" name="" descr="Smiling businesswoman communicating with her senior colleague during a break in the park."/>
        </a:ext>
      </dgm:extLst>
    </dgm:pt>
    <dgm:pt modelId="{BF029894-663C-4627-8A55-51D134BC6035}" type="pres">
      <dgm:prSet presAssocID="{F9AC0760-9B14-4A44-B5C5-6F50A9DAB915}" presName="Subtitle" presStyleLbl="revTx" presStyleIdx="2" presStyleCnt="6">
        <dgm:presLayoutVars>
          <dgm:chMax val="0"/>
          <dgm:bulletEnabled/>
        </dgm:presLayoutVars>
      </dgm:prSet>
      <dgm:spPr/>
    </dgm:pt>
    <dgm:pt modelId="{DC679B6D-B3CD-471D-A96A-F0E740AB54E3}" type="pres">
      <dgm:prSet presAssocID="{F9AC0760-9B14-4A44-B5C5-6F50A9DAB915}" presName="Description" presStyleLbl="revTx" presStyleIdx="3" presStyleCnt="6">
        <dgm:presLayoutVars>
          <dgm:bulletEnabled/>
        </dgm:presLayoutVars>
      </dgm:prSet>
      <dgm:spPr/>
    </dgm:pt>
    <dgm:pt modelId="{94941948-AE13-40DC-AD60-03706ED1D45E}" type="pres">
      <dgm:prSet presAssocID="{23112D10-62E9-4B0F-95A7-4717AF43199C}" presName="sibTrans" presStyleLbl="sibTrans2D1" presStyleIdx="0" presStyleCnt="0"/>
      <dgm:spPr/>
    </dgm:pt>
    <dgm:pt modelId="{A5225C23-34C6-486B-8B51-593C8BC8B77E}" type="pres">
      <dgm:prSet presAssocID="{89AEC073-EC9F-43D5-8BD6-1A2A91F55207}" presName="Composite" presStyleCnt="0"/>
      <dgm:spPr/>
    </dgm:pt>
    <dgm:pt modelId="{6FBDE66E-33F4-4411-84D7-441500B28F5F}" type="pres">
      <dgm:prSet presAssocID="{89AEC073-EC9F-43D5-8BD6-1A2A91F55207}"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253" r="13748" b="1"/>
          <a:stretch/>
        </a:blipFill>
      </dgm:spPr>
      <dgm:extLst>
        <a:ext uri="{E40237B7-FDA0-4F09-8148-C483321AD2D9}">
          <dgm14:cNvPr xmlns:dgm14="http://schemas.microsoft.com/office/drawing/2010/diagram" id="0" name="" descr="Hands moving forward"/>
        </a:ext>
      </dgm:extLst>
    </dgm:pt>
    <dgm:pt modelId="{17B00ECC-31EC-464D-AB55-6323A360B1C5}" type="pres">
      <dgm:prSet presAssocID="{89AEC073-EC9F-43D5-8BD6-1A2A91F55207}" presName="Subtitle" presStyleLbl="revTx" presStyleIdx="4" presStyleCnt="6">
        <dgm:presLayoutVars>
          <dgm:chMax val="0"/>
          <dgm:bulletEnabled/>
        </dgm:presLayoutVars>
      </dgm:prSet>
      <dgm:spPr/>
    </dgm:pt>
    <dgm:pt modelId="{F2C8D8EF-CDEB-4F4E-9C54-147B21D79C94}" type="pres">
      <dgm:prSet presAssocID="{89AEC073-EC9F-43D5-8BD6-1A2A91F55207}" presName="Description" presStyleLbl="revTx" presStyleIdx="5" presStyleCnt="6">
        <dgm:presLayoutVars>
          <dgm:bulletEnabled/>
        </dgm:presLayoutVars>
      </dgm:prSet>
      <dgm:spPr/>
    </dgm:pt>
  </dgm:ptLst>
  <dgm:cxnLst>
    <dgm:cxn modelId="{116DE518-BA1E-400E-A5D7-F7E6D083F0F8}" type="presOf" srcId="{F5095197-388B-422A-B117-3C836555CB8E}" destId="{DC679B6D-B3CD-471D-A96A-F0E740AB54E3}" srcOrd="0" destOrd="0" presId="urn:microsoft.com/office/officeart/2024/3/layout/verticalVisualTextBlock1"/>
    <dgm:cxn modelId="{742D1244-E1A7-4973-855E-AA4AF605549E}" srcId="{89B8BE22-B0AD-45ED-9B38-305A4A464271}" destId="{7BA29B96-D2A6-4617-90DB-A42ECB8BACBD}" srcOrd="0" destOrd="0" parTransId="{3ED36D0D-35C8-4CF0-8354-D6587FC89BFA}" sibTransId="{505BCDEA-61FF-4E07-B816-9273F06EB0A8}"/>
    <dgm:cxn modelId="{39F01746-24E3-4C15-8432-A398096502D6}" srcId="{89B8BE22-B0AD-45ED-9B38-305A4A464271}" destId="{89AEC073-EC9F-43D5-8BD6-1A2A91F55207}" srcOrd="2" destOrd="0" parTransId="{0BF64849-E13C-4314-BFCB-11C77225984B}" sibTransId="{22B2B965-F42D-45CE-AF93-7F3B53DBC5FA}"/>
    <dgm:cxn modelId="{61998C7F-060C-4EA1-B8F9-D19C96842CA5}" type="presOf" srcId="{B90E911B-8E9A-4A59-8285-84AF99B01D7E}" destId="{6947E94D-CFD7-4429-AED0-C88600A4E6E2}" srcOrd="0" destOrd="0" presId="urn:microsoft.com/office/officeart/2024/3/layout/verticalVisualTextBlock1"/>
    <dgm:cxn modelId="{53812E80-7825-4CF1-A6E7-8D4339194C9E}" type="presOf" srcId="{F9AC0760-9B14-4A44-B5C5-6F50A9DAB915}" destId="{BF029894-663C-4627-8A55-51D134BC6035}" srcOrd="0" destOrd="0" presId="urn:microsoft.com/office/officeart/2024/3/layout/verticalVisualTextBlock1"/>
    <dgm:cxn modelId="{CD01EC87-EC8B-43EB-9ADD-B4471741EB46}" type="presOf" srcId="{505BCDEA-61FF-4E07-B816-9273F06EB0A8}" destId="{F03D08BD-9244-4905-8C87-A7F62D72818D}" srcOrd="0" destOrd="0" presId="urn:microsoft.com/office/officeart/2024/3/layout/verticalVisualTextBlock1"/>
    <dgm:cxn modelId="{D2559E99-F701-426D-8D82-64994BE16A79}" type="presOf" srcId="{89B8BE22-B0AD-45ED-9B38-305A4A464271}" destId="{9DA5F26C-EB4C-4766-A2A8-BF61DFFA1AA2}" srcOrd="0" destOrd="0" presId="urn:microsoft.com/office/officeart/2024/3/layout/verticalVisualTextBlock1"/>
    <dgm:cxn modelId="{0F0063A3-82F7-428A-8342-E0B54A8AB6F0}" srcId="{F9AC0760-9B14-4A44-B5C5-6F50A9DAB915}" destId="{F5095197-388B-422A-B117-3C836555CB8E}" srcOrd="0" destOrd="0" parTransId="{4F4BD6A1-1645-417E-A6F7-33406CDE71E3}" sibTransId="{59655A81-E434-4311-8BE0-06476BE3C2FB}"/>
    <dgm:cxn modelId="{FF0632B0-2FCD-4116-ACB8-9076164D0AA4}" type="presOf" srcId="{89AEC073-EC9F-43D5-8BD6-1A2A91F55207}" destId="{17B00ECC-31EC-464D-AB55-6323A360B1C5}" srcOrd="0" destOrd="0" presId="urn:microsoft.com/office/officeart/2024/3/layout/verticalVisualTextBlock1"/>
    <dgm:cxn modelId="{5EE3E9B7-0B8C-4601-B86F-0DFCCFF0AA35}" srcId="{7BA29B96-D2A6-4617-90DB-A42ECB8BACBD}" destId="{B90E911B-8E9A-4A59-8285-84AF99B01D7E}" srcOrd="0" destOrd="0" parTransId="{173F0129-D1EC-4680-8B8A-E3B6E57219C8}" sibTransId="{65D403B2-AD26-4C20-B671-AD9BCA3FED7D}"/>
    <dgm:cxn modelId="{9B420DCB-B45D-4D50-87DB-C99E07A303E5}" srcId="{89AEC073-EC9F-43D5-8BD6-1A2A91F55207}" destId="{9A0F6C95-A143-45B8-A496-C95D80C7999B}" srcOrd="0" destOrd="0" parTransId="{2D1CBD6F-1DA5-41B3-A018-5FCDE3179CC1}" sibTransId="{376F5B24-7B78-4F3C-A79C-1E72E80C2A23}"/>
    <dgm:cxn modelId="{EA170FDA-6E57-472B-A61F-5808EB54751A}" srcId="{89B8BE22-B0AD-45ED-9B38-305A4A464271}" destId="{F9AC0760-9B14-4A44-B5C5-6F50A9DAB915}" srcOrd="1" destOrd="0" parTransId="{A109B0AB-0A77-4780-8EEC-92B599D85E5C}" sibTransId="{23112D10-62E9-4B0F-95A7-4717AF43199C}"/>
    <dgm:cxn modelId="{6D38DEE3-3887-40EA-9523-EE1A42DE4211}" type="presOf" srcId="{9A0F6C95-A143-45B8-A496-C95D80C7999B}" destId="{F2C8D8EF-CDEB-4F4E-9C54-147B21D79C94}" srcOrd="0" destOrd="0" presId="urn:microsoft.com/office/officeart/2024/3/layout/verticalVisualTextBlock1"/>
    <dgm:cxn modelId="{934EBAE7-8058-4EDC-B8F9-A551C8B21A3C}" type="presOf" srcId="{23112D10-62E9-4B0F-95A7-4717AF43199C}" destId="{94941948-AE13-40DC-AD60-03706ED1D45E}" srcOrd="0" destOrd="0" presId="urn:microsoft.com/office/officeart/2024/3/layout/verticalVisualTextBlock1"/>
    <dgm:cxn modelId="{45F515FA-AB4F-4E8C-8CCF-A447FE6BA18B}" type="presOf" srcId="{7BA29B96-D2A6-4617-90DB-A42ECB8BACBD}" destId="{B1F75826-94D4-4D8E-BDD6-FA91AECCCC61}" srcOrd="0" destOrd="0" presId="urn:microsoft.com/office/officeart/2024/3/layout/verticalVisualTextBlock1"/>
    <dgm:cxn modelId="{6F078524-EBDC-4806-8EE3-4DA4E4FF1791}" type="presParOf" srcId="{9DA5F26C-EB4C-4766-A2A8-BF61DFFA1AA2}" destId="{F4A7A2C0-9B9E-4767-A2AE-59321A28B6D2}" srcOrd="0" destOrd="0" presId="urn:microsoft.com/office/officeart/2024/3/layout/verticalVisualTextBlock1"/>
    <dgm:cxn modelId="{BEFA6DC5-ED94-42A0-9BFA-C3AD4E265885}" type="presParOf" srcId="{F4A7A2C0-9B9E-4767-A2AE-59321A28B6D2}" destId="{53FDE4F4-A922-4117-AED6-E5D7212FB20F}" srcOrd="0" destOrd="0" presId="urn:microsoft.com/office/officeart/2024/3/layout/verticalVisualTextBlock1"/>
    <dgm:cxn modelId="{89786004-67DB-45BA-8599-EDABC315B614}" type="presParOf" srcId="{F4A7A2C0-9B9E-4767-A2AE-59321A28B6D2}" destId="{B1F75826-94D4-4D8E-BDD6-FA91AECCCC61}" srcOrd="1" destOrd="0" presId="urn:microsoft.com/office/officeart/2024/3/layout/verticalVisualTextBlock1"/>
    <dgm:cxn modelId="{A86708DE-0F70-426B-9B8F-CA58681DC1F2}" type="presParOf" srcId="{F4A7A2C0-9B9E-4767-A2AE-59321A28B6D2}" destId="{6947E94D-CFD7-4429-AED0-C88600A4E6E2}" srcOrd="2" destOrd="0" presId="urn:microsoft.com/office/officeart/2024/3/layout/verticalVisualTextBlock1"/>
    <dgm:cxn modelId="{DBAFC12E-BC14-4B46-B4A8-BABA584F2D86}" type="presParOf" srcId="{9DA5F26C-EB4C-4766-A2A8-BF61DFFA1AA2}" destId="{F03D08BD-9244-4905-8C87-A7F62D72818D}" srcOrd="1" destOrd="0" presId="urn:microsoft.com/office/officeart/2024/3/layout/verticalVisualTextBlock1"/>
    <dgm:cxn modelId="{4F7BAC96-F384-4A64-B942-08E9298E34FA}" type="presParOf" srcId="{9DA5F26C-EB4C-4766-A2A8-BF61DFFA1AA2}" destId="{0D1BBADA-E8E4-40EC-BA57-566308BA5628}" srcOrd="2" destOrd="0" presId="urn:microsoft.com/office/officeart/2024/3/layout/verticalVisualTextBlock1"/>
    <dgm:cxn modelId="{1DCE2228-9DBA-467A-BE99-C9CDD6866ADD}" type="presParOf" srcId="{0D1BBADA-E8E4-40EC-BA57-566308BA5628}" destId="{38A9CF16-3ED2-4809-8FB3-9F24D8C38BDC}" srcOrd="0" destOrd="0" presId="urn:microsoft.com/office/officeart/2024/3/layout/verticalVisualTextBlock1"/>
    <dgm:cxn modelId="{2E348FA9-09EF-4E87-918F-39907BB2E53F}" type="presParOf" srcId="{0D1BBADA-E8E4-40EC-BA57-566308BA5628}" destId="{BF029894-663C-4627-8A55-51D134BC6035}" srcOrd="1" destOrd="0" presId="urn:microsoft.com/office/officeart/2024/3/layout/verticalVisualTextBlock1"/>
    <dgm:cxn modelId="{189D3C7E-41C6-479C-ADAC-0D8B7CC2EE7E}" type="presParOf" srcId="{0D1BBADA-E8E4-40EC-BA57-566308BA5628}" destId="{DC679B6D-B3CD-471D-A96A-F0E740AB54E3}" srcOrd="2" destOrd="0" presId="urn:microsoft.com/office/officeart/2024/3/layout/verticalVisualTextBlock1"/>
    <dgm:cxn modelId="{F3036202-4870-4ED2-8AC4-A3D07FCA7C14}" type="presParOf" srcId="{9DA5F26C-EB4C-4766-A2A8-BF61DFFA1AA2}" destId="{94941948-AE13-40DC-AD60-03706ED1D45E}" srcOrd="3" destOrd="0" presId="urn:microsoft.com/office/officeart/2024/3/layout/verticalVisualTextBlock1"/>
    <dgm:cxn modelId="{14CA5E0D-8995-430D-AA46-0E907F1BB80B}" type="presParOf" srcId="{9DA5F26C-EB4C-4766-A2A8-BF61DFFA1AA2}" destId="{A5225C23-34C6-486B-8B51-593C8BC8B77E}" srcOrd="4" destOrd="0" presId="urn:microsoft.com/office/officeart/2024/3/layout/verticalVisualTextBlock1"/>
    <dgm:cxn modelId="{9C682768-7542-4A0F-86A0-128BAC4E012D}" type="presParOf" srcId="{A5225C23-34C6-486B-8B51-593C8BC8B77E}" destId="{6FBDE66E-33F4-4411-84D7-441500B28F5F}" srcOrd="0" destOrd="0" presId="urn:microsoft.com/office/officeart/2024/3/layout/verticalVisualTextBlock1"/>
    <dgm:cxn modelId="{701D7523-CF5B-4351-8D05-6B95AC0A6ED0}" type="presParOf" srcId="{A5225C23-34C6-486B-8B51-593C8BC8B77E}" destId="{17B00ECC-31EC-464D-AB55-6323A360B1C5}" srcOrd="1" destOrd="0" presId="urn:microsoft.com/office/officeart/2024/3/layout/verticalVisualTextBlock1"/>
    <dgm:cxn modelId="{FE5F6A01-23C4-4B78-809C-C898CEC0A3F5}" type="presParOf" srcId="{A5225C23-34C6-486B-8B51-593C8BC8B77E}" destId="{F2C8D8EF-CDEB-4F4E-9C54-147B21D79C9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B0C967-10D5-4243-8947-FEAE0562E073}"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DECB2420-6383-4237-A091-5843C8EE6597}">
      <dgm:prSet/>
      <dgm:spPr/>
      <dgm:t>
        <a:bodyPr/>
        <a:lstStyle/>
        <a:p>
          <a:pPr>
            <a:lnSpc>
              <a:spcPct val="100000"/>
            </a:lnSpc>
            <a:defRPr b="1"/>
          </a:pPr>
          <a:r>
            <a:rPr lang="en-US"/>
            <a:t>Importance of Self-Care</a:t>
          </a:r>
        </a:p>
      </dgm:t>
    </dgm:pt>
    <dgm:pt modelId="{4C943AAD-DB2D-424A-90A8-13164C2EE199}" type="parTrans" cxnId="{2F53B8F4-80FB-41E8-B505-B057BEC4CAD6}">
      <dgm:prSet/>
      <dgm:spPr/>
      <dgm:t>
        <a:bodyPr/>
        <a:lstStyle/>
        <a:p>
          <a:endParaRPr lang="en-US"/>
        </a:p>
      </dgm:t>
    </dgm:pt>
    <dgm:pt modelId="{73893D50-F0B9-4BFA-8069-99116E35D0B5}" type="sibTrans" cxnId="{2F53B8F4-80FB-41E8-B505-B057BEC4CAD6}">
      <dgm:prSet/>
      <dgm:spPr/>
      <dgm:t>
        <a:bodyPr/>
        <a:lstStyle/>
        <a:p>
          <a:pPr>
            <a:lnSpc>
              <a:spcPct val="100000"/>
            </a:lnSpc>
            <a:defRPr b="1"/>
          </a:pPr>
          <a:endParaRPr lang="en-US"/>
        </a:p>
      </dgm:t>
    </dgm:pt>
    <dgm:pt modelId="{8A9AF8FD-ECE3-4E55-90AA-304A3E8868C0}">
      <dgm:prSet/>
      <dgm:spPr/>
      <dgm:t>
        <a:bodyPr/>
        <a:lstStyle/>
        <a:p>
          <a:pPr>
            <a:lnSpc>
              <a:spcPct val="100000"/>
            </a:lnSpc>
          </a:pPr>
          <a:r>
            <a:rPr lang="en-US"/>
            <a:t>Practicing self-care helps peer case managers maintain mental and emotional resilience daily.</a:t>
          </a:r>
        </a:p>
      </dgm:t>
    </dgm:pt>
    <dgm:pt modelId="{F8D5A2E7-9BD9-4062-9E1B-F77A22FD33C4}" type="parTrans" cxnId="{7A153A56-6591-4BF1-BC4C-5EEC44DAA2E8}">
      <dgm:prSet/>
      <dgm:spPr/>
      <dgm:t>
        <a:bodyPr/>
        <a:lstStyle/>
        <a:p>
          <a:endParaRPr lang="en-US"/>
        </a:p>
      </dgm:t>
    </dgm:pt>
    <dgm:pt modelId="{BD238FDE-54A0-4E16-AF33-A53BEE1C7F8F}" type="sibTrans" cxnId="{7A153A56-6591-4BF1-BC4C-5EEC44DAA2E8}">
      <dgm:prSet/>
      <dgm:spPr/>
      <dgm:t>
        <a:bodyPr/>
        <a:lstStyle/>
        <a:p>
          <a:endParaRPr lang="en-US"/>
        </a:p>
      </dgm:t>
    </dgm:pt>
    <dgm:pt modelId="{08CC9DF6-E77E-4FB6-B049-F259D74E9F6A}">
      <dgm:prSet/>
      <dgm:spPr/>
      <dgm:t>
        <a:bodyPr/>
        <a:lstStyle/>
        <a:p>
          <a:pPr>
            <a:lnSpc>
              <a:spcPct val="100000"/>
            </a:lnSpc>
            <a:defRPr b="1"/>
          </a:pPr>
          <a:r>
            <a:rPr lang="en-US"/>
            <a:t>Recognizing Burnout Signs</a:t>
          </a:r>
        </a:p>
      </dgm:t>
    </dgm:pt>
    <dgm:pt modelId="{1967E429-4E90-4FD8-8565-C7EB46F952E3}" type="parTrans" cxnId="{1B8EC2F3-5328-4F9E-AC31-F4FA521BCF95}">
      <dgm:prSet/>
      <dgm:spPr/>
      <dgm:t>
        <a:bodyPr/>
        <a:lstStyle/>
        <a:p>
          <a:endParaRPr lang="en-US"/>
        </a:p>
      </dgm:t>
    </dgm:pt>
    <dgm:pt modelId="{C1FF0924-0020-44CC-81DF-E6D454674723}" type="sibTrans" cxnId="{1B8EC2F3-5328-4F9E-AC31-F4FA521BCF95}">
      <dgm:prSet/>
      <dgm:spPr/>
      <dgm:t>
        <a:bodyPr/>
        <a:lstStyle/>
        <a:p>
          <a:pPr>
            <a:lnSpc>
              <a:spcPct val="100000"/>
            </a:lnSpc>
            <a:defRPr b="1"/>
          </a:pPr>
          <a:endParaRPr lang="en-US"/>
        </a:p>
      </dgm:t>
    </dgm:pt>
    <dgm:pt modelId="{9C2133B1-E6F1-4505-910F-58F10B312D56}">
      <dgm:prSet/>
      <dgm:spPr/>
      <dgm:t>
        <a:bodyPr/>
        <a:lstStyle/>
        <a:p>
          <a:pPr>
            <a:lnSpc>
              <a:spcPct val="100000"/>
            </a:lnSpc>
          </a:pPr>
          <a:r>
            <a:rPr lang="en-US"/>
            <a:t>Identifying early signs of burnout allows timely intervention to prevent compassion fatigue.</a:t>
          </a:r>
        </a:p>
      </dgm:t>
    </dgm:pt>
    <dgm:pt modelId="{345DB2E2-AA06-4405-ADBC-B1A0DD59DC80}" type="parTrans" cxnId="{DD4179E3-F5E3-4CF5-AA7D-AAD6D7321905}">
      <dgm:prSet/>
      <dgm:spPr/>
      <dgm:t>
        <a:bodyPr/>
        <a:lstStyle/>
        <a:p>
          <a:endParaRPr lang="en-US"/>
        </a:p>
      </dgm:t>
    </dgm:pt>
    <dgm:pt modelId="{EFC0C683-F320-4479-A305-AD6002227EDE}" type="sibTrans" cxnId="{DD4179E3-F5E3-4CF5-AA7D-AAD6D7321905}">
      <dgm:prSet/>
      <dgm:spPr/>
      <dgm:t>
        <a:bodyPr/>
        <a:lstStyle/>
        <a:p>
          <a:endParaRPr lang="en-US"/>
        </a:p>
      </dgm:t>
    </dgm:pt>
    <dgm:pt modelId="{71D97DE3-B5A4-4F21-9B15-E50F866D65D6}">
      <dgm:prSet/>
      <dgm:spPr/>
      <dgm:t>
        <a:bodyPr/>
        <a:lstStyle/>
        <a:p>
          <a:pPr>
            <a:lnSpc>
              <a:spcPct val="100000"/>
            </a:lnSpc>
            <a:defRPr b="1"/>
          </a:pPr>
          <a:r>
            <a:rPr lang="en-US"/>
            <a:t>Building Resilience</a:t>
          </a:r>
        </a:p>
      </dgm:t>
    </dgm:pt>
    <dgm:pt modelId="{945C049C-A223-4DCA-9EAF-F5F34338D9A3}" type="parTrans" cxnId="{48E4C925-5483-42D8-8FBD-3E9CFBFEFB94}">
      <dgm:prSet/>
      <dgm:spPr/>
      <dgm:t>
        <a:bodyPr/>
        <a:lstStyle/>
        <a:p>
          <a:endParaRPr lang="en-US"/>
        </a:p>
      </dgm:t>
    </dgm:pt>
    <dgm:pt modelId="{B3CA289D-5F89-4393-BBD1-1028A7D37003}" type="sibTrans" cxnId="{48E4C925-5483-42D8-8FBD-3E9CFBFEFB94}">
      <dgm:prSet/>
      <dgm:spPr/>
      <dgm:t>
        <a:bodyPr/>
        <a:lstStyle/>
        <a:p>
          <a:endParaRPr lang="en-US"/>
        </a:p>
      </dgm:t>
    </dgm:pt>
    <dgm:pt modelId="{8D25FD2A-3BAA-4243-A1C0-3A9E6A34BF34}">
      <dgm:prSet/>
      <dgm:spPr/>
      <dgm:t>
        <a:bodyPr/>
        <a:lstStyle/>
        <a:p>
          <a:pPr>
            <a:lnSpc>
              <a:spcPct val="100000"/>
            </a:lnSpc>
          </a:pPr>
          <a:r>
            <a:rPr lang="en-US"/>
            <a:t>Developing coping strategies strengthens resilience and supports sustained caregiving performance.</a:t>
          </a:r>
        </a:p>
      </dgm:t>
    </dgm:pt>
    <dgm:pt modelId="{C5B4A019-A227-4C84-A917-6CCA72B378D8}" type="parTrans" cxnId="{270E4480-5E5B-4C66-A41A-09CA318CF623}">
      <dgm:prSet/>
      <dgm:spPr/>
      <dgm:t>
        <a:bodyPr/>
        <a:lstStyle/>
        <a:p>
          <a:endParaRPr lang="en-US"/>
        </a:p>
      </dgm:t>
    </dgm:pt>
    <dgm:pt modelId="{91401F2E-9104-4F34-B97B-A5C53194D81D}" type="sibTrans" cxnId="{270E4480-5E5B-4C66-A41A-09CA318CF623}">
      <dgm:prSet/>
      <dgm:spPr/>
      <dgm:t>
        <a:bodyPr/>
        <a:lstStyle/>
        <a:p>
          <a:endParaRPr lang="en-US"/>
        </a:p>
      </dgm:t>
    </dgm:pt>
    <dgm:pt modelId="{47DE6A34-9120-4214-92DE-28ADAA738A34}" type="pres">
      <dgm:prSet presAssocID="{18B0C967-10D5-4243-8947-FEAE0562E073}" presName="Root" presStyleCnt="0">
        <dgm:presLayoutVars>
          <dgm:dir/>
          <dgm:resizeHandles val="exact"/>
        </dgm:presLayoutVars>
      </dgm:prSet>
      <dgm:spPr/>
    </dgm:pt>
    <dgm:pt modelId="{B05ABCA2-ACEA-4D8E-BFC3-4EEAC193CAA9}" type="pres">
      <dgm:prSet presAssocID="{DECB2420-6383-4237-A091-5843C8EE6597}" presName="Composite" presStyleCnt="0"/>
      <dgm:spPr/>
    </dgm:pt>
    <dgm:pt modelId="{D09BD844-83CC-4AFF-AD01-F5E1C80C23CC}" type="pres">
      <dgm:prSet presAssocID="{DECB2420-6383-4237-A091-5843C8EE6597}"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6207" r="17041" b="-3"/>
          <a:stretch/>
        </a:blipFill>
      </dgm:spPr>
      <dgm:extLst>
        <a:ext uri="{E40237B7-FDA0-4F09-8148-C483321AD2D9}">
          <dgm14:cNvPr xmlns:dgm14="http://schemas.microsoft.com/office/drawing/2010/diagram" id="0" name="" descr="Hands of woman meditating in a park."/>
        </a:ext>
      </dgm:extLst>
    </dgm:pt>
    <dgm:pt modelId="{8697A3F3-F448-4132-8290-78FC8AE00D9B}" type="pres">
      <dgm:prSet presAssocID="{DECB2420-6383-4237-A091-5843C8EE6597}" presName="Subtitle" presStyleLbl="revTx" presStyleIdx="0" presStyleCnt="6">
        <dgm:presLayoutVars>
          <dgm:chMax val="0"/>
          <dgm:bulletEnabled/>
        </dgm:presLayoutVars>
      </dgm:prSet>
      <dgm:spPr/>
    </dgm:pt>
    <dgm:pt modelId="{23B9FCF3-724B-4F38-A559-9363BFEB6617}" type="pres">
      <dgm:prSet presAssocID="{DECB2420-6383-4237-A091-5843C8EE6597}" presName="Description" presStyleLbl="revTx" presStyleIdx="1" presStyleCnt="6">
        <dgm:presLayoutVars>
          <dgm:bulletEnabled/>
        </dgm:presLayoutVars>
      </dgm:prSet>
      <dgm:spPr/>
    </dgm:pt>
    <dgm:pt modelId="{4543C3E5-2352-4D67-847F-650865D0F0CE}" type="pres">
      <dgm:prSet presAssocID="{73893D50-F0B9-4BFA-8069-99116E35D0B5}" presName="sibTrans" presStyleLbl="sibTrans2D1" presStyleIdx="0" presStyleCnt="0"/>
      <dgm:spPr/>
    </dgm:pt>
    <dgm:pt modelId="{CB340DBE-AD19-449B-ABD5-D36B9B63A77A}" type="pres">
      <dgm:prSet presAssocID="{08CC9DF6-E77E-4FB6-B049-F259D74E9F6A}" presName="Composite" presStyleCnt="0"/>
      <dgm:spPr/>
    </dgm:pt>
    <dgm:pt modelId="{26436620-C80C-47DE-B809-0A46ECB4EE9D}" type="pres">
      <dgm:prSet presAssocID="{08CC9DF6-E77E-4FB6-B049-F259D74E9F6A}"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9279" r="14720" b="-1"/>
          <a:stretch/>
        </a:blipFill>
      </dgm:spPr>
      <dgm:extLst>
        <a:ext uri="{E40237B7-FDA0-4F09-8148-C483321AD2D9}">
          <dgm14:cNvPr xmlns:dgm14="http://schemas.microsoft.com/office/drawing/2010/diagram" id="0" name="" descr="Burnout concept on blackboard"/>
        </a:ext>
      </dgm:extLst>
    </dgm:pt>
    <dgm:pt modelId="{039E85A9-B87E-4A09-9C5A-D4B21D6CFD12}" type="pres">
      <dgm:prSet presAssocID="{08CC9DF6-E77E-4FB6-B049-F259D74E9F6A}" presName="Subtitle" presStyleLbl="revTx" presStyleIdx="2" presStyleCnt="6">
        <dgm:presLayoutVars>
          <dgm:chMax val="0"/>
          <dgm:bulletEnabled/>
        </dgm:presLayoutVars>
      </dgm:prSet>
      <dgm:spPr/>
    </dgm:pt>
    <dgm:pt modelId="{8B750A3F-E61C-4AD8-8F5D-F9E0ACA5D5C3}" type="pres">
      <dgm:prSet presAssocID="{08CC9DF6-E77E-4FB6-B049-F259D74E9F6A}" presName="Description" presStyleLbl="revTx" presStyleIdx="3" presStyleCnt="6">
        <dgm:presLayoutVars>
          <dgm:bulletEnabled/>
        </dgm:presLayoutVars>
      </dgm:prSet>
      <dgm:spPr/>
    </dgm:pt>
    <dgm:pt modelId="{347E63C8-3B41-4053-BB5D-0E90B4007158}" type="pres">
      <dgm:prSet presAssocID="{C1FF0924-0020-44CC-81DF-E6D454674723}" presName="sibTrans" presStyleLbl="sibTrans2D1" presStyleIdx="0" presStyleCnt="0"/>
      <dgm:spPr/>
    </dgm:pt>
    <dgm:pt modelId="{0F9B7EB5-33A4-40EA-926C-1E80BF0AA453}" type="pres">
      <dgm:prSet presAssocID="{71D97DE3-B5A4-4F21-9B15-E50F866D65D6}" presName="Composite" presStyleCnt="0"/>
      <dgm:spPr/>
    </dgm:pt>
    <dgm:pt modelId="{A2A4B9C5-992E-48DF-A038-8E466A1B776F}" type="pres">
      <dgm:prSet presAssocID="{71D97DE3-B5A4-4F21-9B15-E50F866D65D6}"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9" b="9"/>
          <a:stretch/>
        </a:blipFill>
      </dgm:spPr>
      <dgm:extLst>
        <a:ext uri="{E40237B7-FDA0-4F09-8148-C483321AD2D9}">
          <dgm14:cNvPr xmlns:dgm14="http://schemas.microsoft.com/office/drawing/2010/diagram" id="0" name="" descr="3d people series. Colourful people with hands up"/>
        </a:ext>
      </dgm:extLst>
    </dgm:pt>
    <dgm:pt modelId="{BD42C30F-AEB0-4141-9977-AA7DC0A4F372}" type="pres">
      <dgm:prSet presAssocID="{71D97DE3-B5A4-4F21-9B15-E50F866D65D6}" presName="Subtitle" presStyleLbl="revTx" presStyleIdx="4" presStyleCnt="6">
        <dgm:presLayoutVars>
          <dgm:chMax val="0"/>
          <dgm:bulletEnabled/>
        </dgm:presLayoutVars>
      </dgm:prSet>
      <dgm:spPr/>
    </dgm:pt>
    <dgm:pt modelId="{FA724D82-C7FF-40B2-A72A-2371A26CC10E}" type="pres">
      <dgm:prSet presAssocID="{71D97DE3-B5A4-4F21-9B15-E50F866D65D6}" presName="Description" presStyleLbl="revTx" presStyleIdx="5" presStyleCnt="6">
        <dgm:presLayoutVars>
          <dgm:bulletEnabled/>
        </dgm:presLayoutVars>
      </dgm:prSet>
      <dgm:spPr/>
    </dgm:pt>
  </dgm:ptLst>
  <dgm:cxnLst>
    <dgm:cxn modelId="{49232E01-056F-4CEC-A744-566E97604AD8}" type="presOf" srcId="{9C2133B1-E6F1-4505-910F-58F10B312D56}" destId="{8B750A3F-E61C-4AD8-8F5D-F9E0ACA5D5C3}" srcOrd="0" destOrd="0" presId="urn:microsoft.com/office/officeart/2024/3/layout/verticalVisualTextBlock1"/>
    <dgm:cxn modelId="{714BB71B-FCB1-4430-83F5-DDAB710C4E6B}" type="presOf" srcId="{71D97DE3-B5A4-4F21-9B15-E50F866D65D6}" destId="{BD42C30F-AEB0-4141-9977-AA7DC0A4F372}" srcOrd="0" destOrd="0" presId="urn:microsoft.com/office/officeart/2024/3/layout/verticalVisualTextBlock1"/>
    <dgm:cxn modelId="{E895A523-0A72-425F-981E-550D220C3CEC}" type="presOf" srcId="{08CC9DF6-E77E-4FB6-B049-F259D74E9F6A}" destId="{039E85A9-B87E-4A09-9C5A-D4B21D6CFD12}" srcOrd="0" destOrd="0" presId="urn:microsoft.com/office/officeart/2024/3/layout/verticalVisualTextBlock1"/>
    <dgm:cxn modelId="{48E4C925-5483-42D8-8FBD-3E9CFBFEFB94}" srcId="{18B0C967-10D5-4243-8947-FEAE0562E073}" destId="{71D97DE3-B5A4-4F21-9B15-E50F866D65D6}" srcOrd="2" destOrd="0" parTransId="{945C049C-A223-4DCA-9EAF-F5F34338D9A3}" sibTransId="{B3CA289D-5F89-4393-BBD1-1028A7D37003}"/>
    <dgm:cxn modelId="{7A153A56-6591-4BF1-BC4C-5EEC44DAA2E8}" srcId="{DECB2420-6383-4237-A091-5843C8EE6597}" destId="{8A9AF8FD-ECE3-4E55-90AA-304A3E8868C0}" srcOrd="0" destOrd="0" parTransId="{F8D5A2E7-9BD9-4062-9E1B-F77A22FD33C4}" sibTransId="{BD238FDE-54A0-4E16-AF33-A53BEE1C7F8F}"/>
    <dgm:cxn modelId="{270E4480-5E5B-4C66-A41A-09CA318CF623}" srcId="{71D97DE3-B5A4-4F21-9B15-E50F866D65D6}" destId="{8D25FD2A-3BAA-4243-A1C0-3A9E6A34BF34}" srcOrd="0" destOrd="0" parTransId="{C5B4A019-A227-4C84-A917-6CCA72B378D8}" sibTransId="{91401F2E-9104-4F34-B97B-A5C53194D81D}"/>
    <dgm:cxn modelId="{89924983-3961-4647-8221-5737E07BA9DB}" type="presOf" srcId="{18B0C967-10D5-4243-8947-FEAE0562E073}" destId="{47DE6A34-9120-4214-92DE-28ADAA738A34}" srcOrd="0" destOrd="0" presId="urn:microsoft.com/office/officeart/2024/3/layout/verticalVisualTextBlock1"/>
    <dgm:cxn modelId="{A50DC5A1-7054-4667-BD75-AD11B2701FAA}" type="presOf" srcId="{73893D50-F0B9-4BFA-8069-99116E35D0B5}" destId="{4543C3E5-2352-4D67-847F-650865D0F0CE}" srcOrd="0" destOrd="0" presId="urn:microsoft.com/office/officeart/2024/3/layout/verticalVisualTextBlock1"/>
    <dgm:cxn modelId="{987EA4AD-C9A0-4ED2-8A3C-49707C4323ED}" type="presOf" srcId="{8D25FD2A-3BAA-4243-A1C0-3A9E6A34BF34}" destId="{FA724D82-C7FF-40B2-A72A-2371A26CC10E}" srcOrd="0" destOrd="0" presId="urn:microsoft.com/office/officeart/2024/3/layout/verticalVisualTextBlock1"/>
    <dgm:cxn modelId="{5D188CBD-43AA-4B4F-AF2B-3DB4A396A66D}" type="presOf" srcId="{8A9AF8FD-ECE3-4E55-90AA-304A3E8868C0}" destId="{23B9FCF3-724B-4F38-A559-9363BFEB6617}" srcOrd="0" destOrd="0" presId="urn:microsoft.com/office/officeart/2024/3/layout/verticalVisualTextBlock1"/>
    <dgm:cxn modelId="{ACFF8AD5-5BDE-416D-804B-688DF28457C0}" type="presOf" srcId="{DECB2420-6383-4237-A091-5843C8EE6597}" destId="{8697A3F3-F448-4132-8290-78FC8AE00D9B}" srcOrd="0" destOrd="0" presId="urn:microsoft.com/office/officeart/2024/3/layout/verticalVisualTextBlock1"/>
    <dgm:cxn modelId="{DD4179E3-F5E3-4CF5-AA7D-AAD6D7321905}" srcId="{08CC9DF6-E77E-4FB6-B049-F259D74E9F6A}" destId="{9C2133B1-E6F1-4505-910F-58F10B312D56}" srcOrd="0" destOrd="0" parTransId="{345DB2E2-AA06-4405-ADBC-B1A0DD59DC80}" sibTransId="{EFC0C683-F320-4479-A305-AD6002227EDE}"/>
    <dgm:cxn modelId="{1B8EC2F3-5328-4F9E-AC31-F4FA521BCF95}" srcId="{18B0C967-10D5-4243-8947-FEAE0562E073}" destId="{08CC9DF6-E77E-4FB6-B049-F259D74E9F6A}" srcOrd="1" destOrd="0" parTransId="{1967E429-4E90-4FD8-8565-C7EB46F952E3}" sibTransId="{C1FF0924-0020-44CC-81DF-E6D454674723}"/>
    <dgm:cxn modelId="{2F53B8F4-80FB-41E8-B505-B057BEC4CAD6}" srcId="{18B0C967-10D5-4243-8947-FEAE0562E073}" destId="{DECB2420-6383-4237-A091-5843C8EE6597}" srcOrd="0" destOrd="0" parTransId="{4C943AAD-DB2D-424A-90A8-13164C2EE199}" sibTransId="{73893D50-F0B9-4BFA-8069-99116E35D0B5}"/>
    <dgm:cxn modelId="{E7586BF6-FA09-4191-B206-2389D39B6D68}" type="presOf" srcId="{C1FF0924-0020-44CC-81DF-E6D454674723}" destId="{347E63C8-3B41-4053-BB5D-0E90B4007158}" srcOrd="0" destOrd="0" presId="urn:microsoft.com/office/officeart/2024/3/layout/verticalVisualTextBlock1"/>
    <dgm:cxn modelId="{CD2A35E6-2948-4C86-B0FB-7799AD8081D4}" type="presParOf" srcId="{47DE6A34-9120-4214-92DE-28ADAA738A34}" destId="{B05ABCA2-ACEA-4D8E-BFC3-4EEAC193CAA9}" srcOrd="0" destOrd="0" presId="urn:microsoft.com/office/officeart/2024/3/layout/verticalVisualTextBlock1"/>
    <dgm:cxn modelId="{96B8E5BA-FAD0-4A0E-8BB5-7F7DB444E600}" type="presParOf" srcId="{B05ABCA2-ACEA-4D8E-BFC3-4EEAC193CAA9}" destId="{D09BD844-83CC-4AFF-AD01-F5E1C80C23CC}" srcOrd="0" destOrd="0" presId="urn:microsoft.com/office/officeart/2024/3/layout/verticalVisualTextBlock1"/>
    <dgm:cxn modelId="{FF0A8E9F-5A0B-4B1A-8ABF-0E4B07131539}" type="presParOf" srcId="{B05ABCA2-ACEA-4D8E-BFC3-4EEAC193CAA9}" destId="{8697A3F3-F448-4132-8290-78FC8AE00D9B}" srcOrd="1" destOrd="0" presId="urn:microsoft.com/office/officeart/2024/3/layout/verticalVisualTextBlock1"/>
    <dgm:cxn modelId="{81D7F021-CE9A-4DD8-87B4-A908DF17BFAA}" type="presParOf" srcId="{B05ABCA2-ACEA-4D8E-BFC3-4EEAC193CAA9}" destId="{23B9FCF3-724B-4F38-A559-9363BFEB6617}" srcOrd="2" destOrd="0" presId="urn:microsoft.com/office/officeart/2024/3/layout/verticalVisualTextBlock1"/>
    <dgm:cxn modelId="{84BBFEE3-B2EF-4A53-A2D5-309E76DFD659}" type="presParOf" srcId="{47DE6A34-9120-4214-92DE-28ADAA738A34}" destId="{4543C3E5-2352-4D67-847F-650865D0F0CE}" srcOrd="1" destOrd="0" presId="urn:microsoft.com/office/officeart/2024/3/layout/verticalVisualTextBlock1"/>
    <dgm:cxn modelId="{0C31AE3B-7415-4E82-9529-67BF2A53E417}" type="presParOf" srcId="{47DE6A34-9120-4214-92DE-28ADAA738A34}" destId="{CB340DBE-AD19-449B-ABD5-D36B9B63A77A}" srcOrd="2" destOrd="0" presId="urn:microsoft.com/office/officeart/2024/3/layout/verticalVisualTextBlock1"/>
    <dgm:cxn modelId="{A6441ECA-A17F-4C2E-BF5A-8D6DC160DD4A}" type="presParOf" srcId="{CB340DBE-AD19-449B-ABD5-D36B9B63A77A}" destId="{26436620-C80C-47DE-B809-0A46ECB4EE9D}" srcOrd="0" destOrd="0" presId="urn:microsoft.com/office/officeart/2024/3/layout/verticalVisualTextBlock1"/>
    <dgm:cxn modelId="{467D2390-00F8-407B-B534-5E24487C5A93}" type="presParOf" srcId="{CB340DBE-AD19-449B-ABD5-D36B9B63A77A}" destId="{039E85A9-B87E-4A09-9C5A-D4B21D6CFD12}" srcOrd="1" destOrd="0" presId="urn:microsoft.com/office/officeart/2024/3/layout/verticalVisualTextBlock1"/>
    <dgm:cxn modelId="{BA9B1BB1-1F74-4314-90C4-070F111220B8}" type="presParOf" srcId="{CB340DBE-AD19-449B-ABD5-D36B9B63A77A}" destId="{8B750A3F-E61C-4AD8-8F5D-F9E0ACA5D5C3}" srcOrd="2" destOrd="0" presId="urn:microsoft.com/office/officeart/2024/3/layout/verticalVisualTextBlock1"/>
    <dgm:cxn modelId="{4E2DBD39-0797-4C93-9332-27EF4C61852B}" type="presParOf" srcId="{47DE6A34-9120-4214-92DE-28ADAA738A34}" destId="{347E63C8-3B41-4053-BB5D-0E90B4007158}" srcOrd="3" destOrd="0" presId="urn:microsoft.com/office/officeart/2024/3/layout/verticalVisualTextBlock1"/>
    <dgm:cxn modelId="{E74E45CD-397C-41C0-B984-480C62852768}" type="presParOf" srcId="{47DE6A34-9120-4214-92DE-28ADAA738A34}" destId="{0F9B7EB5-33A4-40EA-926C-1E80BF0AA453}" srcOrd="4" destOrd="0" presId="urn:microsoft.com/office/officeart/2024/3/layout/verticalVisualTextBlock1"/>
    <dgm:cxn modelId="{CE8CD263-5309-479A-9F22-6B1FDC7D34C0}" type="presParOf" srcId="{0F9B7EB5-33A4-40EA-926C-1E80BF0AA453}" destId="{A2A4B9C5-992E-48DF-A038-8E466A1B776F}" srcOrd="0" destOrd="0" presId="urn:microsoft.com/office/officeart/2024/3/layout/verticalVisualTextBlock1"/>
    <dgm:cxn modelId="{044BA0B9-DEB5-4166-A7E0-C583A6E058EE}" type="presParOf" srcId="{0F9B7EB5-33A4-40EA-926C-1E80BF0AA453}" destId="{BD42C30F-AEB0-4141-9977-AA7DC0A4F372}" srcOrd="1" destOrd="0" presId="urn:microsoft.com/office/officeart/2024/3/layout/verticalVisualTextBlock1"/>
    <dgm:cxn modelId="{6A0BE4CC-4690-49C3-9DCB-D1F01D2D6E7C}" type="presParOf" srcId="{0F9B7EB5-33A4-40EA-926C-1E80BF0AA453}" destId="{FA724D82-C7FF-40B2-A72A-2371A26CC10E}"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202794-FB7D-4918-BB85-0E27F04322C2}"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C2319AD1-FA86-4863-BFD2-EF69F14D1DB3}">
      <dgm:prSet/>
      <dgm:spPr/>
      <dgm:t>
        <a:bodyPr/>
        <a:lstStyle/>
        <a:p>
          <a:pPr>
            <a:lnSpc>
              <a:spcPct val="100000"/>
            </a:lnSpc>
            <a:defRPr b="1"/>
          </a:pPr>
          <a:r>
            <a:rPr lang="en-US"/>
            <a:t>Tracking Client Goals</a:t>
          </a:r>
        </a:p>
      </dgm:t>
    </dgm:pt>
    <dgm:pt modelId="{5E60F904-E660-4EDF-9ABA-0B2C2A394510}" type="parTrans" cxnId="{A789D90C-6429-40CA-944C-DAB8BDB4BC40}">
      <dgm:prSet/>
      <dgm:spPr/>
      <dgm:t>
        <a:bodyPr/>
        <a:lstStyle/>
        <a:p>
          <a:endParaRPr lang="en-US"/>
        </a:p>
      </dgm:t>
    </dgm:pt>
    <dgm:pt modelId="{69A2A368-1D43-4D88-BBB4-5453B975A801}" type="sibTrans" cxnId="{A789D90C-6429-40CA-944C-DAB8BDB4BC40}">
      <dgm:prSet/>
      <dgm:spPr/>
      <dgm:t>
        <a:bodyPr/>
        <a:lstStyle/>
        <a:p>
          <a:pPr>
            <a:lnSpc>
              <a:spcPct val="100000"/>
            </a:lnSpc>
            <a:defRPr b="1"/>
          </a:pPr>
          <a:endParaRPr lang="en-US"/>
        </a:p>
      </dgm:t>
    </dgm:pt>
    <dgm:pt modelId="{D7EBFE10-32B4-4AE1-85FA-5537F4A714D4}">
      <dgm:prSet/>
      <dgm:spPr/>
      <dgm:t>
        <a:bodyPr/>
        <a:lstStyle/>
        <a:p>
          <a:pPr>
            <a:lnSpc>
              <a:spcPct val="100000"/>
            </a:lnSpc>
          </a:pPr>
          <a:r>
            <a:rPr lang="en-US"/>
            <a:t>Monitoring client goals ensures progress is aligned with their needs and objectives for effective support.</a:t>
          </a:r>
        </a:p>
      </dgm:t>
    </dgm:pt>
    <dgm:pt modelId="{1A31DA30-3B16-4220-A525-33C56105F24E}" type="parTrans" cxnId="{B34A80A9-45EF-4CA0-BF38-57433342AC8C}">
      <dgm:prSet/>
      <dgm:spPr/>
      <dgm:t>
        <a:bodyPr/>
        <a:lstStyle/>
        <a:p>
          <a:endParaRPr lang="en-US"/>
        </a:p>
      </dgm:t>
    </dgm:pt>
    <dgm:pt modelId="{50652FC9-32FB-4F38-9BC3-A1DAEE84B75D}" type="sibTrans" cxnId="{B34A80A9-45EF-4CA0-BF38-57433342AC8C}">
      <dgm:prSet/>
      <dgm:spPr/>
      <dgm:t>
        <a:bodyPr/>
        <a:lstStyle/>
        <a:p>
          <a:endParaRPr lang="en-US"/>
        </a:p>
      </dgm:t>
    </dgm:pt>
    <dgm:pt modelId="{AB6F5EC4-70DA-4AD0-AEEB-63E2F2C4E388}">
      <dgm:prSet/>
      <dgm:spPr/>
      <dgm:t>
        <a:bodyPr/>
        <a:lstStyle/>
        <a:p>
          <a:pPr>
            <a:lnSpc>
              <a:spcPct val="100000"/>
            </a:lnSpc>
            <a:defRPr b="1"/>
          </a:pPr>
          <a:r>
            <a:rPr lang="en-US"/>
            <a:t>Monitoring Milestones</a:t>
          </a:r>
        </a:p>
      </dgm:t>
    </dgm:pt>
    <dgm:pt modelId="{7BA378C6-37A6-4252-9EE7-B697AA645ED1}" type="parTrans" cxnId="{C6A5B132-4AF8-4FEC-AE84-413E55E44C64}">
      <dgm:prSet/>
      <dgm:spPr/>
      <dgm:t>
        <a:bodyPr/>
        <a:lstStyle/>
        <a:p>
          <a:endParaRPr lang="en-US"/>
        </a:p>
      </dgm:t>
    </dgm:pt>
    <dgm:pt modelId="{E68B9840-2035-4C94-B4C6-0539B0ECED59}" type="sibTrans" cxnId="{C6A5B132-4AF8-4FEC-AE84-413E55E44C64}">
      <dgm:prSet/>
      <dgm:spPr/>
      <dgm:t>
        <a:bodyPr/>
        <a:lstStyle/>
        <a:p>
          <a:pPr>
            <a:lnSpc>
              <a:spcPct val="100000"/>
            </a:lnSpc>
            <a:defRPr b="1"/>
          </a:pPr>
          <a:endParaRPr lang="en-US"/>
        </a:p>
      </dgm:t>
    </dgm:pt>
    <dgm:pt modelId="{9B4240CF-3A41-4CED-8E5D-D7E9E4C94771}">
      <dgm:prSet/>
      <dgm:spPr/>
      <dgm:t>
        <a:bodyPr/>
        <a:lstStyle/>
        <a:p>
          <a:pPr>
            <a:lnSpc>
              <a:spcPct val="100000"/>
            </a:lnSpc>
          </a:pPr>
          <a:r>
            <a:rPr lang="en-US"/>
            <a:t>Recording milestones helps in evaluating achievements and adjusting strategies for continued success.</a:t>
          </a:r>
        </a:p>
      </dgm:t>
    </dgm:pt>
    <dgm:pt modelId="{8462F169-90A4-49B4-BBCC-CD12A97E63F7}" type="parTrans" cxnId="{253D2487-D2CD-4DD6-83D9-5DBB01B2FB4B}">
      <dgm:prSet/>
      <dgm:spPr/>
      <dgm:t>
        <a:bodyPr/>
        <a:lstStyle/>
        <a:p>
          <a:endParaRPr lang="en-US"/>
        </a:p>
      </dgm:t>
    </dgm:pt>
    <dgm:pt modelId="{6C23A90A-040E-48A8-8341-580F816E36E4}" type="sibTrans" cxnId="{253D2487-D2CD-4DD6-83D9-5DBB01B2FB4B}">
      <dgm:prSet/>
      <dgm:spPr/>
      <dgm:t>
        <a:bodyPr/>
        <a:lstStyle/>
        <a:p>
          <a:endParaRPr lang="en-US"/>
        </a:p>
      </dgm:t>
    </dgm:pt>
    <dgm:pt modelId="{8CFA0400-4F97-490A-BE1F-BD76AC5F0C3B}">
      <dgm:prSet/>
      <dgm:spPr/>
      <dgm:t>
        <a:bodyPr/>
        <a:lstStyle/>
        <a:p>
          <a:pPr>
            <a:lnSpc>
              <a:spcPct val="100000"/>
            </a:lnSpc>
            <a:defRPr b="1"/>
          </a:pPr>
          <a:r>
            <a:rPr lang="en-US"/>
            <a:t>Assessing Satisfaction Levels</a:t>
          </a:r>
        </a:p>
      </dgm:t>
    </dgm:pt>
    <dgm:pt modelId="{67896D2F-7823-4EFB-B1B3-E22E22D9BC8E}" type="parTrans" cxnId="{536E48F4-831D-4EF3-8831-A2931C760A80}">
      <dgm:prSet/>
      <dgm:spPr/>
      <dgm:t>
        <a:bodyPr/>
        <a:lstStyle/>
        <a:p>
          <a:endParaRPr lang="en-US"/>
        </a:p>
      </dgm:t>
    </dgm:pt>
    <dgm:pt modelId="{473122F4-986D-4126-A35B-D43F83BC70E9}" type="sibTrans" cxnId="{536E48F4-831D-4EF3-8831-A2931C760A80}">
      <dgm:prSet/>
      <dgm:spPr/>
      <dgm:t>
        <a:bodyPr/>
        <a:lstStyle/>
        <a:p>
          <a:endParaRPr lang="en-US"/>
        </a:p>
      </dgm:t>
    </dgm:pt>
    <dgm:pt modelId="{2351851D-D286-47A8-B077-66FFB387AA1E}">
      <dgm:prSet/>
      <dgm:spPr/>
      <dgm:t>
        <a:bodyPr/>
        <a:lstStyle/>
        <a:p>
          <a:pPr>
            <a:lnSpc>
              <a:spcPct val="100000"/>
            </a:lnSpc>
          </a:pPr>
          <a:r>
            <a:rPr lang="en-US"/>
            <a:t>Measuring client satisfaction provides feedback to improve services and personalize support effectively.</a:t>
          </a:r>
        </a:p>
      </dgm:t>
    </dgm:pt>
    <dgm:pt modelId="{32014D97-4E0F-4F47-B0D5-D81754FC3D10}" type="parTrans" cxnId="{E63AD2BA-1A2C-4762-A0DF-FFB5C7B40266}">
      <dgm:prSet/>
      <dgm:spPr/>
      <dgm:t>
        <a:bodyPr/>
        <a:lstStyle/>
        <a:p>
          <a:endParaRPr lang="en-US"/>
        </a:p>
      </dgm:t>
    </dgm:pt>
    <dgm:pt modelId="{42962B82-EBD0-41D4-B28B-9190DD317AF7}" type="sibTrans" cxnId="{E63AD2BA-1A2C-4762-A0DF-FFB5C7B40266}">
      <dgm:prSet/>
      <dgm:spPr/>
      <dgm:t>
        <a:bodyPr/>
        <a:lstStyle/>
        <a:p>
          <a:endParaRPr lang="en-US"/>
        </a:p>
      </dgm:t>
    </dgm:pt>
    <dgm:pt modelId="{65A695E0-6E27-40BB-9D28-9FB925BDDCD0}" type="pres">
      <dgm:prSet presAssocID="{C1202794-FB7D-4918-BB85-0E27F04322C2}" presName="Root" presStyleCnt="0">
        <dgm:presLayoutVars>
          <dgm:dir/>
          <dgm:resizeHandles val="exact"/>
        </dgm:presLayoutVars>
      </dgm:prSet>
      <dgm:spPr/>
    </dgm:pt>
    <dgm:pt modelId="{E8C6518A-BA1F-49D8-9952-5F5356559D7B}" type="pres">
      <dgm:prSet presAssocID="{C2319AD1-FA86-4863-BFD2-EF69F14D1DB3}" presName="Composite" presStyleCnt="0"/>
      <dgm:spPr/>
    </dgm:pt>
    <dgm:pt modelId="{7AFF3904-603D-4ACD-9BEA-06199C411F6D}" type="pres">
      <dgm:prSet presAssocID="{C2319AD1-FA86-4863-BFD2-EF69F14D1DB3}"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r="20500"/>
          <a:stretch/>
        </a:blipFill>
      </dgm:spPr>
      <dgm:extLst>
        <a:ext uri="{E40237B7-FDA0-4F09-8148-C483321AD2D9}">
          <dgm14:cNvPr xmlns:dgm14="http://schemas.microsoft.com/office/drawing/2010/diagram" id="0" name="" descr="Row of red checkmarks on a clipboard."/>
        </a:ext>
      </dgm:extLst>
    </dgm:pt>
    <dgm:pt modelId="{D5814BD2-54A5-497D-911B-40409D1B85E3}" type="pres">
      <dgm:prSet presAssocID="{C2319AD1-FA86-4863-BFD2-EF69F14D1DB3}" presName="Subtitle" presStyleLbl="revTx" presStyleIdx="0" presStyleCnt="6">
        <dgm:presLayoutVars>
          <dgm:chMax val="0"/>
          <dgm:bulletEnabled/>
        </dgm:presLayoutVars>
      </dgm:prSet>
      <dgm:spPr/>
    </dgm:pt>
    <dgm:pt modelId="{60615824-B60C-4E5F-879D-6DFC7E41FDF9}" type="pres">
      <dgm:prSet presAssocID="{C2319AD1-FA86-4863-BFD2-EF69F14D1DB3}" presName="Description" presStyleLbl="revTx" presStyleIdx="1" presStyleCnt="6">
        <dgm:presLayoutVars>
          <dgm:bulletEnabled/>
        </dgm:presLayoutVars>
      </dgm:prSet>
      <dgm:spPr/>
    </dgm:pt>
    <dgm:pt modelId="{B96FB190-36F8-49D0-90A8-F0A3A8EBC8E3}" type="pres">
      <dgm:prSet presAssocID="{69A2A368-1D43-4D88-BBB4-5453B975A801}" presName="sibTrans" presStyleLbl="sibTrans2D1" presStyleIdx="0" presStyleCnt="0"/>
      <dgm:spPr/>
    </dgm:pt>
    <dgm:pt modelId="{CE3AE290-2D08-4ECF-97F8-B8F6AC9643AF}" type="pres">
      <dgm:prSet presAssocID="{AB6F5EC4-70DA-4AD0-AEEB-63E2F2C4E388}" presName="Composite" presStyleCnt="0"/>
      <dgm:spPr/>
    </dgm:pt>
    <dgm:pt modelId="{114EE48D-7113-48F1-9496-EDB61BC32C94}" type="pres">
      <dgm:prSet presAssocID="{AB6F5EC4-70DA-4AD0-AEEB-63E2F2C4E388}"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7677" r="25571" b="-3"/>
          <a:stretch/>
        </a:blipFill>
      </dgm:spPr>
      <dgm:extLst>
        <a:ext uri="{E40237B7-FDA0-4F09-8148-C483321AD2D9}">
          <dgm14:cNvPr xmlns:dgm14="http://schemas.microsoft.com/office/drawing/2010/diagram" id="0" name="" descr="Colourful pins connected with a thread"/>
        </a:ext>
      </dgm:extLst>
    </dgm:pt>
    <dgm:pt modelId="{BC819DB9-28F2-4FE7-9D67-F93477289EEB}" type="pres">
      <dgm:prSet presAssocID="{AB6F5EC4-70DA-4AD0-AEEB-63E2F2C4E388}" presName="Subtitle" presStyleLbl="revTx" presStyleIdx="2" presStyleCnt="6">
        <dgm:presLayoutVars>
          <dgm:chMax val="0"/>
          <dgm:bulletEnabled/>
        </dgm:presLayoutVars>
      </dgm:prSet>
      <dgm:spPr/>
    </dgm:pt>
    <dgm:pt modelId="{34344406-9EBA-4574-BBC5-F6EBD5A536F9}" type="pres">
      <dgm:prSet presAssocID="{AB6F5EC4-70DA-4AD0-AEEB-63E2F2C4E388}" presName="Description" presStyleLbl="revTx" presStyleIdx="3" presStyleCnt="6">
        <dgm:presLayoutVars>
          <dgm:bulletEnabled/>
        </dgm:presLayoutVars>
      </dgm:prSet>
      <dgm:spPr/>
    </dgm:pt>
    <dgm:pt modelId="{9221F94A-9FE6-4DC1-9064-03F9B883C073}" type="pres">
      <dgm:prSet presAssocID="{E68B9840-2035-4C94-B4C6-0539B0ECED59}" presName="sibTrans" presStyleLbl="sibTrans2D1" presStyleIdx="0" presStyleCnt="0"/>
      <dgm:spPr/>
    </dgm:pt>
    <dgm:pt modelId="{BE4C05A8-8A6C-46BE-B156-1A477179797B}" type="pres">
      <dgm:prSet presAssocID="{8CFA0400-4F97-490A-BE1F-BD76AC5F0C3B}" presName="Composite" presStyleCnt="0"/>
      <dgm:spPr/>
    </dgm:pt>
    <dgm:pt modelId="{46F3EAF8-2F77-4FAF-B2B2-DDF875521E30}" type="pres">
      <dgm:prSet presAssocID="{8CFA0400-4F97-490A-BE1F-BD76AC5F0C3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912" r="24087" b="-2"/>
          <a:stretch/>
        </a:blipFill>
      </dgm:spPr>
      <dgm:extLst>
        <a:ext uri="{E40237B7-FDA0-4F09-8148-C483321AD2D9}">
          <dgm14:cNvPr xmlns:dgm14="http://schemas.microsoft.com/office/drawing/2010/diagram" id="0" name="" descr="Customer satisfuction survey feedback desk top view"/>
        </a:ext>
      </dgm:extLst>
    </dgm:pt>
    <dgm:pt modelId="{E3CA8B92-B2D7-4134-B59B-50B8DD4031EE}" type="pres">
      <dgm:prSet presAssocID="{8CFA0400-4F97-490A-BE1F-BD76AC5F0C3B}" presName="Subtitle" presStyleLbl="revTx" presStyleIdx="4" presStyleCnt="6">
        <dgm:presLayoutVars>
          <dgm:chMax val="0"/>
          <dgm:bulletEnabled/>
        </dgm:presLayoutVars>
      </dgm:prSet>
      <dgm:spPr/>
    </dgm:pt>
    <dgm:pt modelId="{87D83AAA-0B74-4E73-8C49-C210B87DD553}" type="pres">
      <dgm:prSet presAssocID="{8CFA0400-4F97-490A-BE1F-BD76AC5F0C3B}" presName="Description" presStyleLbl="revTx" presStyleIdx="5" presStyleCnt="6">
        <dgm:presLayoutVars>
          <dgm:bulletEnabled/>
        </dgm:presLayoutVars>
      </dgm:prSet>
      <dgm:spPr/>
    </dgm:pt>
  </dgm:ptLst>
  <dgm:cxnLst>
    <dgm:cxn modelId="{A789D90C-6429-40CA-944C-DAB8BDB4BC40}" srcId="{C1202794-FB7D-4918-BB85-0E27F04322C2}" destId="{C2319AD1-FA86-4863-BFD2-EF69F14D1DB3}" srcOrd="0" destOrd="0" parTransId="{5E60F904-E660-4EDF-9ABA-0B2C2A394510}" sibTransId="{69A2A368-1D43-4D88-BBB4-5453B975A801}"/>
    <dgm:cxn modelId="{DACEC610-B5E5-492B-B385-2F4B38D8A572}" type="presOf" srcId="{C1202794-FB7D-4918-BB85-0E27F04322C2}" destId="{65A695E0-6E27-40BB-9D28-9FB925BDDCD0}" srcOrd="0" destOrd="0" presId="urn:microsoft.com/office/officeart/2024/3/layout/verticalVisualTextBlock1"/>
    <dgm:cxn modelId="{37329116-CE38-4FC1-ACF9-E78D5E9CF7E3}" type="presOf" srcId="{9B4240CF-3A41-4CED-8E5D-D7E9E4C94771}" destId="{34344406-9EBA-4574-BBC5-F6EBD5A536F9}" srcOrd="0" destOrd="0" presId="urn:microsoft.com/office/officeart/2024/3/layout/verticalVisualTextBlock1"/>
    <dgm:cxn modelId="{FC3A822B-80EF-4C62-88C1-CF54C9384B78}" type="presOf" srcId="{69A2A368-1D43-4D88-BBB4-5453B975A801}" destId="{B96FB190-36F8-49D0-90A8-F0A3A8EBC8E3}" srcOrd="0" destOrd="0" presId="urn:microsoft.com/office/officeart/2024/3/layout/verticalVisualTextBlock1"/>
    <dgm:cxn modelId="{C6A5B132-4AF8-4FEC-AE84-413E55E44C64}" srcId="{C1202794-FB7D-4918-BB85-0E27F04322C2}" destId="{AB6F5EC4-70DA-4AD0-AEEB-63E2F2C4E388}" srcOrd="1" destOrd="0" parTransId="{7BA378C6-37A6-4252-9EE7-B697AA645ED1}" sibTransId="{E68B9840-2035-4C94-B4C6-0539B0ECED59}"/>
    <dgm:cxn modelId="{7C2C9A6C-2B78-4FD2-9BA2-49D328DAC29E}" type="presOf" srcId="{AB6F5EC4-70DA-4AD0-AEEB-63E2F2C4E388}" destId="{BC819DB9-28F2-4FE7-9D67-F93477289EEB}" srcOrd="0" destOrd="0" presId="urn:microsoft.com/office/officeart/2024/3/layout/verticalVisualTextBlock1"/>
    <dgm:cxn modelId="{C7C09071-0FBB-4E1B-A6EE-8B78318C2055}" type="presOf" srcId="{E68B9840-2035-4C94-B4C6-0539B0ECED59}" destId="{9221F94A-9FE6-4DC1-9064-03F9B883C073}" srcOrd="0" destOrd="0" presId="urn:microsoft.com/office/officeart/2024/3/layout/verticalVisualTextBlock1"/>
    <dgm:cxn modelId="{812E3383-499C-40AE-BBD2-907B5BC7201A}" type="presOf" srcId="{D7EBFE10-32B4-4AE1-85FA-5537F4A714D4}" destId="{60615824-B60C-4E5F-879D-6DFC7E41FDF9}" srcOrd="0" destOrd="0" presId="urn:microsoft.com/office/officeart/2024/3/layout/verticalVisualTextBlock1"/>
    <dgm:cxn modelId="{253D2487-D2CD-4DD6-83D9-5DBB01B2FB4B}" srcId="{AB6F5EC4-70DA-4AD0-AEEB-63E2F2C4E388}" destId="{9B4240CF-3A41-4CED-8E5D-D7E9E4C94771}" srcOrd="0" destOrd="0" parTransId="{8462F169-90A4-49B4-BBCC-CD12A97E63F7}" sibTransId="{6C23A90A-040E-48A8-8341-580F816E36E4}"/>
    <dgm:cxn modelId="{7EE95D92-9F4E-442A-908D-C5F2AC2A1AC5}" type="presOf" srcId="{2351851D-D286-47A8-B077-66FFB387AA1E}" destId="{87D83AAA-0B74-4E73-8C49-C210B87DD553}" srcOrd="0" destOrd="0" presId="urn:microsoft.com/office/officeart/2024/3/layout/verticalVisualTextBlock1"/>
    <dgm:cxn modelId="{BEA89AA2-C229-4BDF-A654-CE591D73246A}" type="presOf" srcId="{C2319AD1-FA86-4863-BFD2-EF69F14D1DB3}" destId="{D5814BD2-54A5-497D-911B-40409D1B85E3}" srcOrd="0" destOrd="0" presId="urn:microsoft.com/office/officeart/2024/3/layout/verticalVisualTextBlock1"/>
    <dgm:cxn modelId="{B34A80A9-45EF-4CA0-BF38-57433342AC8C}" srcId="{C2319AD1-FA86-4863-BFD2-EF69F14D1DB3}" destId="{D7EBFE10-32B4-4AE1-85FA-5537F4A714D4}" srcOrd="0" destOrd="0" parTransId="{1A31DA30-3B16-4220-A525-33C56105F24E}" sibTransId="{50652FC9-32FB-4F38-9BC3-A1DAEE84B75D}"/>
    <dgm:cxn modelId="{E63AD2BA-1A2C-4762-A0DF-FFB5C7B40266}" srcId="{8CFA0400-4F97-490A-BE1F-BD76AC5F0C3B}" destId="{2351851D-D286-47A8-B077-66FFB387AA1E}" srcOrd="0" destOrd="0" parTransId="{32014D97-4E0F-4F47-B0D5-D81754FC3D10}" sibTransId="{42962B82-EBD0-41D4-B28B-9190DD317AF7}"/>
    <dgm:cxn modelId="{61AFD6D6-C342-450C-B67B-5C36A185A1E5}" type="presOf" srcId="{8CFA0400-4F97-490A-BE1F-BD76AC5F0C3B}" destId="{E3CA8B92-B2D7-4134-B59B-50B8DD4031EE}" srcOrd="0" destOrd="0" presId="urn:microsoft.com/office/officeart/2024/3/layout/verticalVisualTextBlock1"/>
    <dgm:cxn modelId="{536E48F4-831D-4EF3-8831-A2931C760A80}" srcId="{C1202794-FB7D-4918-BB85-0E27F04322C2}" destId="{8CFA0400-4F97-490A-BE1F-BD76AC5F0C3B}" srcOrd="2" destOrd="0" parTransId="{67896D2F-7823-4EFB-B1B3-E22E22D9BC8E}" sibTransId="{473122F4-986D-4126-A35B-D43F83BC70E9}"/>
    <dgm:cxn modelId="{1EF97CB5-DD0B-46C3-8631-BF4B9B0C3DAB}" type="presParOf" srcId="{65A695E0-6E27-40BB-9D28-9FB925BDDCD0}" destId="{E8C6518A-BA1F-49D8-9952-5F5356559D7B}" srcOrd="0" destOrd="0" presId="urn:microsoft.com/office/officeart/2024/3/layout/verticalVisualTextBlock1"/>
    <dgm:cxn modelId="{4F8F107C-E20E-4B08-98A8-7F0233E973B9}" type="presParOf" srcId="{E8C6518A-BA1F-49D8-9952-5F5356559D7B}" destId="{7AFF3904-603D-4ACD-9BEA-06199C411F6D}" srcOrd="0" destOrd="0" presId="urn:microsoft.com/office/officeart/2024/3/layout/verticalVisualTextBlock1"/>
    <dgm:cxn modelId="{5454BE9B-F60E-48BE-BAC7-AE14B48AB6B4}" type="presParOf" srcId="{E8C6518A-BA1F-49D8-9952-5F5356559D7B}" destId="{D5814BD2-54A5-497D-911B-40409D1B85E3}" srcOrd="1" destOrd="0" presId="urn:microsoft.com/office/officeart/2024/3/layout/verticalVisualTextBlock1"/>
    <dgm:cxn modelId="{54C26B7B-753E-473F-8002-9B2033A1150D}" type="presParOf" srcId="{E8C6518A-BA1F-49D8-9952-5F5356559D7B}" destId="{60615824-B60C-4E5F-879D-6DFC7E41FDF9}" srcOrd="2" destOrd="0" presId="urn:microsoft.com/office/officeart/2024/3/layout/verticalVisualTextBlock1"/>
    <dgm:cxn modelId="{56D135D3-96A0-4920-B9D4-905566DFC3C8}" type="presParOf" srcId="{65A695E0-6E27-40BB-9D28-9FB925BDDCD0}" destId="{B96FB190-36F8-49D0-90A8-F0A3A8EBC8E3}" srcOrd="1" destOrd="0" presId="urn:microsoft.com/office/officeart/2024/3/layout/verticalVisualTextBlock1"/>
    <dgm:cxn modelId="{D82B6320-AC86-4326-9789-D9DA19495B00}" type="presParOf" srcId="{65A695E0-6E27-40BB-9D28-9FB925BDDCD0}" destId="{CE3AE290-2D08-4ECF-97F8-B8F6AC9643AF}" srcOrd="2" destOrd="0" presId="urn:microsoft.com/office/officeart/2024/3/layout/verticalVisualTextBlock1"/>
    <dgm:cxn modelId="{C76CAFA9-52FF-4022-9912-8A4205F53C68}" type="presParOf" srcId="{CE3AE290-2D08-4ECF-97F8-B8F6AC9643AF}" destId="{114EE48D-7113-48F1-9496-EDB61BC32C94}" srcOrd="0" destOrd="0" presId="urn:microsoft.com/office/officeart/2024/3/layout/verticalVisualTextBlock1"/>
    <dgm:cxn modelId="{46346E25-9566-44E5-8122-65D00E834710}" type="presParOf" srcId="{CE3AE290-2D08-4ECF-97F8-B8F6AC9643AF}" destId="{BC819DB9-28F2-4FE7-9D67-F93477289EEB}" srcOrd="1" destOrd="0" presId="urn:microsoft.com/office/officeart/2024/3/layout/verticalVisualTextBlock1"/>
    <dgm:cxn modelId="{7E8EA3AD-EAD2-4380-AEC8-21AFCD4A6C35}" type="presParOf" srcId="{CE3AE290-2D08-4ECF-97F8-B8F6AC9643AF}" destId="{34344406-9EBA-4574-BBC5-F6EBD5A536F9}" srcOrd="2" destOrd="0" presId="urn:microsoft.com/office/officeart/2024/3/layout/verticalVisualTextBlock1"/>
    <dgm:cxn modelId="{747BF268-D108-429B-9E01-D34C9717C7FB}" type="presParOf" srcId="{65A695E0-6E27-40BB-9D28-9FB925BDDCD0}" destId="{9221F94A-9FE6-4DC1-9064-03F9B883C073}" srcOrd="3" destOrd="0" presId="urn:microsoft.com/office/officeart/2024/3/layout/verticalVisualTextBlock1"/>
    <dgm:cxn modelId="{72638FE3-ED1E-405D-A155-BFE9D216C95F}" type="presParOf" srcId="{65A695E0-6E27-40BB-9D28-9FB925BDDCD0}" destId="{BE4C05A8-8A6C-46BE-B156-1A477179797B}" srcOrd="4" destOrd="0" presId="urn:microsoft.com/office/officeart/2024/3/layout/verticalVisualTextBlock1"/>
    <dgm:cxn modelId="{066A114A-827B-4C53-A278-12B36EC4A823}" type="presParOf" srcId="{BE4C05A8-8A6C-46BE-B156-1A477179797B}" destId="{46F3EAF8-2F77-4FAF-B2B2-DDF875521E30}" srcOrd="0" destOrd="0" presId="urn:microsoft.com/office/officeart/2024/3/layout/verticalVisualTextBlock1"/>
    <dgm:cxn modelId="{DE6E4ED8-32D6-4633-8EFA-855A479018C0}" type="presParOf" srcId="{BE4C05A8-8A6C-46BE-B156-1A477179797B}" destId="{E3CA8B92-B2D7-4134-B59B-50B8DD4031EE}" srcOrd="1" destOrd="0" presId="urn:microsoft.com/office/officeart/2024/3/layout/verticalVisualTextBlock1"/>
    <dgm:cxn modelId="{18FD3128-1C1C-4BFF-B7EB-CB3A609E188B}" type="presParOf" srcId="{BE4C05A8-8A6C-46BE-B156-1A477179797B}" destId="{87D83AAA-0B74-4E73-8C49-C210B87DD553}"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78A464-1796-47CA-8CFC-7C1C90BD113D}"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321C5082-BD01-4F93-9D21-1B862C2D738F}">
      <dgm:prSet/>
      <dgm:spPr/>
      <dgm:t>
        <a:bodyPr/>
        <a:lstStyle/>
        <a:p>
          <a:pPr>
            <a:lnSpc>
              <a:spcPct val="100000"/>
            </a:lnSpc>
            <a:defRPr b="1"/>
          </a:pPr>
          <a:r>
            <a:rPr lang="en-US"/>
            <a:t>Role of Peer Case Managers</a:t>
          </a:r>
        </a:p>
      </dgm:t>
    </dgm:pt>
    <dgm:pt modelId="{2FC9906E-65F9-4C00-A2F8-F17E17809A23}" type="parTrans" cxnId="{9A76EEB7-C729-4544-9F80-A6071537DC66}">
      <dgm:prSet/>
      <dgm:spPr/>
      <dgm:t>
        <a:bodyPr/>
        <a:lstStyle/>
        <a:p>
          <a:endParaRPr lang="en-US"/>
        </a:p>
      </dgm:t>
    </dgm:pt>
    <dgm:pt modelId="{DCD61F5C-0A9A-4074-9D7E-31F4DEB7F0C3}" type="sibTrans" cxnId="{9A76EEB7-C729-4544-9F80-A6071537DC66}">
      <dgm:prSet/>
      <dgm:spPr/>
      <dgm:t>
        <a:bodyPr/>
        <a:lstStyle/>
        <a:p>
          <a:pPr>
            <a:lnSpc>
              <a:spcPct val="100000"/>
            </a:lnSpc>
            <a:defRPr b="1"/>
          </a:pPr>
          <a:endParaRPr lang="en-US"/>
        </a:p>
      </dgm:t>
    </dgm:pt>
    <dgm:pt modelId="{AF6EA8F6-DD12-43FE-901E-EC38D2B68282}">
      <dgm:prSet/>
      <dgm:spPr/>
      <dgm:t>
        <a:bodyPr/>
        <a:lstStyle/>
        <a:p>
          <a:pPr>
            <a:lnSpc>
              <a:spcPct val="100000"/>
            </a:lnSpc>
          </a:pPr>
          <a:r>
            <a:rPr lang="en-US"/>
            <a:t>Peer case managers leverage lived experience and key skills to effectively support clients.</a:t>
          </a:r>
        </a:p>
      </dgm:t>
    </dgm:pt>
    <dgm:pt modelId="{116EE347-ED4E-415C-AC52-9BC2CDEAEB31}" type="parTrans" cxnId="{B4045A9F-DA0E-4E75-BECE-C934EC9CED89}">
      <dgm:prSet/>
      <dgm:spPr/>
      <dgm:t>
        <a:bodyPr/>
        <a:lstStyle/>
        <a:p>
          <a:endParaRPr lang="en-US"/>
        </a:p>
      </dgm:t>
    </dgm:pt>
    <dgm:pt modelId="{CCF0B7A6-F769-462B-9099-7C1E3877BBA5}" type="sibTrans" cxnId="{B4045A9F-DA0E-4E75-BECE-C934EC9CED89}">
      <dgm:prSet/>
      <dgm:spPr/>
      <dgm:t>
        <a:bodyPr/>
        <a:lstStyle/>
        <a:p>
          <a:endParaRPr lang="en-US"/>
        </a:p>
      </dgm:t>
    </dgm:pt>
    <dgm:pt modelId="{635577FA-1262-45E8-9DD7-54A569043BC1}">
      <dgm:prSet/>
      <dgm:spPr/>
      <dgm:t>
        <a:bodyPr/>
        <a:lstStyle/>
        <a:p>
          <a:pPr>
            <a:lnSpc>
              <a:spcPct val="100000"/>
            </a:lnSpc>
            <a:defRPr b="1"/>
          </a:pPr>
          <a:r>
            <a:rPr lang="en-US"/>
            <a:t>Mastering Core Competencies</a:t>
          </a:r>
        </a:p>
      </dgm:t>
    </dgm:pt>
    <dgm:pt modelId="{02412A05-ACE9-45F9-8774-240918E14A3B}" type="parTrans" cxnId="{2B4C4D88-31A0-4F65-9C3B-4084B442CF85}">
      <dgm:prSet/>
      <dgm:spPr/>
      <dgm:t>
        <a:bodyPr/>
        <a:lstStyle/>
        <a:p>
          <a:endParaRPr lang="en-US"/>
        </a:p>
      </dgm:t>
    </dgm:pt>
    <dgm:pt modelId="{B723FC65-02B9-4E99-84FB-0617526C1EBF}" type="sibTrans" cxnId="{2B4C4D88-31A0-4F65-9C3B-4084B442CF85}">
      <dgm:prSet/>
      <dgm:spPr/>
      <dgm:t>
        <a:bodyPr/>
        <a:lstStyle/>
        <a:p>
          <a:pPr>
            <a:lnSpc>
              <a:spcPct val="100000"/>
            </a:lnSpc>
            <a:defRPr b="1"/>
          </a:pPr>
          <a:endParaRPr lang="en-US"/>
        </a:p>
      </dgm:t>
    </dgm:pt>
    <dgm:pt modelId="{C3D36A98-62EA-4819-B91C-5EE66DCC5644}">
      <dgm:prSet/>
      <dgm:spPr/>
      <dgm:t>
        <a:bodyPr/>
        <a:lstStyle/>
        <a:p>
          <a:pPr>
            <a:lnSpc>
              <a:spcPct val="100000"/>
            </a:lnSpc>
          </a:pPr>
          <a:r>
            <a:rPr lang="en-US"/>
            <a:t>Developing essential skills ensures peer case managers deliver high-quality, compassionate care.</a:t>
          </a:r>
        </a:p>
      </dgm:t>
    </dgm:pt>
    <dgm:pt modelId="{055697CC-332E-4F20-9132-97B767009850}" type="parTrans" cxnId="{A5796677-8889-477B-9CFC-198D67C81567}">
      <dgm:prSet/>
      <dgm:spPr/>
      <dgm:t>
        <a:bodyPr/>
        <a:lstStyle/>
        <a:p>
          <a:endParaRPr lang="en-US"/>
        </a:p>
      </dgm:t>
    </dgm:pt>
    <dgm:pt modelId="{B892E1E6-3211-4953-A6DF-A3586AA1B7A7}" type="sibTrans" cxnId="{A5796677-8889-477B-9CFC-198D67C81567}">
      <dgm:prSet/>
      <dgm:spPr/>
      <dgm:t>
        <a:bodyPr/>
        <a:lstStyle/>
        <a:p>
          <a:endParaRPr lang="en-US"/>
        </a:p>
      </dgm:t>
    </dgm:pt>
    <dgm:pt modelId="{0A6C5574-653B-49B7-8CD6-EC5D413FDDAA}">
      <dgm:prSet/>
      <dgm:spPr/>
      <dgm:t>
        <a:bodyPr/>
        <a:lstStyle/>
        <a:p>
          <a:pPr>
            <a:lnSpc>
              <a:spcPct val="100000"/>
            </a:lnSpc>
            <a:defRPr b="1"/>
          </a:pPr>
          <a:r>
            <a:rPr lang="en-US"/>
            <a:t>Continuous Professional Growth</a:t>
          </a:r>
        </a:p>
      </dgm:t>
    </dgm:pt>
    <dgm:pt modelId="{659B882A-2140-4460-9784-3E8BD9411C87}" type="parTrans" cxnId="{12C11710-4367-42B9-991C-6E4E26853819}">
      <dgm:prSet/>
      <dgm:spPr/>
      <dgm:t>
        <a:bodyPr/>
        <a:lstStyle/>
        <a:p>
          <a:endParaRPr lang="en-US"/>
        </a:p>
      </dgm:t>
    </dgm:pt>
    <dgm:pt modelId="{B4780E70-35B6-4E6F-A912-810A0C80D065}" type="sibTrans" cxnId="{12C11710-4367-42B9-991C-6E4E26853819}">
      <dgm:prSet/>
      <dgm:spPr/>
      <dgm:t>
        <a:bodyPr/>
        <a:lstStyle/>
        <a:p>
          <a:endParaRPr lang="en-US"/>
        </a:p>
      </dgm:t>
    </dgm:pt>
    <dgm:pt modelId="{0378B15E-758B-46A3-B8E1-1DAEBDA4D3A1}">
      <dgm:prSet/>
      <dgm:spPr/>
      <dgm:t>
        <a:bodyPr/>
        <a:lstStyle/>
        <a:p>
          <a:pPr>
            <a:lnSpc>
              <a:spcPct val="100000"/>
            </a:lnSpc>
          </a:pPr>
          <a:r>
            <a:rPr lang="en-US"/>
            <a:t>Ongoing learning and outcome evaluation improve effectiveness and client outcomes.</a:t>
          </a:r>
        </a:p>
      </dgm:t>
    </dgm:pt>
    <dgm:pt modelId="{0A5B666B-D574-427B-89F5-8AF9DE7B74D7}" type="parTrans" cxnId="{952CB44A-F583-40B8-B776-58CFFD86F748}">
      <dgm:prSet/>
      <dgm:spPr/>
      <dgm:t>
        <a:bodyPr/>
        <a:lstStyle/>
        <a:p>
          <a:endParaRPr lang="en-US"/>
        </a:p>
      </dgm:t>
    </dgm:pt>
    <dgm:pt modelId="{37C6414E-D658-4FBC-9B0B-F5E4229DB290}" type="sibTrans" cxnId="{952CB44A-F583-40B8-B776-58CFFD86F748}">
      <dgm:prSet/>
      <dgm:spPr/>
      <dgm:t>
        <a:bodyPr/>
        <a:lstStyle/>
        <a:p>
          <a:endParaRPr lang="en-US"/>
        </a:p>
      </dgm:t>
    </dgm:pt>
    <dgm:pt modelId="{E3B340C6-ED12-4DD6-9D92-C15FE067412D}" type="pres">
      <dgm:prSet presAssocID="{8678A464-1796-47CA-8CFC-7C1C90BD113D}" presName="Name0" presStyleCnt="0">
        <dgm:presLayoutVars>
          <dgm:dir/>
          <dgm:resizeHandles val="exact"/>
        </dgm:presLayoutVars>
      </dgm:prSet>
      <dgm:spPr/>
    </dgm:pt>
    <dgm:pt modelId="{F4E69E68-C40B-4617-B3C3-9E64CEAB4ABD}" type="pres">
      <dgm:prSet presAssocID="{321C5082-BD01-4F93-9D21-1B862C2D738F}" presName="compNode" presStyleCnt="0"/>
      <dgm:spPr/>
    </dgm:pt>
    <dgm:pt modelId="{677857B9-B7CE-4645-B91B-A19A5339D41C}" type="pres">
      <dgm:prSet presAssocID="{321C5082-BD01-4F93-9D21-1B862C2D738F}" presName="pictRect" presStyleLbl="revTx" presStyleIdx="0" presStyleCnt="6">
        <dgm:presLayoutVars>
          <dgm:chMax val="0"/>
          <dgm:bulletEnabled/>
        </dgm:presLayoutVars>
      </dgm:prSet>
      <dgm:spPr/>
    </dgm:pt>
    <dgm:pt modelId="{B9806163-8EA7-4816-A38C-012A48C38726}" type="pres">
      <dgm:prSet presAssocID="{321C5082-BD01-4F93-9D21-1B862C2D738F}" presName="textRect" presStyleLbl="revTx" presStyleIdx="1" presStyleCnt="6">
        <dgm:presLayoutVars>
          <dgm:bulletEnabled/>
        </dgm:presLayoutVars>
      </dgm:prSet>
      <dgm:spPr/>
    </dgm:pt>
    <dgm:pt modelId="{5C63BE1F-C6B0-4B2B-A536-AD70BA8A643F}" type="pres">
      <dgm:prSet presAssocID="{DCD61F5C-0A9A-4074-9D7E-31F4DEB7F0C3}" presName="sibTrans" presStyleLbl="sibTrans2D1" presStyleIdx="0" presStyleCnt="0"/>
      <dgm:spPr/>
    </dgm:pt>
    <dgm:pt modelId="{B619617E-8CD5-444D-B876-8246AB2E4D88}" type="pres">
      <dgm:prSet presAssocID="{635577FA-1262-45E8-9DD7-54A569043BC1}" presName="compNode" presStyleCnt="0"/>
      <dgm:spPr/>
    </dgm:pt>
    <dgm:pt modelId="{70E5B8BF-1C29-4642-BEAF-4AF9EF663034}" type="pres">
      <dgm:prSet presAssocID="{635577FA-1262-45E8-9DD7-54A569043BC1}" presName="pictRect" presStyleLbl="revTx" presStyleIdx="2" presStyleCnt="6">
        <dgm:presLayoutVars>
          <dgm:chMax val="0"/>
          <dgm:bulletEnabled/>
        </dgm:presLayoutVars>
      </dgm:prSet>
      <dgm:spPr/>
    </dgm:pt>
    <dgm:pt modelId="{8EC19977-397B-4D76-B9AC-0F913283ECAC}" type="pres">
      <dgm:prSet presAssocID="{635577FA-1262-45E8-9DD7-54A569043BC1}" presName="textRect" presStyleLbl="revTx" presStyleIdx="3" presStyleCnt="6">
        <dgm:presLayoutVars>
          <dgm:bulletEnabled/>
        </dgm:presLayoutVars>
      </dgm:prSet>
      <dgm:spPr/>
    </dgm:pt>
    <dgm:pt modelId="{87CE149A-A1D5-42A3-94A0-3BB56C6E34B2}" type="pres">
      <dgm:prSet presAssocID="{B723FC65-02B9-4E99-84FB-0617526C1EBF}" presName="sibTrans" presStyleLbl="sibTrans2D1" presStyleIdx="0" presStyleCnt="0"/>
      <dgm:spPr/>
    </dgm:pt>
    <dgm:pt modelId="{9482F6C9-2436-4837-AB22-8FE26FF8F695}" type="pres">
      <dgm:prSet presAssocID="{0A6C5574-653B-49B7-8CD6-EC5D413FDDAA}" presName="compNode" presStyleCnt="0"/>
      <dgm:spPr/>
    </dgm:pt>
    <dgm:pt modelId="{FA070979-3213-4E90-862B-A232769B0F11}" type="pres">
      <dgm:prSet presAssocID="{0A6C5574-653B-49B7-8CD6-EC5D413FDDAA}" presName="pictRect" presStyleLbl="revTx" presStyleIdx="4" presStyleCnt="6">
        <dgm:presLayoutVars>
          <dgm:chMax val="0"/>
          <dgm:bulletEnabled/>
        </dgm:presLayoutVars>
      </dgm:prSet>
      <dgm:spPr/>
    </dgm:pt>
    <dgm:pt modelId="{EA845B9A-453A-4995-9E25-20E174AD3275}" type="pres">
      <dgm:prSet presAssocID="{0A6C5574-653B-49B7-8CD6-EC5D413FDDAA}" presName="textRect" presStyleLbl="revTx" presStyleIdx="5" presStyleCnt="6">
        <dgm:presLayoutVars>
          <dgm:bulletEnabled/>
        </dgm:presLayoutVars>
      </dgm:prSet>
      <dgm:spPr/>
    </dgm:pt>
  </dgm:ptLst>
  <dgm:cxnLst>
    <dgm:cxn modelId="{12C11710-4367-42B9-991C-6E4E26853819}" srcId="{8678A464-1796-47CA-8CFC-7C1C90BD113D}" destId="{0A6C5574-653B-49B7-8CD6-EC5D413FDDAA}" srcOrd="2" destOrd="0" parTransId="{659B882A-2140-4460-9784-3E8BD9411C87}" sibTransId="{B4780E70-35B6-4E6F-A912-810A0C80D065}"/>
    <dgm:cxn modelId="{4FCD7115-3F5F-4981-AFA7-B3F1B8074771}" type="presOf" srcId="{321C5082-BD01-4F93-9D21-1B862C2D738F}" destId="{677857B9-B7CE-4645-B91B-A19A5339D41C}" srcOrd="0" destOrd="0" presId="urn:microsoft.com/office/officeart/2024/3/layout/hArchList1"/>
    <dgm:cxn modelId="{44088064-0993-4EB9-AADA-8CBCDCF4F688}" type="presOf" srcId="{0378B15E-758B-46A3-B8E1-1DAEBDA4D3A1}" destId="{EA845B9A-453A-4995-9E25-20E174AD3275}" srcOrd="0" destOrd="0" presId="urn:microsoft.com/office/officeart/2024/3/layout/hArchList1"/>
    <dgm:cxn modelId="{952CB44A-F583-40B8-B776-58CFFD86F748}" srcId="{0A6C5574-653B-49B7-8CD6-EC5D413FDDAA}" destId="{0378B15E-758B-46A3-B8E1-1DAEBDA4D3A1}" srcOrd="0" destOrd="0" parTransId="{0A5B666B-D574-427B-89F5-8AF9DE7B74D7}" sibTransId="{37C6414E-D658-4FBC-9B0B-F5E4229DB290}"/>
    <dgm:cxn modelId="{A2D83954-582F-40CE-936B-730B090E0F8D}" type="presOf" srcId="{8678A464-1796-47CA-8CFC-7C1C90BD113D}" destId="{E3B340C6-ED12-4DD6-9D92-C15FE067412D}" srcOrd="0" destOrd="0" presId="urn:microsoft.com/office/officeart/2024/3/layout/hArchList1"/>
    <dgm:cxn modelId="{A5796677-8889-477B-9CFC-198D67C81567}" srcId="{635577FA-1262-45E8-9DD7-54A569043BC1}" destId="{C3D36A98-62EA-4819-B91C-5EE66DCC5644}" srcOrd="0" destOrd="0" parTransId="{055697CC-332E-4F20-9132-97B767009850}" sibTransId="{B892E1E6-3211-4953-A6DF-A3586AA1B7A7}"/>
    <dgm:cxn modelId="{021CAD82-C291-47DF-A3BD-3089DD433DB4}" type="presOf" srcId="{C3D36A98-62EA-4819-B91C-5EE66DCC5644}" destId="{8EC19977-397B-4D76-B9AC-0F913283ECAC}" srcOrd="0" destOrd="0" presId="urn:microsoft.com/office/officeart/2024/3/layout/hArchList1"/>
    <dgm:cxn modelId="{2B4C4D88-31A0-4F65-9C3B-4084B442CF85}" srcId="{8678A464-1796-47CA-8CFC-7C1C90BD113D}" destId="{635577FA-1262-45E8-9DD7-54A569043BC1}" srcOrd="1" destOrd="0" parTransId="{02412A05-ACE9-45F9-8774-240918E14A3B}" sibTransId="{B723FC65-02B9-4E99-84FB-0617526C1EBF}"/>
    <dgm:cxn modelId="{B4045A9F-DA0E-4E75-BECE-C934EC9CED89}" srcId="{321C5082-BD01-4F93-9D21-1B862C2D738F}" destId="{AF6EA8F6-DD12-43FE-901E-EC38D2B68282}" srcOrd="0" destOrd="0" parTransId="{116EE347-ED4E-415C-AC52-9BC2CDEAEB31}" sibTransId="{CCF0B7A6-F769-462B-9099-7C1E3877BBA5}"/>
    <dgm:cxn modelId="{D90BBFA0-7034-480A-8BC6-834C70E06A9B}" type="presOf" srcId="{0A6C5574-653B-49B7-8CD6-EC5D413FDDAA}" destId="{FA070979-3213-4E90-862B-A232769B0F11}" srcOrd="0" destOrd="0" presId="urn:microsoft.com/office/officeart/2024/3/layout/hArchList1"/>
    <dgm:cxn modelId="{9A76EEB7-C729-4544-9F80-A6071537DC66}" srcId="{8678A464-1796-47CA-8CFC-7C1C90BD113D}" destId="{321C5082-BD01-4F93-9D21-1B862C2D738F}" srcOrd="0" destOrd="0" parTransId="{2FC9906E-65F9-4C00-A2F8-F17E17809A23}" sibTransId="{DCD61F5C-0A9A-4074-9D7E-31F4DEB7F0C3}"/>
    <dgm:cxn modelId="{EC5755C6-9CCE-4D45-8F0F-7BC58F75D185}" type="presOf" srcId="{635577FA-1262-45E8-9DD7-54A569043BC1}" destId="{70E5B8BF-1C29-4642-BEAF-4AF9EF663034}" srcOrd="0" destOrd="0" presId="urn:microsoft.com/office/officeart/2024/3/layout/hArchList1"/>
    <dgm:cxn modelId="{B107BCDE-174D-4F04-B4DE-51EC2A7DA244}" type="presOf" srcId="{AF6EA8F6-DD12-43FE-901E-EC38D2B68282}" destId="{B9806163-8EA7-4816-A38C-012A48C38726}" srcOrd="0" destOrd="0" presId="urn:microsoft.com/office/officeart/2024/3/layout/hArchList1"/>
    <dgm:cxn modelId="{CD25FBE8-CB40-4159-BF73-33BFDC785B45}" type="presOf" srcId="{B723FC65-02B9-4E99-84FB-0617526C1EBF}" destId="{87CE149A-A1D5-42A3-94A0-3BB56C6E34B2}" srcOrd="0" destOrd="0" presId="urn:microsoft.com/office/officeart/2024/3/layout/hArchList1"/>
    <dgm:cxn modelId="{943713F7-1945-4301-8005-26D44D0322FB}" type="presOf" srcId="{DCD61F5C-0A9A-4074-9D7E-31F4DEB7F0C3}" destId="{5C63BE1F-C6B0-4B2B-A536-AD70BA8A643F}" srcOrd="0" destOrd="0" presId="urn:microsoft.com/office/officeart/2024/3/layout/hArchList1"/>
    <dgm:cxn modelId="{C289D68E-4CF7-42AB-8960-EB83EF6CFD46}" type="presParOf" srcId="{E3B340C6-ED12-4DD6-9D92-C15FE067412D}" destId="{F4E69E68-C40B-4617-B3C3-9E64CEAB4ABD}" srcOrd="0" destOrd="0" presId="urn:microsoft.com/office/officeart/2024/3/layout/hArchList1"/>
    <dgm:cxn modelId="{338EE89B-A3A6-4507-AF5B-E24F8AA77E1B}" type="presParOf" srcId="{F4E69E68-C40B-4617-B3C3-9E64CEAB4ABD}" destId="{677857B9-B7CE-4645-B91B-A19A5339D41C}" srcOrd="0" destOrd="0" presId="urn:microsoft.com/office/officeart/2024/3/layout/hArchList1"/>
    <dgm:cxn modelId="{FACD7D5E-BAAB-4392-9C6D-69BB03692F8F}" type="presParOf" srcId="{F4E69E68-C40B-4617-B3C3-9E64CEAB4ABD}" destId="{B9806163-8EA7-4816-A38C-012A48C38726}" srcOrd="1" destOrd="0" presId="urn:microsoft.com/office/officeart/2024/3/layout/hArchList1"/>
    <dgm:cxn modelId="{CC52CE16-80B5-47EE-A8C5-F4EE4D113574}" type="presParOf" srcId="{E3B340C6-ED12-4DD6-9D92-C15FE067412D}" destId="{5C63BE1F-C6B0-4B2B-A536-AD70BA8A643F}" srcOrd="1" destOrd="0" presId="urn:microsoft.com/office/officeart/2024/3/layout/hArchList1"/>
    <dgm:cxn modelId="{C879154D-8610-4980-A076-B113364450E2}" type="presParOf" srcId="{E3B340C6-ED12-4DD6-9D92-C15FE067412D}" destId="{B619617E-8CD5-444D-B876-8246AB2E4D88}" srcOrd="2" destOrd="0" presId="urn:microsoft.com/office/officeart/2024/3/layout/hArchList1"/>
    <dgm:cxn modelId="{FA706500-1BB7-4C10-891F-8FB71FCFCE14}" type="presParOf" srcId="{B619617E-8CD5-444D-B876-8246AB2E4D88}" destId="{70E5B8BF-1C29-4642-BEAF-4AF9EF663034}" srcOrd="0" destOrd="0" presId="urn:microsoft.com/office/officeart/2024/3/layout/hArchList1"/>
    <dgm:cxn modelId="{37A74D42-2E7B-4D52-826C-64408DEC8634}" type="presParOf" srcId="{B619617E-8CD5-444D-B876-8246AB2E4D88}" destId="{8EC19977-397B-4D76-B9AC-0F913283ECAC}" srcOrd="1" destOrd="0" presId="urn:microsoft.com/office/officeart/2024/3/layout/hArchList1"/>
    <dgm:cxn modelId="{C8CFDFE7-38D2-42B7-9F07-07E76022D5F1}" type="presParOf" srcId="{E3B340C6-ED12-4DD6-9D92-C15FE067412D}" destId="{87CE149A-A1D5-42A3-94A0-3BB56C6E34B2}" srcOrd="3" destOrd="0" presId="urn:microsoft.com/office/officeart/2024/3/layout/hArchList1"/>
    <dgm:cxn modelId="{5354661D-8E60-46FF-B4F9-27E4994437F2}" type="presParOf" srcId="{E3B340C6-ED12-4DD6-9D92-C15FE067412D}" destId="{9482F6C9-2436-4837-AB22-8FE26FF8F695}" srcOrd="4" destOrd="0" presId="urn:microsoft.com/office/officeart/2024/3/layout/hArchList1"/>
    <dgm:cxn modelId="{96C07C93-9546-4F2E-95B9-C6A134760DB3}" type="presParOf" srcId="{9482F6C9-2436-4837-AB22-8FE26FF8F695}" destId="{FA070979-3213-4E90-862B-A232769B0F11}" srcOrd="0" destOrd="0" presId="urn:microsoft.com/office/officeart/2024/3/layout/hArchList1"/>
    <dgm:cxn modelId="{F62CEE47-ED41-4AF0-BEF3-512B653361F8}" type="presParOf" srcId="{9482F6C9-2436-4837-AB22-8FE26FF8F695}" destId="{EA845B9A-453A-4995-9E25-20E174AD3275}"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DE4F4-A922-4117-AED6-E5D7212FB20F}">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6379" r="8366" b="-6"/>
          <a:stretch/>
        </a:blipFill>
        <a:ln>
          <a:noFill/>
        </a:ln>
        <a:effectLst/>
      </dsp:spPr>
      <dsp:style>
        <a:lnRef idx="0">
          <a:scrgbClr r="0" g="0" b="0"/>
        </a:lnRef>
        <a:fillRef idx="3">
          <a:scrgbClr r="0" g="0" b="0"/>
        </a:fillRef>
        <a:effectRef idx="2">
          <a:scrgbClr r="0" g="0" b="0"/>
        </a:effectRef>
        <a:fontRef idx="minor">
          <a:schemeClr val="lt1"/>
        </a:fontRef>
      </dsp:style>
    </dsp:sp>
    <dsp:sp modelId="{B1F75826-94D4-4D8E-BDD6-FA91AECCCC61}">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Empathy Through Experience</a:t>
          </a:r>
        </a:p>
      </dsp:txBody>
      <dsp:txXfrm>
        <a:off x="2141433" y="0"/>
        <a:ext cx="9782775" cy="428453"/>
      </dsp:txXfrm>
    </dsp:sp>
    <dsp:sp modelId="{6947E94D-CFD7-4429-AED0-C88600A4E6E2}">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Lived experience provides peer case managers with empathy that enhances client relationships beyond traditional approaches.</a:t>
          </a:r>
        </a:p>
      </dsp:txBody>
      <dsp:txXfrm>
        <a:off x="2141433" y="428453"/>
        <a:ext cx="9782775" cy="1532980"/>
      </dsp:txXfrm>
    </dsp:sp>
    <dsp:sp modelId="{38A9CF16-3ED2-4809-8FB3-9F24D8C38BDC}">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 r="7" b="9"/>
          <a:stretch/>
        </a:blipFill>
        <a:ln>
          <a:noFill/>
        </a:ln>
        <a:effectLst/>
      </dsp:spPr>
      <dsp:style>
        <a:lnRef idx="0">
          <a:scrgbClr r="0" g="0" b="0"/>
        </a:lnRef>
        <a:fillRef idx="3">
          <a:scrgbClr r="0" g="0" b="0"/>
        </a:fillRef>
        <a:effectRef idx="2">
          <a:scrgbClr r="0" g="0" b="0"/>
        </a:effectRef>
        <a:fontRef idx="minor">
          <a:schemeClr val="lt1"/>
        </a:fontRef>
      </dsp:style>
    </dsp:sp>
    <dsp:sp modelId="{BF029894-663C-4627-8A55-51D134BC6035}">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Building Authentic Connections</a:t>
          </a:r>
        </a:p>
      </dsp:txBody>
      <dsp:txXfrm>
        <a:off x="2141433" y="2118348"/>
        <a:ext cx="9782775" cy="428453"/>
      </dsp:txXfrm>
    </dsp:sp>
    <dsp:sp modelId="{DC679B6D-B3CD-471D-A96A-F0E740AB54E3}">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Shared experiences foster authentic connections that help reduce stigma and create trust with clients.</a:t>
          </a:r>
        </a:p>
      </dsp:txBody>
      <dsp:txXfrm>
        <a:off x="2141433" y="2546802"/>
        <a:ext cx="9782775" cy="1532980"/>
      </dsp:txXfrm>
    </dsp:sp>
    <dsp:sp modelId="{6FBDE66E-33F4-4411-84D7-441500B28F5F}">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253" r="13748" b="1"/>
          <a:stretch/>
        </a:blipFill>
        <a:ln>
          <a:noFill/>
        </a:ln>
        <a:effectLst/>
      </dsp:spPr>
      <dsp:style>
        <a:lnRef idx="0">
          <a:scrgbClr r="0" g="0" b="0"/>
        </a:lnRef>
        <a:fillRef idx="3">
          <a:scrgbClr r="0" g="0" b="0"/>
        </a:fillRef>
        <a:effectRef idx="2">
          <a:scrgbClr r="0" g="0" b="0"/>
        </a:effectRef>
        <a:fontRef idx="minor">
          <a:schemeClr val="lt1"/>
        </a:fontRef>
      </dsp:style>
    </dsp:sp>
    <dsp:sp modelId="{17B00ECC-31EC-464D-AB55-6323A360B1C5}">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Empowerment Through Understanding</a:t>
          </a:r>
        </a:p>
      </dsp:txBody>
      <dsp:txXfrm>
        <a:off x="2141433" y="4236697"/>
        <a:ext cx="9782775" cy="428453"/>
      </dsp:txXfrm>
    </dsp:sp>
    <dsp:sp modelId="{F2C8D8EF-CDEB-4F4E-9C54-147B21D79C94}">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Peer case managers empower clients by using shared understanding to encourage growth and healing.</a:t>
          </a:r>
        </a:p>
      </dsp:txBody>
      <dsp:txXfrm>
        <a:off x="2141433" y="4665151"/>
        <a:ext cx="9782775" cy="1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BD844-83CC-4AFF-AD01-F5E1C80C23CC}">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6207" r="17041" b="-3"/>
          <a:stretch/>
        </a:blipFill>
        <a:ln>
          <a:noFill/>
        </a:ln>
        <a:effectLst/>
      </dsp:spPr>
      <dsp:style>
        <a:lnRef idx="0">
          <a:scrgbClr r="0" g="0" b="0"/>
        </a:lnRef>
        <a:fillRef idx="3">
          <a:scrgbClr r="0" g="0" b="0"/>
        </a:fillRef>
        <a:effectRef idx="2">
          <a:scrgbClr r="0" g="0" b="0"/>
        </a:effectRef>
        <a:fontRef idx="minor">
          <a:schemeClr val="lt1"/>
        </a:fontRef>
      </dsp:style>
    </dsp:sp>
    <dsp:sp modelId="{8697A3F3-F448-4132-8290-78FC8AE00D9B}">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Importance of Self-Care</a:t>
          </a:r>
        </a:p>
      </dsp:txBody>
      <dsp:txXfrm>
        <a:off x="2141433" y="0"/>
        <a:ext cx="9782775" cy="428453"/>
      </dsp:txXfrm>
    </dsp:sp>
    <dsp:sp modelId="{23B9FCF3-724B-4F38-A559-9363BFEB6617}">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Practicing self-care helps peer case managers maintain mental and emotional resilience daily.</a:t>
          </a:r>
        </a:p>
      </dsp:txBody>
      <dsp:txXfrm>
        <a:off x="2141433" y="428453"/>
        <a:ext cx="9782775" cy="1532980"/>
      </dsp:txXfrm>
    </dsp:sp>
    <dsp:sp modelId="{26436620-C80C-47DE-B809-0A46ECB4EE9D}">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9279" r="14720" b="-1"/>
          <a:stretch/>
        </a:blipFill>
        <a:ln>
          <a:noFill/>
        </a:ln>
        <a:effectLst/>
      </dsp:spPr>
      <dsp:style>
        <a:lnRef idx="0">
          <a:scrgbClr r="0" g="0" b="0"/>
        </a:lnRef>
        <a:fillRef idx="3">
          <a:scrgbClr r="0" g="0" b="0"/>
        </a:fillRef>
        <a:effectRef idx="2">
          <a:scrgbClr r="0" g="0" b="0"/>
        </a:effectRef>
        <a:fontRef idx="minor">
          <a:schemeClr val="lt1"/>
        </a:fontRef>
      </dsp:style>
    </dsp:sp>
    <dsp:sp modelId="{039E85A9-B87E-4A09-9C5A-D4B21D6CFD12}">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Recognizing Burnout Signs</a:t>
          </a:r>
        </a:p>
      </dsp:txBody>
      <dsp:txXfrm>
        <a:off x="2141433" y="2118348"/>
        <a:ext cx="9782775" cy="428453"/>
      </dsp:txXfrm>
    </dsp:sp>
    <dsp:sp modelId="{8B750A3F-E61C-4AD8-8F5D-F9E0ACA5D5C3}">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Identifying early signs of burnout allows timely intervention to prevent compassion fatigue.</a:t>
          </a:r>
        </a:p>
      </dsp:txBody>
      <dsp:txXfrm>
        <a:off x="2141433" y="2546802"/>
        <a:ext cx="9782775" cy="1532980"/>
      </dsp:txXfrm>
    </dsp:sp>
    <dsp:sp modelId="{A2A4B9C5-992E-48DF-A038-8E466A1B776F}">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9" b="9"/>
          <a:stretch/>
        </a:blipFill>
        <a:ln>
          <a:noFill/>
        </a:ln>
        <a:effectLst/>
      </dsp:spPr>
      <dsp:style>
        <a:lnRef idx="0">
          <a:scrgbClr r="0" g="0" b="0"/>
        </a:lnRef>
        <a:fillRef idx="3">
          <a:scrgbClr r="0" g="0" b="0"/>
        </a:fillRef>
        <a:effectRef idx="2">
          <a:scrgbClr r="0" g="0" b="0"/>
        </a:effectRef>
        <a:fontRef idx="minor">
          <a:schemeClr val="lt1"/>
        </a:fontRef>
      </dsp:style>
    </dsp:sp>
    <dsp:sp modelId="{BD42C30F-AEB0-4141-9977-AA7DC0A4F372}">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Building Resilience</a:t>
          </a:r>
        </a:p>
      </dsp:txBody>
      <dsp:txXfrm>
        <a:off x="2141433" y="4236697"/>
        <a:ext cx="9782775" cy="428453"/>
      </dsp:txXfrm>
    </dsp:sp>
    <dsp:sp modelId="{FA724D82-C7FF-40B2-A72A-2371A26CC10E}">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Developing coping strategies strengthens resilience and supports sustained caregiving performance.</a:t>
          </a:r>
        </a:p>
      </dsp:txBody>
      <dsp:txXfrm>
        <a:off x="2141433" y="4665151"/>
        <a:ext cx="9782775" cy="1532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3904-603D-4ACD-9BEA-06199C411F6D}">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r="20500"/>
          <a:stretch/>
        </a:blipFill>
        <a:ln>
          <a:noFill/>
        </a:ln>
        <a:effectLst/>
      </dsp:spPr>
      <dsp:style>
        <a:lnRef idx="0">
          <a:scrgbClr r="0" g="0" b="0"/>
        </a:lnRef>
        <a:fillRef idx="3">
          <a:scrgbClr r="0" g="0" b="0"/>
        </a:fillRef>
        <a:effectRef idx="2">
          <a:scrgbClr r="0" g="0" b="0"/>
        </a:effectRef>
        <a:fontRef idx="minor">
          <a:schemeClr val="lt1"/>
        </a:fontRef>
      </dsp:style>
    </dsp:sp>
    <dsp:sp modelId="{D5814BD2-54A5-497D-911B-40409D1B85E3}">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Tracking Client Goals</a:t>
          </a:r>
        </a:p>
      </dsp:txBody>
      <dsp:txXfrm>
        <a:off x="2141433" y="0"/>
        <a:ext cx="9782775" cy="428453"/>
      </dsp:txXfrm>
    </dsp:sp>
    <dsp:sp modelId="{60615824-B60C-4E5F-879D-6DFC7E41FDF9}">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Monitoring client goals ensures progress is aligned with their needs and objectives for effective support.</a:t>
          </a:r>
        </a:p>
      </dsp:txBody>
      <dsp:txXfrm>
        <a:off x="2141433" y="428453"/>
        <a:ext cx="9782775" cy="1532980"/>
      </dsp:txXfrm>
    </dsp:sp>
    <dsp:sp modelId="{114EE48D-7113-48F1-9496-EDB61BC32C94}">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7677" r="25571" b="-3"/>
          <a:stretch/>
        </a:blipFill>
        <a:ln>
          <a:noFill/>
        </a:ln>
        <a:effectLst/>
      </dsp:spPr>
      <dsp:style>
        <a:lnRef idx="0">
          <a:scrgbClr r="0" g="0" b="0"/>
        </a:lnRef>
        <a:fillRef idx="3">
          <a:scrgbClr r="0" g="0" b="0"/>
        </a:fillRef>
        <a:effectRef idx="2">
          <a:scrgbClr r="0" g="0" b="0"/>
        </a:effectRef>
        <a:fontRef idx="minor">
          <a:schemeClr val="lt1"/>
        </a:fontRef>
      </dsp:style>
    </dsp:sp>
    <dsp:sp modelId="{BC819DB9-28F2-4FE7-9D67-F93477289EEB}">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Monitoring Milestones</a:t>
          </a:r>
        </a:p>
      </dsp:txBody>
      <dsp:txXfrm>
        <a:off x="2141433" y="2118348"/>
        <a:ext cx="9782775" cy="428453"/>
      </dsp:txXfrm>
    </dsp:sp>
    <dsp:sp modelId="{34344406-9EBA-4574-BBC5-F6EBD5A536F9}">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Recording milestones helps in evaluating achievements and adjusting strategies for continued success.</a:t>
          </a:r>
        </a:p>
      </dsp:txBody>
      <dsp:txXfrm>
        <a:off x="2141433" y="2546802"/>
        <a:ext cx="9782775" cy="1532980"/>
      </dsp:txXfrm>
    </dsp:sp>
    <dsp:sp modelId="{46F3EAF8-2F77-4FAF-B2B2-DDF875521E30}">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912" r="24087" b="-2"/>
          <a:stretch/>
        </a:blipFill>
        <a:ln>
          <a:noFill/>
        </a:ln>
        <a:effectLst/>
      </dsp:spPr>
      <dsp:style>
        <a:lnRef idx="0">
          <a:scrgbClr r="0" g="0" b="0"/>
        </a:lnRef>
        <a:fillRef idx="3">
          <a:scrgbClr r="0" g="0" b="0"/>
        </a:fillRef>
        <a:effectRef idx="2">
          <a:scrgbClr r="0" g="0" b="0"/>
        </a:effectRef>
        <a:fontRef idx="minor">
          <a:schemeClr val="lt1"/>
        </a:fontRef>
      </dsp:style>
    </dsp:sp>
    <dsp:sp modelId="{E3CA8B92-B2D7-4134-B59B-50B8DD4031EE}">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Assessing Satisfaction Levels</a:t>
          </a:r>
        </a:p>
      </dsp:txBody>
      <dsp:txXfrm>
        <a:off x="2141433" y="4236697"/>
        <a:ext cx="9782775" cy="428453"/>
      </dsp:txXfrm>
    </dsp:sp>
    <dsp:sp modelId="{87D83AAA-0B74-4E73-8C49-C210B87DD553}">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Measuring client satisfaction provides feedback to improve services and personalize support effectively.</a:t>
          </a:r>
        </a:p>
      </dsp:txBody>
      <dsp:txXfrm>
        <a:off x="2141433" y="4665151"/>
        <a:ext cx="9782775" cy="15329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857B9-B7CE-4645-B91B-A19A5339D41C}">
      <dsp:nvSpPr>
        <dsp:cNvPr id="0" name=""/>
        <dsp:cNvSpPr/>
      </dsp:nvSpPr>
      <dsp:spPr>
        <a:xfrm>
          <a:off x="0" y="0"/>
          <a:ext cx="2303145" cy="911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Role of Peer Case Managers</a:t>
          </a:r>
        </a:p>
      </dsp:txBody>
      <dsp:txXfrm>
        <a:off x="0" y="0"/>
        <a:ext cx="2303145" cy="911979"/>
      </dsp:txXfrm>
    </dsp:sp>
    <dsp:sp modelId="{B9806163-8EA7-4816-A38C-012A48C38726}">
      <dsp:nvSpPr>
        <dsp:cNvPr id="0" name=""/>
        <dsp:cNvSpPr/>
      </dsp:nvSpPr>
      <dsp:spPr>
        <a:xfrm>
          <a:off x="0" y="911979"/>
          <a:ext cx="2303145" cy="131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Peer case managers leverage lived experience and key skills to effectively support clients.</a:t>
          </a:r>
        </a:p>
      </dsp:txBody>
      <dsp:txXfrm>
        <a:off x="0" y="911979"/>
        <a:ext cx="2303145" cy="1319156"/>
      </dsp:txXfrm>
    </dsp:sp>
    <dsp:sp modelId="{70E5B8BF-1C29-4642-BEAF-4AF9EF663034}">
      <dsp:nvSpPr>
        <dsp:cNvPr id="0" name=""/>
        <dsp:cNvSpPr/>
      </dsp:nvSpPr>
      <dsp:spPr>
        <a:xfrm>
          <a:off x="2533459" y="0"/>
          <a:ext cx="2303145" cy="911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Mastering Core Competencies</a:t>
          </a:r>
        </a:p>
      </dsp:txBody>
      <dsp:txXfrm>
        <a:off x="2533459" y="0"/>
        <a:ext cx="2303145" cy="911979"/>
      </dsp:txXfrm>
    </dsp:sp>
    <dsp:sp modelId="{8EC19977-397B-4D76-B9AC-0F913283ECAC}">
      <dsp:nvSpPr>
        <dsp:cNvPr id="0" name=""/>
        <dsp:cNvSpPr/>
      </dsp:nvSpPr>
      <dsp:spPr>
        <a:xfrm>
          <a:off x="2533459" y="911979"/>
          <a:ext cx="2303145" cy="131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Developing essential skills ensures peer case managers deliver high-quality, compassionate care.</a:t>
          </a:r>
        </a:p>
      </dsp:txBody>
      <dsp:txXfrm>
        <a:off x="2533459" y="911979"/>
        <a:ext cx="2303145" cy="1319156"/>
      </dsp:txXfrm>
    </dsp:sp>
    <dsp:sp modelId="{FA070979-3213-4E90-862B-A232769B0F11}">
      <dsp:nvSpPr>
        <dsp:cNvPr id="0" name=""/>
        <dsp:cNvSpPr/>
      </dsp:nvSpPr>
      <dsp:spPr>
        <a:xfrm>
          <a:off x="5066919" y="0"/>
          <a:ext cx="2303145" cy="911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Continuous Professional Growth</a:t>
          </a:r>
        </a:p>
      </dsp:txBody>
      <dsp:txXfrm>
        <a:off x="5066919" y="0"/>
        <a:ext cx="2303145" cy="911979"/>
      </dsp:txXfrm>
    </dsp:sp>
    <dsp:sp modelId="{EA845B9A-453A-4995-9E25-20E174AD3275}">
      <dsp:nvSpPr>
        <dsp:cNvPr id="0" name=""/>
        <dsp:cNvSpPr/>
      </dsp:nvSpPr>
      <dsp:spPr>
        <a:xfrm>
          <a:off x="5066919" y="911979"/>
          <a:ext cx="2303145" cy="131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Ongoing learning and outcome evaluation improve effectiveness and client outcomes.</a:t>
          </a:r>
        </a:p>
      </dsp:txBody>
      <dsp:txXfrm>
        <a:off x="5066919" y="911979"/>
        <a:ext cx="2303145" cy="1319156"/>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542BA5-06A5-4465-B40B-63CC27F4DA5A}"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97770-6268-4528-ACD0-9B42221D47C7}" type="slidenum">
              <a:rPr lang="en-US" smtClean="0"/>
              <a:t>‹#›</a:t>
            </a:fld>
            <a:endParaRPr lang="en-US"/>
          </a:p>
        </p:txBody>
      </p:sp>
    </p:spTree>
    <p:extLst>
      <p:ext uri="{BB962C8B-B14F-4D97-AF65-F5344CB8AC3E}">
        <p14:creationId xmlns:p14="http://schemas.microsoft.com/office/powerpoint/2010/main" val="2249967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essential skills and best practices for peer case managers. We will cover the role and responsibilities, core competencies, best practices, professional development, and evaluating success to help enhance effective support.
</a:t>
            </a:r>
          </a:p>
        </p:txBody>
      </p:sp>
      <p:sp>
        <p:nvSpPr>
          <p:cNvPr id="4" name="Slide Number Placeholder 3"/>
          <p:cNvSpPr>
            <a:spLocks noGrp="1"/>
          </p:cNvSpPr>
          <p:nvPr>
            <p:ph type="sldNum" sz="quarter" idx="5"/>
          </p:nvPr>
        </p:nvSpPr>
        <p:spPr/>
        <p:txBody>
          <a:bodyPr/>
          <a:lstStyle/>
          <a:p>
            <a:fld id="{6689B3E0-000A-414A-AE47-019D1CAD2C2A}" type="slidenum">
              <a:rPr lang="en-US" smtClean="0"/>
              <a:t>1</a:t>
            </a:fld>
            <a:endParaRPr lang="en-US"/>
          </a:p>
        </p:txBody>
      </p:sp>
    </p:spTree>
    <p:extLst>
      <p:ext uri="{BB962C8B-B14F-4D97-AF65-F5344CB8AC3E}">
        <p14:creationId xmlns:p14="http://schemas.microsoft.com/office/powerpoint/2010/main" val="137155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case managers advocate for client rights and access to services. They navigate complex systems to connect clients with appropriate resources, ensuring timely and effective support.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10</a:t>
            </a:fld>
            <a:endParaRPr lang="en-US"/>
          </a:p>
        </p:txBody>
      </p:sp>
    </p:spTree>
    <p:extLst>
      <p:ext uri="{BB962C8B-B14F-4D97-AF65-F5344CB8AC3E}">
        <p14:creationId xmlns:p14="http://schemas.microsoft.com/office/powerpoint/2010/main" val="1207389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Implementing best practices such as building trust, maintaining boundaries, and collaborating with interdisciplinary teams improves outcomes and sustains professional relationships.</a:t>
            </a:r>
          </a:p>
        </p:txBody>
      </p:sp>
      <p:sp>
        <p:nvSpPr>
          <p:cNvPr id="4" name="Slide Number Placeholder 3"/>
          <p:cNvSpPr>
            <a:spLocks noGrp="1"/>
          </p:cNvSpPr>
          <p:nvPr>
            <p:ph type="sldNum" sz="quarter" idx="5"/>
          </p:nvPr>
        </p:nvSpPr>
        <p:spPr/>
        <p:txBody>
          <a:bodyPr/>
          <a:lstStyle/>
          <a:p>
            <a:fld id="{6689B3E0-000A-414A-AE47-019D1CAD2C2A}" type="slidenum">
              <a:rPr lang="en-US" smtClean="0"/>
              <a:t>11</a:t>
            </a:fld>
            <a:endParaRPr lang="en-US"/>
          </a:p>
        </p:txBody>
      </p:sp>
    </p:spTree>
    <p:extLst>
      <p:ext uri="{BB962C8B-B14F-4D97-AF65-F5344CB8AC3E}">
        <p14:creationId xmlns:p14="http://schemas.microsoft.com/office/powerpoint/2010/main" val="585232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Establishing trust is foundational for engaging clients. Being authentic, consistent, and maintaining confidentiality strengthens rapport and client commitment.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12</a:t>
            </a:fld>
            <a:endParaRPr lang="en-US"/>
          </a:p>
        </p:txBody>
      </p:sp>
    </p:spTree>
    <p:extLst>
      <p:ext uri="{BB962C8B-B14F-4D97-AF65-F5344CB8AC3E}">
        <p14:creationId xmlns:p14="http://schemas.microsoft.com/office/powerpoint/2010/main" val="240002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Clear boundaries protect both clients and peer case managers. Maintaining professionalism prevents conflicts of interest and promotes ethical, effective support.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13</a:t>
            </a:fld>
            <a:endParaRPr lang="en-US"/>
          </a:p>
        </p:txBody>
      </p:sp>
    </p:spTree>
    <p:extLst>
      <p:ext uri="{BB962C8B-B14F-4D97-AF65-F5344CB8AC3E}">
        <p14:creationId xmlns:p14="http://schemas.microsoft.com/office/powerpoint/2010/main" val="59916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Working alongside healthcare providers, social workers, and other professionals ensures holistic care. Collaboration enhances resource sharing and coordinated support for clients.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14</a:t>
            </a:fld>
            <a:endParaRPr lang="en-US"/>
          </a:p>
        </p:txBody>
      </p:sp>
    </p:spTree>
    <p:extLst>
      <p:ext uri="{BB962C8B-B14F-4D97-AF65-F5344CB8AC3E}">
        <p14:creationId xmlns:p14="http://schemas.microsoft.com/office/powerpoint/2010/main" val="3868840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Ongoing training, stress management, and support networks are essential for sustaining peer case managers’ effectiveness and well-being over time.</a:t>
            </a:r>
          </a:p>
        </p:txBody>
      </p:sp>
      <p:sp>
        <p:nvSpPr>
          <p:cNvPr id="4" name="Slide Number Placeholder 3"/>
          <p:cNvSpPr>
            <a:spLocks noGrp="1"/>
          </p:cNvSpPr>
          <p:nvPr>
            <p:ph type="sldNum" sz="quarter" idx="5"/>
          </p:nvPr>
        </p:nvSpPr>
        <p:spPr/>
        <p:txBody>
          <a:bodyPr/>
          <a:lstStyle/>
          <a:p>
            <a:fld id="{6689B3E0-000A-414A-AE47-019D1CAD2C2A}" type="slidenum">
              <a:rPr lang="en-US" smtClean="0"/>
              <a:t>15</a:t>
            </a:fld>
            <a:endParaRPr lang="en-US"/>
          </a:p>
        </p:txBody>
      </p:sp>
    </p:spTree>
    <p:extLst>
      <p:ext uri="{BB962C8B-B14F-4D97-AF65-F5344CB8AC3E}">
        <p14:creationId xmlns:p14="http://schemas.microsoft.com/office/powerpoint/2010/main" val="241194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Regular skill development keeps peer case managers updated on best practices, policies, and emerging resources, improving client outcomes.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16</a:t>
            </a:fld>
            <a:endParaRPr lang="en-US"/>
          </a:p>
        </p:txBody>
      </p:sp>
    </p:spTree>
    <p:extLst>
      <p:ext uri="{BB962C8B-B14F-4D97-AF65-F5344CB8AC3E}">
        <p14:creationId xmlns:p14="http://schemas.microsoft.com/office/powerpoint/2010/main" val="2184680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Self-care techniques and recognizing burnout signs help peer case managers maintain resilience and avoid compassion fatigue.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17</a:t>
            </a:fld>
            <a:endParaRPr lang="en-US"/>
          </a:p>
        </p:txBody>
      </p:sp>
    </p:spTree>
    <p:extLst>
      <p:ext uri="{BB962C8B-B14F-4D97-AF65-F5344CB8AC3E}">
        <p14:creationId xmlns:p14="http://schemas.microsoft.com/office/powerpoint/2010/main" val="109096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Receiving supervision and mentorship provides guidance, accountability, and emotional support, fostering professional growth and sustainability.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18</a:t>
            </a:fld>
            <a:endParaRPr lang="en-US"/>
          </a:p>
        </p:txBody>
      </p:sp>
    </p:spTree>
    <p:extLst>
      <p:ext uri="{BB962C8B-B14F-4D97-AF65-F5344CB8AC3E}">
        <p14:creationId xmlns:p14="http://schemas.microsoft.com/office/powerpoint/2010/main" val="1103377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Measuring progress and satisfaction, utilizing feedback, and thorough documentation enable continuous improvement and demonstrate the impact of peer case management.</a:t>
            </a:r>
          </a:p>
        </p:txBody>
      </p:sp>
      <p:sp>
        <p:nvSpPr>
          <p:cNvPr id="4" name="Slide Number Placeholder 3"/>
          <p:cNvSpPr>
            <a:spLocks noGrp="1"/>
          </p:cNvSpPr>
          <p:nvPr>
            <p:ph type="sldNum" sz="quarter" idx="5"/>
          </p:nvPr>
        </p:nvSpPr>
        <p:spPr/>
        <p:txBody>
          <a:bodyPr/>
          <a:lstStyle/>
          <a:p>
            <a:fld id="{6689B3E0-000A-414A-AE47-019D1CAD2C2A}" type="slidenum">
              <a:rPr lang="en-US" smtClean="0"/>
              <a:t>19</a:t>
            </a:fld>
            <a:endParaRPr lang="en-US"/>
          </a:p>
        </p:txBody>
      </p:sp>
    </p:spTree>
    <p:extLst>
      <p:ext uri="{BB962C8B-B14F-4D97-AF65-F5344CB8AC3E}">
        <p14:creationId xmlns:p14="http://schemas.microsoft.com/office/powerpoint/2010/main" val="4025315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by understanding the role of peer case managers, then examine core competencies required. Next, we'll discuss best practices, followed by professional development and self-care strategies. Finally, we'll look at evaluating success and outcomes in peer case management.</a:t>
            </a:r>
          </a:p>
        </p:txBody>
      </p:sp>
      <p:sp>
        <p:nvSpPr>
          <p:cNvPr id="4" name="Slide Number Placeholder 3"/>
          <p:cNvSpPr>
            <a:spLocks noGrp="1"/>
          </p:cNvSpPr>
          <p:nvPr>
            <p:ph type="sldNum" sz="quarter" idx="5"/>
          </p:nvPr>
        </p:nvSpPr>
        <p:spPr/>
        <p:txBody>
          <a:bodyPr/>
          <a:lstStyle/>
          <a:p>
            <a:fld id="{6689B3E0-000A-414A-AE47-019D1CAD2C2A}" type="slidenum">
              <a:rPr lang="en-US" smtClean="0"/>
              <a:t>2</a:t>
            </a:fld>
            <a:endParaRPr lang="en-US"/>
          </a:p>
        </p:txBody>
      </p:sp>
    </p:spTree>
    <p:extLst>
      <p:ext uri="{BB962C8B-B14F-4D97-AF65-F5344CB8AC3E}">
        <p14:creationId xmlns:p14="http://schemas.microsoft.com/office/powerpoint/2010/main" val="2201867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Tracking client goals, milestones, and satisfaction levels helps evaluate effectiveness and tailor support to individual needs.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20</a:t>
            </a:fld>
            <a:endParaRPr lang="en-US"/>
          </a:p>
        </p:txBody>
      </p:sp>
    </p:spTree>
    <p:extLst>
      <p:ext uri="{BB962C8B-B14F-4D97-AF65-F5344CB8AC3E}">
        <p14:creationId xmlns:p14="http://schemas.microsoft.com/office/powerpoint/2010/main" val="1792825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Collecting and analyzing client and team feedback guides quality improvement and enhances service delivery.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21</a:t>
            </a:fld>
            <a:endParaRPr lang="en-US"/>
          </a:p>
        </p:txBody>
      </p:sp>
    </p:spTree>
    <p:extLst>
      <p:ext uri="{BB962C8B-B14F-4D97-AF65-F5344CB8AC3E}">
        <p14:creationId xmlns:p14="http://schemas.microsoft.com/office/powerpoint/2010/main" val="934648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Accurate documentation ensures accountability, continuity of care, and provides data for evaluation and funding purposes.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22</a:t>
            </a:fld>
            <a:endParaRPr lang="en-US"/>
          </a:p>
        </p:txBody>
      </p:sp>
    </p:spTree>
    <p:extLst>
      <p:ext uri="{BB962C8B-B14F-4D97-AF65-F5344CB8AC3E}">
        <p14:creationId xmlns:p14="http://schemas.microsoft.com/office/powerpoint/2010/main" val="1335522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case managers play a vital role in supporting clients through lived experience and essential skills. By mastering core competencies, following best practices, prioritizing professional development, and evaluating outcomes, they provide effective, compassionate care.</a:t>
            </a:r>
          </a:p>
        </p:txBody>
      </p:sp>
      <p:sp>
        <p:nvSpPr>
          <p:cNvPr id="4" name="Slide Number Placeholder 3"/>
          <p:cNvSpPr>
            <a:spLocks noGrp="1"/>
          </p:cNvSpPr>
          <p:nvPr>
            <p:ph type="sldNum" sz="quarter" idx="5"/>
          </p:nvPr>
        </p:nvSpPr>
        <p:spPr/>
        <p:txBody>
          <a:bodyPr/>
          <a:lstStyle/>
          <a:p>
            <a:fld id="{6689B3E0-000A-414A-AE47-019D1CAD2C2A}" type="slidenum">
              <a:rPr lang="en-US" smtClean="0"/>
              <a:t>23</a:t>
            </a:fld>
            <a:endParaRPr lang="en-US"/>
          </a:p>
        </p:txBody>
      </p:sp>
    </p:spTree>
    <p:extLst>
      <p:ext uri="{BB962C8B-B14F-4D97-AF65-F5344CB8AC3E}">
        <p14:creationId xmlns:p14="http://schemas.microsoft.com/office/powerpoint/2010/main" val="105789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peer case manager plays a unique role in providing support by leveraging lived experiences to guide and advocate for clients. This section outlines the definition, key responsibilities, and the distinct value peer perspectives bring.</a:t>
            </a:r>
          </a:p>
        </p:txBody>
      </p:sp>
      <p:sp>
        <p:nvSpPr>
          <p:cNvPr id="4" name="Slide Number Placeholder 3"/>
          <p:cNvSpPr>
            <a:spLocks noGrp="1"/>
          </p:cNvSpPr>
          <p:nvPr>
            <p:ph type="sldNum" sz="quarter" idx="5"/>
          </p:nvPr>
        </p:nvSpPr>
        <p:spPr/>
        <p:txBody>
          <a:bodyPr/>
          <a:lstStyle/>
          <a:p>
            <a:fld id="{6689B3E0-000A-414A-AE47-019D1CAD2C2A}" type="slidenum">
              <a:rPr lang="en-US" smtClean="0"/>
              <a:t>3</a:t>
            </a:fld>
            <a:endParaRPr lang="en-US"/>
          </a:p>
        </p:txBody>
      </p:sp>
    </p:spTree>
    <p:extLst>
      <p:ext uri="{BB962C8B-B14F-4D97-AF65-F5344CB8AC3E}">
        <p14:creationId xmlns:p14="http://schemas.microsoft.com/office/powerpoint/2010/main" val="353904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case management involves individuals with lived experience offering guidance, support, and advocacy to clients navigating complex systems. This approach fosters trust and relatability, enhancing client engagement and recovery.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4</a:t>
            </a:fld>
            <a:endParaRPr lang="en-US"/>
          </a:p>
        </p:txBody>
      </p:sp>
    </p:spTree>
    <p:extLst>
      <p:ext uri="{BB962C8B-B14F-4D97-AF65-F5344CB8AC3E}">
        <p14:creationId xmlns:p14="http://schemas.microsoft.com/office/powerpoint/2010/main" val="4188652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case managers coordinate services, provide emotional support, help clients set goals, and connect them with community resources. They also assist in navigating healthcare, social services, and advocate for client needs.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5</a:t>
            </a:fld>
            <a:endParaRPr lang="en-US"/>
          </a:p>
        </p:txBody>
      </p:sp>
    </p:spTree>
    <p:extLst>
      <p:ext uri="{BB962C8B-B14F-4D97-AF65-F5344CB8AC3E}">
        <p14:creationId xmlns:p14="http://schemas.microsoft.com/office/powerpoint/2010/main" val="366744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Lived experience equips peer case managers with empathy and insight that traditional professionals may lack. It helps build authentic connections, reduces stigma, and empowers clients through shared understanding.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6</a:t>
            </a:fld>
            <a:endParaRPr lang="en-US"/>
          </a:p>
        </p:txBody>
      </p:sp>
    </p:spTree>
    <p:extLst>
      <p:ext uri="{BB962C8B-B14F-4D97-AF65-F5344CB8AC3E}">
        <p14:creationId xmlns:p14="http://schemas.microsoft.com/office/powerpoint/2010/main" val="277536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Successful peer case managers must develop strong communication, empathy, cultural competence, advocacy, and resource navigation skills. These competencies enable effective client support and collaboration.</a:t>
            </a:r>
          </a:p>
        </p:txBody>
      </p:sp>
      <p:sp>
        <p:nvSpPr>
          <p:cNvPr id="4" name="Slide Number Placeholder 3"/>
          <p:cNvSpPr>
            <a:spLocks noGrp="1"/>
          </p:cNvSpPr>
          <p:nvPr>
            <p:ph type="sldNum" sz="quarter" idx="5"/>
          </p:nvPr>
        </p:nvSpPr>
        <p:spPr/>
        <p:txBody>
          <a:bodyPr/>
          <a:lstStyle/>
          <a:p>
            <a:fld id="{6689B3E0-000A-414A-AE47-019D1CAD2C2A}" type="slidenum">
              <a:rPr lang="en-US" smtClean="0"/>
              <a:t>7</a:t>
            </a:fld>
            <a:endParaRPr lang="en-US"/>
          </a:p>
        </p:txBody>
      </p:sp>
    </p:spTree>
    <p:extLst>
      <p:ext uri="{BB962C8B-B14F-4D97-AF65-F5344CB8AC3E}">
        <p14:creationId xmlns:p14="http://schemas.microsoft.com/office/powerpoint/2010/main" val="95730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Clear communication and active listening foster trust and understanding. Peer case managers must listen without judgment, clarify client needs, and communicate information compassionately and clearly.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8</a:t>
            </a:fld>
            <a:endParaRPr lang="en-US"/>
          </a:p>
        </p:txBody>
      </p:sp>
    </p:spTree>
    <p:extLst>
      <p:ext uri="{BB962C8B-B14F-4D97-AF65-F5344CB8AC3E}">
        <p14:creationId xmlns:p14="http://schemas.microsoft.com/office/powerpoint/2010/main" val="380236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Demonstrating empathy and respect while honoring clients’ diverse backgrounds promotes inclusivity and client-centered care. Cultural competence ensures sensitivity to individual differences and reduces barriers.
Image source: Microsoft 365 content library
</a:t>
            </a:r>
          </a:p>
        </p:txBody>
      </p:sp>
      <p:sp>
        <p:nvSpPr>
          <p:cNvPr id="4" name="Slide Number Placeholder 3"/>
          <p:cNvSpPr>
            <a:spLocks noGrp="1"/>
          </p:cNvSpPr>
          <p:nvPr>
            <p:ph type="sldNum" sz="quarter" idx="5"/>
          </p:nvPr>
        </p:nvSpPr>
        <p:spPr/>
        <p:txBody>
          <a:bodyPr/>
          <a:lstStyle/>
          <a:p>
            <a:fld id="{6689B3E0-000A-414A-AE47-019D1CAD2C2A}" type="slidenum">
              <a:rPr lang="en-US" smtClean="0"/>
              <a:t>9</a:t>
            </a:fld>
            <a:endParaRPr lang="en-US"/>
          </a:p>
        </p:txBody>
      </p:sp>
    </p:spTree>
    <p:extLst>
      <p:ext uri="{BB962C8B-B14F-4D97-AF65-F5344CB8AC3E}">
        <p14:creationId xmlns:p14="http://schemas.microsoft.com/office/powerpoint/2010/main" val="416240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695187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12/18/2025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1792016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12/18/2025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3530819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87790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08210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91320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00153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3044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74840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7031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8845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297524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74093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12/18/2025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94742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81940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12/18/2025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77284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38211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12/18/2025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229509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66155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12/18/2025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83058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4924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55941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069195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70254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12/18/2025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56552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12/18/2025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36912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12/18/2025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82736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22329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69894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10247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12/18/2025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71504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12/18/2025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28820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12/18/2025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92604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069167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12/18/2025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912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12/18/2025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842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12/18/2025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473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18188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491050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1973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12/18/2025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92179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12/18/2025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23529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12/18/2025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0931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12/18/2025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8541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127092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12/18/2025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86761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7183651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1096950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15871474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52803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12/18/2025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89166375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12/18/2025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34316372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12/18/2025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87916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6EAF-E598-97BF-8259-C6747DE3C670}"/>
              </a:ext>
            </a:extLst>
          </p:cNvPr>
          <p:cNvSpPr>
            <a:spLocks noGrp="1"/>
          </p:cNvSpPr>
          <p:nvPr>
            <p:ph type="ctrTitle"/>
          </p:nvPr>
        </p:nvSpPr>
        <p:spPr>
          <a:xfrm>
            <a:off x="429768" y="438912"/>
            <a:ext cx="9317736" cy="4453128"/>
          </a:xfrm>
        </p:spPr>
        <p:txBody>
          <a:bodyPr anchor="t">
            <a:normAutofit/>
          </a:bodyPr>
          <a:lstStyle/>
          <a:p>
            <a:r>
              <a:rPr lang="en-US" sz="6000" dirty="0"/>
              <a:t>Peer Case Manager Skills: Core Competencies and Best Practices for Effective Support</a:t>
            </a:r>
          </a:p>
        </p:txBody>
      </p:sp>
      <p:sp>
        <p:nvSpPr>
          <p:cNvPr id="3" name="Subtitle 2">
            <a:extLst>
              <a:ext uri="{FF2B5EF4-FFF2-40B4-BE49-F238E27FC236}">
                <a16:creationId xmlns:a16="http://schemas.microsoft.com/office/drawing/2014/main" id="{E952C956-8768-0A48-708D-0C78A37957B1}"/>
              </a:ext>
            </a:extLst>
          </p:cNvPr>
          <p:cNvSpPr>
            <a:spLocks noGrp="1"/>
          </p:cNvSpPr>
          <p:nvPr>
            <p:ph type="subTitle" idx="1"/>
          </p:nvPr>
        </p:nvSpPr>
        <p:spPr>
          <a:xfrm>
            <a:off x="429768" y="4965192"/>
            <a:ext cx="5431536" cy="1289304"/>
          </a:xfrm>
        </p:spPr>
        <p:txBody>
          <a:bodyPr anchor="b">
            <a:normAutofit/>
          </a:bodyPr>
          <a:lstStyle/>
          <a:p>
            <a:r>
              <a:rPr lang="en-US"/>
              <a:t>Essential abilities and strategies for impactful case management</a:t>
            </a:r>
          </a:p>
        </p:txBody>
      </p:sp>
    </p:spTree>
    <p:extLst>
      <p:ext uri="{BB962C8B-B14F-4D97-AF65-F5344CB8AC3E}">
        <p14:creationId xmlns:p14="http://schemas.microsoft.com/office/powerpoint/2010/main" val="322499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2D7F-D011-3F11-A7A1-2DD38E5322CA}"/>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Advocacy and Resource Navigation Skills</a:t>
            </a:r>
          </a:p>
        </p:txBody>
      </p:sp>
      <p:sp>
        <p:nvSpPr>
          <p:cNvPr id="5" name="TextBox 4">
            <a:extLst>
              <a:ext uri="{FF2B5EF4-FFF2-40B4-BE49-F238E27FC236}">
                <a16:creationId xmlns:a16="http://schemas.microsoft.com/office/drawing/2014/main" id="{F26C95EA-F35B-44F8-8E92-A89F1E9D8C8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US" sz="1400" b="1"/>
              <a:t>Advocating for Client Rights</a:t>
            </a:r>
          </a:p>
          <a:p>
            <a:pPr marL="0" lvl="1" indent="0">
              <a:lnSpc>
                <a:spcPct val="90000"/>
              </a:lnSpc>
              <a:spcBef>
                <a:spcPts val="1000"/>
              </a:spcBef>
              <a:spcAft>
                <a:spcPts val="600"/>
              </a:spcAft>
              <a:buNone/>
            </a:pPr>
            <a:r>
              <a:rPr lang="en-US" sz="1400"/>
              <a:t>Peer case managers actively support client rights to ensure fair access to needed services and resources.</a:t>
            </a:r>
          </a:p>
          <a:p>
            <a:pPr marL="0" indent="0">
              <a:lnSpc>
                <a:spcPct val="90000"/>
              </a:lnSpc>
              <a:spcBef>
                <a:spcPts val="2500"/>
              </a:spcBef>
              <a:spcAft>
                <a:spcPts val="600"/>
              </a:spcAft>
              <a:buNone/>
            </a:pPr>
            <a:r>
              <a:rPr lang="en-US" sz="1400" b="1"/>
              <a:t>Navigating Complex Systems</a:t>
            </a:r>
          </a:p>
          <a:p>
            <a:pPr marL="0" lvl="1" indent="0">
              <a:lnSpc>
                <a:spcPct val="90000"/>
              </a:lnSpc>
              <a:spcBef>
                <a:spcPts val="1000"/>
              </a:spcBef>
              <a:spcAft>
                <a:spcPts val="600"/>
              </a:spcAft>
              <a:buNone/>
            </a:pPr>
            <a:r>
              <a:rPr lang="en-US" sz="1400"/>
              <a:t>They skillfully navigate healthcare and social service systems to connect clients with appropriate resources efficiently.</a:t>
            </a:r>
          </a:p>
          <a:p>
            <a:pPr marL="0" indent="0">
              <a:lnSpc>
                <a:spcPct val="90000"/>
              </a:lnSpc>
              <a:spcBef>
                <a:spcPts val="2500"/>
              </a:spcBef>
              <a:spcAft>
                <a:spcPts val="600"/>
              </a:spcAft>
              <a:buNone/>
            </a:pPr>
            <a:r>
              <a:rPr lang="en-US" sz="1400" b="1"/>
              <a:t>Ensuring Timely Support</a:t>
            </a:r>
          </a:p>
          <a:p>
            <a:pPr marL="0" lvl="1" indent="0">
              <a:lnSpc>
                <a:spcPct val="90000"/>
              </a:lnSpc>
              <a:spcBef>
                <a:spcPts val="1000"/>
              </a:spcBef>
              <a:spcAft>
                <a:spcPts val="600"/>
              </a:spcAft>
              <a:buNone/>
            </a:pPr>
            <a:r>
              <a:rPr lang="en-US" sz="1400"/>
              <a:t>Timely connection to services ensures clients receive effective support when it is most needed.</a:t>
            </a:r>
          </a:p>
        </p:txBody>
      </p:sp>
      <p:pic>
        <p:nvPicPr>
          <p:cNvPr id="4" name="Content Placeholder 3" descr="Hand drawn businessman and business woman icons in red and black colors are connected by arrows randomly on white background. This image shows the social media, and online communication between business people.">
            <a:extLst>
              <a:ext uri="{FF2B5EF4-FFF2-40B4-BE49-F238E27FC236}">
                <a16:creationId xmlns:a16="http://schemas.microsoft.com/office/drawing/2014/main" id="{BFA1A214-5BAC-4055-AAC7-5BC02BB8337F}"/>
              </a:ext>
            </a:extLst>
          </p:cNvPr>
          <p:cNvPicPr>
            <a:picLocks noGrp="1" noChangeAspect="1"/>
          </p:cNvPicPr>
          <p:nvPr>
            <p:ph idx="1"/>
          </p:nvPr>
        </p:nvPicPr>
        <p:blipFill>
          <a:blip r:embed="rId3"/>
          <a:stretch>
            <a:fillRect/>
          </a:stretch>
        </p:blipFill>
        <p:spPr>
          <a:xfrm>
            <a:off x="5136995" y="1271624"/>
            <a:ext cx="6466741" cy="4316549"/>
          </a:xfrm>
        </p:spPr>
      </p:pic>
    </p:spTree>
    <p:extLst>
      <p:ext uri="{BB962C8B-B14F-4D97-AF65-F5344CB8AC3E}">
        <p14:creationId xmlns:p14="http://schemas.microsoft.com/office/powerpoint/2010/main" val="1644807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C6E3-5B36-0DDB-5540-48AEA227F285}"/>
              </a:ext>
            </a:extLst>
          </p:cNvPr>
          <p:cNvSpPr>
            <a:spLocks noGrp="1"/>
          </p:cNvSpPr>
          <p:nvPr>
            <p:ph type="title"/>
          </p:nvPr>
        </p:nvSpPr>
        <p:spPr>
          <a:xfrm>
            <a:off x="429768" y="1810512"/>
            <a:ext cx="7772400" cy="4562856"/>
          </a:xfrm>
        </p:spPr>
        <p:txBody>
          <a:bodyPr anchor="b">
            <a:normAutofit/>
          </a:bodyPr>
          <a:lstStyle/>
          <a:p>
            <a:r>
              <a:rPr lang="en-US"/>
              <a:t>Best Practices in Peer Case Management</a:t>
            </a:r>
          </a:p>
        </p:txBody>
      </p:sp>
      <p:sp>
        <p:nvSpPr>
          <p:cNvPr id="7" name="Text Placeholder 2">
            <a:extLst>
              <a:ext uri="{FF2B5EF4-FFF2-40B4-BE49-F238E27FC236}">
                <a16:creationId xmlns:a16="http://schemas.microsoft.com/office/drawing/2014/main" id="{D058C5EB-F752-5BD0-521D-421EB3CAD08D}"/>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997495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60D1-539A-161D-A22C-9C430DB96050}"/>
              </a:ext>
            </a:extLst>
          </p:cNvPr>
          <p:cNvSpPr>
            <a:spLocks noGrp="1"/>
          </p:cNvSpPr>
          <p:nvPr>
            <p:ph type="title"/>
          </p:nvPr>
        </p:nvSpPr>
        <p:spPr>
          <a:xfrm>
            <a:off x="429768" y="603504"/>
            <a:ext cx="3401568" cy="1527048"/>
          </a:xfrm>
        </p:spPr>
        <p:txBody>
          <a:bodyPr vert="horz" lIns="91440" tIns="45720" rIns="91440" bIns="45720" rtlCol="0" anchor="b">
            <a:normAutofit/>
          </a:bodyPr>
          <a:lstStyle/>
          <a:p>
            <a:r>
              <a:rPr lang="en-US" b="0" kern="1200">
                <a:latin typeface="+mj-lt"/>
                <a:ea typeface="+mj-ea"/>
                <a:cs typeface="+mj-cs"/>
              </a:rPr>
              <a:t>Building Trust-Based Relationships</a:t>
            </a:r>
          </a:p>
        </p:txBody>
      </p:sp>
      <p:pic>
        <p:nvPicPr>
          <p:cNvPr id="4" name="Content Placeholder 3" descr="People shaking hands">
            <a:extLst>
              <a:ext uri="{FF2B5EF4-FFF2-40B4-BE49-F238E27FC236}">
                <a16:creationId xmlns:a16="http://schemas.microsoft.com/office/drawing/2014/main" id="{329AAC89-E520-4751-99EF-AA138DEDDCFB}"/>
              </a:ext>
            </a:extLst>
          </p:cNvPr>
          <p:cNvPicPr>
            <a:picLocks noGrp="1" noChangeAspect="1"/>
          </p:cNvPicPr>
          <p:nvPr>
            <p:ph type="pic" sz="quarter" idx="13"/>
          </p:nvPr>
        </p:nvPicPr>
        <p:blipFill>
          <a:blip r:embed="rId3"/>
          <a:srcRect l="3" r="10730"/>
          <a:stretch>
            <a:fillRect/>
          </a:stretch>
        </p:blipFill>
        <p:spPr>
          <a:xfrm>
            <a:off x="4502843" y="342901"/>
            <a:ext cx="7346257" cy="6172200"/>
          </a:xfrm>
        </p:spPr>
      </p:pic>
      <p:sp>
        <p:nvSpPr>
          <p:cNvPr id="5" name="TextBox 4">
            <a:extLst>
              <a:ext uri="{FF2B5EF4-FFF2-40B4-BE49-F238E27FC236}">
                <a16:creationId xmlns:a16="http://schemas.microsoft.com/office/drawing/2014/main" id="{966FEF41-337D-48B6-865E-E7567AC3557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2276856"/>
            <a:ext cx="3401568"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Importance of Trust</a:t>
            </a:r>
          </a:p>
          <a:p>
            <a:pPr marL="0" lvl="1" indent="0">
              <a:spcBef>
                <a:spcPts val="1000"/>
              </a:spcBef>
              <a:spcAft>
                <a:spcPts val="600"/>
              </a:spcAft>
              <a:buFont typeface="Arial" panose="020B0604020202020204" pitchFamily="34" charset="0"/>
              <a:buNone/>
            </a:pPr>
            <a:r>
              <a:rPr lang="en-US" sz="1400"/>
              <a:t>Trust is the foundation for strong client engagement and long-lasting relationships.</a:t>
            </a:r>
          </a:p>
          <a:p>
            <a:pPr marL="0" indent="0">
              <a:spcBef>
                <a:spcPts val="2500"/>
              </a:spcBef>
              <a:spcAft>
                <a:spcPts val="600"/>
              </a:spcAft>
              <a:buFont typeface="Arial" panose="020B0604020202020204" pitchFamily="34" charset="0"/>
              <a:buNone/>
            </a:pPr>
            <a:r>
              <a:rPr lang="en-US" sz="1400" b="1"/>
              <a:t>Authenticity and Consistency</a:t>
            </a:r>
          </a:p>
          <a:p>
            <a:pPr marL="0" lvl="1" indent="0">
              <a:spcBef>
                <a:spcPts val="1000"/>
              </a:spcBef>
              <a:spcAft>
                <a:spcPts val="600"/>
              </a:spcAft>
              <a:buFont typeface="Arial" panose="020B0604020202020204" pitchFamily="34" charset="0"/>
              <a:buNone/>
            </a:pPr>
            <a:r>
              <a:rPr lang="en-US" sz="1400"/>
              <a:t>Being authentic and consistent builds credibility and deepens client rapport.</a:t>
            </a:r>
          </a:p>
          <a:p>
            <a:pPr marL="0" indent="0">
              <a:spcBef>
                <a:spcPts val="2500"/>
              </a:spcBef>
              <a:spcAft>
                <a:spcPts val="600"/>
              </a:spcAft>
              <a:buFont typeface="Arial" panose="020B0604020202020204" pitchFamily="34" charset="0"/>
              <a:buNone/>
            </a:pPr>
            <a:r>
              <a:rPr lang="en-US" sz="1400" b="1"/>
              <a:t>Confidentiality Matters</a:t>
            </a:r>
          </a:p>
          <a:p>
            <a:pPr marL="0" lvl="1" indent="0">
              <a:spcBef>
                <a:spcPts val="1000"/>
              </a:spcBef>
              <a:spcAft>
                <a:spcPts val="600"/>
              </a:spcAft>
              <a:buFont typeface="Arial" panose="020B0604020202020204" pitchFamily="34" charset="0"/>
              <a:buNone/>
            </a:pPr>
            <a:r>
              <a:rPr lang="en-US" sz="1400"/>
              <a:t>Maintaining confidentiality ensures client privacy and strengthens commitment.</a:t>
            </a:r>
          </a:p>
        </p:txBody>
      </p:sp>
    </p:spTree>
    <p:extLst>
      <p:ext uri="{BB962C8B-B14F-4D97-AF65-F5344CB8AC3E}">
        <p14:creationId xmlns:p14="http://schemas.microsoft.com/office/powerpoint/2010/main" val="255810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062F-7D26-5BB6-7944-92849A4C3F66}"/>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Maintaining Professional Boundaries</a:t>
            </a:r>
          </a:p>
        </p:txBody>
      </p:sp>
      <p:sp>
        <p:nvSpPr>
          <p:cNvPr id="5" name="TextBox 4">
            <a:extLst>
              <a:ext uri="{FF2B5EF4-FFF2-40B4-BE49-F238E27FC236}">
                <a16:creationId xmlns:a16="http://schemas.microsoft.com/office/drawing/2014/main" id="{1C4A4E31-6891-490E-A22B-8EF01FF08EC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Protecting Clients and Case Managers</a:t>
            </a:r>
          </a:p>
          <a:p>
            <a:pPr marL="0" lvl="1" indent="0">
              <a:spcBef>
                <a:spcPts val="1000"/>
              </a:spcBef>
              <a:spcAft>
                <a:spcPts val="600"/>
              </a:spcAft>
              <a:buFont typeface="Arial" panose="020B0604020202020204" pitchFamily="34" charset="0"/>
              <a:buNone/>
            </a:pPr>
            <a:r>
              <a:rPr lang="en-US" sz="1400"/>
              <a:t>Clear professional boundaries safeguard the wellbeing of both clients and peer case managers.</a:t>
            </a:r>
          </a:p>
          <a:p>
            <a:pPr marL="0" indent="0">
              <a:spcBef>
                <a:spcPts val="2500"/>
              </a:spcBef>
              <a:spcAft>
                <a:spcPts val="600"/>
              </a:spcAft>
              <a:buFont typeface="Arial" panose="020B0604020202020204" pitchFamily="34" charset="0"/>
              <a:buNone/>
            </a:pPr>
            <a:r>
              <a:rPr lang="en-US" sz="1400" b="1"/>
              <a:t>Preventing Conflicts of Interest</a:t>
            </a:r>
          </a:p>
          <a:p>
            <a:pPr marL="0" lvl="1" indent="0">
              <a:spcBef>
                <a:spcPts val="1000"/>
              </a:spcBef>
              <a:spcAft>
                <a:spcPts val="600"/>
              </a:spcAft>
              <a:buFont typeface="Arial" panose="020B0604020202020204" pitchFamily="34" charset="0"/>
              <a:buNone/>
            </a:pPr>
            <a:r>
              <a:rPr lang="en-US" sz="1400"/>
              <a:t>Maintaining professionalism helps avoid conflicts of interest in client support services.</a:t>
            </a:r>
          </a:p>
          <a:p>
            <a:pPr marL="0" indent="0">
              <a:spcBef>
                <a:spcPts val="2500"/>
              </a:spcBef>
              <a:spcAft>
                <a:spcPts val="600"/>
              </a:spcAft>
              <a:buFont typeface="Arial" panose="020B0604020202020204" pitchFamily="34" charset="0"/>
              <a:buNone/>
            </a:pPr>
            <a:r>
              <a:rPr lang="en-US" sz="1400" b="1"/>
              <a:t>Promoting Ethical Support</a:t>
            </a:r>
          </a:p>
          <a:p>
            <a:pPr marL="0" lvl="1" indent="0">
              <a:spcBef>
                <a:spcPts val="1000"/>
              </a:spcBef>
              <a:spcAft>
                <a:spcPts val="600"/>
              </a:spcAft>
              <a:buFont typeface="Arial" panose="020B0604020202020204" pitchFamily="34" charset="0"/>
              <a:buNone/>
            </a:pPr>
            <a:r>
              <a:rPr lang="en-US" sz="1400"/>
              <a:t>Ethical guidelines ensure effective and respectful support for clients in peer case management.</a:t>
            </a:r>
          </a:p>
        </p:txBody>
      </p:sp>
      <p:pic>
        <p:nvPicPr>
          <p:cNvPr id="4" name="Content Placeholder 3" descr="Business agreement Handshake">
            <a:extLst>
              <a:ext uri="{FF2B5EF4-FFF2-40B4-BE49-F238E27FC236}">
                <a16:creationId xmlns:a16="http://schemas.microsoft.com/office/drawing/2014/main" id="{4878C236-FAE1-4BE4-A5C1-BCF72ACF2CA7}"/>
              </a:ext>
            </a:extLst>
          </p:cNvPr>
          <p:cNvPicPr>
            <a:picLocks noGrp="1" noChangeAspect="1"/>
          </p:cNvPicPr>
          <p:nvPr>
            <p:ph type="pic" sz="quarter" idx="13"/>
          </p:nvPr>
        </p:nvPicPr>
        <p:blipFill>
          <a:blip r:embed="rId3"/>
          <a:srcRect l="13066" r="20841" b="-2"/>
          <a:stretch>
            <a:fillRect/>
          </a:stretch>
        </p:blipFill>
        <p:spPr>
          <a:xfrm>
            <a:off x="5737594" y="342900"/>
            <a:ext cx="6111507" cy="6172338"/>
          </a:xfrm>
        </p:spPr>
      </p:pic>
    </p:spTree>
    <p:extLst>
      <p:ext uri="{BB962C8B-B14F-4D97-AF65-F5344CB8AC3E}">
        <p14:creationId xmlns:p14="http://schemas.microsoft.com/office/powerpoint/2010/main" val="236827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99AA-3D6C-F3A9-C3CF-3D3B6989529E}"/>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Collaborative Care and Interdisciplinary Teamwork</a:t>
            </a:r>
          </a:p>
        </p:txBody>
      </p:sp>
      <p:sp>
        <p:nvSpPr>
          <p:cNvPr id="5" name="TextBox 4">
            <a:extLst>
              <a:ext uri="{FF2B5EF4-FFF2-40B4-BE49-F238E27FC236}">
                <a16:creationId xmlns:a16="http://schemas.microsoft.com/office/drawing/2014/main" id="{A5E8F996-7550-4D70-8830-0B461470BE8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Holistic Care Approach</a:t>
            </a:r>
          </a:p>
          <a:p>
            <a:pPr marL="0" lvl="1" indent="0">
              <a:spcBef>
                <a:spcPts val="1000"/>
              </a:spcBef>
              <a:spcAft>
                <a:spcPts val="600"/>
              </a:spcAft>
              <a:buFont typeface="Arial" panose="020B0604020202020204" pitchFamily="34" charset="0"/>
              <a:buNone/>
            </a:pPr>
            <a:r>
              <a:rPr lang="en-US" sz="1400"/>
              <a:t>Collaboration among healthcare providers and social workers ensures comprehensive and holistic client care.</a:t>
            </a:r>
          </a:p>
          <a:p>
            <a:pPr marL="0" indent="0">
              <a:spcBef>
                <a:spcPts val="2500"/>
              </a:spcBef>
              <a:spcAft>
                <a:spcPts val="600"/>
              </a:spcAft>
              <a:buFont typeface="Arial" panose="020B0604020202020204" pitchFamily="34" charset="0"/>
              <a:buNone/>
            </a:pPr>
            <a:r>
              <a:rPr lang="en-US" sz="1400" b="1"/>
              <a:t>Resource Sharing Benefits</a:t>
            </a:r>
          </a:p>
          <a:p>
            <a:pPr marL="0" lvl="1" indent="0">
              <a:spcBef>
                <a:spcPts val="1000"/>
              </a:spcBef>
              <a:spcAft>
                <a:spcPts val="600"/>
              </a:spcAft>
              <a:buFont typeface="Arial" panose="020B0604020202020204" pitchFamily="34" charset="0"/>
              <a:buNone/>
            </a:pPr>
            <a:r>
              <a:rPr lang="en-US" sz="1400"/>
              <a:t>Interdisciplinary teamwork promotes resource sharing, improving efficiency and client support.</a:t>
            </a:r>
          </a:p>
          <a:p>
            <a:pPr marL="0" indent="0">
              <a:spcBef>
                <a:spcPts val="2500"/>
              </a:spcBef>
              <a:spcAft>
                <a:spcPts val="600"/>
              </a:spcAft>
              <a:buFont typeface="Arial" panose="020B0604020202020204" pitchFamily="34" charset="0"/>
              <a:buNone/>
            </a:pPr>
            <a:r>
              <a:rPr lang="en-US" sz="1400" b="1"/>
              <a:t>Coordinated Client Support</a:t>
            </a:r>
          </a:p>
          <a:p>
            <a:pPr marL="0" lvl="1" indent="0">
              <a:spcBef>
                <a:spcPts val="1000"/>
              </a:spcBef>
              <a:spcAft>
                <a:spcPts val="600"/>
              </a:spcAft>
              <a:buFont typeface="Arial" panose="020B0604020202020204" pitchFamily="34" charset="0"/>
              <a:buNone/>
            </a:pPr>
            <a:r>
              <a:rPr lang="en-US" sz="1400"/>
              <a:t>Coordinated efforts among professionals enhance support and outcomes for clients.</a:t>
            </a:r>
          </a:p>
        </p:txBody>
      </p:sp>
      <p:pic>
        <p:nvPicPr>
          <p:cNvPr id="4" name="Content Placeholder 3" descr="Shot of a group of doctors having a meeting in a hospital">
            <a:extLst>
              <a:ext uri="{FF2B5EF4-FFF2-40B4-BE49-F238E27FC236}">
                <a16:creationId xmlns:a16="http://schemas.microsoft.com/office/drawing/2014/main" id="{44530904-D28E-4816-B1B7-DE7CDEF839F5}"/>
              </a:ext>
            </a:extLst>
          </p:cNvPr>
          <p:cNvPicPr>
            <a:picLocks noGrp="1" noChangeAspect="1"/>
          </p:cNvPicPr>
          <p:nvPr>
            <p:ph type="pic" sz="quarter" idx="13"/>
          </p:nvPr>
        </p:nvPicPr>
        <p:blipFill>
          <a:blip r:embed="rId3"/>
          <a:srcRect l="13826" r="3747" b="2"/>
          <a:stretch>
            <a:fillRect/>
          </a:stretch>
        </p:blipFill>
        <p:spPr>
          <a:xfrm>
            <a:off x="5737594" y="342900"/>
            <a:ext cx="6111507" cy="6172338"/>
          </a:xfrm>
        </p:spPr>
      </p:pic>
    </p:spTree>
    <p:extLst>
      <p:ext uri="{BB962C8B-B14F-4D97-AF65-F5344CB8AC3E}">
        <p14:creationId xmlns:p14="http://schemas.microsoft.com/office/powerpoint/2010/main" val="4161621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540F-A7F4-672C-CD1B-9BCE33C1AF29}"/>
              </a:ext>
            </a:extLst>
          </p:cNvPr>
          <p:cNvSpPr>
            <a:spLocks noGrp="1"/>
          </p:cNvSpPr>
          <p:nvPr>
            <p:ph type="title"/>
          </p:nvPr>
        </p:nvSpPr>
        <p:spPr>
          <a:xfrm>
            <a:off x="429768" y="1810512"/>
            <a:ext cx="7772400" cy="4562856"/>
          </a:xfrm>
        </p:spPr>
        <p:txBody>
          <a:bodyPr anchor="b">
            <a:normAutofit/>
          </a:bodyPr>
          <a:lstStyle/>
          <a:p>
            <a:r>
              <a:rPr lang="en-US"/>
              <a:t>Professional Development and Self-Care</a:t>
            </a:r>
          </a:p>
        </p:txBody>
      </p:sp>
      <p:sp>
        <p:nvSpPr>
          <p:cNvPr id="7" name="Text Placeholder 2">
            <a:extLst>
              <a:ext uri="{FF2B5EF4-FFF2-40B4-BE49-F238E27FC236}">
                <a16:creationId xmlns:a16="http://schemas.microsoft.com/office/drawing/2014/main" id="{854F4BE4-A6F1-B590-D9BB-011E7BC6BF2C}"/>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12316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AA4F-AB3A-15FF-E97B-A77FEE48B49F}"/>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Continuous Training and Skill Enhancement</a:t>
            </a:r>
          </a:p>
        </p:txBody>
      </p:sp>
      <p:sp>
        <p:nvSpPr>
          <p:cNvPr id="5" name="TextBox 4">
            <a:extLst>
              <a:ext uri="{FF2B5EF4-FFF2-40B4-BE49-F238E27FC236}">
                <a16:creationId xmlns:a16="http://schemas.microsoft.com/office/drawing/2014/main" id="{2615DB8F-CB9F-4177-BD94-CFC1D53E629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Importance of Skill Development</a:t>
            </a:r>
          </a:p>
          <a:p>
            <a:pPr marL="0" lvl="1" indent="0">
              <a:spcBef>
                <a:spcPts val="1000"/>
              </a:spcBef>
              <a:spcAft>
                <a:spcPts val="600"/>
              </a:spcAft>
              <a:buFont typeface="Arial" panose="020B0604020202020204" pitchFamily="34" charset="0"/>
              <a:buNone/>
            </a:pPr>
            <a:r>
              <a:rPr lang="en-US" sz="1400"/>
              <a:t>Ongoing training ensures peer case managers stay current with best practices and policies.</a:t>
            </a:r>
          </a:p>
          <a:p>
            <a:pPr marL="0" indent="0">
              <a:spcBef>
                <a:spcPts val="2500"/>
              </a:spcBef>
              <a:spcAft>
                <a:spcPts val="600"/>
              </a:spcAft>
              <a:buFont typeface="Arial" panose="020B0604020202020204" pitchFamily="34" charset="0"/>
              <a:buNone/>
            </a:pPr>
            <a:r>
              <a:rPr lang="en-US" sz="1400" b="1"/>
              <a:t>Improved Client Outcomes</a:t>
            </a:r>
          </a:p>
          <a:p>
            <a:pPr marL="0" lvl="1" indent="0">
              <a:spcBef>
                <a:spcPts val="1000"/>
              </a:spcBef>
              <a:spcAft>
                <a:spcPts val="600"/>
              </a:spcAft>
              <a:buFont typeface="Arial" panose="020B0604020202020204" pitchFamily="34" charset="0"/>
              <a:buNone/>
            </a:pPr>
            <a:r>
              <a:rPr lang="en-US" sz="1400"/>
              <a:t>Enhanced skills and knowledge lead to better support and services for clients.</a:t>
            </a:r>
          </a:p>
        </p:txBody>
      </p:sp>
      <p:pic>
        <p:nvPicPr>
          <p:cNvPr id="4" name="Content Placeholder 3" descr="People talking">
            <a:extLst>
              <a:ext uri="{FF2B5EF4-FFF2-40B4-BE49-F238E27FC236}">
                <a16:creationId xmlns:a16="http://schemas.microsoft.com/office/drawing/2014/main" id="{08978C56-7E55-436D-B7DD-CF652034D88D}"/>
              </a:ext>
            </a:extLst>
          </p:cNvPr>
          <p:cNvPicPr>
            <a:picLocks noGrp="1" noChangeAspect="1"/>
          </p:cNvPicPr>
          <p:nvPr>
            <p:ph type="pic" sz="quarter" idx="13"/>
          </p:nvPr>
        </p:nvPicPr>
        <p:blipFill>
          <a:blip r:embed="rId3"/>
          <a:srcRect l="28735" r="5172" b="-2"/>
          <a:stretch>
            <a:fillRect/>
          </a:stretch>
        </p:blipFill>
        <p:spPr>
          <a:xfrm>
            <a:off x="5737594" y="342900"/>
            <a:ext cx="6111507" cy="6172338"/>
          </a:xfrm>
        </p:spPr>
      </p:pic>
    </p:spTree>
    <p:extLst>
      <p:ext uri="{BB962C8B-B14F-4D97-AF65-F5344CB8AC3E}">
        <p14:creationId xmlns:p14="http://schemas.microsoft.com/office/powerpoint/2010/main" val="1081432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FD85-9349-3697-13DD-1FF764AB8ECE}"/>
              </a:ext>
            </a:extLst>
          </p:cNvPr>
          <p:cNvSpPr>
            <a:spLocks noGrp="1"/>
          </p:cNvSpPr>
          <p:nvPr>
            <p:ph type="title"/>
          </p:nvPr>
        </p:nvSpPr>
        <p:spPr/>
        <p:txBody>
          <a:bodyPr>
            <a:normAutofit/>
          </a:bodyPr>
          <a:lstStyle/>
          <a:p>
            <a:r>
              <a:rPr lang="en-US" sz="4200"/>
              <a:t>Stress Management and Burnout Prevention</a:t>
            </a:r>
          </a:p>
        </p:txBody>
      </p:sp>
      <p:graphicFrame>
        <p:nvGraphicFramePr>
          <p:cNvPr id="4" name="Content Placeholder 4">
            <a:extLst>
              <a:ext uri="{FF2B5EF4-FFF2-40B4-BE49-F238E27FC236}">
                <a16:creationId xmlns:a16="http://schemas.microsoft.com/office/drawing/2014/main" id="{19A999E1-6C36-4DBA-B038-DA4B84877085}"/>
              </a:ext>
            </a:extLst>
          </p:cNvPr>
          <p:cNvGraphicFramePr>
            <a:graphicFrameLocks noGrp="1"/>
          </p:cNvGraphicFramePr>
          <p:nvPr>
            <p:ph idx="1"/>
            <p:extLst>
              <p:ext uri="{D42A27DB-BD31-4B8C-83A1-F6EECF244321}">
                <p14:modId xmlns:p14="http://schemas.microsoft.com/office/powerpoint/2010/main" val="273313460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564117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3D8C-2DD3-E3CC-DF4F-3859EDB4797D}"/>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Supervision, Mentorship, and Support Networks</a:t>
            </a:r>
          </a:p>
        </p:txBody>
      </p:sp>
      <p:sp>
        <p:nvSpPr>
          <p:cNvPr id="5" name="TextBox 4">
            <a:extLst>
              <a:ext uri="{FF2B5EF4-FFF2-40B4-BE49-F238E27FC236}">
                <a16:creationId xmlns:a16="http://schemas.microsoft.com/office/drawing/2014/main" id="{9B5DC656-7A32-4805-94E6-94F0A2ABA6C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Guidance Through Mentorship</a:t>
            </a:r>
          </a:p>
          <a:p>
            <a:pPr marL="0" lvl="1" indent="0">
              <a:spcBef>
                <a:spcPts val="1000"/>
              </a:spcBef>
              <a:spcAft>
                <a:spcPts val="600"/>
              </a:spcAft>
              <a:buFont typeface="Arial" panose="020B0604020202020204" pitchFamily="34" charset="0"/>
              <a:buNone/>
            </a:pPr>
            <a:r>
              <a:rPr lang="en-US" sz="1400"/>
              <a:t>Mentorship offers crucial guidance to navigate professional challenges and achieve career goals effectively.</a:t>
            </a:r>
          </a:p>
          <a:p>
            <a:pPr marL="0" indent="0">
              <a:spcBef>
                <a:spcPts val="2500"/>
              </a:spcBef>
              <a:spcAft>
                <a:spcPts val="600"/>
              </a:spcAft>
              <a:buFont typeface="Arial" panose="020B0604020202020204" pitchFamily="34" charset="0"/>
              <a:buNone/>
            </a:pPr>
            <a:r>
              <a:rPr lang="en-US" sz="1400" b="1"/>
              <a:t>Accountability Benefits</a:t>
            </a:r>
          </a:p>
          <a:p>
            <a:pPr marL="0" lvl="1" indent="0">
              <a:spcBef>
                <a:spcPts val="1000"/>
              </a:spcBef>
              <a:spcAft>
                <a:spcPts val="600"/>
              </a:spcAft>
              <a:buFont typeface="Arial" panose="020B0604020202020204" pitchFamily="34" charset="0"/>
              <a:buNone/>
            </a:pPr>
            <a:r>
              <a:rPr lang="en-US" sz="1400"/>
              <a:t>Supervision ensures accountability, helping individuals maintain focus and meet their professional responsibilities.</a:t>
            </a:r>
          </a:p>
          <a:p>
            <a:pPr marL="0" indent="0">
              <a:spcBef>
                <a:spcPts val="2500"/>
              </a:spcBef>
              <a:spcAft>
                <a:spcPts val="600"/>
              </a:spcAft>
              <a:buFont typeface="Arial" panose="020B0604020202020204" pitchFamily="34" charset="0"/>
              <a:buNone/>
            </a:pPr>
            <a:r>
              <a:rPr lang="en-US" sz="1400" b="1"/>
              <a:t>Emotional Support</a:t>
            </a:r>
          </a:p>
          <a:p>
            <a:pPr marL="0" lvl="1" indent="0">
              <a:spcBef>
                <a:spcPts val="1000"/>
              </a:spcBef>
              <a:spcAft>
                <a:spcPts val="600"/>
              </a:spcAft>
              <a:buFont typeface="Arial" panose="020B0604020202020204" pitchFamily="34" charset="0"/>
              <a:buNone/>
            </a:pPr>
            <a:r>
              <a:rPr lang="en-US" sz="1400"/>
              <a:t>Support networks provide emotional encouragement, fostering resilience and professional sustainability.</a:t>
            </a:r>
          </a:p>
        </p:txBody>
      </p:sp>
      <p:pic>
        <p:nvPicPr>
          <p:cNvPr id="4" name="Content Placeholder 3" descr="Group of young people in modern office, holding hands all together, part of.">
            <a:extLst>
              <a:ext uri="{FF2B5EF4-FFF2-40B4-BE49-F238E27FC236}">
                <a16:creationId xmlns:a16="http://schemas.microsoft.com/office/drawing/2014/main" id="{70FC38E0-1E9D-48EB-BB04-E1944690D759}"/>
              </a:ext>
            </a:extLst>
          </p:cNvPr>
          <p:cNvPicPr>
            <a:picLocks noGrp="1" noChangeAspect="1"/>
          </p:cNvPicPr>
          <p:nvPr>
            <p:ph type="pic" sz="quarter" idx="13"/>
          </p:nvPr>
        </p:nvPicPr>
        <p:blipFill>
          <a:blip r:embed="rId3"/>
          <a:srcRect l="16035" r="17872" b="-2"/>
          <a:stretch>
            <a:fillRect/>
          </a:stretch>
        </p:blipFill>
        <p:spPr>
          <a:xfrm>
            <a:off x="5737594" y="342900"/>
            <a:ext cx="6111507" cy="6172338"/>
          </a:xfrm>
        </p:spPr>
      </p:pic>
    </p:spTree>
    <p:extLst>
      <p:ext uri="{BB962C8B-B14F-4D97-AF65-F5344CB8AC3E}">
        <p14:creationId xmlns:p14="http://schemas.microsoft.com/office/powerpoint/2010/main" val="2952714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90FA-C76C-5576-9EAA-1161B24F0797}"/>
              </a:ext>
            </a:extLst>
          </p:cNvPr>
          <p:cNvSpPr>
            <a:spLocks noGrp="1"/>
          </p:cNvSpPr>
          <p:nvPr>
            <p:ph type="title"/>
          </p:nvPr>
        </p:nvSpPr>
        <p:spPr>
          <a:xfrm>
            <a:off x="429768" y="1810512"/>
            <a:ext cx="7772400" cy="4562856"/>
          </a:xfrm>
        </p:spPr>
        <p:txBody>
          <a:bodyPr anchor="b">
            <a:normAutofit/>
          </a:bodyPr>
          <a:lstStyle/>
          <a:p>
            <a:r>
              <a:rPr lang="en-US"/>
              <a:t>Evaluating Success and Outcomes</a:t>
            </a:r>
          </a:p>
        </p:txBody>
      </p:sp>
      <p:sp>
        <p:nvSpPr>
          <p:cNvPr id="7" name="Text Placeholder 2">
            <a:extLst>
              <a:ext uri="{FF2B5EF4-FFF2-40B4-BE49-F238E27FC236}">
                <a16:creationId xmlns:a16="http://schemas.microsoft.com/office/drawing/2014/main" id="{37FB1CA7-7659-A629-0045-7F4E18474BDB}"/>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3004650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5E50-AEDD-B176-681B-DB21DE112578}"/>
              </a:ext>
            </a:extLst>
          </p:cNvPr>
          <p:cNvSpPr>
            <a:spLocks noGrp="1"/>
          </p:cNvSpPr>
          <p:nvPr>
            <p:ph type="title"/>
          </p:nvPr>
        </p:nvSpPr>
        <p:spPr>
          <a:xfrm>
            <a:off x="429768" y="411480"/>
            <a:ext cx="11045952" cy="1828800"/>
          </a:xfrm>
        </p:spPr>
        <p:txBody>
          <a:bodyPr anchor="t">
            <a:normAutofit/>
          </a:bodyPr>
          <a:lstStyle/>
          <a:p>
            <a:r>
              <a:rPr lang="en-US" sz="6200"/>
              <a:t>Presentation Agenda Overview</a:t>
            </a:r>
          </a:p>
        </p:txBody>
      </p:sp>
      <p:sp>
        <p:nvSpPr>
          <p:cNvPr id="3" name="Content Placeholder 2">
            <a:extLst>
              <a:ext uri="{FF2B5EF4-FFF2-40B4-BE49-F238E27FC236}">
                <a16:creationId xmlns:a16="http://schemas.microsoft.com/office/drawing/2014/main" id="{71EFF66D-73C9-0985-82AD-2D65622407BB}"/>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buFont typeface="Arial" panose="020B0604020202020204" pitchFamily="34" charset="0"/>
              <a:buChar char="•"/>
            </a:pPr>
            <a:r>
              <a:t>Understanding the Role of a Peer Case Manager</a:t>
            </a:r>
          </a:p>
          <a:p>
            <a:pPr>
              <a:buFont typeface="Arial" panose="020B0604020202020204" pitchFamily="34" charset="0"/>
              <a:buChar char="•"/>
            </a:pPr>
            <a:r>
              <a:t>Core Competencies Required for Peer Case Managers</a:t>
            </a:r>
          </a:p>
          <a:p>
            <a:pPr>
              <a:buFont typeface="Arial" panose="020B0604020202020204" pitchFamily="34" charset="0"/>
              <a:buChar char="•"/>
            </a:pPr>
            <a:r>
              <a:t>Best Practices in Peer Case Management</a:t>
            </a:r>
          </a:p>
          <a:p>
            <a:pPr>
              <a:buFont typeface="Arial" panose="020B0604020202020204" pitchFamily="34" charset="0"/>
              <a:buChar char="•"/>
            </a:pPr>
            <a:r>
              <a:t>Professional Development and Self-Care</a:t>
            </a:r>
          </a:p>
          <a:p>
            <a:pPr>
              <a:buFont typeface="Arial" panose="020B0604020202020204" pitchFamily="34" charset="0"/>
              <a:buChar char="•"/>
            </a:pPr>
            <a:r>
              <a:t>Evaluating Success and Outcomes</a:t>
            </a:r>
            <a:endParaRPr lang="en-US"/>
          </a:p>
        </p:txBody>
      </p:sp>
    </p:spTree>
    <p:extLst>
      <p:ext uri="{BB962C8B-B14F-4D97-AF65-F5344CB8AC3E}">
        <p14:creationId xmlns:p14="http://schemas.microsoft.com/office/powerpoint/2010/main" val="2087171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AE17-F217-EE8D-DD22-06BC2B1F864C}"/>
              </a:ext>
            </a:extLst>
          </p:cNvPr>
          <p:cNvSpPr>
            <a:spLocks noGrp="1"/>
          </p:cNvSpPr>
          <p:nvPr>
            <p:ph type="title"/>
          </p:nvPr>
        </p:nvSpPr>
        <p:spPr/>
        <p:txBody>
          <a:bodyPr>
            <a:normAutofit/>
          </a:bodyPr>
          <a:lstStyle/>
          <a:p>
            <a:r>
              <a:rPr lang="en-US" sz="4200"/>
              <a:t>Measuring Client Progress and Satisfaction</a:t>
            </a:r>
          </a:p>
        </p:txBody>
      </p:sp>
      <p:graphicFrame>
        <p:nvGraphicFramePr>
          <p:cNvPr id="4" name="Content Placeholder 4">
            <a:extLst>
              <a:ext uri="{FF2B5EF4-FFF2-40B4-BE49-F238E27FC236}">
                <a16:creationId xmlns:a16="http://schemas.microsoft.com/office/drawing/2014/main" id="{6C15BEF8-CDDF-4E4F-B827-92639050266B}"/>
              </a:ext>
            </a:extLst>
          </p:cNvPr>
          <p:cNvGraphicFramePr>
            <a:graphicFrameLocks noGrp="1"/>
          </p:cNvGraphicFramePr>
          <p:nvPr>
            <p:ph idx="1"/>
            <p:extLst>
              <p:ext uri="{D42A27DB-BD31-4B8C-83A1-F6EECF244321}">
                <p14:modId xmlns:p14="http://schemas.microsoft.com/office/powerpoint/2010/main" val="406552764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3460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EA4E-5745-C6EF-A8CA-91DB7F44EA9B}"/>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Utilizing Feedback for Improvement</a:t>
            </a:r>
          </a:p>
        </p:txBody>
      </p:sp>
      <p:sp>
        <p:nvSpPr>
          <p:cNvPr id="5" name="TextBox 4">
            <a:extLst>
              <a:ext uri="{FF2B5EF4-FFF2-40B4-BE49-F238E27FC236}">
                <a16:creationId xmlns:a16="http://schemas.microsoft.com/office/drawing/2014/main" id="{9F3A2396-07AC-47BC-811B-61388DF4E11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Feedback Collection</a:t>
            </a:r>
          </a:p>
          <a:p>
            <a:pPr marL="0" lvl="1" indent="0">
              <a:spcBef>
                <a:spcPts val="1000"/>
              </a:spcBef>
              <a:spcAft>
                <a:spcPts val="600"/>
              </a:spcAft>
              <a:buFont typeface="Arial" panose="020B0604020202020204" pitchFamily="34" charset="0"/>
              <a:buNone/>
            </a:pPr>
            <a:r>
              <a:rPr lang="en-US" sz="1400"/>
              <a:t>Gathering feedback from clients and team members is essential for identifying areas for improvement.</a:t>
            </a:r>
          </a:p>
          <a:p>
            <a:pPr marL="0" indent="0">
              <a:spcBef>
                <a:spcPts val="2500"/>
              </a:spcBef>
              <a:spcAft>
                <a:spcPts val="600"/>
              </a:spcAft>
              <a:buFont typeface="Arial" panose="020B0604020202020204" pitchFamily="34" charset="0"/>
              <a:buNone/>
            </a:pPr>
            <a:r>
              <a:rPr lang="en-US" sz="1400" b="1"/>
              <a:t>Data Analysis</a:t>
            </a:r>
          </a:p>
          <a:p>
            <a:pPr marL="0" lvl="1" indent="0">
              <a:spcBef>
                <a:spcPts val="1000"/>
              </a:spcBef>
              <a:spcAft>
                <a:spcPts val="600"/>
              </a:spcAft>
              <a:buFont typeface="Arial" panose="020B0604020202020204" pitchFamily="34" charset="0"/>
              <a:buNone/>
            </a:pPr>
            <a:r>
              <a:rPr lang="en-US" sz="1400"/>
              <a:t>Analyzing the collected feedback helps uncover trends and insights to guide improvements.</a:t>
            </a:r>
          </a:p>
          <a:p>
            <a:pPr marL="0" indent="0">
              <a:spcBef>
                <a:spcPts val="2500"/>
              </a:spcBef>
              <a:spcAft>
                <a:spcPts val="600"/>
              </a:spcAft>
              <a:buFont typeface="Arial" panose="020B0604020202020204" pitchFamily="34" charset="0"/>
              <a:buNone/>
            </a:pPr>
            <a:r>
              <a:rPr lang="en-US" sz="1400" b="1"/>
              <a:t>Enhancing Service Delivery</a:t>
            </a:r>
          </a:p>
          <a:p>
            <a:pPr marL="0" lvl="1" indent="0">
              <a:spcBef>
                <a:spcPts val="1000"/>
              </a:spcBef>
              <a:spcAft>
                <a:spcPts val="600"/>
              </a:spcAft>
              <a:buFont typeface="Arial" panose="020B0604020202020204" pitchFamily="34" charset="0"/>
              <a:buNone/>
            </a:pPr>
            <a:r>
              <a:rPr lang="en-US" sz="1400"/>
              <a:t>Implementing feedback-driven changes leads to better quality and improved customer satisfaction.</a:t>
            </a:r>
          </a:p>
        </p:txBody>
      </p:sp>
      <p:pic>
        <p:nvPicPr>
          <p:cNvPr id="4" name="Content Placeholder 3" descr="Two chalk drawn human head with speech bubble and golden stars, illuminated light bulb in mid-air.">
            <a:extLst>
              <a:ext uri="{FF2B5EF4-FFF2-40B4-BE49-F238E27FC236}">
                <a16:creationId xmlns:a16="http://schemas.microsoft.com/office/drawing/2014/main" id="{71499D11-3C51-47B5-ADDA-E2878ED1B440}"/>
              </a:ext>
            </a:extLst>
          </p:cNvPr>
          <p:cNvPicPr>
            <a:picLocks noGrp="1" noChangeAspect="1"/>
          </p:cNvPicPr>
          <p:nvPr>
            <p:ph type="pic" sz="quarter" idx="13"/>
          </p:nvPr>
        </p:nvPicPr>
        <p:blipFill>
          <a:blip r:embed="rId3"/>
          <a:srcRect l="10712" r="23195" b="-2"/>
          <a:stretch>
            <a:fillRect/>
          </a:stretch>
        </p:blipFill>
        <p:spPr>
          <a:xfrm>
            <a:off x="5737594" y="342900"/>
            <a:ext cx="6111507" cy="6172338"/>
          </a:xfrm>
        </p:spPr>
      </p:pic>
    </p:spTree>
    <p:extLst>
      <p:ext uri="{BB962C8B-B14F-4D97-AF65-F5344CB8AC3E}">
        <p14:creationId xmlns:p14="http://schemas.microsoft.com/office/powerpoint/2010/main" val="3688135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F0BC8-DD7C-7ADF-7941-8D2EF85E970E}"/>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Documenting and Reporting Case Management Efforts</a:t>
            </a:r>
          </a:p>
        </p:txBody>
      </p:sp>
      <p:sp>
        <p:nvSpPr>
          <p:cNvPr id="5" name="TextBox 4">
            <a:extLst>
              <a:ext uri="{FF2B5EF4-FFF2-40B4-BE49-F238E27FC236}">
                <a16:creationId xmlns:a16="http://schemas.microsoft.com/office/drawing/2014/main" id="{04F2F088-1515-43D3-A384-29804215273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Ensuring Accountability</a:t>
            </a:r>
          </a:p>
          <a:p>
            <a:pPr marL="0" lvl="1" indent="0">
              <a:spcBef>
                <a:spcPts val="1000"/>
              </a:spcBef>
              <a:spcAft>
                <a:spcPts val="600"/>
              </a:spcAft>
              <a:buFont typeface="Arial" panose="020B0604020202020204" pitchFamily="34" charset="0"/>
              <a:buNone/>
            </a:pPr>
            <a:r>
              <a:rPr lang="en-US" sz="1400"/>
              <a:t>Accurate documentation maintains transparency and accountability in case management processes.</a:t>
            </a:r>
          </a:p>
          <a:p>
            <a:pPr marL="0" indent="0">
              <a:spcBef>
                <a:spcPts val="2500"/>
              </a:spcBef>
              <a:spcAft>
                <a:spcPts val="600"/>
              </a:spcAft>
              <a:buFont typeface="Arial" panose="020B0604020202020204" pitchFamily="34" charset="0"/>
              <a:buNone/>
            </a:pPr>
            <a:r>
              <a:rPr lang="en-US" sz="1400" b="1"/>
              <a:t>Continuity of Care</a:t>
            </a:r>
          </a:p>
          <a:p>
            <a:pPr marL="0" lvl="1" indent="0">
              <a:spcBef>
                <a:spcPts val="1000"/>
              </a:spcBef>
              <a:spcAft>
                <a:spcPts val="600"/>
              </a:spcAft>
              <a:buFont typeface="Arial" panose="020B0604020202020204" pitchFamily="34" charset="0"/>
              <a:buNone/>
            </a:pPr>
            <a:r>
              <a:rPr lang="en-US" sz="1400"/>
              <a:t>Well-maintained records support seamless care transitions and ongoing client support.</a:t>
            </a:r>
          </a:p>
          <a:p>
            <a:pPr marL="0" indent="0">
              <a:spcBef>
                <a:spcPts val="2500"/>
              </a:spcBef>
              <a:spcAft>
                <a:spcPts val="600"/>
              </a:spcAft>
              <a:buFont typeface="Arial" panose="020B0604020202020204" pitchFamily="34" charset="0"/>
              <a:buNone/>
            </a:pPr>
            <a:r>
              <a:rPr lang="en-US" sz="1400" b="1"/>
              <a:t>Data for Evaluation and Funding</a:t>
            </a:r>
          </a:p>
          <a:p>
            <a:pPr marL="0" lvl="1" indent="0">
              <a:spcBef>
                <a:spcPts val="1000"/>
              </a:spcBef>
              <a:spcAft>
                <a:spcPts val="600"/>
              </a:spcAft>
              <a:buFont typeface="Arial" panose="020B0604020202020204" pitchFamily="34" charset="0"/>
              <a:buNone/>
            </a:pPr>
            <a:r>
              <a:rPr lang="en-US" sz="1400"/>
              <a:t>Collected data from documentation aids evaluation, planning, and securing funding.</a:t>
            </a:r>
          </a:p>
        </p:txBody>
      </p:sp>
      <p:pic>
        <p:nvPicPr>
          <p:cNvPr id="4" name="Content Placeholder 3" descr="close up of a german paper for the Health insurance In case of illness with a stethoscope">
            <a:extLst>
              <a:ext uri="{FF2B5EF4-FFF2-40B4-BE49-F238E27FC236}">
                <a16:creationId xmlns:a16="http://schemas.microsoft.com/office/drawing/2014/main" id="{05696F08-C0F0-4AF2-88BD-8485AEAB2398}"/>
              </a:ext>
            </a:extLst>
          </p:cNvPr>
          <p:cNvPicPr>
            <a:picLocks noGrp="1" noChangeAspect="1"/>
          </p:cNvPicPr>
          <p:nvPr>
            <p:ph type="pic" sz="quarter" idx="13"/>
          </p:nvPr>
        </p:nvPicPr>
        <p:blipFill>
          <a:blip r:embed="rId3"/>
          <a:srcRect l="10799" r="23108" b="-2"/>
          <a:stretch>
            <a:fillRect/>
          </a:stretch>
        </p:blipFill>
        <p:spPr>
          <a:xfrm>
            <a:off x="5737594" y="342900"/>
            <a:ext cx="6111507" cy="6172338"/>
          </a:xfrm>
        </p:spPr>
      </p:pic>
    </p:spTree>
    <p:extLst>
      <p:ext uri="{BB962C8B-B14F-4D97-AF65-F5344CB8AC3E}">
        <p14:creationId xmlns:p14="http://schemas.microsoft.com/office/powerpoint/2010/main" val="4250487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2E04-7041-F96E-87BB-ABBE22621E97}"/>
              </a:ext>
            </a:extLst>
          </p:cNvPr>
          <p:cNvSpPr>
            <a:spLocks noGrp="1"/>
          </p:cNvSpPr>
          <p:nvPr>
            <p:ph type="title"/>
          </p:nvPr>
        </p:nvSpPr>
        <p:spPr>
          <a:xfrm>
            <a:off x="429768" y="1627318"/>
            <a:ext cx="7370064" cy="1842020"/>
          </a:xfrm>
        </p:spPr>
        <p:txBody>
          <a:bodyPr anchor="b">
            <a:normAutofit/>
          </a:bodyPr>
          <a:lstStyle/>
          <a:p>
            <a:r>
              <a:rPr lang="en-US"/>
              <a:t>Conclusion</a:t>
            </a:r>
          </a:p>
        </p:txBody>
      </p:sp>
      <p:graphicFrame>
        <p:nvGraphicFramePr>
          <p:cNvPr id="7" name="Content Placeholder 2">
            <a:extLst>
              <a:ext uri="{FF2B5EF4-FFF2-40B4-BE49-F238E27FC236}">
                <a16:creationId xmlns:a16="http://schemas.microsoft.com/office/drawing/2014/main" id="{02330778-751E-8777-78A2-3A77BB4843BF}"/>
              </a:ext>
            </a:extLst>
          </p:cNvPr>
          <p:cNvGraphicFramePr>
            <a:graphicFrameLocks noGrp="1"/>
          </p:cNvGraphicFramePr>
          <p:nvPr>
            <p:ph sz="quarter" idx="14"/>
            <p:extLst>
              <p:ext uri="{D42A27DB-BD31-4B8C-83A1-F6EECF244321}">
                <p14:modId xmlns:p14="http://schemas.microsoft.com/office/powerpoint/2010/main" val="4141744718"/>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622673"/>
          <a:ext cx="7370064" cy="22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84106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0B8DC-9B4C-D147-1D83-AA71689732A9}"/>
              </a:ext>
            </a:extLst>
          </p:cNvPr>
          <p:cNvSpPr>
            <a:spLocks noGrp="1"/>
          </p:cNvSpPr>
          <p:nvPr>
            <p:ph type="title"/>
          </p:nvPr>
        </p:nvSpPr>
        <p:spPr>
          <a:xfrm>
            <a:off x="429768" y="1810512"/>
            <a:ext cx="7772400" cy="4562856"/>
          </a:xfrm>
        </p:spPr>
        <p:txBody>
          <a:bodyPr anchor="b">
            <a:normAutofit/>
          </a:bodyPr>
          <a:lstStyle/>
          <a:p>
            <a:r>
              <a:rPr lang="en-US"/>
              <a:t>Understanding the Role of a Peer Case Manager</a:t>
            </a:r>
          </a:p>
        </p:txBody>
      </p:sp>
      <p:sp>
        <p:nvSpPr>
          <p:cNvPr id="7" name="Text Placeholder 2">
            <a:extLst>
              <a:ext uri="{FF2B5EF4-FFF2-40B4-BE49-F238E27FC236}">
                <a16:creationId xmlns:a16="http://schemas.microsoft.com/office/drawing/2014/main" id="{0EC3A097-8F2A-BD62-868D-F5785685323B}"/>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382615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1216-390B-0770-E54D-6BBCC7A4A98F}"/>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Defining Peer Case Management</a:t>
            </a:r>
          </a:p>
        </p:txBody>
      </p:sp>
      <p:pic>
        <p:nvPicPr>
          <p:cNvPr id="4" name="Content Placeholder 3" descr="Check Mark on Human Head">
            <a:extLst>
              <a:ext uri="{FF2B5EF4-FFF2-40B4-BE49-F238E27FC236}">
                <a16:creationId xmlns:a16="http://schemas.microsoft.com/office/drawing/2014/main" id="{15114C8D-DCA1-4C6B-97DF-59A7906C364F}"/>
              </a:ext>
            </a:extLst>
          </p:cNvPr>
          <p:cNvPicPr>
            <a:picLocks noGrp="1" noChangeAspect="1"/>
          </p:cNvPicPr>
          <p:nvPr>
            <p:ph type="pic" sz="quarter" idx="13"/>
          </p:nvPr>
        </p:nvPicPr>
        <p:blipFill>
          <a:blip r:embed="rId3"/>
          <a:srcRect l="7790" r="2" b="2"/>
          <a:stretch>
            <a:fillRect/>
          </a:stretch>
        </p:blipFill>
        <p:spPr>
          <a:xfrm>
            <a:off x="342900" y="342901"/>
            <a:ext cx="7391400" cy="6172200"/>
          </a:xfrm>
        </p:spPr>
      </p:pic>
      <p:sp>
        <p:nvSpPr>
          <p:cNvPr id="5" name="TextBox 4">
            <a:extLst>
              <a:ext uri="{FF2B5EF4-FFF2-40B4-BE49-F238E27FC236}">
                <a16:creationId xmlns:a16="http://schemas.microsoft.com/office/drawing/2014/main" id="{38B3F8FE-40A7-4E14-B982-C2BB8CEB06C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900" b="1"/>
              <a:t>Lived Experience Support</a:t>
            </a:r>
          </a:p>
          <a:p>
            <a:pPr marL="0" lvl="1" indent="0">
              <a:lnSpc>
                <a:spcPct val="90000"/>
              </a:lnSpc>
              <a:spcBef>
                <a:spcPts val="1000"/>
              </a:spcBef>
              <a:spcAft>
                <a:spcPts val="600"/>
              </a:spcAft>
              <a:buNone/>
            </a:pPr>
            <a:r>
              <a:rPr lang="en-US" sz="900"/>
              <a:t>Peer case managers use their own lived experiences to offer authentic guidance and support to clients.</a:t>
            </a:r>
          </a:p>
          <a:p>
            <a:pPr marL="0" indent="0">
              <a:lnSpc>
                <a:spcPct val="90000"/>
              </a:lnSpc>
              <a:spcBef>
                <a:spcPts val="2500"/>
              </a:spcBef>
              <a:spcAft>
                <a:spcPts val="600"/>
              </a:spcAft>
              <a:buNone/>
            </a:pPr>
            <a:r>
              <a:rPr lang="en-US" sz="900" b="1"/>
              <a:t>Trust and Relatability</a:t>
            </a:r>
          </a:p>
          <a:p>
            <a:pPr marL="0" lvl="1" indent="0">
              <a:lnSpc>
                <a:spcPct val="90000"/>
              </a:lnSpc>
              <a:spcBef>
                <a:spcPts val="1000"/>
              </a:spcBef>
              <a:spcAft>
                <a:spcPts val="600"/>
              </a:spcAft>
              <a:buNone/>
            </a:pPr>
            <a:r>
              <a:rPr lang="en-US" sz="900"/>
              <a:t>Building trust through shared experiences enhances client engagement and fosters meaningful connections.</a:t>
            </a:r>
          </a:p>
          <a:p>
            <a:pPr marL="0" indent="0">
              <a:lnSpc>
                <a:spcPct val="90000"/>
              </a:lnSpc>
              <a:spcBef>
                <a:spcPts val="2500"/>
              </a:spcBef>
              <a:spcAft>
                <a:spcPts val="600"/>
              </a:spcAft>
              <a:buNone/>
            </a:pPr>
            <a:r>
              <a:rPr lang="en-US" sz="900" b="1"/>
              <a:t>Advocacy in Complex Systems</a:t>
            </a:r>
          </a:p>
          <a:p>
            <a:pPr marL="0" lvl="1" indent="0">
              <a:lnSpc>
                <a:spcPct val="90000"/>
              </a:lnSpc>
              <a:spcBef>
                <a:spcPts val="1000"/>
              </a:spcBef>
              <a:spcAft>
                <a:spcPts val="600"/>
              </a:spcAft>
              <a:buNone/>
            </a:pPr>
            <a:r>
              <a:rPr lang="en-US" sz="900"/>
              <a:t>Peers help clients navigate complex systems by advocating and providing practical support.</a:t>
            </a:r>
          </a:p>
        </p:txBody>
      </p:sp>
    </p:spTree>
    <p:extLst>
      <p:ext uri="{BB962C8B-B14F-4D97-AF65-F5344CB8AC3E}">
        <p14:creationId xmlns:p14="http://schemas.microsoft.com/office/powerpoint/2010/main" val="307547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9A6A-C4C9-E04B-43B7-707811EFFA0B}"/>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Key Responsibilities and Functions</a:t>
            </a:r>
          </a:p>
        </p:txBody>
      </p:sp>
      <p:pic>
        <p:nvPicPr>
          <p:cNvPr id="4" name="Content Placeholder 3" descr="Coronavirus concept with wooden cubes with people symbols and connections between them">
            <a:extLst>
              <a:ext uri="{FF2B5EF4-FFF2-40B4-BE49-F238E27FC236}">
                <a16:creationId xmlns:a16="http://schemas.microsoft.com/office/drawing/2014/main" id="{B44AB908-20AE-4785-A77C-3475CB69342C}"/>
              </a:ext>
            </a:extLst>
          </p:cNvPr>
          <p:cNvPicPr>
            <a:picLocks noGrp="1" noChangeAspect="1"/>
          </p:cNvPicPr>
          <p:nvPr>
            <p:ph type="pic" sz="quarter" idx="13"/>
          </p:nvPr>
        </p:nvPicPr>
        <p:blipFill>
          <a:blip r:embed="rId3"/>
          <a:srcRect l="11446" r="9641" b="3"/>
          <a:stretch>
            <a:fillRect/>
          </a:stretch>
        </p:blipFill>
        <p:spPr>
          <a:xfrm>
            <a:off x="510075" y="2293496"/>
            <a:ext cx="4775158" cy="4039043"/>
          </a:xfrm>
        </p:spPr>
      </p:pic>
      <p:sp>
        <p:nvSpPr>
          <p:cNvPr id="5" name="TextBox 4">
            <a:extLst>
              <a:ext uri="{FF2B5EF4-FFF2-40B4-BE49-F238E27FC236}">
                <a16:creationId xmlns:a16="http://schemas.microsoft.com/office/drawing/2014/main" id="{FEA7FA33-C05F-4F73-8AE8-12BE602E706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Service Coordination</a:t>
            </a:r>
          </a:p>
          <a:p>
            <a:pPr marL="0" lvl="1" indent="0">
              <a:spcBef>
                <a:spcPts val="1000"/>
              </a:spcBef>
              <a:spcAft>
                <a:spcPts val="600"/>
              </a:spcAft>
              <a:buFont typeface="Arial" panose="020B0604020202020204" pitchFamily="34" charset="0"/>
              <a:buNone/>
            </a:pPr>
            <a:r>
              <a:rPr lang="en-US" sz="1400"/>
              <a:t>Peer case managers organize and coordinate various services to meet clients' diverse needs effectively.</a:t>
            </a:r>
          </a:p>
          <a:p>
            <a:pPr marL="0" indent="0">
              <a:spcBef>
                <a:spcPts val="2500"/>
              </a:spcBef>
              <a:spcAft>
                <a:spcPts val="600"/>
              </a:spcAft>
              <a:buFont typeface="Arial" panose="020B0604020202020204" pitchFamily="34" charset="0"/>
              <a:buNone/>
            </a:pPr>
            <a:r>
              <a:rPr lang="en-US" sz="1400" b="1"/>
              <a:t>Emotional Support</a:t>
            </a:r>
          </a:p>
          <a:p>
            <a:pPr marL="0" lvl="1" indent="0">
              <a:spcBef>
                <a:spcPts val="1000"/>
              </a:spcBef>
              <a:spcAft>
                <a:spcPts val="600"/>
              </a:spcAft>
              <a:buFont typeface="Arial" panose="020B0604020202020204" pitchFamily="34" charset="0"/>
              <a:buNone/>
            </a:pPr>
            <a:r>
              <a:rPr lang="en-US" sz="1400"/>
              <a:t>Providing empathetic emotional support helps clients feel understood and motivated throughout their journey.</a:t>
            </a:r>
          </a:p>
          <a:p>
            <a:pPr marL="0" indent="0">
              <a:spcBef>
                <a:spcPts val="2500"/>
              </a:spcBef>
              <a:spcAft>
                <a:spcPts val="600"/>
              </a:spcAft>
              <a:buFont typeface="Arial" panose="020B0604020202020204" pitchFamily="34" charset="0"/>
              <a:buNone/>
            </a:pPr>
            <a:r>
              <a:rPr lang="en-US" sz="1400" b="1"/>
              <a:t>Resource Connection</a:t>
            </a:r>
          </a:p>
          <a:p>
            <a:pPr marL="0" lvl="1" indent="0">
              <a:spcBef>
                <a:spcPts val="1000"/>
              </a:spcBef>
              <a:spcAft>
                <a:spcPts val="600"/>
              </a:spcAft>
              <a:buFont typeface="Arial" panose="020B0604020202020204" pitchFamily="34" charset="0"/>
              <a:buNone/>
            </a:pPr>
            <a:r>
              <a:rPr lang="en-US" sz="1400"/>
              <a:t>Connecting clients to community resources ensures they access necessary healthcare and social services.</a:t>
            </a:r>
          </a:p>
          <a:p>
            <a:pPr marL="0" indent="0">
              <a:spcBef>
                <a:spcPts val="2500"/>
              </a:spcBef>
              <a:spcAft>
                <a:spcPts val="600"/>
              </a:spcAft>
              <a:buFont typeface="Arial" panose="020B0604020202020204" pitchFamily="34" charset="0"/>
              <a:buNone/>
            </a:pPr>
            <a:r>
              <a:rPr lang="en-US" sz="1400" b="1"/>
              <a:t>Advocacy and Navigation</a:t>
            </a:r>
          </a:p>
          <a:p>
            <a:pPr marL="0" lvl="1" indent="0">
              <a:spcBef>
                <a:spcPts val="1000"/>
              </a:spcBef>
              <a:spcAft>
                <a:spcPts val="600"/>
              </a:spcAft>
              <a:buFont typeface="Arial" panose="020B0604020202020204" pitchFamily="34" charset="0"/>
              <a:buNone/>
            </a:pPr>
            <a:r>
              <a:rPr lang="en-US" sz="1400"/>
              <a:t>Peer case managers assist in navigating complex systems and advocate for clients' rights and needs.</a:t>
            </a:r>
          </a:p>
        </p:txBody>
      </p:sp>
    </p:spTree>
    <p:extLst>
      <p:ext uri="{BB962C8B-B14F-4D97-AF65-F5344CB8AC3E}">
        <p14:creationId xmlns:p14="http://schemas.microsoft.com/office/powerpoint/2010/main" val="3987462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960D-0791-1108-0D33-14ED6A0CA3AB}"/>
              </a:ext>
            </a:extLst>
          </p:cNvPr>
          <p:cNvSpPr>
            <a:spLocks noGrp="1"/>
          </p:cNvSpPr>
          <p:nvPr>
            <p:ph type="title"/>
          </p:nvPr>
        </p:nvSpPr>
        <p:spPr/>
        <p:txBody>
          <a:bodyPr>
            <a:normAutofit/>
          </a:bodyPr>
          <a:lstStyle/>
          <a:p>
            <a:r>
              <a:rPr lang="en-US" sz="5100"/>
              <a:t>Unique Value of Lived Experience</a:t>
            </a:r>
          </a:p>
        </p:txBody>
      </p:sp>
      <p:graphicFrame>
        <p:nvGraphicFramePr>
          <p:cNvPr id="4" name="Content Placeholder 4">
            <a:extLst>
              <a:ext uri="{FF2B5EF4-FFF2-40B4-BE49-F238E27FC236}">
                <a16:creationId xmlns:a16="http://schemas.microsoft.com/office/drawing/2014/main" id="{4B587AB6-7CB3-4ADE-A931-ADC3B9511A81}"/>
              </a:ext>
            </a:extLst>
          </p:cNvPr>
          <p:cNvGraphicFramePr>
            <a:graphicFrameLocks noGrp="1"/>
          </p:cNvGraphicFramePr>
          <p:nvPr>
            <p:ph idx="1"/>
            <p:extLst>
              <p:ext uri="{D42A27DB-BD31-4B8C-83A1-F6EECF244321}">
                <p14:modId xmlns:p14="http://schemas.microsoft.com/office/powerpoint/2010/main" val="2625261431"/>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13348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4E33-5344-41C7-6245-393F5C380198}"/>
              </a:ext>
            </a:extLst>
          </p:cNvPr>
          <p:cNvSpPr>
            <a:spLocks noGrp="1"/>
          </p:cNvSpPr>
          <p:nvPr>
            <p:ph type="title"/>
          </p:nvPr>
        </p:nvSpPr>
        <p:spPr>
          <a:xfrm>
            <a:off x="429768" y="1810512"/>
            <a:ext cx="7772400" cy="4562856"/>
          </a:xfrm>
        </p:spPr>
        <p:txBody>
          <a:bodyPr anchor="b">
            <a:normAutofit/>
          </a:bodyPr>
          <a:lstStyle/>
          <a:p>
            <a:r>
              <a:rPr lang="en-US" sz="6800"/>
              <a:t>Core Competencies Required for Peer Case Managers</a:t>
            </a:r>
          </a:p>
        </p:txBody>
      </p:sp>
      <p:sp>
        <p:nvSpPr>
          <p:cNvPr id="7" name="Text Placeholder 2">
            <a:extLst>
              <a:ext uri="{FF2B5EF4-FFF2-40B4-BE49-F238E27FC236}">
                <a16:creationId xmlns:a16="http://schemas.microsoft.com/office/drawing/2014/main" id="{F15471FB-D49B-EC96-DE3F-A35481B11CCA}"/>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49240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96F3-E797-BBCC-9A71-D6E92C2EE476}"/>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Effective Communication and Active Listening</a:t>
            </a:r>
          </a:p>
        </p:txBody>
      </p:sp>
      <p:pic>
        <p:nvPicPr>
          <p:cNvPr id="4" name="Content Placeholder 3" descr="People in group therapy">
            <a:extLst>
              <a:ext uri="{FF2B5EF4-FFF2-40B4-BE49-F238E27FC236}">
                <a16:creationId xmlns:a16="http://schemas.microsoft.com/office/drawing/2014/main" id="{A3E8B359-F1A9-4A93-9B60-A23C781C86EC}"/>
              </a:ext>
            </a:extLst>
          </p:cNvPr>
          <p:cNvPicPr>
            <a:picLocks noGrp="1" noChangeAspect="1"/>
          </p:cNvPicPr>
          <p:nvPr>
            <p:ph type="pic" sz="quarter" idx="13"/>
          </p:nvPr>
        </p:nvPicPr>
        <p:blipFill>
          <a:blip r:embed="rId3"/>
          <a:srcRect l="5185" r="14880" b="1"/>
          <a:stretch>
            <a:fillRect/>
          </a:stretch>
        </p:blipFill>
        <p:spPr>
          <a:xfrm>
            <a:off x="342900" y="342901"/>
            <a:ext cx="7391400" cy="6172200"/>
          </a:xfrm>
        </p:spPr>
      </p:pic>
      <p:sp>
        <p:nvSpPr>
          <p:cNvPr id="5" name="TextBox 4">
            <a:extLst>
              <a:ext uri="{FF2B5EF4-FFF2-40B4-BE49-F238E27FC236}">
                <a16:creationId xmlns:a16="http://schemas.microsoft.com/office/drawing/2014/main" id="{626B855D-6897-4161-91DA-3F2C86734B1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900" b="1"/>
              <a:t>Trust and Understanding</a:t>
            </a:r>
          </a:p>
          <a:p>
            <a:pPr marL="0" lvl="1" indent="0">
              <a:lnSpc>
                <a:spcPct val="90000"/>
              </a:lnSpc>
              <a:spcBef>
                <a:spcPts val="1000"/>
              </a:spcBef>
              <a:spcAft>
                <a:spcPts val="600"/>
              </a:spcAft>
              <a:buNone/>
            </a:pPr>
            <a:r>
              <a:rPr lang="en-US" sz="900"/>
              <a:t>Clear communication and active listening build trust and enhance mutual understanding between peers and clients.</a:t>
            </a:r>
          </a:p>
          <a:p>
            <a:pPr marL="0" indent="0">
              <a:lnSpc>
                <a:spcPct val="90000"/>
              </a:lnSpc>
              <a:spcBef>
                <a:spcPts val="2500"/>
              </a:spcBef>
              <a:spcAft>
                <a:spcPts val="600"/>
              </a:spcAft>
              <a:buNone/>
            </a:pPr>
            <a:r>
              <a:rPr lang="en-US" sz="900" b="1"/>
              <a:t>Non-Judgmental Listening</a:t>
            </a:r>
          </a:p>
          <a:p>
            <a:pPr marL="0" lvl="1" indent="0">
              <a:lnSpc>
                <a:spcPct val="90000"/>
              </a:lnSpc>
              <a:spcBef>
                <a:spcPts val="1000"/>
              </a:spcBef>
              <a:spcAft>
                <a:spcPts val="600"/>
              </a:spcAft>
              <a:buNone/>
            </a:pPr>
            <a:r>
              <a:rPr lang="en-US" sz="900"/>
              <a:t>Peer case managers listen without judgment to fully understand clients’ needs and perspectives.</a:t>
            </a:r>
          </a:p>
          <a:p>
            <a:pPr marL="0" indent="0">
              <a:lnSpc>
                <a:spcPct val="90000"/>
              </a:lnSpc>
              <a:spcBef>
                <a:spcPts val="2500"/>
              </a:spcBef>
              <a:spcAft>
                <a:spcPts val="600"/>
              </a:spcAft>
              <a:buNone/>
            </a:pPr>
            <a:r>
              <a:rPr lang="en-US" sz="900" b="1"/>
              <a:t>Compassionate Communication</a:t>
            </a:r>
          </a:p>
          <a:p>
            <a:pPr marL="0" lvl="1" indent="0">
              <a:lnSpc>
                <a:spcPct val="90000"/>
              </a:lnSpc>
              <a:spcBef>
                <a:spcPts val="1000"/>
              </a:spcBef>
              <a:spcAft>
                <a:spcPts val="600"/>
              </a:spcAft>
              <a:buNone/>
            </a:pPr>
            <a:r>
              <a:rPr lang="en-US" sz="900"/>
              <a:t>Communicating information clearly and compassionately helps clients feel supported and valued.</a:t>
            </a:r>
          </a:p>
        </p:txBody>
      </p:sp>
    </p:spTree>
    <p:extLst>
      <p:ext uri="{BB962C8B-B14F-4D97-AF65-F5344CB8AC3E}">
        <p14:creationId xmlns:p14="http://schemas.microsoft.com/office/powerpoint/2010/main" val="3930645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121F-3AA3-410B-D0C8-43CF5B77A7C7}"/>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Empathy, Respect, and Cultural Competence</a:t>
            </a:r>
          </a:p>
        </p:txBody>
      </p:sp>
      <p:pic>
        <p:nvPicPr>
          <p:cNvPr id="4" name="Content Placeholder 3" descr="Business people clapping">
            <a:extLst>
              <a:ext uri="{FF2B5EF4-FFF2-40B4-BE49-F238E27FC236}">
                <a16:creationId xmlns:a16="http://schemas.microsoft.com/office/drawing/2014/main" id="{96BAE4EB-022F-4A3A-B6AE-11449CBDA5D4}"/>
              </a:ext>
            </a:extLst>
          </p:cNvPr>
          <p:cNvPicPr>
            <a:picLocks noGrp="1" noChangeAspect="1"/>
          </p:cNvPicPr>
          <p:nvPr>
            <p:ph type="pic" sz="quarter" idx="13"/>
          </p:nvPr>
        </p:nvPicPr>
        <p:blipFill>
          <a:blip r:embed="rId3"/>
          <a:srcRect l="9236" r="10829" b="1"/>
          <a:stretch>
            <a:fillRect/>
          </a:stretch>
        </p:blipFill>
        <p:spPr>
          <a:xfrm>
            <a:off x="342900" y="342901"/>
            <a:ext cx="7391400" cy="6172200"/>
          </a:xfrm>
        </p:spPr>
      </p:pic>
      <p:sp>
        <p:nvSpPr>
          <p:cNvPr id="5" name="TextBox 4">
            <a:extLst>
              <a:ext uri="{FF2B5EF4-FFF2-40B4-BE49-F238E27FC236}">
                <a16:creationId xmlns:a16="http://schemas.microsoft.com/office/drawing/2014/main" id="{FFB76B1C-1210-4143-AED9-E3518A61E03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900" b="1"/>
              <a:t>Empathy and Respect</a:t>
            </a:r>
          </a:p>
          <a:p>
            <a:pPr marL="0" lvl="1" indent="0">
              <a:lnSpc>
                <a:spcPct val="90000"/>
              </a:lnSpc>
              <a:spcBef>
                <a:spcPts val="1000"/>
              </a:spcBef>
              <a:spcAft>
                <a:spcPts val="600"/>
              </a:spcAft>
              <a:buNone/>
            </a:pPr>
            <a:r>
              <a:rPr lang="en-US" sz="900"/>
              <a:t>Showing empathy and respect to clients' diverse backgrounds encourages trust and inclusivity in care.</a:t>
            </a:r>
          </a:p>
          <a:p>
            <a:pPr marL="0" indent="0">
              <a:lnSpc>
                <a:spcPct val="90000"/>
              </a:lnSpc>
              <a:spcBef>
                <a:spcPts val="2500"/>
              </a:spcBef>
              <a:spcAft>
                <a:spcPts val="600"/>
              </a:spcAft>
              <a:buNone/>
            </a:pPr>
            <a:r>
              <a:rPr lang="en-US" sz="900" b="1"/>
              <a:t>Cultural Competence</a:t>
            </a:r>
          </a:p>
          <a:p>
            <a:pPr marL="0" lvl="1" indent="0">
              <a:lnSpc>
                <a:spcPct val="90000"/>
              </a:lnSpc>
              <a:spcBef>
                <a:spcPts val="1000"/>
              </a:spcBef>
              <a:spcAft>
                <a:spcPts val="600"/>
              </a:spcAft>
              <a:buNone/>
            </a:pPr>
            <a:r>
              <a:rPr lang="en-US" sz="900"/>
              <a:t>Cultural competence involves understanding and valuing individual differences to improve client interactions.</a:t>
            </a:r>
          </a:p>
          <a:p>
            <a:pPr marL="0" indent="0">
              <a:lnSpc>
                <a:spcPct val="90000"/>
              </a:lnSpc>
              <a:spcBef>
                <a:spcPts val="2500"/>
              </a:spcBef>
              <a:spcAft>
                <a:spcPts val="600"/>
              </a:spcAft>
              <a:buNone/>
            </a:pPr>
            <a:r>
              <a:rPr lang="en-US" sz="900" b="1"/>
              <a:t>Reducing Barriers</a:t>
            </a:r>
          </a:p>
          <a:p>
            <a:pPr marL="0" lvl="1" indent="0">
              <a:lnSpc>
                <a:spcPct val="90000"/>
              </a:lnSpc>
              <a:spcBef>
                <a:spcPts val="1000"/>
              </a:spcBef>
              <a:spcAft>
                <a:spcPts val="600"/>
              </a:spcAft>
              <a:buNone/>
            </a:pPr>
            <a:r>
              <a:rPr lang="en-US" sz="900"/>
              <a:t>Respect and cultural competence reduce barriers, ensuring effective and client-centered care delivery.</a:t>
            </a:r>
          </a:p>
        </p:txBody>
      </p:sp>
    </p:spTree>
    <p:extLst>
      <p:ext uri="{BB962C8B-B14F-4D97-AF65-F5344CB8AC3E}">
        <p14:creationId xmlns:p14="http://schemas.microsoft.com/office/powerpoint/2010/main" val="2476802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1828</Words>
  <Application>Microsoft Office PowerPoint</Application>
  <PresentationFormat>Widescreen</PresentationFormat>
  <Paragraphs>171</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Arial</vt:lpstr>
      <vt:lpstr>Neue Haas Grotesk Text Pro</vt:lpstr>
      <vt:lpstr>DuneVTI</vt:lpstr>
      <vt:lpstr>Peer Case Manager Skills: Core Competencies and Best Practices for Effective Support</vt:lpstr>
      <vt:lpstr>Presentation Agenda Overview</vt:lpstr>
      <vt:lpstr>Understanding the Role of a Peer Case Manager</vt:lpstr>
      <vt:lpstr>Defining Peer Case Management</vt:lpstr>
      <vt:lpstr>Key Responsibilities and Functions</vt:lpstr>
      <vt:lpstr>Unique Value of Lived Experience</vt:lpstr>
      <vt:lpstr>Core Competencies Required for Peer Case Managers</vt:lpstr>
      <vt:lpstr>Effective Communication and Active Listening</vt:lpstr>
      <vt:lpstr>Empathy, Respect, and Cultural Competence</vt:lpstr>
      <vt:lpstr>Advocacy and Resource Navigation Skills</vt:lpstr>
      <vt:lpstr>Best Practices in Peer Case Management</vt:lpstr>
      <vt:lpstr>Building Trust-Based Relationships</vt:lpstr>
      <vt:lpstr>Maintaining Professional Boundaries</vt:lpstr>
      <vt:lpstr>Collaborative Care and Interdisciplinary Teamwork</vt:lpstr>
      <vt:lpstr>Professional Development and Self-Care</vt:lpstr>
      <vt:lpstr>Continuous Training and Skill Enhancement</vt:lpstr>
      <vt:lpstr>Stress Management and Burnout Prevention</vt:lpstr>
      <vt:lpstr>Supervision, Mentorship, and Support Networks</vt:lpstr>
      <vt:lpstr>Evaluating Success and Outcomes</vt:lpstr>
      <vt:lpstr>Measuring Client Progress and Satisfaction</vt:lpstr>
      <vt:lpstr>Utilizing Feedback for Improvement</vt:lpstr>
      <vt:lpstr>Documenting and Reporting Case Management Efforts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WRAP of DC</dc:creator>
  <cp:lastModifiedBy>WRAP of DC</cp:lastModifiedBy>
  <cp:revision>1</cp:revision>
  <dcterms:created xsi:type="dcterms:W3CDTF">2025-12-18T17:17:31Z</dcterms:created>
  <dcterms:modified xsi:type="dcterms:W3CDTF">2025-12-18T17:27:18Z</dcterms:modified>
</cp:coreProperties>
</file>