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sldIdLst>
    <p:sldId id="256" r:id="rId2"/>
    <p:sldId id="257" r:id="rId3"/>
    <p:sldId id="258" r:id="rId4"/>
    <p:sldId id="306" r:id="rId5"/>
    <p:sldId id="259" r:id="rId6"/>
    <p:sldId id="305" r:id="rId7"/>
    <p:sldId id="260" r:id="rId8"/>
    <p:sldId id="304" r:id="rId9"/>
    <p:sldId id="261" r:id="rId10"/>
    <p:sldId id="303" r:id="rId11"/>
    <p:sldId id="262" r:id="rId12"/>
    <p:sldId id="302" r:id="rId13"/>
    <p:sldId id="263" r:id="rId14"/>
    <p:sldId id="301" r:id="rId15"/>
    <p:sldId id="264" r:id="rId16"/>
    <p:sldId id="300" r:id="rId17"/>
    <p:sldId id="265" r:id="rId18"/>
    <p:sldId id="266" r:id="rId19"/>
    <p:sldId id="299" r:id="rId20"/>
    <p:sldId id="267" r:id="rId21"/>
    <p:sldId id="298" r:id="rId22"/>
    <p:sldId id="268" r:id="rId23"/>
    <p:sldId id="297" r:id="rId24"/>
    <p:sldId id="269" r:id="rId25"/>
    <p:sldId id="296" r:id="rId26"/>
    <p:sldId id="270" r:id="rId27"/>
    <p:sldId id="295" r:id="rId28"/>
    <p:sldId id="271" r:id="rId29"/>
    <p:sldId id="294" r:id="rId30"/>
    <p:sldId id="272" r:id="rId31"/>
    <p:sldId id="273" r:id="rId32"/>
    <p:sldId id="293" r:id="rId33"/>
    <p:sldId id="274" r:id="rId34"/>
    <p:sldId id="292" r:id="rId35"/>
    <p:sldId id="275" r:id="rId36"/>
    <p:sldId id="291" r:id="rId37"/>
    <p:sldId id="276" r:id="rId38"/>
    <p:sldId id="290" r:id="rId39"/>
    <p:sldId id="277" r:id="rId40"/>
    <p:sldId id="289" r:id="rId41"/>
    <p:sldId id="278" r:id="rId42"/>
    <p:sldId id="288" r:id="rId43"/>
    <p:sldId id="279" r:id="rId44"/>
    <p:sldId id="287" r:id="rId45"/>
    <p:sldId id="285" r:id="rId46"/>
    <p:sldId id="286" r:id="rId47"/>
    <p:sldId id="284" r:id="rId4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0" d="100"/>
          <a:sy n="80" d="100"/>
        </p:scale>
        <p:origin x="11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319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2: The Wellness Toolbox</a:t>
            </a:r>
          </a:p>
          <a:p>
            <a:endParaRPr lang="en-US"/>
          </a:p>
          <a:p>
            <a:r>
              <a:rPr lang="en-US" dirty="0"/>
              <a:t>This session is where things get personal! We spent time building your Wellness Toolbox — your own collection of go-to strategies for feeling good.</a:t>
            </a:r>
          </a:p>
          <a:p>
            <a:endParaRPr lang="en-US"/>
          </a:p>
          <a:p>
            <a:r>
              <a:rPr lang="en-US" dirty="0"/>
              <a:t>Here's what to remember:</a:t>
            </a:r>
          </a:p>
          <a:p>
            <a:endParaRPr lang="en-US"/>
          </a:p>
          <a:p>
            <a:r>
              <a:rPr lang="en-US" dirty="0"/>
              <a:t>- Your Wellness Toolbox is simply a list of things that help you feel well or feel better when you're struggling. Think of it like a menu of options you can choose from any time you need a boost.</a:t>
            </a:r>
          </a:p>
          <a:p>
            <a:endParaRPr lang="en-US"/>
          </a:p>
          <a:p>
            <a:r>
              <a:rPr lang="en-US" dirty="0"/>
              <a:t>- There are no wrong answers here. Your toolbox might include things like going for a walk, calling a friend, listening to music, journaling, taking a bath, cooking a favorite meal, spending time outdoors, or anything else that works for you.</a:t>
            </a:r>
          </a:p>
          <a:p>
            <a:endParaRPr lang="en-US"/>
          </a:p>
          <a:p>
            <a:r>
              <a:rPr lang="en-US" dirty="0"/>
              <a:t>- Nobody else gets to decide what belongs in your toolbox — it's yours. What helps one person might not help another, and that's perfectly fine.</a:t>
            </a:r>
          </a:p>
          <a:p>
            <a:endParaRPr lang="en-US"/>
          </a:p>
          <a:p>
            <a:r>
              <a:rPr lang="en-US" dirty="0"/>
              <a:t>- Your toolbox isn't set in stone. You can add new tools, remove ones that aren't working, and keep adjusting as you learn more about yourself.</a:t>
            </a:r>
          </a:p>
          <a:p>
            <a:endParaRPr lang="en-US"/>
          </a:p>
          <a:p>
            <a:r>
              <a:rPr lang="en-US" dirty="0"/>
              <a:t>- This is the foundation for everything that comes next in WRAP. Every action plan you create will pull from your Wellness Toolbox, so the more tools you have, the more options you'll have when you need them.</a:t>
            </a:r>
          </a:p>
          <a:p>
            <a:endParaRPr lang="en-US"/>
          </a:p>
          <a:p>
            <a:r>
              <a:rPr lang="en-US" dirty="0"/>
              <a:t>The next six questions are about the Wellness Toolbox. Think back to what you added to yours!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 list of personal skills and strategies for maintaining wellness</a:t>
            </a:r>
          </a:p>
          <a:p>
            <a:endParaRPr lang="en-US"/>
          </a:p>
          <a:p>
            <a:r>
              <a:rPr lang="en-US" dirty="0"/>
              <a:t>Your Wellness Toolbox is basically your personal collection of "things that help." It's not a medical kit or a treatment plan — it's a list of activities, habits, and strategies that you've found (or want to try) to keep yourself feeling good. Think of it as your wellness menu that you can pull from anytime.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Wellness Toolbox is all about what works for you — not just what a professional recommends. Sure, some tools might come from a therapist or doctor, but plenty of others come from your own experience. Maybe petting your dog helps you calm down, or maybe baking bread lifts your mood. If it works for you, it belongs in your toolbox.</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Exercise and physical activity</a:t>
            </a:r>
          </a:p>
          <a:p>
            <a:endParaRPr lang="en-US"/>
          </a:p>
          <a:p>
            <a:r>
              <a:rPr lang="en-US" dirty="0"/>
              <a:t>Moving your body is a great example of a Wellness Toolbox item. But remember, your toolbox can include all kinds of things — listening to your favorite playlist, journaling, calling a friend, going outside, drawing, meditating, reading, or even just taking a few deep breaths. The best tools are the ones you'll actually use.</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Every person's toolbox looks different, and that's the whole point! Your life, your experiences, and your preferences are unique to you. What helps your neighbor relax might stress you out, and vice versa. WRAP encourages you to explore and discover what genuinely makes a difference for you.</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All sections of the WRAP plan</a:t>
            </a:r>
          </a:p>
          <a:p>
            <a:endParaRPr lang="en-US"/>
          </a:p>
          <a:p>
            <a:r>
              <a:rPr lang="en-US" dirty="0"/>
              <a:t>Your Wellness Toolbox isn't just for one part of WRAP — it's the resource you'll come back to again and again. Whether you're building your daily routine, responding to a tough situation, dealing with warning signs, or even planning for a crisis, you'll draw from your toolbox each time. That's why it's so important to make it as full as possible.</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The Wellness Toolbox is one of the very first things you create in WRAP, and for good reason. It's the master list that feeds into everything else. By starting here, you make sure you have plenty of strategies ready to go when you build your Daily Maintenance Plan and all the other sections that follow.</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3: Daily Maintenance Plan</a:t>
            </a:r>
          </a:p>
          <a:p>
            <a:endParaRPr lang="en-US"/>
          </a:p>
          <a:p>
            <a:r>
              <a:rPr lang="en-US" dirty="0"/>
              <a:t>This is where WRAP really comes to life! In this session, you started building a daily plan to help you stay well.</a:t>
            </a:r>
          </a:p>
          <a:p>
            <a:endParaRPr lang="en-US"/>
          </a:p>
          <a:p>
            <a:r>
              <a:rPr lang="en-US" dirty="0"/>
              <a:t>Here's what we worked on:</a:t>
            </a:r>
          </a:p>
          <a:p>
            <a:endParaRPr lang="en-US"/>
          </a:p>
          <a:p>
            <a:r>
              <a:rPr lang="en-US" dirty="0"/>
              <a:t>- The Daily Maintenance Plan has three simple parts:</a:t>
            </a:r>
          </a:p>
          <a:p>
            <a:r>
              <a:rPr lang="en-US" dirty="0"/>
              <a:t>  1. What I'm like when I'm well — How do you look, feel, and act on a good day? This is your personal picture of wellness, and it helps you notice when something starts to shift.</a:t>
            </a:r>
          </a:p>
          <a:p>
            <a:r>
              <a:rPr lang="en-US" dirty="0"/>
              <a:t>  2. Things I need to do every day — The basics that keep you feeling good, like getting enough sleep, eating well, moving your body, taking any medications, or connecting with someone you care about.</a:t>
            </a:r>
          </a:p>
          <a:p>
            <a:r>
              <a:rPr lang="en-US" dirty="0"/>
              <a:t>  3. Things I might need to do — Stuff that doesn't happen every day but still matters, like scheduling an appointment, paying a bill, doing laundry, or reaching out to a friend you haven't talked to in a while.</a:t>
            </a:r>
          </a:p>
          <a:p>
            <a:endParaRPr lang="en-US"/>
          </a:p>
          <a:p>
            <a:r>
              <a:rPr lang="en-US" dirty="0"/>
              <a:t>- This plan covers all parts of your life — not just physical health. Your emotional, social, and even spiritual well-being all matter.</a:t>
            </a:r>
          </a:p>
          <a:p>
            <a:endParaRPr lang="en-US"/>
          </a:p>
          <a:p>
            <a:r>
              <a:rPr lang="en-US" dirty="0"/>
              <a:t>- Knowing what "well" looks like for you is really powerful. It makes it much easier to notice early on when something feels off.</a:t>
            </a:r>
          </a:p>
          <a:p>
            <a:endParaRPr lang="en-US"/>
          </a:p>
          <a:p>
            <a:r>
              <a:rPr lang="en-US" dirty="0"/>
              <a:t>- Your plan will change over time, and that's a good thing! As your life evolves, your plan should evolve with it.</a:t>
            </a:r>
          </a:p>
          <a:p>
            <a:endParaRPr lang="en-US"/>
          </a:p>
          <a:p>
            <a:r>
              <a:rPr lang="en-US" dirty="0"/>
              <a:t>The last seven questions cover the Daily Maintenance Plan. Think about the plan you started creating for yourself!</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A description of what you're like when you feel well</a:t>
            </a:r>
          </a:p>
          <a:p>
            <a:endParaRPr lang="en-US"/>
          </a:p>
          <a:p>
            <a:r>
              <a:rPr lang="en-US" dirty="0"/>
              <a:t>The Daily Maintenance Plan starts by asking you to paint a picture of yourself on a good day. How do you feel? What do you do? How do you treat people? This "well" snapshot becomes your personal compass — when things start to feel different, you'll recognize it sooner because you know what your baseline looks like.</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The second part of your plan is all about those everyday essentials — the things that keep you feeling steady. These are your non-negotiables: eating well, sleeping enough, getting some movement, staying connected to people, or whatever daily habits help you stay on track. When you do these consistently, you build a strong foundation for everything else.</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 1: Introduction to WRAP &amp; the 5 Key Recovery Concepts</a:t>
            </a:r>
          </a:p>
          <a:p>
            <a:endParaRPr lang="en-US"/>
          </a:p>
          <a:p>
            <a:r>
              <a:rPr lang="en-US" dirty="0"/>
              <a:t>Welcome! This first session is all about getting to know WRAP and understanding the big ideas behind it.</a:t>
            </a:r>
          </a:p>
          <a:p>
            <a:endParaRPr lang="en-US"/>
          </a:p>
          <a:p>
            <a:r>
              <a:rPr lang="en-US" dirty="0"/>
              <a:t>Here's what we covered:</a:t>
            </a:r>
          </a:p>
          <a:p>
            <a:endParaRPr lang="en-US"/>
          </a:p>
          <a:p>
            <a:r>
              <a:rPr lang="en-US" dirty="0"/>
              <a:t>- WRAP stands for Wellness Recovery Action Plan. It's a simple, powerful way to take charge of your own well-being — created by people who've been through tough times themselves.</a:t>
            </a:r>
          </a:p>
          <a:p>
            <a:endParaRPr lang="en-US"/>
          </a:p>
          <a:p>
            <a:r>
              <a:rPr lang="en-US" dirty="0"/>
              <a:t>- We talked about the 5 ideas at the heart of recovery:</a:t>
            </a:r>
          </a:p>
          <a:p>
            <a:r>
              <a:rPr lang="en-US" dirty="0"/>
              <a:t>  1. Hope — You can feel better, and things can change for the good.</a:t>
            </a:r>
          </a:p>
          <a:p>
            <a:r>
              <a:rPr lang="en-US" dirty="0"/>
              <a:t>  2. Personal Responsibility — You're the one who knows yourself best, and you get to steer your own path.</a:t>
            </a:r>
          </a:p>
          <a:p>
            <a:r>
              <a:rPr lang="en-US" dirty="0"/>
              <a:t>  3. Education — The more you learn about what helps you, the stronger you become.</a:t>
            </a:r>
          </a:p>
          <a:p>
            <a:r>
              <a:rPr lang="en-US" dirty="0"/>
              <a:t>  4. Self-Advocacy — It's okay to speak up for what you need.</a:t>
            </a:r>
          </a:p>
          <a:p>
            <a:r>
              <a:rPr lang="en-US" dirty="0"/>
              <a:t>  5. Support — You don't have to do this alone. Having people in your corner makes a real difference.</a:t>
            </a:r>
          </a:p>
          <a:p>
            <a:endParaRPr lang="en-US"/>
          </a:p>
          <a:p>
            <a:r>
              <a:rPr lang="en-US" dirty="0"/>
              <a:t>- Recovery looks different for everyone, and that's completely okay. There's no one "right" way to do it.</a:t>
            </a:r>
          </a:p>
          <a:p>
            <a:endParaRPr lang="en-US"/>
          </a:p>
          <a:p>
            <a:r>
              <a:rPr lang="en-US" dirty="0"/>
              <a:t>- WRAP isn't just for mental health — people use it for all kinds of life challenges, from managing stress to navigating big life changes.</a:t>
            </a:r>
          </a:p>
          <a:p>
            <a:endParaRPr lang="en-US"/>
          </a:p>
          <a:p>
            <a:r>
              <a:rPr lang="en-US" dirty="0"/>
              <a:t>The next seven questions will check in on what you remember from this session. Don't worry about getting everything perfect — this is about learning!</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Things you might need to do on any given day</a:t>
            </a:r>
          </a:p>
          <a:p>
            <a:endParaRPr lang="en-US"/>
          </a:p>
          <a:p>
            <a:r>
              <a:rPr lang="en-US" dirty="0"/>
              <a:t>Besides daily essentials, your plan also includes things that pop up from time to time — like grocery shopping, cleaning, making a phone call, or scheduling an appointment. These aren't daily tasks, but taking care of them when they come up keeps life from piling up and becoming overwhelming.</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Daily Maintenance Plan covers way more than just physical health. It's about your whole self — how you feel emotionally, how connected you are to people, what gives your life meaning, and what keeps your mind engaged. A good plan touches on all these areas, because they all work together to keep you feeling well.</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Recognize your baseline of wellness</a:t>
            </a:r>
          </a:p>
          <a:p>
            <a:endParaRPr lang="en-US"/>
          </a:p>
          <a:p>
            <a:r>
              <a:rPr lang="en-US" dirty="0"/>
              <a:t>Knowing what "well" looks like for you is like having a personal early warning system. When you can clearly describe your good days — your energy, your mood, how you interact with people — you're much better at noticing when something starts to shift. And the earlier you notice, the sooner you can pull out your Wellness Toolbox and take action.</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Three</a:t>
            </a:r>
          </a:p>
          <a:p>
            <a:endParaRPr lang="en-US"/>
          </a:p>
          <a:p>
            <a:r>
              <a:rPr lang="en-US" dirty="0"/>
              <a:t>The Daily Maintenance Plan has three parts: (1) what you're like when you're well, (2) things you need to do every single day, and (3) things you might need to do on any given day. Together, these three parts give you a clear, practical roadmap for staying well day to day.</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Your plan is a living document — it's meant to grow and change with you. As you try new things, learn what works, or go through life changes, you'll naturally want to update your plan. Checking in on it regularly keeps it fresh and relevant, so it's always ready to support you when you need it.</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 Mary-Ellen Copeland</a:t>
            </a:r>
          </a:p>
          <a:p>
            <a:endParaRPr lang="en-US"/>
          </a:p>
          <a:p>
            <a:r>
              <a:rPr lang="en-US" dirty="0"/>
              <a:t>Mary-Ellen Copeland created WRAP back in 1997. She knew firsthand what it was like to face mental health challenges, and she worked alongside many others in recovery to build a tool that actually helps in everyday life. Since then, millions of people around the world have used WRAP to take charge of their well-being.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Yes! WRAP is officially recognized as an evidence-based practice, which means research has shown it really works. It's endorsed by SAMHSA (a major U.S. health agency) as an effective way to help people feel better and stay well over time.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Diagnosis</a:t>
            </a:r>
          </a:p>
          <a:p>
            <a:endParaRPr lang="en-US"/>
          </a:p>
          <a:p>
            <a:r>
              <a:rPr lang="en-US" dirty="0"/>
              <a:t>The five key concepts are Hope, Personal Responsibility, Education, Self-Advocacy, and Support. You'll notice "Diagnosis" isn't on that list — and that's intentional. WRAP is about focusing on wellness and what you can do, not on labels or diagnoses. Anyone can benefit from WRAP, no matter what they're going through.</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True</a:t>
            </a:r>
          </a:p>
          <a:p>
            <a:endParaRPr lang="en-US"/>
          </a:p>
          <a:p>
            <a:r>
              <a:rPr lang="en-US" dirty="0"/>
              <a:t>Self-Advocacy is absolutely one of the five key concepts. It simply means feeling confident enough to speak up about what you need — whether that's with a doctor, a family member, a boss, or anyone else. You have the right to make informed choices about your own life and care.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B. Believing that recovery and wellness are possible</a:t>
            </a:r>
          </a:p>
          <a:p>
            <a:endParaRPr lang="en-US"/>
          </a:p>
          <a:p>
            <a:r>
              <a:rPr lang="en-US" dirty="0"/>
              <a:t>Hope is really the starting point for everything in WRAP. It's the belief that things can get better — that you can feel well and live a life you enjoy. When you hold onto hope, it gives you the energy and motivation to try new things and keep going, even on tough days.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C. Taking ownership of your own wellness journey</a:t>
            </a:r>
          </a:p>
          <a:p>
            <a:endParaRPr lang="en-US"/>
          </a:p>
          <a:p>
            <a:r>
              <a:rPr lang="en-US" dirty="0"/>
              <a:t>Personal Responsibility is about recognizing that you know yourself better than anyone else. It doesn't mean you have to do everything on your own or that anything is your "fault." It means being willing to take steps — big or small — toward feeling better, and making choices that support your well-being.</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False</a:t>
            </a:r>
          </a:p>
          <a:p>
            <a:endParaRPr lang="en-US"/>
          </a:p>
          <a:p>
            <a:r>
              <a:rPr lang="en-US" dirty="0"/>
              <a:t>WRAP started in the mental health world, but people quickly discovered it works for so much more. Whether you're dealing with stress, a health condition, a big life transition, or just want to build better daily habits, WRAP gives you a framework to plan and take action. It's for anyone who wants to feel more in control of their life.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6400800" y="-1371600"/>
            <a:ext cx="4114800" cy="4114800"/>
          </a:xfrm>
          <a:prstGeom prst="ellipse">
            <a:avLst/>
          </a:prstGeom>
          <a:solidFill>
            <a:srgbClr val="8B3A2F">
              <a:alpha val="60000"/>
            </a:srgbClr>
          </a:solidFill>
          <a:ln/>
        </p:spPr>
        <p:txBody>
          <a:bodyPr/>
          <a:lstStyle/>
          <a:p>
            <a:endParaRPr lang="en-US"/>
          </a:p>
        </p:txBody>
      </p:sp>
      <p:sp>
        <p:nvSpPr>
          <p:cNvPr id="3" name="Shape 1"/>
          <p:cNvSpPr/>
          <p:nvPr/>
        </p:nvSpPr>
        <p:spPr>
          <a:xfrm>
            <a:off x="-731520" y="3474720"/>
            <a:ext cx="2743200" cy="2743200"/>
          </a:xfrm>
          <a:prstGeom prst="ellipse">
            <a:avLst/>
          </a:prstGeom>
          <a:solidFill>
            <a:srgbClr val="8B3A2F">
              <a:alpha val="60000"/>
            </a:srgbClr>
          </a:solidFill>
          <a:ln/>
        </p:spPr>
        <p:txBody>
          <a:bodyPr/>
          <a:lstStyle/>
          <a:p>
            <a:endParaRPr lang="en-US"/>
          </a:p>
        </p:txBody>
      </p:sp>
      <p:sp>
        <p:nvSpPr>
          <p:cNvPr id="4" name="Text 2"/>
          <p:cNvSpPr/>
          <p:nvPr/>
        </p:nvSpPr>
        <p:spPr>
          <a:xfrm>
            <a:off x="731520" y="1097280"/>
            <a:ext cx="7680960" cy="9144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WRAP Seminar I</a:t>
            </a:r>
            <a:endParaRPr lang="en-US" sz="4400" dirty="0"/>
          </a:p>
        </p:txBody>
      </p:sp>
      <p:sp>
        <p:nvSpPr>
          <p:cNvPr id="5" name="Text 3"/>
          <p:cNvSpPr/>
          <p:nvPr/>
        </p:nvSpPr>
        <p:spPr>
          <a:xfrm>
            <a:off x="731520" y="2011680"/>
            <a:ext cx="7680960" cy="731520"/>
          </a:xfrm>
          <a:prstGeom prst="rect">
            <a:avLst/>
          </a:prstGeom>
          <a:noFill/>
          <a:ln/>
        </p:spPr>
        <p:txBody>
          <a:bodyPr wrap="square" lIns="0" tIns="0" rIns="0" bIns="0" rtlCol="0" anchor="ctr"/>
          <a:lstStyle/>
          <a:p>
            <a:pPr marL="0" indent="0">
              <a:buNone/>
            </a:pPr>
            <a:r>
              <a:rPr lang="en-US" sz="3200" dirty="0">
                <a:solidFill>
                  <a:srgbClr val="FFFFFF"/>
                </a:solidFill>
                <a:latin typeface="Georgia" pitchFamily="34" charset="0"/>
                <a:ea typeface="Georgia" pitchFamily="34" charset="-122"/>
                <a:cs typeface="Georgia" pitchFamily="34" charset="-120"/>
              </a:rPr>
              <a:t>Knowledge Quiz</a:t>
            </a:r>
            <a:endParaRPr lang="en-US" sz="3200" dirty="0"/>
          </a:p>
        </p:txBody>
      </p:sp>
      <p:sp>
        <p:nvSpPr>
          <p:cNvPr id="6" name="Text 4"/>
          <p:cNvSpPr/>
          <p:nvPr/>
        </p:nvSpPr>
        <p:spPr>
          <a:xfrm>
            <a:off x="731520" y="3017520"/>
            <a:ext cx="7680960" cy="457200"/>
          </a:xfrm>
          <a:prstGeom prst="rect">
            <a:avLst/>
          </a:prstGeom>
          <a:noFill/>
          <a:ln/>
        </p:spPr>
        <p:txBody>
          <a:bodyPr wrap="square" lIns="0" tIns="0" rIns="0" bIns="0" rtlCol="0" anchor="ctr"/>
          <a:lstStyle/>
          <a:p>
            <a:pPr marL="0" indent="0">
              <a:buNone/>
            </a:pPr>
            <a:r>
              <a:rPr lang="en-US" sz="1600" b="1" dirty="0">
                <a:solidFill>
                  <a:srgbClr val="E7E8D1"/>
                </a:solidFill>
                <a:latin typeface="Calibri" pitchFamily="34" charset="0"/>
                <a:ea typeface="Calibri" pitchFamily="34" charset="-122"/>
                <a:cs typeface="Calibri" pitchFamily="34" charset="-120"/>
              </a:rPr>
              <a:t>Sessions 1–3  •  20 Questions</a:t>
            </a:r>
            <a:endParaRPr lang="en-US" sz="1600" dirty="0"/>
          </a:p>
        </p:txBody>
      </p:sp>
      <p:sp>
        <p:nvSpPr>
          <p:cNvPr id="7" name="Shape 5"/>
          <p:cNvSpPr/>
          <p:nvPr/>
        </p:nvSpPr>
        <p:spPr>
          <a:xfrm>
            <a:off x="731520" y="3931920"/>
            <a:ext cx="5029200" cy="36576"/>
          </a:xfrm>
          <a:prstGeom prst="rect">
            <a:avLst/>
          </a:prstGeom>
          <a:solidFill>
            <a:srgbClr val="E7E8D1"/>
          </a:solidFill>
          <a:ln/>
        </p:spPr>
        <p:txBody>
          <a:bodyPr/>
          <a:lstStyle/>
          <a:p>
            <a:endParaRPr lang="en-US"/>
          </a:p>
        </p:txBody>
      </p:sp>
      <p:sp>
        <p:nvSpPr>
          <p:cNvPr id="8" name="Text 6"/>
          <p:cNvSpPr/>
          <p:nvPr/>
        </p:nvSpPr>
        <p:spPr>
          <a:xfrm>
            <a:off x="731520" y="4114800"/>
            <a:ext cx="7680960" cy="457200"/>
          </a:xfrm>
          <a:prstGeom prst="rect">
            <a:avLst/>
          </a:prstGeom>
          <a:noFill/>
          <a:ln/>
        </p:spPr>
        <p:txBody>
          <a:bodyPr wrap="square" lIns="0" tIns="0" rIns="0" bIns="0" rtlCol="0" anchor="ctr"/>
          <a:lstStyle/>
          <a:p>
            <a:pPr marL="0" indent="0">
              <a:buNone/>
            </a:pPr>
            <a:r>
              <a:rPr lang="en-US" sz="1400" i="1" dirty="0">
                <a:solidFill>
                  <a:srgbClr val="E7E8D1"/>
                </a:solidFill>
                <a:latin typeface="Calibri" pitchFamily="34" charset="0"/>
                <a:ea typeface="Calibri" pitchFamily="34" charset="-122"/>
                <a:cs typeface="Calibri" pitchFamily="34" charset="-120"/>
              </a:rPr>
              <a:t>Wellness Recovery Action Plan</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Answer Q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Q4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4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Self-Advocacy means feeling confident enough to speak up about what you need — whether with a doctor, family member, employer, or anyone else. You have the right to make informed choices about your own life.</a:t>
            </a:r>
            <a:endParaRPr lang="en-US"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Q5</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5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does the 'Hope' recovery concept emphasize?</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a strict treatment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Believing that recovery and wellness are possible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Relying solely on professional support</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stressful situations</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Answer Q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Q5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5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B. Believing that recovery and wellness are possible</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Hope is the starting point for everything in WRAP. It’s the belief that things can get better, giving you the energy and motivation to try new things and keep going, even on tough days.</a:t>
            </a:r>
            <a:endParaRPr lang="en-US"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Q6</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6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'Personal Responsibility' in WRAP means: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Being responsible for other people's recovery</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Following your doctor's orders without question</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Taking ownership of your own wellness journey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personal challenges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Answer Q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Q6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6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Taking ownership of your own wellness journey</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Personal Responsibility means recognizing that you know yourself better than anyone else. It’s about being willing to take steps toward feeling better and making choices that support your well-being.</a:t>
            </a:r>
            <a:endParaRPr lang="en-US"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Q7</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7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can only be used for mental health challenges.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Answer Q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Q7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7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WRAP started in the mental health world, but people quickly discovered it works for much more — stress, health conditions, life transitions, and building better daily habits. It’s for anyone who wants more control of their life.</a:t>
            </a:r>
            <a:endParaRPr lang="en-US"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2</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Wellness Toolbox</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8–13</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Q8</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8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is the Wellness Toolbox?</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physical box of medical supplies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prescribed set of medications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personal skills and strategies for maintaining wellness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professional treatment plan created by a therapist</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Answer Q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Q8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8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A personal list of skills and strategies for wellness</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Your Wellness Toolbox is your personal collection of activities, habits, and strategies that help you feel good. Think of it as a wellness menu you can pull from anytime you need a boost.</a:t>
            </a:r>
            <a:endParaRPr 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1</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Introduction to WRAP &amp;</a:t>
            </a:r>
            <a:endParaRPr lang="en-US" sz="2400" dirty="0"/>
          </a:p>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the 5 Key Recovery Concepts</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1–7</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Q9</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9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should only include strategies recommended by professionals.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Answer Q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Q9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9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Your Toolbox is all about what works for you — not just what a professional recommends. Maybe petting your dog helps you calm down, or baking bread lifts your mood. If it works for you, it belongs.</a:t>
            </a:r>
            <a:endParaRPr lang="en-US"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Q10</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10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is an example of a Wellness Toolbox item?</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Ignoring difficult feelings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Isolating from everyone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Exercise and physical activity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Avoiding all responsibilities</a:t>
            </a:r>
            <a:endParaRPr lang="en-US" sz="15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Answer Q1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Q10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10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Exercise and physical activity</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Moving your body is a great Wellness Toolbox item. But your toolbox can include anything that helps — music, journaling, calling a friend, going outside, drawing, meditating, or just taking a few deep breaths.</a:t>
            </a:r>
            <a:endParaRPr lang="en-US"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Each person's Wellness Toolbox is unique and personalized.</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Answer Q1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Q11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11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Every person’s toolbox looks different, and that’s the whole point. Your life, experiences, and preferences are unique. WRAP encourages you to explore and discover what genuinely makes a difference for you.</a:t>
            </a:r>
            <a:endParaRPr lang="en-US"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used throughout which parts of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the Daily Maintenance Plan</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during a crisis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All sections of the WRAP plan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Only when feeling unwell</a:t>
            </a:r>
            <a:endParaRPr lang="en-US" sz="15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Answer Q1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Q12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12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All sections of the WRAP plan</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Your Wellness Toolbox feeds into every part of WRAP — your daily routine, response to tough situations, warning signs, and crisis planning. The more tools you have, the more options you’ll have when you need them.</a:t>
            </a:r>
            <a:endParaRPr lang="en-US" sz="1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2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Wellness Toolbox is developed before creating the other sections of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Answer Q1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Q13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2  •  The Wellness Toolbox</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13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The Wellness Toolbox is one of the very first things you create in WRAP. It’s the master list that feeds into everything else, ensuring you have plenty of strategies ready when building your plans.</a:t>
            </a:r>
            <a:endParaRPr lang="en-US"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Who developed the Wellness Recovery Action Plan (WRAP)?</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Mary-Ellen Copeland</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Aaron Beck</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Carl Rogers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Virginia Satir</a:t>
            </a:r>
            <a:endParaRPr lang="en-US" sz="15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A7BEAE"/>
          </a:solidFill>
          <a:ln/>
        </p:spPr>
        <p:txBody>
          <a:bodyPr/>
          <a:lstStyle/>
          <a:p>
            <a:endParaRPr lang="en-US"/>
          </a:p>
        </p:txBody>
      </p:sp>
      <p:sp>
        <p:nvSpPr>
          <p:cNvPr id="3" name="Text 1"/>
          <p:cNvSpPr/>
          <p:nvPr/>
        </p:nvSpPr>
        <p:spPr>
          <a:xfrm>
            <a:off x="640080" y="1188720"/>
            <a:ext cx="3474720" cy="457200"/>
          </a:xfrm>
          <a:prstGeom prst="rect">
            <a:avLst/>
          </a:prstGeom>
          <a:noFill/>
          <a:ln/>
        </p:spPr>
        <p:txBody>
          <a:bodyPr wrap="square" lIns="0" tIns="0" rIns="0" bIns="0" rtlCol="0" anchor="ctr"/>
          <a:lstStyle/>
          <a:p>
            <a:pPr marL="0" indent="0">
              <a:buNone/>
            </a:pPr>
            <a:r>
              <a:rPr lang="en-US" sz="1800" b="1" dirty="0">
                <a:solidFill>
                  <a:srgbClr val="3D2B1F"/>
                </a:solidFill>
                <a:latin typeface="Calibri" pitchFamily="34" charset="0"/>
                <a:ea typeface="Calibri" pitchFamily="34" charset="-122"/>
                <a:cs typeface="Calibri" pitchFamily="34" charset="-120"/>
              </a:rPr>
              <a:t>Session 3</a:t>
            </a:r>
            <a:endParaRPr lang="en-US" sz="1800" dirty="0"/>
          </a:p>
        </p:txBody>
      </p:sp>
      <p:sp>
        <p:nvSpPr>
          <p:cNvPr id="4" name="Text 2"/>
          <p:cNvSpPr/>
          <p:nvPr/>
        </p:nvSpPr>
        <p:spPr>
          <a:xfrm>
            <a:off x="640080" y="1737360"/>
            <a:ext cx="3474720" cy="1463040"/>
          </a:xfrm>
          <a:prstGeom prst="rect">
            <a:avLst/>
          </a:prstGeom>
          <a:noFill/>
          <a:ln/>
        </p:spPr>
        <p:txBody>
          <a:bodyPr wrap="square" lIns="0" tIns="0" rIns="0" bIns="0" rtlCol="0" anchor="ctr"/>
          <a:lstStyle/>
          <a:p>
            <a:pPr marL="0" indent="0">
              <a:lnSpc>
                <a:spcPct val="115000"/>
              </a:lnSpc>
              <a:buNone/>
            </a:pPr>
            <a:r>
              <a:rPr lang="en-US" sz="2400" b="1" dirty="0">
                <a:solidFill>
                  <a:srgbClr val="FFFFFF"/>
                </a:solidFill>
                <a:latin typeface="Georgia" pitchFamily="34" charset="0"/>
                <a:ea typeface="Georgia" pitchFamily="34" charset="-122"/>
                <a:cs typeface="Georgia" pitchFamily="34" charset="-120"/>
              </a:rPr>
              <a:t>Daily Maintenance Plan</a:t>
            </a:r>
            <a:endParaRPr lang="en-US" sz="2400" dirty="0"/>
          </a:p>
        </p:txBody>
      </p:sp>
      <p:sp>
        <p:nvSpPr>
          <p:cNvPr id="5" name="Text 3"/>
          <p:cNvSpPr/>
          <p:nvPr/>
        </p:nvSpPr>
        <p:spPr>
          <a:xfrm>
            <a:off x="640080" y="3474720"/>
            <a:ext cx="3474720" cy="457200"/>
          </a:xfrm>
          <a:prstGeom prst="rect">
            <a:avLst/>
          </a:prstGeom>
          <a:noFill/>
          <a:ln/>
        </p:spPr>
        <p:txBody>
          <a:bodyPr wrap="square" lIns="0" tIns="0" rIns="0" bIns="0" rtlCol="0" anchor="ctr"/>
          <a:lstStyle/>
          <a:p>
            <a:pPr marL="0" indent="0">
              <a:buNone/>
            </a:pPr>
            <a:r>
              <a:rPr lang="en-US" sz="1400" dirty="0">
                <a:solidFill>
                  <a:srgbClr val="3D2B1F"/>
                </a:solidFill>
                <a:latin typeface="Calibri" pitchFamily="34" charset="0"/>
                <a:ea typeface="Calibri" pitchFamily="34" charset="-122"/>
                <a:cs typeface="Calibri" pitchFamily="34" charset="-120"/>
              </a:rPr>
              <a:t>Questions 14–20</a:t>
            </a:r>
            <a:endParaRPr lang="en-US" sz="1400" dirty="0"/>
          </a:p>
        </p:txBody>
      </p:sp>
      <p:pic>
        <p:nvPicPr>
          <p:cNvPr id="6" name="Image 0" descr="preencoded.png"/>
          <p:cNvPicPr>
            <a:picLocks noChangeAspect="1"/>
          </p:cNvPicPr>
          <p:nvPr/>
        </p:nvPicPr>
        <p:blipFill>
          <a:blip r:embed="rId3"/>
          <a:stretch>
            <a:fillRect/>
          </a:stretch>
        </p:blipFill>
        <p:spPr>
          <a:xfrm>
            <a:off x="5943600" y="1645920"/>
            <a:ext cx="1645920" cy="1645920"/>
          </a:xfrm>
          <a:prstGeom prst="rect">
            <a:avLst/>
          </a:prstGeom>
        </p:spPr>
      </p:pic>
      <p:sp>
        <p:nvSpPr>
          <p:cNvPr id="7" name="Shape 4"/>
          <p:cNvSpPr/>
          <p:nvPr/>
        </p:nvSpPr>
        <p:spPr>
          <a:xfrm>
            <a:off x="6858000" y="3200400"/>
            <a:ext cx="2743200" cy="2743200"/>
          </a:xfrm>
          <a:prstGeom prst="ellipse">
            <a:avLst/>
          </a:prstGeom>
          <a:solidFill>
            <a:srgbClr val="E7E8D1">
              <a:alpha val="50000"/>
            </a:srgbClr>
          </a:solidFill>
          <a:ln/>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Q14</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14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What is the first part of the Daily Maintenance Plan?</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medications to take</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Emergency contact numbers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description of what you're like when you feel well</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A list of your personal triggers</a:t>
            </a:r>
            <a:endParaRPr lang="en-US" sz="15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Answer Q1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Q14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14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A description of what you’re like when you feel well</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The Daily Maintenance Plan starts by asking you to picture yourself on a good day. This “well” snapshot becomes your personal compass, helping you notice when things start to shift.</a:t>
            </a:r>
            <a:endParaRPr lang="en-US" sz="1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Q15</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15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includes things you need to do every day to maintain wellness.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Answer Q1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Q15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15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The second part of your plan covers everyday essentials — eating well, sleeping enough, getting movement, and staying connected. Doing these consistently builds a strong foundation for everything else.</a:t>
            </a:r>
            <a:endParaRPr lang="en-US" sz="1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Q16</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16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is a component of the Daily Maintenance Plan?</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Crisis intervention steps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Professional treatment protocols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Things you might need to do on any given day</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Medication dosage schedules</a:t>
            </a:r>
            <a:endParaRPr lang="en-US" sz="15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Answer Q1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Q16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16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Things you might need to do on any given day</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Besides daily essentials, your plan includes things that pop up from time to time — grocery shopping, making a phone call, scheduling an appointment. Taking care of these keeps life from piling up.</a:t>
            </a:r>
            <a:endParaRPr lang="en-US" sz="1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Q17</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17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only focuses on physical health activities.</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Answer Q1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Q17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17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Your Daily Maintenance Plan covers your whole self — emotional, social, spiritual, and physical well-being. A good plan touches on all these areas because they all work together to keep you feeling well.</a:t>
            </a:r>
            <a:endParaRPr lang="en-US" sz="1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Q18</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18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'What I'm like when I'm well' section helps you:</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Compare yourself to others</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Diagnose your condition</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Recognize your baseline of wellness</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Plan for emergencies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Answer Q1">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A. Mary-Ellen Copeland</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Mary-Ellen Copeland created WRAP in 1997. Drawing from her own experience with mental health challenges, she collaborated with others in recovery to build a practical tool for everyday wellness.</a:t>
            </a:r>
            <a:endParaRPr lang="en-US" sz="1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Answer Q18">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Q18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18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C. Recognize your baseline of wellness</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Knowing what “well” looks like for you is like having a personal early warning system. When you can describe your good days clearly, you’re much better at noticing when something starts to shift.</a:t>
            </a:r>
            <a:endParaRPr lang="en-US" sz="1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2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Q19</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19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How many parts does the Daily Maintenance Plan have?</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Two</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Three</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Four</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Five</a:t>
            </a:r>
            <a:endParaRPr lang="en-US" sz="15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Answer Q1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Q19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19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B. Three</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The Daily Maintenance Plan has three parts: (1) what you’re like when you’re well, (2) things you need to do every day, and (3) things you might need to do on any given day.</a:t>
            </a:r>
            <a:endParaRPr lang="en-US" sz="14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2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Q20</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3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20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The Daily Maintenance Plan is a one-time activity that never needs updating.</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Answer Q20">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Q20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3  •  Daily Maintenance Plan</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20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False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Your plan is a living document meant to grow and change with you. As you try new things, learn what works, or go through life changes, you’ll naturally want to update it to keep it fresh and relevant.</a:t>
            </a:r>
            <a:endParaRPr lang="en-US" sz="14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core Tally">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Score Yourself</a:t>
            </a:r>
          </a:p>
        </p:txBody>
      </p:sp>
      <p:sp>
        <p:nvSpPr>
          <p:cNvPr id="4" name="Instructions"/>
          <p:cNvSpPr/>
          <p:nvPr/>
        </p:nvSpPr>
        <p:spPr>
          <a:xfrm>
            <a:off x="640080" y="822960"/>
            <a:ext cx="7863840" cy="457200"/>
          </a:xfrm>
          <a:prstGeom prst="rect">
            <a:avLst/>
          </a:prstGeom>
          <a:noFill/>
          <a:ln/>
        </p:spPr>
        <p:txBody>
          <a:bodyPr wrap="square" lIns="0" tIns="0" rIns="0" bIns="0" rtlCol="0" anchor="t"/>
          <a:lstStyle/>
          <a:p>
            <a:pPr marL="0" indent="0">
              <a:buNone/>
            </a:pPr>
            <a:r>
              <a:rPr lang="en-US" sz="1300">
                <a:solidFill>
                  <a:srgbClr val="7A6459"/>
                </a:solidFill>
                <a:latin typeface="Calibri" pitchFamily="34" charset="0"/>
              </a:rPr>
              <a:t>Compare your answers to the answer key. Give yourself 1 point for each correct answer, then add up your totals below.</a:t>
            </a:r>
          </a:p>
        </p:txBody>
      </p:sp>
      <p:sp>
        <p:nvSpPr>
          <p:cNvPr id="5" name="Card 1 BG"/>
          <p:cNvSpPr/>
          <p:nvPr/>
        </p:nvSpPr>
        <p:spPr>
          <a:xfrm>
            <a:off x="457200" y="1371600"/>
            <a:ext cx="2560320" cy="2468880"/>
          </a:xfrm>
          <a:prstGeom prst="roundRect">
            <a:avLst>
              <a:gd name="adj" fmla="val 5000"/>
            </a:avLst>
          </a:prstGeom>
          <a:solidFill>
            <a:srgbClr val="A7BEAE"/>
          </a:solidFill>
          <a:ln/>
        </p:spPr>
        <p:txBody>
          <a:bodyPr/>
          <a:lstStyle/>
          <a:p>
            <a:endParaRPr lang="en-US"/>
          </a:p>
        </p:txBody>
      </p:sp>
      <p:sp>
        <p:nvSpPr>
          <p:cNvPr id="6" name="Card 1 Title"/>
          <p:cNvSpPr/>
          <p:nvPr/>
        </p:nvSpPr>
        <p:spPr>
          <a:xfrm>
            <a:off x="54864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1</a:t>
            </a:r>
          </a:p>
          <a:p>
            <a:pPr marL="0" indent="0">
              <a:buNone/>
            </a:pPr>
            <a:r>
              <a:rPr lang="en-US" sz="1000">
                <a:solidFill>
                  <a:srgbClr val="3D2B1F"/>
                </a:solidFill>
                <a:latin typeface="Calibri" pitchFamily="34" charset="0"/>
              </a:rPr>
              <a:t>Key Recovery Concepts</a:t>
            </a:r>
          </a:p>
        </p:txBody>
      </p:sp>
      <p:sp>
        <p:nvSpPr>
          <p:cNvPr id="7" name="Card 1 Questions"/>
          <p:cNvSpPr/>
          <p:nvPr/>
        </p:nvSpPr>
        <p:spPr>
          <a:xfrm>
            <a:off x="548640" y="1920240"/>
            <a:ext cx="2377440" cy="365760"/>
          </a:xfrm>
          <a:prstGeom prst="rect">
            <a:avLst/>
          </a:prstGeom>
          <a:noFill/>
          <a:ln/>
        </p:spPr>
        <p:txBody>
          <a:bodyPr wrap="square" lIns="0" tIns="0" rIns="0" bIns="0" rtlCol="0" anchor="t"/>
          <a:lstStyle/>
          <a:p>
            <a:pPr marL="0" indent="0">
              <a:buNone/>
            </a:pPr>
            <a:r>
              <a:rPr lang="en-US" sz="1100">
                <a:solidFill>
                  <a:srgbClr val="FFFFFF"/>
                </a:solidFill>
                <a:latin typeface="Calibri" pitchFamily="34" charset="0"/>
              </a:rPr>
              <a:t>Questions 1–7</a:t>
            </a:r>
          </a:p>
        </p:txBody>
      </p:sp>
      <p:sp>
        <p:nvSpPr>
          <p:cNvPr id="8" name="Score Box 1"/>
          <p:cNvSpPr/>
          <p:nvPr/>
        </p:nvSpPr>
        <p:spPr>
          <a:xfrm>
            <a:off x="64008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7</a:t>
            </a:r>
          </a:p>
        </p:txBody>
      </p:sp>
      <p:sp>
        <p:nvSpPr>
          <p:cNvPr id="9" name="Card 2 BG"/>
          <p:cNvSpPr/>
          <p:nvPr/>
        </p:nvSpPr>
        <p:spPr>
          <a:xfrm>
            <a:off x="3291840" y="1371600"/>
            <a:ext cx="2560320" cy="2468880"/>
          </a:xfrm>
          <a:prstGeom prst="roundRect">
            <a:avLst>
              <a:gd name="adj" fmla="val 5000"/>
            </a:avLst>
          </a:prstGeom>
          <a:solidFill>
            <a:srgbClr val="E7E8D1"/>
          </a:solidFill>
          <a:ln/>
        </p:spPr>
        <p:txBody>
          <a:bodyPr/>
          <a:lstStyle/>
          <a:p>
            <a:endParaRPr lang="en-US"/>
          </a:p>
        </p:txBody>
      </p:sp>
      <p:sp>
        <p:nvSpPr>
          <p:cNvPr id="10" name="Card 2 Title"/>
          <p:cNvSpPr/>
          <p:nvPr/>
        </p:nvSpPr>
        <p:spPr>
          <a:xfrm>
            <a:off x="338328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2</a:t>
            </a:r>
          </a:p>
          <a:p>
            <a:pPr marL="0" indent="0">
              <a:buNone/>
            </a:pPr>
            <a:r>
              <a:rPr lang="en-US" sz="1000">
                <a:solidFill>
                  <a:srgbClr val="3D2B1F"/>
                </a:solidFill>
                <a:latin typeface="Calibri" pitchFamily="34" charset="0"/>
              </a:rPr>
              <a:t>The Wellness Toolbox</a:t>
            </a:r>
          </a:p>
        </p:txBody>
      </p:sp>
      <p:sp>
        <p:nvSpPr>
          <p:cNvPr id="11" name="Card 2 Questions"/>
          <p:cNvSpPr/>
          <p:nvPr/>
        </p:nvSpPr>
        <p:spPr>
          <a:xfrm>
            <a:off x="3383280" y="1920240"/>
            <a:ext cx="2377440" cy="365760"/>
          </a:xfrm>
          <a:prstGeom prst="rect">
            <a:avLst/>
          </a:prstGeom>
          <a:noFill/>
          <a:ln/>
        </p:spPr>
        <p:txBody>
          <a:bodyPr wrap="square" lIns="0" tIns="0" rIns="0" bIns="0" rtlCol="0" anchor="t"/>
          <a:lstStyle/>
          <a:p>
            <a:pPr marL="0" indent="0">
              <a:buNone/>
            </a:pPr>
            <a:r>
              <a:rPr lang="en-US" sz="1100">
                <a:solidFill>
                  <a:srgbClr val="7A6459"/>
                </a:solidFill>
                <a:latin typeface="Calibri" pitchFamily="34" charset="0"/>
              </a:rPr>
              <a:t>Questions 8–13</a:t>
            </a:r>
          </a:p>
        </p:txBody>
      </p:sp>
      <p:sp>
        <p:nvSpPr>
          <p:cNvPr id="12" name="Score Box 2"/>
          <p:cNvSpPr/>
          <p:nvPr/>
        </p:nvSpPr>
        <p:spPr>
          <a:xfrm>
            <a:off x="347472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6</a:t>
            </a:r>
          </a:p>
        </p:txBody>
      </p:sp>
      <p:sp>
        <p:nvSpPr>
          <p:cNvPr id="13" name="Card 3 BG"/>
          <p:cNvSpPr/>
          <p:nvPr/>
        </p:nvSpPr>
        <p:spPr>
          <a:xfrm>
            <a:off x="6126480" y="1371600"/>
            <a:ext cx="2560320" cy="2468880"/>
          </a:xfrm>
          <a:prstGeom prst="roundRect">
            <a:avLst>
              <a:gd name="adj" fmla="val 5000"/>
            </a:avLst>
          </a:prstGeom>
          <a:solidFill>
            <a:srgbClr val="A7BEAE"/>
          </a:solidFill>
          <a:ln/>
        </p:spPr>
        <p:txBody>
          <a:bodyPr/>
          <a:lstStyle/>
          <a:p>
            <a:endParaRPr lang="en-US"/>
          </a:p>
        </p:txBody>
      </p:sp>
      <p:sp>
        <p:nvSpPr>
          <p:cNvPr id="14" name="Card 3 Title"/>
          <p:cNvSpPr/>
          <p:nvPr/>
        </p:nvSpPr>
        <p:spPr>
          <a:xfrm>
            <a:off x="6217920" y="1463040"/>
            <a:ext cx="2377440" cy="365760"/>
          </a:xfrm>
          <a:prstGeom prst="rect">
            <a:avLst/>
          </a:prstGeom>
          <a:noFill/>
          <a:ln/>
        </p:spPr>
        <p:txBody>
          <a:bodyPr wrap="square" lIns="0" tIns="0" rIns="0" bIns="0" rtlCol="0" anchor="ctr"/>
          <a:lstStyle/>
          <a:p>
            <a:pPr marL="0" indent="0">
              <a:buNone/>
            </a:pPr>
            <a:r>
              <a:rPr lang="en-US" sz="1400" b="1">
                <a:solidFill>
                  <a:srgbClr val="3D2B1F"/>
                </a:solidFill>
                <a:latin typeface="Georgia" pitchFamily="34" charset="0"/>
              </a:rPr>
              <a:t>Session 3</a:t>
            </a:r>
          </a:p>
          <a:p>
            <a:pPr marL="0" indent="0">
              <a:buNone/>
            </a:pPr>
            <a:r>
              <a:rPr lang="en-US" sz="1000">
                <a:solidFill>
                  <a:srgbClr val="3D2B1F"/>
                </a:solidFill>
                <a:latin typeface="Calibri" pitchFamily="34" charset="0"/>
              </a:rPr>
              <a:t>Daily Maintenance Plan</a:t>
            </a:r>
          </a:p>
        </p:txBody>
      </p:sp>
      <p:sp>
        <p:nvSpPr>
          <p:cNvPr id="15" name="Card 3 Questions"/>
          <p:cNvSpPr/>
          <p:nvPr/>
        </p:nvSpPr>
        <p:spPr>
          <a:xfrm>
            <a:off x="6217920" y="1920240"/>
            <a:ext cx="2377440" cy="365760"/>
          </a:xfrm>
          <a:prstGeom prst="rect">
            <a:avLst/>
          </a:prstGeom>
          <a:noFill/>
          <a:ln/>
        </p:spPr>
        <p:txBody>
          <a:bodyPr wrap="square" lIns="0" tIns="0" rIns="0" bIns="0" rtlCol="0" anchor="t"/>
          <a:lstStyle/>
          <a:p>
            <a:pPr marL="0" indent="0">
              <a:buNone/>
            </a:pPr>
            <a:r>
              <a:rPr lang="en-US" sz="1100">
                <a:solidFill>
                  <a:srgbClr val="FFFFFF"/>
                </a:solidFill>
                <a:latin typeface="Calibri" pitchFamily="34" charset="0"/>
              </a:rPr>
              <a:t>Questions 14–20</a:t>
            </a:r>
          </a:p>
        </p:txBody>
      </p:sp>
      <p:sp>
        <p:nvSpPr>
          <p:cNvPr id="16" name="Score Box 3"/>
          <p:cNvSpPr/>
          <p:nvPr/>
        </p:nvSpPr>
        <p:spPr>
          <a:xfrm>
            <a:off x="6309360" y="2377440"/>
            <a:ext cx="2194560" cy="1280160"/>
          </a:xfrm>
          <a:prstGeom prst="roundRect">
            <a:avLst>
              <a:gd name="adj" fmla="val 5000"/>
            </a:avLst>
          </a:prstGeom>
          <a:solidFill>
            <a:srgbClr val="FFFFFF"/>
          </a:solidFill>
          <a:ln/>
        </p:spPr>
        <p:txBody>
          <a:bodyPr wrap="square" lIns="91440" tIns="45720" rIns="91440" bIns="45720" rtlCol="0" anchor="ctr"/>
          <a:lstStyle/>
          <a:p>
            <a:pPr algn="ctr"/>
            <a:r>
              <a:rPr lang="en-US" sz="1400">
                <a:solidFill>
                  <a:srgbClr val="7A6459"/>
                </a:solidFill>
                <a:latin typeface="Calibri" pitchFamily="34" charset="0"/>
              </a:rPr>
              <a:t>___  / 7</a:t>
            </a:r>
          </a:p>
        </p:txBody>
      </p:sp>
      <p:sp>
        <p:nvSpPr>
          <p:cNvPr id="17" name="Total BG"/>
          <p:cNvSpPr/>
          <p:nvPr/>
        </p:nvSpPr>
        <p:spPr>
          <a:xfrm>
            <a:off x="2286000" y="4114800"/>
            <a:ext cx="4572000" cy="822960"/>
          </a:xfrm>
          <a:prstGeom prst="roundRect">
            <a:avLst>
              <a:gd name="adj" fmla="val 8000"/>
            </a:avLst>
          </a:prstGeom>
          <a:solidFill>
            <a:srgbClr val="B85042"/>
          </a:solidFill>
          <a:ln/>
        </p:spPr>
        <p:txBody>
          <a:bodyPr wrap="square" lIns="91440" tIns="45720" rIns="91440" bIns="45720" rtlCol="0" anchor="ctr"/>
          <a:lstStyle/>
          <a:p>
            <a:pPr algn="ctr"/>
            <a:r>
              <a:rPr lang="en-US" sz="2000" b="1">
                <a:solidFill>
                  <a:srgbClr val="FFFFFF"/>
                </a:solidFill>
                <a:latin typeface="Georgia" pitchFamily="34" charset="0"/>
              </a:rPr>
              <a:t>Total Score:   ___  / 20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core Guide">
    <p:bg>
      <p:bgPr>
        <a:solidFill>
          <a:srgbClr val="F5F0E8"/>
        </a:solidFill>
        <a:effectLst/>
      </p:bgPr>
    </p:bg>
    <p:spTree>
      <p:nvGrpSpPr>
        <p:cNvPr id="1" name=""/>
        <p:cNvGrpSpPr/>
        <p:nvPr/>
      </p:nvGrpSpPr>
      <p:grpSpPr>
        <a:xfrm>
          <a:off x="0" y="0"/>
          <a:ext cx="0" cy="0"/>
          <a:chOff x="0" y="0"/>
          <a:chExt cx="0" cy="0"/>
        </a:xfrm>
      </p:grpSpPr>
      <p:sp>
        <p:nvSpPr>
          <p:cNvPr id="2" name="Header Bar"/>
          <p:cNvSpPr/>
          <p:nvPr/>
        </p:nvSpPr>
        <p:spPr>
          <a:xfrm>
            <a:off x="0" y="0"/>
            <a:ext cx="9144000" cy="640080"/>
          </a:xfrm>
          <a:prstGeom prst="rect">
            <a:avLst/>
          </a:prstGeom>
          <a:solidFill>
            <a:srgbClr val="B85042"/>
          </a:solidFill>
          <a:ln/>
        </p:spPr>
        <p:txBody>
          <a:bodyPr/>
          <a:lstStyle/>
          <a:p>
            <a:endParaRPr lang="en-US"/>
          </a:p>
        </p:txBody>
      </p:sp>
      <p:sp>
        <p:nvSpPr>
          <p:cNvPr id="3" name="Header Text"/>
          <p:cNvSpPr/>
          <p:nvPr/>
        </p:nvSpPr>
        <p:spPr>
          <a:xfrm>
            <a:off x="640080" y="73152"/>
            <a:ext cx="7863840" cy="493776"/>
          </a:xfrm>
          <a:prstGeom prst="rect">
            <a:avLst/>
          </a:prstGeom>
          <a:noFill/>
          <a:ln/>
        </p:spPr>
        <p:txBody>
          <a:bodyPr wrap="square" lIns="0" tIns="0" rIns="0" bIns="0" rtlCol="0" anchor="ctr"/>
          <a:lstStyle/>
          <a:p>
            <a:pPr marL="0" indent="0">
              <a:buNone/>
            </a:pPr>
            <a:r>
              <a:rPr lang="en-US" sz="2200" b="1">
                <a:solidFill>
                  <a:srgbClr val="FFFFFF"/>
                </a:solidFill>
                <a:latin typeface="Georgia" pitchFamily="34" charset="0"/>
              </a:rPr>
              <a:t>What Your Score Means</a:t>
            </a:r>
          </a:p>
        </p:txBody>
      </p:sp>
      <p:sp>
        <p:nvSpPr>
          <p:cNvPr id="4" name="Row1 BG"/>
          <p:cNvSpPr/>
          <p:nvPr/>
        </p:nvSpPr>
        <p:spPr>
          <a:xfrm>
            <a:off x="457200" y="868680"/>
            <a:ext cx="8229600" cy="914400"/>
          </a:xfrm>
          <a:prstGeom prst="roundRect">
            <a:avLst>
              <a:gd name="adj" fmla="val 5000"/>
            </a:avLst>
          </a:prstGeom>
          <a:solidFill>
            <a:srgbClr val="A7BEAE"/>
          </a:solidFill>
          <a:ln/>
        </p:spPr>
        <p:txBody>
          <a:bodyPr/>
          <a:lstStyle/>
          <a:p>
            <a:endParaRPr lang="en-US"/>
          </a:p>
        </p:txBody>
      </p:sp>
      <p:sp>
        <p:nvSpPr>
          <p:cNvPr id="5" name="Row1 Score"/>
          <p:cNvSpPr/>
          <p:nvPr/>
        </p:nvSpPr>
        <p:spPr>
          <a:xfrm>
            <a:off x="548640" y="86868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18–20</a:t>
            </a:r>
          </a:p>
        </p:txBody>
      </p:sp>
      <p:sp>
        <p:nvSpPr>
          <p:cNvPr id="6" name="Row1 Text"/>
          <p:cNvSpPr/>
          <p:nvPr/>
        </p:nvSpPr>
        <p:spPr>
          <a:xfrm>
            <a:off x="2194560" y="86868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WRAP Champion</a:t>
            </a:r>
          </a:p>
          <a:p>
            <a:pPr marL="0" indent="0">
              <a:buNone/>
            </a:pPr>
            <a:r>
              <a:rPr lang="en-US" sz="1200">
                <a:solidFill>
                  <a:srgbClr val="3D2B1F"/>
                </a:solidFill>
                <a:latin typeface="Calibri" pitchFamily="34" charset="0"/>
              </a:rPr>
              <a:t>You have a strong grasp of WRAP fundamentals. You’re ready to start building and using your own plan with confidence.</a:t>
            </a:r>
          </a:p>
        </p:txBody>
      </p:sp>
      <p:sp>
        <p:nvSpPr>
          <p:cNvPr id="7" name="Row2 BG"/>
          <p:cNvSpPr/>
          <p:nvPr/>
        </p:nvSpPr>
        <p:spPr>
          <a:xfrm>
            <a:off x="457200" y="1920240"/>
            <a:ext cx="8229600" cy="914400"/>
          </a:xfrm>
          <a:prstGeom prst="roundRect">
            <a:avLst>
              <a:gd name="adj" fmla="val 5000"/>
            </a:avLst>
          </a:prstGeom>
          <a:solidFill>
            <a:srgbClr val="E7E8D1"/>
          </a:solidFill>
          <a:ln/>
        </p:spPr>
        <p:txBody>
          <a:bodyPr/>
          <a:lstStyle/>
          <a:p>
            <a:endParaRPr lang="en-US"/>
          </a:p>
        </p:txBody>
      </p:sp>
      <p:sp>
        <p:nvSpPr>
          <p:cNvPr id="8" name="Row2 Score"/>
          <p:cNvSpPr/>
          <p:nvPr/>
        </p:nvSpPr>
        <p:spPr>
          <a:xfrm>
            <a:off x="548640" y="192024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14–17</a:t>
            </a:r>
          </a:p>
        </p:txBody>
      </p:sp>
      <p:sp>
        <p:nvSpPr>
          <p:cNvPr id="9" name="Row2 Text"/>
          <p:cNvSpPr/>
          <p:nvPr/>
        </p:nvSpPr>
        <p:spPr>
          <a:xfrm>
            <a:off x="2194560" y="192024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On Solid Ground</a:t>
            </a:r>
          </a:p>
          <a:p>
            <a:pPr marL="0" indent="0">
              <a:buNone/>
            </a:pPr>
            <a:r>
              <a:rPr lang="en-US" sz="1200">
                <a:solidFill>
                  <a:srgbClr val="3D2B1F"/>
                </a:solidFill>
                <a:latin typeface="Calibri" pitchFamily="34" charset="0"/>
              </a:rPr>
              <a:t>You’ve picked up most of the key ideas. Review the questions you missed — the answer explanations will help fill in any gaps.</a:t>
            </a:r>
          </a:p>
        </p:txBody>
      </p:sp>
      <p:sp>
        <p:nvSpPr>
          <p:cNvPr id="10" name="Row3 BG"/>
          <p:cNvSpPr/>
          <p:nvPr/>
        </p:nvSpPr>
        <p:spPr>
          <a:xfrm>
            <a:off x="457200" y="2971800"/>
            <a:ext cx="8229600" cy="914400"/>
          </a:xfrm>
          <a:prstGeom prst="roundRect">
            <a:avLst>
              <a:gd name="adj" fmla="val 5000"/>
            </a:avLst>
          </a:prstGeom>
          <a:solidFill>
            <a:srgbClr val="A7BEAE"/>
          </a:solidFill>
          <a:ln/>
        </p:spPr>
        <p:txBody>
          <a:bodyPr/>
          <a:lstStyle/>
          <a:p>
            <a:endParaRPr lang="en-US"/>
          </a:p>
        </p:txBody>
      </p:sp>
      <p:sp>
        <p:nvSpPr>
          <p:cNvPr id="11" name="Row3 Score"/>
          <p:cNvSpPr/>
          <p:nvPr/>
        </p:nvSpPr>
        <p:spPr>
          <a:xfrm>
            <a:off x="548640" y="2971800"/>
            <a:ext cx="1554480" cy="914400"/>
          </a:xfrm>
          <a:prstGeom prst="rect">
            <a:avLst/>
          </a:prstGeom>
          <a:noFill/>
          <a:ln/>
        </p:spPr>
        <p:txBody>
          <a:bodyPr wrap="square" lIns="0" tIns="0" rIns="0" bIns="0" rtlCol="0" anchor="ctr"/>
          <a:lstStyle/>
          <a:p>
            <a:pPr marL="0" indent="0">
              <a:buNone/>
            </a:pPr>
            <a:r>
              <a:rPr lang="en-US" sz="2800" b="1">
                <a:solidFill>
                  <a:srgbClr val="FFFFFF"/>
                </a:solidFill>
                <a:latin typeface="Georgia" pitchFamily="34" charset="0"/>
              </a:rPr>
              <a:t>10–13</a:t>
            </a:r>
          </a:p>
        </p:txBody>
      </p:sp>
      <p:sp>
        <p:nvSpPr>
          <p:cNvPr id="12" name="Row3 Text"/>
          <p:cNvSpPr/>
          <p:nvPr/>
        </p:nvSpPr>
        <p:spPr>
          <a:xfrm>
            <a:off x="2194560" y="297180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Getting There</a:t>
            </a:r>
          </a:p>
          <a:p>
            <a:pPr marL="0" indent="0">
              <a:buNone/>
            </a:pPr>
            <a:r>
              <a:rPr lang="en-US" sz="1200">
                <a:solidFill>
                  <a:srgbClr val="3D2B1F"/>
                </a:solidFill>
                <a:latin typeface="Calibri" pitchFamily="34" charset="0"/>
              </a:rPr>
              <a:t>You’re building a good foundation. Check which session you scored lowest in and revisit those topics — it’ll click quickly.</a:t>
            </a:r>
          </a:p>
        </p:txBody>
      </p:sp>
      <p:sp>
        <p:nvSpPr>
          <p:cNvPr id="13" name="Row4 BG"/>
          <p:cNvSpPr/>
          <p:nvPr/>
        </p:nvSpPr>
        <p:spPr>
          <a:xfrm>
            <a:off x="457200" y="4023360"/>
            <a:ext cx="8229600" cy="914400"/>
          </a:xfrm>
          <a:prstGeom prst="roundRect">
            <a:avLst>
              <a:gd name="adj" fmla="val 5000"/>
            </a:avLst>
          </a:prstGeom>
          <a:solidFill>
            <a:srgbClr val="E7E8D1"/>
          </a:solidFill>
          <a:ln/>
        </p:spPr>
        <p:txBody>
          <a:bodyPr/>
          <a:lstStyle/>
          <a:p>
            <a:endParaRPr lang="en-US"/>
          </a:p>
        </p:txBody>
      </p:sp>
      <p:sp>
        <p:nvSpPr>
          <p:cNvPr id="14" name="Row4 Score"/>
          <p:cNvSpPr/>
          <p:nvPr/>
        </p:nvSpPr>
        <p:spPr>
          <a:xfrm>
            <a:off x="548640" y="4023360"/>
            <a:ext cx="1554480" cy="914400"/>
          </a:xfrm>
          <a:prstGeom prst="rect">
            <a:avLst/>
          </a:prstGeom>
          <a:noFill/>
          <a:ln/>
        </p:spPr>
        <p:txBody>
          <a:bodyPr wrap="square" lIns="0" tIns="0" rIns="0" bIns="0" rtlCol="0" anchor="ctr"/>
          <a:lstStyle/>
          <a:p>
            <a:pPr marL="0" indent="0">
              <a:buNone/>
            </a:pPr>
            <a:r>
              <a:rPr lang="en-US" sz="2800" b="1">
                <a:solidFill>
                  <a:srgbClr val="B85042"/>
                </a:solidFill>
                <a:latin typeface="Georgia" pitchFamily="34" charset="0"/>
              </a:rPr>
              <a:t>0–9</a:t>
            </a:r>
          </a:p>
        </p:txBody>
      </p:sp>
      <p:sp>
        <p:nvSpPr>
          <p:cNvPr id="15" name="Row4 Text"/>
          <p:cNvSpPr/>
          <p:nvPr/>
        </p:nvSpPr>
        <p:spPr>
          <a:xfrm>
            <a:off x="2194560" y="4023360"/>
            <a:ext cx="6309360" cy="914400"/>
          </a:xfrm>
          <a:prstGeom prst="rect">
            <a:avLst/>
          </a:prstGeom>
          <a:noFill/>
          <a:ln/>
        </p:spPr>
        <p:txBody>
          <a:bodyPr wrap="square" lIns="0" tIns="0" rIns="0" bIns="0" rtlCol="0" anchor="ctr"/>
          <a:lstStyle/>
          <a:p>
            <a:pPr marL="0" indent="0">
              <a:buNone/>
            </a:pPr>
            <a:r>
              <a:rPr lang="en-US" sz="1600" b="1">
                <a:solidFill>
                  <a:srgbClr val="3D2B1F"/>
                </a:solidFill>
                <a:latin typeface="Georgia" pitchFamily="34" charset="0"/>
              </a:rPr>
              <a:t>Just Getting Started</a:t>
            </a:r>
          </a:p>
          <a:p>
            <a:pPr marL="0" indent="0">
              <a:buNone/>
            </a:pPr>
            <a:r>
              <a:rPr lang="en-US" sz="1200">
                <a:solidFill>
                  <a:srgbClr val="3D2B1F"/>
                </a:solidFill>
                <a:latin typeface="Calibri" pitchFamily="34" charset="0"/>
              </a:rPr>
              <a:t>No worries — this is a learning tool, not a test! Read through the answer explanations and revisit the session materials. You’ll get it.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9">
    <p:bg>
      <p:bgPr>
        <a:solidFill>
          <a:srgbClr val="B85042"/>
        </a:solidFill>
        <a:effectLst/>
      </p:bgPr>
    </p:bg>
    <p:spTree>
      <p:nvGrpSpPr>
        <p:cNvPr id="1" name=""/>
        <p:cNvGrpSpPr/>
        <p:nvPr/>
      </p:nvGrpSpPr>
      <p:grpSpPr>
        <a:xfrm>
          <a:off x="0" y="0"/>
          <a:ext cx="0" cy="0"/>
          <a:chOff x="0" y="0"/>
          <a:chExt cx="0" cy="0"/>
        </a:xfrm>
      </p:grpSpPr>
      <p:sp>
        <p:nvSpPr>
          <p:cNvPr id="2" name="Shape 0"/>
          <p:cNvSpPr/>
          <p:nvPr/>
        </p:nvSpPr>
        <p:spPr>
          <a:xfrm>
            <a:off x="-1371600" y="2743200"/>
            <a:ext cx="3657600" cy="3657600"/>
          </a:xfrm>
          <a:prstGeom prst="ellipse">
            <a:avLst/>
          </a:prstGeom>
          <a:solidFill>
            <a:srgbClr val="8B3A2F">
              <a:alpha val="60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3931920" y="731520"/>
            <a:ext cx="1280160" cy="1280160"/>
          </a:xfrm>
          <a:prstGeom prst="rect">
            <a:avLst/>
          </a:prstGeom>
        </p:spPr>
      </p:pic>
      <p:sp>
        <p:nvSpPr>
          <p:cNvPr id="4" name="Text 1"/>
          <p:cNvSpPr/>
          <p:nvPr/>
        </p:nvSpPr>
        <p:spPr>
          <a:xfrm>
            <a:off x="731520" y="2103120"/>
            <a:ext cx="7680960" cy="82296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Great Work!</a:t>
            </a:r>
            <a:endParaRPr lang="en-US" sz="4000" dirty="0"/>
          </a:p>
        </p:txBody>
      </p:sp>
      <p:sp>
        <p:nvSpPr>
          <p:cNvPr id="5" name="Text 2"/>
          <p:cNvSpPr/>
          <p:nvPr/>
        </p:nvSpPr>
        <p:spPr>
          <a:xfrm>
            <a:off x="1371600" y="3017520"/>
            <a:ext cx="6400800" cy="1097280"/>
          </a:xfrm>
          <a:prstGeom prst="rect">
            <a:avLst/>
          </a:prstGeom>
          <a:noFill/>
          <a:ln/>
        </p:spPr>
        <p:txBody>
          <a:bodyPr wrap="square" lIns="0" tIns="0" rIns="0" bIns="0" rtlCol="0" anchor="ctr"/>
          <a:lstStyle/>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Remember: Recovery is a journey, not a destination.</a:t>
            </a:r>
            <a:endParaRPr lang="en-US" sz="1600" dirty="0"/>
          </a:p>
          <a:p>
            <a:pPr marL="0" indent="0" algn="ctr">
              <a:lnSpc>
                <a:spcPct val="130000"/>
              </a:lnSpc>
              <a:buNone/>
            </a:pPr>
            <a:r>
              <a:rPr lang="en-US" sz="1600" dirty="0">
                <a:solidFill>
                  <a:srgbClr val="FFFFFF"/>
                </a:solidFill>
                <a:latin typeface="Calibri" pitchFamily="34" charset="0"/>
                <a:ea typeface="Calibri" pitchFamily="34" charset="-122"/>
                <a:cs typeface="Calibri" pitchFamily="34" charset="-120"/>
              </a:rPr>
              <a:t>Keep building your WRAP and using your Wellness Toolbox every day.</a:t>
            </a:r>
            <a:endParaRPr lang="en-US" sz="1600" dirty="0"/>
          </a:p>
        </p:txBody>
      </p:sp>
      <p:pic>
        <p:nvPicPr>
          <p:cNvPr id="6" name="Image 1" descr="preencoded.png"/>
          <p:cNvPicPr>
            <a:picLocks noChangeAspect="1"/>
          </p:cNvPicPr>
          <p:nvPr/>
        </p:nvPicPr>
        <p:blipFill>
          <a:blip r:embed="rId4"/>
          <a:stretch>
            <a:fillRect/>
          </a:stretch>
        </p:blipFill>
        <p:spPr>
          <a:xfrm>
            <a:off x="4206240" y="4297680"/>
            <a:ext cx="548640" cy="54864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Q2</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2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WRAP is an evidence-based practice recognized by SAMHSA.</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Answer Q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Q2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2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2286000" y="1097280"/>
            <a:ext cx="457200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0" tIns="0" rIns="0" bIns="0" rtlCol="0" anchor="ctr"/>
          <a:lstStyle/>
          <a:p>
            <a:pPr marL="0" indent="0" algn="ctr">
              <a:buNone/>
            </a:pPr>
            <a:r>
              <a:rPr lang="en-US" sz="2800" b="1">
                <a:solidFill>
                  <a:srgbClr val="FFFFFF"/>
                </a:solidFill>
                <a:latin typeface="Georgia" pitchFamily="34" charset="0"/>
                <a:ea typeface="Georgia" pitchFamily="34" charset="-122"/>
                <a:cs typeface="Georgia" pitchFamily="34" charset="-120"/>
              </a:rPr>
              <a:t>True</a:t>
            </a:r>
            <a:endParaRPr lang="en-US" sz="28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WRAP is officially recognized as an evidence-based practice by SAMHSA, meaning research has demonstrated its effectiveness in helping people achieve and maintain wellness.</a:t>
            </a:r>
            <a:endParaRPr 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Q3</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Multiple Choice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3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Which of the following is NOT one of the 5 Key Recovery Concepts?</a:t>
            </a:r>
            <a:endParaRPr lang="en-US" sz="2200" dirty="0"/>
          </a:p>
        </p:txBody>
      </p:sp>
      <p:sp>
        <p:nvSpPr>
          <p:cNvPr id="7" name="Shape 5"/>
          <p:cNvSpPr/>
          <p:nvPr/>
        </p:nvSpPr>
        <p:spPr>
          <a:xfrm>
            <a:off x="640080" y="228600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8" name="Shape 6"/>
          <p:cNvSpPr/>
          <p:nvPr/>
        </p:nvSpPr>
        <p:spPr>
          <a:xfrm>
            <a:off x="777240" y="2542032"/>
            <a:ext cx="502920" cy="502920"/>
          </a:xfrm>
          <a:prstGeom prst="ellipse">
            <a:avLst/>
          </a:prstGeom>
          <a:solidFill>
            <a:srgbClr val="B85042"/>
          </a:solidFill>
          <a:ln/>
        </p:spPr>
        <p:txBody>
          <a:bodyPr/>
          <a:lstStyle/>
          <a:p>
            <a:endParaRPr lang="en-US"/>
          </a:p>
        </p:txBody>
      </p:sp>
      <p:sp>
        <p:nvSpPr>
          <p:cNvPr id="9" name="Text 7"/>
          <p:cNvSpPr/>
          <p:nvPr/>
        </p:nvSpPr>
        <p:spPr>
          <a:xfrm>
            <a:off x="77724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0" name="Text 8"/>
          <p:cNvSpPr/>
          <p:nvPr/>
        </p:nvSpPr>
        <p:spPr>
          <a:xfrm>
            <a:off x="141732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Hope</a:t>
            </a:r>
            <a:endParaRPr lang="en-US" sz="1500" dirty="0"/>
          </a:p>
        </p:txBody>
      </p:sp>
      <p:sp>
        <p:nvSpPr>
          <p:cNvPr id="11" name="Shape 9"/>
          <p:cNvSpPr/>
          <p:nvPr/>
        </p:nvSpPr>
        <p:spPr>
          <a:xfrm>
            <a:off x="4846320" y="228600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12" name="Shape 10"/>
          <p:cNvSpPr/>
          <p:nvPr/>
        </p:nvSpPr>
        <p:spPr>
          <a:xfrm>
            <a:off x="4983480" y="2542032"/>
            <a:ext cx="502920" cy="502920"/>
          </a:xfrm>
          <a:prstGeom prst="ellipse">
            <a:avLst/>
          </a:prstGeom>
          <a:solidFill>
            <a:srgbClr val="B85042"/>
          </a:solidFill>
          <a:ln/>
        </p:spPr>
        <p:txBody>
          <a:bodyPr/>
          <a:lstStyle/>
          <a:p>
            <a:endParaRPr lang="en-US"/>
          </a:p>
        </p:txBody>
      </p:sp>
      <p:sp>
        <p:nvSpPr>
          <p:cNvPr id="13" name="Text 11"/>
          <p:cNvSpPr/>
          <p:nvPr/>
        </p:nvSpPr>
        <p:spPr>
          <a:xfrm>
            <a:off x="4983480" y="25420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4" name="Text 12"/>
          <p:cNvSpPr/>
          <p:nvPr/>
        </p:nvSpPr>
        <p:spPr>
          <a:xfrm>
            <a:off x="5623560" y="237744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Diagnosis</a:t>
            </a:r>
            <a:endParaRPr lang="en-US" sz="1500" dirty="0"/>
          </a:p>
        </p:txBody>
      </p:sp>
      <p:sp>
        <p:nvSpPr>
          <p:cNvPr id="15" name="Shape 13"/>
          <p:cNvSpPr/>
          <p:nvPr/>
        </p:nvSpPr>
        <p:spPr>
          <a:xfrm>
            <a:off x="640080" y="3520440"/>
            <a:ext cx="3657600" cy="1051560"/>
          </a:xfrm>
          <a:prstGeom prst="roundRect">
            <a:avLst>
              <a:gd name="adj" fmla="val 6957"/>
            </a:avLst>
          </a:prstGeom>
          <a:solidFill>
            <a:srgbClr val="D4E4DA"/>
          </a:solidFill>
          <a:ln/>
          <a:effectLst>
            <a:outerShdw blurRad="50800" dist="25400" dir="8100000" algn="bl" rotWithShape="0">
              <a:srgbClr val="000000">
                <a:alpha val="10000"/>
              </a:srgbClr>
            </a:outerShdw>
          </a:effectLst>
        </p:spPr>
        <p:txBody>
          <a:bodyPr/>
          <a:lstStyle/>
          <a:p>
            <a:endParaRPr lang="en-US"/>
          </a:p>
        </p:txBody>
      </p:sp>
      <p:sp>
        <p:nvSpPr>
          <p:cNvPr id="16" name="Shape 14"/>
          <p:cNvSpPr/>
          <p:nvPr/>
        </p:nvSpPr>
        <p:spPr>
          <a:xfrm>
            <a:off x="777240" y="3776472"/>
            <a:ext cx="502920" cy="502920"/>
          </a:xfrm>
          <a:prstGeom prst="ellipse">
            <a:avLst/>
          </a:prstGeom>
          <a:solidFill>
            <a:srgbClr val="B85042"/>
          </a:solidFill>
          <a:ln/>
        </p:spPr>
        <p:txBody>
          <a:bodyPr/>
          <a:lstStyle/>
          <a:p>
            <a:endParaRPr lang="en-US"/>
          </a:p>
        </p:txBody>
      </p:sp>
      <p:sp>
        <p:nvSpPr>
          <p:cNvPr id="17" name="Text 15"/>
          <p:cNvSpPr/>
          <p:nvPr/>
        </p:nvSpPr>
        <p:spPr>
          <a:xfrm>
            <a:off x="77724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18" name="Text 16"/>
          <p:cNvSpPr/>
          <p:nvPr/>
        </p:nvSpPr>
        <p:spPr>
          <a:xfrm>
            <a:off x="141732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Education</a:t>
            </a:r>
            <a:endParaRPr lang="en-US" sz="1500" dirty="0"/>
          </a:p>
        </p:txBody>
      </p:sp>
      <p:sp>
        <p:nvSpPr>
          <p:cNvPr id="19" name="Shape 17"/>
          <p:cNvSpPr/>
          <p:nvPr/>
        </p:nvSpPr>
        <p:spPr>
          <a:xfrm>
            <a:off x="4846320" y="3520440"/>
            <a:ext cx="3657600" cy="1051560"/>
          </a:xfrm>
          <a:prstGeom prst="roundRect">
            <a:avLst>
              <a:gd name="adj" fmla="val 6957"/>
            </a:avLst>
          </a:prstGeom>
          <a:solidFill>
            <a:srgbClr val="E7E8D1"/>
          </a:solidFill>
          <a:ln/>
          <a:effectLst>
            <a:outerShdw blurRad="50800" dist="25400" dir="8100000" algn="bl" rotWithShape="0">
              <a:srgbClr val="000000">
                <a:alpha val="10000"/>
              </a:srgbClr>
            </a:outerShdw>
          </a:effectLst>
        </p:spPr>
        <p:txBody>
          <a:bodyPr/>
          <a:lstStyle/>
          <a:p>
            <a:endParaRPr lang="en-US"/>
          </a:p>
        </p:txBody>
      </p:sp>
      <p:sp>
        <p:nvSpPr>
          <p:cNvPr id="20" name="Shape 18"/>
          <p:cNvSpPr/>
          <p:nvPr/>
        </p:nvSpPr>
        <p:spPr>
          <a:xfrm>
            <a:off x="4983480" y="3776472"/>
            <a:ext cx="502920" cy="502920"/>
          </a:xfrm>
          <a:prstGeom prst="ellipse">
            <a:avLst/>
          </a:prstGeom>
          <a:solidFill>
            <a:srgbClr val="B85042"/>
          </a:solidFill>
          <a:ln/>
        </p:spPr>
        <p:txBody>
          <a:bodyPr/>
          <a:lstStyle/>
          <a:p>
            <a:endParaRPr lang="en-US"/>
          </a:p>
        </p:txBody>
      </p:sp>
      <p:sp>
        <p:nvSpPr>
          <p:cNvPr id="21" name="Text 19"/>
          <p:cNvSpPr/>
          <p:nvPr/>
        </p:nvSpPr>
        <p:spPr>
          <a:xfrm>
            <a:off x="4983480" y="377647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2" name="Text 20"/>
          <p:cNvSpPr/>
          <p:nvPr/>
        </p:nvSpPr>
        <p:spPr>
          <a:xfrm>
            <a:off x="5623560" y="3611880"/>
            <a:ext cx="2651760" cy="868680"/>
          </a:xfrm>
          <a:prstGeom prst="rect">
            <a:avLst/>
          </a:prstGeom>
          <a:noFill/>
          <a:ln/>
        </p:spPr>
        <p:txBody>
          <a:bodyPr wrap="square" lIns="0" tIns="0" rIns="0" bIns="0" rtlCol="0" anchor="ctr"/>
          <a:lstStyle/>
          <a:p>
            <a:pPr marL="0" indent="0">
              <a:lnSpc>
                <a:spcPct val="110000"/>
              </a:lnSpc>
              <a:buNone/>
            </a:pPr>
            <a:r>
              <a:rPr lang="en-US" sz="1500" dirty="0">
                <a:solidFill>
                  <a:srgbClr val="3D2B1F"/>
                </a:solidFill>
                <a:latin typeface="Calibri" pitchFamily="34" charset="0"/>
                <a:ea typeface="Calibri" pitchFamily="34" charset="-122"/>
                <a:cs typeface="Calibri" pitchFamily="34" charset="-120"/>
              </a:rPr>
              <a:t>Support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Answer Q3">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5C7A6B"/>
          </a:solidFill>
          <a:ln/>
        </p:spPr>
        <p:txBody>
          <a:bodyPr/>
          <a:lstStyle/>
          <a:p>
            <a:endParaRPr lang="en-US"/>
          </a:p>
        </p:txBody>
      </p:sp>
      <p:sp>
        <p:nvSpPr>
          <p:cNvPr id="3" name="Text 1"/>
          <p:cNvSpPr/>
          <p:nvPr/>
        </p:nvSpPr>
        <p:spPr>
          <a:xfrm>
            <a:off x="274320" y="73152"/>
            <a:ext cx="1280160" cy="493776"/>
          </a:xfrm>
          <a:prstGeom prst="rect">
            <a:avLst/>
          </a:prstGeom>
          <a:noFill/>
          <a:ln/>
        </p:spPr>
        <p:txBody>
          <a:bodyPr wrap="square" lIns="0" tIns="0" rIns="0" bIns="0" rtlCol="0" anchor="ctr"/>
          <a:lstStyle/>
          <a:p>
            <a:pPr marL="0" indent="0" algn="l">
              <a:buNone/>
            </a:pPr>
            <a:r>
              <a:rPr lang="en-US" sz="2000" b="1">
                <a:solidFill>
                  <a:srgbClr val="FFFFFF"/>
                </a:solidFill>
                <a:latin typeface="Georgia" pitchFamily="34" charset="0"/>
                <a:ea typeface="Georgia" pitchFamily="34" charset="-122"/>
                <a:cs typeface="Georgia" pitchFamily="34" charset="-120"/>
              </a:rPr>
              <a:t>Q3 Answer</a:t>
            </a:r>
            <a:endParaRPr lang="en-US" sz="2000"/>
          </a:p>
        </p:txBody>
      </p:sp>
      <p:sp>
        <p:nvSpPr>
          <p:cNvPr id="4" name="Text 2"/>
          <p:cNvSpPr/>
          <p:nvPr/>
        </p:nvSpPr>
        <p:spPr>
          <a:xfrm>
            <a:off x="2286000" y="73152"/>
            <a:ext cx="4572000" cy="493776"/>
          </a:xfrm>
          <a:prstGeom prst="rect">
            <a:avLst/>
          </a:prstGeom>
          <a:noFill/>
          <a:ln/>
        </p:spPr>
        <p:txBody>
          <a:bodyPr wrap="square" lIns="0" tIns="0" rIns="0" bIns="0" rtlCol="0" anchor="ctr"/>
          <a:lstStyle/>
          <a:p>
            <a:pPr marL="0" indent="0" algn="ctr">
              <a:buNone/>
            </a:pPr>
            <a:r>
              <a:rPr lang="en-US" sz="1200">
                <a:solidFill>
                  <a:srgbClr val="D4E4DA"/>
                </a:solidFill>
                <a:latin typeface="Calibri" pitchFamily="34" charset="0"/>
                <a:ea typeface="Calibri" pitchFamily="34" charset="-122"/>
                <a:cs typeface="Calibri" pitchFamily="34" charset="-120"/>
              </a:rPr>
              <a:t>Session 1  •  Introduction &amp; Key Recovery Concepts</a:t>
            </a:r>
            <a:endParaRPr lang="en-US" sz="120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a:solidFill>
                  <a:srgbClr val="D4E4DA"/>
                </a:solidFill>
                <a:latin typeface="Calibri" pitchFamily="34" charset="0"/>
                <a:ea typeface="Calibri" pitchFamily="34" charset="-122"/>
                <a:cs typeface="Calibri" pitchFamily="34" charset="-120"/>
              </a:rPr>
              <a:t>3 / 20</a:t>
            </a:r>
            <a:endParaRPr lang="en-US" sz="1200"/>
          </a:p>
        </p:txBody>
      </p:sp>
      <p:sp>
        <p:nvSpPr>
          <p:cNvPr id="6" name="Text 4"/>
          <p:cNvSpPr/>
          <p:nvPr/>
        </p:nvSpPr>
        <p:spPr>
          <a:xfrm>
            <a:off x="640080" y="73152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Correct Answer</a:t>
            </a:r>
            <a:endParaRPr lang="en-US" sz="1400"/>
          </a:p>
        </p:txBody>
      </p:sp>
      <p:sp>
        <p:nvSpPr>
          <p:cNvPr id="7" name="Shape 5"/>
          <p:cNvSpPr/>
          <p:nvPr/>
        </p:nvSpPr>
        <p:spPr>
          <a:xfrm>
            <a:off x="640080" y="1097280"/>
            <a:ext cx="7863840" cy="731520"/>
          </a:xfrm>
          <a:prstGeom prst="roundRect">
            <a:avLst>
              <a:gd name="adj" fmla="val 6957"/>
            </a:avLst>
          </a:prstGeom>
          <a:solidFill>
            <a:srgbClr val="A7BEAE"/>
          </a:solidFill>
          <a:ln/>
          <a:effectLst>
            <a:outerShdw blurRad="50800" dist="25400" dir="8100000" algn="bl" rotWithShape="0">
              <a:srgbClr val="000000">
                <a:alpha val="10000"/>
              </a:srgbClr>
            </a:outerShdw>
          </a:effectLst>
        </p:spPr>
        <p:txBody>
          <a:bodyPr wrap="square" lIns="182880" tIns="0" rIns="182880" bIns="0" rtlCol="0" anchor="ctr"/>
          <a:lstStyle/>
          <a:p>
            <a:pPr marL="0" indent="0">
              <a:buNone/>
            </a:pPr>
            <a:r>
              <a:rPr lang="en-US" sz="2200" b="1">
                <a:solidFill>
                  <a:srgbClr val="FFFFFF"/>
                </a:solidFill>
                <a:latin typeface="Georgia" pitchFamily="34" charset="0"/>
                <a:ea typeface="Georgia" pitchFamily="34" charset="-122"/>
                <a:cs typeface="Georgia" pitchFamily="34" charset="-120"/>
              </a:rPr>
              <a:t>B. Diagnosis</a:t>
            </a:r>
            <a:endParaRPr lang="en-US" sz="2200"/>
          </a:p>
        </p:txBody>
      </p:sp>
      <p:sp>
        <p:nvSpPr>
          <p:cNvPr id="8" name="Text 6"/>
          <p:cNvSpPr/>
          <p:nvPr/>
        </p:nvSpPr>
        <p:spPr>
          <a:xfrm>
            <a:off x="640080" y="2011680"/>
            <a:ext cx="7863840" cy="365760"/>
          </a:xfrm>
          <a:prstGeom prst="rect">
            <a:avLst/>
          </a:prstGeom>
          <a:noFill/>
          <a:ln/>
        </p:spPr>
        <p:txBody>
          <a:bodyPr wrap="square" lIns="0" tIns="0" rIns="0" bIns="0" rtlCol="0" anchor="b"/>
          <a:lstStyle/>
          <a:p>
            <a:pPr marL="0" indent="0">
              <a:buNone/>
            </a:pPr>
            <a:r>
              <a:rPr lang="en-US" sz="1400" b="1">
                <a:solidFill>
                  <a:srgbClr val="B85042"/>
                </a:solidFill>
                <a:latin typeface="Georgia" pitchFamily="34" charset="0"/>
                <a:ea typeface="Georgia" pitchFamily="34" charset="-122"/>
                <a:cs typeface="Georgia" pitchFamily="34" charset="-120"/>
              </a:rPr>
              <a:t>Explanation</a:t>
            </a:r>
            <a:endParaRPr lang="en-US" sz="1400"/>
          </a:p>
        </p:txBody>
      </p:sp>
      <p:sp>
        <p:nvSpPr>
          <p:cNvPr id="9" name="Text 7"/>
          <p:cNvSpPr/>
          <p:nvPr/>
        </p:nvSpPr>
        <p:spPr>
          <a:xfrm>
            <a:off x="640080" y="2377440"/>
            <a:ext cx="7863840" cy="2377440"/>
          </a:xfrm>
          <a:prstGeom prst="rect">
            <a:avLst/>
          </a:prstGeom>
          <a:noFill/>
          <a:ln/>
        </p:spPr>
        <p:txBody>
          <a:bodyPr wrap="square" lIns="0" tIns="0" rIns="0" bIns="0" rtlCol="0" anchor="t"/>
          <a:lstStyle/>
          <a:p>
            <a:pPr marL="0" indent="0">
              <a:lnSpc>
                <a:spcPct val="130000"/>
              </a:lnSpc>
              <a:buNone/>
            </a:pPr>
            <a:r>
              <a:rPr lang="en-US" sz="1400">
                <a:solidFill>
                  <a:srgbClr val="3D2B1F"/>
                </a:solidFill>
                <a:latin typeface="Calibri" pitchFamily="34" charset="0"/>
                <a:ea typeface="Calibri" pitchFamily="34" charset="-122"/>
                <a:cs typeface="Calibri" pitchFamily="34" charset="-120"/>
              </a:rPr>
              <a:t>The five key concepts are Hope, Personal Responsibility, Education, Self-Advocacy, and Support. Diagnosis is intentionally not included — WRAP focuses on wellness and action, not labels.</a:t>
            </a:r>
            <a:endParaRPr 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B85042"/>
          </a:solidFill>
          <a:ln/>
        </p:spPr>
        <p:txBody>
          <a:bodyPr/>
          <a:lstStyle/>
          <a:p>
            <a:endParaRPr lang="en-US"/>
          </a:p>
        </p:txBody>
      </p:sp>
      <p:sp>
        <p:nvSpPr>
          <p:cNvPr id="3" name="Text 1"/>
          <p:cNvSpPr/>
          <p:nvPr/>
        </p:nvSpPr>
        <p:spPr>
          <a:xfrm>
            <a:off x="457200" y="73152"/>
            <a:ext cx="640080" cy="493776"/>
          </a:xfrm>
          <a:prstGeom prst="rect">
            <a:avLst/>
          </a:prstGeom>
          <a:noFill/>
          <a:ln/>
        </p:spPr>
        <p:txBody>
          <a:bodyPr wrap="square" lIns="0" tIns="0" rIns="0" bIns="0" rtlCol="0" anchor="ctr"/>
          <a:lstStyle/>
          <a:p>
            <a:pPr marL="0" indent="0" algn="ctr">
              <a:buNone/>
            </a:pPr>
            <a:r>
              <a:rPr lang="en-US" sz="2000" b="1" dirty="0">
                <a:solidFill>
                  <a:srgbClr val="FFFFFF"/>
                </a:solidFill>
                <a:latin typeface="Georgia" pitchFamily="34" charset="0"/>
                <a:ea typeface="Georgia" pitchFamily="34" charset="-122"/>
                <a:cs typeface="Georgia" pitchFamily="34" charset="-120"/>
              </a:rPr>
              <a:t>Q4</a:t>
            </a:r>
            <a:endParaRPr lang="en-US" sz="2000" dirty="0"/>
          </a:p>
        </p:txBody>
      </p:sp>
      <p:sp>
        <p:nvSpPr>
          <p:cNvPr id="4" name="Text 2"/>
          <p:cNvSpPr/>
          <p:nvPr/>
        </p:nvSpPr>
        <p:spPr>
          <a:xfrm>
            <a:off x="1280160" y="73152"/>
            <a:ext cx="4572000" cy="493776"/>
          </a:xfrm>
          <a:prstGeom prst="rect">
            <a:avLst/>
          </a:prstGeom>
          <a:noFill/>
          <a:ln/>
        </p:spPr>
        <p:txBody>
          <a:bodyPr wrap="square" lIns="0" tIns="0" rIns="0" bIns="0" rtlCol="0" anchor="ctr"/>
          <a:lstStyle/>
          <a:p>
            <a:pPr marL="0" indent="0">
              <a:buNone/>
            </a:pPr>
            <a:r>
              <a:rPr lang="en-US" sz="1200" dirty="0">
                <a:solidFill>
                  <a:srgbClr val="E7E8D1"/>
                </a:solidFill>
                <a:latin typeface="Calibri" pitchFamily="34" charset="0"/>
                <a:ea typeface="Calibri" pitchFamily="34" charset="-122"/>
                <a:cs typeface="Calibri" pitchFamily="34" charset="-120"/>
              </a:rPr>
              <a:t>Session 1  •  True / False</a:t>
            </a:r>
            <a:endParaRPr lang="en-US" sz="1200" dirty="0"/>
          </a:p>
        </p:txBody>
      </p:sp>
      <p:sp>
        <p:nvSpPr>
          <p:cNvPr id="5" name="Text 3"/>
          <p:cNvSpPr/>
          <p:nvPr/>
        </p:nvSpPr>
        <p:spPr>
          <a:xfrm>
            <a:off x="7315200" y="73152"/>
            <a:ext cx="1371600" cy="493776"/>
          </a:xfrm>
          <a:prstGeom prst="rect">
            <a:avLst/>
          </a:prstGeom>
          <a:noFill/>
          <a:ln/>
        </p:spPr>
        <p:txBody>
          <a:bodyPr wrap="square" lIns="0" tIns="0" rIns="0" bIns="0" rtlCol="0" anchor="ctr"/>
          <a:lstStyle/>
          <a:p>
            <a:pPr marL="0" indent="0" algn="r">
              <a:buNone/>
            </a:pPr>
            <a:r>
              <a:rPr lang="en-US" sz="1200" dirty="0">
                <a:solidFill>
                  <a:srgbClr val="E7E8D1"/>
                </a:solidFill>
                <a:latin typeface="Calibri" pitchFamily="34" charset="0"/>
                <a:ea typeface="Calibri" pitchFamily="34" charset="-122"/>
                <a:cs typeface="Calibri" pitchFamily="34" charset="-120"/>
              </a:rPr>
              <a:t>4 / 20</a:t>
            </a:r>
            <a:endParaRPr lang="en-US" sz="1200" dirty="0"/>
          </a:p>
        </p:txBody>
      </p:sp>
      <p:sp>
        <p:nvSpPr>
          <p:cNvPr id="6" name="Text 4"/>
          <p:cNvSpPr/>
          <p:nvPr/>
        </p:nvSpPr>
        <p:spPr>
          <a:xfrm>
            <a:off x="640080" y="1005840"/>
            <a:ext cx="7863840" cy="1005840"/>
          </a:xfrm>
          <a:prstGeom prst="rect">
            <a:avLst/>
          </a:prstGeom>
          <a:noFill/>
          <a:ln/>
        </p:spPr>
        <p:txBody>
          <a:bodyPr wrap="square" lIns="0" tIns="0" rIns="0" bIns="0" rtlCol="0" anchor="ctr"/>
          <a:lstStyle/>
          <a:p>
            <a:pPr marL="0" indent="0">
              <a:lnSpc>
                <a:spcPct val="120000"/>
              </a:lnSpc>
              <a:buNone/>
            </a:pPr>
            <a:r>
              <a:rPr lang="en-US" sz="2200" b="1" dirty="0">
                <a:solidFill>
                  <a:srgbClr val="3D2B1F"/>
                </a:solidFill>
                <a:latin typeface="Georgia" pitchFamily="34" charset="0"/>
                <a:ea typeface="Georgia" pitchFamily="34" charset="-122"/>
                <a:cs typeface="Georgia" pitchFamily="34" charset="-120"/>
              </a:rPr>
              <a:t>Self-Advocacy is one of the 5 Key Recovery Concepts in WRAP.</a:t>
            </a:r>
            <a:endParaRPr lang="en-US" sz="2200" dirty="0"/>
          </a:p>
        </p:txBody>
      </p:sp>
      <p:sp>
        <p:nvSpPr>
          <p:cNvPr id="7" name="Shape 5"/>
          <p:cNvSpPr/>
          <p:nvPr/>
        </p:nvSpPr>
        <p:spPr>
          <a:xfrm>
            <a:off x="1005840" y="2377440"/>
            <a:ext cx="3200400" cy="1828800"/>
          </a:xfrm>
          <a:prstGeom prst="roundRect">
            <a:avLst>
              <a:gd name="adj" fmla="val 5000"/>
            </a:avLst>
          </a:prstGeom>
          <a:solidFill>
            <a:srgbClr val="A7BEAE"/>
          </a:solidFill>
          <a:ln/>
          <a:effectLst>
            <a:outerShdw blurRad="50800" dist="25400" dir="8100000" algn="bl" rotWithShape="0">
              <a:srgbClr val="000000">
                <a:alpha val="10000"/>
              </a:srgbClr>
            </a:outerShdw>
          </a:effectLst>
        </p:spPr>
        <p:txBody>
          <a:bodyPr/>
          <a:lstStyle/>
          <a:p>
            <a:endParaRPr lang="en-US"/>
          </a:p>
        </p:txBody>
      </p:sp>
      <p:sp>
        <p:nvSpPr>
          <p:cNvPr id="8" name="Text 6"/>
          <p:cNvSpPr/>
          <p:nvPr/>
        </p:nvSpPr>
        <p:spPr>
          <a:xfrm>
            <a:off x="100584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True</a:t>
            </a:r>
            <a:endParaRPr lang="en-US" sz="2800" dirty="0"/>
          </a:p>
        </p:txBody>
      </p:sp>
      <p:sp>
        <p:nvSpPr>
          <p:cNvPr id="9" name="Shape 7"/>
          <p:cNvSpPr/>
          <p:nvPr/>
        </p:nvSpPr>
        <p:spPr>
          <a:xfrm>
            <a:off x="4937760" y="2377440"/>
            <a:ext cx="3200400" cy="1828800"/>
          </a:xfrm>
          <a:prstGeom prst="roundRect">
            <a:avLst>
              <a:gd name="adj" fmla="val 5000"/>
            </a:avLst>
          </a:prstGeom>
          <a:solidFill>
            <a:srgbClr val="B85042"/>
          </a:solidFill>
          <a:ln/>
          <a:effectLst>
            <a:outerShdw blurRad="50800" dist="25400" dir="8100000" algn="bl" rotWithShape="0">
              <a:srgbClr val="000000">
                <a:alpha val="10000"/>
              </a:srgbClr>
            </a:outerShdw>
          </a:effectLst>
        </p:spPr>
        <p:txBody>
          <a:bodyPr/>
          <a:lstStyle/>
          <a:p>
            <a:endParaRPr lang="en-US"/>
          </a:p>
        </p:txBody>
      </p:sp>
      <p:sp>
        <p:nvSpPr>
          <p:cNvPr id="10" name="Text 8"/>
          <p:cNvSpPr/>
          <p:nvPr/>
        </p:nvSpPr>
        <p:spPr>
          <a:xfrm>
            <a:off x="4937760" y="2377440"/>
            <a:ext cx="3200400" cy="182880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False</a:t>
            </a:r>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TotalTime>
  <Words>4205</Words>
  <Application>Microsoft Office PowerPoint</Application>
  <PresentationFormat>On-screen Show (16:9)</PresentationFormat>
  <Paragraphs>511</Paragraphs>
  <Slides>47</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2</cp:revision>
  <dcterms:created xsi:type="dcterms:W3CDTF">2026-05-17T22:27:01Z</dcterms:created>
  <dcterms:modified xsi:type="dcterms:W3CDTF">2026-05-22T20:57:50Z</dcterms:modified>
</cp:coreProperties>
</file>