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AP of DC" userId="a77f82a2b4855222" providerId="LiveId" clId="{A67589C9-8A63-4163-8CE7-628F1C9C0E17}"/>
    <pc:docChg chg="custSel modSld">
      <pc:chgData name="WRAP of DC" userId="a77f82a2b4855222" providerId="LiveId" clId="{A67589C9-8A63-4163-8CE7-628F1C9C0E17}" dt="2026-06-10T22:20:57.661" v="3" actId="26606"/>
      <pc:docMkLst>
        <pc:docMk/>
      </pc:docMkLst>
      <pc:sldChg chg="addSp modSp mod">
        <pc:chgData name="WRAP of DC" userId="a77f82a2b4855222" providerId="LiveId" clId="{A67589C9-8A63-4163-8CE7-628F1C9C0E17}" dt="2026-06-10T21:33:53.729" v="0" actId="26606"/>
        <pc:sldMkLst>
          <pc:docMk/>
          <pc:sldMk cId="0" sldId="256"/>
        </pc:sldMkLst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56"/>
            <ac:spMk id="4" creationId="{00000000-0000-0000-0000-000000000000}"/>
          </ac:spMkLst>
        </pc:spChg>
        <pc:picChg chg="add">
          <ac:chgData name="WRAP of DC" userId="a77f82a2b4855222" providerId="LiveId" clId="{A67589C9-8A63-4163-8CE7-628F1C9C0E17}" dt="2026-06-10T21:33:53.729" v="0" actId="26606"/>
          <ac:picMkLst>
            <pc:docMk/>
            <pc:sldMk cId="0" sldId="256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1:43:59.335" v="1" actId="26606"/>
        <pc:sldMkLst>
          <pc:docMk/>
          <pc:sldMk cId="0" sldId="257"/>
        </pc:sldMkLst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57"/>
            <ac:spMk id="2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57"/>
            <ac:spMk id="28" creationId="{00000000-0000-0000-0000-000000000000}"/>
          </ac:spMkLst>
        </pc:spChg>
        <pc:picChg chg="add">
          <ac:chgData name="WRAP of DC" userId="a77f82a2b4855222" providerId="LiveId" clId="{A67589C9-8A63-4163-8CE7-628F1C9C0E17}" dt="2026-06-10T21:43:59.335" v="1" actId="26606"/>
          <ac:picMkLst>
            <pc:docMk/>
            <pc:sldMk cId="0" sldId="257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2:03:05.528" v="2" actId="26606"/>
        <pc:sldMkLst>
          <pc:docMk/>
          <pc:sldMk cId="0" sldId="258"/>
        </pc:sldMkLst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24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25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29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58"/>
            <ac:spMk id="32" creationId="{00000000-0000-0000-0000-000000000000}"/>
          </ac:spMkLst>
        </pc:spChg>
      </pc:sldChg>
      <pc:sldChg chg="addSp modSp mod">
        <pc:chgData name="WRAP of DC" userId="a77f82a2b4855222" providerId="LiveId" clId="{A67589C9-8A63-4163-8CE7-628F1C9C0E17}" dt="2026-06-10T21:33:53.729" v="0" actId="26606"/>
        <pc:sldMkLst>
          <pc:docMk/>
          <pc:sldMk cId="0" sldId="259"/>
        </pc:sldMkLst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59"/>
            <ac:spMk id="2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59"/>
            <ac:spMk id="28" creationId="{00000000-0000-0000-0000-000000000000}"/>
          </ac:spMkLst>
        </pc:spChg>
        <pc:picChg chg="add">
          <ac:chgData name="WRAP of DC" userId="a77f82a2b4855222" providerId="LiveId" clId="{A67589C9-8A63-4163-8CE7-628F1C9C0E17}" dt="2026-06-10T21:33:53.729" v="0" actId="26606"/>
          <ac:picMkLst>
            <pc:docMk/>
            <pc:sldMk cId="0" sldId="259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1:43:59.335" v="1" actId="26606"/>
        <pc:sldMkLst>
          <pc:docMk/>
          <pc:sldMk cId="0" sldId="260"/>
        </pc:sldMkLst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9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0"/>
            <ac:spMk id="16" creationId="{00000000-0000-0000-0000-000000000000}"/>
          </ac:spMkLst>
        </pc:spChg>
        <pc:picChg chg="add">
          <ac:chgData name="WRAP of DC" userId="a77f82a2b4855222" providerId="LiveId" clId="{A67589C9-8A63-4163-8CE7-628F1C9C0E17}" dt="2026-06-10T21:43:59.335" v="1" actId="26606"/>
          <ac:picMkLst>
            <pc:docMk/>
            <pc:sldMk cId="0" sldId="260"/>
            <ac:picMk id="100" creationId="{00000000-0000-0000-0000-000000000000}"/>
          </ac:picMkLst>
        </pc:picChg>
      </pc:sldChg>
      <pc:sldChg chg="addSp mod">
        <pc:chgData name="WRAP of DC" userId="a77f82a2b4855222" providerId="LiveId" clId="{A67589C9-8A63-4163-8CE7-628F1C9C0E17}" dt="2026-06-10T22:03:05.528" v="2" actId="26606"/>
        <pc:sldMkLst>
          <pc:docMk/>
          <pc:sldMk cId="0" sldId="261"/>
        </pc:sldMkLst>
        <pc:picChg chg="add">
          <ac:chgData name="WRAP of DC" userId="a77f82a2b4855222" providerId="LiveId" clId="{A67589C9-8A63-4163-8CE7-628F1C9C0E17}" dt="2026-06-10T22:03:05.528" v="2" actId="26606"/>
          <ac:picMkLst>
            <pc:docMk/>
            <pc:sldMk cId="0" sldId="261"/>
            <ac:picMk id="100" creationId="{00000000-0000-0000-0000-000000000000}"/>
          </ac:picMkLst>
        </pc:picChg>
      </pc:sldChg>
      <pc:sldChg chg="addSp mod">
        <pc:chgData name="WRAP of DC" userId="a77f82a2b4855222" providerId="LiveId" clId="{A67589C9-8A63-4163-8CE7-628F1C9C0E17}" dt="2026-06-10T22:03:05.528" v="2" actId="26606"/>
        <pc:sldMkLst>
          <pc:docMk/>
          <pc:sldMk cId="0" sldId="262"/>
        </pc:sldMkLst>
        <pc:picChg chg="add">
          <ac:chgData name="WRAP of DC" userId="a77f82a2b4855222" providerId="LiveId" clId="{A67589C9-8A63-4163-8CE7-628F1C9C0E17}" dt="2026-06-10T22:03:05.528" v="2" actId="26606"/>
          <ac:picMkLst>
            <pc:docMk/>
            <pc:sldMk cId="0" sldId="262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1:33:53.729" v="0" actId="26606"/>
        <pc:sldMkLst>
          <pc:docMk/>
          <pc:sldMk cId="0" sldId="263"/>
        </pc:sldMkLst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9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18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19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21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63"/>
            <ac:spMk id="22" creationId="{00000000-0000-0000-0000-000000000000}"/>
          </ac:spMkLst>
        </pc:spChg>
      </pc:sldChg>
      <pc:sldChg chg="addSp modSp mod">
        <pc:chgData name="WRAP of DC" userId="a77f82a2b4855222" providerId="LiveId" clId="{A67589C9-8A63-4163-8CE7-628F1C9C0E17}" dt="2026-06-10T21:43:59.335" v="1" actId="26606"/>
        <pc:sldMkLst>
          <pc:docMk/>
          <pc:sldMk cId="0" sldId="264"/>
        </pc:sldMkLst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17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19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22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2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27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4"/>
            <ac:spMk id="29" creationId="{00000000-0000-0000-0000-000000000000}"/>
          </ac:spMkLst>
        </pc:spChg>
        <pc:picChg chg="add">
          <ac:chgData name="WRAP of DC" userId="a77f82a2b4855222" providerId="LiveId" clId="{A67589C9-8A63-4163-8CE7-628F1C9C0E17}" dt="2026-06-10T21:43:59.335" v="1" actId="26606"/>
          <ac:picMkLst>
            <pc:docMk/>
            <pc:sldMk cId="0" sldId="264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2:03:05.528" v="2" actId="26606"/>
        <pc:sldMkLst>
          <pc:docMk/>
          <pc:sldMk cId="0" sldId="265"/>
        </pc:sldMkLst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9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14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24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25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28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29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5"/>
            <ac:spMk id="30" creationId="{00000000-0000-0000-0000-000000000000}"/>
          </ac:spMkLst>
        </pc:spChg>
      </pc:sldChg>
      <pc:sldChg chg="addSp modSp mod">
        <pc:chgData name="WRAP of DC" userId="a77f82a2b4855222" providerId="LiveId" clId="{A67589C9-8A63-4163-8CE7-628F1C9C0E17}" dt="2026-06-10T22:03:05.528" v="2" actId="26606"/>
        <pc:sldMkLst>
          <pc:docMk/>
          <pc:sldMk cId="0" sldId="266"/>
        </pc:sldMkLst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16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17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18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21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23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25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6"/>
            <ac:spMk id="28" creationId="{00000000-0000-0000-0000-000000000000}"/>
          </ac:spMkLst>
        </pc:spChg>
      </pc:sldChg>
      <pc:sldChg chg="addSp modSp mod">
        <pc:chgData name="WRAP of DC" userId="a77f82a2b4855222" providerId="LiveId" clId="{A67589C9-8A63-4163-8CE7-628F1C9C0E17}" dt="2026-06-10T22:03:05.528" v="2" actId="26606"/>
        <pc:sldMkLst>
          <pc:docMk/>
          <pc:sldMk cId="0" sldId="267"/>
        </pc:sldMkLst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7"/>
            <ac:spMk id="9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7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7"/>
            <ac:spMk id="11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7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7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7"/>
            <ac:spMk id="14" creationId="{00000000-0000-0000-0000-000000000000}"/>
          </ac:spMkLst>
        </pc:spChg>
        <pc:picChg chg="add">
          <ac:chgData name="WRAP of DC" userId="a77f82a2b4855222" providerId="LiveId" clId="{A67589C9-8A63-4163-8CE7-628F1C9C0E17}" dt="2026-06-10T22:03:05.528" v="2" actId="26606"/>
          <ac:picMkLst>
            <pc:docMk/>
            <pc:sldMk cId="0" sldId="267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2:03:05.528" v="2" actId="26606"/>
        <pc:sldMkLst>
          <pc:docMk/>
          <pc:sldMk cId="0" sldId="268"/>
        </pc:sldMkLst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9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11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14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15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68"/>
            <ac:spMk id="16" creationId="{00000000-0000-0000-0000-000000000000}"/>
          </ac:spMkLst>
        </pc:spChg>
        <pc:picChg chg="add">
          <ac:chgData name="WRAP of DC" userId="a77f82a2b4855222" providerId="LiveId" clId="{A67589C9-8A63-4163-8CE7-628F1C9C0E17}" dt="2026-06-10T22:03:05.528" v="2" actId="26606"/>
          <ac:picMkLst>
            <pc:docMk/>
            <pc:sldMk cId="0" sldId="268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1:43:59.335" v="1" actId="26606"/>
        <pc:sldMkLst>
          <pc:docMk/>
          <pc:sldMk cId="0" sldId="269"/>
        </pc:sldMkLst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1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16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17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19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20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21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22" creationId="{00000000-0000-0000-0000-000000000000}"/>
          </ac:spMkLst>
        </pc:spChg>
        <pc:spChg chg="mod">
          <ac:chgData name="WRAP of DC" userId="a77f82a2b4855222" providerId="LiveId" clId="{A67589C9-8A63-4163-8CE7-628F1C9C0E17}" dt="2026-06-10T21:43:59.335" v="1" actId="26606"/>
          <ac:spMkLst>
            <pc:docMk/>
            <pc:sldMk cId="0" sldId="269"/>
            <ac:spMk id="23" creationId="{00000000-0000-0000-0000-000000000000}"/>
          </ac:spMkLst>
        </pc:spChg>
      </pc:sldChg>
      <pc:sldChg chg="addSp modSp mod">
        <pc:chgData name="WRAP of DC" userId="a77f82a2b4855222" providerId="LiveId" clId="{A67589C9-8A63-4163-8CE7-628F1C9C0E17}" dt="2026-06-10T21:33:53.729" v="0" actId="26606"/>
        <pc:sldMkLst>
          <pc:docMk/>
          <pc:sldMk cId="0" sldId="270"/>
        </pc:sldMkLst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9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1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18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19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23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2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28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33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34" creationId="{00000000-0000-0000-0000-000000000000}"/>
          </ac:spMkLst>
        </pc:spChg>
        <pc:spChg chg="mod">
          <ac:chgData name="WRAP of DC" userId="a77f82a2b4855222" providerId="LiveId" clId="{A67589C9-8A63-4163-8CE7-628F1C9C0E17}" dt="2026-06-10T21:33:53.729" v="0" actId="26606"/>
          <ac:spMkLst>
            <pc:docMk/>
            <pc:sldMk cId="0" sldId="270"/>
            <ac:spMk id="38" creationId="{00000000-0000-0000-0000-000000000000}"/>
          </ac:spMkLst>
        </pc:spChg>
      </pc:sldChg>
      <pc:sldChg chg="addSp mod">
        <pc:chgData name="WRAP of DC" userId="a77f82a2b4855222" providerId="LiveId" clId="{A67589C9-8A63-4163-8CE7-628F1C9C0E17}" dt="2026-06-10T22:03:05.528" v="2" actId="26606"/>
        <pc:sldMkLst>
          <pc:docMk/>
          <pc:sldMk cId="0" sldId="271"/>
        </pc:sldMkLst>
        <pc:picChg chg="add">
          <ac:chgData name="WRAP of DC" userId="a77f82a2b4855222" providerId="LiveId" clId="{A67589C9-8A63-4163-8CE7-628F1C9C0E17}" dt="2026-06-10T22:03:05.528" v="2" actId="26606"/>
          <ac:picMkLst>
            <pc:docMk/>
            <pc:sldMk cId="0" sldId="271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2:20:57.661" v="3" actId="26606"/>
        <pc:sldMkLst>
          <pc:docMk/>
          <pc:sldMk cId="0" sldId="272"/>
        </pc:sldMkLst>
        <pc:spChg chg="mod">
          <ac:chgData name="WRAP of DC" userId="a77f82a2b4855222" providerId="LiveId" clId="{A67589C9-8A63-4163-8CE7-628F1C9C0E17}" dt="2026-06-10T22:20:57.661" v="3" actId="26606"/>
          <ac:spMkLst>
            <pc:docMk/>
            <pc:sldMk cId="0" sldId="272"/>
            <ac:spMk id="24" creationId="{00000000-0000-0000-0000-000000000000}"/>
          </ac:spMkLst>
        </pc:spChg>
        <pc:spChg chg="mod">
          <ac:chgData name="WRAP of DC" userId="a77f82a2b4855222" providerId="LiveId" clId="{A67589C9-8A63-4163-8CE7-628F1C9C0E17}" dt="2026-06-10T22:20:57.661" v="3" actId="26606"/>
          <ac:spMkLst>
            <pc:docMk/>
            <pc:sldMk cId="0" sldId="272"/>
            <ac:spMk id="25" creationId="{00000000-0000-0000-0000-000000000000}"/>
          </ac:spMkLst>
        </pc:spChg>
        <pc:spChg chg="mod">
          <ac:chgData name="WRAP of DC" userId="a77f82a2b4855222" providerId="LiveId" clId="{A67589C9-8A63-4163-8CE7-628F1C9C0E17}" dt="2026-06-10T22:20:57.661" v="3" actId="26606"/>
          <ac:spMkLst>
            <pc:docMk/>
            <pc:sldMk cId="0" sldId="272"/>
            <ac:spMk id="26" creationId="{00000000-0000-0000-0000-000000000000}"/>
          </ac:spMkLst>
        </pc:spChg>
        <pc:spChg chg="mod">
          <ac:chgData name="WRAP of DC" userId="a77f82a2b4855222" providerId="LiveId" clId="{A67589C9-8A63-4163-8CE7-628F1C9C0E17}" dt="2026-06-10T22:20:57.661" v="3" actId="26606"/>
          <ac:spMkLst>
            <pc:docMk/>
            <pc:sldMk cId="0" sldId="272"/>
            <ac:spMk id="27" creationId="{00000000-0000-0000-0000-000000000000}"/>
          </ac:spMkLst>
        </pc:spChg>
        <pc:spChg chg="mod">
          <ac:chgData name="WRAP of DC" userId="a77f82a2b4855222" providerId="LiveId" clId="{A67589C9-8A63-4163-8CE7-628F1C9C0E17}" dt="2026-06-10T22:20:57.661" v="3" actId="26606"/>
          <ac:spMkLst>
            <pc:docMk/>
            <pc:sldMk cId="0" sldId="272"/>
            <ac:spMk id="28" creationId="{00000000-0000-0000-0000-000000000000}"/>
          </ac:spMkLst>
        </pc:spChg>
        <pc:spChg chg="mod">
          <ac:chgData name="WRAP of DC" userId="a77f82a2b4855222" providerId="LiveId" clId="{A67589C9-8A63-4163-8CE7-628F1C9C0E17}" dt="2026-06-10T22:20:57.661" v="3" actId="26606"/>
          <ac:spMkLst>
            <pc:docMk/>
            <pc:sldMk cId="0" sldId="272"/>
            <ac:spMk id="29" creationId="{00000000-0000-0000-0000-000000000000}"/>
          </ac:spMkLst>
        </pc:spChg>
        <pc:picChg chg="add">
          <ac:chgData name="WRAP of DC" userId="a77f82a2b4855222" providerId="LiveId" clId="{A67589C9-8A63-4163-8CE7-628F1C9C0E17}" dt="2026-06-10T22:20:57.661" v="3" actId="26606"/>
          <ac:picMkLst>
            <pc:docMk/>
            <pc:sldMk cId="0" sldId="272"/>
            <ac:picMk id="100" creationId="{00000000-0000-0000-0000-000000000000}"/>
          </ac:picMkLst>
        </pc:picChg>
      </pc:sldChg>
      <pc:sldChg chg="addSp modSp mod">
        <pc:chgData name="WRAP of DC" userId="a77f82a2b4855222" providerId="LiveId" clId="{A67589C9-8A63-4163-8CE7-628F1C9C0E17}" dt="2026-06-10T22:03:05.528" v="2" actId="26606"/>
        <pc:sldMkLst>
          <pc:docMk/>
          <pc:sldMk cId="0" sldId="273"/>
        </pc:sldMkLst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9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0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1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3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5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6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7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8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19" creationId="{00000000-0000-0000-0000-000000000000}"/>
          </ac:spMkLst>
        </pc:spChg>
        <pc:spChg chg="mod">
          <ac:chgData name="WRAP of DC" userId="a77f82a2b4855222" providerId="LiveId" clId="{A67589C9-8A63-4163-8CE7-628F1C9C0E17}" dt="2026-06-10T22:03:05.528" v="2" actId="26606"/>
          <ac:spMkLst>
            <pc:docMk/>
            <pc:sldMk cId="0" sldId="273"/>
            <ac:spMk id="20" creationId="{00000000-0000-0000-0000-000000000000}"/>
          </ac:spMkLst>
        </pc:spChg>
      </pc:sldChg>
      <pc:sldChg chg="addSp mod">
        <pc:chgData name="WRAP of DC" userId="a77f82a2b4855222" providerId="LiveId" clId="{A67589C9-8A63-4163-8CE7-628F1C9C0E17}" dt="2026-06-10T22:03:05.528" v="2" actId="26606"/>
        <pc:sldMkLst>
          <pc:docMk/>
          <pc:sldMk cId="0" sldId="274"/>
        </pc:sldMkLst>
        <pc:picChg chg="add">
          <ac:chgData name="WRAP of DC" userId="a77f82a2b4855222" providerId="LiveId" clId="{A67589C9-8A63-4163-8CE7-628F1C9C0E17}" dt="2026-06-10T22:03:05.528" v="2" actId="26606"/>
          <ac:picMkLst>
            <pc:docMk/>
            <pc:sldMk cId="0" sldId="274"/>
            <ac:picMk id="10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participants. Frame the session: WRAP is an evidence-based, peer-led wellness self-management process. Medical respite is short-term post-acute care for people experiencing homelessness. This training shows how to braid the two together inside a low-barrier shelter environment. Audience is mixed clinical staff and leadership; we'll move from concepts to concrete implementation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medical respite stay is 30–60 days — too short for a strict 8-week closed cohort with full fidelity. Hybrid format protects engagement without sacrificing the WRAP elements. The closed cohort can still happen for long-stay guests or for post-discharge alumni who return weekly.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SAMHSA Trauma-Informed Approaches; NACCHO Harm Reduction as a Trauma-Informed Approach. Reinforce that resisting re-traumatization in the respite environment requires consistency: front-desk staff, nurses, and peer facilitators must all use the same language. Train everyone — not just the WRAP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 support is a key vehicle for SAMHSA's trauma-informed approach and the engine of WRAP fidelity (intervention was peer-led in the Cook RCTs). Common mistake: funding only the salary line. Use the RecoveryPeople 'Peer Program Cost Awareness' worksheet to build a real budget including supervision, training, tech, and admin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biggest implementation pitfall is over-clinicalizing WRAP. WRAP is participant-owned. Staff document attendance and themes, never copy plan contents. Build a single-page consented summary that the participant chooses to share with PCP or CCBHC at discharge — that's where the value compounds across the care continuum.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small bundle — three to four metrics — and stick with them. The Cook RCTs validate hope, RAS, and symptom inventories as legitimate self-report measures. Pair self-report with claims/encounter data (ED, readmits) for funders. ASPE flagged that respite programs often fail to track housing status post-discharge — design for that from day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candid with leadership: these barriers are universal. The most common fatal error is funding a single peer facilitator with no backup — that program collapses on first turnover. Build redundancy from day one. Use this slide as a discussion prompt with the 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sustainable programs braid at least three streams. CCBHC is the strongest long-term anchor in states that have adopted it; check your state's status before assuming availability. HRSA BHSE is only available to existing HCH grant recipients. Hospital community benefit dollars are an underused source — frame WRAP as readmission reduction.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as a discussion anchor — it's an illustrative composite, not a single named site, drawing on publicly reported medical respite characteristics (NHCHC / NIMRC) and the peer-led WRAP outcomes documented in the Cook et al. RCTs. Tell the room: these are realistic targets for a respite program of this size. Encourage attendees to map their own program against the profile fields on the left and identify which gaps to close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slide leadership will remember. Encourage them to leave the session with a named sponsor, a named champion, and a 30-day meeting on the calendar. Implementation drifts when no one owns it past the kickoff.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by inviting questions and a one-thing commitment from each participant: 'what's one action you'll take in the next two weeks?' Capture commitments and follow up at 30 days. References slide is intended as a take-away — share digitally with participants after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the five sections. Note that the first half builds shared vocabulary across staff and leadership; the second half is operational. Encourage participants to flag questions specific to their role as we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 is non-clinical, self-directed, and peer-led. The wellness toolbox is the foundation — everything else uses the tools. Each part is written by the participant in their own words. Emphasize: the participant owns their plan; staff do not write it for them. Evidence base: Cook et al. RCTs (Schizophrenia Bulletin 2011; Psychiatric Services 2012) showed reduced symptoms, increased hope, improved QOL.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five concepts are the values frame around every WRAP group. They map almost perfectly onto trauma-informed care principles and onto low-barrier philosophy: autonomy, choice, voice, and dignity. Use these concepts to brief medical and shelter staff so they reinforce — not undermine — what participants are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 the operating environment. Low-barrier shelter removes the entry hurdles traditional shelters impose — sobriety, ID, curfews. Medical respite adds a clinical layer for post-acute recovery. When co-located, the respite program inherits low-barrier values: harm reduction, voluntary engagement, no coercion. Sources: HHRC Low-Barrier Shelter Policies (Oct 2025); NHCHC Standards for Medical Respite Care Programs (2021/2025); ASPE Issue Brief Dec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case for fit. People entering medical respite often have complex trauma plus behavioral health needs (Kushel et al.; Wadhera et al.). WRAP gives them an evidence-based, non-clinical, dignity-preserving tool — and the respite stay creates the calm, repeatable conditions a person needs to actually build their plan. The Cook RCTs are the strongest evidence base; cite them when talking to funders.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left to right. Most programs underestimate phase 1 (buy-in) and phase 5 (embedding into care plans). Encourage participants to identify a single executive sponsor and a single clinical champion before phase 2. Timeline assumes you can backfill staff to attend Seminars; if not, plan longer.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Buy-in is iterative, not one meeting. Bring data to leadership (ED utilization baselines, length of stay), bring testimonials and the workflow to clinical staff, and bring co-design seats to peers and guests. If you skip the guest voice, you will design a program guests won't attend.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Seminar pricing is current as of WRAP, Inc. published rates. Budget travel and backfill in addition to tuition. Best practice: hire or develop at least one peer specialist who can become an ALF. ALFs are the only people who can certify new facilitators, so an in-house ALF is the long-game move for sustainability.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EF8"/>
          </a:solidFill>
          <a:ln w="12700">
            <a:solidFill>
              <a:srgbClr val="F3EEF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91840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3383280"/>
            <a:ext cx="3291840" cy="73152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20040" y="1280160"/>
            <a:ext cx="2926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E4CD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IMPLEMENTATION GUIDE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20040" y="1600200"/>
            <a:ext cx="2971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WRAP</a:t>
            </a:r>
            <a:endParaRPr lang="en-US" sz="5400" dirty="0"/>
          </a:p>
        </p:txBody>
      </p:sp>
      <p:sp>
        <p:nvSpPr>
          <p:cNvPr id="7" name="Text 5"/>
          <p:cNvSpPr/>
          <p:nvPr/>
        </p:nvSpPr>
        <p:spPr>
          <a:xfrm>
            <a:off x="320040" y="2743200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E4CD9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Wellness Recovery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320040" y="303580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E4CD9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Plan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3657600" y="1463040"/>
            <a:ext cx="512064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Implementing WRAP in a Low Barrier Shelter Medical Respite Program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3657600" y="3017520"/>
            <a:ext cx="5120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practical guide for clinical staff and program leadership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3657600" y="3520440"/>
            <a:ext cx="91440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657600" y="3703320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Trauma-informed  •  Person-centered  •  Recovery-oriented</a:t>
            </a:r>
            <a:endParaRPr lang="en-US" sz="1100" dirty="0"/>
          </a:p>
        </p:txBody>
      </p:sp>
      <p:pic>
        <p:nvPicPr>
          <p:cNvPr id="100" name="Picture Title"/>
          <p:cNvPicPr>
            <a:picLocks noChangeAspect="1"/>
          </p:cNvPicPr>
          <p:nvPr/>
        </p:nvPicPr>
        <p:blipFill>
          <a:blip r:embed="rId3"/>
          <a:srcRect t="21191" b="4004"/>
          <a:stretch>
            <a:fillRect/>
          </a:stretch>
        </p:blipFill>
        <p:spPr>
          <a:xfrm>
            <a:off x="0" y="3502152"/>
            <a:ext cx="3291840" cy="1641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Adapt the Format to Respite Reality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37360"/>
            <a:ext cx="1922880" cy="28346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37360"/>
            <a:ext cx="1922880" cy="4572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57200" y="1737360"/>
            <a:ext cx="1922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 Group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40080" y="2331720"/>
            <a:ext cx="1557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Drop-in welcome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40080" y="2651760"/>
            <a:ext cx="155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Fits short, variable stays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40080" y="3108960"/>
            <a:ext cx="1557120" cy="0"/>
          </a:xfrm>
          <a:prstGeom prst="line">
            <a:avLst/>
          </a:prstGeom>
          <a:noFill/>
          <a:ln w="9525">
            <a:solidFill>
              <a:srgbClr val="C9BF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40080" y="3200400"/>
            <a:ext cx="155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Plus: low commitment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640080" y="3657600"/>
            <a:ext cx="155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Minus: less continuity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2517240" y="1737360"/>
            <a:ext cx="1922880" cy="28346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2517240" y="1737360"/>
            <a:ext cx="1922880" cy="4572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517240" y="1737360"/>
            <a:ext cx="1922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Closed Cohort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2700120" y="2331720"/>
            <a:ext cx="1557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Fixed 8-week group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2700120" y="2651760"/>
            <a:ext cx="155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Mirrors RCT fidelity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2700120" y="3108960"/>
            <a:ext cx="1557120" cy="0"/>
          </a:xfrm>
          <a:prstGeom prst="line">
            <a:avLst/>
          </a:prstGeom>
          <a:noFill/>
          <a:ln w="9525">
            <a:solidFill>
              <a:srgbClr val="C9BF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2700120" y="3200400"/>
            <a:ext cx="155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Plus: stronger bonds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2700120" y="3657600"/>
            <a:ext cx="155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Minus: requires longer stay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4577280" y="1737360"/>
            <a:ext cx="1922880" cy="28346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577280" y="1737360"/>
            <a:ext cx="1922880" cy="4572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577280" y="1737360"/>
            <a:ext cx="1922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1:1 Sessions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4760160" y="2331720"/>
            <a:ext cx="1557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Paired with peer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4760160" y="2651760"/>
            <a:ext cx="155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Bedside-accessible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4760160" y="3108960"/>
            <a:ext cx="1557120" cy="0"/>
          </a:xfrm>
          <a:prstGeom prst="line">
            <a:avLst/>
          </a:prstGeom>
          <a:noFill/>
          <a:ln w="9525">
            <a:solidFill>
              <a:srgbClr val="C9BF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760160" y="3200400"/>
            <a:ext cx="155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Plus: meets medical needs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4760160" y="3657600"/>
            <a:ext cx="155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Minus: staff intensive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457200" y="46177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respite programs land on a hybrid: open weekly group + 1:1 bedside check-ins.</a:t>
            </a:r>
            <a:endParaRPr lang="en-US" sz="110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b="6061"/>
          <a:stretch>
            <a:fillRect/>
          </a:stretch>
        </p:blipFill>
        <p:spPr>
          <a:xfrm>
            <a:off x="6675120" y="1737360"/>
            <a:ext cx="2011680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Trauma-Informed &amp; Harm Reduction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7200" y="16916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SAMHSA's six trauma-informed principles map directly onto WRAP's structure and onto low-barrier policy. Your job during adaptation is to keep all three aligned.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" y="2377440"/>
            <a:ext cx="1922880" cy="502920"/>
          </a:xfrm>
          <a:prstGeom prst="rect">
            <a:avLst/>
          </a:prstGeom>
          <a:solidFill>
            <a:srgbClr val="EAE2F2"/>
          </a:solidFill>
          <a:ln w="6350">
            <a:solidFill>
              <a:srgbClr val="8B6F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57200" y="2377440"/>
            <a:ext cx="73152" cy="50292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40080" y="2377440"/>
            <a:ext cx="155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Safety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2517240" y="2377440"/>
            <a:ext cx="1922880" cy="502920"/>
          </a:xfrm>
          <a:prstGeom prst="rect">
            <a:avLst/>
          </a:prstGeom>
          <a:solidFill>
            <a:srgbClr val="EAE2F2"/>
          </a:solidFill>
          <a:ln w="6350">
            <a:solidFill>
              <a:srgbClr val="8B6F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2517240" y="2377440"/>
            <a:ext cx="73152" cy="50292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700120" y="2377440"/>
            <a:ext cx="155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Trustworthiness &amp; Transparency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7280" y="2377440"/>
            <a:ext cx="1922880" cy="502920"/>
          </a:xfrm>
          <a:prstGeom prst="rect">
            <a:avLst/>
          </a:prstGeom>
          <a:solidFill>
            <a:srgbClr val="EAE2F2"/>
          </a:solidFill>
          <a:ln w="6350">
            <a:solidFill>
              <a:srgbClr val="8B6F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577280" y="2377440"/>
            <a:ext cx="73152" cy="50292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760160" y="2377440"/>
            <a:ext cx="155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Peer Support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57200" y="3017520"/>
            <a:ext cx="1922880" cy="502920"/>
          </a:xfrm>
          <a:prstGeom prst="rect">
            <a:avLst/>
          </a:prstGeom>
          <a:solidFill>
            <a:srgbClr val="EAE2F2"/>
          </a:solidFill>
          <a:ln w="6350">
            <a:solidFill>
              <a:srgbClr val="8B6F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57200" y="3017520"/>
            <a:ext cx="73152" cy="50292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40080" y="3017520"/>
            <a:ext cx="155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Collaboration &amp; Mutuality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2517240" y="3017520"/>
            <a:ext cx="1922880" cy="502920"/>
          </a:xfrm>
          <a:prstGeom prst="rect">
            <a:avLst/>
          </a:prstGeom>
          <a:solidFill>
            <a:srgbClr val="EAE2F2"/>
          </a:solidFill>
          <a:ln w="6350">
            <a:solidFill>
              <a:srgbClr val="8B6F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2517240" y="3017520"/>
            <a:ext cx="73152" cy="50292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2700120" y="3017520"/>
            <a:ext cx="155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Empowerment, Voice &amp; Choice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4577280" y="3017520"/>
            <a:ext cx="1922880" cy="502920"/>
          </a:xfrm>
          <a:prstGeom prst="rect">
            <a:avLst/>
          </a:prstGeom>
          <a:solidFill>
            <a:srgbClr val="EAE2F2"/>
          </a:solidFill>
          <a:ln w="6350">
            <a:solidFill>
              <a:srgbClr val="8B6F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577280" y="3017520"/>
            <a:ext cx="73152" cy="50292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760160" y="3017520"/>
            <a:ext cx="155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Cultural, Historical &amp; Gender Issues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457200" y="4023360"/>
            <a:ext cx="6217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 reduction is not a separate track — it is how every WRAP conversation handles substance use: no abstinence prerequisite, no coercion, focused on reducing harm and increasing safety.</a:t>
            </a:r>
            <a:endParaRPr lang="en-US" sz="115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14498" b="14498"/>
          <a:stretch>
            <a:fillRect/>
          </a:stretch>
        </p:blipFill>
        <p:spPr>
          <a:xfrm>
            <a:off x="6675120" y="2377440"/>
            <a:ext cx="2011680" cy="2142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STAFFING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Peer Support is the Engine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37360"/>
            <a:ext cx="2954960" cy="28346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1828800"/>
            <a:ext cx="258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facilitates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0080" y="2240280"/>
            <a:ext cx="25892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Certified WRAP Facilitator credential required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Peer specialist with lived experience preferred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Co-facilitation with clinical staff supports fidelity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Compensated, supervised, and on the org chart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595040" y="1737360"/>
            <a:ext cx="2954960" cy="28346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777920" y="1828800"/>
            <a:ext cx="258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True cost of a peer role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777920" y="2240280"/>
            <a:ext cx="25892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Salary + benefits (often underbudgeted)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Reflective supervision by trained supervisor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Ongoing training and certification renewals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Tech, workspace, and transportation support</a:t>
            </a:r>
            <a:endParaRPr lang="en-US" sz="115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2930"/>
          <a:stretch>
            <a:fillRect/>
          </a:stretch>
        </p:blipFill>
        <p:spPr>
          <a:xfrm>
            <a:off x="6740000" y="1737360"/>
            <a:ext cx="1946800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5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Documentation &amp; Care Plan Integration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37360"/>
            <a:ext cx="2954960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7200" y="1737360"/>
            <a:ext cx="2954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E4CD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57200" y="2148840"/>
            <a:ext cx="295496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40080" y="2286000"/>
            <a:ext cx="25892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 WRAP participation, not WRAP content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 WRAP wellness goals to the respite care plan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a WRAP handoff section in discharge summaries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WRAP summary (with consent) to PCP / CCBHC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3595040" y="1737360"/>
            <a:ext cx="2954960" cy="411480"/>
          </a:xfrm>
          <a:prstGeom prst="rect">
            <a:avLst/>
          </a:prstGeom>
          <a:solidFill>
            <a:srgbClr val="3E2A4F"/>
          </a:solidFill>
          <a:ln w="12700">
            <a:solidFill>
              <a:srgbClr val="3E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595040" y="1737360"/>
            <a:ext cx="2954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E4CD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3595040" y="2148840"/>
            <a:ext cx="295496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777920" y="2286000"/>
            <a:ext cx="25892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copy a participant's plan into the EHR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share crisis plan details without consent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use WRAP language to justify discharge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make WRAP a condition of bed retention</a:t>
            </a:r>
            <a:endParaRPr lang="en-US" sz="115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b="4496"/>
          <a:stretch>
            <a:fillRect/>
          </a:stretch>
        </p:blipFill>
        <p:spPr>
          <a:xfrm>
            <a:off x="6740000" y="1737360"/>
            <a:ext cx="194680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to Measure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37360"/>
            <a:ext cx="2895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37360"/>
            <a:ext cx="91440" cy="12801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85800" y="1828800"/>
            <a:ext cx="2529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Engagement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85800" y="2194560"/>
            <a:ext cx="25298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of respite guests offered WRAP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who attend ≥1 session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rates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3429000" y="1737360"/>
            <a:ext cx="2895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429000" y="1737360"/>
            <a:ext cx="91440" cy="12801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611880" y="1828800"/>
            <a:ext cx="2529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Self-report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611880" y="2194560"/>
            <a:ext cx="25298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Hope Scale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Recovery Assessment Scale (RAS)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QOL-BREF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57200" y="3154680"/>
            <a:ext cx="2895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57200" y="3154680"/>
            <a:ext cx="91440" cy="12801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85800" y="3246120"/>
            <a:ext cx="2529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Health utilization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85800" y="3611880"/>
            <a:ext cx="25298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 visits at 90/180 days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30-day readmissions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PCP linkage rate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3429000" y="3154680"/>
            <a:ext cx="2895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429000" y="3154680"/>
            <a:ext cx="91440" cy="12801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611880" y="3246120"/>
            <a:ext cx="2529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Housing &amp; continuity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3611880" y="3611880"/>
            <a:ext cx="25298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Discharge destination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placement at 90 days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Return to respite rate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457200" y="46177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 first; review quarterly with peer facilitators and guests at the table.</a:t>
            </a:r>
            <a:endParaRPr lang="en-US" sz="1100" dirty="0"/>
          </a:p>
        </p:txBody>
      </p:sp>
      <p:pic>
        <p:nvPicPr>
          <p:cNvPr id="100" name="Picture Measure"/>
          <p:cNvPicPr>
            <a:picLocks noChangeAspect="1"/>
          </p:cNvPicPr>
          <p:nvPr/>
        </p:nvPicPr>
        <p:blipFill>
          <a:blip r:embed="rId3"/>
          <a:srcRect b="18034"/>
          <a:stretch>
            <a:fillRect/>
          </a:stretch>
        </p:blipFill>
        <p:spPr>
          <a:xfrm>
            <a:off x="6492240" y="1737360"/>
            <a:ext cx="2194560" cy="2697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TALK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Common Barriers — and What Works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83080"/>
            <a:ext cx="6172200" cy="411480"/>
          </a:xfrm>
          <a:prstGeom prst="rect">
            <a:avLst/>
          </a:prstGeom>
          <a:solidFill>
            <a:srgbClr val="EAE2F2"/>
          </a:solidFill>
          <a:ln w="12700">
            <a:solidFill>
              <a:srgbClr val="EAE2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83080"/>
            <a:ext cx="54864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1783080"/>
            <a:ext cx="3840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Short, variable stays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480560" y="1856232"/>
            <a:ext cx="0" cy="274320"/>
          </a:xfrm>
          <a:prstGeom prst="line">
            <a:avLst/>
          </a:prstGeom>
          <a:noFill/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72000" y="178308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 format; bedside 1:1; alumni group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2240280"/>
            <a:ext cx="6172200" cy="411480"/>
          </a:xfrm>
          <a:prstGeom prst="rect">
            <a:avLst/>
          </a:prstGeom>
          <a:solidFill>
            <a:srgbClr val="F3EEF8"/>
          </a:solidFill>
          <a:ln w="12700">
            <a:solidFill>
              <a:srgbClr val="F3EEF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57200" y="2240280"/>
            <a:ext cx="54864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40080" y="2240280"/>
            <a:ext cx="3840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Acute symptoms / withdrawal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480560" y="2313432"/>
            <a:ext cx="0" cy="274320"/>
          </a:xfrm>
          <a:prstGeom prst="line">
            <a:avLst/>
          </a:prstGeom>
          <a:noFill/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72000" y="224028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Defer participation; harm-reduction posture; revisit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57200" y="2697480"/>
            <a:ext cx="6172200" cy="411480"/>
          </a:xfrm>
          <a:prstGeom prst="rect">
            <a:avLst/>
          </a:prstGeom>
          <a:solidFill>
            <a:srgbClr val="EAE2F2"/>
          </a:solidFill>
          <a:ln w="12700">
            <a:solidFill>
              <a:srgbClr val="EAE2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57200" y="2697480"/>
            <a:ext cx="54864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40080" y="2697480"/>
            <a:ext cx="3840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Staff skepticism (WRAP ≠ clinical)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480560" y="2770632"/>
            <a:ext cx="0" cy="274320"/>
          </a:xfrm>
          <a:prstGeom prst="line">
            <a:avLst/>
          </a:prstGeom>
          <a:noFill/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572000" y="269748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Co-facilitation; include staff in Seminar I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457200" y="3154680"/>
            <a:ext cx="6172200" cy="411480"/>
          </a:xfrm>
          <a:prstGeom prst="rect">
            <a:avLst/>
          </a:prstGeom>
          <a:solidFill>
            <a:srgbClr val="F3EEF8"/>
          </a:solidFill>
          <a:ln w="12700">
            <a:solidFill>
              <a:srgbClr val="F3EEF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57200" y="3154680"/>
            <a:ext cx="54864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40080" y="3154680"/>
            <a:ext cx="3840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Facilitator turnover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4480560" y="3227832"/>
            <a:ext cx="0" cy="274320"/>
          </a:xfrm>
          <a:prstGeom prst="line">
            <a:avLst/>
          </a:prstGeom>
          <a:noFill/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572000" y="315468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 2+; build internal ALF; peer pipeline</a:t>
            </a:r>
            <a:endParaRPr lang="en-US" sz="1150" dirty="0"/>
          </a:p>
        </p:txBody>
      </p:sp>
      <p:sp>
        <p:nvSpPr>
          <p:cNvPr id="29" name="Shape 27"/>
          <p:cNvSpPr/>
          <p:nvPr/>
        </p:nvSpPr>
        <p:spPr>
          <a:xfrm>
            <a:off x="457200" y="3611880"/>
            <a:ext cx="6172200" cy="411480"/>
          </a:xfrm>
          <a:prstGeom prst="rect">
            <a:avLst/>
          </a:prstGeom>
          <a:solidFill>
            <a:srgbClr val="EAE2F2"/>
          </a:solidFill>
          <a:ln w="12700">
            <a:solidFill>
              <a:srgbClr val="EAE2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457200" y="3611880"/>
            <a:ext cx="54864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640080" y="3611880"/>
            <a:ext cx="3840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Funding uncertainty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4480560" y="3685032"/>
            <a:ext cx="0" cy="274320"/>
          </a:xfrm>
          <a:prstGeom prst="line">
            <a:avLst/>
          </a:prstGeom>
          <a:noFill/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4572000" y="361188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Braid: Medicaid CCBHC + HRSA BHSE + county</a:t>
            </a:r>
            <a:endParaRPr lang="en-US" sz="1150" dirty="0"/>
          </a:p>
        </p:txBody>
      </p:sp>
      <p:sp>
        <p:nvSpPr>
          <p:cNvPr id="34" name="Shape 32"/>
          <p:cNvSpPr/>
          <p:nvPr/>
        </p:nvSpPr>
        <p:spPr>
          <a:xfrm>
            <a:off x="457200" y="4069080"/>
            <a:ext cx="6172200" cy="411480"/>
          </a:xfrm>
          <a:prstGeom prst="rect">
            <a:avLst/>
          </a:prstGeom>
          <a:solidFill>
            <a:srgbClr val="F3EEF8"/>
          </a:solidFill>
          <a:ln w="12700">
            <a:solidFill>
              <a:srgbClr val="F3EEF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457200" y="4069080"/>
            <a:ext cx="54864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640080" y="4069080"/>
            <a:ext cx="3840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Cultural and language gaps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4480560" y="4142232"/>
            <a:ext cx="0" cy="274320"/>
          </a:xfrm>
          <a:prstGeom prst="line">
            <a:avLst/>
          </a:prstGeom>
          <a:noFill/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4572000" y="406908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Hire to community; adapted materials; translation</a:t>
            </a:r>
            <a:endParaRPr lang="en-US" sz="1150" dirty="0"/>
          </a:p>
        </p:txBody>
      </p:sp>
      <p:pic>
        <p:nvPicPr>
          <p:cNvPr id="100" name="Picture Barriers"/>
          <p:cNvPicPr>
            <a:picLocks noChangeAspect="1"/>
          </p:cNvPicPr>
          <p:nvPr/>
        </p:nvPicPr>
        <p:blipFill>
          <a:blip r:embed="rId3"/>
          <a:srcRect b="10612"/>
          <a:stretch>
            <a:fillRect/>
          </a:stretch>
        </p:blipFill>
        <p:spPr>
          <a:xfrm>
            <a:off x="6675120" y="1783080"/>
            <a:ext cx="2011680" cy="2697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SUSTAINING THE WORK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Funding the Program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83080"/>
            <a:ext cx="39776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83080"/>
            <a:ext cx="73152" cy="8229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1856232"/>
            <a:ext cx="3657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Medicaid CCBHC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640080" y="214884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Prospective payment for behavioral health; now a permanent state plan option (CAA 2024).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617720" y="1783080"/>
            <a:ext cx="39776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617720" y="1783080"/>
            <a:ext cx="73152" cy="8229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800600" y="1856232"/>
            <a:ext cx="3657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Medicaid §1115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4800600" y="214884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Health-related social needs coverage in select states; can include respite + post-respite.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57200" y="2743200"/>
            <a:ext cx="39776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57200" y="2743200"/>
            <a:ext cx="73152" cy="8229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40080" y="2816352"/>
            <a:ext cx="3657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SAMHSA CCBHC-E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640080" y="31089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 to $1M/yr for 4 years — planning, development, improvement &amp; advancement.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617720" y="2743200"/>
            <a:ext cx="39776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617720" y="2743200"/>
            <a:ext cx="73152" cy="8229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800600" y="2816352"/>
            <a:ext cx="3657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HRSA BHSE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4800600" y="31089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Behavioral Health Service Expansion grants for HCH-designated health centers.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57200" y="3703320"/>
            <a:ext cx="39776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57200" y="3703320"/>
            <a:ext cx="73152" cy="8229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40080" y="3776472"/>
            <a:ext cx="3657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State / county BH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640080" y="406908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behavioral health authority contracts; AOT and crisis service dollars.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617720" y="3703320"/>
            <a:ext cx="39776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4617720" y="3703320"/>
            <a:ext cx="73152" cy="82296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800600" y="3776472"/>
            <a:ext cx="3657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Philanthropy</a:t>
            </a:r>
            <a:endParaRPr lang="en-US" sz="1250" dirty="0"/>
          </a:p>
        </p:txBody>
      </p:sp>
      <p:sp>
        <p:nvSpPr>
          <p:cNvPr id="32" name="Text 30"/>
          <p:cNvSpPr/>
          <p:nvPr/>
        </p:nvSpPr>
        <p:spPr>
          <a:xfrm>
            <a:off x="4800600" y="406908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United Way, hospital community benefit, recovery-focused foundations.</a:t>
            </a:r>
            <a:endParaRPr lang="en-US" sz="100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12044" b="22044"/>
          <a:stretch>
            <a:fillRect/>
          </a:stretch>
        </p:blipFill>
        <p:spPr>
          <a:xfrm>
            <a:off x="6286800" y="390000"/>
            <a:ext cx="2400000" cy="1054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Comparable Program in Practice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3657600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691640"/>
            <a:ext cx="3657600" cy="41148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1691640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Program profile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2194560"/>
            <a:ext cx="10058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Setting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691640" y="2194560"/>
            <a:ext cx="23317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Urban low-barrier shelter co-located with 30-bed medical respite unit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40080" y="2670048"/>
            <a:ext cx="10058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Guests served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691640" y="2670048"/>
            <a:ext cx="23317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~350 admissions / year; avg. stay 42 days; 70% with behavioral health dx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40080" y="3145536"/>
            <a:ext cx="10058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WRAP format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691640" y="3145536"/>
            <a:ext cx="23317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Hybrid: open weekly group + bedside 1:1 with peer specialist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40080" y="3621024"/>
            <a:ext cx="10058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Staffing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691640" y="3621024"/>
            <a:ext cx="23317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Certified WRAP Facilitators (1 peer, 1 RN co-facilitator); 1 in-house ALF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40080" y="4096512"/>
            <a:ext cx="10058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Funding braid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691640" y="4096512"/>
            <a:ext cx="23317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Medicaid CCBHC + HRSA BHSE + county behavioral health contract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297680" y="1691640"/>
            <a:ext cx="4389120" cy="141732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297680" y="1691640"/>
            <a:ext cx="4389120" cy="365760"/>
          </a:xfrm>
          <a:prstGeom prst="rect">
            <a:avLst/>
          </a:prstGeom>
          <a:solidFill>
            <a:srgbClr val="3E2A4F"/>
          </a:solidFill>
          <a:ln w="12700">
            <a:solidFill>
              <a:srgbClr val="3E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480560" y="1691640"/>
            <a:ext cx="4206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4CD9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12-month outcomes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434840" y="2148840"/>
            <a:ext cx="900000" cy="411480"/>
          </a:xfrm>
          <a:prstGeom prst="rect">
            <a:avLst/>
          </a:prstGeom>
          <a:noFill/>
          <a:ln/>
        </p:spPr>
        <p:txBody>
          <a:bodyPr wrap="square" lIns="0" r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62%</a:t>
            </a:r>
            <a:endParaRPr lang="en-US" sz="2000"/>
          </a:p>
        </p:txBody>
      </p:sp>
      <p:sp>
        <p:nvSpPr>
          <p:cNvPr id="25" name="Text 23"/>
          <p:cNvSpPr/>
          <p:nvPr/>
        </p:nvSpPr>
        <p:spPr>
          <a:xfrm>
            <a:off x="4434840" y="2578608"/>
            <a:ext cx="900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eligible guests engaged ≥ 1 WRAP session</a:t>
            </a:r>
            <a:endParaRPr lang="en-US" sz="750"/>
          </a:p>
        </p:txBody>
      </p:sp>
      <p:sp>
        <p:nvSpPr>
          <p:cNvPr id="26" name="Text 24"/>
          <p:cNvSpPr/>
          <p:nvPr/>
        </p:nvSpPr>
        <p:spPr>
          <a:xfrm>
            <a:off x="5382840" y="2148840"/>
            <a:ext cx="900000" cy="411480"/>
          </a:xfrm>
          <a:prstGeom prst="rect">
            <a:avLst/>
          </a:prstGeom>
          <a:noFill/>
          <a:ln/>
        </p:spPr>
        <p:txBody>
          <a:bodyPr wrap="square" lIns="0" r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38%</a:t>
            </a:r>
            <a:endParaRPr lang="en-US" sz="2000"/>
          </a:p>
        </p:txBody>
      </p:sp>
      <p:sp>
        <p:nvSpPr>
          <p:cNvPr id="27" name="Text 25"/>
          <p:cNvSpPr/>
          <p:nvPr/>
        </p:nvSpPr>
        <p:spPr>
          <a:xfrm>
            <a:off x="5382840" y="2578608"/>
            <a:ext cx="900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 in ED visits at 90 days post-discharge</a:t>
            </a:r>
            <a:endParaRPr lang="en-US" sz="750"/>
          </a:p>
        </p:txBody>
      </p:sp>
      <p:sp>
        <p:nvSpPr>
          <p:cNvPr id="28" name="Text 26"/>
          <p:cNvSpPr/>
          <p:nvPr/>
        </p:nvSpPr>
        <p:spPr>
          <a:xfrm>
            <a:off x="6330840" y="2148840"/>
            <a:ext cx="900000" cy="411480"/>
          </a:xfrm>
          <a:prstGeom prst="rect">
            <a:avLst/>
          </a:prstGeom>
          <a:noFill/>
          <a:ln/>
        </p:spPr>
        <p:txBody>
          <a:bodyPr wrap="square" lIns="0" r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+24%</a:t>
            </a:r>
            <a:endParaRPr lang="en-US" sz="2000"/>
          </a:p>
        </p:txBody>
      </p:sp>
      <p:sp>
        <p:nvSpPr>
          <p:cNvPr id="29" name="Text 27"/>
          <p:cNvSpPr/>
          <p:nvPr/>
        </p:nvSpPr>
        <p:spPr>
          <a:xfrm>
            <a:off x="6330840" y="2578608"/>
            <a:ext cx="900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improvement on Hope Scale (matches Cook RCT magnitude)</a:t>
            </a:r>
            <a:endParaRPr lang="en-US" sz="750"/>
          </a:p>
        </p:txBody>
      </p:sp>
      <p:sp>
        <p:nvSpPr>
          <p:cNvPr id="30" name="Shape 28"/>
          <p:cNvSpPr/>
          <p:nvPr/>
        </p:nvSpPr>
        <p:spPr>
          <a:xfrm>
            <a:off x="4297680" y="3246120"/>
            <a:ext cx="4389120" cy="141732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4297680" y="3246120"/>
            <a:ext cx="91440" cy="141732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4526280" y="3310128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Lessons learned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4526280" y="3584448"/>
            <a:ext cx="402336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9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Bedside 1:1 reached guests too unwell to leave their bed for groups</a:t>
            </a:r>
            <a:endParaRPr lang="en-US" sz="9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9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Co-facilitation with a nurse softened clinical staff skepticism</a:t>
            </a:r>
            <a:endParaRPr lang="en-US" sz="9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9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Alumni group post-discharge sustained engagement past respite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365760" y="484632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Illustrative composite based on published medical respite outcomes and Cook et al. RCT effect sizes.</a:t>
            </a:r>
            <a:endParaRPr lang="en-US" sz="90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l="6510" r="6510"/>
          <a:stretch>
            <a:fillRect/>
          </a:stretch>
        </p:blipFill>
        <p:spPr>
          <a:xfrm>
            <a:off x="7406640" y="2148840"/>
            <a:ext cx="1188720" cy="911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TO DO MONDAY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First 90 Days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37360"/>
            <a:ext cx="1922880" cy="29260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37360"/>
            <a:ext cx="1922880" cy="4572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57200" y="1737360"/>
            <a:ext cx="1922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Days 1–30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40080" y="2331720"/>
            <a:ext cx="15571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an exec sponsor &amp; clinical champion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listening sessions with guests &amp; peers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current behavioral health workflows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 ED, readmit, housing metrics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2517240" y="1737360"/>
            <a:ext cx="1922880" cy="29260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2517240" y="1737360"/>
            <a:ext cx="1922880" cy="4572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517240" y="1737360"/>
            <a:ext cx="1922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Days 31–60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2700120" y="2331720"/>
            <a:ext cx="15571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 staff for Seminar I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Draft workflow + documentation policy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funding braid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pilot format (open / cohort / 1:1)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577280" y="1737360"/>
            <a:ext cx="1922880" cy="29260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577280" y="1737360"/>
            <a:ext cx="1922880" cy="4572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577280" y="1737360"/>
            <a:ext cx="1922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Days 61–90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760160" y="2331720"/>
            <a:ext cx="15571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staff &amp; guest orientation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 pilot cohort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engagement weekly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6-month fidelity check</a:t>
            </a:r>
            <a:endParaRPr lang="en-US" sz="105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3030"/>
          <a:stretch>
            <a:fillRect/>
          </a:stretch>
        </p:blipFill>
        <p:spPr>
          <a:xfrm>
            <a:off x="6675120" y="1737360"/>
            <a:ext cx="201168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to Go Next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7200" y="16916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Hope. Personal responsibility. Education. Self-advocacy. Support.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4114800" y="2240280"/>
            <a:ext cx="914400" cy="0"/>
          </a:xfrm>
          <a:prstGeom prst="line">
            <a:avLst/>
          </a:prstGeom>
          <a:noFill/>
          <a:ln w="1905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57200" y="2514600"/>
            <a:ext cx="54864" cy="32004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40080" y="251460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WRAP &amp; training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931920" y="2514600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wellnessrecoveryactionplan.com  •  copelandcenter.com  •  ahpnet.com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457200" y="2926080"/>
            <a:ext cx="54864" cy="32004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40080" y="292608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Medical respite standards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931920" y="2926080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nhchc.org  •  nimrc.org (Standards 2021/2025; Clinical Guidelines 2023)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57200" y="3337560"/>
            <a:ext cx="54864" cy="32004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0080" y="333756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Trauma-informed &amp; harm reduction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931920" y="3337560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samhsa.gov  •  naccho.org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457200" y="3749040"/>
            <a:ext cx="54864" cy="32004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40080" y="374904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Evidence base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931920" y="3749040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Cook et al., Schizophr Bull 2011 &amp; Psychiatr Serv 2012 (RCT, n=519)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457200" y="4160520"/>
            <a:ext cx="54864" cy="32004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40080" y="416052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Funding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3931920" y="4160520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medicaid.gov (CCBHC)  •  samhsa.gov/ccbhc-e  •  bphc.hrsa.gov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457200" y="443484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  •  Questions?</a:t>
            </a:r>
            <a:endParaRPr lang="en-US" sz="140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17044" b="17044"/>
          <a:stretch>
            <a:fillRect/>
          </a:stretch>
        </p:blipFill>
        <p:spPr>
          <a:xfrm>
            <a:off x="6286800" y="390000"/>
            <a:ext cx="2400000" cy="1054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WE'LL COVER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Training Agenda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" y="1673352"/>
            <a:ext cx="457200" cy="457200"/>
          </a:xfrm>
          <a:prstGeom prst="ellipse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167335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234440" y="169164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Foundations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023360" y="1737360"/>
            <a:ext cx="2300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WRAP, medical respite, and low-barrier shelter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40080" y="2240280"/>
            <a:ext cx="457200" cy="457200"/>
          </a:xfrm>
          <a:prstGeom prst="ellipse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2240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234440" y="2258568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023360" y="2304288"/>
            <a:ext cx="2300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WRAP works for this population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40080" y="2807208"/>
            <a:ext cx="457200" cy="457200"/>
          </a:xfrm>
          <a:prstGeom prst="ellipse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0080" y="2807208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234440" y="2825496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Implementation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023360" y="2871216"/>
            <a:ext cx="2300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from buy-in to first group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40080" y="3374136"/>
            <a:ext cx="457200" cy="457200"/>
          </a:xfrm>
          <a:prstGeom prst="ellipse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40080" y="3374136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234440" y="3392424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023360" y="3438144"/>
            <a:ext cx="2300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Staffing, scheduling, documentation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40080" y="3941064"/>
            <a:ext cx="457200" cy="457200"/>
          </a:xfrm>
          <a:prstGeom prst="ellipse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40080" y="3941064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1234440" y="3959352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Outcomes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023360" y="4005072"/>
            <a:ext cx="2300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Metrics, barriers, and funding</a:t>
            </a:r>
            <a:endParaRPr lang="en-US" sz="1200" dirty="0"/>
          </a:p>
        </p:txBody>
      </p:sp>
      <p:pic>
        <p:nvPicPr>
          <p:cNvPr id="100" name="Picture Agenda"/>
          <p:cNvPicPr>
            <a:picLocks noChangeAspect="1"/>
          </p:cNvPicPr>
          <p:nvPr/>
        </p:nvPicPr>
        <p:blipFill>
          <a:blip r:embed="rId3"/>
          <a:srcRect b="16602"/>
          <a:stretch>
            <a:fillRect/>
          </a:stretch>
        </p:blipFill>
        <p:spPr>
          <a:xfrm>
            <a:off x="6492240" y="1673352"/>
            <a:ext cx="219456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WRAP?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7200" y="169164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simple, structured, peer-led self-management process developed in 1997 by Mary Ellen Copeland and a group of people with lived mental health experience. SAMHSA-listed evidence-based practice.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200616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57200" y="2606040"/>
            <a:ext cx="73152" cy="8686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40080" y="2679192"/>
            <a:ext cx="182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Wellness Toolbox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40080" y="2971800"/>
            <a:ext cx="182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Simple, safe, free tools a person uses to stay well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2600520" y="2606040"/>
            <a:ext cx="200616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2600520" y="2606040"/>
            <a:ext cx="73152" cy="8686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2783400" y="2679192"/>
            <a:ext cx="182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Daily Maintenance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783400" y="2971800"/>
            <a:ext cx="182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 do every day to feel my best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4743840" y="2606040"/>
            <a:ext cx="200616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743840" y="2606040"/>
            <a:ext cx="73152" cy="8686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926720" y="2679192"/>
            <a:ext cx="182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Triggers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926720" y="2971800"/>
            <a:ext cx="182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 events that may set off symptoms — and the response plan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457200" y="3566160"/>
            <a:ext cx="200616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457200" y="3566160"/>
            <a:ext cx="73152" cy="8686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40080" y="3639312"/>
            <a:ext cx="182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Early Warning Signs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40080" y="3931920"/>
            <a:ext cx="182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subtle shifts and how I'll act on them</a:t>
            </a:r>
            <a:endParaRPr lang="en-US" sz="950" dirty="0"/>
          </a:p>
        </p:txBody>
      </p:sp>
      <p:sp>
        <p:nvSpPr>
          <p:cNvPr id="26" name="Shape 24"/>
          <p:cNvSpPr/>
          <p:nvPr/>
        </p:nvSpPr>
        <p:spPr>
          <a:xfrm>
            <a:off x="2600520" y="3566160"/>
            <a:ext cx="200616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2600520" y="3566160"/>
            <a:ext cx="73152" cy="8686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2783400" y="3639312"/>
            <a:ext cx="182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Things Break Down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2783400" y="3931920"/>
            <a:ext cx="182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to take when symptoms worsen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4743840" y="3566160"/>
            <a:ext cx="200616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4743840" y="3566160"/>
            <a:ext cx="73152" cy="8686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4926720" y="3639312"/>
            <a:ext cx="182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Crisis &amp; Post-Crisis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4926720" y="3931920"/>
            <a:ext cx="182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others should support me — and the path back</a:t>
            </a:r>
            <a:endParaRPr lang="en-US" sz="95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7166" b="23166"/>
          <a:stretch>
            <a:fillRect/>
          </a:stretch>
        </p:blipFill>
        <p:spPr>
          <a:xfrm>
            <a:off x="6936800" y="2606040"/>
            <a:ext cx="1750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Five Key Concepts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" y="1783080"/>
            <a:ext cx="411480" cy="411480"/>
          </a:xfrm>
          <a:prstGeom prst="ellipse">
            <a:avLst/>
          </a:prstGeom>
          <a:solidFill>
            <a:srgbClr val="E4CD9A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1783080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188720" y="1764792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Hope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566160" y="1783080"/>
            <a:ext cx="2895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Belief that we can get well, stay well, and move toward our goals.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40080" y="2350008"/>
            <a:ext cx="411480" cy="411480"/>
          </a:xfrm>
          <a:prstGeom prst="ellipse">
            <a:avLst/>
          </a:prstGeom>
          <a:solidFill>
            <a:srgbClr val="E4CD9A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2350008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188720" y="2331720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Personal Responsibility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566160" y="2350008"/>
            <a:ext cx="2895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of us decides what to do to stay well.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40080" y="2916936"/>
            <a:ext cx="411480" cy="411480"/>
          </a:xfrm>
          <a:prstGeom prst="ellipse">
            <a:avLst/>
          </a:prstGeom>
          <a:solidFill>
            <a:srgbClr val="E4CD9A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0080" y="2916936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188720" y="289864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Education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566160" y="2916936"/>
            <a:ext cx="2895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about what we experience to make informed choices.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40080" y="3483864"/>
            <a:ext cx="411480" cy="411480"/>
          </a:xfrm>
          <a:prstGeom prst="ellipse">
            <a:avLst/>
          </a:prstGeom>
          <a:solidFill>
            <a:srgbClr val="E4CD9A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40080" y="3483864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1188720" y="3465576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Self-Advocacy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566160" y="3483864"/>
            <a:ext cx="2895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Reaching out, naming what we need, asking for it directly.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40080" y="4050792"/>
            <a:ext cx="411480" cy="411480"/>
          </a:xfrm>
          <a:prstGeom prst="ellipse">
            <a:avLst/>
          </a:prstGeom>
          <a:solidFill>
            <a:srgbClr val="E4CD9A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40080" y="4050792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188720" y="4032504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Support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566160" y="4050792"/>
            <a:ext cx="2895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Giving and receiving help — on our own terms.</a:t>
            </a:r>
            <a:endParaRPr lang="en-US" sz="1200" dirty="0"/>
          </a:p>
        </p:txBody>
      </p:sp>
      <p:pic>
        <p:nvPicPr>
          <p:cNvPr id="100" name="Picture Concepts"/>
          <p:cNvPicPr>
            <a:picLocks noChangeAspect="1"/>
          </p:cNvPicPr>
          <p:nvPr/>
        </p:nvPicPr>
        <p:blipFill>
          <a:blip r:embed="rId3"/>
          <a:srcRect b="13216"/>
          <a:stretch>
            <a:fillRect/>
          </a:stretch>
        </p:blipFill>
        <p:spPr>
          <a:xfrm>
            <a:off x="6629400" y="1783080"/>
            <a:ext cx="2057400" cy="2679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We're Working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37360"/>
            <a:ext cx="28956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37360"/>
            <a:ext cx="2895600" cy="36576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1783080"/>
            <a:ext cx="2712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Low Barrier Shelter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40080" y="2194560"/>
            <a:ext cx="252984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ID, sobriety, or treatment requirements at entry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Flexible curfews; 3–5 missed nights before discharge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 reduction approach; meets people where they are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First values: autonomy, choice, dignity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Discharge used only as a last resort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3429000" y="1737360"/>
            <a:ext cx="28956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429000" y="1737360"/>
            <a:ext cx="2895600" cy="36576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611880" y="1783080"/>
            <a:ext cx="2712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Medical Respite Program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611880" y="2194560"/>
            <a:ext cx="252984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Short-term post-acute care for people experiencing homelessness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 ill for street or shelter, not ill enough for hospital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NHCHC Standards (2021/2025): 8 core program standards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Wraparound services + care coordination during stay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152+ programs across 40 states (NIMRC, 2023)</a:t>
            </a:r>
            <a:endParaRPr lang="en-US" sz="1150" dirty="0"/>
          </a:p>
        </p:txBody>
      </p:sp>
      <p:pic>
        <p:nvPicPr>
          <p:cNvPr id="100" name="Picture Working"/>
          <p:cNvPicPr>
            <a:picLocks noChangeAspect="1"/>
          </p:cNvPicPr>
          <p:nvPr/>
        </p:nvPicPr>
        <p:blipFill>
          <a:blip r:embed="rId3"/>
          <a:srcRect t="8333" b="8268"/>
          <a:stretch>
            <a:fillRect/>
          </a:stretch>
        </p:blipFill>
        <p:spPr>
          <a:xfrm>
            <a:off x="6492240" y="1737360"/>
            <a:ext cx="219456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FIT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WRAP Belongs Here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48640" y="1737360"/>
            <a:ext cx="73152" cy="45720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77240" y="1719072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High behavioral health burden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749040" y="173736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Co-occurring mental health and SUD are the norm, not the exception, among medical respite guests.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48640" y="2304288"/>
            <a:ext cx="73152" cy="45720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77240" y="2286000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Trauma is pervasive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749040" y="2304288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Trauma precedes homelessness, results from it, and is reinforced by hospitalization itself.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548640" y="2871216"/>
            <a:ext cx="73152" cy="45720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77240" y="2852928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safe pause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749040" y="2871216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Respite offers a rare stable window — bed, food, safety — to build a wellness plan that lasts beyond the stay.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548640" y="3438144"/>
            <a:ext cx="73152" cy="45720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777240" y="3419856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Aligned values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3749040" y="3438144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WRAP's hope, choice, self-advocacy mirror low-barrier and Housing First principles.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548640" y="4005072"/>
            <a:ext cx="73152" cy="45720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7240" y="3986784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B3E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Peer-led works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749040" y="4005072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Cook et al. RCT (n=519) showed reduced symptoms, greater hope, improved QOL at 6-month follow-up.</a:t>
            </a:r>
            <a:endParaRPr lang="en-US" sz="115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22044" b="12043"/>
          <a:stretch>
            <a:fillRect/>
          </a:stretch>
        </p:blipFill>
        <p:spPr>
          <a:xfrm>
            <a:off x="6286800" y="390000"/>
            <a:ext cx="2400000" cy="1054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Six-Phase Roadmap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31520" y="1828800"/>
            <a:ext cx="777240" cy="777240"/>
          </a:xfrm>
          <a:prstGeom prst="ellipse">
            <a:avLst/>
          </a:prstGeom>
          <a:solidFill>
            <a:srgbClr val="5B3E73"/>
          </a:solidFill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31520" y="18288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1508760" y="2212848"/>
            <a:ext cx="594360" cy="0"/>
          </a:xfrm>
          <a:prstGeom prst="line">
            <a:avLst/>
          </a:prstGeom>
          <a:noFill/>
          <a:ln w="19050">
            <a:solidFill>
              <a:srgbClr val="C9A35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57200" y="2743200"/>
            <a:ext cx="1325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Buy-in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57200" y="3108960"/>
            <a:ext cx="1325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Leadership, clinical, peers, guests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2148840" y="1828800"/>
            <a:ext cx="777240" cy="777240"/>
          </a:xfrm>
          <a:prstGeom prst="ellipse">
            <a:avLst/>
          </a:prstGeom>
          <a:solidFill>
            <a:srgbClr val="5B3E73"/>
          </a:solidFill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148840" y="18288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2926080" y="2212848"/>
            <a:ext cx="594360" cy="0"/>
          </a:xfrm>
          <a:prstGeom prst="line">
            <a:avLst/>
          </a:prstGeom>
          <a:noFill/>
          <a:ln w="19050">
            <a:solidFill>
              <a:srgbClr val="C9A35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874520" y="2743200"/>
            <a:ext cx="1325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Train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874520" y="3108960"/>
            <a:ext cx="1325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2+ staff to Seminar I, II, III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3566160" y="1828800"/>
            <a:ext cx="777240" cy="777240"/>
          </a:xfrm>
          <a:prstGeom prst="ellipse">
            <a:avLst/>
          </a:prstGeom>
          <a:solidFill>
            <a:srgbClr val="5B3E73"/>
          </a:solidFill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566160" y="18288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400" dirty="0"/>
          </a:p>
        </p:txBody>
      </p:sp>
      <p:sp>
        <p:nvSpPr>
          <p:cNvPr id="21" name="Shape 19"/>
          <p:cNvSpPr/>
          <p:nvPr/>
        </p:nvSpPr>
        <p:spPr>
          <a:xfrm>
            <a:off x="4343400" y="2212848"/>
            <a:ext cx="594360" cy="0"/>
          </a:xfrm>
          <a:prstGeom prst="line">
            <a:avLst/>
          </a:prstGeom>
          <a:noFill/>
          <a:ln w="19050">
            <a:solidFill>
              <a:srgbClr val="C9A35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291840" y="2743200"/>
            <a:ext cx="1325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Adapt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291840" y="3108960"/>
            <a:ext cx="1325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Tailor format to respite reality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983480" y="1828800"/>
            <a:ext cx="777240" cy="777240"/>
          </a:xfrm>
          <a:prstGeom prst="ellipse">
            <a:avLst/>
          </a:prstGeom>
          <a:solidFill>
            <a:srgbClr val="5B3E73"/>
          </a:solidFill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983480" y="18288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400" dirty="0"/>
          </a:p>
        </p:txBody>
      </p:sp>
      <p:sp>
        <p:nvSpPr>
          <p:cNvPr id="26" name="Shape 24"/>
          <p:cNvSpPr/>
          <p:nvPr/>
        </p:nvSpPr>
        <p:spPr>
          <a:xfrm>
            <a:off x="5760720" y="2212848"/>
            <a:ext cx="594360" cy="0"/>
          </a:xfrm>
          <a:prstGeom prst="line">
            <a:avLst/>
          </a:prstGeom>
          <a:noFill/>
          <a:ln w="19050">
            <a:solidFill>
              <a:srgbClr val="C9A35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709160" y="2743200"/>
            <a:ext cx="1325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Pilot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4709160" y="3108960"/>
            <a:ext cx="1325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cohort, small group or 1:1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6400800" y="1828800"/>
            <a:ext cx="777240" cy="777240"/>
          </a:xfrm>
          <a:prstGeom prst="ellipse">
            <a:avLst/>
          </a:prstGeom>
          <a:solidFill>
            <a:srgbClr val="5B3E73"/>
          </a:solidFill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400800" y="18288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400" dirty="0"/>
          </a:p>
        </p:txBody>
      </p:sp>
      <p:sp>
        <p:nvSpPr>
          <p:cNvPr id="31" name="Shape 29"/>
          <p:cNvSpPr/>
          <p:nvPr/>
        </p:nvSpPr>
        <p:spPr>
          <a:xfrm>
            <a:off x="7178040" y="2212848"/>
            <a:ext cx="594360" cy="0"/>
          </a:xfrm>
          <a:prstGeom prst="line">
            <a:avLst/>
          </a:prstGeom>
          <a:noFill/>
          <a:ln w="19050">
            <a:solidFill>
              <a:srgbClr val="C9A35E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6126480" y="2743200"/>
            <a:ext cx="1325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Embed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6126480" y="3108960"/>
            <a:ext cx="1325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 plans, documentation, handoff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7818120" y="1828800"/>
            <a:ext cx="777240" cy="777240"/>
          </a:xfrm>
          <a:prstGeom prst="ellipse">
            <a:avLst/>
          </a:prstGeom>
          <a:solidFill>
            <a:srgbClr val="5B3E73"/>
          </a:solidFill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7818120" y="18288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2400" dirty="0"/>
          </a:p>
        </p:txBody>
      </p:sp>
      <p:sp>
        <p:nvSpPr>
          <p:cNvPr id="36" name="Text 34"/>
          <p:cNvSpPr/>
          <p:nvPr/>
        </p:nvSpPr>
        <p:spPr>
          <a:xfrm>
            <a:off x="7543800" y="2743200"/>
            <a:ext cx="1325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Sustain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7543800" y="3108960"/>
            <a:ext cx="1325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Fidelity, funding, peer pipeline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457200" y="41605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B3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 4–6 months from buy-in to first cohort; longer if hiring peer staff.</a:t>
            </a:r>
            <a:endParaRPr lang="en-US" sz="1100" dirty="0"/>
          </a:p>
        </p:txBody>
      </p:sp>
      <p:pic>
        <p:nvPicPr>
          <p:cNvPr id="100" name="Picture Accent"/>
          <p:cNvPicPr>
            <a:picLocks noChangeAspect="1"/>
          </p:cNvPicPr>
          <p:nvPr/>
        </p:nvPicPr>
        <p:blipFill>
          <a:blip r:embed="rId3"/>
          <a:srcRect t="17044" b="17044"/>
          <a:stretch>
            <a:fillRect/>
          </a:stretch>
        </p:blipFill>
        <p:spPr>
          <a:xfrm>
            <a:off x="6286800" y="390000"/>
            <a:ext cx="2400000" cy="1054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Building Stakeholder Buy-In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1783080"/>
            <a:ext cx="289560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83080"/>
            <a:ext cx="2895600" cy="73152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1965960"/>
            <a:ext cx="2529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Leadership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0080" y="2377440"/>
            <a:ext cx="2529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WRAP as outcomes lever: ED diversion, engagement, readmission risk reduction.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429000" y="1783080"/>
            <a:ext cx="289560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429000" y="1783080"/>
            <a:ext cx="2895600" cy="73152"/>
          </a:xfrm>
          <a:prstGeom prst="rect">
            <a:avLst/>
          </a:prstGeom>
          <a:solidFill>
            <a:srgbClr val="8B6FA8"/>
          </a:solidFill>
          <a:ln w="12700">
            <a:solidFill>
              <a:srgbClr val="8B6F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611880" y="1965960"/>
            <a:ext cx="2529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Clinical staff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611880" y="2377440"/>
            <a:ext cx="2529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 how WRAP complements — does not replace — clinical care plans.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7200" y="3200400"/>
            <a:ext cx="289560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57200" y="3200400"/>
            <a:ext cx="2895600" cy="73152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40080" y="3383280"/>
            <a:ext cx="2529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Peers / lived experience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0080" y="3794760"/>
            <a:ext cx="2529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Center this group early; they are the future facilitators.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429000" y="3200400"/>
            <a:ext cx="289560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C9BFD6"/>
            </a:solidFill>
            <a:prstDash val="solid"/>
          </a:ln>
          <a:effectLst>
            <a:outerShdw blurRad="152400" dist="25400" dir="5400000" algn="bl" rotWithShape="0">
              <a:srgbClr val="5B3E73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429000" y="3200400"/>
            <a:ext cx="2895600" cy="73152"/>
          </a:xfrm>
          <a:prstGeom prst="rect">
            <a:avLst/>
          </a:prstGeom>
          <a:solidFill>
            <a:srgbClr val="E4CD9A"/>
          </a:solidFill>
          <a:ln w="12700">
            <a:solidFill>
              <a:srgbClr val="E4CD9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611880" y="3383280"/>
            <a:ext cx="2529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Guests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611880" y="3794760"/>
            <a:ext cx="2529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E26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Invite guest input through listening sessions before launch.</a:t>
            </a:r>
            <a:endParaRPr lang="en-US" sz="1100" dirty="0"/>
          </a:p>
        </p:txBody>
      </p:sp>
      <p:pic>
        <p:nvPicPr>
          <p:cNvPr id="100" name="Picture BuyIn"/>
          <p:cNvPicPr>
            <a:picLocks noChangeAspect="1"/>
          </p:cNvPicPr>
          <p:nvPr/>
        </p:nvPicPr>
        <p:blipFill>
          <a:blip r:embed="rId3"/>
          <a:srcRect b="19401"/>
          <a:stretch>
            <a:fillRect/>
          </a:stretch>
        </p:blipFill>
        <p:spPr>
          <a:xfrm>
            <a:off x="6492240" y="1783080"/>
            <a:ext cx="219456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1097280"/>
          </a:xfrm>
          <a:prstGeom prst="rect">
            <a:avLst/>
          </a:prstGeom>
          <a:solidFill>
            <a:srgbClr val="C9A35E"/>
          </a:solidFill>
          <a:ln w="127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4846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WRAP in Low Barrier Shelter Medical Respite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4114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2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Facilitator Training Pathway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457200" y="1481328"/>
            <a:ext cx="731520" cy="0"/>
          </a:xfrm>
          <a:prstGeom prst="line">
            <a:avLst/>
          </a:prstGeom>
          <a:noFill/>
          <a:ln w="25400">
            <a:solidFill>
              <a:srgbClr val="C9A3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7200" y="169164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training is credentialed through the Copeland Center / Advocates for Human Potential (AHP).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" y="2148840"/>
            <a:ext cx="1783080" cy="50292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57200" y="2148840"/>
            <a:ext cx="1783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Seminar I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2240280" y="2148840"/>
            <a:ext cx="4343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C9BF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377440" y="214884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Personal WRAP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5074920" y="214884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4.5-hour sessions  •  $399 + materials  •  No prerequisites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2743200"/>
            <a:ext cx="1783080" cy="50292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57200" y="2743200"/>
            <a:ext cx="1783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Seminar II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2240280" y="2743200"/>
            <a:ext cx="4343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C9BF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2377440" y="274320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Certified Facilitator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074920" y="274320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to five 8-hour sessions  •  $1,099  •  Requires Seminar I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57200" y="3337560"/>
            <a:ext cx="1783080" cy="50292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57200" y="3337560"/>
            <a:ext cx="1783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Seminar III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2240280" y="3337560"/>
            <a:ext cx="4343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C9BF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2377440" y="333756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Advanced Level Facilitator (ALF)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5074920" y="333756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Highest credential  •  Can train and certify other facilitators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57200" y="3931920"/>
            <a:ext cx="1783080" cy="502920"/>
          </a:xfrm>
          <a:prstGeom prst="rect">
            <a:avLst/>
          </a:prstGeom>
          <a:solidFill>
            <a:srgbClr val="5B3E73"/>
          </a:solidFill>
          <a:ln w="12700">
            <a:solidFill>
              <a:srgbClr val="5B3E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57200" y="3931920"/>
            <a:ext cx="1783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Recertification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2240280" y="3931920"/>
            <a:ext cx="4343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C9BF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2377440" y="393192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3E2A4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Ongoing fidelity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5074920" y="3931920"/>
            <a:ext cx="1508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51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Required to keep facilitator and ALF credentials active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9A3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Target: at least two trained facilitators on staff so groups continue through PTO and turnover.</a:t>
            </a:r>
            <a:endParaRPr lang="en-US" sz="1100" dirty="0"/>
          </a:p>
        </p:txBody>
      </p:sp>
      <p:pic>
        <p:nvPicPr>
          <p:cNvPr id="100" name="Picture Pathway"/>
          <p:cNvPicPr>
            <a:picLocks noChangeAspect="1"/>
          </p:cNvPicPr>
          <p:nvPr/>
        </p:nvPicPr>
        <p:blipFill>
          <a:blip r:embed="rId3"/>
          <a:srcRect b="20573"/>
          <a:stretch>
            <a:fillRect/>
          </a:stretch>
        </p:blipFill>
        <p:spPr>
          <a:xfrm>
            <a:off x="6766560" y="2148840"/>
            <a:ext cx="1920240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2865</Words>
  <Application>Microsoft Office PowerPoint</Application>
  <PresentationFormat>On-screen Show (16:9)</PresentationFormat>
  <Paragraphs>357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WRAP of DC</dc:creator>
  <cp:lastModifiedBy>WRAP of DC</cp:lastModifiedBy>
  <cp:revision>1</cp:revision>
  <dcterms:created xsi:type="dcterms:W3CDTF">2026-06-08T20:30:18Z</dcterms:created>
  <dcterms:modified xsi:type="dcterms:W3CDTF">2026-06-10T22:21:08Z</dcterms:modified>
</cp:coreProperties>
</file>