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Welcome. Today we look at two evidence-based, person-centered approaches.
- WRAP = Wellness Recovery Action Plan; MI = Motivational Interviewing.
- Both fit our core values: dignity, choice, and recovery.
- Goal: understand the benefits and how to use them day-to-day.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Keep the focus on the resident's experience.
- Hope and motivation come first; skills and autonomy follow.
- A written plan gives residents something concrete to hold onto.
- Outcomes include reduced substance use and stronger engagement.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These approaches help the team, not just residents.
- A shared method reduces conflict and inconsistency.
- MI's non-confrontational stance directly lowers burnout.
- Both align tightly with peer support values and trauma-informed care.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This is the key message: the two approaches reinforce each other.
- MI creates readiness and engagement; WRAP gives it structure.
- Ongoing MI conversations keep the WRAP plan updated and used.
- Together they cover both the 'why' and the 'how' of 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Make it concrete: where do these tools show up in a normal day?
- MI fits every conversation — intake, check-ins, crises.
- WRAP fits structured one-on-one or group sessions.
- Peer workers are ideal facilitators; reinforce skills in supervision.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Training alone isn't enough — fidelity needs ongoing coaching and leadership buy-in.
- Build the skills into everyday routines, not a single workshop.
- Peer-facilitated WRAP groups are a practical starting point.
- Track engagement, crises, hope, and stability to show impact.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Recap the four big ideas: WRAP structure, MI motivation, better together, everyone benefits.
- Reinforce that these are evidence-based, not just nice ideas.
- Close on the human note: small consistent conversations matter.
- Invite questions and next steps for our shelter.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Name the reality staff face every day — complex needs, high stress, short stays.
- These pressures make consistent, respectful methods essential.
- Frame WRAP and MI as tools that ease burnout, not add to the workload.
- Transition: here are the two approaches and the goal they share.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WRAP is a structured self-management plan; MI is a communication style.
- They are different tools, not competing ones.
- Both are person-centered and strengths-based.
- Shared goal: support self-determined change toward stability and recovery.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WRAP is created BY the person, for the person — not prescribed to them.
- Evidence-based practice; SAMHSA designation in 2010 gives it credibility.
- The five concepts are the foundation: hope, responsibility, education, self-advocacy, support.
- These values mirror good peer support and trauma-informed care.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Walk through the six building blocks at a high level.
- Emphasize it moves from staying well → catching early signs → crisis planning.
- Everything is written in the person's own words and choices.
- In a shelter, staff/peers can support residents to build these one section at a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Lead with the SAMHSA designation — this is a credible, studied model.
- RCTs of the facilitated WRAP group showed real improvements vs. controls.
- Reduced depression/anxiety, more hope, better quality of life at 8-month follow-up.
- These are exactly the outcomes shelters care about.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MI is a way of being with people, not a script or a set of tricks.
- It assumes the person is the expert on their own life.
- The 'spirit' — partnership, acceptance, compassion, evocation — comes first.
- Especially powerful for residents who feel judged or pushed.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OARS are the everyday micro-skills of MI — usable in any check-in.
- Open questions and reflections do the heavy lifting.
- Affirmations build trust fast; summaries show you were listening.
- Roll with resistance; amplify the person's own change talk.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MI has a strong evidence base specifically with homeless populations.
- RCTs show reduced alcohol/substance use, with effects out to 24 months.
- Proven in Housing First and shelter-style settings.
- It improves engagement AND fits trauma-informed practice.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bg>
      <p:bgPr>
        <a:solidFill>
          <a:srgbClr val="EAF3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defRPr>
            </a:lvl1pPr>
          </a:lstStyle>
          <a:p>
            <a:pPr marL="0" indent="0" algn="l">
              <a:buNone/>
            </a:pPr>
            <a:endParaRPr lang="en-US" sz="30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">
    <p:bg>
      <p:bgPr>
        <a:solidFill>
          <a:srgbClr val="123E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914400" y="2377440"/>
            <a:ext cx="10332720" cy="18288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 algn="l">
              <a:buNone/>
              <a:def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defRPr>
            </a:lvl1pPr>
          </a:lstStyle>
          <a:p>
            <a:pPr marL="0" indent="0" algn="l">
              <a:buNone/>
            </a:pPr>
            <a:endParaRPr lang="en-US" sz="4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004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914400" y="141732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E4C8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GUIDE FOR SHELTER STAFF &amp; PEER SUPPORT WORKERS</a:t>
            </a:r>
            <a:endParaRPr lang="en-US" sz="1300" dirty="0"/>
          </a:p>
        </p:txBody>
      </p:sp>
      <p:sp>
        <p:nvSpPr>
          <p:cNvPr id="5" name="Text 0"/>
          <p:cNvSpPr>
            <a:spLocks noGrp="1"/>
          </p:cNvSpPr>
          <p:nvPr>
            <p:ph type="title" idx="100" hasCustomPrompt="1"/>
          </p:nvPr>
        </p:nvSpPr>
        <p:spPr>
          <a:xfrm>
            <a:off x="914400" y="2377440"/>
            <a:ext cx="103327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 &amp; Motivational Interviewing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932688" y="4251960"/>
            <a:ext cx="9692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D9E7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Person-centered tools that build hope, self-management, and lasting engagement in community residential shelters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5603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&amp; OUTCOMES</a:t>
            </a:r>
            <a:endParaRPr lang="en-US" sz="11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Residents Gain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58368" y="1481328"/>
            <a:ext cx="502920" cy="82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187452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5E9D2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932688" y="2167128"/>
            <a:ext cx="457200" cy="45720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32688" y="21671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932688" y="2743200"/>
            <a:ext cx="29809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450" b="1" dirty="0">
                <a:solidFill>
                  <a:srgbClr val="12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Renewed hope and motivation to change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4462272" y="187452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36592" y="2167128"/>
            <a:ext cx="457200" cy="45720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36592" y="21671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4736592" y="2743200"/>
            <a:ext cx="29809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450" b="1" dirty="0">
                <a:solidFill>
                  <a:srgbClr val="12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skills to self-manage stress and symptoms</a:t>
            </a: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8266176" y="187452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5E9D2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8540496" y="2167128"/>
            <a:ext cx="457200" cy="45720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540496" y="21671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8540496" y="2743200"/>
            <a:ext cx="29809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450" b="1" dirty="0">
                <a:solidFill>
                  <a:srgbClr val="12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stronger sense of autonomy and dignity</a:t>
            </a:r>
            <a:endParaRPr lang="en-US" sz="1450" dirty="0"/>
          </a:p>
        </p:txBody>
      </p:sp>
      <p:sp>
        <p:nvSpPr>
          <p:cNvPr id="17" name="Shape 15"/>
          <p:cNvSpPr/>
          <p:nvPr/>
        </p:nvSpPr>
        <p:spPr>
          <a:xfrm>
            <a:off x="658368" y="374904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932688" y="4041648"/>
            <a:ext cx="457200" cy="45720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932688" y="40416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932688" y="4617720"/>
            <a:ext cx="29809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450" b="1" dirty="0">
                <a:solidFill>
                  <a:srgbClr val="12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clear, personal plan for hard days and crises</a:t>
            </a:r>
            <a:endParaRPr lang="en-US" sz="1450" dirty="0"/>
          </a:p>
        </p:txBody>
      </p:sp>
      <p:sp>
        <p:nvSpPr>
          <p:cNvPr id="21" name="Shape 19"/>
          <p:cNvSpPr/>
          <p:nvPr/>
        </p:nvSpPr>
        <p:spPr>
          <a:xfrm>
            <a:off x="4462272" y="374904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5E9D2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736592" y="4041648"/>
            <a:ext cx="457200" cy="45720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736592" y="40416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4736592" y="4617720"/>
            <a:ext cx="29809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450" b="1" dirty="0">
                <a:solidFill>
                  <a:srgbClr val="12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substance use and healthier choices</a:t>
            </a:r>
            <a:endParaRPr lang="en-US" sz="1450" dirty="0"/>
          </a:p>
        </p:txBody>
      </p:sp>
      <p:sp>
        <p:nvSpPr>
          <p:cNvPr id="25" name="Shape 23"/>
          <p:cNvSpPr/>
          <p:nvPr/>
        </p:nvSpPr>
        <p:spPr>
          <a:xfrm>
            <a:off x="8266176" y="374904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8540496" y="4041648"/>
            <a:ext cx="457200" cy="45720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8540496" y="40416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700" dirty="0"/>
          </a:p>
        </p:txBody>
      </p:sp>
      <p:sp>
        <p:nvSpPr>
          <p:cNvPr id="28" name="Text 26"/>
          <p:cNvSpPr/>
          <p:nvPr/>
        </p:nvSpPr>
        <p:spPr>
          <a:xfrm>
            <a:off x="8540496" y="4617720"/>
            <a:ext cx="298094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450" b="1" dirty="0">
                <a:solidFill>
                  <a:srgbClr val="12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Deeper trust and engagement with staff</a:t>
            </a:r>
            <a:endParaRPr lang="en-US" sz="14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5603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&amp; OUTCOMES</a:t>
            </a:r>
            <a:endParaRPr lang="en-US" sz="11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Staff &amp; Peer Workers Gain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58368" y="1481328"/>
            <a:ext cx="502920" cy="82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187452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58368" y="2112264"/>
            <a:ext cx="91440" cy="1124712"/>
          </a:xfrm>
          <a:prstGeom prst="rect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50976" y="2093976"/>
            <a:ext cx="30266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shared language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50976" y="2715768"/>
            <a:ext cx="30266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consistent, person-centered approach across the whole team.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462272" y="187452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462272" y="2112264"/>
            <a:ext cx="91440" cy="1124712"/>
          </a:xfrm>
          <a:prstGeom prst="rect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54880" y="2093976"/>
            <a:ext cx="30266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Fewer power struggles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754880" y="2715768"/>
            <a:ext cx="30266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Rolling with resistance replaces arguing and reduces conflict.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266176" y="187452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8266176" y="2112264"/>
            <a:ext cx="91440" cy="1124712"/>
          </a:xfrm>
          <a:prstGeom prst="rect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558784" y="2093976"/>
            <a:ext cx="30266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Lower burnout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558784" y="2715768"/>
            <a:ext cx="30266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Collaboration feels lighter than trying to ‘fix’ people.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658368" y="374904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58368" y="3986784"/>
            <a:ext cx="91440" cy="1124712"/>
          </a:xfrm>
          <a:prstGeom prst="rect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950976" y="3968496"/>
            <a:ext cx="30266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Aligned with peer values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950976" y="4590288"/>
            <a:ext cx="30266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Mutuality, respect, and honoring lived experience.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4462272" y="374904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462272" y="3986784"/>
            <a:ext cx="91440" cy="1124712"/>
          </a:xfrm>
          <a:prstGeom prst="rect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754880" y="3968496"/>
            <a:ext cx="30266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Consistent, trauma-informed care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754880" y="4590288"/>
            <a:ext cx="30266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Predictable, respectful responses in every interaction.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8266176" y="374904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8266176" y="3986784"/>
            <a:ext cx="91440" cy="1124712"/>
          </a:xfrm>
          <a:prstGeom prst="rect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8558784" y="3968496"/>
            <a:ext cx="30266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15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Clearer, safer crisis response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8558784" y="4590288"/>
            <a:ext cx="30266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crisis plans tell staff exactly what helps.</a:t>
            </a:r>
            <a:endParaRPr lang="en-US" sz="12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5603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CONNECTION</a:t>
            </a:r>
            <a:endParaRPr lang="en-US" sz="11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Better Together: MI Opens the Door, WRAP Builds the Plan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58368" y="1481328"/>
            <a:ext cx="502920" cy="82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2148840"/>
            <a:ext cx="3200400" cy="2743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58368" y="2148840"/>
            <a:ext cx="3200400" cy="822960"/>
          </a:xfrm>
          <a:prstGeom prst="rect">
            <a:avLst/>
          </a:prstGeom>
          <a:solidFill>
            <a:srgbClr val="1E2A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58368" y="214884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86968" y="31089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Engage &amp; motivate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914400" y="3611880"/>
            <a:ext cx="268833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30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trust and draw out the person’s own reasons to change.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968496" y="2148840"/>
            <a:ext cx="64008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4C8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3400" dirty="0"/>
          </a:p>
        </p:txBody>
      </p:sp>
      <p:sp>
        <p:nvSpPr>
          <p:cNvPr id="11" name="Shape 9"/>
          <p:cNvSpPr/>
          <p:nvPr/>
        </p:nvSpPr>
        <p:spPr>
          <a:xfrm>
            <a:off x="4718304" y="2148840"/>
            <a:ext cx="3200400" cy="2743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718304" y="2148840"/>
            <a:ext cx="3200400" cy="822960"/>
          </a:xfrm>
          <a:prstGeom prst="rect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718304" y="214884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4946904" y="31089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 &amp; structure</a:t>
            </a:r>
            <a:endParaRPr lang="en-US" sz="1550" dirty="0"/>
          </a:p>
        </p:txBody>
      </p:sp>
      <p:sp>
        <p:nvSpPr>
          <p:cNvPr id="15" name="Text 13"/>
          <p:cNvSpPr/>
          <p:nvPr/>
        </p:nvSpPr>
        <p:spPr>
          <a:xfrm>
            <a:off x="4974336" y="3611880"/>
            <a:ext cx="268833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30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that motivation into a concrete, self-directed wellness plan.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028432" y="2148840"/>
            <a:ext cx="64008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4C8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3400" dirty="0"/>
          </a:p>
        </p:txBody>
      </p:sp>
      <p:sp>
        <p:nvSpPr>
          <p:cNvPr id="17" name="Shape 15"/>
          <p:cNvSpPr/>
          <p:nvPr/>
        </p:nvSpPr>
        <p:spPr>
          <a:xfrm>
            <a:off x="8778240" y="2148840"/>
            <a:ext cx="3200400" cy="2743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8778240" y="2148840"/>
            <a:ext cx="3200400" cy="822960"/>
          </a:xfrm>
          <a:prstGeom prst="rect">
            <a:avLst/>
          </a:prstGeom>
          <a:solidFill>
            <a:srgbClr val="123E4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778240" y="214884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Together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9006840" y="31089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Sustain change</a:t>
            </a:r>
            <a:endParaRPr lang="en-US" sz="1550" dirty="0"/>
          </a:p>
        </p:txBody>
      </p:sp>
      <p:sp>
        <p:nvSpPr>
          <p:cNvPr id="21" name="Text 19"/>
          <p:cNvSpPr/>
          <p:nvPr/>
        </p:nvSpPr>
        <p:spPr>
          <a:xfrm>
            <a:off x="9034272" y="3611880"/>
            <a:ext cx="268833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30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 MI check-ins keep the WRAP plan alive and evolving.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58368" y="5349240"/>
            <a:ext cx="10881360" cy="640080"/>
          </a:xfrm>
          <a:prstGeom prst="rect">
            <a:avLst/>
          </a:prstGeom>
          <a:solidFill>
            <a:srgbClr val="123E42"/>
          </a:solidFill>
          <a:ln/>
        </p:spPr>
        <p:txBody>
          <a:bodyPr wrap="square" lIns="1778" tIns="1778" rIns="1778" bIns="1778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E4C8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short:  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 provides the motivation to start; WRAP provides the map to keep going.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5603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TO DAY</a:t>
            </a:r>
            <a:endParaRPr lang="en-US" sz="11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Putting It Into Practice in the Shelter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58368" y="1481328"/>
            <a:ext cx="502920" cy="82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187452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914400" y="2130552"/>
            <a:ext cx="420624" cy="420624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213055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444752" y="2112264"/>
            <a:ext cx="2569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Intake &amp; first contact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32688" y="2660904"/>
            <a:ext cx="2980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open questions and reflections to build trust from day one.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462272" y="187452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5E9D2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718304" y="2130552"/>
            <a:ext cx="420624" cy="420624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18304" y="213055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5248656" y="2112264"/>
            <a:ext cx="2569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Daily check-ins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736592" y="2660904"/>
            <a:ext cx="2980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MI-style conversations that respect autonomy and choice.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8266176" y="187452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522208" y="2130552"/>
            <a:ext cx="420624" cy="420624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522208" y="213055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9052560" y="2112264"/>
            <a:ext cx="2569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 sessions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540496" y="2660904"/>
            <a:ext cx="2980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residents to build their plan one section at a time.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58368" y="374904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5E9D2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914400" y="4005072"/>
            <a:ext cx="420624" cy="420624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14400" y="400507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1444752" y="3986784"/>
            <a:ext cx="2569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Peer-led facilitation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32688" y="4535424"/>
            <a:ext cx="2980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Peers with lived experience model recovery and co-create plans.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462272" y="374904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718304" y="4005072"/>
            <a:ext cx="420624" cy="420624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718304" y="400507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700" dirty="0"/>
          </a:p>
        </p:txBody>
      </p:sp>
      <p:sp>
        <p:nvSpPr>
          <p:cNvPr id="28" name="Text 26"/>
          <p:cNvSpPr/>
          <p:nvPr/>
        </p:nvSpPr>
        <p:spPr>
          <a:xfrm>
            <a:off x="5248656" y="3986784"/>
            <a:ext cx="2569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Crisis moments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4736592" y="4535424"/>
            <a:ext cx="2980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the resident’s own WRAP crisis plan for what helps.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8266176" y="374904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5E9D2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8522208" y="4005072"/>
            <a:ext cx="420624" cy="420624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8522208" y="400507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700" dirty="0"/>
          </a:p>
        </p:txBody>
      </p:sp>
      <p:sp>
        <p:nvSpPr>
          <p:cNvPr id="33" name="Text 31"/>
          <p:cNvSpPr/>
          <p:nvPr/>
        </p:nvSpPr>
        <p:spPr>
          <a:xfrm>
            <a:off x="9052560" y="3986784"/>
            <a:ext cx="2569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 practice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8540496" y="4535424"/>
            <a:ext cx="2980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Coach MI skills in supervision and share language across shifts.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5603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IMPLEMENTATION</a:t>
            </a:r>
            <a:endParaRPr lang="en-US" sz="11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Getting Started &amp; Measuring Impact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58368" y="1481328"/>
            <a:ext cx="502920" cy="82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2011680"/>
            <a:ext cx="2606040" cy="356616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58368" y="2011680"/>
            <a:ext cx="2606040" cy="12801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650492" y="2468880"/>
            <a:ext cx="621792" cy="621792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650492" y="2468880"/>
            <a:ext cx="62179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41248" y="329184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Train the team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77824" y="3977640"/>
            <a:ext cx="2167128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30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 in MI and WRAP training — workshops plus ongoing coaching for fidelity.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538728" y="2011680"/>
            <a:ext cx="2606040" cy="356616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538728" y="2011680"/>
            <a:ext cx="2606040" cy="12801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30852" y="2468880"/>
            <a:ext cx="621792" cy="621792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30852" y="2468880"/>
            <a:ext cx="62179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3721608" y="329184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Embed in routines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758184" y="3977640"/>
            <a:ext cx="2167128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30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Weave the skills into intake, check-ins, and supervision, not one-off events.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419088" y="2011680"/>
            <a:ext cx="2606040" cy="356616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419088" y="2011680"/>
            <a:ext cx="2606040" cy="12801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7411212" y="2468880"/>
            <a:ext cx="621792" cy="621792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411212" y="2468880"/>
            <a:ext cx="62179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601968" y="329184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Offer WRAP groups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638544" y="3977640"/>
            <a:ext cx="2167128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30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peer-facilitated sessions so residents can build their own plans.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9299448" y="2011680"/>
            <a:ext cx="2606040" cy="356616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9299448" y="2011680"/>
            <a:ext cx="2606040" cy="12801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10291572" y="2468880"/>
            <a:ext cx="621792" cy="621792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10291572" y="2468880"/>
            <a:ext cx="62179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9482328" y="3291840"/>
            <a:ext cx="2240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Track outcomes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9518904" y="3977640"/>
            <a:ext cx="2167128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130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engagement, crisis frequency, hope, and stability over time.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92608"/>
          </a:xfrm>
          <a:prstGeom prst="rect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914400" y="685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E4C8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914400" y="1051560"/>
            <a:ext cx="10332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Hope, Autonomy, and Recovery — by Design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914400" y="2148840"/>
            <a:ext cx="5120640" cy="1417320"/>
          </a:xfrm>
          <a:prstGeom prst="roundRect">
            <a:avLst>
              <a:gd name="adj" fmla="val 5161"/>
            </a:avLst>
          </a:prstGeom>
          <a:solidFill>
            <a:srgbClr val="1E585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170432" y="2404872"/>
            <a:ext cx="457200" cy="45720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170432" y="24048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783080" y="2350008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E4C8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 gives structure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1207008" y="2862072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300" dirty="0">
                <a:solidFill>
                  <a:srgbClr val="EAF3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Residents build their own evidence-based plan to stay well and handle crises.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400800" y="2148840"/>
            <a:ext cx="5120640" cy="1417320"/>
          </a:xfrm>
          <a:prstGeom prst="roundRect">
            <a:avLst>
              <a:gd name="adj" fmla="val 5161"/>
            </a:avLst>
          </a:prstGeom>
          <a:solidFill>
            <a:srgbClr val="1E585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656832" y="2404872"/>
            <a:ext cx="457200" cy="45720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656832" y="24048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7269480" y="2350008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E4C8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 builds motivation</a:t>
            </a:r>
            <a:endParaRPr lang="en-US" sz="1650" dirty="0"/>
          </a:p>
        </p:txBody>
      </p:sp>
      <p:sp>
        <p:nvSpPr>
          <p:cNvPr id="15" name="Text 13"/>
          <p:cNvSpPr/>
          <p:nvPr/>
        </p:nvSpPr>
        <p:spPr>
          <a:xfrm>
            <a:off x="6693408" y="2862072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300" dirty="0">
                <a:solidFill>
                  <a:srgbClr val="EAF3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respectful, person-centered style that draws out change — proven with homeless populations.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914400" y="3840480"/>
            <a:ext cx="5120640" cy="1417320"/>
          </a:xfrm>
          <a:prstGeom prst="roundRect">
            <a:avLst>
              <a:gd name="adj" fmla="val 5161"/>
            </a:avLst>
          </a:prstGeom>
          <a:solidFill>
            <a:srgbClr val="1E585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1170432" y="4096512"/>
            <a:ext cx="457200" cy="45720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1170432" y="4096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783080" y="4041648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E4C8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Together they’re stronger</a:t>
            </a:r>
            <a:endParaRPr lang="en-US" sz="1650" dirty="0"/>
          </a:p>
        </p:txBody>
      </p:sp>
      <p:sp>
        <p:nvSpPr>
          <p:cNvPr id="20" name="Text 18"/>
          <p:cNvSpPr/>
          <p:nvPr/>
        </p:nvSpPr>
        <p:spPr>
          <a:xfrm>
            <a:off x="1207008" y="4553712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300" dirty="0">
                <a:solidFill>
                  <a:srgbClr val="EAF3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 opens the door; WRAP maps the journey; both reduce burnout for staff.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6400800" y="3840480"/>
            <a:ext cx="5120640" cy="1417320"/>
          </a:xfrm>
          <a:prstGeom prst="roundRect">
            <a:avLst>
              <a:gd name="adj" fmla="val 5161"/>
            </a:avLst>
          </a:prstGeom>
          <a:solidFill>
            <a:srgbClr val="1E585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656832" y="4096512"/>
            <a:ext cx="457200" cy="45720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656832" y="40965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7269480" y="4041648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E4C8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Everyone benefits</a:t>
            </a:r>
            <a:endParaRPr lang="en-US" sz="1650" dirty="0"/>
          </a:p>
        </p:txBody>
      </p:sp>
      <p:sp>
        <p:nvSpPr>
          <p:cNvPr id="25" name="Text 23"/>
          <p:cNvSpPr/>
          <p:nvPr/>
        </p:nvSpPr>
        <p:spPr>
          <a:xfrm>
            <a:off x="6693408" y="4553712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3000"/>
              </a:lnSpc>
              <a:buNone/>
            </a:pPr>
            <a:r>
              <a:rPr lang="en-US" sz="1300" dirty="0">
                <a:solidFill>
                  <a:srgbClr val="EAF3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hope and engagement for residents; a shared, sustainable practice for teams.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914400" y="580644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E4C8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Small, consistent, person-centered conversations change lives.</a:t>
            </a:r>
            <a:endParaRPr lang="en-US" sz="1500" dirty="0"/>
          </a:p>
        </p:txBody>
      </p:sp>
      <p:sp>
        <p:nvSpPr>
          <p:cNvPr id="28" name="Text 0"/>
          <p:cNvSpPr>
            <a:spLocks noGrp="1"/>
          </p:cNvSpPr>
          <p:nvPr>
            <p:ph type="title" idx="100" hasCustomPrompt="1"/>
          </p:nvPr>
        </p:nvSpPr>
        <p:spPr>
          <a:xfrm>
            <a:off x="914400" y="2377440"/>
            <a:ext cx="103327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5603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SHELTER CONTEXT</a:t>
            </a:r>
            <a:endParaRPr lang="en-US" sz="11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Matters in Our Shelters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58368" y="1481328"/>
            <a:ext cx="502920" cy="82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1874520"/>
            <a:ext cx="5257800" cy="1737360"/>
          </a:xfrm>
          <a:prstGeom prst="roundRect">
            <a:avLst>
              <a:gd name="adj" fmla="val 473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58368" y="2130552"/>
            <a:ext cx="91440" cy="1225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78408" y="2130552"/>
            <a:ext cx="4709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Complex, overlapping needs</a:t>
            </a:r>
            <a:endParaRPr lang="en-US" sz="1750" dirty="0"/>
          </a:p>
        </p:txBody>
      </p:sp>
      <p:sp>
        <p:nvSpPr>
          <p:cNvPr id="8" name="Text 6"/>
          <p:cNvSpPr/>
          <p:nvPr/>
        </p:nvSpPr>
        <p:spPr>
          <a:xfrm>
            <a:off x="978408" y="2624328"/>
            <a:ext cx="4709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Residents often navigate trauma, mental health, and substance use at the same time.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419088" y="1874520"/>
            <a:ext cx="5257800" cy="1737360"/>
          </a:xfrm>
          <a:prstGeom prst="roundRect">
            <a:avLst>
              <a:gd name="adj" fmla="val 473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419088" y="2130552"/>
            <a:ext cx="91440" cy="1225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739128" y="2130552"/>
            <a:ext cx="4709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High-stress environment</a:t>
            </a:r>
            <a:endParaRPr lang="en-US" sz="1750" dirty="0"/>
          </a:p>
        </p:txBody>
      </p:sp>
      <p:sp>
        <p:nvSpPr>
          <p:cNvPr id="12" name="Text 10"/>
          <p:cNvSpPr/>
          <p:nvPr/>
        </p:nvSpPr>
        <p:spPr>
          <a:xfrm>
            <a:off x="6739128" y="2624328"/>
            <a:ext cx="4709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Crowding, uncertainty, and crisis moments make calm, consistent responses essential.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58368" y="3931920"/>
            <a:ext cx="5257800" cy="1737360"/>
          </a:xfrm>
          <a:prstGeom prst="roundRect">
            <a:avLst>
              <a:gd name="adj" fmla="val 473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58368" y="4187952"/>
            <a:ext cx="91440" cy="1225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978408" y="4187952"/>
            <a:ext cx="4709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Short windows for trust</a:t>
            </a:r>
            <a:endParaRPr lang="en-US" sz="1750" dirty="0"/>
          </a:p>
        </p:txBody>
      </p:sp>
      <p:sp>
        <p:nvSpPr>
          <p:cNvPr id="16" name="Text 14"/>
          <p:cNvSpPr/>
          <p:nvPr/>
        </p:nvSpPr>
        <p:spPr>
          <a:xfrm>
            <a:off x="978408" y="4681728"/>
            <a:ext cx="4709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Stays can be brief, so we need approaches that build rapport quickly and respectfully.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6419088" y="3931920"/>
            <a:ext cx="5257800" cy="1737360"/>
          </a:xfrm>
          <a:prstGeom prst="roundRect">
            <a:avLst>
              <a:gd name="adj" fmla="val 473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419088" y="4187952"/>
            <a:ext cx="91440" cy="1225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739128" y="4187952"/>
            <a:ext cx="4709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 risk of staff burnout</a:t>
            </a:r>
            <a:endParaRPr lang="en-US" sz="1750" dirty="0"/>
          </a:p>
        </p:txBody>
      </p:sp>
      <p:sp>
        <p:nvSpPr>
          <p:cNvPr id="20" name="Text 18"/>
          <p:cNvSpPr/>
          <p:nvPr/>
        </p:nvSpPr>
        <p:spPr>
          <a:xfrm>
            <a:off x="6739128" y="4681728"/>
            <a:ext cx="4709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struggles and heavy caseloads wear teams down without a shared, supportive method.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58368" y="5897880"/>
            <a:ext cx="10881360" cy="594360"/>
          </a:xfrm>
          <a:prstGeom prst="rect">
            <a:avLst/>
          </a:prstGeom>
          <a:solidFill>
            <a:srgbClr val="1F6E73"/>
          </a:solidFill>
          <a:ln/>
        </p:spPr>
        <p:txBody>
          <a:bodyPr wrap="square" lIns="1778" tIns="1778" rIns="1778" bIns="1778" rtlCol="0" anchor="ctr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E4C8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Bottom line:  </a:t>
            </a: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Residents thrive with approaches that build hope, autonomy, and self-management — exactly what WRAP and MI offer.</a:t>
            </a:r>
            <a:endParaRPr lang="en-US" sz="14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5603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11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Approaches, One Shared Goal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58368" y="1481328"/>
            <a:ext cx="502920" cy="82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1965960"/>
            <a:ext cx="5257800" cy="2743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58368" y="1965960"/>
            <a:ext cx="5257800" cy="777240"/>
          </a:xfrm>
          <a:prstGeom prst="rect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58368" y="1965960"/>
            <a:ext cx="5257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41248" y="2880360"/>
            <a:ext cx="4892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2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Wellness Recovery Action Plan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41248" y="3337560"/>
            <a:ext cx="4800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spcAft>
                <a:spcPts val="800"/>
              </a:spcAft>
              <a:buNone/>
            </a:pPr>
            <a:r>
              <a:rPr lang="en-US" sz="1450" dirty="0">
                <a:solidFill>
                  <a:srgbClr val="2230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self-directed plan a person builds for their own wellness.</a:t>
            </a:r>
            <a:endParaRPr lang="en-US" sz="1450" dirty="0"/>
          </a:p>
          <a:p>
            <a:pPr marL="177800" indent="-1778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2230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tools for staying well and handling hard days.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6419088" y="1965960"/>
            <a:ext cx="5257800" cy="27432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419088" y="1965960"/>
            <a:ext cx="5257800" cy="777240"/>
          </a:xfrm>
          <a:prstGeom prst="rect">
            <a:avLst/>
          </a:prstGeom>
          <a:solidFill>
            <a:srgbClr val="1E2A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19088" y="1965960"/>
            <a:ext cx="5257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6601968" y="2880360"/>
            <a:ext cx="4892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Motivational Interviewing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01968" y="3337560"/>
            <a:ext cx="4800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spcAft>
                <a:spcPts val="800"/>
              </a:spcAft>
              <a:buNone/>
            </a:pPr>
            <a:r>
              <a:rPr lang="en-US" sz="1450" dirty="0">
                <a:solidFill>
                  <a:srgbClr val="2230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collaborative way of talking that draws out a person's own motivation.</a:t>
            </a:r>
            <a:endParaRPr lang="en-US" sz="1450" dirty="0"/>
          </a:p>
          <a:p>
            <a:pPr marL="177800" indent="-1778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2230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Meets people where they are and honors their choices.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658368" y="5074920"/>
            <a:ext cx="10881360" cy="777240"/>
          </a:xfrm>
          <a:prstGeom prst="rect">
            <a:avLst/>
          </a:prstGeom>
          <a:solidFill>
            <a:srgbClr val="123E42"/>
          </a:solidFill>
          <a:ln/>
        </p:spPr>
        <p:txBody>
          <a:bodyPr wrap="square" lIns="1778" tIns="1778" rIns="1778" bIns="1778" rtlCol="0" anchor="ctr"/>
          <a:lstStyle/>
          <a:p>
            <a:pPr marL="0" indent="0" algn="ctr">
              <a:buNone/>
            </a:pPr>
            <a:r>
              <a:rPr lang="en-US" sz="1550" b="1" dirty="0">
                <a:solidFill>
                  <a:srgbClr val="E4C8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goal:  </a:t>
            </a:r>
            <a:r>
              <a:rPr lang="en-US" sz="15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residents move toward recovery, stability, and self-determined change.</a:t>
            </a:r>
            <a:endParaRPr lang="en-US" sz="15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5603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WRAP</a:t>
            </a:r>
            <a:endParaRPr lang="en-US" sz="11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the Wellness Recovery Action Plan?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58368" y="1481328"/>
            <a:ext cx="502920" cy="82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58368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550" dirty="0">
                <a:solidFill>
                  <a:srgbClr val="2230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is a self-designed, evidence-based plan people create to stay well, recognize when they’re struggling, and respond before a crisis. Developed in 1997 and recognized as an evidence-based practice by SAMHSA in 2010.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658368" y="28803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five key concepts of WRAP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58368" y="3383280"/>
            <a:ext cx="2084832" cy="21031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426464" y="3749040"/>
            <a:ext cx="548640" cy="54864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426464" y="3749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768096" y="4434840"/>
            <a:ext cx="18653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Hope</a:t>
            </a:r>
            <a:endParaRPr lang="en-US" sz="1550" dirty="0"/>
          </a:p>
        </p:txBody>
      </p:sp>
      <p:sp>
        <p:nvSpPr>
          <p:cNvPr id="11" name="Shape 9"/>
          <p:cNvSpPr/>
          <p:nvPr/>
        </p:nvSpPr>
        <p:spPr>
          <a:xfrm>
            <a:off x="2926080" y="3383280"/>
            <a:ext cx="2084832" cy="21031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694176" y="3749040"/>
            <a:ext cx="548640" cy="54864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94176" y="3749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3035808" y="4434840"/>
            <a:ext cx="18653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Personal Responsibility</a:t>
            </a:r>
            <a:endParaRPr lang="en-US" sz="1550" dirty="0"/>
          </a:p>
        </p:txBody>
      </p:sp>
      <p:sp>
        <p:nvSpPr>
          <p:cNvPr id="15" name="Shape 13"/>
          <p:cNvSpPr/>
          <p:nvPr/>
        </p:nvSpPr>
        <p:spPr>
          <a:xfrm>
            <a:off x="5193792" y="3383280"/>
            <a:ext cx="2084832" cy="21031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961888" y="3749040"/>
            <a:ext cx="548640" cy="54864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961888" y="3749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5303520" y="4434840"/>
            <a:ext cx="18653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Education</a:t>
            </a:r>
            <a:endParaRPr lang="en-US" sz="1550" dirty="0"/>
          </a:p>
        </p:txBody>
      </p:sp>
      <p:sp>
        <p:nvSpPr>
          <p:cNvPr id="19" name="Shape 17"/>
          <p:cNvSpPr/>
          <p:nvPr/>
        </p:nvSpPr>
        <p:spPr>
          <a:xfrm>
            <a:off x="7461504" y="3383280"/>
            <a:ext cx="2084832" cy="21031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8229600" y="3749040"/>
            <a:ext cx="548640" cy="54864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229600" y="3749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7571232" y="4434840"/>
            <a:ext cx="18653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Self-Advocacy</a:t>
            </a:r>
            <a:endParaRPr lang="en-US" sz="1550" dirty="0"/>
          </a:p>
        </p:txBody>
      </p:sp>
      <p:sp>
        <p:nvSpPr>
          <p:cNvPr id="23" name="Shape 21"/>
          <p:cNvSpPr/>
          <p:nvPr/>
        </p:nvSpPr>
        <p:spPr>
          <a:xfrm>
            <a:off x="9729216" y="3383280"/>
            <a:ext cx="2084832" cy="2103120"/>
          </a:xfrm>
          <a:prstGeom prst="roundRect">
            <a:avLst>
              <a:gd name="adj" fmla="val 394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10497312" y="3749040"/>
            <a:ext cx="548640" cy="548640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10497312" y="3749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9838944" y="4434840"/>
            <a:ext cx="18653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Support</a:t>
            </a:r>
            <a:endParaRPr lang="en-US" sz="15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5603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WRAP WORKS</a:t>
            </a:r>
            <a:endParaRPr lang="en-US" sz="11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Core Building Blocks of a WRAP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58368" y="1481328"/>
            <a:ext cx="502920" cy="82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187452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914400" y="2130552"/>
            <a:ext cx="420624" cy="420624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213055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463040" y="2112264"/>
            <a:ext cx="2569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Wellness Toolbox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932688" y="2660904"/>
            <a:ext cx="2980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things that keep me well — people, routines, activities, coping skills.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462272" y="187452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718304" y="2130552"/>
            <a:ext cx="420624" cy="420624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18304" y="213055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5266944" y="2112264"/>
            <a:ext cx="2569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Daily Maintenance Plan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4736592" y="2660904"/>
            <a:ext cx="2980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 look like well, and what I do each day to stay that way.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8266176" y="187452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522208" y="2130552"/>
            <a:ext cx="420624" cy="420624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522208" y="213055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9070848" y="2112264"/>
            <a:ext cx="2569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Triggers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8540496" y="2660904"/>
            <a:ext cx="2980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events that could disrupt my wellness, and how I’ll respond.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58368" y="374904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914400" y="4005072"/>
            <a:ext cx="420624" cy="420624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14400" y="400507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1463040" y="3986784"/>
            <a:ext cx="2569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Early Warning Signs</a:t>
            </a:r>
            <a:endParaRPr lang="en-US" sz="1450" dirty="0"/>
          </a:p>
        </p:txBody>
      </p:sp>
      <p:sp>
        <p:nvSpPr>
          <p:cNvPr id="24" name="Text 22"/>
          <p:cNvSpPr/>
          <p:nvPr/>
        </p:nvSpPr>
        <p:spPr>
          <a:xfrm>
            <a:off x="932688" y="4535424"/>
            <a:ext cx="2980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Subtle internal signals to catch things early.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462272" y="374904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718304" y="4005072"/>
            <a:ext cx="420624" cy="420624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718304" y="400507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700" dirty="0"/>
          </a:p>
        </p:txBody>
      </p:sp>
      <p:sp>
        <p:nvSpPr>
          <p:cNvPr id="28" name="Text 26"/>
          <p:cNvSpPr/>
          <p:nvPr/>
        </p:nvSpPr>
        <p:spPr>
          <a:xfrm>
            <a:off x="5266944" y="3986784"/>
            <a:ext cx="2569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When Things Break Down</a:t>
            </a:r>
            <a:endParaRPr lang="en-US" sz="1450" dirty="0"/>
          </a:p>
        </p:txBody>
      </p:sp>
      <p:sp>
        <p:nvSpPr>
          <p:cNvPr id="29" name="Text 27"/>
          <p:cNvSpPr/>
          <p:nvPr/>
        </p:nvSpPr>
        <p:spPr>
          <a:xfrm>
            <a:off x="4736592" y="4535424"/>
            <a:ext cx="2980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plan for tougher days before they become a crisis.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8266176" y="3749040"/>
            <a:ext cx="3529584" cy="1600200"/>
          </a:xfrm>
          <a:prstGeom prst="roundRect">
            <a:avLst>
              <a:gd name="adj" fmla="val 514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8522208" y="4005072"/>
            <a:ext cx="420624" cy="420624"/>
          </a:xfrm>
          <a:prstGeom prst="ellipse">
            <a:avLst/>
          </a:prstGeom>
          <a:solidFill>
            <a:srgbClr val="1F6E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8522208" y="400507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700" dirty="0"/>
          </a:p>
        </p:txBody>
      </p:sp>
      <p:sp>
        <p:nvSpPr>
          <p:cNvPr id="33" name="Text 31"/>
          <p:cNvSpPr/>
          <p:nvPr/>
        </p:nvSpPr>
        <p:spPr>
          <a:xfrm>
            <a:off x="9070848" y="3986784"/>
            <a:ext cx="25694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Crisis &amp; Post-Crisis Planning</a:t>
            </a:r>
            <a:endParaRPr lang="en-US" sz="1450" dirty="0"/>
          </a:p>
        </p:txBody>
      </p:sp>
      <p:sp>
        <p:nvSpPr>
          <p:cNvPr id="34" name="Text 32"/>
          <p:cNvSpPr/>
          <p:nvPr/>
        </p:nvSpPr>
        <p:spPr>
          <a:xfrm>
            <a:off x="8540496" y="4535424"/>
            <a:ext cx="298094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2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steps in, what helps, and how I recover afterward.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5603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EVIDENCE</a:t>
            </a:r>
            <a:endParaRPr lang="en-US" sz="11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 Outcomes: What the Research Shows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58368" y="1481328"/>
            <a:ext cx="502920" cy="82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1920240"/>
            <a:ext cx="3657600" cy="3977640"/>
          </a:xfrm>
          <a:prstGeom prst="roundRect">
            <a:avLst>
              <a:gd name="adj" fmla="val 2250"/>
            </a:avLst>
          </a:prstGeom>
          <a:solidFill>
            <a:srgbClr val="123E42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68680" y="228600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4C8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SAMHSA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868680" y="288036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Recognized as an evidence-based practice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68680" y="397764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2010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868680" y="4617720"/>
            <a:ext cx="3200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CFE0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Backed by randomized controlled trials of the peer-led group model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617720" y="1920240"/>
            <a:ext cx="6903720" cy="868680"/>
          </a:xfrm>
          <a:prstGeom prst="roundRect">
            <a:avLst>
              <a:gd name="adj" fmla="val 9474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892040" y="2235708"/>
            <a:ext cx="237744" cy="237744"/>
          </a:xfrm>
          <a:prstGeom prst="ellipse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303520" y="1920240"/>
            <a:ext cx="5989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12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symptoms  </a:t>
            </a: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Lower depression and anxiety versus comparison groups at follow-up.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4617720" y="2953512"/>
            <a:ext cx="6903720" cy="868680"/>
          </a:xfrm>
          <a:prstGeom prst="roundRect">
            <a:avLst>
              <a:gd name="adj" fmla="val 9474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892040" y="3268980"/>
            <a:ext cx="237744" cy="237744"/>
          </a:xfrm>
          <a:prstGeom prst="ellipse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303520" y="2953512"/>
            <a:ext cx="5989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12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hopefulness  </a:t>
            </a: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Stronger belief that recovery is possible.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4617720" y="3986784"/>
            <a:ext cx="6903720" cy="868680"/>
          </a:xfrm>
          <a:prstGeom prst="roundRect">
            <a:avLst>
              <a:gd name="adj" fmla="val 9474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892040" y="4302252"/>
            <a:ext cx="237744" cy="237744"/>
          </a:xfrm>
          <a:prstGeom prst="ellipse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303520" y="3986784"/>
            <a:ext cx="5989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12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quality of life  </a:t>
            </a: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Gains sustained through 8-month follow-up.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4617720" y="5020056"/>
            <a:ext cx="6903720" cy="868680"/>
          </a:xfrm>
          <a:prstGeom prst="roundRect">
            <a:avLst>
              <a:gd name="adj" fmla="val 9474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892040" y="5335524"/>
            <a:ext cx="237744" cy="237744"/>
          </a:xfrm>
          <a:prstGeom prst="ellipse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303520" y="5020056"/>
            <a:ext cx="59893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350" b="1" dirty="0">
                <a:solidFill>
                  <a:srgbClr val="123E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self-advocacy  </a:t>
            </a: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More confidence managing one’s own care and crises.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5603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MI</a:t>
            </a:r>
            <a:endParaRPr lang="en-US" sz="11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Motivational Interviewing?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58368" y="1481328"/>
            <a:ext cx="502920" cy="82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58368" y="182880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550" dirty="0">
                <a:solidFill>
                  <a:srgbClr val="2230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collaborative, person-centered style of conversation that helps people explore their own reasons for change — at their own pace. Developed by Miller &amp; Rollnick, MI works with ambivalence instead of pushing against it.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658368" y="288036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spirit of MI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58368" y="3383280"/>
            <a:ext cx="2651760" cy="219456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59536" y="3657600"/>
            <a:ext cx="22494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Partnership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877824" y="4251960"/>
            <a:ext cx="411480" cy="64008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59536" y="4434840"/>
            <a:ext cx="224942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alongside the person, not on them.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3520440" y="3383280"/>
            <a:ext cx="2651760" cy="2194560"/>
          </a:xfrm>
          <a:prstGeom prst="roundRect">
            <a:avLst>
              <a:gd name="adj" fmla="val 3750"/>
            </a:avLst>
          </a:prstGeom>
          <a:solidFill>
            <a:srgbClr val="F5E9D2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721608" y="3657600"/>
            <a:ext cx="22494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Acceptance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3739896" y="4251960"/>
            <a:ext cx="411480" cy="64008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721608" y="4434840"/>
            <a:ext cx="224942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 autonomy, worth, and choice.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6382512" y="3383280"/>
            <a:ext cx="2651760" cy="2194560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583680" y="3657600"/>
            <a:ext cx="22494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Compassion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6601968" y="4251960"/>
            <a:ext cx="411480" cy="64008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583680" y="4434840"/>
            <a:ext cx="224942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Prioritize the person’s wellbeing.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9244584" y="3383280"/>
            <a:ext cx="2651760" cy="2194560"/>
          </a:xfrm>
          <a:prstGeom prst="roundRect">
            <a:avLst>
              <a:gd name="adj" fmla="val 3750"/>
            </a:avLst>
          </a:prstGeom>
          <a:solidFill>
            <a:srgbClr val="F5E9D2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9445752" y="3657600"/>
            <a:ext cx="224942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A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Evocation</a:t>
            </a:r>
            <a:endParaRPr lang="en-US" sz="1700" dirty="0"/>
          </a:p>
        </p:txBody>
      </p:sp>
      <p:sp>
        <p:nvSpPr>
          <p:cNvPr id="21" name="Shape 19"/>
          <p:cNvSpPr/>
          <p:nvPr/>
        </p:nvSpPr>
        <p:spPr>
          <a:xfrm>
            <a:off x="9464040" y="4251960"/>
            <a:ext cx="411480" cy="64008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445752" y="4434840"/>
            <a:ext cx="2249424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 out their own motivation and strengths.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5603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 IN PRACTICE</a:t>
            </a:r>
            <a:endParaRPr lang="en-US" sz="11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Core MI Skills: O-A-R-S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58368" y="1481328"/>
            <a:ext cx="502920" cy="82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2011680"/>
            <a:ext cx="5486400" cy="1572768"/>
          </a:xfrm>
          <a:prstGeom prst="roundRect">
            <a:avLst>
              <a:gd name="adj" fmla="val 523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86968" y="2267712"/>
            <a:ext cx="914400" cy="914400"/>
          </a:xfrm>
          <a:prstGeom prst="roundRect">
            <a:avLst>
              <a:gd name="adj" fmla="val 8000"/>
            </a:avLst>
          </a:prstGeom>
          <a:solidFill>
            <a:srgbClr val="1E2A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86968" y="2267712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4C8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1984248" y="22860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Open-Ended Questions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984248" y="2761488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Invite the person to say more, in their own words.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6419088" y="2011680"/>
            <a:ext cx="5486400" cy="1572768"/>
          </a:xfrm>
          <a:prstGeom prst="roundRect">
            <a:avLst>
              <a:gd name="adj" fmla="val 523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647688" y="2267712"/>
            <a:ext cx="914400" cy="914400"/>
          </a:xfrm>
          <a:prstGeom prst="roundRect">
            <a:avLst>
              <a:gd name="adj" fmla="val 8000"/>
            </a:avLst>
          </a:prstGeom>
          <a:solidFill>
            <a:srgbClr val="1E2A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647688" y="2267712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4C8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7744968" y="22860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Affirmations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7744968" y="2761488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and name strengths, effort, and values.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658368" y="3858768"/>
            <a:ext cx="5486400" cy="1572768"/>
          </a:xfrm>
          <a:prstGeom prst="roundRect">
            <a:avLst>
              <a:gd name="adj" fmla="val 523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86968" y="4114800"/>
            <a:ext cx="914400" cy="914400"/>
          </a:xfrm>
          <a:prstGeom prst="roundRect">
            <a:avLst>
              <a:gd name="adj" fmla="val 8000"/>
            </a:avLst>
          </a:prstGeom>
          <a:solidFill>
            <a:srgbClr val="1E2A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86968" y="41148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4C8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</a:t>
            </a:r>
            <a:endParaRPr lang="en-US" sz="3400" dirty="0"/>
          </a:p>
        </p:txBody>
      </p:sp>
      <p:sp>
        <p:nvSpPr>
          <p:cNvPr id="18" name="Text 16"/>
          <p:cNvSpPr/>
          <p:nvPr/>
        </p:nvSpPr>
        <p:spPr>
          <a:xfrm>
            <a:off x="1984248" y="4133088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Reflective Listening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984248" y="4608576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 back meaning so people feel heard.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6419088" y="3858768"/>
            <a:ext cx="5486400" cy="1572768"/>
          </a:xfrm>
          <a:prstGeom prst="roundRect">
            <a:avLst>
              <a:gd name="adj" fmla="val 5233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647688" y="4114800"/>
            <a:ext cx="914400" cy="914400"/>
          </a:xfrm>
          <a:prstGeom prst="roundRect">
            <a:avLst>
              <a:gd name="adj" fmla="val 8000"/>
            </a:avLst>
          </a:prstGeom>
          <a:solidFill>
            <a:srgbClr val="1E2A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647688" y="41148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4C89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</a:t>
            </a:r>
            <a:endParaRPr lang="en-US" sz="3400" dirty="0"/>
          </a:p>
        </p:txBody>
      </p:sp>
      <p:sp>
        <p:nvSpPr>
          <p:cNvPr id="23" name="Text 21"/>
          <p:cNvSpPr/>
          <p:nvPr/>
        </p:nvSpPr>
        <p:spPr>
          <a:xfrm>
            <a:off x="7744968" y="4133088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Summaries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7744968" y="4608576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 the threads together and check understanding.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658368" y="5532120"/>
            <a:ext cx="10881360" cy="685800"/>
          </a:xfrm>
          <a:prstGeom prst="rect">
            <a:avLst/>
          </a:prstGeom>
          <a:solidFill>
            <a:srgbClr val="1F6E73"/>
          </a:solidFill>
          <a:ln/>
        </p:spPr>
        <p:txBody>
          <a:bodyPr wrap="square" lIns="1778" tIns="1778" rIns="1778" bIns="1778" rtlCol="0" anchor="ctr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E4C8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Plus:  </a:t>
            </a:r>
            <a:r>
              <a:rPr lang="en-US" sz="14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 with resistance instead of arguing, and listen for “change talk” — the person’s own arguments for change.</a:t>
            </a:r>
            <a:endParaRPr lang="en-US" sz="14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25603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kern="0" spc="300" dirty="0">
                <a:solidFill>
                  <a:srgbClr val="1F6E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EVIDENCE</a:t>
            </a:r>
            <a:endParaRPr lang="en-US" sz="11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502920"/>
            <a:ext cx="10972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 Outcomes: Proven With People Facing Homelessness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58368" y="1481328"/>
            <a:ext cx="502920" cy="82296"/>
          </a:xfrm>
          <a:prstGeom prst="rect">
            <a:avLst/>
          </a:prstGeom>
          <a:solidFill>
            <a:srgbClr val="E4C89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1874520"/>
            <a:ext cx="5257800" cy="1737360"/>
          </a:xfrm>
          <a:prstGeom prst="roundRect">
            <a:avLst>
              <a:gd name="adj" fmla="val 473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58368" y="2130552"/>
            <a:ext cx="91440" cy="1225296"/>
          </a:xfrm>
          <a:prstGeom prst="rect">
            <a:avLst/>
          </a:prstGeom>
          <a:solidFill>
            <a:srgbClr val="1E2A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78408" y="2112264"/>
            <a:ext cx="4709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Reduced substance use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978408" y="2606040"/>
            <a:ext cx="4709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Randomized trials with adults experiencing homelessness show lower alcohol and substance use — with effects lasting up to 24 months.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6419088" y="1874520"/>
            <a:ext cx="5257800" cy="1737360"/>
          </a:xfrm>
          <a:prstGeom prst="roundRect">
            <a:avLst>
              <a:gd name="adj" fmla="val 473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419088" y="2130552"/>
            <a:ext cx="91440" cy="1225296"/>
          </a:xfrm>
          <a:prstGeom prst="rect">
            <a:avLst/>
          </a:prstGeom>
          <a:solidFill>
            <a:srgbClr val="1E2A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739128" y="2112264"/>
            <a:ext cx="4709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Works in housing settings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6739128" y="2606040"/>
            <a:ext cx="4709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 in Housing First and shelter programs, including brief and group formats.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58368" y="3931920"/>
            <a:ext cx="5257800" cy="1737360"/>
          </a:xfrm>
          <a:prstGeom prst="roundRect">
            <a:avLst>
              <a:gd name="adj" fmla="val 473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58368" y="4187952"/>
            <a:ext cx="91440" cy="1225296"/>
          </a:xfrm>
          <a:prstGeom prst="rect">
            <a:avLst/>
          </a:prstGeom>
          <a:solidFill>
            <a:srgbClr val="1E2A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978408" y="4169664"/>
            <a:ext cx="4709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Stronger engagement</a:t>
            </a:r>
            <a:endParaRPr lang="en-US" sz="1650" dirty="0"/>
          </a:p>
        </p:txBody>
      </p:sp>
      <p:sp>
        <p:nvSpPr>
          <p:cNvPr id="16" name="Text 14"/>
          <p:cNvSpPr/>
          <p:nvPr/>
        </p:nvSpPr>
        <p:spPr>
          <a:xfrm>
            <a:off x="978408" y="4663440"/>
            <a:ext cx="4709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Boosts motivation, follow-through, and trust between residents and staff.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6419088" y="3931920"/>
            <a:ext cx="5257800" cy="1737360"/>
          </a:xfrm>
          <a:prstGeom prst="roundRect">
            <a:avLst>
              <a:gd name="adj" fmla="val 4737"/>
            </a:avLst>
          </a:prstGeom>
          <a:solidFill>
            <a:srgbClr val="FFFFFF"/>
          </a:solidFill>
          <a:ln/>
          <a:effectLst>
            <a:outerShdw blurRad="114300" dist="38100" dir="5400000" algn="bl" rotWithShape="0">
              <a:srgbClr val="1A3033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419088" y="4187952"/>
            <a:ext cx="91440" cy="1225296"/>
          </a:xfrm>
          <a:prstGeom prst="rect">
            <a:avLst/>
          </a:prstGeom>
          <a:solidFill>
            <a:srgbClr val="1E2A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739128" y="4169664"/>
            <a:ext cx="4709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23E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Trauma-informed by design</a:t>
            </a:r>
            <a:endParaRPr lang="en-US" sz="1650" dirty="0"/>
          </a:p>
        </p:txBody>
      </p:sp>
      <p:sp>
        <p:nvSpPr>
          <p:cNvPr id="20" name="Text 18"/>
          <p:cNvSpPr/>
          <p:nvPr/>
        </p:nvSpPr>
        <p:spPr>
          <a:xfrm>
            <a:off x="6739128" y="4663440"/>
            <a:ext cx="4709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5F73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Honoring autonomy and avoiding confrontation aligns with trauma-informed care.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2012</Words>
  <Application>Microsoft Office PowerPoint</Application>
  <PresentationFormat>Widescreen</PresentationFormat>
  <Paragraphs>227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Georgia</vt:lpstr>
      <vt:lpstr>Office Theme</vt:lpstr>
      <vt:lpstr>WRAP &amp; Motivational Interviewing</vt:lpstr>
      <vt:lpstr>Why This Matters in Our Shelters</vt:lpstr>
      <vt:lpstr>Two Approaches, One Shared Goal</vt:lpstr>
      <vt:lpstr>What Is the Wellness Recovery Action Plan?</vt:lpstr>
      <vt:lpstr>The Core Building Blocks of a WRAP</vt:lpstr>
      <vt:lpstr>WRAP Outcomes: What the Research Shows</vt:lpstr>
      <vt:lpstr>What Is Motivational Interviewing?</vt:lpstr>
      <vt:lpstr>Core MI Skills: O-A-R-S</vt:lpstr>
      <vt:lpstr>MI Outcomes: Proven With People Facing Homelessness</vt:lpstr>
      <vt:lpstr>What Residents Gain</vt:lpstr>
      <vt:lpstr>What Staff &amp; Peer Workers Gain</vt:lpstr>
      <vt:lpstr>Better Together: MI Opens the Door, WRAP Builds the Plan</vt:lpstr>
      <vt:lpstr>Putting It Into Practice in the Shelter</vt:lpstr>
      <vt:lpstr>Getting Started &amp; Measuring Impact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WRAP of DC</dc:creator>
  <cp:lastModifiedBy>WRAP of DC</cp:lastModifiedBy>
  <cp:revision>1</cp:revision>
  <dcterms:created xsi:type="dcterms:W3CDTF">2026-07-02T15:55:15Z</dcterms:created>
  <dcterms:modified xsi:type="dcterms:W3CDTF">2026-07-02T16:12:10Z</dcterms:modified>
</cp:coreProperties>
</file>