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6/14/2026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briefing: make the case that when shelter guests build and use a Wellness Recovery Action Plan, frontline staff and the whole program benefit — not just the guest. WRAP is an evidence-based program recognized by SAMHSA, delivered peer-to-peer, and entirely voluntary. Frame the next slides around staff impact: fewer crises, lighter load, safer environment, and a healthier team.</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through-line: every benefit traces back to one idea — when guests are supported to use WRAP, staff carry less and the program runs more safely. Recap the four takeaways: fewer and milder crises, a shared load, a ready plan for hard moments, and a healthier team. Leave the audience with a concrete ask: encourage, make space for, and protect guests' voluntary WRAP practice. It is high-leverage and low-cost, and it pays off on both sides of the desk.</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brief. The point staff need: WRAP is guest-authored and voluntary — it is not a form staff fill out or enforce. The five key concepts (hope, personal responsibility, education, self-advocacy, support) shape a recovery mindset. The six parts move from everyday wellness routines down to crisis and post-crisis planning. Note that the crisis plan in particular becomes a guest-written roadmap staff can follow — we return to that later.</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the audience in the problem before the benefits land. These four pressures — unpredictable crises, constant de-escalation, trauma exposure, and turnover — are the daily reality of low-barrier work, where guests are not screened out for substance use or behavioral health needs. Set up the pivot: WRAP is a tool guests use that eases every one of these pressures.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heart of the briefing. Walk each pairing left to right: the guest's self-management action produces a concrete staff benefit. Emphasize that none of this adds work for staff — the guest is doing the planning. Staff move from reacting and guessing to anticipating and following a plan the guest helped build. That shift is what reduces crises, conflict, and load downstream.</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precise about the evidence so the numbers stay credible. The 50% drop in EMS calls and the significant reduction in incident severity come from a 2024 evaluation of trauma-informed care in a homeless shelter — the same recovery-oriented, trauma-informed approach WRAP embodies. WRAP's own randomized trials show reduced psychiatric symptoms and increased stability for participants. Bottom line for staff: fewer emergencies and milder incidents mean a safer floor and less crisis firefighting.</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here is workload and sustainability. When guests run their own daily maintenance plans and recognize their early warning signs, staff intervene earlier and less often — a whisper instead of a shout. WRAP research also shows decreased dependency on formal health and crisis services. The cumulative effect: staff spend less time on repeat crises and more on meaningful support, which is exactly what protects against burnout.</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WRAP pays off most visibly for staff. A guest's crisis plan and post-crisis plan are written in advance, by the guest, when they are well — so in a crisis staff aren't guessing. They have a guest-approved roadmap: what helps, what to avoid, who to contact. Following that plan de-escalates with dignity and builds trust rather than triggering conflict. It also creates consistency — every staff member, every shift, responds the same way, which matters enormously in high-turnover settings.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staff wellbeing to program health. Trauma-informed, recovery-oriented practice is associated with less vicarious trauma and burnout and with greater staff confidence and competence in managing incidents. WRAP's documented guest outcomes — more hope, empowerment, and self-direction — feed a calmer environment, which protects staff and improves retention. The loop is virtuous: well-supported guests make for a sustainable workplace, and stable staff deliver better care.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staff a concrete playbook in three moves. INVITE: introduce WRAP as an offer, not an assignment — it is peer-led and entirely the guest's choice; keep materials and a calm space handy and bring it up naturally in check-ins. SUPPORT: once a guest is interested, ask what's on their plan in their own words, help them notice early warning signs, and connect them to certified peer WRAP facilitators (the evidence base rests on the facilitated peer model). PROTECT: never require a plan or dictate how it's done, guard confidentiality, honor the guest's plan in the moment, and stay consistent shift to shift. The throughline: staff create the conditions; the guest always owns the plan.</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882455"/>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BF6EE"/>
        </a:solidFill>
        <a:effectLst/>
      </p:bgPr>
    </p:bg>
    <p:spTree>
      <p:nvGrpSpPr>
        <p:cNvPr id="1" name=""/>
        <p:cNvGrpSpPr/>
        <p:nvPr/>
      </p:nvGrpSpPr>
      <p:grpSpPr>
        <a:xfrm>
          <a:off x="0" y="0"/>
          <a:ext cx="0" cy="0"/>
          <a:chOff x="0" y="0"/>
          <a:chExt cx="0" cy="0"/>
        </a:xfrm>
      </p:grpSpPr>
      <p:pic>
        <p:nvPicPr>
          <p:cNvPr id="2" name="Image 0" descr="/agent/turn1/workspace/images/image-4d0624f98b7cdb8f01b5267a559bbb6c.jpg"/>
          <p:cNvPicPr>
            <a:picLocks noChangeAspect="1"/>
          </p:cNvPicPr>
          <p:nvPr/>
        </p:nvPicPr>
        <p:blipFill>
          <a:blip r:embed="rId3"/>
          <a:srcRect l="22298" r="22298"/>
          <a:stretch/>
        </p:blipFill>
        <p:spPr>
          <a:xfrm>
            <a:off x="6492240" y="0"/>
            <a:ext cx="5699455" cy="6858000"/>
          </a:xfrm>
          <a:prstGeom prst="rect">
            <a:avLst/>
          </a:prstGeom>
        </p:spPr>
      </p:pic>
      <p:sp>
        <p:nvSpPr>
          <p:cNvPr id="3" name="Shape 0"/>
          <p:cNvSpPr/>
          <p:nvPr/>
        </p:nvSpPr>
        <p:spPr>
          <a:xfrm>
            <a:off x="0" y="0"/>
            <a:ext cx="6675120" cy="6858000"/>
          </a:xfrm>
          <a:prstGeom prst="rect">
            <a:avLst/>
          </a:prstGeom>
          <a:solidFill>
            <a:srgbClr val="FBF6EE"/>
          </a:solidFill>
          <a:ln/>
        </p:spPr>
        <p:txBody>
          <a:bodyPr/>
          <a:lstStyle/>
          <a:p>
            <a:endParaRPr lang="en-US"/>
          </a:p>
        </p:txBody>
      </p:sp>
      <p:sp>
        <p:nvSpPr>
          <p:cNvPr id="4" name="Shape 1"/>
          <p:cNvSpPr/>
          <p:nvPr/>
        </p:nvSpPr>
        <p:spPr>
          <a:xfrm>
            <a:off x="6675120" y="0"/>
            <a:ext cx="109728" cy="6858000"/>
          </a:xfrm>
          <a:prstGeom prst="rect">
            <a:avLst/>
          </a:prstGeom>
          <a:solidFill>
            <a:srgbClr val="B85042"/>
          </a:solidFill>
          <a:ln/>
        </p:spPr>
        <p:txBody>
          <a:bodyPr/>
          <a:lstStyle/>
          <a:p>
            <a:endParaRPr lang="en-US"/>
          </a:p>
        </p:txBody>
      </p:sp>
      <p:sp>
        <p:nvSpPr>
          <p:cNvPr id="5" name="Text 2"/>
          <p:cNvSpPr/>
          <p:nvPr/>
        </p:nvSpPr>
        <p:spPr>
          <a:xfrm>
            <a:off x="731520" y="1234440"/>
            <a:ext cx="5669280" cy="320040"/>
          </a:xfrm>
          <a:prstGeom prst="rect">
            <a:avLst/>
          </a:prstGeom>
          <a:noFill/>
          <a:ln/>
        </p:spPr>
        <p:txBody>
          <a:bodyPr wrap="square" lIns="0" tIns="0" rIns="0" bIns="0" rtlCol="0" anchor="ctr"/>
          <a:lstStyle/>
          <a:p>
            <a:pPr marL="0" indent="0">
              <a:buNone/>
            </a:pPr>
            <a:r>
              <a:rPr lang="en-US" sz="1300" b="1" kern="0" spc="250" dirty="0">
                <a:solidFill>
                  <a:srgbClr val="B85042"/>
                </a:solidFill>
                <a:latin typeface="Calibri" pitchFamily="34" charset="0"/>
                <a:ea typeface="Calibri" pitchFamily="34" charset="-122"/>
                <a:cs typeface="Calibri" pitchFamily="34" charset="-120"/>
              </a:rPr>
              <a:t>A BRIEFING FOR SHELTER STAFF &amp; LEADERSHIP</a:t>
            </a:r>
            <a:endParaRPr lang="en-US" sz="1300" dirty="0"/>
          </a:p>
        </p:txBody>
      </p:sp>
      <p:sp>
        <p:nvSpPr>
          <p:cNvPr id="6" name="Text 3"/>
          <p:cNvSpPr/>
          <p:nvPr/>
        </p:nvSpPr>
        <p:spPr>
          <a:xfrm>
            <a:off x="731520" y="1691640"/>
            <a:ext cx="5760720" cy="1828800"/>
          </a:xfrm>
          <a:prstGeom prst="rect">
            <a:avLst/>
          </a:prstGeom>
          <a:noFill/>
          <a:ln/>
        </p:spPr>
        <p:txBody>
          <a:bodyPr wrap="square" lIns="0" tIns="0" rIns="0" bIns="0" rtlCol="0" anchor="ctr"/>
          <a:lstStyle/>
          <a:p>
            <a:pPr marL="0" indent="0">
              <a:lnSpc>
                <a:spcPts val="4600"/>
              </a:lnSpc>
              <a:buNone/>
            </a:pPr>
            <a:r>
              <a:rPr lang="en-US" sz="4200" b="1" dirty="0">
                <a:solidFill>
                  <a:srgbClr val="3B2E27"/>
                </a:solidFill>
                <a:latin typeface="Georgia" pitchFamily="34" charset="0"/>
                <a:ea typeface="Georgia" pitchFamily="34" charset="-122"/>
                <a:cs typeface="Georgia" pitchFamily="34" charset="-120"/>
              </a:rPr>
              <a:t>When Guests Use WRAP,</a:t>
            </a:r>
            <a:endParaRPr lang="en-US" sz="4200" dirty="0"/>
          </a:p>
          <a:p>
            <a:pPr marL="0" indent="0">
              <a:lnSpc>
                <a:spcPts val="4600"/>
              </a:lnSpc>
              <a:buNone/>
            </a:pPr>
            <a:r>
              <a:rPr lang="en-US" sz="4200" b="1" dirty="0">
                <a:solidFill>
                  <a:srgbClr val="3B2E27"/>
                </a:solidFill>
                <a:latin typeface="Georgia" pitchFamily="34" charset="0"/>
                <a:ea typeface="Georgia" pitchFamily="34" charset="-122"/>
                <a:cs typeface="Georgia" pitchFamily="34" charset="-120"/>
              </a:rPr>
              <a:t>Staff Benefit Too</a:t>
            </a:r>
            <a:endParaRPr lang="en-US" sz="4200" dirty="0"/>
          </a:p>
        </p:txBody>
      </p:sp>
      <p:sp>
        <p:nvSpPr>
          <p:cNvPr id="7" name="Text 4"/>
          <p:cNvSpPr/>
          <p:nvPr/>
        </p:nvSpPr>
        <p:spPr>
          <a:xfrm>
            <a:off x="731520" y="3611880"/>
            <a:ext cx="5486400" cy="914400"/>
          </a:xfrm>
          <a:prstGeom prst="rect">
            <a:avLst/>
          </a:prstGeom>
          <a:noFill/>
          <a:ln/>
        </p:spPr>
        <p:txBody>
          <a:bodyPr wrap="square" lIns="0" tIns="0" rIns="0" bIns="0" rtlCol="0" anchor="ctr"/>
          <a:lstStyle/>
          <a:p>
            <a:pPr marL="0" indent="0">
              <a:lnSpc>
                <a:spcPts val="2400"/>
              </a:lnSpc>
              <a:buNone/>
            </a:pPr>
            <a:r>
              <a:rPr lang="en-US" sz="1650" dirty="0">
                <a:solidFill>
                  <a:srgbClr val="3B2E27"/>
                </a:solidFill>
                <a:latin typeface="Calibri" pitchFamily="34" charset="0"/>
                <a:ea typeface="Calibri" pitchFamily="34" charset="-122"/>
                <a:cs typeface="Calibri" pitchFamily="34" charset="-120"/>
              </a:rPr>
              <a:t>How the Wellness Recovery Action Plan supports a calmer, safer, and more sustainable low-barrier shelter.</a:t>
            </a:r>
            <a:endParaRPr lang="en-US" sz="1650" dirty="0"/>
          </a:p>
        </p:txBody>
      </p:sp>
      <p:sp>
        <p:nvSpPr>
          <p:cNvPr id="8" name="Shape 5"/>
          <p:cNvSpPr/>
          <p:nvPr/>
        </p:nvSpPr>
        <p:spPr>
          <a:xfrm>
            <a:off x="749808" y="4892040"/>
            <a:ext cx="502920" cy="45720"/>
          </a:xfrm>
          <a:prstGeom prst="rect">
            <a:avLst/>
          </a:prstGeom>
          <a:solidFill>
            <a:srgbClr val="7E9A86"/>
          </a:solidFill>
          <a:ln/>
        </p:spPr>
        <p:txBody>
          <a:bodyPr/>
          <a:lstStyle/>
          <a:p>
            <a:endParaRPr lang="en-US"/>
          </a:p>
        </p:txBody>
      </p:sp>
      <p:sp>
        <p:nvSpPr>
          <p:cNvPr id="9" name="Text 6"/>
          <p:cNvSpPr/>
          <p:nvPr/>
        </p:nvSpPr>
        <p:spPr>
          <a:xfrm>
            <a:off x="731520" y="5029200"/>
            <a:ext cx="5577840" cy="731520"/>
          </a:xfrm>
          <a:prstGeom prst="rect">
            <a:avLst/>
          </a:prstGeom>
          <a:noFill/>
          <a:ln/>
        </p:spPr>
        <p:txBody>
          <a:bodyPr wrap="square" lIns="0" tIns="0" rIns="0" bIns="0" rtlCol="0" anchor="ctr"/>
          <a:lstStyle/>
          <a:p>
            <a:pPr marL="0" indent="0">
              <a:lnSpc>
                <a:spcPts val="1700"/>
              </a:lnSpc>
              <a:buNone/>
            </a:pPr>
            <a:r>
              <a:rPr lang="en-US" sz="1250" i="1" dirty="0">
                <a:solidFill>
                  <a:srgbClr val="8A7A6E"/>
                </a:solidFill>
                <a:latin typeface="Calibri" pitchFamily="34" charset="0"/>
                <a:ea typeface="Calibri" pitchFamily="34" charset="-122"/>
                <a:cs typeface="Calibri" pitchFamily="34" charset="-120"/>
              </a:rPr>
              <a:t>WRAP® is an evidence-based, peer-led, 100% voluntary wellness self-management program.</a:t>
            </a:r>
            <a:endParaRPr lang="en-US" sz="12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7C342A"/>
        </a:solidFill>
        <a:effectLst/>
      </p:bgPr>
    </p:bg>
    <p:spTree>
      <p:nvGrpSpPr>
        <p:cNvPr id="1" name=""/>
        <p:cNvGrpSpPr/>
        <p:nvPr/>
      </p:nvGrpSpPr>
      <p:grpSpPr>
        <a:xfrm>
          <a:off x="0" y="0"/>
          <a:ext cx="0" cy="0"/>
          <a:chOff x="0" y="0"/>
          <a:chExt cx="0" cy="0"/>
        </a:xfrm>
      </p:grpSpPr>
      <p:pic>
        <p:nvPicPr>
          <p:cNvPr id="2" name="Image 0" descr="/agent/turn3/workspace/images/image-b4f42ef9ecc8497fa366664797c330e9.jpg"/>
          <p:cNvPicPr>
            <a:picLocks noChangeAspect="1"/>
          </p:cNvPicPr>
          <p:nvPr/>
        </p:nvPicPr>
        <p:blipFill>
          <a:blip r:embed="rId3"/>
          <a:srcRect l="4970" r="4970"/>
          <a:stretch/>
        </p:blipFill>
        <p:spPr>
          <a:xfrm>
            <a:off x="8074152" y="0"/>
            <a:ext cx="4117543" cy="6858000"/>
          </a:xfrm>
          <a:prstGeom prst="rect">
            <a:avLst/>
          </a:prstGeom>
        </p:spPr>
      </p:pic>
      <p:sp>
        <p:nvSpPr>
          <p:cNvPr id="3" name="Shape 0"/>
          <p:cNvSpPr/>
          <p:nvPr/>
        </p:nvSpPr>
        <p:spPr>
          <a:xfrm>
            <a:off x="7964424" y="0"/>
            <a:ext cx="109728" cy="6858000"/>
          </a:xfrm>
          <a:prstGeom prst="rect">
            <a:avLst/>
          </a:prstGeom>
          <a:solidFill>
            <a:srgbClr val="B85042"/>
          </a:solidFill>
          <a:ln/>
        </p:spPr>
        <p:txBody>
          <a:bodyPr/>
          <a:lstStyle/>
          <a:p>
            <a:endParaRPr lang="en-US"/>
          </a:p>
        </p:txBody>
      </p:sp>
      <p:sp>
        <p:nvSpPr>
          <p:cNvPr id="4" name="Text 1"/>
          <p:cNvSpPr/>
          <p:nvPr/>
        </p:nvSpPr>
        <p:spPr>
          <a:xfrm>
            <a:off x="640080" y="640080"/>
            <a:ext cx="7040880" cy="365760"/>
          </a:xfrm>
          <a:prstGeom prst="rect">
            <a:avLst/>
          </a:prstGeom>
          <a:noFill/>
          <a:ln/>
        </p:spPr>
        <p:txBody>
          <a:bodyPr wrap="square" lIns="0" tIns="0" rIns="0" bIns="0" rtlCol="0" anchor="ctr"/>
          <a:lstStyle/>
          <a:p>
            <a:pPr marL="0" indent="0">
              <a:buNone/>
            </a:pPr>
            <a:r>
              <a:rPr lang="en-US" sz="1300" b="1" kern="0" spc="300" dirty="0">
                <a:solidFill>
                  <a:srgbClr val="E8C9A8"/>
                </a:solidFill>
                <a:latin typeface="Calibri" pitchFamily="34" charset="0"/>
                <a:ea typeface="Calibri" pitchFamily="34" charset="-122"/>
                <a:cs typeface="Calibri" pitchFamily="34" charset="-120"/>
              </a:rPr>
              <a:t>THE BOTTOM LINE</a:t>
            </a:r>
            <a:endParaRPr lang="en-US" sz="1300" dirty="0"/>
          </a:p>
        </p:txBody>
      </p:sp>
      <p:sp>
        <p:nvSpPr>
          <p:cNvPr id="5" name="Text 2"/>
          <p:cNvSpPr/>
          <p:nvPr/>
        </p:nvSpPr>
        <p:spPr>
          <a:xfrm>
            <a:off x="640080" y="1051560"/>
            <a:ext cx="7040880" cy="822960"/>
          </a:xfrm>
          <a:prstGeom prst="rect">
            <a:avLst/>
          </a:prstGeom>
          <a:noFill/>
          <a:ln/>
        </p:spPr>
        <p:txBody>
          <a:bodyPr wrap="square" lIns="0" tIns="0" rIns="0" bIns="0" rtlCol="0" anchor="ctr"/>
          <a:lstStyle/>
          <a:p>
            <a:pPr marL="0" indent="0">
              <a:lnSpc>
                <a:spcPts val="3100"/>
              </a:lnSpc>
              <a:buNone/>
            </a:pPr>
            <a:r>
              <a:rPr lang="en-US" sz="2800" b="1" dirty="0">
                <a:solidFill>
                  <a:srgbClr val="FFFFFF"/>
                </a:solidFill>
                <a:latin typeface="Georgia" pitchFamily="34" charset="0"/>
                <a:ea typeface="Georgia" pitchFamily="34" charset="-122"/>
                <a:cs typeface="Georgia" pitchFamily="34" charset="-120"/>
              </a:rPr>
              <a:t>Supporting WRAP Is Supporting Staff</a:t>
            </a:r>
            <a:endParaRPr lang="en-US" sz="2800" dirty="0"/>
          </a:p>
        </p:txBody>
      </p:sp>
      <p:sp>
        <p:nvSpPr>
          <p:cNvPr id="6" name="Shape 3"/>
          <p:cNvSpPr/>
          <p:nvPr/>
        </p:nvSpPr>
        <p:spPr>
          <a:xfrm>
            <a:off x="640080" y="2011680"/>
            <a:ext cx="7040880" cy="841248"/>
          </a:xfrm>
          <a:prstGeom prst="roundRect">
            <a:avLst>
              <a:gd name="adj" fmla="val 8696"/>
            </a:avLst>
          </a:prstGeom>
          <a:solidFill>
            <a:srgbClr val="923D31"/>
          </a:solidFill>
          <a:ln w="15875">
            <a:solidFill>
              <a:srgbClr val="C06A57"/>
            </a:solidFill>
            <a:prstDash val="solid"/>
          </a:ln>
        </p:spPr>
        <p:txBody>
          <a:bodyPr/>
          <a:lstStyle/>
          <a:p>
            <a:endParaRPr lang="en-US"/>
          </a:p>
        </p:txBody>
      </p:sp>
      <p:sp>
        <p:nvSpPr>
          <p:cNvPr id="7" name="Shape 4"/>
          <p:cNvSpPr/>
          <p:nvPr/>
        </p:nvSpPr>
        <p:spPr>
          <a:xfrm>
            <a:off x="896112" y="2203704"/>
            <a:ext cx="457200" cy="457200"/>
          </a:xfrm>
          <a:prstGeom prst="ellipse">
            <a:avLst/>
          </a:prstGeom>
          <a:solidFill>
            <a:srgbClr val="7E9A86"/>
          </a:solidFill>
          <a:ln/>
        </p:spPr>
        <p:txBody>
          <a:bodyPr/>
          <a:lstStyle/>
          <a:p>
            <a:endParaRPr lang="en-US"/>
          </a:p>
        </p:txBody>
      </p:sp>
      <p:sp>
        <p:nvSpPr>
          <p:cNvPr id="8" name="Text 5"/>
          <p:cNvSpPr/>
          <p:nvPr/>
        </p:nvSpPr>
        <p:spPr>
          <a:xfrm>
            <a:off x="877824" y="2203704"/>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a:t>
            </a:r>
            <a:endParaRPr lang="en-US" sz="2000" dirty="0"/>
          </a:p>
        </p:txBody>
      </p:sp>
      <p:sp>
        <p:nvSpPr>
          <p:cNvPr id="9" name="Text 6"/>
          <p:cNvSpPr/>
          <p:nvPr/>
        </p:nvSpPr>
        <p:spPr>
          <a:xfrm>
            <a:off x="1554480" y="2011680"/>
            <a:ext cx="2606040" cy="841248"/>
          </a:xfrm>
          <a:prstGeom prst="rect">
            <a:avLst/>
          </a:prstGeom>
          <a:noFill/>
          <a:ln/>
        </p:spPr>
        <p:txBody>
          <a:bodyPr wrap="square" lIns="0" tIns="0" rIns="0" bIns="0" rtlCol="0" anchor="ctr"/>
          <a:lstStyle/>
          <a:p>
            <a:pPr marL="0" indent="0">
              <a:buNone/>
            </a:pPr>
            <a:r>
              <a:rPr lang="en-US" sz="1550" b="1" dirty="0">
                <a:solidFill>
                  <a:srgbClr val="F0C9A0"/>
                </a:solidFill>
                <a:latin typeface="Georgia" pitchFamily="34" charset="0"/>
                <a:ea typeface="Georgia" pitchFamily="34" charset="-122"/>
                <a:cs typeface="Georgia" pitchFamily="34" charset="-120"/>
              </a:rPr>
              <a:t>Fewer, milder crises</a:t>
            </a:r>
            <a:endParaRPr lang="en-US" sz="1550" dirty="0"/>
          </a:p>
        </p:txBody>
      </p:sp>
      <p:sp>
        <p:nvSpPr>
          <p:cNvPr id="10" name="Text 7"/>
          <p:cNvSpPr/>
          <p:nvPr/>
        </p:nvSpPr>
        <p:spPr>
          <a:xfrm>
            <a:off x="4251960" y="2011680"/>
            <a:ext cx="3200400" cy="841248"/>
          </a:xfrm>
          <a:prstGeom prst="rect">
            <a:avLst/>
          </a:prstGeom>
          <a:noFill/>
          <a:ln/>
        </p:spPr>
        <p:txBody>
          <a:bodyPr wrap="square" lIns="0" tIns="0" rIns="0" bIns="0" rtlCol="0" anchor="ctr"/>
          <a:lstStyle/>
          <a:p>
            <a:pPr marL="0" indent="0">
              <a:lnSpc>
                <a:spcPts val="1500"/>
              </a:lnSpc>
              <a:buNone/>
            </a:pPr>
            <a:r>
              <a:rPr lang="en-US" sz="1200" dirty="0">
                <a:solidFill>
                  <a:srgbClr val="FBEFE2"/>
                </a:solidFill>
                <a:latin typeface="Calibri" pitchFamily="34" charset="0"/>
                <a:ea typeface="Calibri" pitchFamily="34" charset="-122"/>
                <a:cs typeface="Calibri" pitchFamily="34" charset="-120"/>
              </a:rPr>
              <a:t>A safer floor with less emergency firefighting.</a:t>
            </a:r>
            <a:endParaRPr lang="en-US" sz="1200" dirty="0"/>
          </a:p>
        </p:txBody>
      </p:sp>
      <p:sp>
        <p:nvSpPr>
          <p:cNvPr id="11" name="Shape 8"/>
          <p:cNvSpPr/>
          <p:nvPr/>
        </p:nvSpPr>
        <p:spPr>
          <a:xfrm>
            <a:off x="640080" y="2980944"/>
            <a:ext cx="7040880" cy="841248"/>
          </a:xfrm>
          <a:prstGeom prst="roundRect">
            <a:avLst>
              <a:gd name="adj" fmla="val 8696"/>
            </a:avLst>
          </a:prstGeom>
          <a:solidFill>
            <a:srgbClr val="923D31"/>
          </a:solidFill>
          <a:ln w="15875">
            <a:solidFill>
              <a:srgbClr val="C06A57"/>
            </a:solidFill>
            <a:prstDash val="solid"/>
          </a:ln>
        </p:spPr>
        <p:txBody>
          <a:bodyPr/>
          <a:lstStyle/>
          <a:p>
            <a:endParaRPr lang="en-US"/>
          </a:p>
        </p:txBody>
      </p:sp>
      <p:sp>
        <p:nvSpPr>
          <p:cNvPr id="12" name="Shape 9"/>
          <p:cNvSpPr/>
          <p:nvPr/>
        </p:nvSpPr>
        <p:spPr>
          <a:xfrm>
            <a:off x="896112" y="3172968"/>
            <a:ext cx="457200" cy="457200"/>
          </a:xfrm>
          <a:prstGeom prst="ellipse">
            <a:avLst/>
          </a:prstGeom>
          <a:solidFill>
            <a:srgbClr val="7E9A86"/>
          </a:solidFill>
          <a:ln/>
        </p:spPr>
        <p:txBody>
          <a:bodyPr/>
          <a:lstStyle/>
          <a:p>
            <a:endParaRPr lang="en-US"/>
          </a:p>
        </p:txBody>
      </p:sp>
      <p:sp>
        <p:nvSpPr>
          <p:cNvPr id="13" name="Text 10"/>
          <p:cNvSpPr/>
          <p:nvPr/>
        </p:nvSpPr>
        <p:spPr>
          <a:xfrm>
            <a:off x="877824" y="3172968"/>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a:t>
            </a:r>
            <a:endParaRPr lang="en-US" sz="2000" dirty="0"/>
          </a:p>
        </p:txBody>
      </p:sp>
      <p:sp>
        <p:nvSpPr>
          <p:cNvPr id="14" name="Text 11"/>
          <p:cNvSpPr/>
          <p:nvPr/>
        </p:nvSpPr>
        <p:spPr>
          <a:xfrm>
            <a:off x="1554480" y="2980944"/>
            <a:ext cx="2606040" cy="841248"/>
          </a:xfrm>
          <a:prstGeom prst="rect">
            <a:avLst/>
          </a:prstGeom>
          <a:noFill/>
          <a:ln/>
        </p:spPr>
        <p:txBody>
          <a:bodyPr wrap="square" lIns="0" tIns="0" rIns="0" bIns="0" rtlCol="0" anchor="ctr"/>
          <a:lstStyle/>
          <a:p>
            <a:pPr marL="0" indent="0">
              <a:buNone/>
            </a:pPr>
            <a:r>
              <a:rPr lang="en-US" sz="1550" b="1" dirty="0">
                <a:solidFill>
                  <a:srgbClr val="F0C9A0"/>
                </a:solidFill>
                <a:latin typeface="Georgia" pitchFamily="34" charset="0"/>
                <a:ea typeface="Georgia" pitchFamily="34" charset="-122"/>
                <a:cs typeface="Georgia" pitchFamily="34" charset="-120"/>
              </a:rPr>
              <a:t>A lighter, shared load</a:t>
            </a:r>
            <a:endParaRPr lang="en-US" sz="1550" dirty="0"/>
          </a:p>
        </p:txBody>
      </p:sp>
      <p:sp>
        <p:nvSpPr>
          <p:cNvPr id="15" name="Text 12"/>
          <p:cNvSpPr/>
          <p:nvPr/>
        </p:nvSpPr>
        <p:spPr>
          <a:xfrm>
            <a:off x="4251960" y="2980944"/>
            <a:ext cx="3200400" cy="841248"/>
          </a:xfrm>
          <a:prstGeom prst="rect">
            <a:avLst/>
          </a:prstGeom>
          <a:noFill/>
          <a:ln/>
        </p:spPr>
        <p:txBody>
          <a:bodyPr wrap="square" lIns="0" tIns="0" rIns="0" bIns="0" rtlCol="0" anchor="ctr"/>
          <a:lstStyle/>
          <a:p>
            <a:pPr marL="0" indent="0">
              <a:lnSpc>
                <a:spcPts val="1500"/>
              </a:lnSpc>
              <a:buNone/>
            </a:pPr>
            <a:r>
              <a:rPr lang="en-US" sz="1200" dirty="0">
                <a:solidFill>
                  <a:srgbClr val="FBEFE2"/>
                </a:solidFill>
                <a:latin typeface="Calibri" pitchFamily="34" charset="0"/>
                <a:ea typeface="Calibri" pitchFamily="34" charset="-122"/>
                <a:cs typeface="Calibri" pitchFamily="34" charset="-120"/>
              </a:rPr>
              <a:t>Guests self-manage; staff intervene earlier and less.</a:t>
            </a:r>
            <a:endParaRPr lang="en-US" sz="1200" dirty="0"/>
          </a:p>
        </p:txBody>
      </p:sp>
      <p:sp>
        <p:nvSpPr>
          <p:cNvPr id="16" name="Shape 13"/>
          <p:cNvSpPr/>
          <p:nvPr/>
        </p:nvSpPr>
        <p:spPr>
          <a:xfrm>
            <a:off x="640080" y="3950208"/>
            <a:ext cx="7040880" cy="841248"/>
          </a:xfrm>
          <a:prstGeom prst="roundRect">
            <a:avLst>
              <a:gd name="adj" fmla="val 8696"/>
            </a:avLst>
          </a:prstGeom>
          <a:solidFill>
            <a:srgbClr val="923D31"/>
          </a:solidFill>
          <a:ln w="15875">
            <a:solidFill>
              <a:srgbClr val="C06A57"/>
            </a:solidFill>
            <a:prstDash val="solid"/>
          </a:ln>
        </p:spPr>
        <p:txBody>
          <a:bodyPr/>
          <a:lstStyle/>
          <a:p>
            <a:endParaRPr lang="en-US"/>
          </a:p>
        </p:txBody>
      </p:sp>
      <p:sp>
        <p:nvSpPr>
          <p:cNvPr id="17" name="Shape 14"/>
          <p:cNvSpPr/>
          <p:nvPr/>
        </p:nvSpPr>
        <p:spPr>
          <a:xfrm>
            <a:off x="896112" y="4142232"/>
            <a:ext cx="457200" cy="457200"/>
          </a:xfrm>
          <a:prstGeom prst="ellipse">
            <a:avLst/>
          </a:prstGeom>
          <a:solidFill>
            <a:srgbClr val="7E9A86"/>
          </a:solidFill>
          <a:ln/>
        </p:spPr>
        <p:txBody>
          <a:bodyPr/>
          <a:lstStyle/>
          <a:p>
            <a:endParaRPr lang="en-US"/>
          </a:p>
        </p:txBody>
      </p:sp>
      <p:sp>
        <p:nvSpPr>
          <p:cNvPr id="18" name="Text 15"/>
          <p:cNvSpPr/>
          <p:nvPr/>
        </p:nvSpPr>
        <p:spPr>
          <a:xfrm>
            <a:off x="877824" y="4142232"/>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a:t>
            </a:r>
            <a:endParaRPr lang="en-US" sz="2000" dirty="0"/>
          </a:p>
        </p:txBody>
      </p:sp>
      <p:sp>
        <p:nvSpPr>
          <p:cNvPr id="19" name="Text 16"/>
          <p:cNvSpPr/>
          <p:nvPr/>
        </p:nvSpPr>
        <p:spPr>
          <a:xfrm>
            <a:off x="1554480" y="3950208"/>
            <a:ext cx="2606040" cy="841248"/>
          </a:xfrm>
          <a:prstGeom prst="rect">
            <a:avLst/>
          </a:prstGeom>
          <a:noFill/>
          <a:ln/>
        </p:spPr>
        <p:txBody>
          <a:bodyPr wrap="square" lIns="0" tIns="0" rIns="0" bIns="0" rtlCol="0" anchor="ctr"/>
          <a:lstStyle/>
          <a:p>
            <a:pPr marL="0" indent="0">
              <a:buNone/>
            </a:pPr>
            <a:r>
              <a:rPr lang="en-US" sz="1550" b="1" dirty="0">
                <a:solidFill>
                  <a:srgbClr val="F0C9A0"/>
                </a:solidFill>
                <a:latin typeface="Georgia" pitchFamily="34" charset="0"/>
                <a:ea typeface="Georgia" pitchFamily="34" charset="-122"/>
                <a:cs typeface="Georgia" pitchFamily="34" charset="-120"/>
              </a:rPr>
              <a:t>A plan for hard moments</a:t>
            </a:r>
            <a:endParaRPr lang="en-US" sz="1550" dirty="0"/>
          </a:p>
        </p:txBody>
      </p:sp>
      <p:sp>
        <p:nvSpPr>
          <p:cNvPr id="20" name="Text 17"/>
          <p:cNvSpPr/>
          <p:nvPr/>
        </p:nvSpPr>
        <p:spPr>
          <a:xfrm>
            <a:off x="4251960" y="3950208"/>
            <a:ext cx="3200400" cy="841248"/>
          </a:xfrm>
          <a:prstGeom prst="rect">
            <a:avLst/>
          </a:prstGeom>
          <a:noFill/>
          <a:ln/>
        </p:spPr>
        <p:txBody>
          <a:bodyPr wrap="square" lIns="0" tIns="0" rIns="0" bIns="0" rtlCol="0" anchor="ctr"/>
          <a:lstStyle/>
          <a:p>
            <a:pPr marL="0" indent="0">
              <a:lnSpc>
                <a:spcPts val="1500"/>
              </a:lnSpc>
              <a:buNone/>
            </a:pPr>
            <a:r>
              <a:rPr lang="en-US" sz="1200" dirty="0">
                <a:solidFill>
                  <a:srgbClr val="FBEFE2"/>
                </a:solidFill>
                <a:latin typeface="Calibri" pitchFamily="34" charset="0"/>
                <a:ea typeface="Calibri" pitchFamily="34" charset="-122"/>
                <a:cs typeface="Calibri" pitchFamily="34" charset="-120"/>
              </a:rPr>
              <a:t>Guest-written crisis plans replace guesswork.</a:t>
            </a:r>
            <a:endParaRPr lang="en-US" sz="1200" dirty="0"/>
          </a:p>
        </p:txBody>
      </p:sp>
      <p:sp>
        <p:nvSpPr>
          <p:cNvPr id="21" name="Shape 18"/>
          <p:cNvSpPr/>
          <p:nvPr/>
        </p:nvSpPr>
        <p:spPr>
          <a:xfrm>
            <a:off x="640080" y="4919472"/>
            <a:ext cx="7040880" cy="841248"/>
          </a:xfrm>
          <a:prstGeom prst="roundRect">
            <a:avLst>
              <a:gd name="adj" fmla="val 8696"/>
            </a:avLst>
          </a:prstGeom>
          <a:solidFill>
            <a:srgbClr val="923D31"/>
          </a:solidFill>
          <a:ln w="15875">
            <a:solidFill>
              <a:srgbClr val="C06A57"/>
            </a:solidFill>
            <a:prstDash val="solid"/>
          </a:ln>
        </p:spPr>
        <p:txBody>
          <a:bodyPr/>
          <a:lstStyle/>
          <a:p>
            <a:endParaRPr lang="en-US"/>
          </a:p>
        </p:txBody>
      </p:sp>
      <p:sp>
        <p:nvSpPr>
          <p:cNvPr id="22" name="Shape 19"/>
          <p:cNvSpPr/>
          <p:nvPr/>
        </p:nvSpPr>
        <p:spPr>
          <a:xfrm>
            <a:off x="896112" y="5111496"/>
            <a:ext cx="457200" cy="457200"/>
          </a:xfrm>
          <a:prstGeom prst="ellipse">
            <a:avLst/>
          </a:prstGeom>
          <a:solidFill>
            <a:srgbClr val="7E9A86"/>
          </a:solidFill>
          <a:ln/>
        </p:spPr>
        <p:txBody>
          <a:bodyPr/>
          <a:lstStyle/>
          <a:p>
            <a:endParaRPr lang="en-US"/>
          </a:p>
        </p:txBody>
      </p:sp>
      <p:sp>
        <p:nvSpPr>
          <p:cNvPr id="23" name="Text 20"/>
          <p:cNvSpPr/>
          <p:nvPr/>
        </p:nvSpPr>
        <p:spPr>
          <a:xfrm>
            <a:off x="877824" y="5111496"/>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a:t>
            </a:r>
            <a:endParaRPr lang="en-US" sz="2000" dirty="0"/>
          </a:p>
        </p:txBody>
      </p:sp>
      <p:sp>
        <p:nvSpPr>
          <p:cNvPr id="24" name="Text 21"/>
          <p:cNvSpPr/>
          <p:nvPr/>
        </p:nvSpPr>
        <p:spPr>
          <a:xfrm>
            <a:off x="1554480" y="4919472"/>
            <a:ext cx="2606040" cy="841248"/>
          </a:xfrm>
          <a:prstGeom prst="rect">
            <a:avLst/>
          </a:prstGeom>
          <a:noFill/>
          <a:ln/>
        </p:spPr>
        <p:txBody>
          <a:bodyPr wrap="square" lIns="0" tIns="0" rIns="0" bIns="0" rtlCol="0" anchor="ctr"/>
          <a:lstStyle/>
          <a:p>
            <a:pPr marL="0" indent="0">
              <a:buNone/>
            </a:pPr>
            <a:r>
              <a:rPr lang="en-US" sz="1550" b="1" dirty="0">
                <a:solidFill>
                  <a:srgbClr val="F0C9A0"/>
                </a:solidFill>
                <a:latin typeface="Georgia" pitchFamily="34" charset="0"/>
                <a:ea typeface="Georgia" pitchFamily="34" charset="-122"/>
                <a:cs typeface="Georgia" pitchFamily="34" charset="-120"/>
              </a:rPr>
              <a:t>A healthier, steadier team</a:t>
            </a:r>
            <a:endParaRPr lang="en-US" sz="1550" dirty="0"/>
          </a:p>
        </p:txBody>
      </p:sp>
      <p:sp>
        <p:nvSpPr>
          <p:cNvPr id="25" name="Text 22"/>
          <p:cNvSpPr/>
          <p:nvPr/>
        </p:nvSpPr>
        <p:spPr>
          <a:xfrm>
            <a:off x="4251960" y="4919472"/>
            <a:ext cx="3200400" cy="841248"/>
          </a:xfrm>
          <a:prstGeom prst="rect">
            <a:avLst/>
          </a:prstGeom>
          <a:noFill/>
          <a:ln/>
        </p:spPr>
        <p:txBody>
          <a:bodyPr wrap="square" lIns="0" tIns="0" rIns="0" bIns="0" rtlCol="0" anchor="ctr"/>
          <a:lstStyle/>
          <a:p>
            <a:pPr marL="0" indent="0">
              <a:lnSpc>
                <a:spcPts val="1500"/>
              </a:lnSpc>
              <a:buNone/>
            </a:pPr>
            <a:r>
              <a:rPr lang="en-US" sz="1200" dirty="0">
                <a:solidFill>
                  <a:srgbClr val="FBEFE2"/>
                </a:solidFill>
                <a:latin typeface="Calibri" pitchFamily="34" charset="0"/>
                <a:ea typeface="Calibri" pitchFamily="34" charset="-122"/>
                <a:cs typeface="Calibri" pitchFamily="34" charset="-120"/>
              </a:rPr>
              <a:t>Less burnout, better retention, stronger relationships.</a:t>
            </a:r>
            <a:endParaRPr lang="en-US" sz="1200" dirty="0"/>
          </a:p>
        </p:txBody>
      </p:sp>
      <p:sp>
        <p:nvSpPr>
          <p:cNvPr id="26" name="Text 23"/>
          <p:cNvSpPr/>
          <p:nvPr/>
        </p:nvSpPr>
        <p:spPr>
          <a:xfrm>
            <a:off x="640080" y="5989320"/>
            <a:ext cx="7040880" cy="548640"/>
          </a:xfrm>
          <a:prstGeom prst="rect">
            <a:avLst/>
          </a:prstGeom>
          <a:noFill/>
          <a:ln/>
        </p:spPr>
        <p:txBody>
          <a:bodyPr wrap="square" lIns="0" tIns="0" rIns="0" bIns="0" rtlCol="0" anchor="ctr"/>
          <a:lstStyle/>
          <a:p>
            <a:pPr marL="0" indent="0">
              <a:lnSpc>
                <a:spcPts val="1600"/>
              </a:lnSpc>
              <a:buNone/>
            </a:pPr>
            <a:r>
              <a:rPr lang="en-US" sz="1200" i="1" dirty="0">
                <a:solidFill>
                  <a:srgbClr val="F3DCC9"/>
                </a:solidFill>
                <a:latin typeface="Calibri" pitchFamily="34" charset="0"/>
                <a:ea typeface="Calibri" pitchFamily="34" charset="-122"/>
                <a:cs typeface="Calibri" pitchFamily="34" charset="-120"/>
              </a:rPr>
              <a:t>Encouraging and protecting guests' WRAP practice is one of the highest-leverage things a low-barrier shelter can do for its people — on both sides of the desk.</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F6EE"/>
        </a:solidFill>
        <a:effectLst/>
      </p:bgPr>
    </p:bg>
    <p:spTree>
      <p:nvGrpSpPr>
        <p:cNvPr id="1" name=""/>
        <p:cNvGrpSpPr/>
        <p:nvPr/>
      </p:nvGrpSpPr>
      <p:grpSpPr>
        <a:xfrm>
          <a:off x="0" y="0"/>
          <a:ext cx="0" cy="0"/>
          <a:chOff x="0" y="0"/>
          <a:chExt cx="0" cy="0"/>
        </a:xfrm>
      </p:grpSpPr>
      <p:sp>
        <p:nvSpPr>
          <p:cNvPr id="2" name="Text 0"/>
          <p:cNvSpPr/>
          <p:nvPr/>
        </p:nvSpPr>
        <p:spPr>
          <a:xfrm>
            <a:off x="640080" y="502920"/>
            <a:ext cx="7315200" cy="320040"/>
          </a:xfrm>
          <a:prstGeom prst="rect">
            <a:avLst/>
          </a:prstGeom>
          <a:noFill/>
          <a:ln/>
        </p:spPr>
        <p:txBody>
          <a:bodyPr wrap="square" lIns="0" tIns="0" rIns="0" bIns="0" rtlCol="0" anchor="ctr"/>
          <a:lstStyle/>
          <a:p>
            <a:pPr marL="0" indent="0">
              <a:buNone/>
            </a:pPr>
            <a:r>
              <a:rPr lang="en-US" sz="1250" b="1" kern="0" spc="300" dirty="0">
                <a:solidFill>
                  <a:srgbClr val="B85042"/>
                </a:solidFill>
                <a:latin typeface="Calibri" pitchFamily="34" charset="0"/>
                <a:ea typeface="Calibri" pitchFamily="34" charset="-122"/>
                <a:cs typeface="Calibri" pitchFamily="34" charset="-120"/>
              </a:rPr>
              <a:t>START HERE</a:t>
            </a:r>
            <a:endParaRPr lang="en-US" sz="1250" dirty="0"/>
          </a:p>
        </p:txBody>
      </p:sp>
      <p:sp>
        <p:nvSpPr>
          <p:cNvPr id="3" name="Text 1"/>
          <p:cNvSpPr/>
          <p:nvPr/>
        </p:nvSpPr>
        <p:spPr>
          <a:xfrm>
            <a:off x="640080" y="841248"/>
            <a:ext cx="7315200" cy="914400"/>
          </a:xfrm>
          <a:prstGeom prst="rect">
            <a:avLst/>
          </a:prstGeom>
          <a:noFill/>
          <a:ln/>
        </p:spPr>
        <p:txBody>
          <a:bodyPr wrap="square" lIns="0" tIns="0" rIns="0" bIns="0" rtlCol="0" anchor="ctr"/>
          <a:lstStyle/>
          <a:p>
            <a:pPr marL="0" indent="0">
              <a:lnSpc>
                <a:spcPts val="3400"/>
              </a:lnSpc>
              <a:buNone/>
            </a:pPr>
            <a:r>
              <a:rPr lang="en-US" sz="3100" b="1" dirty="0">
                <a:solidFill>
                  <a:srgbClr val="3B2E27"/>
                </a:solidFill>
                <a:latin typeface="Georgia" pitchFamily="34" charset="0"/>
                <a:ea typeface="Georgia" pitchFamily="34" charset="-122"/>
                <a:cs typeface="Georgia" pitchFamily="34" charset="-120"/>
              </a:rPr>
              <a:t>What the WRAP Program Is</a:t>
            </a:r>
            <a:endParaRPr lang="en-US" sz="3100" dirty="0"/>
          </a:p>
        </p:txBody>
      </p:sp>
      <p:pic>
        <p:nvPicPr>
          <p:cNvPr id="4" name="Image 0" descr="/agent/turn1/workspace/images/image-fff657a53fc086aa77b59ed006fd8aea.jpg"/>
          <p:cNvPicPr>
            <a:picLocks noChangeAspect="1"/>
          </p:cNvPicPr>
          <p:nvPr/>
        </p:nvPicPr>
        <p:blipFill>
          <a:blip r:embed="rId3"/>
          <a:srcRect l="11885" r="11885"/>
          <a:stretch/>
        </p:blipFill>
        <p:spPr>
          <a:xfrm>
            <a:off x="8732520" y="502920"/>
            <a:ext cx="2834640" cy="5577840"/>
          </a:xfrm>
          <a:prstGeom prst="rect">
            <a:avLst/>
          </a:prstGeom>
        </p:spPr>
      </p:pic>
      <p:sp>
        <p:nvSpPr>
          <p:cNvPr id="5" name="Shape 2"/>
          <p:cNvSpPr/>
          <p:nvPr/>
        </p:nvSpPr>
        <p:spPr>
          <a:xfrm>
            <a:off x="8732520" y="5806440"/>
            <a:ext cx="2834640" cy="274320"/>
          </a:xfrm>
          <a:prstGeom prst="rect">
            <a:avLst/>
          </a:prstGeom>
          <a:solidFill>
            <a:srgbClr val="B85042"/>
          </a:solidFill>
          <a:ln/>
        </p:spPr>
        <p:txBody>
          <a:bodyPr/>
          <a:lstStyle/>
          <a:p>
            <a:endParaRPr lang="en-US"/>
          </a:p>
        </p:txBody>
      </p:sp>
      <p:sp>
        <p:nvSpPr>
          <p:cNvPr id="6" name="Text 3"/>
          <p:cNvSpPr/>
          <p:nvPr/>
        </p:nvSpPr>
        <p:spPr>
          <a:xfrm>
            <a:off x="640080" y="1874520"/>
            <a:ext cx="7589520" cy="914400"/>
          </a:xfrm>
          <a:prstGeom prst="rect">
            <a:avLst/>
          </a:prstGeom>
          <a:noFill/>
          <a:ln/>
        </p:spPr>
        <p:txBody>
          <a:bodyPr wrap="square" lIns="0" tIns="0" rIns="0" bIns="0" rtlCol="0" anchor="ctr"/>
          <a:lstStyle/>
          <a:p>
            <a:pPr marL="0" indent="0">
              <a:lnSpc>
                <a:spcPts val="2200"/>
              </a:lnSpc>
              <a:buNone/>
            </a:pPr>
            <a:r>
              <a:rPr lang="en-US" sz="1550" dirty="0">
                <a:solidFill>
                  <a:srgbClr val="3B2E27"/>
                </a:solidFill>
                <a:latin typeface="Calibri" pitchFamily="34" charset="0"/>
                <a:ea typeface="Calibri" pitchFamily="34" charset="-122"/>
                <a:cs typeface="Calibri" pitchFamily="34" charset="-120"/>
              </a:rPr>
              <a:t>A simple, structured plan a guest builds for themselves — identifying the tools that keep them well and the steps to take when things get hard. It is owned and directed entirely by the guest.</a:t>
            </a:r>
            <a:endParaRPr lang="en-US" sz="1550" dirty="0"/>
          </a:p>
        </p:txBody>
      </p:sp>
      <p:sp>
        <p:nvSpPr>
          <p:cNvPr id="7" name="Text 4"/>
          <p:cNvSpPr/>
          <p:nvPr/>
        </p:nvSpPr>
        <p:spPr>
          <a:xfrm>
            <a:off x="640080" y="2880360"/>
            <a:ext cx="7589520" cy="274320"/>
          </a:xfrm>
          <a:prstGeom prst="rect">
            <a:avLst/>
          </a:prstGeom>
          <a:noFill/>
          <a:ln/>
        </p:spPr>
        <p:txBody>
          <a:bodyPr wrap="square" lIns="0" tIns="0" rIns="0" bIns="0" rtlCol="0" anchor="ctr"/>
          <a:lstStyle/>
          <a:p>
            <a:pPr marL="0" indent="0">
              <a:buNone/>
            </a:pPr>
            <a:r>
              <a:rPr lang="en-US" sz="1200" b="1" kern="0" spc="200" dirty="0">
                <a:solidFill>
                  <a:srgbClr val="5E7A66"/>
                </a:solidFill>
                <a:latin typeface="Calibri" pitchFamily="34" charset="0"/>
                <a:ea typeface="Calibri" pitchFamily="34" charset="-122"/>
                <a:cs typeface="Calibri" pitchFamily="34" charset="-120"/>
              </a:rPr>
              <a:t>FIVE KEY CONCEPTS</a:t>
            </a:r>
            <a:endParaRPr lang="en-US" sz="1200" dirty="0"/>
          </a:p>
        </p:txBody>
      </p:sp>
      <p:sp>
        <p:nvSpPr>
          <p:cNvPr id="8" name="Shape 5"/>
          <p:cNvSpPr/>
          <p:nvPr/>
        </p:nvSpPr>
        <p:spPr>
          <a:xfrm>
            <a:off x="640080" y="3200400"/>
            <a:ext cx="1417320" cy="868680"/>
          </a:xfrm>
          <a:prstGeom prst="roundRect">
            <a:avLst>
              <a:gd name="adj" fmla="val 9474"/>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9" name="Text 6"/>
          <p:cNvSpPr/>
          <p:nvPr/>
        </p:nvSpPr>
        <p:spPr>
          <a:xfrm>
            <a:off x="640080" y="3200400"/>
            <a:ext cx="1417320" cy="868680"/>
          </a:xfrm>
          <a:prstGeom prst="rect">
            <a:avLst/>
          </a:prstGeom>
          <a:noFill/>
          <a:ln/>
        </p:spPr>
        <p:txBody>
          <a:bodyPr wrap="square" lIns="0" tIns="0" rIns="0" bIns="0" rtlCol="0" anchor="ctr"/>
          <a:lstStyle/>
          <a:p>
            <a:pPr marL="0" indent="0" algn="ctr">
              <a:lnSpc>
                <a:spcPts val="1500"/>
              </a:lnSpc>
              <a:buNone/>
            </a:pPr>
            <a:r>
              <a:rPr lang="en-US" sz="1350" b="1" dirty="0">
                <a:solidFill>
                  <a:srgbClr val="7C342A"/>
                </a:solidFill>
                <a:latin typeface="Georgia" pitchFamily="34" charset="0"/>
                <a:ea typeface="Georgia" pitchFamily="34" charset="-122"/>
                <a:cs typeface="Georgia" pitchFamily="34" charset="-120"/>
              </a:rPr>
              <a:t>Hope</a:t>
            </a:r>
            <a:endParaRPr lang="en-US" sz="1350" dirty="0"/>
          </a:p>
        </p:txBody>
      </p:sp>
      <p:sp>
        <p:nvSpPr>
          <p:cNvPr id="10" name="Shape 7"/>
          <p:cNvSpPr/>
          <p:nvPr/>
        </p:nvSpPr>
        <p:spPr>
          <a:xfrm>
            <a:off x="2221992" y="3200400"/>
            <a:ext cx="1417320" cy="868680"/>
          </a:xfrm>
          <a:prstGeom prst="roundRect">
            <a:avLst>
              <a:gd name="adj" fmla="val 9474"/>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1" name="Text 8"/>
          <p:cNvSpPr/>
          <p:nvPr/>
        </p:nvSpPr>
        <p:spPr>
          <a:xfrm>
            <a:off x="2221992" y="3200400"/>
            <a:ext cx="1417320" cy="868680"/>
          </a:xfrm>
          <a:prstGeom prst="rect">
            <a:avLst/>
          </a:prstGeom>
          <a:noFill/>
          <a:ln/>
        </p:spPr>
        <p:txBody>
          <a:bodyPr wrap="square" lIns="0" tIns="0" rIns="0" bIns="0" rtlCol="0" anchor="ctr"/>
          <a:lstStyle/>
          <a:p>
            <a:pPr marL="0" indent="0" algn="ctr">
              <a:lnSpc>
                <a:spcPts val="1500"/>
              </a:lnSpc>
              <a:buNone/>
            </a:pPr>
            <a:r>
              <a:rPr lang="en-US" sz="1350" b="1" dirty="0">
                <a:solidFill>
                  <a:srgbClr val="7C342A"/>
                </a:solidFill>
                <a:latin typeface="Georgia" pitchFamily="34" charset="0"/>
                <a:ea typeface="Georgia" pitchFamily="34" charset="-122"/>
                <a:cs typeface="Georgia" pitchFamily="34" charset="-120"/>
              </a:rPr>
              <a:t>Personal</a:t>
            </a:r>
            <a:endParaRPr lang="en-US" sz="1350" dirty="0"/>
          </a:p>
          <a:p>
            <a:pPr marL="0" indent="0" algn="ctr">
              <a:lnSpc>
                <a:spcPts val="1500"/>
              </a:lnSpc>
              <a:buNone/>
            </a:pPr>
            <a:r>
              <a:rPr lang="en-US" sz="1350" b="1" dirty="0">
                <a:solidFill>
                  <a:srgbClr val="7C342A"/>
                </a:solidFill>
                <a:latin typeface="Georgia" pitchFamily="34" charset="0"/>
                <a:ea typeface="Georgia" pitchFamily="34" charset="-122"/>
                <a:cs typeface="Georgia" pitchFamily="34" charset="-120"/>
              </a:rPr>
              <a:t>Responsibility</a:t>
            </a:r>
            <a:endParaRPr lang="en-US" sz="1350" dirty="0"/>
          </a:p>
        </p:txBody>
      </p:sp>
      <p:sp>
        <p:nvSpPr>
          <p:cNvPr id="12" name="Shape 9"/>
          <p:cNvSpPr/>
          <p:nvPr/>
        </p:nvSpPr>
        <p:spPr>
          <a:xfrm>
            <a:off x="3803904" y="3200400"/>
            <a:ext cx="1417320" cy="868680"/>
          </a:xfrm>
          <a:prstGeom prst="roundRect">
            <a:avLst>
              <a:gd name="adj" fmla="val 9474"/>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3" name="Text 10"/>
          <p:cNvSpPr/>
          <p:nvPr/>
        </p:nvSpPr>
        <p:spPr>
          <a:xfrm>
            <a:off x="3803904" y="3200400"/>
            <a:ext cx="1417320" cy="868680"/>
          </a:xfrm>
          <a:prstGeom prst="rect">
            <a:avLst/>
          </a:prstGeom>
          <a:noFill/>
          <a:ln/>
        </p:spPr>
        <p:txBody>
          <a:bodyPr wrap="square" lIns="0" tIns="0" rIns="0" bIns="0" rtlCol="0" anchor="ctr"/>
          <a:lstStyle/>
          <a:p>
            <a:pPr marL="0" indent="0" algn="ctr">
              <a:lnSpc>
                <a:spcPts val="1500"/>
              </a:lnSpc>
              <a:buNone/>
            </a:pPr>
            <a:r>
              <a:rPr lang="en-US" sz="1350" b="1" dirty="0">
                <a:solidFill>
                  <a:srgbClr val="7C342A"/>
                </a:solidFill>
                <a:latin typeface="Georgia" pitchFamily="34" charset="0"/>
                <a:ea typeface="Georgia" pitchFamily="34" charset="-122"/>
                <a:cs typeface="Georgia" pitchFamily="34" charset="-120"/>
              </a:rPr>
              <a:t>Education</a:t>
            </a:r>
            <a:endParaRPr lang="en-US" sz="1350" dirty="0"/>
          </a:p>
        </p:txBody>
      </p:sp>
      <p:sp>
        <p:nvSpPr>
          <p:cNvPr id="14" name="Shape 11"/>
          <p:cNvSpPr/>
          <p:nvPr/>
        </p:nvSpPr>
        <p:spPr>
          <a:xfrm>
            <a:off x="5385816" y="3200400"/>
            <a:ext cx="1417320" cy="868680"/>
          </a:xfrm>
          <a:prstGeom prst="roundRect">
            <a:avLst>
              <a:gd name="adj" fmla="val 9474"/>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5" name="Text 12"/>
          <p:cNvSpPr/>
          <p:nvPr/>
        </p:nvSpPr>
        <p:spPr>
          <a:xfrm>
            <a:off x="5385816" y="3200400"/>
            <a:ext cx="1417320" cy="868680"/>
          </a:xfrm>
          <a:prstGeom prst="rect">
            <a:avLst/>
          </a:prstGeom>
          <a:noFill/>
          <a:ln/>
        </p:spPr>
        <p:txBody>
          <a:bodyPr wrap="square" lIns="0" tIns="0" rIns="0" bIns="0" rtlCol="0" anchor="ctr"/>
          <a:lstStyle/>
          <a:p>
            <a:pPr marL="0" indent="0" algn="ctr">
              <a:lnSpc>
                <a:spcPts val="1500"/>
              </a:lnSpc>
              <a:buNone/>
            </a:pPr>
            <a:r>
              <a:rPr lang="en-US" sz="1350" b="1" dirty="0">
                <a:solidFill>
                  <a:srgbClr val="7C342A"/>
                </a:solidFill>
                <a:latin typeface="Georgia" pitchFamily="34" charset="0"/>
                <a:ea typeface="Georgia" pitchFamily="34" charset="-122"/>
                <a:cs typeface="Georgia" pitchFamily="34" charset="-120"/>
              </a:rPr>
              <a:t>Self-</a:t>
            </a:r>
            <a:endParaRPr lang="en-US" sz="1350" dirty="0"/>
          </a:p>
          <a:p>
            <a:pPr marL="0" indent="0" algn="ctr">
              <a:lnSpc>
                <a:spcPts val="1500"/>
              </a:lnSpc>
              <a:buNone/>
            </a:pPr>
            <a:r>
              <a:rPr lang="en-US" sz="1350" b="1" dirty="0">
                <a:solidFill>
                  <a:srgbClr val="7C342A"/>
                </a:solidFill>
                <a:latin typeface="Georgia" pitchFamily="34" charset="0"/>
                <a:ea typeface="Georgia" pitchFamily="34" charset="-122"/>
                <a:cs typeface="Georgia" pitchFamily="34" charset="-120"/>
              </a:rPr>
              <a:t>Advocacy</a:t>
            </a:r>
            <a:endParaRPr lang="en-US" sz="1350" dirty="0"/>
          </a:p>
        </p:txBody>
      </p:sp>
      <p:sp>
        <p:nvSpPr>
          <p:cNvPr id="16" name="Shape 13"/>
          <p:cNvSpPr/>
          <p:nvPr/>
        </p:nvSpPr>
        <p:spPr>
          <a:xfrm>
            <a:off x="6967728" y="3200400"/>
            <a:ext cx="1417320" cy="868680"/>
          </a:xfrm>
          <a:prstGeom prst="roundRect">
            <a:avLst>
              <a:gd name="adj" fmla="val 9474"/>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7" name="Text 14"/>
          <p:cNvSpPr/>
          <p:nvPr/>
        </p:nvSpPr>
        <p:spPr>
          <a:xfrm>
            <a:off x="6967728" y="3200400"/>
            <a:ext cx="1417320" cy="868680"/>
          </a:xfrm>
          <a:prstGeom prst="rect">
            <a:avLst/>
          </a:prstGeom>
          <a:noFill/>
          <a:ln/>
        </p:spPr>
        <p:txBody>
          <a:bodyPr wrap="square" lIns="0" tIns="0" rIns="0" bIns="0" rtlCol="0" anchor="ctr"/>
          <a:lstStyle/>
          <a:p>
            <a:pPr marL="0" indent="0" algn="ctr">
              <a:lnSpc>
                <a:spcPts val="1500"/>
              </a:lnSpc>
              <a:buNone/>
            </a:pPr>
            <a:r>
              <a:rPr lang="en-US" sz="1350" b="1" dirty="0">
                <a:solidFill>
                  <a:srgbClr val="7C342A"/>
                </a:solidFill>
                <a:latin typeface="Georgia" pitchFamily="34" charset="0"/>
                <a:ea typeface="Georgia" pitchFamily="34" charset="-122"/>
                <a:cs typeface="Georgia" pitchFamily="34" charset="-120"/>
              </a:rPr>
              <a:t>Support</a:t>
            </a:r>
            <a:endParaRPr lang="en-US" sz="1350" dirty="0"/>
          </a:p>
        </p:txBody>
      </p:sp>
      <p:sp>
        <p:nvSpPr>
          <p:cNvPr id="18" name="Text 15"/>
          <p:cNvSpPr/>
          <p:nvPr/>
        </p:nvSpPr>
        <p:spPr>
          <a:xfrm>
            <a:off x="640080" y="4343400"/>
            <a:ext cx="7589520" cy="274320"/>
          </a:xfrm>
          <a:prstGeom prst="rect">
            <a:avLst/>
          </a:prstGeom>
          <a:noFill/>
          <a:ln/>
        </p:spPr>
        <p:txBody>
          <a:bodyPr wrap="square" lIns="0" tIns="0" rIns="0" bIns="0" rtlCol="0" anchor="ctr"/>
          <a:lstStyle/>
          <a:p>
            <a:pPr marL="0" indent="0">
              <a:buNone/>
            </a:pPr>
            <a:r>
              <a:rPr lang="en-US" sz="1200" b="1" kern="0" spc="200" dirty="0">
                <a:solidFill>
                  <a:srgbClr val="5E7A66"/>
                </a:solidFill>
                <a:latin typeface="Calibri" pitchFamily="34" charset="0"/>
                <a:ea typeface="Calibri" pitchFamily="34" charset="-122"/>
                <a:cs typeface="Calibri" pitchFamily="34" charset="-120"/>
              </a:rPr>
              <a:t>THE PLAN'S SIX PARTS</a:t>
            </a:r>
            <a:endParaRPr lang="en-US" sz="1200" dirty="0"/>
          </a:p>
        </p:txBody>
      </p:sp>
      <p:sp>
        <p:nvSpPr>
          <p:cNvPr id="19" name="Shape 16"/>
          <p:cNvSpPr/>
          <p:nvPr/>
        </p:nvSpPr>
        <p:spPr>
          <a:xfrm>
            <a:off x="640080" y="4736592"/>
            <a:ext cx="146304" cy="146304"/>
          </a:xfrm>
          <a:prstGeom prst="ellipse">
            <a:avLst/>
          </a:prstGeom>
          <a:solidFill>
            <a:srgbClr val="B85042"/>
          </a:solidFill>
          <a:ln/>
        </p:spPr>
        <p:txBody>
          <a:bodyPr/>
          <a:lstStyle/>
          <a:p>
            <a:endParaRPr lang="en-US"/>
          </a:p>
        </p:txBody>
      </p:sp>
      <p:sp>
        <p:nvSpPr>
          <p:cNvPr id="20" name="Text 17"/>
          <p:cNvSpPr/>
          <p:nvPr/>
        </p:nvSpPr>
        <p:spPr>
          <a:xfrm>
            <a:off x="877824" y="4663440"/>
            <a:ext cx="2286000" cy="365760"/>
          </a:xfrm>
          <a:prstGeom prst="rect">
            <a:avLst/>
          </a:prstGeom>
          <a:noFill/>
          <a:ln/>
        </p:spPr>
        <p:txBody>
          <a:bodyPr wrap="square" lIns="0" tIns="0" rIns="0" bIns="0" rtlCol="0" anchor="ctr"/>
          <a:lstStyle/>
          <a:p>
            <a:pPr marL="0" indent="0">
              <a:buNone/>
            </a:pPr>
            <a:r>
              <a:rPr lang="en-US" sz="1250" dirty="0">
                <a:solidFill>
                  <a:srgbClr val="3B2E27"/>
                </a:solidFill>
                <a:latin typeface="Calibri" pitchFamily="34" charset="0"/>
                <a:ea typeface="Calibri" pitchFamily="34" charset="-122"/>
                <a:cs typeface="Calibri" pitchFamily="34" charset="-120"/>
              </a:rPr>
              <a:t>Wellness Toolbox</a:t>
            </a:r>
            <a:endParaRPr lang="en-US" sz="1250" dirty="0"/>
          </a:p>
        </p:txBody>
      </p:sp>
      <p:sp>
        <p:nvSpPr>
          <p:cNvPr id="21" name="Shape 18"/>
          <p:cNvSpPr/>
          <p:nvPr/>
        </p:nvSpPr>
        <p:spPr>
          <a:xfrm>
            <a:off x="3227832" y="4736592"/>
            <a:ext cx="146304" cy="146304"/>
          </a:xfrm>
          <a:prstGeom prst="ellipse">
            <a:avLst/>
          </a:prstGeom>
          <a:solidFill>
            <a:srgbClr val="B85042"/>
          </a:solidFill>
          <a:ln/>
        </p:spPr>
        <p:txBody>
          <a:bodyPr/>
          <a:lstStyle/>
          <a:p>
            <a:endParaRPr lang="en-US"/>
          </a:p>
        </p:txBody>
      </p:sp>
      <p:sp>
        <p:nvSpPr>
          <p:cNvPr id="22" name="Text 19"/>
          <p:cNvSpPr/>
          <p:nvPr/>
        </p:nvSpPr>
        <p:spPr>
          <a:xfrm>
            <a:off x="3465576" y="4663440"/>
            <a:ext cx="2286000" cy="365760"/>
          </a:xfrm>
          <a:prstGeom prst="rect">
            <a:avLst/>
          </a:prstGeom>
          <a:noFill/>
          <a:ln/>
        </p:spPr>
        <p:txBody>
          <a:bodyPr wrap="square" lIns="0" tIns="0" rIns="0" bIns="0" rtlCol="0" anchor="ctr"/>
          <a:lstStyle/>
          <a:p>
            <a:pPr marL="0" indent="0">
              <a:buNone/>
            </a:pPr>
            <a:r>
              <a:rPr lang="en-US" sz="1250" dirty="0">
                <a:solidFill>
                  <a:srgbClr val="3B2E27"/>
                </a:solidFill>
                <a:latin typeface="Calibri" pitchFamily="34" charset="0"/>
                <a:ea typeface="Calibri" pitchFamily="34" charset="-122"/>
                <a:cs typeface="Calibri" pitchFamily="34" charset="-120"/>
              </a:rPr>
              <a:t>Daily Maintenance Plan</a:t>
            </a:r>
            <a:endParaRPr lang="en-US" sz="1250" dirty="0"/>
          </a:p>
        </p:txBody>
      </p:sp>
      <p:sp>
        <p:nvSpPr>
          <p:cNvPr id="23" name="Shape 20"/>
          <p:cNvSpPr/>
          <p:nvPr/>
        </p:nvSpPr>
        <p:spPr>
          <a:xfrm>
            <a:off x="5815584" y="4736592"/>
            <a:ext cx="146304" cy="146304"/>
          </a:xfrm>
          <a:prstGeom prst="ellipse">
            <a:avLst/>
          </a:prstGeom>
          <a:solidFill>
            <a:srgbClr val="B85042"/>
          </a:solidFill>
          <a:ln/>
        </p:spPr>
        <p:txBody>
          <a:bodyPr/>
          <a:lstStyle/>
          <a:p>
            <a:endParaRPr lang="en-US"/>
          </a:p>
        </p:txBody>
      </p:sp>
      <p:sp>
        <p:nvSpPr>
          <p:cNvPr id="24" name="Text 21"/>
          <p:cNvSpPr/>
          <p:nvPr/>
        </p:nvSpPr>
        <p:spPr>
          <a:xfrm>
            <a:off x="6053328" y="4663440"/>
            <a:ext cx="2286000" cy="365760"/>
          </a:xfrm>
          <a:prstGeom prst="rect">
            <a:avLst/>
          </a:prstGeom>
          <a:noFill/>
          <a:ln/>
        </p:spPr>
        <p:txBody>
          <a:bodyPr wrap="square" lIns="0" tIns="0" rIns="0" bIns="0" rtlCol="0" anchor="ctr"/>
          <a:lstStyle/>
          <a:p>
            <a:pPr marL="0" indent="0">
              <a:buNone/>
            </a:pPr>
            <a:r>
              <a:rPr lang="en-US" sz="1250" dirty="0">
                <a:solidFill>
                  <a:srgbClr val="3B2E27"/>
                </a:solidFill>
                <a:latin typeface="Calibri" pitchFamily="34" charset="0"/>
                <a:ea typeface="Calibri" pitchFamily="34" charset="-122"/>
                <a:cs typeface="Calibri" pitchFamily="34" charset="-120"/>
              </a:rPr>
              <a:t>Triggers &amp; Action Plan</a:t>
            </a:r>
            <a:endParaRPr lang="en-US" sz="1250" dirty="0"/>
          </a:p>
        </p:txBody>
      </p:sp>
      <p:sp>
        <p:nvSpPr>
          <p:cNvPr id="25" name="Shape 22"/>
          <p:cNvSpPr/>
          <p:nvPr/>
        </p:nvSpPr>
        <p:spPr>
          <a:xfrm>
            <a:off x="640080" y="5303520"/>
            <a:ext cx="146304" cy="146304"/>
          </a:xfrm>
          <a:prstGeom prst="ellipse">
            <a:avLst/>
          </a:prstGeom>
          <a:solidFill>
            <a:srgbClr val="B85042"/>
          </a:solidFill>
          <a:ln/>
        </p:spPr>
        <p:txBody>
          <a:bodyPr/>
          <a:lstStyle/>
          <a:p>
            <a:endParaRPr lang="en-US"/>
          </a:p>
        </p:txBody>
      </p:sp>
      <p:sp>
        <p:nvSpPr>
          <p:cNvPr id="26" name="Text 23"/>
          <p:cNvSpPr/>
          <p:nvPr/>
        </p:nvSpPr>
        <p:spPr>
          <a:xfrm>
            <a:off x="877824" y="5230368"/>
            <a:ext cx="2286000" cy="365760"/>
          </a:xfrm>
          <a:prstGeom prst="rect">
            <a:avLst/>
          </a:prstGeom>
          <a:noFill/>
          <a:ln/>
        </p:spPr>
        <p:txBody>
          <a:bodyPr wrap="square" lIns="0" tIns="0" rIns="0" bIns="0" rtlCol="0" anchor="ctr"/>
          <a:lstStyle/>
          <a:p>
            <a:pPr marL="0" indent="0">
              <a:buNone/>
            </a:pPr>
            <a:r>
              <a:rPr lang="en-US" sz="1250" dirty="0">
                <a:solidFill>
                  <a:srgbClr val="3B2E27"/>
                </a:solidFill>
                <a:latin typeface="Calibri" pitchFamily="34" charset="0"/>
                <a:ea typeface="Calibri" pitchFamily="34" charset="-122"/>
                <a:cs typeface="Calibri" pitchFamily="34" charset="-120"/>
              </a:rPr>
              <a:t>Early Warning Signs</a:t>
            </a:r>
            <a:endParaRPr lang="en-US" sz="1250" dirty="0"/>
          </a:p>
        </p:txBody>
      </p:sp>
      <p:sp>
        <p:nvSpPr>
          <p:cNvPr id="27" name="Shape 24"/>
          <p:cNvSpPr/>
          <p:nvPr/>
        </p:nvSpPr>
        <p:spPr>
          <a:xfrm>
            <a:off x="3227832" y="5303520"/>
            <a:ext cx="146304" cy="146304"/>
          </a:xfrm>
          <a:prstGeom prst="ellipse">
            <a:avLst/>
          </a:prstGeom>
          <a:solidFill>
            <a:srgbClr val="B85042"/>
          </a:solidFill>
          <a:ln/>
        </p:spPr>
        <p:txBody>
          <a:bodyPr/>
          <a:lstStyle/>
          <a:p>
            <a:endParaRPr lang="en-US"/>
          </a:p>
        </p:txBody>
      </p:sp>
      <p:sp>
        <p:nvSpPr>
          <p:cNvPr id="28" name="Text 25"/>
          <p:cNvSpPr/>
          <p:nvPr/>
        </p:nvSpPr>
        <p:spPr>
          <a:xfrm>
            <a:off x="3465576" y="5230368"/>
            <a:ext cx="2286000" cy="365760"/>
          </a:xfrm>
          <a:prstGeom prst="rect">
            <a:avLst/>
          </a:prstGeom>
          <a:noFill/>
          <a:ln/>
        </p:spPr>
        <p:txBody>
          <a:bodyPr wrap="square" lIns="0" tIns="0" rIns="0" bIns="0" rtlCol="0" anchor="ctr"/>
          <a:lstStyle/>
          <a:p>
            <a:pPr marL="0" indent="0">
              <a:buNone/>
            </a:pPr>
            <a:r>
              <a:rPr lang="en-US" sz="1250" dirty="0">
                <a:solidFill>
                  <a:srgbClr val="3B2E27"/>
                </a:solidFill>
                <a:latin typeface="Calibri" pitchFamily="34" charset="0"/>
                <a:ea typeface="Calibri" pitchFamily="34" charset="-122"/>
                <a:cs typeface="Calibri" pitchFamily="34" charset="-120"/>
              </a:rPr>
              <a:t>When Things Break Down</a:t>
            </a:r>
            <a:endParaRPr lang="en-US" sz="1250" dirty="0"/>
          </a:p>
        </p:txBody>
      </p:sp>
      <p:sp>
        <p:nvSpPr>
          <p:cNvPr id="29" name="Shape 26"/>
          <p:cNvSpPr/>
          <p:nvPr/>
        </p:nvSpPr>
        <p:spPr>
          <a:xfrm>
            <a:off x="5815584" y="5303520"/>
            <a:ext cx="146304" cy="146304"/>
          </a:xfrm>
          <a:prstGeom prst="ellipse">
            <a:avLst/>
          </a:prstGeom>
          <a:solidFill>
            <a:srgbClr val="B85042"/>
          </a:solidFill>
          <a:ln/>
        </p:spPr>
        <p:txBody>
          <a:bodyPr/>
          <a:lstStyle/>
          <a:p>
            <a:endParaRPr lang="en-US"/>
          </a:p>
        </p:txBody>
      </p:sp>
      <p:sp>
        <p:nvSpPr>
          <p:cNvPr id="30" name="Text 27"/>
          <p:cNvSpPr/>
          <p:nvPr/>
        </p:nvSpPr>
        <p:spPr>
          <a:xfrm>
            <a:off x="6053328" y="5230368"/>
            <a:ext cx="2286000" cy="365760"/>
          </a:xfrm>
          <a:prstGeom prst="rect">
            <a:avLst/>
          </a:prstGeom>
          <a:noFill/>
          <a:ln/>
        </p:spPr>
        <p:txBody>
          <a:bodyPr wrap="square" lIns="0" tIns="0" rIns="0" bIns="0" rtlCol="0" anchor="ctr"/>
          <a:lstStyle/>
          <a:p>
            <a:pPr marL="0" indent="0">
              <a:buNone/>
            </a:pPr>
            <a:r>
              <a:rPr lang="en-US" sz="1250" dirty="0">
                <a:solidFill>
                  <a:srgbClr val="3B2E27"/>
                </a:solidFill>
                <a:latin typeface="Calibri" pitchFamily="34" charset="0"/>
                <a:ea typeface="Calibri" pitchFamily="34" charset="-122"/>
                <a:cs typeface="Calibri" pitchFamily="34" charset="-120"/>
              </a:rPr>
              <a:t>Crisis &amp; Post-Crisis Plan</a:t>
            </a:r>
            <a:endParaRPr lang="en-US" sz="1250" dirty="0"/>
          </a:p>
        </p:txBody>
      </p:sp>
      <p:sp>
        <p:nvSpPr>
          <p:cNvPr id="31" name="Text 28"/>
          <p:cNvSpPr/>
          <p:nvPr/>
        </p:nvSpPr>
        <p:spPr>
          <a:xfrm>
            <a:off x="640080" y="6419088"/>
            <a:ext cx="9601200" cy="274320"/>
          </a:xfrm>
          <a:prstGeom prst="rect">
            <a:avLst/>
          </a:prstGeom>
          <a:noFill/>
          <a:ln/>
        </p:spPr>
        <p:txBody>
          <a:bodyPr wrap="square" lIns="0" tIns="0" rIns="0" bIns="0" rtlCol="0" anchor="ctr"/>
          <a:lstStyle/>
          <a:p>
            <a:pPr marL="0" indent="0">
              <a:buNone/>
            </a:pPr>
            <a:r>
              <a:rPr lang="en-US" sz="900" dirty="0">
                <a:solidFill>
                  <a:srgbClr val="8A7A6E"/>
                </a:solidFill>
                <a:latin typeface="Calibri" pitchFamily="34" charset="0"/>
                <a:ea typeface="Calibri" pitchFamily="34" charset="-122"/>
                <a:cs typeface="Calibri" pitchFamily="34" charset="-120"/>
              </a:rPr>
              <a:t>Wellness Recovery Action Plan (WRAP) · Benefits for Low-Barrier Shelter Staff</a:t>
            </a:r>
            <a:endParaRPr lang="en-US" sz="900" dirty="0"/>
          </a:p>
        </p:txBody>
      </p:sp>
      <p:sp>
        <p:nvSpPr>
          <p:cNvPr id="32" name="Text 29"/>
          <p:cNvSpPr/>
          <p:nvPr/>
        </p:nvSpPr>
        <p:spPr>
          <a:xfrm>
            <a:off x="11247120" y="6419088"/>
            <a:ext cx="548640" cy="274320"/>
          </a:xfrm>
          <a:prstGeom prst="rect">
            <a:avLst/>
          </a:prstGeom>
          <a:noFill/>
          <a:ln/>
        </p:spPr>
        <p:txBody>
          <a:bodyPr wrap="square" lIns="0" tIns="0" rIns="0" bIns="0" rtlCol="0" anchor="ctr"/>
          <a:lstStyle/>
          <a:p>
            <a:pPr marL="0" indent="0" algn="r">
              <a:buNone/>
            </a:pPr>
            <a:r>
              <a:rPr lang="en-US" sz="900" dirty="0">
                <a:solidFill>
                  <a:srgbClr val="8A7A6E"/>
                </a:solidFill>
                <a:latin typeface="Calibri" pitchFamily="34" charset="0"/>
                <a:ea typeface="Calibri" pitchFamily="34" charset="-122"/>
                <a:cs typeface="Calibri" pitchFamily="34" charset="-120"/>
              </a:rPr>
              <a:t>2</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BF6EE"/>
        </a:solidFill>
        <a:effectLst/>
      </p:bgPr>
    </p:bg>
    <p:spTree>
      <p:nvGrpSpPr>
        <p:cNvPr id="1" name=""/>
        <p:cNvGrpSpPr/>
        <p:nvPr/>
      </p:nvGrpSpPr>
      <p:grpSpPr>
        <a:xfrm>
          <a:off x="0" y="0"/>
          <a:ext cx="0" cy="0"/>
          <a:chOff x="0" y="0"/>
          <a:chExt cx="0" cy="0"/>
        </a:xfrm>
      </p:grpSpPr>
      <p:pic>
        <p:nvPicPr>
          <p:cNvPr id="2" name="Image 0" descr="/agent/turn3/workspace/images/image-56bb8e7d243244c79827980e5f5743c6.jpg"/>
          <p:cNvPicPr>
            <a:picLocks noChangeAspect="1"/>
          </p:cNvPicPr>
          <p:nvPr/>
        </p:nvPicPr>
        <p:blipFill>
          <a:blip r:embed="rId3"/>
          <a:srcRect l="5000" r="5000"/>
          <a:stretch/>
        </p:blipFill>
        <p:spPr>
          <a:xfrm>
            <a:off x="0" y="0"/>
            <a:ext cx="4114800" cy="6858000"/>
          </a:xfrm>
          <a:prstGeom prst="rect">
            <a:avLst/>
          </a:prstGeom>
        </p:spPr>
      </p:pic>
      <p:sp>
        <p:nvSpPr>
          <p:cNvPr id="3" name="Shape 0"/>
          <p:cNvSpPr/>
          <p:nvPr/>
        </p:nvSpPr>
        <p:spPr>
          <a:xfrm>
            <a:off x="4114800" y="0"/>
            <a:ext cx="109728" cy="6858000"/>
          </a:xfrm>
          <a:prstGeom prst="rect">
            <a:avLst/>
          </a:prstGeom>
          <a:solidFill>
            <a:srgbClr val="B85042"/>
          </a:solidFill>
          <a:ln/>
        </p:spPr>
        <p:txBody>
          <a:bodyPr/>
          <a:lstStyle/>
          <a:p>
            <a:endParaRPr lang="en-US"/>
          </a:p>
        </p:txBody>
      </p:sp>
      <p:sp>
        <p:nvSpPr>
          <p:cNvPr id="4" name="Text 1"/>
          <p:cNvSpPr/>
          <p:nvPr/>
        </p:nvSpPr>
        <p:spPr>
          <a:xfrm>
            <a:off x="4480560" y="502920"/>
            <a:ext cx="7269480" cy="320040"/>
          </a:xfrm>
          <a:prstGeom prst="rect">
            <a:avLst/>
          </a:prstGeom>
          <a:noFill/>
          <a:ln/>
        </p:spPr>
        <p:txBody>
          <a:bodyPr wrap="square" lIns="0" tIns="0" rIns="0" bIns="0" rtlCol="0" anchor="ctr"/>
          <a:lstStyle/>
          <a:p>
            <a:pPr marL="0" indent="0">
              <a:buNone/>
            </a:pPr>
            <a:r>
              <a:rPr lang="en-US" sz="1250" b="1" kern="0" spc="300" dirty="0">
                <a:solidFill>
                  <a:srgbClr val="B85042"/>
                </a:solidFill>
                <a:latin typeface="Calibri" pitchFamily="34" charset="0"/>
                <a:ea typeface="Calibri" pitchFamily="34" charset="-122"/>
                <a:cs typeface="Calibri" pitchFamily="34" charset="-120"/>
              </a:rPr>
              <a:t>THE DAILY REALITY</a:t>
            </a:r>
            <a:endParaRPr lang="en-US" sz="1250" dirty="0"/>
          </a:p>
        </p:txBody>
      </p:sp>
      <p:sp>
        <p:nvSpPr>
          <p:cNvPr id="5" name="Text 2"/>
          <p:cNvSpPr/>
          <p:nvPr/>
        </p:nvSpPr>
        <p:spPr>
          <a:xfrm>
            <a:off x="4480560" y="841248"/>
            <a:ext cx="7269480" cy="914400"/>
          </a:xfrm>
          <a:prstGeom prst="rect">
            <a:avLst/>
          </a:prstGeom>
          <a:noFill/>
          <a:ln/>
        </p:spPr>
        <p:txBody>
          <a:bodyPr wrap="square" lIns="0" tIns="0" rIns="0" bIns="0" rtlCol="0" anchor="ctr"/>
          <a:lstStyle/>
          <a:p>
            <a:pPr marL="0" indent="0">
              <a:lnSpc>
                <a:spcPts val="3400"/>
              </a:lnSpc>
              <a:buNone/>
            </a:pPr>
            <a:r>
              <a:rPr lang="en-US" sz="3100" b="1" dirty="0">
                <a:solidFill>
                  <a:srgbClr val="3B2E27"/>
                </a:solidFill>
                <a:latin typeface="Georgia" pitchFamily="34" charset="0"/>
                <a:ea typeface="Georgia" pitchFamily="34" charset="-122"/>
                <a:cs typeface="Georgia" pitchFamily="34" charset="-120"/>
              </a:rPr>
              <a:t>What Low-Barrier Staff Carry Every Shift</a:t>
            </a:r>
            <a:endParaRPr lang="en-US" sz="3100" dirty="0"/>
          </a:p>
        </p:txBody>
      </p:sp>
      <p:sp>
        <p:nvSpPr>
          <p:cNvPr id="6" name="Shape 3"/>
          <p:cNvSpPr/>
          <p:nvPr/>
        </p:nvSpPr>
        <p:spPr>
          <a:xfrm>
            <a:off x="4480560" y="1965960"/>
            <a:ext cx="3520440" cy="1783080"/>
          </a:xfrm>
          <a:prstGeom prst="roundRect">
            <a:avLst>
              <a:gd name="adj" fmla="val 4615"/>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7" name="Shape 4"/>
          <p:cNvSpPr/>
          <p:nvPr/>
        </p:nvSpPr>
        <p:spPr>
          <a:xfrm>
            <a:off x="4480560" y="1965960"/>
            <a:ext cx="3520440" cy="118872"/>
          </a:xfrm>
          <a:prstGeom prst="rect">
            <a:avLst/>
          </a:prstGeom>
          <a:solidFill>
            <a:srgbClr val="B85042"/>
          </a:solidFill>
          <a:ln/>
        </p:spPr>
        <p:txBody>
          <a:bodyPr/>
          <a:lstStyle/>
          <a:p>
            <a:endParaRPr lang="en-US"/>
          </a:p>
        </p:txBody>
      </p:sp>
      <p:sp>
        <p:nvSpPr>
          <p:cNvPr id="8" name="Text 5"/>
          <p:cNvSpPr/>
          <p:nvPr/>
        </p:nvSpPr>
        <p:spPr>
          <a:xfrm>
            <a:off x="4736592" y="2167128"/>
            <a:ext cx="822960" cy="457200"/>
          </a:xfrm>
          <a:prstGeom prst="rect">
            <a:avLst/>
          </a:prstGeom>
          <a:noFill/>
          <a:ln/>
        </p:spPr>
        <p:txBody>
          <a:bodyPr wrap="square" lIns="0" tIns="0" rIns="0" bIns="0" rtlCol="0" anchor="ctr"/>
          <a:lstStyle/>
          <a:p>
            <a:pPr marL="0" indent="0">
              <a:buNone/>
            </a:pPr>
            <a:r>
              <a:rPr lang="en-US" sz="2200" b="1" dirty="0">
                <a:solidFill>
                  <a:srgbClr val="EFE6D5"/>
                </a:solidFill>
                <a:latin typeface="Georgia" pitchFamily="34" charset="0"/>
                <a:ea typeface="Georgia" pitchFamily="34" charset="-122"/>
                <a:cs typeface="Georgia" pitchFamily="34" charset="-120"/>
              </a:rPr>
              <a:t>01</a:t>
            </a:r>
            <a:endParaRPr lang="en-US" sz="2200" dirty="0"/>
          </a:p>
        </p:txBody>
      </p:sp>
      <p:sp>
        <p:nvSpPr>
          <p:cNvPr id="9" name="Text 6"/>
          <p:cNvSpPr/>
          <p:nvPr/>
        </p:nvSpPr>
        <p:spPr>
          <a:xfrm>
            <a:off x="5349240" y="2167128"/>
            <a:ext cx="2423160" cy="502920"/>
          </a:xfrm>
          <a:prstGeom prst="rect">
            <a:avLst/>
          </a:prstGeom>
          <a:noFill/>
          <a:ln/>
        </p:spPr>
        <p:txBody>
          <a:bodyPr wrap="square" lIns="0" tIns="0" rIns="0" bIns="0" rtlCol="0" anchor="ctr"/>
          <a:lstStyle/>
          <a:p>
            <a:pPr marL="0" indent="0">
              <a:lnSpc>
                <a:spcPts val="1700"/>
              </a:lnSpc>
              <a:buNone/>
            </a:pPr>
            <a:r>
              <a:rPr lang="en-US" sz="1550" b="1" dirty="0">
                <a:solidFill>
                  <a:srgbClr val="7C342A"/>
                </a:solidFill>
                <a:latin typeface="Georgia" pitchFamily="34" charset="0"/>
                <a:ea typeface="Georgia" pitchFamily="34" charset="-122"/>
                <a:cs typeface="Georgia" pitchFamily="34" charset="-120"/>
              </a:rPr>
              <a:t>Crisis response</a:t>
            </a:r>
            <a:endParaRPr lang="en-US" sz="1550" dirty="0"/>
          </a:p>
        </p:txBody>
      </p:sp>
      <p:sp>
        <p:nvSpPr>
          <p:cNvPr id="10" name="Text 7"/>
          <p:cNvSpPr/>
          <p:nvPr/>
        </p:nvSpPr>
        <p:spPr>
          <a:xfrm>
            <a:off x="4736592" y="2715768"/>
            <a:ext cx="3063240" cy="914400"/>
          </a:xfrm>
          <a:prstGeom prst="rect">
            <a:avLst/>
          </a:prstGeom>
          <a:noFill/>
          <a:ln/>
        </p:spPr>
        <p:txBody>
          <a:bodyPr wrap="square" lIns="0" tIns="0" rIns="0" bIns="0" rtlCol="0" anchor="ctr"/>
          <a:lstStyle/>
          <a:p>
            <a:pPr marL="0" indent="0">
              <a:lnSpc>
                <a:spcPts val="1600"/>
              </a:lnSpc>
              <a:buNone/>
            </a:pPr>
            <a:r>
              <a:rPr lang="en-US" sz="1200" dirty="0">
                <a:solidFill>
                  <a:srgbClr val="3B2E27"/>
                </a:solidFill>
                <a:latin typeface="Calibri" pitchFamily="34" charset="0"/>
                <a:ea typeface="Calibri" pitchFamily="34" charset="-122"/>
                <a:cs typeface="Calibri" pitchFamily="34" charset="-120"/>
              </a:rPr>
              <a:t>Staff absorb behavioral health crises with little warning and limited clinical backup.</a:t>
            </a:r>
            <a:endParaRPr lang="en-US" sz="1200" dirty="0"/>
          </a:p>
        </p:txBody>
      </p:sp>
      <p:sp>
        <p:nvSpPr>
          <p:cNvPr id="11" name="Shape 8"/>
          <p:cNvSpPr/>
          <p:nvPr/>
        </p:nvSpPr>
        <p:spPr>
          <a:xfrm>
            <a:off x="8229600" y="1965960"/>
            <a:ext cx="3520440" cy="1783080"/>
          </a:xfrm>
          <a:prstGeom prst="roundRect">
            <a:avLst>
              <a:gd name="adj" fmla="val 4615"/>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2" name="Shape 9"/>
          <p:cNvSpPr/>
          <p:nvPr/>
        </p:nvSpPr>
        <p:spPr>
          <a:xfrm>
            <a:off x="8229600" y="1965960"/>
            <a:ext cx="3520440" cy="118872"/>
          </a:xfrm>
          <a:prstGeom prst="rect">
            <a:avLst/>
          </a:prstGeom>
          <a:solidFill>
            <a:srgbClr val="B85042"/>
          </a:solidFill>
          <a:ln/>
        </p:spPr>
        <p:txBody>
          <a:bodyPr/>
          <a:lstStyle/>
          <a:p>
            <a:endParaRPr lang="en-US"/>
          </a:p>
        </p:txBody>
      </p:sp>
      <p:sp>
        <p:nvSpPr>
          <p:cNvPr id="13" name="Text 10"/>
          <p:cNvSpPr/>
          <p:nvPr/>
        </p:nvSpPr>
        <p:spPr>
          <a:xfrm>
            <a:off x="8485632" y="2167128"/>
            <a:ext cx="822960" cy="457200"/>
          </a:xfrm>
          <a:prstGeom prst="rect">
            <a:avLst/>
          </a:prstGeom>
          <a:noFill/>
          <a:ln/>
        </p:spPr>
        <p:txBody>
          <a:bodyPr wrap="square" lIns="0" tIns="0" rIns="0" bIns="0" rtlCol="0" anchor="ctr"/>
          <a:lstStyle/>
          <a:p>
            <a:pPr marL="0" indent="0">
              <a:buNone/>
            </a:pPr>
            <a:r>
              <a:rPr lang="en-US" sz="2200" b="1" dirty="0">
                <a:solidFill>
                  <a:srgbClr val="EFE6D5"/>
                </a:solidFill>
                <a:latin typeface="Georgia" pitchFamily="34" charset="0"/>
                <a:ea typeface="Georgia" pitchFamily="34" charset="-122"/>
                <a:cs typeface="Georgia" pitchFamily="34" charset="-120"/>
              </a:rPr>
              <a:t>02</a:t>
            </a:r>
            <a:endParaRPr lang="en-US" sz="2200" dirty="0"/>
          </a:p>
        </p:txBody>
      </p:sp>
      <p:sp>
        <p:nvSpPr>
          <p:cNvPr id="14" name="Text 11"/>
          <p:cNvSpPr/>
          <p:nvPr/>
        </p:nvSpPr>
        <p:spPr>
          <a:xfrm>
            <a:off x="9098280" y="2167128"/>
            <a:ext cx="2423160" cy="502920"/>
          </a:xfrm>
          <a:prstGeom prst="rect">
            <a:avLst/>
          </a:prstGeom>
          <a:noFill/>
          <a:ln/>
        </p:spPr>
        <p:txBody>
          <a:bodyPr wrap="square" lIns="0" tIns="0" rIns="0" bIns="0" rtlCol="0" anchor="ctr"/>
          <a:lstStyle/>
          <a:p>
            <a:pPr marL="0" indent="0">
              <a:lnSpc>
                <a:spcPts val="1700"/>
              </a:lnSpc>
              <a:buNone/>
            </a:pPr>
            <a:r>
              <a:rPr lang="en-US" sz="1550" b="1" dirty="0">
                <a:solidFill>
                  <a:srgbClr val="7C342A"/>
                </a:solidFill>
                <a:latin typeface="Georgia" pitchFamily="34" charset="0"/>
                <a:ea typeface="Georgia" pitchFamily="34" charset="-122"/>
                <a:cs typeface="Georgia" pitchFamily="34" charset="-120"/>
              </a:rPr>
              <a:t>Constant de-escalation</a:t>
            </a:r>
            <a:endParaRPr lang="en-US" sz="1550" dirty="0"/>
          </a:p>
        </p:txBody>
      </p:sp>
      <p:sp>
        <p:nvSpPr>
          <p:cNvPr id="15" name="Text 12"/>
          <p:cNvSpPr/>
          <p:nvPr/>
        </p:nvSpPr>
        <p:spPr>
          <a:xfrm>
            <a:off x="8485632" y="2715768"/>
            <a:ext cx="3063240" cy="914400"/>
          </a:xfrm>
          <a:prstGeom prst="rect">
            <a:avLst/>
          </a:prstGeom>
          <a:noFill/>
          <a:ln/>
        </p:spPr>
        <p:txBody>
          <a:bodyPr wrap="square" lIns="0" tIns="0" rIns="0" bIns="0" rtlCol="0" anchor="ctr"/>
          <a:lstStyle/>
          <a:p>
            <a:pPr marL="0" indent="0">
              <a:lnSpc>
                <a:spcPts val="1600"/>
              </a:lnSpc>
              <a:buNone/>
            </a:pPr>
            <a:r>
              <a:rPr lang="en-US" sz="1200" dirty="0">
                <a:solidFill>
                  <a:srgbClr val="3B2E27"/>
                </a:solidFill>
                <a:latin typeface="Calibri" pitchFamily="34" charset="0"/>
                <a:ea typeface="Calibri" pitchFamily="34" charset="-122"/>
                <a:cs typeface="Calibri" pitchFamily="34" charset="-120"/>
              </a:rPr>
              <a:t>Tension, conflict, and distress are routine — and fall to frontline workers to defuse.</a:t>
            </a:r>
            <a:endParaRPr lang="en-US" sz="1200" dirty="0"/>
          </a:p>
        </p:txBody>
      </p:sp>
      <p:sp>
        <p:nvSpPr>
          <p:cNvPr id="16" name="Shape 13"/>
          <p:cNvSpPr/>
          <p:nvPr/>
        </p:nvSpPr>
        <p:spPr>
          <a:xfrm>
            <a:off x="4480560" y="3950208"/>
            <a:ext cx="3520440" cy="1783080"/>
          </a:xfrm>
          <a:prstGeom prst="roundRect">
            <a:avLst>
              <a:gd name="adj" fmla="val 4615"/>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7" name="Shape 14"/>
          <p:cNvSpPr/>
          <p:nvPr/>
        </p:nvSpPr>
        <p:spPr>
          <a:xfrm>
            <a:off x="4480560" y="3950208"/>
            <a:ext cx="3520440" cy="118872"/>
          </a:xfrm>
          <a:prstGeom prst="rect">
            <a:avLst/>
          </a:prstGeom>
          <a:solidFill>
            <a:srgbClr val="B85042"/>
          </a:solidFill>
          <a:ln/>
        </p:spPr>
        <p:txBody>
          <a:bodyPr/>
          <a:lstStyle/>
          <a:p>
            <a:endParaRPr lang="en-US"/>
          </a:p>
        </p:txBody>
      </p:sp>
      <p:sp>
        <p:nvSpPr>
          <p:cNvPr id="18" name="Text 15"/>
          <p:cNvSpPr/>
          <p:nvPr/>
        </p:nvSpPr>
        <p:spPr>
          <a:xfrm>
            <a:off x="4736592" y="4151376"/>
            <a:ext cx="822960" cy="457200"/>
          </a:xfrm>
          <a:prstGeom prst="rect">
            <a:avLst/>
          </a:prstGeom>
          <a:noFill/>
          <a:ln/>
        </p:spPr>
        <p:txBody>
          <a:bodyPr wrap="square" lIns="0" tIns="0" rIns="0" bIns="0" rtlCol="0" anchor="ctr"/>
          <a:lstStyle/>
          <a:p>
            <a:pPr marL="0" indent="0">
              <a:buNone/>
            </a:pPr>
            <a:r>
              <a:rPr lang="en-US" sz="2200" b="1" dirty="0">
                <a:solidFill>
                  <a:srgbClr val="EFE6D5"/>
                </a:solidFill>
                <a:latin typeface="Georgia" pitchFamily="34" charset="0"/>
                <a:ea typeface="Georgia" pitchFamily="34" charset="-122"/>
                <a:cs typeface="Georgia" pitchFamily="34" charset="-120"/>
              </a:rPr>
              <a:t>03</a:t>
            </a:r>
            <a:endParaRPr lang="en-US" sz="2200" dirty="0"/>
          </a:p>
        </p:txBody>
      </p:sp>
      <p:sp>
        <p:nvSpPr>
          <p:cNvPr id="19" name="Text 16"/>
          <p:cNvSpPr/>
          <p:nvPr/>
        </p:nvSpPr>
        <p:spPr>
          <a:xfrm>
            <a:off x="5349240" y="4151376"/>
            <a:ext cx="2423160" cy="502920"/>
          </a:xfrm>
          <a:prstGeom prst="rect">
            <a:avLst/>
          </a:prstGeom>
          <a:noFill/>
          <a:ln/>
        </p:spPr>
        <p:txBody>
          <a:bodyPr wrap="square" lIns="0" tIns="0" rIns="0" bIns="0" rtlCol="0" anchor="ctr"/>
          <a:lstStyle/>
          <a:p>
            <a:pPr marL="0" indent="0">
              <a:lnSpc>
                <a:spcPts val="1700"/>
              </a:lnSpc>
              <a:buNone/>
            </a:pPr>
            <a:r>
              <a:rPr lang="en-US" sz="1550" b="1" dirty="0">
                <a:solidFill>
                  <a:srgbClr val="7C342A"/>
                </a:solidFill>
                <a:latin typeface="Georgia" pitchFamily="34" charset="0"/>
                <a:ea typeface="Georgia" pitchFamily="34" charset="-122"/>
                <a:cs typeface="Georgia" pitchFamily="34" charset="-120"/>
              </a:rPr>
              <a:t>Trauma exposure</a:t>
            </a:r>
            <a:endParaRPr lang="en-US" sz="1550" dirty="0"/>
          </a:p>
        </p:txBody>
      </p:sp>
      <p:sp>
        <p:nvSpPr>
          <p:cNvPr id="20" name="Text 17"/>
          <p:cNvSpPr/>
          <p:nvPr/>
        </p:nvSpPr>
        <p:spPr>
          <a:xfrm>
            <a:off x="4736592" y="4700016"/>
            <a:ext cx="3063240" cy="914400"/>
          </a:xfrm>
          <a:prstGeom prst="rect">
            <a:avLst/>
          </a:prstGeom>
          <a:noFill/>
          <a:ln/>
        </p:spPr>
        <p:txBody>
          <a:bodyPr wrap="square" lIns="0" tIns="0" rIns="0" bIns="0" rtlCol="0" anchor="ctr"/>
          <a:lstStyle/>
          <a:p>
            <a:pPr marL="0" indent="0">
              <a:lnSpc>
                <a:spcPts val="1600"/>
              </a:lnSpc>
              <a:buNone/>
            </a:pPr>
            <a:r>
              <a:rPr lang="en-US" sz="1200" dirty="0">
                <a:solidFill>
                  <a:srgbClr val="3B2E27"/>
                </a:solidFill>
                <a:latin typeface="Calibri" pitchFamily="34" charset="0"/>
                <a:ea typeface="Calibri" pitchFamily="34" charset="-122"/>
                <a:cs typeface="Calibri" pitchFamily="34" charset="-120"/>
              </a:rPr>
              <a:t>Repeated exposure to others' trauma drives vicarious trauma, compassion fatigue, and burnout.</a:t>
            </a:r>
            <a:endParaRPr lang="en-US" sz="1200" dirty="0"/>
          </a:p>
        </p:txBody>
      </p:sp>
      <p:sp>
        <p:nvSpPr>
          <p:cNvPr id="21" name="Shape 18"/>
          <p:cNvSpPr/>
          <p:nvPr/>
        </p:nvSpPr>
        <p:spPr>
          <a:xfrm>
            <a:off x="8229600" y="3950208"/>
            <a:ext cx="3520440" cy="1783080"/>
          </a:xfrm>
          <a:prstGeom prst="roundRect">
            <a:avLst>
              <a:gd name="adj" fmla="val 4615"/>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22" name="Shape 19"/>
          <p:cNvSpPr/>
          <p:nvPr/>
        </p:nvSpPr>
        <p:spPr>
          <a:xfrm>
            <a:off x="8229600" y="3950208"/>
            <a:ext cx="3520440" cy="118872"/>
          </a:xfrm>
          <a:prstGeom prst="rect">
            <a:avLst/>
          </a:prstGeom>
          <a:solidFill>
            <a:srgbClr val="B85042"/>
          </a:solidFill>
          <a:ln/>
        </p:spPr>
        <p:txBody>
          <a:bodyPr/>
          <a:lstStyle/>
          <a:p>
            <a:endParaRPr lang="en-US"/>
          </a:p>
        </p:txBody>
      </p:sp>
      <p:sp>
        <p:nvSpPr>
          <p:cNvPr id="23" name="Text 20"/>
          <p:cNvSpPr/>
          <p:nvPr/>
        </p:nvSpPr>
        <p:spPr>
          <a:xfrm>
            <a:off x="8485632" y="4151376"/>
            <a:ext cx="822960" cy="457200"/>
          </a:xfrm>
          <a:prstGeom prst="rect">
            <a:avLst/>
          </a:prstGeom>
          <a:noFill/>
          <a:ln/>
        </p:spPr>
        <p:txBody>
          <a:bodyPr wrap="square" lIns="0" tIns="0" rIns="0" bIns="0" rtlCol="0" anchor="ctr"/>
          <a:lstStyle/>
          <a:p>
            <a:pPr marL="0" indent="0">
              <a:buNone/>
            </a:pPr>
            <a:r>
              <a:rPr lang="en-US" sz="2200" b="1" dirty="0">
                <a:solidFill>
                  <a:srgbClr val="EFE6D5"/>
                </a:solidFill>
                <a:latin typeface="Georgia" pitchFamily="34" charset="0"/>
                <a:ea typeface="Georgia" pitchFamily="34" charset="-122"/>
                <a:cs typeface="Georgia" pitchFamily="34" charset="-120"/>
              </a:rPr>
              <a:t>04</a:t>
            </a:r>
            <a:endParaRPr lang="en-US" sz="2200" dirty="0"/>
          </a:p>
        </p:txBody>
      </p:sp>
      <p:sp>
        <p:nvSpPr>
          <p:cNvPr id="24" name="Text 21"/>
          <p:cNvSpPr/>
          <p:nvPr/>
        </p:nvSpPr>
        <p:spPr>
          <a:xfrm>
            <a:off x="9098280" y="4151376"/>
            <a:ext cx="2423160" cy="502920"/>
          </a:xfrm>
          <a:prstGeom prst="rect">
            <a:avLst/>
          </a:prstGeom>
          <a:noFill/>
          <a:ln/>
        </p:spPr>
        <p:txBody>
          <a:bodyPr wrap="square" lIns="0" tIns="0" rIns="0" bIns="0" rtlCol="0" anchor="ctr"/>
          <a:lstStyle/>
          <a:p>
            <a:pPr marL="0" indent="0">
              <a:lnSpc>
                <a:spcPts val="1700"/>
              </a:lnSpc>
              <a:buNone/>
            </a:pPr>
            <a:r>
              <a:rPr lang="en-US" sz="1550" b="1" dirty="0">
                <a:solidFill>
                  <a:srgbClr val="7C342A"/>
                </a:solidFill>
                <a:latin typeface="Georgia" pitchFamily="34" charset="0"/>
                <a:ea typeface="Georgia" pitchFamily="34" charset="-122"/>
                <a:cs typeface="Georgia" pitchFamily="34" charset="-120"/>
              </a:rPr>
              <a:t>High turnover</a:t>
            </a:r>
            <a:endParaRPr lang="en-US" sz="1550" dirty="0"/>
          </a:p>
        </p:txBody>
      </p:sp>
      <p:sp>
        <p:nvSpPr>
          <p:cNvPr id="25" name="Text 22"/>
          <p:cNvSpPr/>
          <p:nvPr/>
        </p:nvSpPr>
        <p:spPr>
          <a:xfrm>
            <a:off x="8485632" y="4700016"/>
            <a:ext cx="3063240" cy="914400"/>
          </a:xfrm>
          <a:prstGeom prst="rect">
            <a:avLst/>
          </a:prstGeom>
          <a:noFill/>
          <a:ln/>
        </p:spPr>
        <p:txBody>
          <a:bodyPr wrap="square" lIns="0" tIns="0" rIns="0" bIns="0" rtlCol="0" anchor="ctr"/>
          <a:lstStyle/>
          <a:p>
            <a:pPr marL="0" indent="0">
              <a:lnSpc>
                <a:spcPts val="1600"/>
              </a:lnSpc>
              <a:buNone/>
            </a:pPr>
            <a:r>
              <a:rPr lang="en-US" sz="1200" dirty="0">
                <a:solidFill>
                  <a:srgbClr val="3B2E27"/>
                </a:solidFill>
                <a:latin typeface="Calibri" pitchFamily="34" charset="0"/>
                <a:ea typeface="Calibri" pitchFamily="34" charset="-122"/>
                <a:cs typeface="Calibri" pitchFamily="34" charset="-120"/>
              </a:rPr>
              <a:t>Emotional load and stress fuel staff turnover, eroding consistency for guests.</a:t>
            </a:r>
            <a:endParaRPr lang="en-US" sz="1200" dirty="0"/>
          </a:p>
        </p:txBody>
      </p:sp>
      <p:sp>
        <p:nvSpPr>
          <p:cNvPr id="26" name="Text 23"/>
          <p:cNvSpPr/>
          <p:nvPr/>
        </p:nvSpPr>
        <p:spPr>
          <a:xfrm>
            <a:off x="4480560" y="5806440"/>
            <a:ext cx="7269480" cy="365760"/>
          </a:xfrm>
          <a:prstGeom prst="rect">
            <a:avLst/>
          </a:prstGeom>
          <a:noFill/>
          <a:ln/>
        </p:spPr>
        <p:txBody>
          <a:bodyPr wrap="square" lIns="0" tIns="0" rIns="0" bIns="0" rtlCol="0" anchor="ctr"/>
          <a:lstStyle/>
          <a:p>
            <a:pPr marL="0" indent="0" algn="ctr">
              <a:buNone/>
            </a:pPr>
            <a:r>
              <a:rPr lang="en-US" sz="1350" b="1" i="1" dirty="0">
                <a:solidFill>
                  <a:srgbClr val="5E7A66"/>
                </a:solidFill>
                <a:latin typeface="Calibri" pitchFamily="34" charset="0"/>
                <a:ea typeface="Calibri" pitchFamily="34" charset="-122"/>
                <a:cs typeface="Calibri" pitchFamily="34" charset="-120"/>
              </a:rPr>
              <a:t>WRAP doesn't replace staff — it gives guests tools that lighten each of these pressures.</a:t>
            </a:r>
            <a:endParaRPr lang="en-US" sz="1350" dirty="0"/>
          </a:p>
        </p:txBody>
      </p:sp>
      <p:sp>
        <p:nvSpPr>
          <p:cNvPr id="27" name="Text 24"/>
          <p:cNvSpPr/>
          <p:nvPr/>
        </p:nvSpPr>
        <p:spPr>
          <a:xfrm>
            <a:off x="4480560" y="6419088"/>
            <a:ext cx="6400800" cy="274320"/>
          </a:xfrm>
          <a:prstGeom prst="rect">
            <a:avLst/>
          </a:prstGeom>
          <a:noFill/>
          <a:ln/>
        </p:spPr>
        <p:txBody>
          <a:bodyPr wrap="square" lIns="0" tIns="0" rIns="0" bIns="0" rtlCol="0" anchor="ctr"/>
          <a:lstStyle/>
          <a:p>
            <a:pPr marL="0" indent="0">
              <a:buNone/>
            </a:pPr>
            <a:r>
              <a:rPr lang="en-US" sz="900" dirty="0">
                <a:solidFill>
                  <a:srgbClr val="8A7A6E"/>
                </a:solidFill>
                <a:latin typeface="Calibri" pitchFamily="34" charset="0"/>
                <a:ea typeface="Calibri" pitchFamily="34" charset="-122"/>
                <a:cs typeface="Calibri" pitchFamily="34" charset="-120"/>
              </a:rPr>
              <a:t>Wellness Recovery Action Plan (WRAP) · Benefits for Low-Barrier Shelter Staff</a:t>
            </a:r>
            <a:endParaRPr lang="en-US" sz="900" dirty="0"/>
          </a:p>
        </p:txBody>
      </p:sp>
      <p:sp>
        <p:nvSpPr>
          <p:cNvPr id="28" name="Text 25"/>
          <p:cNvSpPr/>
          <p:nvPr/>
        </p:nvSpPr>
        <p:spPr>
          <a:xfrm>
            <a:off x="11247120" y="6419088"/>
            <a:ext cx="548640" cy="274320"/>
          </a:xfrm>
          <a:prstGeom prst="rect">
            <a:avLst/>
          </a:prstGeom>
          <a:noFill/>
          <a:ln/>
        </p:spPr>
        <p:txBody>
          <a:bodyPr wrap="square" lIns="0" tIns="0" rIns="0" bIns="0" rtlCol="0" anchor="ctr"/>
          <a:lstStyle/>
          <a:p>
            <a:pPr marL="0" indent="0" algn="r">
              <a:buNone/>
            </a:pPr>
            <a:r>
              <a:rPr lang="en-US" sz="900" dirty="0">
                <a:solidFill>
                  <a:srgbClr val="8A7A6E"/>
                </a:solidFill>
                <a:latin typeface="Calibri" pitchFamily="34" charset="0"/>
                <a:ea typeface="Calibri" pitchFamily="34" charset="-122"/>
                <a:cs typeface="Calibri"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BF6EE"/>
        </a:solidFill>
        <a:effectLst/>
      </p:bgPr>
    </p:bg>
    <p:spTree>
      <p:nvGrpSpPr>
        <p:cNvPr id="1" name=""/>
        <p:cNvGrpSpPr/>
        <p:nvPr/>
      </p:nvGrpSpPr>
      <p:grpSpPr>
        <a:xfrm>
          <a:off x="0" y="0"/>
          <a:ext cx="0" cy="0"/>
          <a:chOff x="0" y="0"/>
          <a:chExt cx="0" cy="0"/>
        </a:xfrm>
      </p:grpSpPr>
      <p:pic>
        <p:nvPicPr>
          <p:cNvPr id="2" name="Image 0" descr="/agent/turn3/workspace/images/image-ffc28dfaabd64b0020e6a01277d07665.jpg"/>
          <p:cNvPicPr>
            <a:picLocks noChangeAspect="1"/>
          </p:cNvPicPr>
          <p:nvPr/>
        </p:nvPicPr>
        <p:blipFill>
          <a:blip r:embed="rId3"/>
          <a:srcRect l="4970" r="4970"/>
          <a:stretch/>
        </p:blipFill>
        <p:spPr>
          <a:xfrm>
            <a:off x="8074152" y="0"/>
            <a:ext cx="4117543" cy="6858000"/>
          </a:xfrm>
          <a:prstGeom prst="rect">
            <a:avLst/>
          </a:prstGeom>
        </p:spPr>
      </p:pic>
      <p:sp>
        <p:nvSpPr>
          <p:cNvPr id="3" name="Shape 0"/>
          <p:cNvSpPr/>
          <p:nvPr/>
        </p:nvSpPr>
        <p:spPr>
          <a:xfrm>
            <a:off x="7964424" y="0"/>
            <a:ext cx="109728" cy="6858000"/>
          </a:xfrm>
          <a:prstGeom prst="rect">
            <a:avLst/>
          </a:prstGeom>
          <a:solidFill>
            <a:srgbClr val="B85042"/>
          </a:solidFill>
          <a:ln/>
        </p:spPr>
        <p:txBody>
          <a:bodyPr/>
          <a:lstStyle/>
          <a:p>
            <a:endParaRPr lang="en-US"/>
          </a:p>
        </p:txBody>
      </p:sp>
      <p:sp>
        <p:nvSpPr>
          <p:cNvPr id="4" name="Text 1"/>
          <p:cNvSpPr/>
          <p:nvPr/>
        </p:nvSpPr>
        <p:spPr>
          <a:xfrm>
            <a:off x="640080" y="502920"/>
            <a:ext cx="7040880" cy="320040"/>
          </a:xfrm>
          <a:prstGeom prst="rect">
            <a:avLst/>
          </a:prstGeom>
          <a:noFill/>
          <a:ln/>
        </p:spPr>
        <p:txBody>
          <a:bodyPr wrap="square" lIns="0" tIns="0" rIns="0" bIns="0" rtlCol="0" anchor="ctr"/>
          <a:lstStyle/>
          <a:p>
            <a:pPr marL="0" indent="0">
              <a:buNone/>
            </a:pPr>
            <a:r>
              <a:rPr lang="en-US" sz="1250" b="1" kern="0" spc="300" dirty="0">
                <a:solidFill>
                  <a:srgbClr val="B85042"/>
                </a:solidFill>
                <a:latin typeface="Calibri" pitchFamily="34" charset="0"/>
                <a:ea typeface="Calibri" pitchFamily="34" charset="-122"/>
                <a:cs typeface="Calibri" pitchFamily="34" charset="-120"/>
              </a:rPr>
              <a:t>THE SHIFT</a:t>
            </a:r>
            <a:endParaRPr lang="en-US" sz="1250" dirty="0"/>
          </a:p>
        </p:txBody>
      </p:sp>
      <p:sp>
        <p:nvSpPr>
          <p:cNvPr id="5" name="Text 2"/>
          <p:cNvSpPr/>
          <p:nvPr/>
        </p:nvSpPr>
        <p:spPr>
          <a:xfrm>
            <a:off x="640080" y="841248"/>
            <a:ext cx="7040880" cy="914400"/>
          </a:xfrm>
          <a:prstGeom prst="rect">
            <a:avLst/>
          </a:prstGeom>
          <a:noFill/>
          <a:ln/>
        </p:spPr>
        <p:txBody>
          <a:bodyPr wrap="square" lIns="0" tIns="0" rIns="0" bIns="0" rtlCol="0" anchor="ctr"/>
          <a:lstStyle/>
          <a:p>
            <a:pPr marL="0" indent="0">
              <a:lnSpc>
                <a:spcPts val="3400"/>
              </a:lnSpc>
              <a:buNone/>
            </a:pPr>
            <a:r>
              <a:rPr lang="en-US" sz="3100" b="1" dirty="0">
                <a:solidFill>
                  <a:srgbClr val="3B2E27"/>
                </a:solidFill>
                <a:latin typeface="Georgia" pitchFamily="34" charset="0"/>
                <a:ea typeface="Georgia" pitchFamily="34" charset="-122"/>
                <a:cs typeface="Georgia" pitchFamily="34" charset="-120"/>
              </a:rPr>
              <a:t>When a Guest Uses WRAP, the Staff Role Changes</a:t>
            </a:r>
            <a:endParaRPr lang="en-US" sz="3100" dirty="0"/>
          </a:p>
        </p:txBody>
      </p:sp>
      <p:sp>
        <p:nvSpPr>
          <p:cNvPr id="6" name="Text 3"/>
          <p:cNvSpPr/>
          <p:nvPr/>
        </p:nvSpPr>
        <p:spPr>
          <a:xfrm>
            <a:off x="640080" y="1828800"/>
            <a:ext cx="3611880" cy="274320"/>
          </a:xfrm>
          <a:prstGeom prst="rect">
            <a:avLst/>
          </a:prstGeom>
          <a:noFill/>
          <a:ln/>
        </p:spPr>
        <p:txBody>
          <a:bodyPr wrap="square" lIns="0" tIns="0" rIns="0" bIns="0" rtlCol="0" anchor="ctr"/>
          <a:lstStyle/>
          <a:p>
            <a:pPr marL="0" indent="0">
              <a:buNone/>
            </a:pPr>
            <a:r>
              <a:rPr lang="en-US" sz="1100" b="1" kern="0" spc="150" dirty="0">
                <a:solidFill>
                  <a:srgbClr val="5E7A66"/>
                </a:solidFill>
                <a:latin typeface="Calibri" pitchFamily="34" charset="0"/>
                <a:ea typeface="Calibri" pitchFamily="34" charset="-122"/>
                <a:cs typeface="Calibri" pitchFamily="34" charset="-120"/>
              </a:rPr>
              <a:t>WHAT THE GUEST DOES</a:t>
            </a:r>
            <a:endParaRPr lang="en-US" sz="1100" dirty="0"/>
          </a:p>
        </p:txBody>
      </p:sp>
      <p:sp>
        <p:nvSpPr>
          <p:cNvPr id="7" name="Text 4"/>
          <p:cNvSpPr/>
          <p:nvPr/>
        </p:nvSpPr>
        <p:spPr>
          <a:xfrm>
            <a:off x="4892040" y="1828800"/>
            <a:ext cx="2788920" cy="274320"/>
          </a:xfrm>
          <a:prstGeom prst="rect">
            <a:avLst/>
          </a:prstGeom>
          <a:noFill/>
          <a:ln/>
        </p:spPr>
        <p:txBody>
          <a:bodyPr wrap="square" lIns="0" tIns="0" rIns="0" bIns="0" rtlCol="0" anchor="ctr"/>
          <a:lstStyle/>
          <a:p>
            <a:pPr marL="0" indent="0">
              <a:buNone/>
            </a:pPr>
            <a:r>
              <a:rPr lang="en-US" sz="1100" b="1" kern="0" spc="150" dirty="0">
                <a:solidFill>
                  <a:srgbClr val="B85042"/>
                </a:solidFill>
                <a:latin typeface="Calibri" pitchFamily="34" charset="0"/>
                <a:ea typeface="Calibri" pitchFamily="34" charset="-122"/>
                <a:cs typeface="Calibri" pitchFamily="34" charset="-120"/>
              </a:rPr>
              <a:t>WHAT STAFF GAIN</a:t>
            </a:r>
            <a:endParaRPr lang="en-US" sz="1100" dirty="0"/>
          </a:p>
        </p:txBody>
      </p:sp>
      <p:sp>
        <p:nvSpPr>
          <p:cNvPr id="8" name="Shape 5"/>
          <p:cNvSpPr/>
          <p:nvPr/>
        </p:nvSpPr>
        <p:spPr>
          <a:xfrm>
            <a:off x="640080" y="2121408"/>
            <a:ext cx="3611880" cy="841248"/>
          </a:xfrm>
          <a:prstGeom prst="roundRect">
            <a:avLst>
              <a:gd name="adj" fmla="val 9783"/>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9" name="Text 6"/>
          <p:cNvSpPr/>
          <p:nvPr/>
        </p:nvSpPr>
        <p:spPr>
          <a:xfrm>
            <a:off x="822960" y="2121408"/>
            <a:ext cx="3291840" cy="841248"/>
          </a:xfrm>
          <a:prstGeom prst="rect">
            <a:avLst/>
          </a:prstGeom>
          <a:noFill/>
          <a:ln/>
        </p:spPr>
        <p:txBody>
          <a:bodyPr wrap="square" lIns="0" tIns="0" rIns="0" bIns="0" rtlCol="0" anchor="ctr"/>
          <a:lstStyle/>
          <a:p>
            <a:pPr marL="0" indent="0">
              <a:lnSpc>
                <a:spcPts val="1500"/>
              </a:lnSpc>
              <a:buNone/>
            </a:pPr>
            <a:r>
              <a:rPr lang="en-US" sz="1200" dirty="0">
                <a:solidFill>
                  <a:srgbClr val="3B2E27"/>
                </a:solidFill>
                <a:latin typeface="Calibri" pitchFamily="34" charset="0"/>
                <a:ea typeface="Calibri" pitchFamily="34" charset="-122"/>
                <a:cs typeface="Calibri" pitchFamily="34" charset="-120"/>
              </a:rPr>
              <a:t>The guest names their own triggers and early warning signs</a:t>
            </a:r>
            <a:endParaRPr lang="en-US" sz="1200" dirty="0"/>
          </a:p>
        </p:txBody>
      </p:sp>
      <p:sp>
        <p:nvSpPr>
          <p:cNvPr id="10" name="Shape 7"/>
          <p:cNvSpPr/>
          <p:nvPr/>
        </p:nvSpPr>
        <p:spPr>
          <a:xfrm>
            <a:off x="4370832" y="2414016"/>
            <a:ext cx="411480" cy="256032"/>
          </a:xfrm>
          <a:prstGeom prst="rightArrow">
            <a:avLst/>
          </a:prstGeom>
          <a:solidFill>
            <a:srgbClr val="7E9A86"/>
          </a:solidFill>
          <a:ln/>
        </p:spPr>
        <p:txBody>
          <a:bodyPr/>
          <a:lstStyle/>
          <a:p>
            <a:endParaRPr lang="en-US"/>
          </a:p>
        </p:txBody>
      </p:sp>
      <p:sp>
        <p:nvSpPr>
          <p:cNvPr id="11" name="Shape 8"/>
          <p:cNvSpPr/>
          <p:nvPr/>
        </p:nvSpPr>
        <p:spPr>
          <a:xfrm>
            <a:off x="4892040" y="2121408"/>
            <a:ext cx="2788920" cy="841248"/>
          </a:xfrm>
          <a:prstGeom prst="roundRect">
            <a:avLst>
              <a:gd name="adj" fmla="val 9783"/>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2" name="Text 9"/>
          <p:cNvSpPr/>
          <p:nvPr/>
        </p:nvSpPr>
        <p:spPr>
          <a:xfrm>
            <a:off x="5056632" y="2121408"/>
            <a:ext cx="2468880" cy="841248"/>
          </a:xfrm>
          <a:prstGeom prst="rect">
            <a:avLst/>
          </a:prstGeom>
          <a:noFill/>
          <a:ln/>
        </p:spPr>
        <p:txBody>
          <a:bodyPr wrap="square" lIns="0" tIns="0" rIns="0" bIns="0" rtlCol="0" anchor="ctr"/>
          <a:lstStyle/>
          <a:p>
            <a:pPr marL="0" indent="0">
              <a:lnSpc>
                <a:spcPts val="1500"/>
              </a:lnSpc>
              <a:buNone/>
            </a:pPr>
            <a:r>
              <a:rPr lang="en-US" sz="1200" b="1" dirty="0">
                <a:solidFill>
                  <a:srgbClr val="7C342A"/>
                </a:solidFill>
                <a:latin typeface="Calibri" pitchFamily="34" charset="0"/>
                <a:ea typeface="Calibri" pitchFamily="34" charset="-122"/>
                <a:cs typeface="Calibri" pitchFamily="34" charset="-120"/>
              </a:rPr>
              <a:t>Staff spot trouble earlier and step in before it escalates</a:t>
            </a:r>
            <a:endParaRPr lang="en-US" sz="1200" dirty="0"/>
          </a:p>
        </p:txBody>
      </p:sp>
      <p:sp>
        <p:nvSpPr>
          <p:cNvPr id="13" name="Shape 10"/>
          <p:cNvSpPr/>
          <p:nvPr/>
        </p:nvSpPr>
        <p:spPr>
          <a:xfrm>
            <a:off x="640080" y="3081528"/>
            <a:ext cx="3611880" cy="841248"/>
          </a:xfrm>
          <a:prstGeom prst="roundRect">
            <a:avLst>
              <a:gd name="adj" fmla="val 9783"/>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4" name="Text 11"/>
          <p:cNvSpPr/>
          <p:nvPr/>
        </p:nvSpPr>
        <p:spPr>
          <a:xfrm>
            <a:off x="822960" y="3081528"/>
            <a:ext cx="3291840" cy="841248"/>
          </a:xfrm>
          <a:prstGeom prst="rect">
            <a:avLst/>
          </a:prstGeom>
          <a:noFill/>
          <a:ln/>
        </p:spPr>
        <p:txBody>
          <a:bodyPr wrap="square" lIns="0" tIns="0" rIns="0" bIns="0" rtlCol="0" anchor="ctr"/>
          <a:lstStyle/>
          <a:p>
            <a:pPr marL="0" indent="0">
              <a:lnSpc>
                <a:spcPts val="1500"/>
              </a:lnSpc>
              <a:buNone/>
            </a:pPr>
            <a:r>
              <a:rPr lang="en-US" sz="1200" dirty="0">
                <a:solidFill>
                  <a:srgbClr val="3B2E27"/>
                </a:solidFill>
                <a:latin typeface="Calibri" pitchFamily="34" charset="0"/>
                <a:ea typeface="Calibri" pitchFamily="34" charset="-122"/>
                <a:cs typeface="Calibri" pitchFamily="34" charset="-120"/>
              </a:rPr>
              <a:t>The guest follows a daily maintenance routine</a:t>
            </a:r>
            <a:endParaRPr lang="en-US" sz="1200" dirty="0"/>
          </a:p>
        </p:txBody>
      </p:sp>
      <p:sp>
        <p:nvSpPr>
          <p:cNvPr id="15" name="Shape 12"/>
          <p:cNvSpPr/>
          <p:nvPr/>
        </p:nvSpPr>
        <p:spPr>
          <a:xfrm>
            <a:off x="4370832" y="3374136"/>
            <a:ext cx="411480" cy="256032"/>
          </a:xfrm>
          <a:prstGeom prst="rightArrow">
            <a:avLst/>
          </a:prstGeom>
          <a:solidFill>
            <a:srgbClr val="7E9A86"/>
          </a:solidFill>
          <a:ln/>
        </p:spPr>
        <p:txBody>
          <a:bodyPr/>
          <a:lstStyle/>
          <a:p>
            <a:endParaRPr lang="en-US"/>
          </a:p>
        </p:txBody>
      </p:sp>
      <p:sp>
        <p:nvSpPr>
          <p:cNvPr id="16" name="Shape 13"/>
          <p:cNvSpPr/>
          <p:nvPr/>
        </p:nvSpPr>
        <p:spPr>
          <a:xfrm>
            <a:off x="4892040" y="3081528"/>
            <a:ext cx="2788920" cy="841248"/>
          </a:xfrm>
          <a:prstGeom prst="roundRect">
            <a:avLst>
              <a:gd name="adj" fmla="val 9783"/>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7" name="Text 14"/>
          <p:cNvSpPr/>
          <p:nvPr/>
        </p:nvSpPr>
        <p:spPr>
          <a:xfrm>
            <a:off x="5056632" y="3081528"/>
            <a:ext cx="2468880" cy="841248"/>
          </a:xfrm>
          <a:prstGeom prst="rect">
            <a:avLst/>
          </a:prstGeom>
          <a:noFill/>
          <a:ln/>
        </p:spPr>
        <p:txBody>
          <a:bodyPr wrap="square" lIns="0" tIns="0" rIns="0" bIns="0" rtlCol="0" anchor="ctr"/>
          <a:lstStyle/>
          <a:p>
            <a:pPr marL="0" indent="0">
              <a:lnSpc>
                <a:spcPts val="1500"/>
              </a:lnSpc>
              <a:buNone/>
            </a:pPr>
            <a:r>
              <a:rPr lang="en-US" sz="1200" b="1" dirty="0">
                <a:solidFill>
                  <a:srgbClr val="7C342A"/>
                </a:solidFill>
                <a:latin typeface="Calibri" pitchFamily="34" charset="0"/>
                <a:ea typeface="Calibri" pitchFamily="34" charset="-122"/>
                <a:cs typeface="Calibri" pitchFamily="34" charset="-120"/>
              </a:rPr>
              <a:t>Fewer destabilizing episodes for staff to manage</a:t>
            </a:r>
            <a:endParaRPr lang="en-US" sz="1200" dirty="0"/>
          </a:p>
        </p:txBody>
      </p:sp>
      <p:sp>
        <p:nvSpPr>
          <p:cNvPr id="18" name="Shape 15"/>
          <p:cNvSpPr/>
          <p:nvPr/>
        </p:nvSpPr>
        <p:spPr>
          <a:xfrm>
            <a:off x="640080" y="4041648"/>
            <a:ext cx="3611880" cy="841248"/>
          </a:xfrm>
          <a:prstGeom prst="roundRect">
            <a:avLst>
              <a:gd name="adj" fmla="val 9783"/>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9" name="Text 16"/>
          <p:cNvSpPr/>
          <p:nvPr/>
        </p:nvSpPr>
        <p:spPr>
          <a:xfrm>
            <a:off x="822960" y="4041648"/>
            <a:ext cx="3291840" cy="841248"/>
          </a:xfrm>
          <a:prstGeom prst="rect">
            <a:avLst/>
          </a:prstGeom>
          <a:noFill/>
          <a:ln/>
        </p:spPr>
        <p:txBody>
          <a:bodyPr wrap="square" lIns="0" tIns="0" rIns="0" bIns="0" rtlCol="0" anchor="ctr"/>
          <a:lstStyle/>
          <a:p>
            <a:pPr marL="0" indent="0">
              <a:lnSpc>
                <a:spcPts val="1500"/>
              </a:lnSpc>
              <a:buNone/>
            </a:pPr>
            <a:r>
              <a:rPr lang="en-US" sz="1200" dirty="0">
                <a:solidFill>
                  <a:srgbClr val="3B2E27"/>
                </a:solidFill>
                <a:latin typeface="Calibri" pitchFamily="34" charset="0"/>
                <a:ea typeface="Calibri" pitchFamily="34" charset="-122"/>
                <a:cs typeface="Calibri" pitchFamily="34" charset="-120"/>
              </a:rPr>
              <a:t>The guest writes their own crisis &amp; post-crisis plan</a:t>
            </a:r>
            <a:endParaRPr lang="en-US" sz="1200" dirty="0"/>
          </a:p>
        </p:txBody>
      </p:sp>
      <p:sp>
        <p:nvSpPr>
          <p:cNvPr id="20" name="Shape 17"/>
          <p:cNvSpPr/>
          <p:nvPr/>
        </p:nvSpPr>
        <p:spPr>
          <a:xfrm>
            <a:off x="4370832" y="4334256"/>
            <a:ext cx="411480" cy="256032"/>
          </a:xfrm>
          <a:prstGeom prst="rightArrow">
            <a:avLst/>
          </a:prstGeom>
          <a:solidFill>
            <a:srgbClr val="7E9A86"/>
          </a:solidFill>
          <a:ln/>
        </p:spPr>
        <p:txBody>
          <a:bodyPr/>
          <a:lstStyle/>
          <a:p>
            <a:endParaRPr lang="en-US"/>
          </a:p>
        </p:txBody>
      </p:sp>
      <p:sp>
        <p:nvSpPr>
          <p:cNvPr id="21" name="Shape 18"/>
          <p:cNvSpPr/>
          <p:nvPr/>
        </p:nvSpPr>
        <p:spPr>
          <a:xfrm>
            <a:off x="4892040" y="4041648"/>
            <a:ext cx="2788920" cy="841248"/>
          </a:xfrm>
          <a:prstGeom prst="roundRect">
            <a:avLst>
              <a:gd name="adj" fmla="val 9783"/>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22" name="Text 19"/>
          <p:cNvSpPr/>
          <p:nvPr/>
        </p:nvSpPr>
        <p:spPr>
          <a:xfrm>
            <a:off x="5056632" y="4041648"/>
            <a:ext cx="2468880" cy="841248"/>
          </a:xfrm>
          <a:prstGeom prst="rect">
            <a:avLst/>
          </a:prstGeom>
          <a:noFill/>
          <a:ln/>
        </p:spPr>
        <p:txBody>
          <a:bodyPr wrap="square" lIns="0" tIns="0" rIns="0" bIns="0" rtlCol="0" anchor="ctr"/>
          <a:lstStyle/>
          <a:p>
            <a:pPr marL="0" indent="0">
              <a:lnSpc>
                <a:spcPts val="1500"/>
              </a:lnSpc>
              <a:buNone/>
            </a:pPr>
            <a:r>
              <a:rPr lang="en-US" sz="1200" b="1" dirty="0">
                <a:solidFill>
                  <a:srgbClr val="7C342A"/>
                </a:solidFill>
                <a:latin typeface="Calibri" pitchFamily="34" charset="0"/>
                <a:ea typeface="Calibri" pitchFamily="34" charset="-122"/>
                <a:cs typeface="Calibri" pitchFamily="34" charset="-120"/>
              </a:rPr>
              <a:t>Staff have a guest-approved roadmap instead of guesswork</a:t>
            </a:r>
            <a:endParaRPr lang="en-US" sz="1200" dirty="0"/>
          </a:p>
        </p:txBody>
      </p:sp>
      <p:sp>
        <p:nvSpPr>
          <p:cNvPr id="23" name="Shape 20"/>
          <p:cNvSpPr/>
          <p:nvPr/>
        </p:nvSpPr>
        <p:spPr>
          <a:xfrm>
            <a:off x="640080" y="5001768"/>
            <a:ext cx="3611880" cy="841248"/>
          </a:xfrm>
          <a:prstGeom prst="roundRect">
            <a:avLst>
              <a:gd name="adj" fmla="val 9783"/>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24" name="Text 21"/>
          <p:cNvSpPr/>
          <p:nvPr/>
        </p:nvSpPr>
        <p:spPr>
          <a:xfrm>
            <a:off x="822960" y="5001768"/>
            <a:ext cx="3291840" cy="841248"/>
          </a:xfrm>
          <a:prstGeom prst="rect">
            <a:avLst/>
          </a:prstGeom>
          <a:noFill/>
          <a:ln/>
        </p:spPr>
        <p:txBody>
          <a:bodyPr wrap="square" lIns="0" tIns="0" rIns="0" bIns="0" rtlCol="0" anchor="ctr"/>
          <a:lstStyle/>
          <a:p>
            <a:pPr marL="0" indent="0">
              <a:lnSpc>
                <a:spcPts val="1500"/>
              </a:lnSpc>
              <a:buNone/>
            </a:pPr>
            <a:r>
              <a:rPr lang="en-US" sz="1200" dirty="0">
                <a:solidFill>
                  <a:srgbClr val="3B2E27"/>
                </a:solidFill>
                <a:latin typeface="Calibri" pitchFamily="34" charset="0"/>
                <a:ea typeface="Calibri" pitchFamily="34" charset="-122"/>
                <a:cs typeface="Calibri" pitchFamily="34" charset="-120"/>
              </a:rPr>
              <a:t>The guest practices self-advocacy and responsibility</a:t>
            </a:r>
            <a:endParaRPr lang="en-US" sz="1200" dirty="0"/>
          </a:p>
        </p:txBody>
      </p:sp>
      <p:sp>
        <p:nvSpPr>
          <p:cNvPr id="25" name="Shape 22"/>
          <p:cNvSpPr/>
          <p:nvPr/>
        </p:nvSpPr>
        <p:spPr>
          <a:xfrm>
            <a:off x="4370832" y="5294376"/>
            <a:ext cx="411480" cy="256032"/>
          </a:xfrm>
          <a:prstGeom prst="rightArrow">
            <a:avLst/>
          </a:prstGeom>
          <a:solidFill>
            <a:srgbClr val="7E9A86"/>
          </a:solidFill>
          <a:ln/>
        </p:spPr>
        <p:txBody>
          <a:bodyPr/>
          <a:lstStyle/>
          <a:p>
            <a:endParaRPr lang="en-US"/>
          </a:p>
        </p:txBody>
      </p:sp>
      <p:sp>
        <p:nvSpPr>
          <p:cNvPr id="26" name="Shape 23"/>
          <p:cNvSpPr/>
          <p:nvPr/>
        </p:nvSpPr>
        <p:spPr>
          <a:xfrm>
            <a:off x="4892040" y="5001768"/>
            <a:ext cx="2788920" cy="841248"/>
          </a:xfrm>
          <a:prstGeom prst="roundRect">
            <a:avLst>
              <a:gd name="adj" fmla="val 9783"/>
            </a:avLst>
          </a:prstGeom>
          <a:solidFill>
            <a:srgbClr val="EFE6D5"/>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27" name="Text 24"/>
          <p:cNvSpPr/>
          <p:nvPr/>
        </p:nvSpPr>
        <p:spPr>
          <a:xfrm>
            <a:off x="5056632" y="5001768"/>
            <a:ext cx="2468880" cy="841248"/>
          </a:xfrm>
          <a:prstGeom prst="rect">
            <a:avLst/>
          </a:prstGeom>
          <a:noFill/>
          <a:ln/>
        </p:spPr>
        <p:txBody>
          <a:bodyPr wrap="square" lIns="0" tIns="0" rIns="0" bIns="0" rtlCol="0" anchor="ctr"/>
          <a:lstStyle/>
          <a:p>
            <a:pPr marL="0" indent="0">
              <a:lnSpc>
                <a:spcPts val="1500"/>
              </a:lnSpc>
              <a:buNone/>
            </a:pPr>
            <a:r>
              <a:rPr lang="en-US" sz="1200" b="1" dirty="0">
                <a:solidFill>
                  <a:srgbClr val="7C342A"/>
                </a:solidFill>
                <a:latin typeface="Calibri" pitchFamily="34" charset="0"/>
                <a:ea typeface="Calibri" pitchFamily="34" charset="-122"/>
                <a:cs typeface="Calibri" pitchFamily="34" charset="-120"/>
              </a:rPr>
              <a:t>Care becomes collaborative, not staff-directed</a:t>
            </a:r>
            <a:endParaRPr lang="en-US" sz="1200" dirty="0"/>
          </a:p>
        </p:txBody>
      </p:sp>
      <p:sp>
        <p:nvSpPr>
          <p:cNvPr id="28" name="Text 25"/>
          <p:cNvSpPr/>
          <p:nvPr/>
        </p:nvSpPr>
        <p:spPr>
          <a:xfrm>
            <a:off x="640080" y="6419088"/>
            <a:ext cx="6766560" cy="274320"/>
          </a:xfrm>
          <a:prstGeom prst="rect">
            <a:avLst/>
          </a:prstGeom>
          <a:noFill/>
          <a:ln/>
        </p:spPr>
        <p:txBody>
          <a:bodyPr wrap="square" lIns="0" tIns="0" rIns="0" bIns="0" rtlCol="0" anchor="ctr"/>
          <a:lstStyle/>
          <a:p>
            <a:pPr marL="0" indent="0">
              <a:buNone/>
            </a:pPr>
            <a:r>
              <a:rPr lang="en-US" sz="900" dirty="0">
                <a:solidFill>
                  <a:srgbClr val="8A7A6E"/>
                </a:solidFill>
                <a:latin typeface="Calibri" pitchFamily="34" charset="0"/>
                <a:ea typeface="Calibri" pitchFamily="34" charset="-122"/>
                <a:cs typeface="Calibri" pitchFamily="34" charset="-120"/>
              </a:rPr>
              <a:t>Wellness Recovery Action Plan (WRAP) · Benefits for Low-Barrier Shelter Staff</a:t>
            </a:r>
            <a:endParaRPr lang="en-US" sz="900" dirty="0"/>
          </a:p>
        </p:txBody>
      </p:sp>
      <p:sp>
        <p:nvSpPr>
          <p:cNvPr id="29" name="Text 26"/>
          <p:cNvSpPr/>
          <p:nvPr/>
        </p:nvSpPr>
        <p:spPr>
          <a:xfrm>
            <a:off x="11247120" y="6419088"/>
            <a:ext cx="548640" cy="274320"/>
          </a:xfrm>
          <a:prstGeom prst="rect">
            <a:avLst/>
          </a:prstGeom>
          <a:noFill/>
          <a:ln/>
        </p:spPr>
        <p:txBody>
          <a:bodyPr wrap="square" lIns="0" tIns="0" rIns="0" bIns="0" rtlCol="0" anchor="ctr"/>
          <a:lstStyle/>
          <a:p>
            <a:pPr marL="0" indent="0" algn="r">
              <a:buNone/>
            </a:pPr>
            <a:r>
              <a:rPr lang="en-US" sz="900" dirty="0">
                <a:solidFill>
                  <a:srgbClr val="8A7A6E"/>
                </a:solidFill>
                <a:latin typeface="Calibri" pitchFamily="34" charset="0"/>
                <a:ea typeface="Calibri" pitchFamily="34" charset="-122"/>
                <a:cs typeface="Calibri"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7C342A"/>
        </a:solidFill>
        <a:effectLst/>
      </p:bgPr>
    </p:bg>
    <p:spTree>
      <p:nvGrpSpPr>
        <p:cNvPr id="1" name=""/>
        <p:cNvGrpSpPr/>
        <p:nvPr/>
      </p:nvGrpSpPr>
      <p:grpSpPr>
        <a:xfrm>
          <a:off x="0" y="0"/>
          <a:ext cx="0" cy="0"/>
          <a:chOff x="0" y="0"/>
          <a:chExt cx="0" cy="0"/>
        </a:xfrm>
      </p:grpSpPr>
      <p:pic>
        <p:nvPicPr>
          <p:cNvPr id="2" name="Image 0" descr="/agent/turn3/workspace/images/image-b00bfeaa2d03135525e2cf881f4dd6de.jpg"/>
          <p:cNvPicPr>
            <a:picLocks noChangeAspect="1"/>
          </p:cNvPicPr>
          <p:nvPr/>
        </p:nvPicPr>
        <p:blipFill>
          <a:blip r:embed="rId3"/>
          <a:srcRect l="4970" r="4970"/>
          <a:stretch/>
        </p:blipFill>
        <p:spPr>
          <a:xfrm>
            <a:off x="8074152" y="0"/>
            <a:ext cx="4117543" cy="6858000"/>
          </a:xfrm>
          <a:prstGeom prst="rect">
            <a:avLst/>
          </a:prstGeom>
        </p:spPr>
      </p:pic>
      <p:sp>
        <p:nvSpPr>
          <p:cNvPr id="3" name="Shape 0"/>
          <p:cNvSpPr/>
          <p:nvPr/>
        </p:nvSpPr>
        <p:spPr>
          <a:xfrm>
            <a:off x="7964424" y="0"/>
            <a:ext cx="109728" cy="6858000"/>
          </a:xfrm>
          <a:prstGeom prst="rect">
            <a:avLst/>
          </a:prstGeom>
          <a:solidFill>
            <a:srgbClr val="B85042"/>
          </a:solidFill>
          <a:ln/>
        </p:spPr>
        <p:txBody>
          <a:bodyPr/>
          <a:lstStyle/>
          <a:p>
            <a:endParaRPr lang="en-US"/>
          </a:p>
        </p:txBody>
      </p:sp>
      <p:sp>
        <p:nvSpPr>
          <p:cNvPr id="4" name="Text 1"/>
          <p:cNvSpPr/>
          <p:nvPr/>
        </p:nvSpPr>
        <p:spPr>
          <a:xfrm>
            <a:off x="640080" y="548640"/>
            <a:ext cx="7040880" cy="320040"/>
          </a:xfrm>
          <a:prstGeom prst="rect">
            <a:avLst/>
          </a:prstGeom>
          <a:noFill/>
          <a:ln/>
        </p:spPr>
        <p:txBody>
          <a:bodyPr wrap="square" lIns="0" tIns="0" rIns="0" bIns="0" rtlCol="0" anchor="ctr"/>
          <a:lstStyle/>
          <a:p>
            <a:pPr marL="0" indent="0">
              <a:buNone/>
            </a:pPr>
            <a:r>
              <a:rPr lang="en-US" sz="1250" b="1" kern="0" spc="300" dirty="0">
                <a:solidFill>
                  <a:srgbClr val="E8C9A8"/>
                </a:solidFill>
                <a:latin typeface="Calibri" pitchFamily="34" charset="0"/>
                <a:ea typeface="Calibri" pitchFamily="34" charset="-122"/>
                <a:cs typeface="Calibri" pitchFamily="34" charset="-120"/>
              </a:rPr>
              <a:t>SAFER ENVIRONMENT</a:t>
            </a:r>
            <a:endParaRPr lang="en-US" sz="1250" dirty="0"/>
          </a:p>
        </p:txBody>
      </p:sp>
      <p:sp>
        <p:nvSpPr>
          <p:cNvPr id="5" name="Text 2"/>
          <p:cNvSpPr/>
          <p:nvPr/>
        </p:nvSpPr>
        <p:spPr>
          <a:xfrm>
            <a:off x="640080" y="896112"/>
            <a:ext cx="7040880" cy="822960"/>
          </a:xfrm>
          <a:prstGeom prst="rect">
            <a:avLst/>
          </a:prstGeom>
          <a:noFill/>
          <a:ln/>
        </p:spPr>
        <p:txBody>
          <a:bodyPr wrap="square" lIns="0" tIns="0" rIns="0" bIns="0" rtlCol="0" anchor="ctr"/>
          <a:lstStyle/>
          <a:p>
            <a:pPr marL="0" indent="0">
              <a:buNone/>
            </a:pPr>
            <a:r>
              <a:rPr lang="en-US" sz="2800" b="1" dirty="0">
                <a:solidFill>
                  <a:srgbClr val="FFFFFF"/>
                </a:solidFill>
                <a:latin typeface="Georgia" pitchFamily="34" charset="0"/>
                <a:ea typeface="Georgia" pitchFamily="34" charset="-122"/>
                <a:cs typeface="Georgia" pitchFamily="34" charset="-120"/>
              </a:rPr>
              <a:t>Fewer Crises — and Calmer Ones</a:t>
            </a:r>
            <a:endParaRPr lang="en-US" sz="2800" dirty="0"/>
          </a:p>
        </p:txBody>
      </p:sp>
      <p:sp>
        <p:nvSpPr>
          <p:cNvPr id="6" name="Shape 3"/>
          <p:cNvSpPr/>
          <p:nvPr/>
        </p:nvSpPr>
        <p:spPr>
          <a:xfrm>
            <a:off x="640080" y="2057400"/>
            <a:ext cx="7040880" cy="1078992"/>
          </a:xfrm>
          <a:prstGeom prst="roundRect">
            <a:avLst>
              <a:gd name="adj" fmla="val 7627"/>
            </a:avLst>
          </a:prstGeom>
          <a:solidFill>
            <a:srgbClr val="8C4034"/>
          </a:solidFill>
          <a:ln w="12700">
            <a:solidFill>
              <a:srgbClr val="A85546"/>
            </a:solidFill>
            <a:prstDash val="solid"/>
          </a:ln>
        </p:spPr>
        <p:txBody>
          <a:bodyPr/>
          <a:lstStyle/>
          <a:p>
            <a:endParaRPr lang="en-US"/>
          </a:p>
        </p:txBody>
      </p:sp>
      <p:sp>
        <p:nvSpPr>
          <p:cNvPr id="7" name="Text 4"/>
          <p:cNvSpPr/>
          <p:nvPr/>
        </p:nvSpPr>
        <p:spPr>
          <a:xfrm>
            <a:off x="914400" y="2057400"/>
            <a:ext cx="2103120" cy="1078992"/>
          </a:xfrm>
          <a:prstGeom prst="rect">
            <a:avLst/>
          </a:prstGeom>
          <a:noFill/>
          <a:ln/>
        </p:spPr>
        <p:txBody>
          <a:bodyPr wrap="square" lIns="0" tIns="0" rIns="0" bIns="0" rtlCol="0" anchor="ctr"/>
          <a:lstStyle/>
          <a:p>
            <a:pPr marL="0" indent="0" algn="ctr">
              <a:buNone/>
            </a:pPr>
            <a:r>
              <a:rPr lang="en-US" sz="3200" b="1" dirty="0">
                <a:solidFill>
                  <a:srgbClr val="F0C9A0"/>
                </a:solidFill>
                <a:latin typeface="Georgia" pitchFamily="34" charset="0"/>
                <a:ea typeface="Georgia" pitchFamily="34" charset="-122"/>
                <a:cs typeface="Georgia" pitchFamily="34" charset="-120"/>
              </a:rPr>
              <a:t>50%</a:t>
            </a:r>
            <a:endParaRPr lang="en-US" sz="3200" dirty="0"/>
          </a:p>
        </p:txBody>
      </p:sp>
      <p:sp>
        <p:nvSpPr>
          <p:cNvPr id="8" name="Shape 5"/>
          <p:cNvSpPr/>
          <p:nvPr/>
        </p:nvSpPr>
        <p:spPr>
          <a:xfrm>
            <a:off x="3154680" y="2331720"/>
            <a:ext cx="45720" cy="530352"/>
          </a:xfrm>
          <a:prstGeom prst="rect">
            <a:avLst/>
          </a:prstGeom>
          <a:solidFill>
            <a:srgbClr val="7E9A86"/>
          </a:solidFill>
          <a:ln/>
        </p:spPr>
        <p:txBody>
          <a:bodyPr/>
          <a:lstStyle/>
          <a:p>
            <a:endParaRPr lang="en-US"/>
          </a:p>
        </p:txBody>
      </p:sp>
      <p:sp>
        <p:nvSpPr>
          <p:cNvPr id="9" name="Text 6"/>
          <p:cNvSpPr/>
          <p:nvPr/>
        </p:nvSpPr>
        <p:spPr>
          <a:xfrm>
            <a:off x="3383280" y="2057400"/>
            <a:ext cx="4069080" cy="1078992"/>
          </a:xfrm>
          <a:prstGeom prst="rect">
            <a:avLst/>
          </a:prstGeom>
          <a:noFill/>
          <a:ln/>
        </p:spPr>
        <p:txBody>
          <a:bodyPr wrap="square" lIns="0" tIns="0" rIns="0" bIns="0" rtlCol="0" anchor="ctr"/>
          <a:lstStyle/>
          <a:p>
            <a:pPr marL="0" indent="0">
              <a:lnSpc>
                <a:spcPts val="1800"/>
              </a:lnSpc>
              <a:buNone/>
            </a:pPr>
            <a:r>
              <a:rPr lang="en-US" sz="1350" dirty="0">
                <a:solidFill>
                  <a:srgbClr val="FBEFE2"/>
                </a:solidFill>
                <a:latin typeface="Calibri" pitchFamily="34" charset="0"/>
                <a:ea typeface="Calibri" pitchFamily="34" charset="-122"/>
                <a:cs typeface="Calibri" pitchFamily="34" charset="-120"/>
              </a:rPr>
              <a:t>fewer emergency medical service calls after trauma-informed practice was adopted in a shelter setting.</a:t>
            </a:r>
            <a:endParaRPr lang="en-US" sz="1350" dirty="0"/>
          </a:p>
        </p:txBody>
      </p:sp>
      <p:sp>
        <p:nvSpPr>
          <p:cNvPr id="10" name="Shape 7"/>
          <p:cNvSpPr/>
          <p:nvPr/>
        </p:nvSpPr>
        <p:spPr>
          <a:xfrm>
            <a:off x="640080" y="3282696"/>
            <a:ext cx="7040880" cy="1078992"/>
          </a:xfrm>
          <a:prstGeom prst="roundRect">
            <a:avLst>
              <a:gd name="adj" fmla="val 7627"/>
            </a:avLst>
          </a:prstGeom>
          <a:solidFill>
            <a:srgbClr val="8C4034"/>
          </a:solidFill>
          <a:ln w="12700">
            <a:solidFill>
              <a:srgbClr val="A85546"/>
            </a:solidFill>
            <a:prstDash val="solid"/>
          </a:ln>
        </p:spPr>
        <p:txBody>
          <a:bodyPr/>
          <a:lstStyle/>
          <a:p>
            <a:endParaRPr lang="en-US"/>
          </a:p>
        </p:txBody>
      </p:sp>
      <p:sp>
        <p:nvSpPr>
          <p:cNvPr id="11" name="Text 8"/>
          <p:cNvSpPr/>
          <p:nvPr/>
        </p:nvSpPr>
        <p:spPr>
          <a:xfrm>
            <a:off x="914400" y="3282696"/>
            <a:ext cx="2103120" cy="1078992"/>
          </a:xfrm>
          <a:prstGeom prst="rect">
            <a:avLst/>
          </a:prstGeom>
          <a:noFill/>
          <a:ln/>
        </p:spPr>
        <p:txBody>
          <a:bodyPr wrap="square" lIns="0" tIns="0" rIns="0" bIns="0" rtlCol="0" anchor="ctr"/>
          <a:lstStyle/>
          <a:p>
            <a:pPr marL="0" indent="0" algn="ctr">
              <a:buNone/>
            </a:pPr>
            <a:r>
              <a:rPr lang="en-US" sz="3200" b="1" dirty="0">
                <a:solidFill>
                  <a:srgbClr val="F0C9A0"/>
                </a:solidFill>
                <a:latin typeface="Georgia" pitchFamily="34" charset="0"/>
                <a:ea typeface="Georgia" pitchFamily="34" charset="-122"/>
                <a:cs typeface="Georgia" pitchFamily="34" charset="-120"/>
              </a:rPr>
              <a:t>↓ Milder</a:t>
            </a:r>
            <a:endParaRPr lang="en-US" sz="3200" dirty="0"/>
          </a:p>
        </p:txBody>
      </p:sp>
      <p:sp>
        <p:nvSpPr>
          <p:cNvPr id="12" name="Shape 9"/>
          <p:cNvSpPr/>
          <p:nvPr/>
        </p:nvSpPr>
        <p:spPr>
          <a:xfrm>
            <a:off x="3154680" y="3557016"/>
            <a:ext cx="45720" cy="530352"/>
          </a:xfrm>
          <a:prstGeom prst="rect">
            <a:avLst/>
          </a:prstGeom>
          <a:solidFill>
            <a:srgbClr val="7E9A86"/>
          </a:solidFill>
          <a:ln/>
        </p:spPr>
        <p:txBody>
          <a:bodyPr/>
          <a:lstStyle/>
          <a:p>
            <a:endParaRPr lang="en-US"/>
          </a:p>
        </p:txBody>
      </p:sp>
      <p:sp>
        <p:nvSpPr>
          <p:cNvPr id="13" name="Text 10"/>
          <p:cNvSpPr/>
          <p:nvPr/>
        </p:nvSpPr>
        <p:spPr>
          <a:xfrm>
            <a:off x="3383280" y="3282696"/>
            <a:ext cx="4069080" cy="1078992"/>
          </a:xfrm>
          <a:prstGeom prst="rect">
            <a:avLst/>
          </a:prstGeom>
          <a:noFill/>
          <a:ln/>
        </p:spPr>
        <p:txBody>
          <a:bodyPr wrap="square" lIns="0" tIns="0" rIns="0" bIns="0" rtlCol="0" anchor="ctr"/>
          <a:lstStyle/>
          <a:p>
            <a:pPr marL="0" indent="0">
              <a:lnSpc>
                <a:spcPts val="1800"/>
              </a:lnSpc>
              <a:buNone/>
            </a:pPr>
            <a:r>
              <a:rPr lang="en-US" sz="1350" dirty="0">
                <a:solidFill>
                  <a:srgbClr val="FBEFE2"/>
                </a:solidFill>
                <a:latin typeface="Calibri" pitchFamily="34" charset="0"/>
                <a:ea typeface="Calibri" pitchFamily="34" charset="-122"/>
                <a:cs typeface="Calibri" pitchFamily="34" charset="-120"/>
              </a:rPr>
              <a:t>a statistically significant drop in the severity of incidents staff had to manage.</a:t>
            </a:r>
            <a:endParaRPr lang="en-US" sz="1350" dirty="0"/>
          </a:p>
        </p:txBody>
      </p:sp>
      <p:sp>
        <p:nvSpPr>
          <p:cNvPr id="14" name="Shape 11"/>
          <p:cNvSpPr/>
          <p:nvPr/>
        </p:nvSpPr>
        <p:spPr>
          <a:xfrm>
            <a:off x="640080" y="4507992"/>
            <a:ext cx="7040880" cy="1078992"/>
          </a:xfrm>
          <a:prstGeom prst="roundRect">
            <a:avLst>
              <a:gd name="adj" fmla="val 7627"/>
            </a:avLst>
          </a:prstGeom>
          <a:solidFill>
            <a:srgbClr val="8C4034"/>
          </a:solidFill>
          <a:ln w="12700">
            <a:solidFill>
              <a:srgbClr val="A85546"/>
            </a:solidFill>
            <a:prstDash val="solid"/>
          </a:ln>
        </p:spPr>
        <p:txBody>
          <a:bodyPr/>
          <a:lstStyle/>
          <a:p>
            <a:endParaRPr lang="en-US"/>
          </a:p>
        </p:txBody>
      </p:sp>
      <p:sp>
        <p:nvSpPr>
          <p:cNvPr id="15" name="Text 12"/>
          <p:cNvSpPr/>
          <p:nvPr/>
        </p:nvSpPr>
        <p:spPr>
          <a:xfrm>
            <a:off x="914400" y="4507992"/>
            <a:ext cx="2103120" cy="1078992"/>
          </a:xfrm>
          <a:prstGeom prst="rect">
            <a:avLst/>
          </a:prstGeom>
          <a:noFill/>
          <a:ln/>
        </p:spPr>
        <p:txBody>
          <a:bodyPr wrap="square" lIns="0" tIns="0" rIns="0" bIns="0" rtlCol="0" anchor="ctr"/>
          <a:lstStyle/>
          <a:p>
            <a:pPr marL="0" indent="0" algn="ctr">
              <a:buNone/>
            </a:pPr>
            <a:r>
              <a:rPr lang="en-US" sz="3200" b="1" dirty="0">
                <a:solidFill>
                  <a:srgbClr val="F0C9A0"/>
                </a:solidFill>
                <a:latin typeface="Georgia" pitchFamily="34" charset="0"/>
                <a:ea typeface="Georgia" pitchFamily="34" charset="-122"/>
                <a:cs typeface="Georgia" pitchFamily="34" charset="-120"/>
              </a:rPr>
              <a:t>6 plans</a:t>
            </a:r>
            <a:endParaRPr lang="en-US" sz="3200" dirty="0"/>
          </a:p>
        </p:txBody>
      </p:sp>
      <p:sp>
        <p:nvSpPr>
          <p:cNvPr id="16" name="Shape 13"/>
          <p:cNvSpPr/>
          <p:nvPr/>
        </p:nvSpPr>
        <p:spPr>
          <a:xfrm>
            <a:off x="3154680" y="4782312"/>
            <a:ext cx="45720" cy="530352"/>
          </a:xfrm>
          <a:prstGeom prst="rect">
            <a:avLst/>
          </a:prstGeom>
          <a:solidFill>
            <a:srgbClr val="7E9A86"/>
          </a:solidFill>
          <a:ln/>
        </p:spPr>
        <p:txBody>
          <a:bodyPr/>
          <a:lstStyle/>
          <a:p>
            <a:endParaRPr lang="en-US"/>
          </a:p>
        </p:txBody>
      </p:sp>
      <p:sp>
        <p:nvSpPr>
          <p:cNvPr id="17" name="Text 14"/>
          <p:cNvSpPr/>
          <p:nvPr/>
        </p:nvSpPr>
        <p:spPr>
          <a:xfrm>
            <a:off x="3383280" y="4507992"/>
            <a:ext cx="4069080" cy="1078992"/>
          </a:xfrm>
          <a:prstGeom prst="rect">
            <a:avLst/>
          </a:prstGeom>
          <a:noFill/>
          <a:ln/>
        </p:spPr>
        <p:txBody>
          <a:bodyPr wrap="square" lIns="0" tIns="0" rIns="0" bIns="0" rtlCol="0" anchor="ctr"/>
          <a:lstStyle/>
          <a:p>
            <a:pPr marL="0" indent="0">
              <a:lnSpc>
                <a:spcPts val="1800"/>
              </a:lnSpc>
              <a:buNone/>
            </a:pPr>
            <a:r>
              <a:rPr lang="en-US" sz="1350" dirty="0">
                <a:solidFill>
                  <a:srgbClr val="FBEFE2"/>
                </a:solidFill>
                <a:latin typeface="Calibri" pitchFamily="34" charset="0"/>
                <a:ea typeface="Calibri" pitchFamily="34" charset="-122"/>
                <a:cs typeface="Calibri" pitchFamily="34" charset="-120"/>
              </a:rPr>
              <a:t>guest-built plans — from daily routine to crisis response — that prevent escalation.</a:t>
            </a:r>
            <a:endParaRPr lang="en-US" sz="1350" dirty="0"/>
          </a:p>
        </p:txBody>
      </p:sp>
      <p:sp>
        <p:nvSpPr>
          <p:cNvPr id="18" name="Text 15"/>
          <p:cNvSpPr/>
          <p:nvPr/>
        </p:nvSpPr>
        <p:spPr>
          <a:xfrm>
            <a:off x="640080" y="5715000"/>
            <a:ext cx="7040880" cy="548640"/>
          </a:xfrm>
          <a:prstGeom prst="rect">
            <a:avLst/>
          </a:prstGeom>
          <a:noFill/>
          <a:ln/>
        </p:spPr>
        <p:txBody>
          <a:bodyPr wrap="square" lIns="0" tIns="0" rIns="0" bIns="0" rtlCol="0" anchor="ctr"/>
          <a:lstStyle/>
          <a:p>
            <a:pPr marL="0" indent="0">
              <a:lnSpc>
                <a:spcPts val="1300"/>
              </a:lnSpc>
              <a:buNone/>
            </a:pPr>
            <a:r>
              <a:rPr lang="en-US" sz="1000" i="1" dirty="0">
                <a:solidFill>
                  <a:srgbClr val="D9B79E"/>
                </a:solidFill>
                <a:latin typeface="Calibri" pitchFamily="34" charset="0"/>
                <a:ea typeface="Calibri" pitchFamily="34" charset="-122"/>
                <a:cs typeface="Calibri" pitchFamily="34" charset="-120"/>
              </a:rPr>
              <a:t>Source: Kirwan &amp; McLaughlin (2024), mixed-method evaluation of trauma-informed care in a homeless shelter. WRAP supports the same trauma-informed approach.</a:t>
            </a:r>
            <a:endParaRPr lang="en-US" sz="1000" dirty="0"/>
          </a:p>
        </p:txBody>
      </p:sp>
      <p:sp>
        <p:nvSpPr>
          <p:cNvPr id="19" name="Text 16"/>
          <p:cNvSpPr/>
          <p:nvPr/>
        </p:nvSpPr>
        <p:spPr>
          <a:xfrm>
            <a:off x="640080" y="6419088"/>
            <a:ext cx="6766560" cy="274320"/>
          </a:xfrm>
          <a:prstGeom prst="rect">
            <a:avLst/>
          </a:prstGeom>
          <a:noFill/>
          <a:ln/>
        </p:spPr>
        <p:txBody>
          <a:bodyPr wrap="square" lIns="0" tIns="0" rIns="0" bIns="0" rtlCol="0" anchor="ctr"/>
          <a:lstStyle/>
          <a:p>
            <a:pPr marL="0" indent="0">
              <a:buNone/>
            </a:pPr>
            <a:r>
              <a:rPr lang="en-US" sz="900" dirty="0">
                <a:solidFill>
                  <a:srgbClr val="C9A892"/>
                </a:solidFill>
                <a:latin typeface="Calibri" pitchFamily="34" charset="0"/>
                <a:ea typeface="Calibri" pitchFamily="34" charset="-122"/>
                <a:cs typeface="Calibri" pitchFamily="34" charset="-120"/>
              </a:rPr>
              <a:t>Wellness Recovery Action Plan (WRAP) · Benefits for Low-Barrier Shelter Staff</a:t>
            </a:r>
            <a:endParaRPr lang="en-US" sz="900" dirty="0"/>
          </a:p>
        </p:txBody>
      </p:sp>
      <p:sp>
        <p:nvSpPr>
          <p:cNvPr id="20" name="Text 17"/>
          <p:cNvSpPr/>
          <p:nvPr/>
        </p:nvSpPr>
        <p:spPr>
          <a:xfrm>
            <a:off x="11247120" y="6419088"/>
            <a:ext cx="548640" cy="274320"/>
          </a:xfrm>
          <a:prstGeom prst="rect">
            <a:avLst/>
          </a:prstGeom>
          <a:noFill/>
          <a:ln/>
        </p:spPr>
        <p:txBody>
          <a:bodyPr wrap="square" lIns="0" tIns="0" rIns="0" bIns="0" rtlCol="0" anchor="ctr"/>
          <a:lstStyle/>
          <a:p>
            <a:pPr marL="0" indent="0" algn="r">
              <a:buNone/>
            </a:pPr>
            <a:r>
              <a:rPr lang="en-US" sz="900" dirty="0">
                <a:solidFill>
                  <a:srgbClr val="C9A892"/>
                </a:solidFill>
                <a:latin typeface="Calibri" pitchFamily="34" charset="0"/>
                <a:ea typeface="Calibri" pitchFamily="34" charset="-122"/>
                <a:cs typeface="Calibri" pitchFamily="34" charset="-120"/>
              </a:rPr>
              <a:t>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BF6EE"/>
        </a:solidFill>
        <a:effectLst/>
      </p:bgPr>
    </p:bg>
    <p:spTree>
      <p:nvGrpSpPr>
        <p:cNvPr id="1" name=""/>
        <p:cNvGrpSpPr/>
        <p:nvPr/>
      </p:nvGrpSpPr>
      <p:grpSpPr>
        <a:xfrm>
          <a:off x="0" y="0"/>
          <a:ext cx="0" cy="0"/>
          <a:chOff x="0" y="0"/>
          <a:chExt cx="0" cy="0"/>
        </a:xfrm>
      </p:grpSpPr>
      <p:pic>
        <p:nvPicPr>
          <p:cNvPr id="2" name="Image 0" descr="/agent/turn3/workspace/images/image-5c6999b79166e385e359a29c51592bc3.jpg"/>
          <p:cNvPicPr>
            <a:picLocks noChangeAspect="1"/>
          </p:cNvPicPr>
          <p:nvPr/>
        </p:nvPicPr>
        <p:blipFill>
          <a:blip r:embed="rId3"/>
          <a:srcRect l="5000" r="5000"/>
          <a:stretch/>
        </p:blipFill>
        <p:spPr>
          <a:xfrm>
            <a:off x="0" y="0"/>
            <a:ext cx="4114800" cy="6858000"/>
          </a:xfrm>
          <a:prstGeom prst="rect">
            <a:avLst/>
          </a:prstGeom>
        </p:spPr>
      </p:pic>
      <p:sp>
        <p:nvSpPr>
          <p:cNvPr id="3" name="Shape 0"/>
          <p:cNvSpPr/>
          <p:nvPr/>
        </p:nvSpPr>
        <p:spPr>
          <a:xfrm>
            <a:off x="4114800" y="0"/>
            <a:ext cx="109728" cy="6858000"/>
          </a:xfrm>
          <a:prstGeom prst="rect">
            <a:avLst/>
          </a:prstGeom>
          <a:solidFill>
            <a:srgbClr val="B85042"/>
          </a:solidFill>
          <a:ln/>
        </p:spPr>
        <p:txBody>
          <a:bodyPr/>
          <a:lstStyle/>
          <a:p>
            <a:endParaRPr lang="en-US"/>
          </a:p>
        </p:txBody>
      </p:sp>
      <p:sp>
        <p:nvSpPr>
          <p:cNvPr id="4" name="Text 1"/>
          <p:cNvSpPr/>
          <p:nvPr/>
        </p:nvSpPr>
        <p:spPr>
          <a:xfrm>
            <a:off x="4480560" y="502920"/>
            <a:ext cx="7269480" cy="320040"/>
          </a:xfrm>
          <a:prstGeom prst="rect">
            <a:avLst/>
          </a:prstGeom>
          <a:noFill/>
          <a:ln/>
        </p:spPr>
        <p:txBody>
          <a:bodyPr wrap="square" lIns="0" tIns="0" rIns="0" bIns="0" rtlCol="0" anchor="ctr"/>
          <a:lstStyle/>
          <a:p>
            <a:pPr marL="0" indent="0">
              <a:buNone/>
            </a:pPr>
            <a:r>
              <a:rPr lang="en-US" sz="1250" b="1" kern="0" spc="300" dirty="0">
                <a:solidFill>
                  <a:srgbClr val="B85042"/>
                </a:solidFill>
                <a:latin typeface="Calibri" pitchFamily="34" charset="0"/>
                <a:ea typeface="Calibri" pitchFamily="34" charset="-122"/>
                <a:cs typeface="Calibri" pitchFamily="34" charset="-120"/>
              </a:rPr>
              <a:t>LIGHTER LOAD</a:t>
            </a:r>
            <a:endParaRPr lang="en-US" sz="1250" dirty="0"/>
          </a:p>
        </p:txBody>
      </p:sp>
      <p:sp>
        <p:nvSpPr>
          <p:cNvPr id="5" name="Text 2"/>
          <p:cNvSpPr/>
          <p:nvPr/>
        </p:nvSpPr>
        <p:spPr>
          <a:xfrm>
            <a:off x="4480560" y="841248"/>
            <a:ext cx="7269480" cy="914400"/>
          </a:xfrm>
          <a:prstGeom prst="rect">
            <a:avLst/>
          </a:prstGeom>
          <a:noFill/>
          <a:ln/>
        </p:spPr>
        <p:txBody>
          <a:bodyPr wrap="square" lIns="0" tIns="0" rIns="0" bIns="0" rtlCol="0" anchor="ctr"/>
          <a:lstStyle/>
          <a:p>
            <a:pPr marL="0" indent="0">
              <a:lnSpc>
                <a:spcPts val="3400"/>
              </a:lnSpc>
              <a:buNone/>
            </a:pPr>
            <a:r>
              <a:rPr lang="en-US" sz="3100" b="1" dirty="0">
                <a:solidFill>
                  <a:srgbClr val="3B2E27"/>
                </a:solidFill>
                <a:latin typeface="Georgia" pitchFamily="34" charset="0"/>
                <a:ea typeface="Georgia" pitchFamily="34" charset="-122"/>
                <a:cs typeface="Georgia" pitchFamily="34" charset="-120"/>
              </a:rPr>
              <a:t>Responsibility Becomes Shared, Not Shouldered</a:t>
            </a:r>
            <a:endParaRPr lang="en-US" sz="3100" dirty="0"/>
          </a:p>
        </p:txBody>
      </p:sp>
      <p:sp>
        <p:nvSpPr>
          <p:cNvPr id="6" name="Shape 3"/>
          <p:cNvSpPr/>
          <p:nvPr/>
        </p:nvSpPr>
        <p:spPr>
          <a:xfrm>
            <a:off x="4480560" y="1965960"/>
            <a:ext cx="3520440" cy="1783080"/>
          </a:xfrm>
          <a:prstGeom prst="roundRect">
            <a:avLst>
              <a:gd name="adj" fmla="val 4615"/>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7" name="Shape 4"/>
          <p:cNvSpPr/>
          <p:nvPr/>
        </p:nvSpPr>
        <p:spPr>
          <a:xfrm>
            <a:off x="4736592" y="2221992"/>
            <a:ext cx="457200" cy="457200"/>
          </a:xfrm>
          <a:prstGeom prst="ellipse">
            <a:avLst/>
          </a:prstGeom>
          <a:solidFill>
            <a:srgbClr val="7E9A86"/>
          </a:solidFill>
          <a:ln/>
        </p:spPr>
        <p:txBody>
          <a:bodyPr/>
          <a:lstStyle/>
          <a:p>
            <a:endParaRPr lang="en-US"/>
          </a:p>
        </p:txBody>
      </p:sp>
      <p:sp>
        <p:nvSpPr>
          <p:cNvPr id="8" name="Text 5"/>
          <p:cNvSpPr/>
          <p:nvPr/>
        </p:nvSpPr>
        <p:spPr>
          <a:xfrm>
            <a:off x="4736592" y="2221992"/>
            <a:ext cx="457200" cy="457200"/>
          </a:xfrm>
          <a:prstGeom prst="rect">
            <a:avLst/>
          </a:prstGeom>
          <a:noFill/>
          <a:ln/>
        </p:spPr>
        <p:txBody>
          <a:bodyPr wrap="square" lIns="0" tIns="0" rIns="0" bIns="0" rtlCol="0" anchor="ctr"/>
          <a:lstStyle/>
          <a:p>
            <a:pPr marL="0" indent="0" algn="ctr">
              <a:buNone/>
            </a:pPr>
            <a:r>
              <a:rPr lang="en-US" sz="1900" b="1" dirty="0">
                <a:solidFill>
                  <a:srgbClr val="FFFFFF"/>
                </a:solidFill>
                <a:latin typeface="Georgia" pitchFamily="34" charset="0"/>
                <a:ea typeface="Georgia" pitchFamily="34" charset="-122"/>
                <a:cs typeface="Georgia" pitchFamily="34" charset="-120"/>
              </a:rPr>
              <a:t>1</a:t>
            </a:r>
            <a:endParaRPr lang="en-US" sz="1900" dirty="0"/>
          </a:p>
        </p:txBody>
      </p:sp>
      <p:sp>
        <p:nvSpPr>
          <p:cNvPr id="9" name="Text 6"/>
          <p:cNvSpPr/>
          <p:nvPr/>
        </p:nvSpPr>
        <p:spPr>
          <a:xfrm>
            <a:off x="5303520" y="2203704"/>
            <a:ext cx="2468880" cy="502920"/>
          </a:xfrm>
          <a:prstGeom prst="rect">
            <a:avLst/>
          </a:prstGeom>
          <a:noFill/>
          <a:ln/>
        </p:spPr>
        <p:txBody>
          <a:bodyPr wrap="square" lIns="0" tIns="0" rIns="0" bIns="0" rtlCol="0" anchor="ctr"/>
          <a:lstStyle/>
          <a:p>
            <a:pPr marL="0" indent="0">
              <a:lnSpc>
                <a:spcPts val="1700"/>
              </a:lnSpc>
              <a:buNone/>
            </a:pPr>
            <a:r>
              <a:rPr lang="en-US" sz="1500" b="1" dirty="0">
                <a:solidFill>
                  <a:srgbClr val="7C342A"/>
                </a:solidFill>
                <a:latin typeface="Georgia" pitchFamily="34" charset="0"/>
                <a:ea typeface="Georgia" pitchFamily="34" charset="-122"/>
                <a:cs typeface="Georgia" pitchFamily="34" charset="-120"/>
              </a:rPr>
              <a:t>Guests self-manage daily</a:t>
            </a:r>
            <a:endParaRPr lang="en-US" sz="1500" dirty="0"/>
          </a:p>
        </p:txBody>
      </p:sp>
      <p:sp>
        <p:nvSpPr>
          <p:cNvPr id="10" name="Text 7"/>
          <p:cNvSpPr/>
          <p:nvPr/>
        </p:nvSpPr>
        <p:spPr>
          <a:xfrm>
            <a:off x="4736592" y="2807208"/>
            <a:ext cx="3063240" cy="868680"/>
          </a:xfrm>
          <a:prstGeom prst="rect">
            <a:avLst/>
          </a:prstGeom>
          <a:noFill/>
          <a:ln/>
        </p:spPr>
        <p:txBody>
          <a:bodyPr wrap="square" lIns="0" tIns="0" rIns="0" bIns="0" rtlCol="0" anchor="ctr"/>
          <a:lstStyle/>
          <a:p>
            <a:pPr marL="0" indent="0">
              <a:lnSpc>
                <a:spcPts val="1600"/>
              </a:lnSpc>
              <a:buNone/>
            </a:pPr>
            <a:r>
              <a:rPr lang="en-US" sz="1200" dirty="0">
                <a:solidFill>
                  <a:srgbClr val="3B2E27"/>
                </a:solidFill>
                <a:latin typeface="Calibri" pitchFamily="34" charset="0"/>
                <a:ea typeface="Calibri" pitchFamily="34" charset="-122"/>
                <a:cs typeface="Calibri" pitchFamily="34" charset="-120"/>
              </a:rPr>
              <a:t>A daily maintenance plan keeps guests grounded — fewer small issues land on staff.</a:t>
            </a:r>
            <a:endParaRPr lang="en-US" sz="1200" dirty="0"/>
          </a:p>
        </p:txBody>
      </p:sp>
      <p:sp>
        <p:nvSpPr>
          <p:cNvPr id="11" name="Shape 8"/>
          <p:cNvSpPr/>
          <p:nvPr/>
        </p:nvSpPr>
        <p:spPr>
          <a:xfrm>
            <a:off x="8229600" y="1965960"/>
            <a:ext cx="3520440" cy="1783080"/>
          </a:xfrm>
          <a:prstGeom prst="roundRect">
            <a:avLst>
              <a:gd name="adj" fmla="val 4615"/>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2" name="Shape 9"/>
          <p:cNvSpPr/>
          <p:nvPr/>
        </p:nvSpPr>
        <p:spPr>
          <a:xfrm>
            <a:off x="8485632" y="2221992"/>
            <a:ext cx="457200" cy="457200"/>
          </a:xfrm>
          <a:prstGeom prst="ellipse">
            <a:avLst/>
          </a:prstGeom>
          <a:solidFill>
            <a:srgbClr val="7E9A86"/>
          </a:solidFill>
          <a:ln/>
        </p:spPr>
        <p:txBody>
          <a:bodyPr/>
          <a:lstStyle/>
          <a:p>
            <a:endParaRPr lang="en-US"/>
          </a:p>
        </p:txBody>
      </p:sp>
      <p:sp>
        <p:nvSpPr>
          <p:cNvPr id="13" name="Text 10"/>
          <p:cNvSpPr/>
          <p:nvPr/>
        </p:nvSpPr>
        <p:spPr>
          <a:xfrm>
            <a:off x="8485632" y="2221992"/>
            <a:ext cx="457200" cy="457200"/>
          </a:xfrm>
          <a:prstGeom prst="rect">
            <a:avLst/>
          </a:prstGeom>
          <a:noFill/>
          <a:ln/>
        </p:spPr>
        <p:txBody>
          <a:bodyPr wrap="square" lIns="0" tIns="0" rIns="0" bIns="0" rtlCol="0" anchor="ctr"/>
          <a:lstStyle/>
          <a:p>
            <a:pPr marL="0" indent="0" algn="ctr">
              <a:buNone/>
            </a:pPr>
            <a:r>
              <a:rPr lang="en-US" sz="1900" b="1" dirty="0">
                <a:solidFill>
                  <a:srgbClr val="FFFFFF"/>
                </a:solidFill>
                <a:latin typeface="Georgia" pitchFamily="34" charset="0"/>
                <a:ea typeface="Georgia" pitchFamily="34" charset="-122"/>
                <a:cs typeface="Georgia" pitchFamily="34" charset="-120"/>
              </a:rPr>
              <a:t>2</a:t>
            </a:r>
            <a:endParaRPr lang="en-US" sz="1900" dirty="0"/>
          </a:p>
        </p:txBody>
      </p:sp>
      <p:sp>
        <p:nvSpPr>
          <p:cNvPr id="14" name="Text 11"/>
          <p:cNvSpPr/>
          <p:nvPr/>
        </p:nvSpPr>
        <p:spPr>
          <a:xfrm>
            <a:off x="9052560" y="2203704"/>
            <a:ext cx="2468880" cy="502920"/>
          </a:xfrm>
          <a:prstGeom prst="rect">
            <a:avLst/>
          </a:prstGeom>
          <a:noFill/>
          <a:ln/>
        </p:spPr>
        <p:txBody>
          <a:bodyPr wrap="square" lIns="0" tIns="0" rIns="0" bIns="0" rtlCol="0" anchor="ctr"/>
          <a:lstStyle/>
          <a:p>
            <a:pPr marL="0" indent="0">
              <a:lnSpc>
                <a:spcPts val="1700"/>
              </a:lnSpc>
              <a:buNone/>
            </a:pPr>
            <a:r>
              <a:rPr lang="en-US" sz="1500" b="1" dirty="0">
                <a:solidFill>
                  <a:srgbClr val="7C342A"/>
                </a:solidFill>
                <a:latin typeface="Georgia" pitchFamily="34" charset="0"/>
                <a:ea typeface="Georgia" pitchFamily="34" charset="-122"/>
                <a:cs typeface="Georgia" pitchFamily="34" charset="-120"/>
              </a:rPr>
              <a:t>Earlier, smaller interventions</a:t>
            </a:r>
            <a:endParaRPr lang="en-US" sz="1500" dirty="0"/>
          </a:p>
        </p:txBody>
      </p:sp>
      <p:sp>
        <p:nvSpPr>
          <p:cNvPr id="15" name="Text 12"/>
          <p:cNvSpPr/>
          <p:nvPr/>
        </p:nvSpPr>
        <p:spPr>
          <a:xfrm>
            <a:off x="8485632" y="2807208"/>
            <a:ext cx="3063240" cy="868680"/>
          </a:xfrm>
          <a:prstGeom prst="rect">
            <a:avLst/>
          </a:prstGeom>
          <a:noFill/>
          <a:ln/>
        </p:spPr>
        <p:txBody>
          <a:bodyPr wrap="square" lIns="0" tIns="0" rIns="0" bIns="0" rtlCol="0" anchor="ctr"/>
          <a:lstStyle/>
          <a:p>
            <a:pPr marL="0" indent="0">
              <a:lnSpc>
                <a:spcPts val="1600"/>
              </a:lnSpc>
              <a:buNone/>
            </a:pPr>
            <a:r>
              <a:rPr lang="en-US" sz="1200" dirty="0">
                <a:solidFill>
                  <a:srgbClr val="3B2E27"/>
                </a:solidFill>
                <a:latin typeface="Calibri" pitchFamily="34" charset="0"/>
                <a:ea typeface="Calibri" pitchFamily="34" charset="-122"/>
                <a:cs typeface="Calibri" pitchFamily="34" charset="-120"/>
              </a:rPr>
              <a:t>Naming early warning signs means staff respond to a whisper, not a shout.</a:t>
            </a:r>
            <a:endParaRPr lang="en-US" sz="1200" dirty="0"/>
          </a:p>
        </p:txBody>
      </p:sp>
      <p:sp>
        <p:nvSpPr>
          <p:cNvPr id="16" name="Shape 13"/>
          <p:cNvSpPr/>
          <p:nvPr/>
        </p:nvSpPr>
        <p:spPr>
          <a:xfrm>
            <a:off x="4480560" y="3950208"/>
            <a:ext cx="3520440" cy="1783080"/>
          </a:xfrm>
          <a:prstGeom prst="roundRect">
            <a:avLst>
              <a:gd name="adj" fmla="val 4615"/>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7" name="Shape 14"/>
          <p:cNvSpPr/>
          <p:nvPr/>
        </p:nvSpPr>
        <p:spPr>
          <a:xfrm>
            <a:off x="4736592" y="4206240"/>
            <a:ext cx="457200" cy="457200"/>
          </a:xfrm>
          <a:prstGeom prst="ellipse">
            <a:avLst/>
          </a:prstGeom>
          <a:solidFill>
            <a:srgbClr val="7E9A86"/>
          </a:solidFill>
          <a:ln/>
        </p:spPr>
        <p:txBody>
          <a:bodyPr/>
          <a:lstStyle/>
          <a:p>
            <a:endParaRPr lang="en-US"/>
          </a:p>
        </p:txBody>
      </p:sp>
      <p:sp>
        <p:nvSpPr>
          <p:cNvPr id="18" name="Text 15"/>
          <p:cNvSpPr/>
          <p:nvPr/>
        </p:nvSpPr>
        <p:spPr>
          <a:xfrm>
            <a:off x="4736592" y="4206240"/>
            <a:ext cx="457200" cy="457200"/>
          </a:xfrm>
          <a:prstGeom prst="rect">
            <a:avLst/>
          </a:prstGeom>
          <a:noFill/>
          <a:ln/>
        </p:spPr>
        <p:txBody>
          <a:bodyPr wrap="square" lIns="0" tIns="0" rIns="0" bIns="0" rtlCol="0" anchor="ctr"/>
          <a:lstStyle/>
          <a:p>
            <a:pPr marL="0" indent="0" algn="ctr">
              <a:buNone/>
            </a:pPr>
            <a:r>
              <a:rPr lang="en-US" sz="1900" b="1" dirty="0">
                <a:solidFill>
                  <a:srgbClr val="FFFFFF"/>
                </a:solidFill>
                <a:latin typeface="Georgia" pitchFamily="34" charset="0"/>
                <a:ea typeface="Georgia" pitchFamily="34" charset="-122"/>
                <a:cs typeface="Georgia" pitchFamily="34" charset="-120"/>
              </a:rPr>
              <a:t>3</a:t>
            </a:r>
            <a:endParaRPr lang="en-US" sz="1900" dirty="0"/>
          </a:p>
        </p:txBody>
      </p:sp>
      <p:sp>
        <p:nvSpPr>
          <p:cNvPr id="19" name="Text 16"/>
          <p:cNvSpPr/>
          <p:nvPr/>
        </p:nvSpPr>
        <p:spPr>
          <a:xfrm>
            <a:off x="5303520" y="4187952"/>
            <a:ext cx="2468880" cy="502920"/>
          </a:xfrm>
          <a:prstGeom prst="rect">
            <a:avLst/>
          </a:prstGeom>
          <a:noFill/>
          <a:ln/>
        </p:spPr>
        <p:txBody>
          <a:bodyPr wrap="square" lIns="0" tIns="0" rIns="0" bIns="0" rtlCol="0" anchor="ctr"/>
          <a:lstStyle/>
          <a:p>
            <a:pPr marL="0" indent="0">
              <a:lnSpc>
                <a:spcPts val="1700"/>
              </a:lnSpc>
              <a:buNone/>
            </a:pPr>
            <a:r>
              <a:rPr lang="en-US" sz="1500" b="1" dirty="0">
                <a:solidFill>
                  <a:srgbClr val="7C342A"/>
                </a:solidFill>
                <a:latin typeface="Georgia" pitchFamily="34" charset="0"/>
                <a:ea typeface="Georgia" pitchFamily="34" charset="-122"/>
                <a:cs typeface="Georgia" pitchFamily="34" charset="-120"/>
              </a:rPr>
              <a:t>Less dependency on staff</a:t>
            </a:r>
            <a:endParaRPr lang="en-US" sz="1500" dirty="0"/>
          </a:p>
        </p:txBody>
      </p:sp>
      <p:sp>
        <p:nvSpPr>
          <p:cNvPr id="20" name="Text 17"/>
          <p:cNvSpPr/>
          <p:nvPr/>
        </p:nvSpPr>
        <p:spPr>
          <a:xfrm>
            <a:off x="4736592" y="4791456"/>
            <a:ext cx="3063240" cy="868680"/>
          </a:xfrm>
          <a:prstGeom prst="rect">
            <a:avLst/>
          </a:prstGeom>
          <a:noFill/>
          <a:ln/>
        </p:spPr>
        <p:txBody>
          <a:bodyPr wrap="square" lIns="0" tIns="0" rIns="0" bIns="0" rtlCol="0" anchor="ctr"/>
          <a:lstStyle/>
          <a:p>
            <a:pPr marL="0" indent="0">
              <a:lnSpc>
                <a:spcPts val="1600"/>
              </a:lnSpc>
              <a:buNone/>
            </a:pPr>
            <a:r>
              <a:rPr lang="en-US" sz="1200" dirty="0">
                <a:solidFill>
                  <a:srgbClr val="3B2E27"/>
                </a:solidFill>
                <a:latin typeface="Calibri" pitchFamily="34" charset="0"/>
                <a:ea typeface="Calibri" pitchFamily="34" charset="-122"/>
                <a:cs typeface="Calibri" pitchFamily="34" charset="-120"/>
              </a:rPr>
              <a:t>WRAP is shown to reduce reliance on formal support services and crisis utilization.</a:t>
            </a:r>
            <a:endParaRPr lang="en-US" sz="1200" dirty="0"/>
          </a:p>
        </p:txBody>
      </p:sp>
      <p:sp>
        <p:nvSpPr>
          <p:cNvPr id="21" name="Shape 18"/>
          <p:cNvSpPr/>
          <p:nvPr/>
        </p:nvSpPr>
        <p:spPr>
          <a:xfrm>
            <a:off x="8229600" y="3950208"/>
            <a:ext cx="3520440" cy="1783080"/>
          </a:xfrm>
          <a:prstGeom prst="roundRect">
            <a:avLst>
              <a:gd name="adj" fmla="val 4615"/>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22" name="Shape 19"/>
          <p:cNvSpPr/>
          <p:nvPr/>
        </p:nvSpPr>
        <p:spPr>
          <a:xfrm>
            <a:off x="8485632" y="4206240"/>
            <a:ext cx="457200" cy="457200"/>
          </a:xfrm>
          <a:prstGeom prst="ellipse">
            <a:avLst/>
          </a:prstGeom>
          <a:solidFill>
            <a:srgbClr val="7E9A86"/>
          </a:solidFill>
          <a:ln/>
        </p:spPr>
        <p:txBody>
          <a:bodyPr/>
          <a:lstStyle/>
          <a:p>
            <a:endParaRPr lang="en-US"/>
          </a:p>
        </p:txBody>
      </p:sp>
      <p:sp>
        <p:nvSpPr>
          <p:cNvPr id="23" name="Text 20"/>
          <p:cNvSpPr/>
          <p:nvPr/>
        </p:nvSpPr>
        <p:spPr>
          <a:xfrm>
            <a:off x="8485632" y="4206240"/>
            <a:ext cx="457200" cy="457200"/>
          </a:xfrm>
          <a:prstGeom prst="rect">
            <a:avLst/>
          </a:prstGeom>
          <a:noFill/>
          <a:ln/>
        </p:spPr>
        <p:txBody>
          <a:bodyPr wrap="square" lIns="0" tIns="0" rIns="0" bIns="0" rtlCol="0" anchor="ctr"/>
          <a:lstStyle/>
          <a:p>
            <a:pPr marL="0" indent="0" algn="ctr">
              <a:buNone/>
            </a:pPr>
            <a:r>
              <a:rPr lang="en-US" sz="1900" b="1" dirty="0">
                <a:solidFill>
                  <a:srgbClr val="FFFFFF"/>
                </a:solidFill>
                <a:latin typeface="Georgia" pitchFamily="34" charset="0"/>
                <a:ea typeface="Georgia" pitchFamily="34" charset="-122"/>
                <a:cs typeface="Georgia" pitchFamily="34" charset="-120"/>
              </a:rPr>
              <a:t>4</a:t>
            </a:r>
            <a:endParaRPr lang="en-US" sz="1900" dirty="0"/>
          </a:p>
        </p:txBody>
      </p:sp>
      <p:sp>
        <p:nvSpPr>
          <p:cNvPr id="24" name="Text 21"/>
          <p:cNvSpPr/>
          <p:nvPr/>
        </p:nvSpPr>
        <p:spPr>
          <a:xfrm>
            <a:off x="9052560" y="4187952"/>
            <a:ext cx="2468880" cy="502920"/>
          </a:xfrm>
          <a:prstGeom prst="rect">
            <a:avLst/>
          </a:prstGeom>
          <a:noFill/>
          <a:ln/>
        </p:spPr>
        <p:txBody>
          <a:bodyPr wrap="square" lIns="0" tIns="0" rIns="0" bIns="0" rtlCol="0" anchor="ctr"/>
          <a:lstStyle/>
          <a:p>
            <a:pPr marL="0" indent="0">
              <a:lnSpc>
                <a:spcPts val="1700"/>
              </a:lnSpc>
              <a:buNone/>
            </a:pPr>
            <a:r>
              <a:rPr lang="en-US" sz="1500" b="1" dirty="0">
                <a:solidFill>
                  <a:srgbClr val="7C342A"/>
                </a:solidFill>
                <a:latin typeface="Georgia" pitchFamily="34" charset="0"/>
                <a:ea typeface="Georgia" pitchFamily="34" charset="-122"/>
                <a:cs typeface="Georgia" pitchFamily="34" charset="-120"/>
              </a:rPr>
              <a:t>Clearer guest goals</a:t>
            </a:r>
            <a:endParaRPr lang="en-US" sz="1500" dirty="0"/>
          </a:p>
        </p:txBody>
      </p:sp>
      <p:sp>
        <p:nvSpPr>
          <p:cNvPr id="25" name="Text 22"/>
          <p:cNvSpPr/>
          <p:nvPr/>
        </p:nvSpPr>
        <p:spPr>
          <a:xfrm>
            <a:off x="8485632" y="4791456"/>
            <a:ext cx="3063240" cy="868680"/>
          </a:xfrm>
          <a:prstGeom prst="rect">
            <a:avLst/>
          </a:prstGeom>
          <a:noFill/>
          <a:ln/>
        </p:spPr>
        <p:txBody>
          <a:bodyPr wrap="square" lIns="0" tIns="0" rIns="0" bIns="0" rtlCol="0" anchor="ctr"/>
          <a:lstStyle/>
          <a:p>
            <a:pPr marL="0" indent="0">
              <a:lnSpc>
                <a:spcPts val="1600"/>
              </a:lnSpc>
              <a:buNone/>
            </a:pPr>
            <a:r>
              <a:rPr lang="en-US" sz="1200" dirty="0">
                <a:solidFill>
                  <a:srgbClr val="3B2E27"/>
                </a:solidFill>
                <a:latin typeface="Calibri" pitchFamily="34" charset="0"/>
                <a:ea typeface="Calibri" pitchFamily="34" charset="-122"/>
                <a:cs typeface="Calibri" pitchFamily="34" charset="-120"/>
              </a:rPr>
              <a:t>Staff spend time supporting recovery goals instead of repeatedly managing the same flare-ups.</a:t>
            </a:r>
            <a:endParaRPr lang="en-US" sz="1200" dirty="0"/>
          </a:p>
        </p:txBody>
      </p:sp>
      <p:sp>
        <p:nvSpPr>
          <p:cNvPr id="26" name="Text 23"/>
          <p:cNvSpPr/>
          <p:nvPr/>
        </p:nvSpPr>
        <p:spPr>
          <a:xfrm>
            <a:off x="4480560" y="6419088"/>
            <a:ext cx="6400800" cy="274320"/>
          </a:xfrm>
          <a:prstGeom prst="rect">
            <a:avLst/>
          </a:prstGeom>
          <a:noFill/>
          <a:ln/>
        </p:spPr>
        <p:txBody>
          <a:bodyPr wrap="square" lIns="0" tIns="0" rIns="0" bIns="0" rtlCol="0" anchor="ctr"/>
          <a:lstStyle/>
          <a:p>
            <a:pPr marL="0" indent="0">
              <a:buNone/>
            </a:pPr>
            <a:r>
              <a:rPr lang="en-US" sz="900" dirty="0">
                <a:solidFill>
                  <a:srgbClr val="8A7A6E"/>
                </a:solidFill>
                <a:latin typeface="Calibri" pitchFamily="34" charset="0"/>
                <a:ea typeface="Calibri" pitchFamily="34" charset="-122"/>
                <a:cs typeface="Calibri" pitchFamily="34" charset="-120"/>
              </a:rPr>
              <a:t>Wellness Recovery Action Plan (WRAP) · Benefits for Low-Barrier Shelter Staff</a:t>
            </a:r>
            <a:endParaRPr lang="en-US" sz="900" dirty="0"/>
          </a:p>
        </p:txBody>
      </p:sp>
      <p:sp>
        <p:nvSpPr>
          <p:cNvPr id="27" name="Text 24"/>
          <p:cNvSpPr/>
          <p:nvPr/>
        </p:nvSpPr>
        <p:spPr>
          <a:xfrm>
            <a:off x="11247120" y="6419088"/>
            <a:ext cx="548640" cy="274320"/>
          </a:xfrm>
          <a:prstGeom prst="rect">
            <a:avLst/>
          </a:prstGeom>
          <a:noFill/>
          <a:ln/>
        </p:spPr>
        <p:txBody>
          <a:bodyPr wrap="square" lIns="0" tIns="0" rIns="0" bIns="0" rtlCol="0" anchor="ctr"/>
          <a:lstStyle/>
          <a:p>
            <a:pPr marL="0" indent="0" algn="r">
              <a:buNone/>
            </a:pPr>
            <a:r>
              <a:rPr lang="en-US" sz="900" dirty="0">
                <a:solidFill>
                  <a:srgbClr val="8A7A6E"/>
                </a:solidFill>
                <a:latin typeface="Calibri" pitchFamily="34" charset="0"/>
                <a:ea typeface="Calibri" pitchFamily="34" charset="-122"/>
                <a:cs typeface="Calibri"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BF6EE"/>
        </a:solidFill>
        <a:effectLst/>
      </p:bgPr>
    </p:bg>
    <p:spTree>
      <p:nvGrpSpPr>
        <p:cNvPr id="1" name=""/>
        <p:cNvGrpSpPr/>
        <p:nvPr/>
      </p:nvGrpSpPr>
      <p:grpSpPr>
        <a:xfrm>
          <a:off x="0" y="0"/>
          <a:ext cx="0" cy="0"/>
          <a:chOff x="0" y="0"/>
          <a:chExt cx="0" cy="0"/>
        </a:xfrm>
      </p:grpSpPr>
      <p:pic>
        <p:nvPicPr>
          <p:cNvPr id="2" name="Image 0" descr="/agent/turn1/workspace/images/image-00657832caee49abe50a4e45eb2d0a05.jpg"/>
          <p:cNvPicPr>
            <a:picLocks noChangeAspect="1"/>
          </p:cNvPicPr>
          <p:nvPr/>
        </p:nvPicPr>
        <p:blipFill>
          <a:blip r:embed="rId3"/>
          <a:srcRect l="25556" r="25556"/>
          <a:stretch/>
        </p:blipFill>
        <p:spPr>
          <a:xfrm>
            <a:off x="0" y="0"/>
            <a:ext cx="5029200" cy="6858000"/>
          </a:xfrm>
          <a:prstGeom prst="rect">
            <a:avLst/>
          </a:prstGeom>
        </p:spPr>
      </p:pic>
      <p:sp>
        <p:nvSpPr>
          <p:cNvPr id="3" name="Shape 0"/>
          <p:cNvSpPr/>
          <p:nvPr/>
        </p:nvSpPr>
        <p:spPr>
          <a:xfrm>
            <a:off x="5029200" y="0"/>
            <a:ext cx="109728" cy="6858000"/>
          </a:xfrm>
          <a:prstGeom prst="rect">
            <a:avLst/>
          </a:prstGeom>
          <a:solidFill>
            <a:srgbClr val="B85042"/>
          </a:solidFill>
          <a:ln/>
        </p:spPr>
        <p:txBody>
          <a:bodyPr/>
          <a:lstStyle/>
          <a:p>
            <a:endParaRPr lang="en-US"/>
          </a:p>
        </p:txBody>
      </p:sp>
      <p:sp>
        <p:nvSpPr>
          <p:cNvPr id="4" name="Text 1"/>
          <p:cNvSpPr/>
          <p:nvPr/>
        </p:nvSpPr>
        <p:spPr>
          <a:xfrm>
            <a:off x="5577840" y="640080"/>
            <a:ext cx="5943600" cy="320040"/>
          </a:xfrm>
          <a:prstGeom prst="rect">
            <a:avLst/>
          </a:prstGeom>
          <a:noFill/>
          <a:ln/>
        </p:spPr>
        <p:txBody>
          <a:bodyPr wrap="square" lIns="0" tIns="0" rIns="0" bIns="0" rtlCol="0" anchor="ctr"/>
          <a:lstStyle/>
          <a:p>
            <a:pPr marL="0" indent="0">
              <a:buNone/>
            </a:pPr>
            <a:r>
              <a:rPr lang="en-US" sz="1250" b="1" kern="0" spc="300" dirty="0">
                <a:solidFill>
                  <a:srgbClr val="B85042"/>
                </a:solidFill>
                <a:latin typeface="Calibri" pitchFamily="34" charset="0"/>
                <a:ea typeface="Calibri" pitchFamily="34" charset="-122"/>
                <a:cs typeface="Calibri" pitchFamily="34" charset="-120"/>
              </a:rPr>
              <a:t>IN HARD MOMENTS</a:t>
            </a:r>
            <a:endParaRPr lang="en-US" sz="1250" dirty="0"/>
          </a:p>
        </p:txBody>
      </p:sp>
      <p:sp>
        <p:nvSpPr>
          <p:cNvPr id="5" name="Text 2"/>
          <p:cNvSpPr/>
          <p:nvPr/>
        </p:nvSpPr>
        <p:spPr>
          <a:xfrm>
            <a:off x="5577840" y="960120"/>
            <a:ext cx="6035040" cy="1097280"/>
          </a:xfrm>
          <a:prstGeom prst="rect">
            <a:avLst/>
          </a:prstGeom>
          <a:noFill/>
          <a:ln/>
        </p:spPr>
        <p:txBody>
          <a:bodyPr wrap="square" lIns="0" tIns="0" rIns="0" bIns="0" rtlCol="0" anchor="ctr"/>
          <a:lstStyle/>
          <a:p>
            <a:pPr marL="0" indent="0">
              <a:lnSpc>
                <a:spcPts val="3000"/>
              </a:lnSpc>
              <a:buNone/>
            </a:pPr>
            <a:r>
              <a:rPr lang="en-US" sz="2700" b="1" dirty="0">
                <a:solidFill>
                  <a:srgbClr val="3B2E27"/>
                </a:solidFill>
                <a:latin typeface="Georgia" pitchFamily="34" charset="0"/>
                <a:ea typeface="Georgia" pitchFamily="34" charset="-122"/>
                <a:cs typeface="Georgia" pitchFamily="34" charset="-120"/>
              </a:rPr>
              <a:t>A Shared Language for the Toughest Moments</a:t>
            </a:r>
            <a:endParaRPr lang="en-US" sz="2700" dirty="0"/>
          </a:p>
        </p:txBody>
      </p:sp>
      <p:sp>
        <p:nvSpPr>
          <p:cNvPr id="6" name="Shape 3"/>
          <p:cNvSpPr/>
          <p:nvPr/>
        </p:nvSpPr>
        <p:spPr>
          <a:xfrm>
            <a:off x="5577840" y="2331720"/>
            <a:ext cx="182880" cy="182880"/>
          </a:xfrm>
          <a:prstGeom prst="ellipse">
            <a:avLst/>
          </a:prstGeom>
          <a:solidFill>
            <a:srgbClr val="7E9A86"/>
          </a:solidFill>
          <a:ln/>
        </p:spPr>
        <p:txBody>
          <a:bodyPr/>
          <a:lstStyle/>
          <a:p>
            <a:endParaRPr lang="en-US"/>
          </a:p>
        </p:txBody>
      </p:sp>
      <p:sp>
        <p:nvSpPr>
          <p:cNvPr id="7" name="Text 4"/>
          <p:cNvSpPr/>
          <p:nvPr/>
        </p:nvSpPr>
        <p:spPr>
          <a:xfrm>
            <a:off x="5897880" y="2286000"/>
            <a:ext cx="5669280" cy="320040"/>
          </a:xfrm>
          <a:prstGeom prst="rect">
            <a:avLst/>
          </a:prstGeom>
          <a:noFill/>
          <a:ln/>
        </p:spPr>
        <p:txBody>
          <a:bodyPr wrap="square" lIns="0" tIns="0" rIns="0" bIns="0" rtlCol="0" anchor="ctr"/>
          <a:lstStyle/>
          <a:p>
            <a:pPr marL="0" indent="0">
              <a:buNone/>
            </a:pPr>
            <a:r>
              <a:rPr lang="en-US" sz="1600" b="1" dirty="0">
                <a:solidFill>
                  <a:srgbClr val="7C342A"/>
                </a:solidFill>
                <a:latin typeface="Georgia" pitchFamily="34" charset="0"/>
                <a:ea typeface="Georgia" pitchFamily="34" charset="-122"/>
                <a:cs typeface="Georgia" pitchFamily="34" charset="-120"/>
              </a:rPr>
              <a:t>Guest-written crisis plan</a:t>
            </a:r>
            <a:endParaRPr lang="en-US" sz="1600" dirty="0"/>
          </a:p>
        </p:txBody>
      </p:sp>
      <p:sp>
        <p:nvSpPr>
          <p:cNvPr id="8" name="Text 5"/>
          <p:cNvSpPr/>
          <p:nvPr/>
        </p:nvSpPr>
        <p:spPr>
          <a:xfrm>
            <a:off x="5897880" y="2615184"/>
            <a:ext cx="5760720" cy="640080"/>
          </a:xfrm>
          <a:prstGeom prst="rect">
            <a:avLst/>
          </a:prstGeom>
          <a:noFill/>
          <a:ln/>
        </p:spPr>
        <p:txBody>
          <a:bodyPr wrap="square" lIns="0" tIns="0" rIns="0" bIns="0" rtlCol="0" anchor="ctr"/>
          <a:lstStyle/>
          <a:p>
            <a:pPr marL="0" indent="0">
              <a:lnSpc>
                <a:spcPts val="1700"/>
              </a:lnSpc>
              <a:buNone/>
            </a:pPr>
            <a:r>
              <a:rPr lang="en-US" sz="1300" dirty="0">
                <a:solidFill>
                  <a:srgbClr val="3B2E27"/>
                </a:solidFill>
                <a:latin typeface="Calibri" pitchFamily="34" charset="0"/>
                <a:ea typeface="Calibri" pitchFamily="34" charset="-122"/>
                <a:cs typeface="Calibri" pitchFamily="34" charset="-120"/>
              </a:rPr>
              <a:t>Staff know exactly what helps, what to avoid, and who to call — in the guest's own words.</a:t>
            </a:r>
            <a:endParaRPr lang="en-US" sz="1300" dirty="0"/>
          </a:p>
        </p:txBody>
      </p:sp>
      <p:sp>
        <p:nvSpPr>
          <p:cNvPr id="9" name="Shape 6"/>
          <p:cNvSpPr/>
          <p:nvPr/>
        </p:nvSpPr>
        <p:spPr>
          <a:xfrm>
            <a:off x="5577840" y="3355848"/>
            <a:ext cx="182880" cy="182880"/>
          </a:xfrm>
          <a:prstGeom prst="ellipse">
            <a:avLst/>
          </a:prstGeom>
          <a:solidFill>
            <a:srgbClr val="7E9A86"/>
          </a:solidFill>
          <a:ln/>
        </p:spPr>
        <p:txBody>
          <a:bodyPr/>
          <a:lstStyle/>
          <a:p>
            <a:endParaRPr lang="en-US"/>
          </a:p>
        </p:txBody>
      </p:sp>
      <p:sp>
        <p:nvSpPr>
          <p:cNvPr id="10" name="Text 7"/>
          <p:cNvSpPr/>
          <p:nvPr/>
        </p:nvSpPr>
        <p:spPr>
          <a:xfrm>
            <a:off x="5897880" y="3310128"/>
            <a:ext cx="5669280" cy="320040"/>
          </a:xfrm>
          <a:prstGeom prst="rect">
            <a:avLst/>
          </a:prstGeom>
          <a:noFill/>
          <a:ln/>
        </p:spPr>
        <p:txBody>
          <a:bodyPr wrap="square" lIns="0" tIns="0" rIns="0" bIns="0" rtlCol="0" anchor="ctr"/>
          <a:lstStyle/>
          <a:p>
            <a:pPr marL="0" indent="0">
              <a:buNone/>
            </a:pPr>
            <a:r>
              <a:rPr lang="en-US" sz="1600" b="1" dirty="0">
                <a:solidFill>
                  <a:srgbClr val="7C342A"/>
                </a:solidFill>
                <a:latin typeface="Georgia" pitchFamily="34" charset="0"/>
                <a:ea typeface="Georgia" pitchFamily="34" charset="-122"/>
                <a:cs typeface="Georgia" pitchFamily="34" charset="-120"/>
              </a:rPr>
              <a:t>De-escalation with dignity</a:t>
            </a:r>
            <a:endParaRPr lang="en-US" sz="1600" dirty="0"/>
          </a:p>
        </p:txBody>
      </p:sp>
      <p:sp>
        <p:nvSpPr>
          <p:cNvPr id="11" name="Text 8"/>
          <p:cNvSpPr/>
          <p:nvPr/>
        </p:nvSpPr>
        <p:spPr>
          <a:xfrm>
            <a:off x="5897880" y="3639312"/>
            <a:ext cx="5760720" cy="640080"/>
          </a:xfrm>
          <a:prstGeom prst="rect">
            <a:avLst/>
          </a:prstGeom>
          <a:noFill/>
          <a:ln/>
        </p:spPr>
        <p:txBody>
          <a:bodyPr wrap="square" lIns="0" tIns="0" rIns="0" bIns="0" rtlCol="0" anchor="ctr"/>
          <a:lstStyle/>
          <a:p>
            <a:pPr marL="0" indent="0">
              <a:lnSpc>
                <a:spcPts val="1700"/>
              </a:lnSpc>
              <a:buNone/>
            </a:pPr>
            <a:r>
              <a:rPr lang="en-US" sz="1300" dirty="0">
                <a:solidFill>
                  <a:srgbClr val="3B2E27"/>
                </a:solidFill>
                <a:latin typeface="Calibri" pitchFamily="34" charset="0"/>
                <a:ea typeface="Calibri" pitchFamily="34" charset="-122"/>
                <a:cs typeface="Calibri" pitchFamily="34" charset="-120"/>
              </a:rPr>
              <a:t>Honoring a guest's plan builds trust and defuses conflict instead of triggering it.</a:t>
            </a:r>
            <a:endParaRPr lang="en-US" sz="1300" dirty="0"/>
          </a:p>
        </p:txBody>
      </p:sp>
      <p:sp>
        <p:nvSpPr>
          <p:cNvPr id="12" name="Shape 9"/>
          <p:cNvSpPr/>
          <p:nvPr/>
        </p:nvSpPr>
        <p:spPr>
          <a:xfrm>
            <a:off x="5577840" y="4379976"/>
            <a:ext cx="182880" cy="182880"/>
          </a:xfrm>
          <a:prstGeom prst="ellipse">
            <a:avLst/>
          </a:prstGeom>
          <a:solidFill>
            <a:srgbClr val="7E9A86"/>
          </a:solidFill>
          <a:ln/>
        </p:spPr>
        <p:txBody>
          <a:bodyPr/>
          <a:lstStyle/>
          <a:p>
            <a:endParaRPr lang="en-US"/>
          </a:p>
        </p:txBody>
      </p:sp>
      <p:sp>
        <p:nvSpPr>
          <p:cNvPr id="13" name="Text 10"/>
          <p:cNvSpPr/>
          <p:nvPr/>
        </p:nvSpPr>
        <p:spPr>
          <a:xfrm>
            <a:off x="5897880" y="4334256"/>
            <a:ext cx="5669280" cy="320040"/>
          </a:xfrm>
          <a:prstGeom prst="rect">
            <a:avLst/>
          </a:prstGeom>
          <a:noFill/>
          <a:ln/>
        </p:spPr>
        <p:txBody>
          <a:bodyPr wrap="square" lIns="0" tIns="0" rIns="0" bIns="0" rtlCol="0" anchor="ctr"/>
          <a:lstStyle/>
          <a:p>
            <a:pPr marL="0" indent="0">
              <a:buNone/>
            </a:pPr>
            <a:r>
              <a:rPr lang="en-US" sz="1600" b="1" dirty="0">
                <a:solidFill>
                  <a:srgbClr val="7C342A"/>
                </a:solidFill>
                <a:latin typeface="Georgia" pitchFamily="34" charset="0"/>
                <a:ea typeface="Georgia" pitchFamily="34" charset="-122"/>
                <a:cs typeface="Georgia" pitchFamily="34" charset="-120"/>
              </a:rPr>
              <a:t>Smoother post-crisis recovery</a:t>
            </a:r>
            <a:endParaRPr lang="en-US" sz="1600" dirty="0"/>
          </a:p>
        </p:txBody>
      </p:sp>
      <p:sp>
        <p:nvSpPr>
          <p:cNvPr id="14" name="Text 11"/>
          <p:cNvSpPr/>
          <p:nvPr/>
        </p:nvSpPr>
        <p:spPr>
          <a:xfrm>
            <a:off x="5897880" y="4663440"/>
            <a:ext cx="5760720" cy="640080"/>
          </a:xfrm>
          <a:prstGeom prst="rect">
            <a:avLst/>
          </a:prstGeom>
          <a:noFill/>
          <a:ln/>
        </p:spPr>
        <p:txBody>
          <a:bodyPr wrap="square" lIns="0" tIns="0" rIns="0" bIns="0" rtlCol="0" anchor="ctr"/>
          <a:lstStyle/>
          <a:p>
            <a:pPr marL="0" indent="0">
              <a:lnSpc>
                <a:spcPts val="1700"/>
              </a:lnSpc>
              <a:buNone/>
            </a:pPr>
            <a:r>
              <a:rPr lang="en-US" sz="1300" dirty="0">
                <a:solidFill>
                  <a:srgbClr val="3B2E27"/>
                </a:solidFill>
                <a:latin typeface="Calibri" pitchFamily="34" charset="0"/>
                <a:ea typeface="Calibri" pitchFamily="34" charset="-122"/>
                <a:cs typeface="Calibri" pitchFamily="34" charset="-120"/>
              </a:rPr>
              <a:t>A post-crisis plan guides the return to stability, so staff aren't starting from zero.</a:t>
            </a:r>
            <a:endParaRPr lang="en-US" sz="1300" dirty="0"/>
          </a:p>
        </p:txBody>
      </p:sp>
      <p:sp>
        <p:nvSpPr>
          <p:cNvPr id="15" name="Shape 12"/>
          <p:cNvSpPr/>
          <p:nvPr/>
        </p:nvSpPr>
        <p:spPr>
          <a:xfrm>
            <a:off x="5577840" y="5404104"/>
            <a:ext cx="182880" cy="182880"/>
          </a:xfrm>
          <a:prstGeom prst="ellipse">
            <a:avLst/>
          </a:prstGeom>
          <a:solidFill>
            <a:srgbClr val="7E9A86"/>
          </a:solidFill>
          <a:ln/>
        </p:spPr>
        <p:txBody>
          <a:bodyPr/>
          <a:lstStyle/>
          <a:p>
            <a:endParaRPr lang="en-US"/>
          </a:p>
        </p:txBody>
      </p:sp>
      <p:sp>
        <p:nvSpPr>
          <p:cNvPr id="16" name="Text 13"/>
          <p:cNvSpPr/>
          <p:nvPr/>
        </p:nvSpPr>
        <p:spPr>
          <a:xfrm>
            <a:off x="5897880" y="5358384"/>
            <a:ext cx="5669280" cy="320040"/>
          </a:xfrm>
          <a:prstGeom prst="rect">
            <a:avLst/>
          </a:prstGeom>
          <a:noFill/>
          <a:ln/>
        </p:spPr>
        <p:txBody>
          <a:bodyPr wrap="square" lIns="0" tIns="0" rIns="0" bIns="0" rtlCol="0" anchor="ctr"/>
          <a:lstStyle/>
          <a:p>
            <a:pPr marL="0" indent="0">
              <a:buNone/>
            </a:pPr>
            <a:r>
              <a:rPr lang="en-US" sz="1600" b="1" dirty="0">
                <a:solidFill>
                  <a:srgbClr val="7C342A"/>
                </a:solidFill>
                <a:latin typeface="Georgia" pitchFamily="34" charset="0"/>
                <a:ea typeface="Georgia" pitchFamily="34" charset="-122"/>
                <a:cs typeface="Georgia" pitchFamily="34" charset="-120"/>
              </a:rPr>
              <a:t>Consistency across shifts</a:t>
            </a:r>
            <a:endParaRPr lang="en-US" sz="1600" dirty="0"/>
          </a:p>
        </p:txBody>
      </p:sp>
      <p:sp>
        <p:nvSpPr>
          <p:cNvPr id="17" name="Text 14"/>
          <p:cNvSpPr/>
          <p:nvPr/>
        </p:nvSpPr>
        <p:spPr>
          <a:xfrm>
            <a:off x="5897880" y="5687568"/>
            <a:ext cx="5760720" cy="640080"/>
          </a:xfrm>
          <a:prstGeom prst="rect">
            <a:avLst/>
          </a:prstGeom>
          <a:noFill/>
          <a:ln/>
        </p:spPr>
        <p:txBody>
          <a:bodyPr wrap="square" lIns="0" tIns="0" rIns="0" bIns="0" rtlCol="0" anchor="ctr"/>
          <a:lstStyle/>
          <a:p>
            <a:pPr marL="0" indent="0">
              <a:lnSpc>
                <a:spcPts val="1700"/>
              </a:lnSpc>
              <a:buNone/>
            </a:pPr>
            <a:r>
              <a:rPr lang="en-US" sz="1300" dirty="0">
                <a:solidFill>
                  <a:srgbClr val="3B2E27"/>
                </a:solidFill>
                <a:latin typeface="Calibri" pitchFamily="34" charset="0"/>
                <a:ea typeface="Calibri" pitchFamily="34" charset="-122"/>
                <a:cs typeface="Calibri" pitchFamily="34" charset="-120"/>
              </a:rPr>
              <a:t>Every staff member responds the same way, even with high turnover.</a:t>
            </a:r>
            <a:endParaRPr lang="en-US" sz="1300" dirty="0"/>
          </a:p>
        </p:txBody>
      </p:sp>
      <p:sp>
        <p:nvSpPr>
          <p:cNvPr id="18" name="Text 15"/>
          <p:cNvSpPr/>
          <p:nvPr/>
        </p:nvSpPr>
        <p:spPr>
          <a:xfrm>
            <a:off x="5577840" y="6419088"/>
            <a:ext cx="5120640" cy="274320"/>
          </a:xfrm>
          <a:prstGeom prst="rect">
            <a:avLst/>
          </a:prstGeom>
          <a:noFill/>
          <a:ln/>
        </p:spPr>
        <p:txBody>
          <a:bodyPr wrap="square" lIns="0" tIns="0" rIns="0" bIns="0" rtlCol="0" anchor="ctr"/>
          <a:lstStyle/>
          <a:p>
            <a:pPr marL="0" indent="0">
              <a:buNone/>
            </a:pPr>
            <a:r>
              <a:rPr lang="en-US" sz="900" dirty="0">
                <a:solidFill>
                  <a:srgbClr val="8A7A6E"/>
                </a:solidFill>
                <a:latin typeface="Calibri" pitchFamily="34" charset="0"/>
                <a:ea typeface="Calibri" pitchFamily="34" charset="-122"/>
                <a:cs typeface="Calibri" pitchFamily="34" charset="-120"/>
              </a:rPr>
              <a:t>Wellness Recovery Action Plan (WRAP) · Benefits for Low-Barrier Shelter Staff</a:t>
            </a:r>
            <a:endParaRPr lang="en-US" sz="900" dirty="0"/>
          </a:p>
        </p:txBody>
      </p:sp>
      <p:sp>
        <p:nvSpPr>
          <p:cNvPr id="19" name="Text 16"/>
          <p:cNvSpPr/>
          <p:nvPr/>
        </p:nvSpPr>
        <p:spPr>
          <a:xfrm>
            <a:off x="11247120" y="6419088"/>
            <a:ext cx="548640" cy="274320"/>
          </a:xfrm>
          <a:prstGeom prst="rect">
            <a:avLst/>
          </a:prstGeom>
          <a:noFill/>
          <a:ln/>
        </p:spPr>
        <p:txBody>
          <a:bodyPr wrap="square" lIns="0" tIns="0" rIns="0" bIns="0" rtlCol="0" anchor="ctr"/>
          <a:lstStyle/>
          <a:p>
            <a:pPr marL="0" indent="0" algn="r">
              <a:buNone/>
            </a:pPr>
            <a:r>
              <a:rPr lang="en-US" sz="900" dirty="0">
                <a:solidFill>
                  <a:srgbClr val="8A7A6E"/>
                </a:solidFill>
                <a:latin typeface="Calibri" pitchFamily="34" charset="0"/>
                <a:ea typeface="Calibri" pitchFamily="34" charset="-122"/>
                <a:cs typeface="Calibri"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BF6EE"/>
        </a:solidFill>
        <a:effectLst/>
      </p:bgPr>
    </p:bg>
    <p:spTree>
      <p:nvGrpSpPr>
        <p:cNvPr id="1" name=""/>
        <p:cNvGrpSpPr/>
        <p:nvPr/>
      </p:nvGrpSpPr>
      <p:grpSpPr>
        <a:xfrm>
          <a:off x="0" y="0"/>
          <a:ext cx="0" cy="0"/>
          <a:chOff x="0" y="0"/>
          <a:chExt cx="0" cy="0"/>
        </a:xfrm>
      </p:grpSpPr>
      <p:pic>
        <p:nvPicPr>
          <p:cNvPr id="2" name="Image 0" descr="/agent/turn3/workspace/images/image-5781e1c8088d99378eba1f0509238e2d.jpg"/>
          <p:cNvPicPr>
            <a:picLocks noChangeAspect="1"/>
          </p:cNvPicPr>
          <p:nvPr/>
        </p:nvPicPr>
        <p:blipFill>
          <a:blip r:embed="rId3"/>
          <a:srcRect l="4970" r="4970"/>
          <a:stretch/>
        </p:blipFill>
        <p:spPr>
          <a:xfrm>
            <a:off x="8074152" y="0"/>
            <a:ext cx="4117543" cy="6858000"/>
          </a:xfrm>
          <a:prstGeom prst="rect">
            <a:avLst/>
          </a:prstGeom>
        </p:spPr>
      </p:pic>
      <p:sp>
        <p:nvSpPr>
          <p:cNvPr id="3" name="Shape 0"/>
          <p:cNvSpPr/>
          <p:nvPr/>
        </p:nvSpPr>
        <p:spPr>
          <a:xfrm>
            <a:off x="7964424" y="0"/>
            <a:ext cx="109728" cy="6858000"/>
          </a:xfrm>
          <a:prstGeom prst="rect">
            <a:avLst/>
          </a:prstGeom>
          <a:solidFill>
            <a:srgbClr val="B85042"/>
          </a:solidFill>
          <a:ln/>
        </p:spPr>
        <p:txBody>
          <a:bodyPr/>
          <a:lstStyle/>
          <a:p>
            <a:endParaRPr lang="en-US"/>
          </a:p>
        </p:txBody>
      </p:sp>
      <p:sp>
        <p:nvSpPr>
          <p:cNvPr id="4" name="Text 1"/>
          <p:cNvSpPr/>
          <p:nvPr/>
        </p:nvSpPr>
        <p:spPr>
          <a:xfrm>
            <a:off x="640080" y="502920"/>
            <a:ext cx="7040880" cy="320040"/>
          </a:xfrm>
          <a:prstGeom prst="rect">
            <a:avLst/>
          </a:prstGeom>
          <a:noFill/>
          <a:ln/>
        </p:spPr>
        <p:txBody>
          <a:bodyPr wrap="square" lIns="0" tIns="0" rIns="0" bIns="0" rtlCol="0" anchor="ctr"/>
          <a:lstStyle/>
          <a:p>
            <a:pPr marL="0" indent="0">
              <a:buNone/>
            </a:pPr>
            <a:r>
              <a:rPr lang="en-US" sz="1250" b="1" kern="0" spc="300" dirty="0">
                <a:solidFill>
                  <a:srgbClr val="B85042"/>
                </a:solidFill>
                <a:latin typeface="Calibri" pitchFamily="34" charset="0"/>
                <a:ea typeface="Calibri" pitchFamily="34" charset="-122"/>
                <a:cs typeface="Calibri" pitchFamily="34" charset="-120"/>
              </a:rPr>
              <a:t>HEALTHIER TEAM</a:t>
            </a:r>
            <a:endParaRPr lang="en-US" sz="1250" dirty="0"/>
          </a:p>
        </p:txBody>
      </p:sp>
      <p:sp>
        <p:nvSpPr>
          <p:cNvPr id="5" name="Text 2"/>
          <p:cNvSpPr/>
          <p:nvPr/>
        </p:nvSpPr>
        <p:spPr>
          <a:xfrm>
            <a:off x="640080" y="841248"/>
            <a:ext cx="7040880" cy="914400"/>
          </a:xfrm>
          <a:prstGeom prst="rect">
            <a:avLst/>
          </a:prstGeom>
          <a:noFill/>
          <a:ln/>
        </p:spPr>
        <p:txBody>
          <a:bodyPr wrap="square" lIns="0" tIns="0" rIns="0" bIns="0" rtlCol="0" anchor="ctr"/>
          <a:lstStyle/>
          <a:p>
            <a:pPr marL="0" indent="0">
              <a:lnSpc>
                <a:spcPts val="3400"/>
              </a:lnSpc>
              <a:buNone/>
            </a:pPr>
            <a:r>
              <a:rPr lang="en-US" sz="3100" b="1" dirty="0">
                <a:solidFill>
                  <a:srgbClr val="3B2E27"/>
                </a:solidFill>
                <a:latin typeface="Georgia" pitchFamily="34" charset="0"/>
                <a:ea typeface="Georgia" pitchFamily="34" charset="-122"/>
                <a:cs typeface="Georgia" pitchFamily="34" charset="-120"/>
              </a:rPr>
              <a:t>Better for Guests, Sustainable for Staff</a:t>
            </a:r>
            <a:endParaRPr lang="en-US" sz="3100" dirty="0"/>
          </a:p>
        </p:txBody>
      </p:sp>
      <p:sp>
        <p:nvSpPr>
          <p:cNvPr id="6" name="Shape 3"/>
          <p:cNvSpPr/>
          <p:nvPr/>
        </p:nvSpPr>
        <p:spPr>
          <a:xfrm>
            <a:off x="640080" y="1965960"/>
            <a:ext cx="3429000" cy="3977640"/>
          </a:xfrm>
          <a:prstGeom prst="roundRect">
            <a:avLst>
              <a:gd name="adj" fmla="val 2400"/>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7" name="Text 4"/>
          <p:cNvSpPr/>
          <p:nvPr/>
        </p:nvSpPr>
        <p:spPr>
          <a:xfrm>
            <a:off x="868680" y="2212848"/>
            <a:ext cx="3017520" cy="320040"/>
          </a:xfrm>
          <a:prstGeom prst="rect">
            <a:avLst/>
          </a:prstGeom>
          <a:noFill/>
          <a:ln/>
        </p:spPr>
        <p:txBody>
          <a:bodyPr wrap="square" lIns="0" tIns="0" rIns="0" bIns="0" rtlCol="0" anchor="ctr"/>
          <a:lstStyle/>
          <a:p>
            <a:pPr marL="0" indent="0">
              <a:buNone/>
            </a:pPr>
            <a:r>
              <a:rPr lang="en-US" sz="1150" b="1" kern="0" spc="150" dirty="0">
                <a:solidFill>
                  <a:srgbClr val="5E7A66"/>
                </a:solidFill>
                <a:latin typeface="Calibri" pitchFamily="34" charset="0"/>
                <a:ea typeface="Calibri" pitchFamily="34" charset="-122"/>
                <a:cs typeface="Calibri" pitchFamily="34" charset="-120"/>
              </a:rPr>
              <a:t>WHAT STAFF EXPERIENCE</a:t>
            </a:r>
            <a:endParaRPr lang="en-US" sz="1150" dirty="0"/>
          </a:p>
        </p:txBody>
      </p:sp>
      <p:sp>
        <p:nvSpPr>
          <p:cNvPr id="8" name="Text 5"/>
          <p:cNvSpPr/>
          <p:nvPr/>
        </p:nvSpPr>
        <p:spPr>
          <a:xfrm>
            <a:off x="868680" y="2697480"/>
            <a:ext cx="3017520" cy="3108960"/>
          </a:xfrm>
          <a:prstGeom prst="rect">
            <a:avLst/>
          </a:prstGeom>
          <a:noFill/>
          <a:ln/>
        </p:spPr>
        <p:txBody>
          <a:bodyPr wrap="square" lIns="0" tIns="0" rIns="0" bIns="0" rtlCol="0" anchor="ctr"/>
          <a:lstStyle/>
          <a:p>
            <a:pPr marL="177800" indent="-177800">
              <a:lnSpc>
                <a:spcPts val="1700"/>
              </a:lnSpc>
              <a:spcAft>
                <a:spcPts val="1400"/>
              </a:spcAft>
              <a:buSzPct val="100000"/>
              <a:buChar char="•"/>
            </a:pPr>
            <a:r>
              <a:rPr lang="en-US" sz="1300" dirty="0">
                <a:solidFill>
                  <a:srgbClr val="3B2E27"/>
                </a:solidFill>
                <a:latin typeface="Calibri" pitchFamily="34" charset="0"/>
                <a:ea typeface="Calibri" pitchFamily="34" charset="-122"/>
                <a:cs typeface="Calibri" pitchFamily="34" charset="-120"/>
              </a:rPr>
              <a:t>Reduced vicarious trauma and compassion fatigue</a:t>
            </a:r>
            <a:endParaRPr lang="en-US" sz="1300" dirty="0"/>
          </a:p>
          <a:p>
            <a:pPr marL="177800" indent="-177800">
              <a:lnSpc>
                <a:spcPts val="1700"/>
              </a:lnSpc>
              <a:spcAft>
                <a:spcPts val="1400"/>
              </a:spcAft>
              <a:buSzPct val="100000"/>
              <a:buChar char="•"/>
            </a:pPr>
            <a:r>
              <a:rPr lang="en-US" sz="1300" dirty="0">
                <a:solidFill>
                  <a:srgbClr val="3B2E27"/>
                </a:solidFill>
                <a:latin typeface="Calibri" pitchFamily="34" charset="0"/>
                <a:ea typeface="Calibri" pitchFamily="34" charset="-122"/>
                <a:cs typeface="Calibri" pitchFamily="34" charset="-120"/>
              </a:rPr>
              <a:t>Greater confidence and competence in incident management</a:t>
            </a:r>
            <a:endParaRPr lang="en-US" sz="1300" dirty="0"/>
          </a:p>
          <a:p>
            <a:pPr marL="177800" indent="-177800">
              <a:lnSpc>
                <a:spcPts val="1700"/>
              </a:lnSpc>
              <a:spcAft>
                <a:spcPts val="1400"/>
              </a:spcAft>
              <a:buSzPct val="100000"/>
              <a:buChar char="•"/>
            </a:pPr>
            <a:r>
              <a:rPr lang="en-US" sz="1300" dirty="0">
                <a:solidFill>
                  <a:srgbClr val="3B2E27"/>
                </a:solidFill>
                <a:latin typeface="Calibri" pitchFamily="34" charset="0"/>
                <a:ea typeface="Calibri" pitchFamily="34" charset="-122"/>
                <a:cs typeface="Calibri" pitchFamily="34" charset="-120"/>
              </a:rPr>
              <a:t>Stronger, healing staff–guest relationships</a:t>
            </a:r>
            <a:endParaRPr lang="en-US" sz="1300" dirty="0"/>
          </a:p>
          <a:p>
            <a:pPr marL="177800" indent="-177800">
              <a:lnSpc>
                <a:spcPts val="1700"/>
              </a:lnSpc>
              <a:spcAft>
                <a:spcPts val="1400"/>
              </a:spcAft>
              <a:buSzPct val="100000"/>
              <a:buChar char="•"/>
            </a:pPr>
            <a:r>
              <a:rPr lang="en-US" sz="1300" dirty="0">
                <a:solidFill>
                  <a:srgbClr val="3B2E27"/>
                </a:solidFill>
                <a:latin typeface="Calibri" pitchFamily="34" charset="0"/>
                <a:ea typeface="Calibri" pitchFamily="34" charset="-122"/>
                <a:cs typeface="Calibri" pitchFamily="34" charset="-120"/>
              </a:rPr>
              <a:t>Lower burnout — supporting retention and continuity</a:t>
            </a:r>
            <a:endParaRPr lang="en-US" sz="1300" dirty="0"/>
          </a:p>
        </p:txBody>
      </p:sp>
      <p:sp>
        <p:nvSpPr>
          <p:cNvPr id="9" name="Shape 6"/>
          <p:cNvSpPr/>
          <p:nvPr/>
        </p:nvSpPr>
        <p:spPr>
          <a:xfrm>
            <a:off x="4251960" y="1965960"/>
            <a:ext cx="3429000" cy="3977640"/>
          </a:xfrm>
          <a:prstGeom prst="roundRect">
            <a:avLst>
              <a:gd name="adj" fmla="val 2400"/>
            </a:avLst>
          </a:prstGeom>
          <a:solidFill>
            <a:srgbClr val="5E7A66"/>
          </a:solidFill>
          <a:ln/>
          <a:effectLst>
            <a:outerShdw blurRad="114300" dist="38100" dir="8100000" algn="bl" rotWithShape="0">
              <a:srgbClr val="000000">
                <a:alpha val="16000"/>
              </a:srgbClr>
            </a:outerShdw>
          </a:effectLst>
        </p:spPr>
        <p:txBody>
          <a:bodyPr/>
          <a:lstStyle/>
          <a:p>
            <a:endParaRPr lang="en-US"/>
          </a:p>
        </p:txBody>
      </p:sp>
      <p:sp>
        <p:nvSpPr>
          <p:cNvPr id="10" name="Text 7"/>
          <p:cNvSpPr/>
          <p:nvPr/>
        </p:nvSpPr>
        <p:spPr>
          <a:xfrm>
            <a:off x="4526280" y="2212848"/>
            <a:ext cx="2926080" cy="320040"/>
          </a:xfrm>
          <a:prstGeom prst="rect">
            <a:avLst/>
          </a:prstGeom>
          <a:noFill/>
          <a:ln/>
        </p:spPr>
        <p:txBody>
          <a:bodyPr wrap="square" lIns="0" tIns="0" rIns="0" bIns="0" rtlCol="0" anchor="ctr"/>
          <a:lstStyle/>
          <a:p>
            <a:pPr marL="0" indent="0">
              <a:buNone/>
            </a:pPr>
            <a:r>
              <a:rPr lang="en-US" sz="1150" b="1" kern="0" spc="150" dirty="0">
                <a:solidFill>
                  <a:srgbClr val="DCEAD9"/>
                </a:solidFill>
                <a:latin typeface="Calibri" pitchFamily="34" charset="0"/>
                <a:ea typeface="Calibri" pitchFamily="34" charset="-122"/>
                <a:cs typeface="Calibri" pitchFamily="34" charset="-120"/>
              </a:rPr>
              <a:t>WHY IT COMPOUNDS</a:t>
            </a:r>
            <a:endParaRPr lang="en-US" sz="1150" dirty="0"/>
          </a:p>
        </p:txBody>
      </p:sp>
      <p:sp>
        <p:nvSpPr>
          <p:cNvPr id="11" name="Text 8"/>
          <p:cNvSpPr/>
          <p:nvPr/>
        </p:nvSpPr>
        <p:spPr>
          <a:xfrm>
            <a:off x="4526280" y="2651760"/>
            <a:ext cx="2926080" cy="914400"/>
          </a:xfrm>
          <a:prstGeom prst="rect">
            <a:avLst/>
          </a:prstGeom>
          <a:noFill/>
          <a:ln/>
        </p:spPr>
        <p:txBody>
          <a:bodyPr wrap="square" lIns="0" tIns="0" rIns="0" bIns="0" rtlCol="0" anchor="ctr"/>
          <a:lstStyle/>
          <a:p>
            <a:pPr marL="0" indent="0">
              <a:lnSpc>
                <a:spcPts val="2200"/>
              </a:lnSpc>
              <a:buNone/>
            </a:pPr>
            <a:r>
              <a:rPr lang="en-US" sz="1800" b="1" dirty="0">
                <a:solidFill>
                  <a:srgbClr val="FFFFFF"/>
                </a:solidFill>
                <a:latin typeface="Georgia" pitchFamily="34" charset="0"/>
                <a:ea typeface="Georgia" pitchFamily="34" charset="-122"/>
                <a:cs typeface="Georgia" pitchFamily="34" charset="-120"/>
              </a:rPr>
              <a:t>Calmer guests create a calmer workplace.</a:t>
            </a:r>
            <a:endParaRPr lang="en-US" sz="1800" dirty="0"/>
          </a:p>
        </p:txBody>
      </p:sp>
      <p:sp>
        <p:nvSpPr>
          <p:cNvPr id="12" name="Text 9"/>
          <p:cNvSpPr/>
          <p:nvPr/>
        </p:nvSpPr>
        <p:spPr>
          <a:xfrm>
            <a:off x="4526280" y="3657600"/>
            <a:ext cx="2926080" cy="2194560"/>
          </a:xfrm>
          <a:prstGeom prst="rect">
            <a:avLst/>
          </a:prstGeom>
          <a:noFill/>
          <a:ln/>
        </p:spPr>
        <p:txBody>
          <a:bodyPr wrap="square" lIns="0" tIns="0" rIns="0" bIns="0" rtlCol="0" anchor="ctr"/>
          <a:lstStyle/>
          <a:p>
            <a:pPr marL="0" indent="0">
              <a:lnSpc>
                <a:spcPts val="1700"/>
              </a:lnSpc>
              <a:buNone/>
            </a:pPr>
            <a:r>
              <a:rPr lang="en-US" sz="1200" dirty="0">
                <a:solidFill>
                  <a:srgbClr val="F3F7F1"/>
                </a:solidFill>
                <a:latin typeface="Calibri" pitchFamily="34" charset="0"/>
                <a:ea typeface="Calibri" pitchFamily="34" charset="-122"/>
                <a:cs typeface="Calibri" pitchFamily="34" charset="-120"/>
              </a:rPr>
              <a:t>As guests grow more hopeful, empowered, and self-directed — outcomes WRAP is proven to produce — the whole environment stabilizes. Fewer crises and less conflict protect staff wellbeing, keeping experienced people on the floor and improving care for everyone.</a:t>
            </a:r>
            <a:endParaRPr lang="en-US" sz="1200" dirty="0"/>
          </a:p>
        </p:txBody>
      </p:sp>
      <p:sp>
        <p:nvSpPr>
          <p:cNvPr id="13" name="Text 10"/>
          <p:cNvSpPr/>
          <p:nvPr/>
        </p:nvSpPr>
        <p:spPr>
          <a:xfrm>
            <a:off x="640080" y="6419088"/>
            <a:ext cx="6766560" cy="274320"/>
          </a:xfrm>
          <a:prstGeom prst="rect">
            <a:avLst/>
          </a:prstGeom>
          <a:noFill/>
          <a:ln/>
        </p:spPr>
        <p:txBody>
          <a:bodyPr wrap="square" lIns="0" tIns="0" rIns="0" bIns="0" rtlCol="0" anchor="ctr"/>
          <a:lstStyle/>
          <a:p>
            <a:pPr marL="0" indent="0">
              <a:buNone/>
            </a:pPr>
            <a:r>
              <a:rPr lang="en-US" sz="900" dirty="0">
                <a:solidFill>
                  <a:srgbClr val="8A7A6E"/>
                </a:solidFill>
                <a:latin typeface="Calibri" pitchFamily="34" charset="0"/>
                <a:ea typeface="Calibri" pitchFamily="34" charset="-122"/>
                <a:cs typeface="Calibri" pitchFamily="34" charset="-120"/>
              </a:rPr>
              <a:t>Wellness Recovery Action Plan (WRAP) · Benefits for Low-Barrier Shelter Staff</a:t>
            </a:r>
            <a:endParaRPr lang="en-US" sz="900" dirty="0"/>
          </a:p>
        </p:txBody>
      </p:sp>
      <p:sp>
        <p:nvSpPr>
          <p:cNvPr id="14" name="Text 11"/>
          <p:cNvSpPr/>
          <p:nvPr/>
        </p:nvSpPr>
        <p:spPr>
          <a:xfrm>
            <a:off x="11247120" y="6419088"/>
            <a:ext cx="548640" cy="274320"/>
          </a:xfrm>
          <a:prstGeom prst="rect">
            <a:avLst/>
          </a:prstGeom>
          <a:noFill/>
          <a:ln/>
        </p:spPr>
        <p:txBody>
          <a:bodyPr wrap="square" lIns="0" tIns="0" rIns="0" bIns="0" rtlCol="0" anchor="ctr"/>
          <a:lstStyle/>
          <a:p>
            <a:pPr marL="0" indent="0" algn="r">
              <a:buNone/>
            </a:pPr>
            <a:r>
              <a:rPr lang="en-US" sz="900" dirty="0">
                <a:solidFill>
                  <a:srgbClr val="8A7A6E"/>
                </a:solidFill>
                <a:latin typeface="Calibri" pitchFamily="34" charset="0"/>
                <a:ea typeface="Calibri" pitchFamily="34" charset="-122"/>
                <a:cs typeface="Calibri"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BF6EE"/>
        </a:solidFill>
        <a:effectLst/>
      </p:bgPr>
    </p:bg>
    <p:spTree>
      <p:nvGrpSpPr>
        <p:cNvPr id="1" name=""/>
        <p:cNvGrpSpPr/>
        <p:nvPr/>
      </p:nvGrpSpPr>
      <p:grpSpPr>
        <a:xfrm>
          <a:off x="0" y="0"/>
          <a:ext cx="0" cy="0"/>
          <a:chOff x="0" y="0"/>
          <a:chExt cx="0" cy="0"/>
        </a:xfrm>
      </p:grpSpPr>
      <p:pic>
        <p:nvPicPr>
          <p:cNvPr id="2" name="Image 0" descr="/agent/turn3/workspace/images/image-baf075d7046d6394827a3f1d62de11b3.jpg"/>
          <p:cNvPicPr>
            <a:picLocks noChangeAspect="1"/>
          </p:cNvPicPr>
          <p:nvPr/>
        </p:nvPicPr>
        <p:blipFill>
          <a:blip r:embed="rId3"/>
          <a:srcRect l="5000" r="5000"/>
          <a:stretch/>
        </p:blipFill>
        <p:spPr>
          <a:xfrm>
            <a:off x="0" y="0"/>
            <a:ext cx="4114800" cy="6858000"/>
          </a:xfrm>
          <a:prstGeom prst="rect">
            <a:avLst/>
          </a:prstGeom>
        </p:spPr>
      </p:pic>
      <p:sp>
        <p:nvSpPr>
          <p:cNvPr id="3" name="Shape 0"/>
          <p:cNvSpPr/>
          <p:nvPr/>
        </p:nvSpPr>
        <p:spPr>
          <a:xfrm>
            <a:off x="4114800" y="0"/>
            <a:ext cx="109728" cy="6858000"/>
          </a:xfrm>
          <a:prstGeom prst="rect">
            <a:avLst/>
          </a:prstGeom>
          <a:solidFill>
            <a:srgbClr val="B85042"/>
          </a:solidFill>
          <a:ln/>
        </p:spPr>
        <p:txBody>
          <a:bodyPr/>
          <a:lstStyle/>
          <a:p>
            <a:endParaRPr lang="en-US"/>
          </a:p>
        </p:txBody>
      </p:sp>
      <p:sp>
        <p:nvSpPr>
          <p:cNvPr id="4" name="Text 1"/>
          <p:cNvSpPr/>
          <p:nvPr/>
        </p:nvSpPr>
        <p:spPr>
          <a:xfrm>
            <a:off x="4480560" y="502920"/>
            <a:ext cx="7269480" cy="320040"/>
          </a:xfrm>
          <a:prstGeom prst="rect">
            <a:avLst/>
          </a:prstGeom>
          <a:noFill/>
          <a:ln/>
        </p:spPr>
        <p:txBody>
          <a:bodyPr wrap="square" lIns="0" tIns="0" rIns="0" bIns="0" rtlCol="0" anchor="ctr"/>
          <a:lstStyle/>
          <a:p>
            <a:pPr marL="0" indent="0">
              <a:buNone/>
            </a:pPr>
            <a:r>
              <a:rPr lang="en-US" sz="1250" b="1" kern="0" spc="300" dirty="0">
                <a:solidFill>
                  <a:srgbClr val="B85042"/>
                </a:solidFill>
                <a:latin typeface="Calibri" pitchFamily="34" charset="0"/>
                <a:ea typeface="Calibri" pitchFamily="34" charset="-122"/>
                <a:cs typeface="Calibri" pitchFamily="34" charset="-120"/>
              </a:rPr>
              <a:t>ON THE FLOOR</a:t>
            </a:r>
            <a:endParaRPr lang="en-US" sz="1250" dirty="0"/>
          </a:p>
        </p:txBody>
      </p:sp>
      <p:sp>
        <p:nvSpPr>
          <p:cNvPr id="5" name="Text 2"/>
          <p:cNvSpPr/>
          <p:nvPr/>
        </p:nvSpPr>
        <p:spPr>
          <a:xfrm>
            <a:off x="4480560" y="841248"/>
            <a:ext cx="7269480" cy="914400"/>
          </a:xfrm>
          <a:prstGeom prst="rect">
            <a:avLst/>
          </a:prstGeom>
          <a:noFill/>
          <a:ln/>
        </p:spPr>
        <p:txBody>
          <a:bodyPr wrap="square" lIns="0" tIns="0" rIns="0" bIns="0" rtlCol="0" anchor="ctr"/>
          <a:lstStyle/>
          <a:p>
            <a:pPr marL="0" indent="0">
              <a:lnSpc>
                <a:spcPts val="3400"/>
              </a:lnSpc>
              <a:buNone/>
            </a:pPr>
            <a:r>
              <a:rPr lang="en-US" sz="3100" b="1" dirty="0">
                <a:solidFill>
                  <a:srgbClr val="3B2E27"/>
                </a:solidFill>
                <a:latin typeface="Georgia" pitchFamily="34" charset="0"/>
                <a:ea typeface="Georgia" pitchFamily="34" charset="-122"/>
                <a:cs typeface="Georgia" pitchFamily="34" charset="-120"/>
              </a:rPr>
              <a:t>Introducing &amp; Protecting Voluntary WRAP</a:t>
            </a:r>
            <a:endParaRPr lang="en-US" sz="3100" dirty="0"/>
          </a:p>
        </p:txBody>
      </p:sp>
      <p:sp>
        <p:nvSpPr>
          <p:cNvPr id="6" name="Shape 3"/>
          <p:cNvSpPr/>
          <p:nvPr/>
        </p:nvSpPr>
        <p:spPr>
          <a:xfrm>
            <a:off x="4480560" y="1874520"/>
            <a:ext cx="2286000" cy="3886200"/>
          </a:xfrm>
          <a:prstGeom prst="roundRect">
            <a:avLst>
              <a:gd name="adj" fmla="val 3600"/>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7" name="Shape 4"/>
          <p:cNvSpPr/>
          <p:nvPr/>
        </p:nvSpPr>
        <p:spPr>
          <a:xfrm>
            <a:off x="4480560" y="1874520"/>
            <a:ext cx="2286000" cy="457200"/>
          </a:xfrm>
          <a:prstGeom prst="rect">
            <a:avLst/>
          </a:prstGeom>
          <a:solidFill>
            <a:srgbClr val="5E7A66"/>
          </a:solidFill>
          <a:ln/>
        </p:spPr>
        <p:txBody>
          <a:bodyPr/>
          <a:lstStyle/>
          <a:p>
            <a:endParaRPr lang="en-US"/>
          </a:p>
        </p:txBody>
      </p:sp>
      <p:sp>
        <p:nvSpPr>
          <p:cNvPr id="8" name="Text 5"/>
          <p:cNvSpPr/>
          <p:nvPr/>
        </p:nvSpPr>
        <p:spPr>
          <a:xfrm>
            <a:off x="4480560" y="1874520"/>
            <a:ext cx="2286000" cy="457200"/>
          </a:xfrm>
          <a:prstGeom prst="rect">
            <a:avLst/>
          </a:prstGeom>
          <a:noFill/>
          <a:ln/>
        </p:spPr>
        <p:txBody>
          <a:bodyPr wrap="square" lIns="0" tIns="0" rIns="0" bIns="0" rtlCol="0" anchor="ctr"/>
          <a:lstStyle/>
          <a:p>
            <a:pPr marL="0" indent="0" algn="ctr">
              <a:buNone/>
            </a:pPr>
            <a:r>
              <a:rPr lang="en-US" sz="1250" b="1" kern="0" spc="250" dirty="0">
                <a:solidFill>
                  <a:srgbClr val="FFFFFF"/>
                </a:solidFill>
                <a:latin typeface="Calibri" pitchFamily="34" charset="0"/>
                <a:ea typeface="Calibri" pitchFamily="34" charset="-122"/>
                <a:cs typeface="Calibri" pitchFamily="34" charset="-120"/>
              </a:rPr>
              <a:t>INVITE</a:t>
            </a:r>
            <a:endParaRPr lang="en-US" sz="1250" dirty="0"/>
          </a:p>
        </p:txBody>
      </p:sp>
      <p:sp>
        <p:nvSpPr>
          <p:cNvPr id="9" name="Text 6"/>
          <p:cNvSpPr/>
          <p:nvPr/>
        </p:nvSpPr>
        <p:spPr>
          <a:xfrm>
            <a:off x="4681728" y="2441448"/>
            <a:ext cx="1883664" cy="594360"/>
          </a:xfrm>
          <a:prstGeom prst="rect">
            <a:avLst/>
          </a:prstGeom>
          <a:noFill/>
          <a:ln/>
        </p:spPr>
        <p:txBody>
          <a:bodyPr wrap="square" lIns="0" tIns="0" rIns="0" bIns="0" rtlCol="0" anchor="ctr"/>
          <a:lstStyle/>
          <a:p>
            <a:pPr marL="0" indent="0">
              <a:lnSpc>
                <a:spcPts val="1400"/>
              </a:lnSpc>
              <a:buNone/>
            </a:pPr>
            <a:r>
              <a:rPr lang="en-US" sz="1250" b="1" dirty="0">
                <a:solidFill>
                  <a:srgbClr val="5E7A66"/>
                </a:solidFill>
                <a:latin typeface="Georgia" pitchFamily="34" charset="0"/>
                <a:ea typeface="Georgia" pitchFamily="34" charset="-122"/>
                <a:cs typeface="Georgia" pitchFamily="34" charset="-120"/>
              </a:rPr>
              <a:t>Introduce it as an offer</a:t>
            </a:r>
            <a:endParaRPr lang="en-US" sz="1250" dirty="0"/>
          </a:p>
        </p:txBody>
      </p:sp>
      <p:sp>
        <p:nvSpPr>
          <p:cNvPr id="10" name="Text 7"/>
          <p:cNvSpPr/>
          <p:nvPr/>
        </p:nvSpPr>
        <p:spPr>
          <a:xfrm>
            <a:off x="4663440" y="3154680"/>
            <a:ext cx="1938528" cy="2514600"/>
          </a:xfrm>
          <a:prstGeom prst="rect">
            <a:avLst/>
          </a:prstGeom>
          <a:noFill/>
          <a:ln/>
        </p:spPr>
        <p:txBody>
          <a:bodyPr wrap="square" lIns="0" tIns="0" rIns="0" bIns="0" rtlCol="0" anchor="ctr"/>
          <a:lstStyle/>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Offer, never assign — the choice is the guest's</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Let peers lead; share stories, not directives</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Keep materials and a quiet space available</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Normalize it during everyday check-ins</a:t>
            </a:r>
            <a:endParaRPr lang="en-US" sz="1050" dirty="0"/>
          </a:p>
        </p:txBody>
      </p:sp>
      <p:sp>
        <p:nvSpPr>
          <p:cNvPr id="11" name="Shape 8"/>
          <p:cNvSpPr/>
          <p:nvPr/>
        </p:nvSpPr>
        <p:spPr>
          <a:xfrm>
            <a:off x="6967728" y="1874520"/>
            <a:ext cx="2286000" cy="3886200"/>
          </a:xfrm>
          <a:prstGeom prst="roundRect">
            <a:avLst>
              <a:gd name="adj" fmla="val 3600"/>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2" name="Shape 9"/>
          <p:cNvSpPr/>
          <p:nvPr/>
        </p:nvSpPr>
        <p:spPr>
          <a:xfrm>
            <a:off x="6967728" y="1874520"/>
            <a:ext cx="2286000" cy="457200"/>
          </a:xfrm>
          <a:prstGeom prst="rect">
            <a:avLst/>
          </a:prstGeom>
          <a:solidFill>
            <a:srgbClr val="B85042"/>
          </a:solidFill>
          <a:ln/>
        </p:spPr>
        <p:txBody>
          <a:bodyPr/>
          <a:lstStyle/>
          <a:p>
            <a:endParaRPr lang="en-US"/>
          </a:p>
        </p:txBody>
      </p:sp>
      <p:sp>
        <p:nvSpPr>
          <p:cNvPr id="13" name="Text 10"/>
          <p:cNvSpPr/>
          <p:nvPr/>
        </p:nvSpPr>
        <p:spPr>
          <a:xfrm>
            <a:off x="6967728" y="1874520"/>
            <a:ext cx="2286000" cy="457200"/>
          </a:xfrm>
          <a:prstGeom prst="rect">
            <a:avLst/>
          </a:prstGeom>
          <a:noFill/>
          <a:ln/>
        </p:spPr>
        <p:txBody>
          <a:bodyPr wrap="square" lIns="0" tIns="0" rIns="0" bIns="0" rtlCol="0" anchor="ctr"/>
          <a:lstStyle/>
          <a:p>
            <a:pPr marL="0" indent="0" algn="ctr">
              <a:buNone/>
            </a:pPr>
            <a:r>
              <a:rPr lang="en-US" sz="1250" b="1" kern="0" spc="250" dirty="0">
                <a:solidFill>
                  <a:srgbClr val="FFFFFF"/>
                </a:solidFill>
                <a:latin typeface="Calibri" pitchFamily="34" charset="0"/>
                <a:ea typeface="Calibri" pitchFamily="34" charset="-122"/>
                <a:cs typeface="Calibri" pitchFamily="34" charset="-120"/>
              </a:rPr>
              <a:t>SUPPORT</a:t>
            </a:r>
            <a:endParaRPr lang="en-US" sz="1250" dirty="0"/>
          </a:p>
        </p:txBody>
      </p:sp>
      <p:sp>
        <p:nvSpPr>
          <p:cNvPr id="14" name="Text 11"/>
          <p:cNvSpPr/>
          <p:nvPr/>
        </p:nvSpPr>
        <p:spPr>
          <a:xfrm>
            <a:off x="7168896" y="2441448"/>
            <a:ext cx="1883664" cy="594360"/>
          </a:xfrm>
          <a:prstGeom prst="rect">
            <a:avLst/>
          </a:prstGeom>
          <a:noFill/>
          <a:ln/>
        </p:spPr>
        <p:txBody>
          <a:bodyPr wrap="square" lIns="0" tIns="0" rIns="0" bIns="0" rtlCol="0" anchor="ctr"/>
          <a:lstStyle/>
          <a:p>
            <a:pPr marL="0" indent="0">
              <a:lnSpc>
                <a:spcPts val="1400"/>
              </a:lnSpc>
              <a:buNone/>
            </a:pPr>
            <a:r>
              <a:rPr lang="en-US" sz="1250" b="1" dirty="0">
                <a:solidFill>
                  <a:srgbClr val="B85042"/>
                </a:solidFill>
                <a:latin typeface="Georgia" pitchFamily="34" charset="0"/>
                <a:ea typeface="Georgia" pitchFamily="34" charset="-122"/>
                <a:cs typeface="Georgia" pitchFamily="34" charset="-120"/>
              </a:rPr>
              <a:t>Help them put it to use</a:t>
            </a:r>
            <a:endParaRPr lang="en-US" sz="1250" dirty="0"/>
          </a:p>
        </p:txBody>
      </p:sp>
      <p:sp>
        <p:nvSpPr>
          <p:cNvPr id="15" name="Text 12"/>
          <p:cNvSpPr/>
          <p:nvPr/>
        </p:nvSpPr>
        <p:spPr>
          <a:xfrm>
            <a:off x="7150608" y="3154680"/>
            <a:ext cx="1938528" cy="2514600"/>
          </a:xfrm>
          <a:prstGeom prst="rect">
            <a:avLst/>
          </a:prstGeom>
          <a:noFill/>
          <a:ln/>
        </p:spPr>
        <p:txBody>
          <a:bodyPr wrap="square" lIns="0" tIns="0" rIns="0" bIns="0" rtlCol="0" anchor="ctr"/>
          <a:lstStyle/>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Ask what's on their plan, in their words</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Spot early warning signs together</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Connect them to certified peer facilitators</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Celebrate small wins, apply no pressure</a:t>
            </a:r>
            <a:endParaRPr lang="en-US" sz="1050" dirty="0"/>
          </a:p>
        </p:txBody>
      </p:sp>
      <p:sp>
        <p:nvSpPr>
          <p:cNvPr id="16" name="Shape 13"/>
          <p:cNvSpPr/>
          <p:nvPr/>
        </p:nvSpPr>
        <p:spPr>
          <a:xfrm>
            <a:off x="9454896" y="1874520"/>
            <a:ext cx="2286000" cy="3886200"/>
          </a:xfrm>
          <a:prstGeom prst="roundRect">
            <a:avLst>
              <a:gd name="adj" fmla="val 3600"/>
            </a:avLst>
          </a:prstGeom>
          <a:solidFill>
            <a:srgbClr val="FFFFFF"/>
          </a:solidFill>
          <a:ln w="12700">
            <a:solidFill>
              <a:srgbClr val="E3D8C6"/>
            </a:solidFill>
            <a:prstDash val="solid"/>
          </a:ln>
          <a:effectLst>
            <a:outerShdw blurRad="114300" dist="38100" dir="8100000" algn="bl" rotWithShape="0">
              <a:srgbClr val="000000">
                <a:alpha val="16000"/>
              </a:srgbClr>
            </a:outerShdw>
          </a:effectLst>
        </p:spPr>
        <p:txBody>
          <a:bodyPr/>
          <a:lstStyle/>
          <a:p>
            <a:endParaRPr lang="en-US"/>
          </a:p>
        </p:txBody>
      </p:sp>
      <p:sp>
        <p:nvSpPr>
          <p:cNvPr id="17" name="Shape 14"/>
          <p:cNvSpPr/>
          <p:nvPr/>
        </p:nvSpPr>
        <p:spPr>
          <a:xfrm>
            <a:off x="9454896" y="1874520"/>
            <a:ext cx="2286000" cy="457200"/>
          </a:xfrm>
          <a:prstGeom prst="rect">
            <a:avLst/>
          </a:prstGeom>
          <a:solidFill>
            <a:srgbClr val="7C342A"/>
          </a:solidFill>
          <a:ln/>
        </p:spPr>
        <p:txBody>
          <a:bodyPr/>
          <a:lstStyle/>
          <a:p>
            <a:endParaRPr lang="en-US"/>
          </a:p>
        </p:txBody>
      </p:sp>
      <p:sp>
        <p:nvSpPr>
          <p:cNvPr id="18" name="Text 15"/>
          <p:cNvSpPr/>
          <p:nvPr/>
        </p:nvSpPr>
        <p:spPr>
          <a:xfrm>
            <a:off x="9454896" y="1874520"/>
            <a:ext cx="2286000" cy="457200"/>
          </a:xfrm>
          <a:prstGeom prst="rect">
            <a:avLst/>
          </a:prstGeom>
          <a:noFill/>
          <a:ln/>
        </p:spPr>
        <p:txBody>
          <a:bodyPr wrap="square" lIns="0" tIns="0" rIns="0" bIns="0" rtlCol="0" anchor="ctr"/>
          <a:lstStyle/>
          <a:p>
            <a:pPr marL="0" indent="0" algn="ctr">
              <a:buNone/>
            </a:pPr>
            <a:r>
              <a:rPr lang="en-US" sz="1250" b="1" kern="0" spc="250" dirty="0">
                <a:solidFill>
                  <a:srgbClr val="FFFFFF"/>
                </a:solidFill>
                <a:latin typeface="Calibri" pitchFamily="34" charset="0"/>
                <a:ea typeface="Calibri" pitchFamily="34" charset="-122"/>
                <a:cs typeface="Calibri" pitchFamily="34" charset="-120"/>
              </a:rPr>
              <a:t>PROTECT</a:t>
            </a:r>
            <a:endParaRPr lang="en-US" sz="1250" dirty="0"/>
          </a:p>
        </p:txBody>
      </p:sp>
      <p:sp>
        <p:nvSpPr>
          <p:cNvPr id="19" name="Text 16"/>
          <p:cNvSpPr/>
          <p:nvPr/>
        </p:nvSpPr>
        <p:spPr>
          <a:xfrm>
            <a:off x="9656064" y="2441448"/>
            <a:ext cx="1883664" cy="594360"/>
          </a:xfrm>
          <a:prstGeom prst="rect">
            <a:avLst/>
          </a:prstGeom>
          <a:noFill/>
          <a:ln/>
        </p:spPr>
        <p:txBody>
          <a:bodyPr wrap="square" lIns="0" tIns="0" rIns="0" bIns="0" rtlCol="0" anchor="ctr"/>
          <a:lstStyle/>
          <a:p>
            <a:pPr marL="0" indent="0">
              <a:lnSpc>
                <a:spcPts val="1400"/>
              </a:lnSpc>
              <a:buNone/>
            </a:pPr>
            <a:r>
              <a:rPr lang="en-US" sz="1250" b="1" dirty="0">
                <a:solidFill>
                  <a:srgbClr val="7C342A"/>
                </a:solidFill>
                <a:latin typeface="Georgia" pitchFamily="34" charset="0"/>
                <a:ea typeface="Georgia" pitchFamily="34" charset="-122"/>
                <a:cs typeface="Georgia" pitchFamily="34" charset="-120"/>
              </a:rPr>
              <a:t>Keep it voluntary &amp; safe</a:t>
            </a:r>
            <a:endParaRPr lang="en-US" sz="1250" dirty="0"/>
          </a:p>
        </p:txBody>
      </p:sp>
      <p:sp>
        <p:nvSpPr>
          <p:cNvPr id="20" name="Text 17"/>
          <p:cNvSpPr/>
          <p:nvPr/>
        </p:nvSpPr>
        <p:spPr>
          <a:xfrm>
            <a:off x="9637776" y="3154680"/>
            <a:ext cx="1938528" cy="2514600"/>
          </a:xfrm>
          <a:prstGeom prst="rect">
            <a:avLst/>
          </a:prstGeom>
          <a:noFill/>
          <a:ln/>
        </p:spPr>
        <p:txBody>
          <a:bodyPr wrap="square" lIns="0" tIns="0" rIns="0" bIns="0" rtlCol="0" anchor="ctr"/>
          <a:lstStyle/>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Never require a plan — or how it's done</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Honor confidentiality and what they share</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Follow the guest's own plan in the moment</a:t>
            </a:r>
            <a:endParaRPr lang="en-US" sz="1050" dirty="0"/>
          </a:p>
          <a:p>
            <a:pPr marL="139700" indent="-139700">
              <a:lnSpc>
                <a:spcPts val="1300"/>
              </a:lnSpc>
              <a:spcAft>
                <a:spcPts val="900"/>
              </a:spcAft>
              <a:buSzPct val="100000"/>
              <a:buChar char="•"/>
            </a:pPr>
            <a:r>
              <a:rPr lang="en-US" sz="1050" dirty="0">
                <a:solidFill>
                  <a:srgbClr val="3B2E27"/>
                </a:solidFill>
                <a:latin typeface="Calibri" pitchFamily="34" charset="0"/>
                <a:ea typeface="Calibri" pitchFamily="34" charset="-122"/>
                <a:cs typeface="Calibri" pitchFamily="34" charset="-120"/>
              </a:rPr>
              <a:t>Stay consistent across every shift</a:t>
            </a:r>
            <a:endParaRPr lang="en-US" sz="1050" dirty="0"/>
          </a:p>
        </p:txBody>
      </p:sp>
      <p:sp>
        <p:nvSpPr>
          <p:cNvPr id="21" name="Text 18"/>
          <p:cNvSpPr/>
          <p:nvPr/>
        </p:nvSpPr>
        <p:spPr>
          <a:xfrm>
            <a:off x="4480560" y="5897880"/>
            <a:ext cx="7269480" cy="457200"/>
          </a:xfrm>
          <a:prstGeom prst="rect">
            <a:avLst/>
          </a:prstGeom>
          <a:noFill/>
          <a:ln/>
        </p:spPr>
        <p:txBody>
          <a:bodyPr wrap="square" lIns="0" tIns="0" rIns="0" bIns="0" rtlCol="0" anchor="ctr"/>
          <a:lstStyle/>
          <a:p>
            <a:pPr marL="0" indent="0" algn="ctr">
              <a:buNone/>
            </a:pPr>
            <a:r>
              <a:rPr lang="en-US" sz="1150" b="1" dirty="0">
                <a:solidFill>
                  <a:srgbClr val="7C342A"/>
                </a:solidFill>
                <a:latin typeface="Calibri" pitchFamily="34" charset="0"/>
                <a:ea typeface="Calibri" pitchFamily="34" charset="-122"/>
                <a:cs typeface="Calibri" pitchFamily="34" charset="-120"/>
              </a:rPr>
              <a:t>Remember:  </a:t>
            </a:r>
            <a:r>
              <a:rPr lang="en-US" sz="1150" i="1" dirty="0">
                <a:solidFill>
                  <a:srgbClr val="5E7A66"/>
                </a:solidFill>
                <a:latin typeface="Calibri" pitchFamily="34" charset="0"/>
                <a:ea typeface="Calibri" pitchFamily="34" charset="-122"/>
                <a:cs typeface="Calibri" pitchFamily="34" charset="-120"/>
              </a:rPr>
              <a:t>WRAP only works when it stays 100% voluntary — staff create the conditions, the guest owns the plan.</a:t>
            </a:r>
            <a:endParaRPr lang="en-US" sz="1150" dirty="0"/>
          </a:p>
        </p:txBody>
      </p:sp>
      <p:sp>
        <p:nvSpPr>
          <p:cNvPr id="22" name="Text 19"/>
          <p:cNvSpPr/>
          <p:nvPr/>
        </p:nvSpPr>
        <p:spPr>
          <a:xfrm>
            <a:off x="4480560" y="6419088"/>
            <a:ext cx="6400800" cy="274320"/>
          </a:xfrm>
          <a:prstGeom prst="rect">
            <a:avLst/>
          </a:prstGeom>
          <a:noFill/>
          <a:ln/>
        </p:spPr>
        <p:txBody>
          <a:bodyPr wrap="square" lIns="0" tIns="0" rIns="0" bIns="0" rtlCol="0" anchor="ctr"/>
          <a:lstStyle/>
          <a:p>
            <a:pPr marL="0" indent="0">
              <a:buNone/>
            </a:pPr>
            <a:r>
              <a:rPr lang="en-US" sz="900" dirty="0">
                <a:solidFill>
                  <a:srgbClr val="8A7A6E"/>
                </a:solidFill>
                <a:latin typeface="Calibri" pitchFamily="34" charset="0"/>
                <a:ea typeface="Calibri" pitchFamily="34" charset="-122"/>
                <a:cs typeface="Calibri" pitchFamily="34" charset="-120"/>
              </a:rPr>
              <a:t>Wellness Recovery Action Plan (WRAP) · Benefits for Low-Barrier Shelter Staff</a:t>
            </a:r>
            <a:endParaRPr lang="en-US" sz="900" dirty="0"/>
          </a:p>
        </p:txBody>
      </p:sp>
      <p:sp>
        <p:nvSpPr>
          <p:cNvPr id="23" name="Text 20"/>
          <p:cNvSpPr/>
          <p:nvPr/>
        </p:nvSpPr>
        <p:spPr>
          <a:xfrm>
            <a:off x="11247120" y="6419088"/>
            <a:ext cx="548640" cy="274320"/>
          </a:xfrm>
          <a:prstGeom prst="rect">
            <a:avLst/>
          </a:prstGeom>
          <a:noFill/>
          <a:ln/>
        </p:spPr>
        <p:txBody>
          <a:bodyPr wrap="square" lIns="0" tIns="0" rIns="0" bIns="0" rtlCol="0" anchor="ctr"/>
          <a:lstStyle/>
          <a:p>
            <a:pPr marL="0" indent="0" algn="r">
              <a:buNone/>
            </a:pPr>
            <a:r>
              <a:rPr lang="en-US" sz="900" dirty="0">
                <a:solidFill>
                  <a:srgbClr val="8A7A6E"/>
                </a:solidFill>
                <a:latin typeface="Calibri" pitchFamily="34" charset="0"/>
                <a:ea typeface="Calibri" pitchFamily="34" charset="-122"/>
                <a:cs typeface="Calibri"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1850</Words>
  <Application>Microsoft Office PowerPoint</Application>
  <PresentationFormat>Widescreen</PresentationFormat>
  <Paragraphs>165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2026-06-14T18:11:18Z</dcterms:created>
  <dcterms:modified xsi:type="dcterms:W3CDTF">2026-06-14T18:40:17Z</dcterms:modified>
</cp:coreProperties>
</file>