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briefing: show, in plain terms, why it helps shelter staff when ISAQ guests are working a WRAP. WRAP is the Wellness Recovery Action Plan — a voluntary, evidence-based self-management tool. ISAQ is our Isolation and Quarantine Program for guests who have been exposed to or are recovering from a communicable illness. Frame the session as practical, not clinical: this is about a calmer floor, safer interactions, and a guest who can tell us what they need. Encourage questions throughout.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by tying it together: WRAP is the guest's voluntary tool, but its ripple effects land squarely on staff — a calmer floor with fewer crises, a safer and more collaborative response when things get hard, a shared language that smooths every hand-off, and deeper trust that strengthens the whole low-barrier relationship. Leave staff with one ask: support guests who want to use WRAP, stay curious about what helps each person, and always treat it as voluntary and confidential. Final caveat: WRAP complements but never replaces emergency or clinical protocols.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grounding so everyone shares the same vocabulary. ISAQ guests are often more stressed than usual — they are isolated, possibly unwell, and cut off from their normal routines and supports. Low Barrier means we deliberately keep the bar to enter and stay low; we don't require sobriety, ID, or program participation. The tension staff feel: how do we keep a confined, stressed guest steady without piling on requirements? WRAP fits because it is the guest's own plan, fully voluntary — it adds support without adding barriers.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 six parts at a high level — staff don't need to be facilitators, just familiar. Key points: (1) WRAP is voluntary; if it's required, it isn't WRAP. (2) The guest owns it and controls who sees it, which is exactly why it works in a low-barrier setting. (3) It was designed as a peer-facilitated group practice and is SAMHSA-recognized. For our purposes, the parts staff will hear about most are the Wellness Toolbox, Triggers, Early Warning Signs, and the Crisis Plan — those are the ones a guest may choose to share so we can back them up.</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the problem honestly so the benefits land. In ISAQ, the very thing that keeps the building safe — separation — also ramps up stress for the guest. Staff are frequently reacting after a situation has already boiled over, and without knowing the person well, support becomes guesswork. With lean staffing, a single avoidable crisis can consume the attention the rest of the floor needs. This is the gap WRAP helps close: it moves us from reacting blindly to responding early with the guest's own playbook.</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heart of the briefing — four concrete ways staff benefit. (1) Self-management: the guest's daily plan and toolbox mean they carry more of their own day. (2) Early signals: if a guest has shared early warning signs, we can do a two-minute check-in before things escalate. (3) Ready response: instead of guessing, we use what the guest already told us helps them. (4) Fewer interruptions: a steadier guest means fewer incidents stealing attention from everyone else. Emphasize the shift from reactive to proactive — that's where staff feel the relief.</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is the benefit leadership cares about most and frontline staff feel most. A crisis plan is the guest telling us, in advance and while calm, what helps and what doesn't — so we are not improvising during the worst moment. Because WRAP is associated with lower anxiety and depression, there are simply fewer flashpoints to manage. And because preferences are agreed ahead of time, de-escalation becomes collaborative rather than confrontational. Note: WRAP supports our response; it never replaces emergency or medical protocols.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an underrated win. When the whole team shares WRAP language, a note like 'guest is showing early warning signs' instantly tells the next shift what to watch for and what to do. Plans travel across hand-offs, so staff aren't starting from zero every shift. Because direction comes from the guest's own plan rather than a staff order, guests are less defensive and more cooperative — which is exactly the trust-based dynamic a low-barrier shelter depends on. Remind staff: a guest chooses what to share; we never require it.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the dots between guest outcomes and staff experience. Research on the facilitated WRAP model shows reduced anxiety and depression, increased hope, empowerment, and self-advocacy. Translate each into floor terms: lower distress means fewer acute episodes; more hope means guests engage rather than resist; stronger self-advocacy means a guest tells us what they need before it becomes a crisis; greater independence means less constant staff prompting. The staff benefit is real precisely because the guest benefit is real — they are two sides of the same coin.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staff four concrete, do-it-tomorrow actions. (1) Invite, never require — point interested guests toward certified peer facilitators; pressure breaks WRAP. (2) Make room for the routine — in ISAQ, even small choices and a little quiet time let guests run their daily plan. (3) Ask what helps — only if the guest is willing — and listen for triggers, warning signs, and preferred supports. (4) Honor the plan and protect privacy — following stated preferences in tense moments is what builds the trust that makes all the other benefits possible. Keep it low-pressure and guest-led.</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788046"/>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E4B49"/>
        </a:solidFill>
        <a:effectLst/>
      </p:bgPr>
    </p:bg>
    <p:spTree>
      <p:nvGrpSpPr>
        <p:cNvPr id="1" name=""/>
        <p:cNvGrpSpPr/>
        <p:nvPr/>
      </p:nvGrpSpPr>
      <p:grpSpPr>
        <a:xfrm>
          <a:off x="0" y="0"/>
          <a:ext cx="0" cy="0"/>
          <a:chOff x="0" y="0"/>
          <a:chExt cx="0" cy="0"/>
        </a:xfrm>
      </p:grpSpPr>
      <p:sp>
        <p:nvSpPr>
          <p:cNvPr id="2" name="Shape 0"/>
          <p:cNvSpPr/>
          <p:nvPr/>
        </p:nvSpPr>
        <p:spPr>
          <a:xfrm>
            <a:off x="-73152" y="-240632"/>
            <a:ext cx="6858000" cy="6858000"/>
          </a:xfrm>
          <a:prstGeom prst="rect">
            <a:avLst/>
          </a:prstGeom>
          <a:solidFill>
            <a:srgbClr val="0E4B49"/>
          </a:solidFill>
          <a:ln/>
        </p:spPr>
        <p:txBody>
          <a:bodyPr/>
          <a:lstStyle/>
          <a:p>
            <a:endParaRPr lang="en-US"/>
          </a:p>
        </p:txBody>
      </p:sp>
      <p:pic>
        <p:nvPicPr>
          <p:cNvPr id="3" name="Image 0" descr="/agent/turn1/workspace/images/image-014227c2454a2aff60cadd7142dd54e9.jpg"/>
          <p:cNvPicPr>
            <a:picLocks noChangeAspect="1"/>
          </p:cNvPicPr>
          <p:nvPr/>
        </p:nvPicPr>
        <p:blipFill>
          <a:blip r:embed="rId3"/>
          <a:srcRect l="29114" r="29114"/>
          <a:stretch/>
        </p:blipFill>
        <p:spPr>
          <a:xfrm>
            <a:off x="6858000" y="0"/>
            <a:ext cx="5333695" cy="6858000"/>
          </a:xfrm>
          <a:prstGeom prst="rect">
            <a:avLst/>
          </a:prstGeom>
        </p:spPr>
      </p:pic>
      <p:sp>
        <p:nvSpPr>
          <p:cNvPr id="95" name="Image Tint"/>
          <p:cNvSpPr/>
          <p:nvPr/>
        </p:nvSpPr>
        <p:spPr>
          <a:xfrm>
            <a:off x="6858000" y="0"/>
            <a:ext cx="5333695" cy="6858000"/>
          </a:xfrm>
          <a:prstGeom prst="rect">
            <a:avLst/>
          </a:prstGeom>
          <a:gradFill>
            <a:gsLst>
              <a:gs pos="0">
                <a:srgbClr val="0E4B49">
                  <a:alpha val="92000"/>
                </a:srgbClr>
              </a:gs>
              <a:gs pos="28000">
                <a:srgbClr val="0E4B49">
                  <a:alpha val="58000"/>
                </a:srgbClr>
              </a:gs>
              <a:gs pos="100000">
                <a:srgbClr val="0E4B49">
                  <a:alpha val="14000"/>
                </a:srgbClr>
              </a:gs>
            </a:gsLst>
            <a:lin ang="0" scaled="1"/>
          </a:gradFill>
          <a:ln>
            <a:noFill/>
          </a:ln>
        </p:spPr>
        <p:txBody>
          <a:bodyPr/>
          <a:lstStyle/>
          <a:p>
            <a:endParaRPr lang="en-US"/>
          </a:p>
        </p:txBody>
      </p:sp>
      <p:sp>
        <p:nvSpPr>
          <p:cNvPr id="4" name="Shape 1"/>
          <p:cNvSpPr/>
          <p:nvPr/>
        </p:nvSpPr>
        <p:spPr>
          <a:xfrm>
            <a:off x="6784848" y="0"/>
            <a:ext cx="73152" cy="6858000"/>
          </a:xfrm>
          <a:prstGeom prst="rect">
            <a:avLst/>
          </a:prstGeom>
          <a:solidFill>
            <a:srgbClr val="9DBBA9"/>
          </a:solidFill>
          <a:ln/>
        </p:spPr>
        <p:txBody>
          <a:bodyPr/>
          <a:lstStyle/>
          <a:p>
            <a:endParaRPr lang="en-US"/>
          </a:p>
        </p:txBody>
      </p:sp>
      <p:sp>
        <p:nvSpPr>
          <p:cNvPr id="5" name="Text 2"/>
          <p:cNvSpPr/>
          <p:nvPr/>
        </p:nvSpPr>
        <p:spPr>
          <a:xfrm>
            <a:off x="777240" y="914400"/>
            <a:ext cx="5486400" cy="320040"/>
          </a:xfrm>
          <a:prstGeom prst="rect">
            <a:avLst/>
          </a:prstGeom>
          <a:noFill/>
          <a:ln/>
        </p:spPr>
        <p:txBody>
          <a:bodyPr wrap="square" lIns="0" tIns="0" rIns="0" bIns="0" rtlCol="0" anchor="ctr"/>
          <a:lstStyle/>
          <a:p>
            <a:pPr marL="0" indent="0">
              <a:buNone/>
            </a:pPr>
            <a:r>
              <a:rPr lang="en-US" sz="1300" b="1" kern="0" spc="400" dirty="0">
                <a:solidFill>
                  <a:srgbClr val="9DBBA9"/>
                </a:solidFill>
                <a:latin typeface="Calibri" pitchFamily="34" charset="0"/>
                <a:ea typeface="Calibri" pitchFamily="34" charset="-122"/>
                <a:cs typeface="Calibri" pitchFamily="34" charset="-120"/>
              </a:rPr>
              <a:t>STAFF BRIEFING</a:t>
            </a:r>
            <a:endParaRPr lang="en-US" sz="1300" dirty="0"/>
          </a:p>
        </p:txBody>
      </p:sp>
      <p:sp>
        <p:nvSpPr>
          <p:cNvPr id="6" name="Text 3"/>
          <p:cNvSpPr/>
          <p:nvPr/>
        </p:nvSpPr>
        <p:spPr>
          <a:xfrm>
            <a:off x="777240" y="1371600"/>
            <a:ext cx="5760720" cy="1554480"/>
          </a:xfrm>
          <a:prstGeom prst="rect">
            <a:avLst/>
          </a:prstGeom>
          <a:noFill/>
          <a:ln/>
        </p:spPr>
        <p:txBody>
          <a:bodyPr wrap="square" lIns="0" tIns="0" rIns="0" bIns="0" rtlCol="0" anchor="ctr"/>
          <a:lstStyle/>
          <a:p>
            <a:pPr marL="0" indent="0">
              <a:lnSpc>
                <a:spcPct val="100000"/>
              </a:lnSpc>
              <a:buNone/>
            </a:pPr>
            <a:r>
              <a:rPr lang="en-US" sz="4600" b="1" dirty="0">
                <a:solidFill>
                  <a:srgbClr val="FFFFFF"/>
                </a:solidFill>
                <a:latin typeface="Georgia" pitchFamily="34" charset="0"/>
                <a:ea typeface="Georgia" pitchFamily="34" charset="-122"/>
                <a:cs typeface="Georgia" pitchFamily="34" charset="-120"/>
              </a:rPr>
              <a:t>Stronger</a:t>
            </a:r>
            <a:endParaRPr lang="en-US" sz="4600" dirty="0"/>
          </a:p>
          <a:p>
            <a:pPr marL="0" indent="0">
              <a:lnSpc>
                <a:spcPct val="100000"/>
              </a:lnSpc>
              <a:buNone/>
            </a:pPr>
            <a:r>
              <a:rPr lang="en-US" sz="4600" b="1" dirty="0">
                <a:solidFill>
                  <a:srgbClr val="FFFFFF"/>
                </a:solidFill>
                <a:latin typeface="Georgia" pitchFamily="34" charset="0"/>
                <a:ea typeface="Georgia" pitchFamily="34" charset="-122"/>
                <a:cs typeface="Georgia" pitchFamily="34" charset="-120"/>
              </a:rPr>
              <a:t>Together</a:t>
            </a:r>
            <a:endParaRPr lang="en-US" sz="4600" dirty="0"/>
          </a:p>
        </p:txBody>
      </p:sp>
      <p:sp>
        <p:nvSpPr>
          <p:cNvPr id="7" name="Text 4"/>
          <p:cNvSpPr/>
          <p:nvPr/>
        </p:nvSpPr>
        <p:spPr>
          <a:xfrm>
            <a:off x="777240" y="3063240"/>
            <a:ext cx="5669280" cy="914400"/>
          </a:xfrm>
          <a:prstGeom prst="rect">
            <a:avLst/>
          </a:prstGeom>
          <a:noFill/>
          <a:ln/>
        </p:spPr>
        <p:txBody>
          <a:bodyPr wrap="square" lIns="0" tIns="0" rIns="0" bIns="0" rtlCol="0" anchor="ctr"/>
          <a:lstStyle/>
          <a:p>
            <a:pPr marL="0" indent="0">
              <a:lnSpc>
                <a:spcPct val="108000"/>
              </a:lnSpc>
              <a:buNone/>
            </a:pPr>
            <a:r>
              <a:rPr lang="en-US" sz="2200" i="1" dirty="0">
                <a:solidFill>
                  <a:srgbClr val="DCEAE4"/>
                </a:solidFill>
                <a:latin typeface="Georgia" pitchFamily="34" charset="0"/>
                <a:ea typeface="Georgia" pitchFamily="34" charset="-122"/>
                <a:cs typeface="Georgia" pitchFamily="34" charset="-120"/>
              </a:rPr>
              <a:t>How guest use of WRAP supports Low Barrier Shelter staff</a:t>
            </a:r>
            <a:endParaRPr lang="en-US" sz="2200" dirty="0"/>
          </a:p>
        </p:txBody>
      </p:sp>
      <p:sp>
        <p:nvSpPr>
          <p:cNvPr id="8" name="Text 5"/>
          <p:cNvSpPr/>
          <p:nvPr/>
        </p:nvSpPr>
        <p:spPr>
          <a:xfrm>
            <a:off x="777240" y="4297680"/>
            <a:ext cx="5577840" cy="1097280"/>
          </a:xfrm>
          <a:prstGeom prst="rect">
            <a:avLst/>
          </a:prstGeom>
          <a:noFill/>
          <a:ln/>
        </p:spPr>
        <p:txBody>
          <a:bodyPr wrap="square" lIns="0" tIns="0" rIns="0" bIns="0" rtlCol="0" anchor="ctr"/>
          <a:lstStyle/>
          <a:p>
            <a:pPr marL="0" indent="0">
              <a:lnSpc>
                <a:spcPct val="118000"/>
              </a:lnSpc>
              <a:buNone/>
            </a:pPr>
            <a:r>
              <a:rPr lang="en-US" sz="1450" dirty="0">
                <a:solidFill>
                  <a:srgbClr val="C7DDD6"/>
                </a:solidFill>
                <a:latin typeface="Calibri" pitchFamily="34" charset="0"/>
                <a:ea typeface="Calibri" pitchFamily="34" charset="-122"/>
                <a:cs typeface="Calibri" pitchFamily="34" charset="-120"/>
              </a:rPr>
              <a:t>When guests in the Isolation &amp; Quarantine (ISAQ) Program use the Wellness Recovery Action Plan (WRAP), the whole shelter feels it — starting with the people who staff the floor.</a:t>
            </a:r>
            <a:endParaRPr lang="en-US" sz="1450" dirty="0"/>
          </a:p>
        </p:txBody>
      </p:sp>
      <p:sp>
        <p:nvSpPr>
          <p:cNvPr id="9" name="Text 6"/>
          <p:cNvSpPr/>
          <p:nvPr/>
        </p:nvSpPr>
        <p:spPr>
          <a:xfrm>
            <a:off x="777240" y="5852160"/>
            <a:ext cx="5669280" cy="365760"/>
          </a:xfrm>
          <a:prstGeom prst="rect">
            <a:avLst/>
          </a:prstGeom>
          <a:noFill/>
          <a:ln/>
        </p:spPr>
        <p:txBody>
          <a:bodyPr wrap="square" lIns="0" tIns="0" rIns="0" bIns="0" rtlCol="0" anchor="ctr"/>
          <a:lstStyle/>
          <a:p>
            <a:pPr marL="0" indent="0">
              <a:buNone/>
            </a:pPr>
            <a:r>
              <a:rPr lang="en-US" sz="1150" dirty="0">
                <a:solidFill>
                  <a:srgbClr val="8FB3AC"/>
                </a:solidFill>
                <a:latin typeface="Calibri" pitchFamily="34" charset="0"/>
                <a:ea typeface="Calibri" pitchFamily="34" charset="-122"/>
                <a:cs typeface="Calibri" pitchFamily="34" charset="-120"/>
              </a:rPr>
              <a:t>Audience: Frontline staff &amp; program leadership   ·   Prepared June 2026</a:t>
            </a:r>
            <a:endParaRPr lang="en-US" sz="11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E4B49"/>
        </a:solidFill>
        <a:effectLst/>
      </p:bgPr>
    </p:bg>
    <p:spTree>
      <p:nvGrpSpPr>
        <p:cNvPr id="1" name=""/>
        <p:cNvGrpSpPr/>
        <p:nvPr/>
      </p:nvGrpSpPr>
      <p:grpSpPr>
        <a:xfrm>
          <a:off x="0" y="0"/>
          <a:ext cx="0" cy="0"/>
          <a:chOff x="0" y="0"/>
          <a:chExt cx="0" cy="0"/>
        </a:xfrm>
      </p:grpSpPr>
      <p:pic>
        <p:nvPicPr>
          <p:cNvPr id="90" name="Background Image"/>
          <p:cNvPicPr>
            <a:picLocks noChangeAspect="1"/>
          </p:cNvPicPr>
          <p:nvPr/>
        </p:nvPicPr>
        <p:blipFill>
          <a:blip r:embed="rId3"/>
          <a:srcRect t="7813" b="7812"/>
          <a:stretch>
            <a:fillRect/>
          </a:stretch>
        </p:blipFill>
        <p:spPr>
          <a:xfrm>
            <a:off x="0" y="0"/>
            <a:ext cx="12192000" cy="6858000"/>
          </a:xfrm>
          <a:prstGeom prst="rect">
            <a:avLst/>
          </a:prstGeom>
        </p:spPr>
      </p:pic>
      <p:sp>
        <p:nvSpPr>
          <p:cNvPr id="91" name="Overlay"/>
          <p:cNvSpPr/>
          <p:nvPr/>
        </p:nvSpPr>
        <p:spPr>
          <a:xfrm>
            <a:off x="0" y="0"/>
            <a:ext cx="12192000" cy="6858000"/>
          </a:xfrm>
          <a:prstGeom prst="rect">
            <a:avLst/>
          </a:prstGeom>
          <a:gradFill>
            <a:gsLst>
              <a:gs pos="0">
                <a:srgbClr val="0E4B49">
                  <a:alpha val="100000"/>
                </a:srgbClr>
              </a:gs>
              <a:gs pos="45000">
                <a:srgbClr val="0E4B49">
                  <a:alpha val="82000"/>
                </a:srgbClr>
              </a:gs>
              <a:gs pos="100000">
                <a:srgbClr val="0E4B49">
                  <a:alpha val="60000"/>
                </a:srgbClr>
              </a:gs>
            </a:gsLst>
            <a:lin ang="5400000" scaled="1"/>
          </a:gradFill>
          <a:ln>
            <a:noFill/>
          </a:ln>
        </p:spPr>
        <p:txBody>
          <a:bodyPr/>
          <a:lstStyle/>
          <a:p>
            <a:endParaRPr lang="en-US"/>
          </a:p>
        </p:txBody>
      </p:sp>
      <p:sp>
        <p:nvSpPr>
          <p:cNvPr id="2" name="Shape 0"/>
          <p:cNvSpPr/>
          <p:nvPr/>
        </p:nvSpPr>
        <p:spPr>
          <a:xfrm>
            <a:off x="0" y="0"/>
            <a:ext cx="12191695" cy="146304"/>
          </a:xfrm>
          <a:prstGeom prst="rect">
            <a:avLst/>
          </a:prstGeom>
          <a:solidFill>
            <a:srgbClr val="9DBBA9"/>
          </a:solidFill>
          <a:ln/>
        </p:spPr>
        <p:txBody>
          <a:bodyPr/>
          <a:lstStyle/>
          <a:p>
            <a:endParaRPr lang="en-US"/>
          </a:p>
        </p:txBody>
      </p:sp>
      <p:sp>
        <p:nvSpPr>
          <p:cNvPr id="3" name="Text 1"/>
          <p:cNvSpPr/>
          <p:nvPr/>
        </p:nvSpPr>
        <p:spPr>
          <a:xfrm>
            <a:off x="731520" y="777240"/>
            <a:ext cx="6400800" cy="274320"/>
          </a:xfrm>
          <a:prstGeom prst="rect">
            <a:avLst/>
          </a:prstGeom>
          <a:noFill/>
          <a:ln/>
        </p:spPr>
        <p:txBody>
          <a:bodyPr wrap="square" lIns="0" tIns="0" rIns="0" bIns="0" rtlCol="0" anchor="ctr"/>
          <a:lstStyle/>
          <a:p>
            <a:pPr marL="0" indent="0" algn="l">
              <a:buNone/>
            </a:pPr>
            <a:r>
              <a:rPr lang="en-US" sz="1250" b="1" kern="0" spc="300" dirty="0">
                <a:solidFill>
                  <a:srgbClr val="9DBBA9"/>
                </a:solidFill>
                <a:latin typeface="Calibri" pitchFamily="34" charset="0"/>
                <a:ea typeface="Calibri" pitchFamily="34" charset="-122"/>
                <a:cs typeface="Calibri" pitchFamily="34" charset="-120"/>
              </a:rPr>
              <a:t>THE BOTTOM LINE</a:t>
            </a:r>
            <a:endParaRPr lang="en-US" sz="1250" dirty="0"/>
          </a:p>
        </p:txBody>
      </p:sp>
      <p:sp>
        <p:nvSpPr>
          <p:cNvPr id="4" name="Text 2"/>
          <p:cNvSpPr/>
          <p:nvPr/>
        </p:nvSpPr>
        <p:spPr>
          <a:xfrm>
            <a:off x="731520" y="1097280"/>
            <a:ext cx="10698480" cy="914400"/>
          </a:xfrm>
          <a:prstGeom prst="rect">
            <a:avLst/>
          </a:prstGeom>
          <a:noFill/>
          <a:ln/>
        </p:spPr>
        <p:txBody>
          <a:bodyPr wrap="square" lIns="0" tIns="0" rIns="0" bIns="0" rtlCol="0" anchor="ctr"/>
          <a:lstStyle/>
          <a:p>
            <a:pPr marL="0" indent="0">
              <a:buNone/>
            </a:pPr>
            <a:r>
              <a:rPr lang="en-US" sz="3800" b="1" dirty="0">
                <a:solidFill>
                  <a:srgbClr val="FFFFFF"/>
                </a:solidFill>
                <a:latin typeface="Georgia" pitchFamily="34" charset="0"/>
                <a:ea typeface="Georgia" pitchFamily="34" charset="-122"/>
                <a:cs typeface="Georgia" pitchFamily="34" charset="-120"/>
              </a:rPr>
              <a:t>When guests use WRAP, staff win too</a:t>
            </a:r>
            <a:endParaRPr lang="en-US" sz="3800" dirty="0"/>
          </a:p>
        </p:txBody>
      </p:sp>
      <p:sp>
        <p:nvSpPr>
          <p:cNvPr id="5" name="Text 3"/>
          <p:cNvSpPr/>
          <p:nvPr/>
        </p:nvSpPr>
        <p:spPr>
          <a:xfrm>
            <a:off x="731520" y="2103120"/>
            <a:ext cx="10058400" cy="640080"/>
          </a:xfrm>
          <a:prstGeom prst="rect">
            <a:avLst/>
          </a:prstGeom>
          <a:noFill/>
          <a:ln/>
        </p:spPr>
        <p:txBody>
          <a:bodyPr wrap="square" lIns="0" tIns="0" rIns="0" bIns="0" rtlCol="0" anchor="ctr"/>
          <a:lstStyle/>
          <a:p>
            <a:pPr marL="0" indent="0">
              <a:lnSpc>
                <a:spcPct val="105000"/>
              </a:lnSpc>
              <a:buNone/>
            </a:pPr>
            <a:r>
              <a:rPr lang="en-US" sz="1800" i="1" dirty="0">
                <a:solidFill>
                  <a:srgbClr val="DCEAE4"/>
                </a:solidFill>
                <a:latin typeface="Georgia" pitchFamily="34" charset="0"/>
                <a:ea typeface="Georgia" pitchFamily="34" charset="-122"/>
                <a:cs typeface="Georgia" pitchFamily="34" charset="-120"/>
              </a:rPr>
              <a:t>A voluntary tool for the guest becomes a calmer, safer, more predictable floor for the staff who support them.</a:t>
            </a:r>
            <a:endParaRPr lang="en-US" sz="1800" dirty="0"/>
          </a:p>
        </p:txBody>
      </p:sp>
      <p:sp>
        <p:nvSpPr>
          <p:cNvPr id="6" name="Shape 4"/>
          <p:cNvSpPr/>
          <p:nvPr/>
        </p:nvSpPr>
        <p:spPr>
          <a:xfrm>
            <a:off x="731520" y="3200400"/>
            <a:ext cx="2670048" cy="2331720"/>
          </a:xfrm>
          <a:prstGeom prst="rect">
            <a:avLst/>
          </a:prstGeom>
          <a:solidFill>
            <a:srgbClr val="11403D"/>
          </a:solidFill>
          <a:ln/>
        </p:spPr>
        <p:txBody>
          <a:bodyPr/>
          <a:lstStyle/>
          <a:p>
            <a:endParaRPr lang="en-US"/>
          </a:p>
        </p:txBody>
      </p:sp>
      <p:sp>
        <p:nvSpPr>
          <p:cNvPr id="7" name="Shape 5"/>
          <p:cNvSpPr/>
          <p:nvPr/>
        </p:nvSpPr>
        <p:spPr>
          <a:xfrm>
            <a:off x="731520" y="3200400"/>
            <a:ext cx="2670048" cy="109728"/>
          </a:xfrm>
          <a:prstGeom prst="rect">
            <a:avLst/>
          </a:prstGeom>
          <a:solidFill>
            <a:srgbClr val="9DBBA9"/>
          </a:solidFill>
          <a:ln/>
        </p:spPr>
        <p:txBody>
          <a:bodyPr/>
          <a:lstStyle/>
          <a:p>
            <a:endParaRPr lang="en-US"/>
          </a:p>
        </p:txBody>
      </p:sp>
      <p:sp>
        <p:nvSpPr>
          <p:cNvPr id="8" name="Text 6"/>
          <p:cNvSpPr/>
          <p:nvPr/>
        </p:nvSpPr>
        <p:spPr>
          <a:xfrm>
            <a:off x="1005840" y="3547872"/>
            <a:ext cx="2167128" cy="777240"/>
          </a:xfrm>
          <a:prstGeom prst="rect">
            <a:avLst/>
          </a:prstGeom>
          <a:noFill/>
          <a:ln/>
        </p:spPr>
        <p:txBody>
          <a:bodyPr wrap="square" lIns="0" tIns="0" rIns="0" bIns="0" rtlCol="0" anchor="t"/>
          <a:lstStyle/>
          <a:p>
            <a:pPr marL="0" indent="0">
              <a:lnSpc>
                <a:spcPct val="95000"/>
              </a:lnSpc>
              <a:buNone/>
            </a:pPr>
            <a:r>
              <a:rPr lang="en-US" sz="1800" b="1" dirty="0">
                <a:solidFill>
                  <a:srgbClr val="FFFFFF"/>
                </a:solidFill>
                <a:latin typeface="Georgia" pitchFamily="34" charset="0"/>
                <a:ea typeface="Georgia" pitchFamily="34" charset="-122"/>
                <a:cs typeface="Georgia" pitchFamily="34" charset="-120"/>
              </a:rPr>
              <a:t>Calmer floor</a:t>
            </a:r>
            <a:endParaRPr lang="en-US" sz="1800" dirty="0"/>
          </a:p>
        </p:txBody>
      </p:sp>
      <p:sp>
        <p:nvSpPr>
          <p:cNvPr id="9" name="Text 7"/>
          <p:cNvSpPr/>
          <p:nvPr/>
        </p:nvSpPr>
        <p:spPr>
          <a:xfrm>
            <a:off x="1005840" y="4389120"/>
            <a:ext cx="2167128" cy="1005840"/>
          </a:xfrm>
          <a:prstGeom prst="rect">
            <a:avLst/>
          </a:prstGeom>
          <a:noFill/>
          <a:ln/>
        </p:spPr>
        <p:txBody>
          <a:bodyPr wrap="square" lIns="0" tIns="0" rIns="0" bIns="0" rtlCol="0" anchor="ctr"/>
          <a:lstStyle/>
          <a:p>
            <a:pPr marL="0" indent="0">
              <a:lnSpc>
                <a:spcPct val="110000"/>
              </a:lnSpc>
              <a:buNone/>
            </a:pPr>
            <a:r>
              <a:rPr lang="en-US" sz="1250" dirty="0">
                <a:solidFill>
                  <a:srgbClr val="D2E4DF"/>
                </a:solidFill>
                <a:latin typeface="Calibri" pitchFamily="34" charset="0"/>
                <a:ea typeface="Calibri" pitchFamily="34" charset="-122"/>
                <a:cs typeface="Calibri" pitchFamily="34" charset="-120"/>
              </a:rPr>
              <a:t>Self-management and early warning signs mean fewer crises to absorb.</a:t>
            </a:r>
            <a:endParaRPr lang="en-US" sz="1250" dirty="0"/>
          </a:p>
        </p:txBody>
      </p:sp>
      <p:sp>
        <p:nvSpPr>
          <p:cNvPr id="10" name="Shape 8"/>
          <p:cNvSpPr/>
          <p:nvPr/>
        </p:nvSpPr>
        <p:spPr>
          <a:xfrm>
            <a:off x="3566160" y="3200400"/>
            <a:ext cx="2670048" cy="2331720"/>
          </a:xfrm>
          <a:prstGeom prst="rect">
            <a:avLst/>
          </a:prstGeom>
          <a:solidFill>
            <a:srgbClr val="11403D"/>
          </a:solidFill>
          <a:ln/>
        </p:spPr>
        <p:txBody>
          <a:bodyPr/>
          <a:lstStyle/>
          <a:p>
            <a:endParaRPr lang="en-US"/>
          </a:p>
        </p:txBody>
      </p:sp>
      <p:sp>
        <p:nvSpPr>
          <p:cNvPr id="11" name="Shape 9"/>
          <p:cNvSpPr/>
          <p:nvPr/>
        </p:nvSpPr>
        <p:spPr>
          <a:xfrm>
            <a:off x="3566160" y="3200400"/>
            <a:ext cx="2670048" cy="109728"/>
          </a:xfrm>
          <a:prstGeom prst="rect">
            <a:avLst/>
          </a:prstGeom>
          <a:solidFill>
            <a:srgbClr val="9DBBA9"/>
          </a:solidFill>
          <a:ln/>
        </p:spPr>
        <p:txBody>
          <a:bodyPr/>
          <a:lstStyle/>
          <a:p>
            <a:endParaRPr lang="en-US"/>
          </a:p>
        </p:txBody>
      </p:sp>
      <p:sp>
        <p:nvSpPr>
          <p:cNvPr id="12" name="Text 10"/>
          <p:cNvSpPr/>
          <p:nvPr/>
        </p:nvSpPr>
        <p:spPr>
          <a:xfrm>
            <a:off x="3840480" y="3547872"/>
            <a:ext cx="2167128" cy="777240"/>
          </a:xfrm>
          <a:prstGeom prst="rect">
            <a:avLst/>
          </a:prstGeom>
          <a:noFill/>
          <a:ln/>
        </p:spPr>
        <p:txBody>
          <a:bodyPr wrap="square" lIns="0" tIns="0" rIns="0" bIns="0" rtlCol="0" anchor="t"/>
          <a:lstStyle/>
          <a:p>
            <a:pPr marL="0" indent="0">
              <a:lnSpc>
                <a:spcPct val="95000"/>
              </a:lnSpc>
              <a:buNone/>
            </a:pPr>
            <a:r>
              <a:rPr lang="en-US" sz="1800" b="1" dirty="0">
                <a:solidFill>
                  <a:srgbClr val="FFFFFF"/>
                </a:solidFill>
                <a:latin typeface="Georgia" pitchFamily="34" charset="0"/>
                <a:ea typeface="Georgia" pitchFamily="34" charset="-122"/>
                <a:cs typeface="Georgia" pitchFamily="34" charset="-120"/>
              </a:rPr>
              <a:t>Safer response</a:t>
            </a:r>
            <a:endParaRPr lang="en-US" sz="1800" dirty="0"/>
          </a:p>
        </p:txBody>
      </p:sp>
      <p:sp>
        <p:nvSpPr>
          <p:cNvPr id="13" name="Text 11"/>
          <p:cNvSpPr/>
          <p:nvPr/>
        </p:nvSpPr>
        <p:spPr>
          <a:xfrm>
            <a:off x="3840480" y="4389120"/>
            <a:ext cx="2167128" cy="1005840"/>
          </a:xfrm>
          <a:prstGeom prst="rect">
            <a:avLst/>
          </a:prstGeom>
          <a:noFill/>
          <a:ln/>
        </p:spPr>
        <p:txBody>
          <a:bodyPr wrap="square" lIns="0" tIns="0" rIns="0" bIns="0" rtlCol="0" anchor="ctr"/>
          <a:lstStyle/>
          <a:p>
            <a:pPr marL="0" indent="0">
              <a:lnSpc>
                <a:spcPct val="110000"/>
              </a:lnSpc>
              <a:buNone/>
            </a:pPr>
            <a:r>
              <a:rPr lang="en-US" sz="1250" dirty="0">
                <a:solidFill>
                  <a:srgbClr val="D2E4DF"/>
                </a:solidFill>
                <a:latin typeface="Calibri" pitchFamily="34" charset="0"/>
                <a:ea typeface="Calibri" pitchFamily="34" charset="-122"/>
                <a:cs typeface="Calibri" pitchFamily="34" charset="-120"/>
              </a:rPr>
              <a:t>A guest's crisis plan turns chaotic moments into guided ones.</a:t>
            </a:r>
            <a:endParaRPr lang="en-US" sz="1250" dirty="0"/>
          </a:p>
        </p:txBody>
      </p:sp>
      <p:sp>
        <p:nvSpPr>
          <p:cNvPr id="14" name="Shape 12"/>
          <p:cNvSpPr/>
          <p:nvPr/>
        </p:nvSpPr>
        <p:spPr>
          <a:xfrm>
            <a:off x="6400800" y="3200400"/>
            <a:ext cx="2670048" cy="2331720"/>
          </a:xfrm>
          <a:prstGeom prst="rect">
            <a:avLst/>
          </a:prstGeom>
          <a:solidFill>
            <a:srgbClr val="11403D"/>
          </a:solidFill>
          <a:ln/>
        </p:spPr>
        <p:txBody>
          <a:bodyPr/>
          <a:lstStyle/>
          <a:p>
            <a:endParaRPr lang="en-US"/>
          </a:p>
        </p:txBody>
      </p:sp>
      <p:sp>
        <p:nvSpPr>
          <p:cNvPr id="15" name="Shape 13"/>
          <p:cNvSpPr/>
          <p:nvPr/>
        </p:nvSpPr>
        <p:spPr>
          <a:xfrm>
            <a:off x="6400800" y="3200400"/>
            <a:ext cx="2670048" cy="109728"/>
          </a:xfrm>
          <a:prstGeom prst="rect">
            <a:avLst/>
          </a:prstGeom>
          <a:solidFill>
            <a:srgbClr val="9DBBA9"/>
          </a:solidFill>
          <a:ln/>
        </p:spPr>
        <p:txBody>
          <a:bodyPr/>
          <a:lstStyle/>
          <a:p>
            <a:endParaRPr lang="en-US"/>
          </a:p>
        </p:txBody>
      </p:sp>
      <p:sp>
        <p:nvSpPr>
          <p:cNvPr id="16" name="Text 14"/>
          <p:cNvSpPr/>
          <p:nvPr/>
        </p:nvSpPr>
        <p:spPr>
          <a:xfrm>
            <a:off x="6675120" y="3547872"/>
            <a:ext cx="2167128" cy="777240"/>
          </a:xfrm>
          <a:prstGeom prst="rect">
            <a:avLst/>
          </a:prstGeom>
          <a:noFill/>
          <a:ln/>
        </p:spPr>
        <p:txBody>
          <a:bodyPr wrap="square" lIns="0" tIns="0" rIns="0" bIns="0" rtlCol="0" anchor="t"/>
          <a:lstStyle/>
          <a:p>
            <a:pPr marL="0" indent="0">
              <a:lnSpc>
                <a:spcPct val="95000"/>
              </a:lnSpc>
              <a:buNone/>
            </a:pPr>
            <a:r>
              <a:rPr lang="en-US" sz="1800" b="1" dirty="0">
                <a:solidFill>
                  <a:srgbClr val="FFFFFF"/>
                </a:solidFill>
                <a:latin typeface="Georgia" pitchFamily="34" charset="0"/>
                <a:ea typeface="Georgia" pitchFamily="34" charset="-122"/>
                <a:cs typeface="Georgia" pitchFamily="34" charset="-120"/>
              </a:rPr>
              <a:t>Shared language</a:t>
            </a:r>
            <a:endParaRPr lang="en-US" sz="1800" dirty="0"/>
          </a:p>
        </p:txBody>
      </p:sp>
      <p:sp>
        <p:nvSpPr>
          <p:cNvPr id="17" name="Text 15"/>
          <p:cNvSpPr/>
          <p:nvPr/>
        </p:nvSpPr>
        <p:spPr>
          <a:xfrm>
            <a:off x="6675120" y="4389120"/>
            <a:ext cx="2167128" cy="1005840"/>
          </a:xfrm>
          <a:prstGeom prst="rect">
            <a:avLst/>
          </a:prstGeom>
          <a:noFill/>
          <a:ln/>
        </p:spPr>
        <p:txBody>
          <a:bodyPr wrap="square" lIns="0" tIns="0" rIns="0" bIns="0" rtlCol="0" anchor="ctr"/>
          <a:lstStyle/>
          <a:p>
            <a:pPr marL="0" indent="0">
              <a:lnSpc>
                <a:spcPct val="110000"/>
              </a:lnSpc>
              <a:buNone/>
            </a:pPr>
            <a:r>
              <a:rPr lang="en-US" sz="1250" dirty="0">
                <a:solidFill>
                  <a:srgbClr val="D2E4DF"/>
                </a:solidFill>
                <a:latin typeface="Calibri" pitchFamily="34" charset="0"/>
                <a:ea typeface="Calibri" pitchFamily="34" charset="-122"/>
                <a:cs typeface="Calibri" pitchFamily="34" charset="-120"/>
              </a:rPr>
              <a:t>Consistent words and smoother hand-offs across every shift.</a:t>
            </a:r>
            <a:endParaRPr lang="en-US" sz="1250" dirty="0"/>
          </a:p>
        </p:txBody>
      </p:sp>
      <p:sp>
        <p:nvSpPr>
          <p:cNvPr id="18" name="Shape 16"/>
          <p:cNvSpPr/>
          <p:nvPr/>
        </p:nvSpPr>
        <p:spPr>
          <a:xfrm>
            <a:off x="9235440" y="3200400"/>
            <a:ext cx="2670048" cy="2331720"/>
          </a:xfrm>
          <a:prstGeom prst="rect">
            <a:avLst/>
          </a:prstGeom>
          <a:solidFill>
            <a:srgbClr val="11403D"/>
          </a:solidFill>
          <a:ln/>
        </p:spPr>
        <p:txBody>
          <a:bodyPr/>
          <a:lstStyle/>
          <a:p>
            <a:endParaRPr lang="en-US"/>
          </a:p>
        </p:txBody>
      </p:sp>
      <p:sp>
        <p:nvSpPr>
          <p:cNvPr id="19" name="Shape 17"/>
          <p:cNvSpPr/>
          <p:nvPr/>
        </p:nvSpPr>
        <p:spPr>
          <a:xfrm>
            <a:off x="9235440" y="3200400"/>
            <a:ext cx="2670048" cy="109728"/>
          </a:xfrm>
          <a:prstGeom prst="rect">
            <a:avLst/>
          </a:prstGeom>
          <a:solidFill>
            <a:srgbClr val="9DBBA9"/>
          </a:solidFill>
          <a:ln/>
        </p:spPr>
        <p:txBody>
          <a:bodyPr/>
          <a:lstStyle/>
          <a:p>
            <a:endParaRPr lang="en-US"/>
          </a:p>
        </p:txBody>
      </p:sp>
      <p:sp>
        <p:nvSpPr>
          <p:cNvPr id="20" name="Text 18"/>
          <p:cNvSpPr/>
          <p:nvPr/>
        </p:nvSpPr>
        <p:spPr>
          <a:xfrm>
            <a:off x="9509760" y="3547872"/>
            <a:ext cx="2167128" cy="777240"/>
          </a:xfrm>
          <a:prstGeom prst="rect">
            <a:avLst/>
          </a:prstGeom>
          <a:noFill/>
          <a:ln/>
        </p:spPr>
        <p:txBody>
          <a:bodyPr wrap="square" lIns="0" tIns="0" rIns="0" bIns="0" rtlCol="0" anchor="t"/>
          <a:lstStyle/>
          <a:p>
            <a:pPr marL="0" indent="0">
              <a:lnSpc>
                <a:spcPct val="95000"/>
              </a:lnSpc>
              <a:buNone/>
            </a:pPr>
            <a:r>
              <a:rPr lang="en-US" sz="1800" b="1" dirty="0">
                <a:solidFill>
                  <a:srgbClr val="FFFFFF"/>
                </a:solidFill>
                <a:latin typeface="Georgia" pitchFamily="34" charset="0"/>
                <a:ea typeface="Georgia" pitchFamily="34" charset="-122"/>
                <a:cs typeface="Georgia" pitchFamily="34" charset="-120"/>
              </a:rPr>
              <a:t>Stronger trust</a:t>
            </a:r>
            <a:endParaRPr lang="en-US" sz="1800" dirty="0"/>
          </a:p>
        </p:txBody>
      </p:sp>
      <p:sp>
        <p:nvSpPr>
          <p:cNvPr id="21" name="Text 19"/>
          <p:cNvSpPr/>
          <p:nvPr/>
        </p:nvSpPr>
        <p:spPr>
          <a:xfrm>
            <a:off x="9509760" y="4389120"/>
            <a:ext cx="2167128" cy="1005840"/>
          </a:xfrm>
          <a:prstGeom prst="rect">
            <a:avLst/>
          </a:prstGeom>
          <a:noFill/>
          <a:ln/>
        </p:spPr>
        <p:txBody>
          <a:bodyPr wrap="square" lIns="0" tIns="0" rIns="0" bIns="0" rtlCol="0" anchor="ctr"/>
          <a:lstStyle/>
          <a:p>
            <a:pPr marL="0" indent="0">
              <a:lnSpc>
                <a:spcPct val="110000"/>
              </a:lnSpc>
              <a:buNone/>
            </a:pPr>
            <a:r>
              <a:rPr lang="en-US" sz="1250" dirty="0">
                <a:solidFill>
                  <a:srgbClr val="D2E4DF"/>
                </a:solidFill>
                <a:latin typeface="Calibri" pitchFamily="34" charset="0"/>
                <a:ea typeface="Calibri" pitchFamily="34" charset="-122"/>
                <a:cs typeface="Calibri" pitchFamily="34" charset="-120"/>
              </a:rPr>
              <a:t>Honoring the guest's plan deepens the low-barrier relationship.</a:t>
            </a:r>
            <a:endParaRPr lang="en-US" sz="1250" dirty="0"/>
          </a:p>
        </p:txBody>
      </p:sp>
      <p:sp>
        <p:nvSpPr>
          <p:cNvPr id="22" name="Text 20"/>
          <p:cNvSpPr/>
          <p:nvPr/>
        </p:nvSpPr>
        <p:spPr>
          <a:xfrm>
            <a:off x="731520" y="5897880"/>
            <a:ext cx="10698480" cy="365760"/>
          </a:xfrm>
          <a:prstGeom prst="rect">
            <a:avLst/>
          </a:prstGeom>
          <a:noFill/>
          <a:ln/>
        </p:spPr>
        <p:txBody>
          <a:bodyPr wrap="square" lIns="0" tIns="0" rIns="0" bIns="0" rtlCol="0" anchor="ctr"/>
          <a:lstStyle/>
          <a:p>
            <a:pPr marL="0" indent="0">
              <a:buNone/>
            </a:pPr>
            <a:r>
              <a:rPr lang="en-US" sz="1200" i="1" dirty="0">
                <a:solidFill>
                  <a:srgbClr val="9FC3BC"/>
                </a:solidFill>
                <a:latin typeface="Calibri" pitchFamily="34" charset="0"/>
                <a:ea typeface="Calibri" pitchFamily="34" charset="-122"/>
                <a:cs typeface="Calibri" pitchFamily="34" charset="-120"/>
              </a:rPr>
              <a:t>WRAP supports — it never replaces — emergency, medical, or clinical protocols.</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2EA"/>
        </a:solidFill>
        <a:effectLst/>
      </p:bgPr>
    </p:bg>
    <p:spTree>
      <p:nvGrpSpPr>
        <p:cNvPr id="1" name=""/>
        <p:cNvGrpSpPr/>
        <p:nvPr/>
      </p:nvGrpSpPr>
      <p:grpSpPr>
        <a:xfrm>
          <a:off x="0" y="0"/>
          <a:ext cx="0" cy="0"/>
          <a:chOff x="0" y="0"/>
          <a:chExt cx="0" cy="0"/>
        </a:xfrm>
      </p:grpSpPr>
      <p:pic>
        <p:nvPicPr>
          <p:cNvPr id="90" name="Background Image"/>
          <p:cNvPicPr>
            <a:picLocks noChangeAspect="1"/>
          </p:cNvPicPr>
          <p:nvPr/>
        </p:nvPicPr>
        <p:blipFill>
          <a:blip r:embed="rId3"/>
          <a:srcRect t="7813" b="7812"/>
          <a:stretch>
            <a:fillRect/>
          </a:stretch>
        </p:blipFill>
        <p:spPr>
          <a:xfrm>
            <a:off x="0" y="0"/>
            <a:ext cx="12192000" cy="6858000"/>
          </a:xfrm>
          <a:prstGeom prst="rect">
            <a:avLst/>
          </a:prstGeom>
        </p:spPr>
      </p:pic>
      <p:sp>
        <p:nvSpPr>
          <p:cNvPr id="91" name="Overlay"/>
          <p:cNvSpPr/>
          <p:nvPr/>
        </p:nvSpPr>
        <p:spPr>
          <a:xfrm>
            <a:off x="0" y="0"/>
            <a:ext cx="12192000" cy="6858000"/>
          </a:xfrm>
          <a:prstGeom prst="rect">
            <a:avLst/>
          </a:prstGeom>
          <a:gradFill>
            <a:gsLst>
              <a:gs pos="0">
                <a:srgbClr val="F6F2EA">
                  <a:alpha val="100000"/>
                </a:srgbClr>
              </a:gs>
              <a:gs pos="45000">
                <a:srgbClr val="F6F2EA">
                  <a:alpha val="76000"/>
                </a:srgbClr>
              </a:gs>
              <a:gs pos="100000">
                <a:srgbClr val="F6F2EA">
                  <a:alpha val="48000"/>
                </a:srgbClr>
              </a:gs>
            </a:gsLst>
            <a:lin ang="5400000" scaled="1"/>
          </a:gradFill>
          <a:ln>
            <a:noFill/>
          </a:ln>
        </p:spPr>
        <p:txBody>
          <a:bodyPr/>
          <a:lstStyle/>
          <a:p>
            <a:endParaRPr lang="en-US"/>
          </a:p>
        </p:txBody>
      </p:sp>
      <p:sp>
        <p:nvSpPr>
          <p:cNvPr id="2" name="Text 0"/>
          <p:cNvSpPr/>
          <p:nvPr/>
        </p:nvSpPr>
        <p:spPr>
          <a:xfrm>
            <a:off x="640080" y="54864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SETTING THE SCENE</a:t>
            </a:r>
            <a:endParaRPr lang="en-US" sz="1250" dirty="0"/>
          </a:p>
        </p:txBody>
      </p:sp>
      <p:sp>
        <p:nvSpPr>
          <p:cNvPr id="3" name="Text 1"/>
          <p:cNvSpPr/>
          <p:nvPr/>
        </p:nvSpPr>
        <p:spPr>
          <a:xfrm>
            <a:off x="640080" y="868680"/>
            <a:ext cx="8229600" cy="914400"/>
          </a:xfrm>
          <a:prstGeom prst="rect">
            <a:avLst/>
          </a:prstGeom>
          <a:noFill/>
          <a:ln/>
        </p:spPr>
        <p:txBody>
          <a:bodyPr wrap="square" lIns="0" tIns="0" rIns="0" bIns="0" rtlCol="0" anchor="t"/>
          <a:lstStyle/>
          <a:p>
            <a:pPr marL="0" indent="0" algn="l">
              <a:lnSpc>
                <a:spcPct val="98000"/>
              </a:lnSpc>
              <a:buNone/>
            </a:pPr>
            <a:r>
              <a:rPr lang="en-US" sz="3200" b="1" dirty="0">
                <a:solidFill>
                  <a:srgbClr val="26322F"/>
                </a:solidFill>
                <a:latin typeface="Georgia" pitchFamily="34" charset="0"/>
                <a:ea typeface="Georgia" pitchFamily="34" charset="-122"/>
                <a:cs typeface="Georgia" pitchFamily="34" charset="-120"/>
              </a:rPr>
              <a:t>Two programs, one shared goal</a:t>
            </a:r>
            <a:endParaRPr lang="en-US" sz="3200" dirty="0"/>
          </a:p>
        </p:txBody>
      </p:sp>
      <p:sp>
        <p:nvSpPr>
          <p:cNvPr id="4" name="Text 2"/>
          <p:cNvSpPr/>
          <p:nvPr/>
        </p:nvSpPr>
        <p:spPr>
          <a:xfrm>
            <a:off x="640080" y="1600200"/>
            <a:ext cx="10881360" cy="457200"/>
          </a:xfrm>
          <a:prstGeom prst="rect">
            <a:avLst/>
          </a:prstGeom>
          <a:noFill/>
          <a:ln/>
        </p:spPr>
        <p:txBody>
          <a:bodyPr wrap="square" lIns="0" tIns="0" rIns="0" bIns="0" rtlCol="0" anchor="ctr"/>
          <a:lstStyle/>
          <a:p>
            <a:pPr marL="0" indent="0">
              <a:buNone/>
            </a:pPr>
            <a:r>
              <a:rPr lang="en-US" sz="1450" dirty="0">
                <a:solidFill>
                  <a:srgbClr val="5F706B"/>
                </a:solidFill>
                <a:latin typeface="Calibri" pitchFamily="34" charset="0"/>
                <a:ea typeface="Calibri" pitchFamily="34" charset="-122"/>
                <a:cs typeface="Calibri" pitchFamily="34" charset="-120"/>
              </a:rPr>
              <a:t>Both programs meet people where they are. WRAP gives a guest the tools to stay steady while they are with us.</a:t>
            </a:r>
            <a:endParaRPr lang="en-US" sz="1450" dirty="0"/>
          </a:p>
        </p:txBody>
      </p:sp>
      <p:sp>
        <p:nvSpPr>
          <p:cNvPr id="5" name="Shape 3"/>
          <p:cNvSpPr/>
          <p:nvPr/>
        </p:nvSpPr>
        <p:spPr>
          <a:xfrm>
            <a:off x="640080" y="2240280"/>
            <a:ext cx="5166360" cy="384048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6" name="Shape 4"/>
          <p:cNvSpPr/>
          <p:nvPr/>
        </p:nvSpPr>
        <p:spPr>
          <a:xfrm>
            <a:off x="640080" y="2240280"/>
            <a:ext cx="5166360" cy="118872"/>
          </a:xfrm>
          <a:prstGeom prst="rect">
            <a:avLst/>
          </a:prstGeom>
          <a:solidFill>
            <a:srgbClr val="12726B"/>
          </a:solidFill>
          <a:ln/>
        </p:spPr>
        <p:txBody>
          <a:bodyPr/>
          <a:lstStyle/>
          <a:p>
            <a:endParaRPr lang="en-US"/>
          </a:p>
        </p:txBody>
      </p:sp>
      <p:sp>
        <p:nvSpPr>
          <p:cNvPr id="7" name="Text 5"/>
          <p:cNvSpPr/>
          <p:nvPr/>
        </p:nvSpPr>
        <p:spPr>
          <a:xfrm>
            <a:off x="1051560" y="2542032"/>
            <a:ext cx="4343400" cy="457200"/>
          </a:xfrm>
          <a:prstGeom prst="rect">
            <a:avLst/>
          </a:prstGeom>
          <a:noFill/>
          <a:ln/>
        </p:spPr>
        <p:txBody>
          <a:bodyPr wrap="square" lIns="0" tIns="0" rIns="0" bIns="0" rtlCol="0" anchor="ctr"/>
          <a:lstStyle/>
          <a:p>
            <a:pPr marL="0" indent="0">
              <a:buNone/>
            </a:pPr>
            <a:r>
              <a:rPr lang="en-US" sz="2300" b="1" dirty="0">
                <a:solidFill>
                  <a:srgbClr val="12726B"/>
                </a:solidFill>
                <a:latin typeface="Georgia" pitchFamily="34" charset="0"/>
                <a:ea typeface="Georgia" pitchFamily="34" charset="-122"/>
                <a:cs typeface="Georgia" pitchFamily="34" charset="-120"/>
              </a:rPr>
              <a:t>ISAQ Program</a:t>
            </a:r>
            <a:endParaRPr lang="en-US" sz="2300" dirty="0"/>
          </a:p>
        </p:txBody>
      </p:sp>
      <p:sp>
        <p:nvSpPr>
          <p:cNvPr id="8" name="Text 6"/>
          <p:cNvSpPr/>
          <p:nvPr/>
        </p:nvSpPr>
        <p:spPr>
          <a:xfrm>
            <a:off x="1051560" y="3017520"/>
            <a:ext cx="4343400" cy="274320"/>
          </a:xfrm>
          <a:prstGeom prst="rect">
            <a:avLst/>
          </a:prstGeom>
          <a:noFill/>
          <a:ln/>
        </p:spPr>
        <p:txBody>
          <a:bodyPr wrap="square" lIns="0" tIns="0" rIns="0" bIns="0" rtlCol="0" anchor="ctr"/>
          <a:lstStyle/>
          <a:p>
            <a:pPr marL="0" indent="0">
              <a:buNone/>
            </a:pPr>
            <a:r>
              <a:rPr lang="en-US" sz="1100" b="1" kern="0" spc="200" dirty="0">
                <a:solidFill>
                  <a:srgbClr val="C77E54"/>
                </a:solidFill>
                <a:latin typeface="Calibri" pitchFamily="34" charset="0"/>
                <a:ea typeface="Calibri" pitchFamily="34" charset="-122"/>
                <a:cs typeface="Calibri" pitchFamily="34" charset="-120"/>
              </a:rPr>
              <a:t>ISOLATION &amp; QUARANTINE</a:t>
            </a:r>
            <a:endParaRPr lang="en-US" sz="1100" dirty="0"/>
          </a:p>
        </p:txBody>
      </p:sp>
      <p:sp>
        <p:nvSpPr>
          <p:cNvPr id="9" name="Text 7"/>
          <p:cNvSpPr/>
          <p:nvPr/>
        </p:nvSpPr>
        <p:spPr>
          <a:xfrm>
            <a:off x="1051560" y="3383280"/>
            <a:ext cx="4343400" cy="1371600"/>
          </a:xfrm>
          <a:prstGeom prst="rect">
            <a:avLst/>
          </a:prstGeom>
          <a:noFill/>
          <a:ln/>
        </p:spPr>
        <p:txBody>
          <a:bodyPr wrap="square" lIns="0" tIns="0" rIns="0" bIns="0" rtlCol="0" anchor="ctr"/>
          <a:lstStyle/>
          <a:p>
            <a:pPr marL="0" indent="0">
              <a:lnSpc>
                <a:spcPct val="108000"/>
              </a:lnSpc>
              <a:buNone/>
            </a:pPr>
            <a:r>
              <a:rPr lang="en-US" sz="1350" dirty="0">
                <a:solidFill>
                  <a:srgbClr val="26322F"/>
                </a:solidFill>
                <a:latin typeface="Calibri" pitchFamily="34" charset="0"/>
                <a:ea typeface="Calibri" pitchFamily="34" charset="-122"/>
                <a:cs typeface="Calibri" pitchFamily="34" charset="-120"/>
              </a:rPr>
              <a:t>Short-stay space for guests experiencing homelessness who are exposed to, symptomatic for, or recovering from a communicable illness — keeping the wider shelter safe.</a:t>
            </a:r>
            <a:endParaRPr lang="en-US" sz="1350" dirty="0"/>
          </a:p>
        </p:txBody>
      </p:sp>
      <p:sp>
        <p:nvSpPr>
          <p:cNvPr id="10" name="Text 8"/>
          <p:cNvSpPr/>
          <p:nvPr/>
        </p:nvSpPr>
        <p:spPr>
          <a:xfrm>
            <a:off x="1051560" y="4892040"/>
            <a:ext cx="4343400" cy="1051560"/>
          </a:xfrm>
          <a:prstGeom prst="rect">
            <a:avLst/>
          </a:prstGeom>
          <a:noFill/>
          <a:ln/>
        </p:spPr>
        <p:txBody>
          <a:bodyPr wrap="square" lIns="0" tIns="0" rIns="0" bIns="0" rtlCol="0" anchor="ctr"/>
          <a:lstStyle/>
          <a:p>
            <a:pPr marL="177800" indent="-177800">
              <a:spcAft>
                <a:spcPts val="500"/>
              </a:spcAft>
              <a:buSzPct val="100000"/>
              <a:buChar char="•"/>
            </a:pPr>
            <a:r>
              <a:rPr lang="en-US" sz="1250" dirty="0">
                <a:solidFill>
                  <a:srgbClr val="26322F"/>
                </a:solidFill>
                <a:latin typeface="Calibri" pitchFamily="34" charset="0"/>
                <a:ea typeface="Calibri" pitchFamily="34" charset="-122"/>
                <a:cs typeface="Calibri" pitchFamily="34" charset="-120"/>
              </a:rPr>
              <a:t>Separated, supervised rooms</a:t>
            </a:r>
            <a:endParaRPr lang="en-US" sz="1250" dirty="0"/>
          </a:p>
          <a:p>
            <a:pPr marL="177800" indent="-177800">
              <a:spcAft>
                <a:spcPts val="500"/>
              </a:spcAft>
              <a:buSzPct val="100000"/>
              <a:buChar char="•"/>
            </a:pPr>
            <a:r>
              <a:rPr lang="en-US" sz="1250" dirty="0">
                <a:solidFill>
                  <a:srgbClr val="26322F"/>
                </a:solidFill>
                <a:latin typeface="Calibri" pitchFamily="34" charset="0"/>
                <a:ea typeface="Calibri" pitchFamily="34" charset="-122"/>
                <a:cs typeface="Calibri" pitchFamily="34" charset="-120"/>
              </a:rPr>
              <a:t>Health monitoring &amp; basic needs</a:t>
            </a:r>
            <a:endParaRPr lang="en-US" sz="1250" dirty="0"/>
          </a:p>
          <a:p>
            <a:pPr marL="177800" indent="-177800">
              <a:spcAft>
                <a:spcPts val="500"/>
              </a:spcAft>
              <a:buSzPct val="100000"/>
              <a:buChar char="•"/>
            </a:pPr>
            <a:r>
              <a:rPr lang="en-US" sz="1250" dirty="0">
                <a:solidFill>
                  <a:srgbClr val="26322F"/>
                </a:solidFill>
                <a:latin typeface="Calibri" pitchFamily="34" charset="0"/>
                <a:ea typeface="Calibri" pitchFamily="34" charset="-122"/>
                <a:cs typeface="Calibri" pitchFamily="34" charset="-120"/>
              </a:rPr>
              <a:t>Higher stress, more confinement</a:t>
            </a:r>
            <a:endParaRPr lang="en-US" sz="1250" dirty="0"/>
          </a:p>
        </p:txBody>
      </p:sp>
      <p:sp>
        <p:nvSpPr>
          <p:cNvPr id="11" name="Shape 9"/>
          <p:cNvSpPr/>
          <p:nvPr/>
        </p:nvSpPr>
        <p:spPr>
          <a:xfrm>
            <a:off x="6355080" y="2240280"/>
            <a:ext cx="5166360" cy="384048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2" name="Shape 10"/>
          <p:cNvSpPr/>
          <p:nvPr/>
        </p:nvSpPr>
        <p:spPr>
          <a:xfrm>
            <a:off x="6355080" y="2240280"/>
            <a:ext cx="5166360" cy="118872"/>
          </a:xfrm>
          <a:prstGeom prst="rect">
            <a:avLst/>
          </a:prstGeom>
          <a:solidFill>
            <a:srgbClr val="12726B"/>
          </a:solidFill>
          <a:ln/>
        </p:spPr>
        <p:txBody>
          <a:bodyPr/>
          <a:lstStyle/>
          <a:p>
            <a:endParaRPr lang="en-US"/>
          </a:p>
        </p:txBody>
      </p:sp>
      <p:sp>
        <p:nvSpPr>
          <p:cNvPr id="13" name="Text 11"/>
          <p:cNvSpPr/>
          <p:nvPr/>
        </p:nvSpPr>
        <p:spPr>
          <a:xfrm>
            <a:off x="6766560" y="2542032"/>
            <a:ext cx="4343400" cy="457200"/>
          </a:xfrm>
          <a:prstGeom prst="rect">
            <a:avLst/>
          </a:prstGeom>
          <a:noFill/>
          <a:ln/>
        </p:spPr>
        <p:txBody>
          <a:bodyPr wrap="square" lIns="0" tIns="0" rIns="0" bIns="0" rtlCol="0" anchor="ctr"/>
          <a:lstStyle/>
          <a:p>
            <a:pPr marL="0" indent="0">
              <a:buNone/>
            </a:pPr>
            <a:r>
              <a:rPr lang="en-US" sz="2300" b="1" dirty="0">
                <a:solidFill>
                  <a:srgbClr val="12726B"/>
                </a:solidFill>
                <a:latin typeface="Georgia" pitchFamily="34" charset="0"/>
                <a:ea typeface="Georgia" pitchFamily="34" charset="-122"/>
                <a:cs typeface="Georgia" pitchFamily="34" charset="-120"/>
              </a:rPr>
              <a:t>Low Barrier Shelter</a:t>
            </a:r>
            <a:endParaRPr lang="en-US" sz="2300" dirty="0"/>
          </a:p>
        </p:txBody>
      </p:sp>
      <p:sp>
        <p:nvSpPr>
          <p:cNvPr id="14" name="Text 12"/>
          <p:cNvSpPr/>
          <p:nvPr/>
        </p:nvSpPr>
        <p:spPr>
          <a:xfrm>
            <a:off x="6766560" y="3017520"/>
            <a:ext cx="4343400" cy="274320"/>
          </a:xfrm>
          <a:prstGeom prst="rect">
            <a:avLst/>
          </a:prstGeom>
          <a:noFill/>
          <a:ln/>
        </p:spPr>
        <p:txBody>
          <a:bodyPr wrap="square" lIns="0" tIns="0" rIns="0" bIns="0" rtlCol="0" anchor="ctr"/>
          <a:lstStyle/>
          <a:p>
            <a:pPr marL="0" indent="0">
              <a:buNone/>
            </a:pPr>
            <a:r>
              <a:rPr lang="en-US" sz="1100" b="1" kern="0" spc="200" dirty="0">
                <a:solidFill>
                  <a:srgbClr val="C77E54"/>
                </a:solidFill>
                <a:latin typeface="Calibri" pitchFamily="34" charset="0"/>
                <a:ea typeface="Calibri" pitchFamily="34" charset="-122"/>
                <a:cs typeface="Calibri" pitchFamily="34" charset="-120"/>
              </a:rPr>
              <a:t>FEW REQUIREMENTS TO ENTER OR STAY</a:t>
            </a:r>
            <a:endParaRPr lang="en-US" sz="1100" dirty="0"/>
          </a:p>
        </p:txBody>
      </p:sp>
      <p:sp>
        <p:nvSpPr>
          <p:cNvPr id="15" name="Text 13"/>
          <p:cNvSpPr/>
          <p:nvPr/>
        </p:nvSpPr>
        <p:spPr>
          <a:xfrm>
            <a:off x="6766560" y="3383280"/>
            <a:ext cx="4343400" cy="1371600"/>
          </a:xfrm>
          <a:prstGeom prst="rect">
            <a:avLst/>
          </a:prstGeom>
          <a:noFill/>
          <a:ln/>
        </p:spPr>
        <p:txBody>
          <a:bodyPr wrap="square" lIns="0" tIns="0" rIns="0" bIns="0" rtlCol="0" anchor="ctr"/>
          <a:lstStyle/>
          <a:p>
            <a:pPr marL="0" indent="0">
              <a:lnSpc>
                <a:spcPct val="108000"/>
              </a:lnSpc>
              <a:buNone/>
            </a:pPr>
            <a:r>
              <a:rPr lang="en-US" sz="1350" dirty="0">
                <a:solidFill>
                  <a:srgbClr val="26322F"/>
                </a:solidFill>
                <a:latin typeface="Calibri" pitchFamily="34" charset="0"/>
                <a:ea typeface="Calibri" pitchFamily="34" charset="-122"/>
                <a:cs typeface="Calibri" pitchFamily="34" charset="-120"/>
              </a:rPr>
              <a:t>No sobriety, ID, or program-participation requirements for entry. Staff keep people safe and housed while honoring autonomy and choice.</a:t>
            </a:r>
            <a:endParaRPr lang="en-US" sz="1350" dirty="0"/>
          </a:p>
        </p:txBody>
      </p:sp>
      <p:sp>
        <p:nvSpPr>
          <p:cNvPr id="16" name="Text 14"/>
          <p:cNvSpPr/>
          <p:nvPr/>
        </p:nvSpPr>
        <p:spPr>
          <a:xfrm>
            <a:off x="6766560" y="4892040"/>
            <a:ext cx="4343400" cy="1051560"/>
          </a:xfrm>
          <a:prstGeom prst="rect">
            <a:avLst/>
          </a:prstGeom>
          <a:noFill/>
          <a:ln/>
        </p:spPr>
        <p:txBody>
          <a:bodyPr wrap="square" lIns="0" tIns="0" rIns="0" bIns="0" rtlCol="0" anchor="ctr"/>
          <a:lstStyle/>
          <a:p>
            <a:pPr marL="177800" indent="-177800">
              <a:spcAft>
                <a:spcPts val="500"/>
              </a:spcAft>
              <a:buSzPct val="100000"/>
              <a:buChar char="•"/>
            </a:pPr>
            <a:r>
              <a:rPr lang="en-US" sz="1250" dirty="0">
                <a:solidFill>
                  <a:srgbClr val="26322F"/>
                </a:solidFill>
                <a:latin typeface="Calibri" pitchFamily="34" charset="0"/>
                <a:ea typeface="Calibri" pitchFamily="34" charset="-122"/>
                <a:cs typeface="Calibri" pitchFamily="34" charset="-120"/>
              </a:rPr>
              <a:t>Meets people where they are</a:t>
            </a:r>
            <a:endParaRPr lang="en-US" sz="1250" dirty="0"/>
          </a:p>
          <a:p>
            <a:pPr marL="177800" indent="-177800">
              <a:spcAft>
                <a:spcPts val="500"/>
              </a:spcAft>
              <a:buSzPct val="100000"/>
              <a:buChar char="•"/>
            </a:pPr>
            <a:r>
              <a:rPr lang="en-US" sz="1250" dirty="0">
                <a:solidFill>
                  <a:srgbClr val="26322F"/>
                </a:solidFill>
                <a:latin typeface="Calibri" pitchFamily="34" charset="0"/>
                <a:ea typeface="Calibri" pitchFamily="34" charset="-122"/>
                <a:cs typeface="Calibri" pitchFamily="34" charset="-120"/>
              </a:rPr>
              <a:t>Harm-reduction mindset</a:t>
            </a:r>
            <a:endParaRPr lang="en-US" sz="1250" dirty="0"/>
          </a:p>
          <a:p>
            <a:pPr marL="177800" indent="-177800">
              <a:spcAft>
                <a:spcPts val="500"/>
              </a:spcAft>
              <a:buSzPct val="100000"/>
              <a:buChar char="•"/>
            </a:pPr>
            <a:r>
              <a:rPr lang="en-US" sz="1250" dirty="0">
                <a:solidFill>
                  <a:srgbClr val="26322F"/>
                </a:solidFill>
                <a:latin typeface="Calibri" pitchFamily="34" charset="0"/>
                <a:ea typeface="Calibri" pitchFamily="34" charset="-122"/>
                <a:cs typeface="Calibri" pitchFamily="34" charset="-120"/>
              </a:rPr>
              <a:t>Discharge only as a last resort</a:t>
            </a:r>
            <a:endParaRPr lang="en-US" sz="1250" dirty="0"/>
          </a:p>
        </p:txBody>
      </p:sp>
      <p:sp>
        <p:nvSpPr>
          <p:cNvPr id="17" name="Text 15"/>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18" name="Text 16"/>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02</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2EA"/>
        </a:solidFill>
        <a:effectLst/>
      </p:bgPr>
    </p:bg>
    <p:spTree>
      <p:nvGrpSpPr>
        <p:cNvPr id="1" name=""/>
        <p:cNvGrpSpPr/>
        <p:nvPr/>
      </p:nvGrpSpPr>
      <p:grpSpPr>
        <a:xfrm>
          <a:off x="0" y="0"/>
          <a:ext cx="0" cy="0"/>
          <a:chOff x="0" y="0"/>
          <a:chExt cx="0" cy="0"/>
        </a:xfrm>
      </p:grpSpPr>
      <p:sp>
        <p:nvSpPr>
          <p:cNvPr id="2" name="Text 0"/>
          <p:cNvSpPr/>
          <p:nvPr/>
        </p:nvSpPr>
        <p:spPr>
          <a:xfrm>
            <a:off x="640080" y="54864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THE TOOL</a:t>
            </a:r>
            <a:endParaRPr lang="en-US" sz="1250" dirty="0"/>
          </a:p>
        </p:txBody>
      </p:sp>
      <p:sp>
        <p:nvSpPr>
          <p:cNvPr id="3" name="Text 1"/>
          <p:cNvSpPr/>
          <p:nvPr/>
        </p:nvSpPr>
        <p:spPr>
          <a:xfrm>
            <a:off x="640080" y="868680"/>
            <a:ext cx="7315200" cy="914400"/>
          </a:xfrm>
          <a:prstGeom prst="rect">
            <a:avLst/>
          </a:prstGeom>
          <a:noFill/>
          <a:ln/>
        </p:spPr>
        <p:txBody>
          <a:bodyPr wrap="square" lIns="0" tIns="0" rIns="0" bIns="0" rtlCol="0" anchor="t"/>
          <a:lstStyle/>
          <a:p>
            <a:pPr marL="0" indent="0" algn="l">
              <a:lnSpc>
                <a:spcPct val="98000"/>
              </a:lnSpc>
              <a:buNone/>
            </a:pPr>
            <a:r>
              <a:rPr lang="en-US" sz="3200" b="1" dirty="0">
                <a:solidFill>
                  <a:srgbClr val="26322F"/>
                </a:solidFill>
                <a:latin typeface="Georgia" pitchFamily="34" charset="0"/>
                <a:ea typeface="Georgia" pitchFamily="34" charset="-122"/>
                <a:cs typeface="Georgia" pitchFamily="34" charset="-120"/>
              </a:rPr>
              <a:t>What is WRAP?</a:t>
            </a:r>
            <a:endParaRPr lang="en-US" sz="3200" dirty="0"/>
          </a:p>
        </p:txBody>
      </p:sp>
      <p:sp>
        <p:nvSpPr>
          <p:cNvPr id="4" name="Text 2"/>
          <p:cNvSpPr/>
          <p:nvPr/>
        </p:nvSpPr>
        <p:spPr>
          <a:xfrm>
            <a:off x="640080" y="1572768"/>
            <a:ext cx="6035040" cy="1280160"/>
          </a:xfrm>
          <a:prstGeom prst="rect">
            <a:avLst/>
          </a:prstGeom>
          <a:noFill/>
          <a:ln/>
        </p:spPr>
        <p:txBody>
          <a:bodyPr wrap="square" lIns="0" tIns="0" rIns="0" bIns="0" rtlCol="0" anchor="ctr"/>
          <a:lstStyle/>
          <a:p>
            <a:pPr marL="0" indent="0">
              <a:lnSpc>
                <a:spcPct val="110000"/>
              </a:lnSpc>
              <a:buNone/>
            </a:pPr>
            <a:r>
              <a:rPr lang="en-US" sz="1450" dirty="0">
                <a:solidFill>
                  <a:srgbClr val="26322F"/>
                </a:solidFill>
                <a:latin typeface="Calibri" pitchFamily="34" charset="0"/>
                <a:ea typeface="Calibri" pitchFamily="34" charset="-122"/>
                <a:cs typeface="Calibri" pitchFamily="34" charset="-120"/>
              </a:rPr>
              <a:t>The </a:t>
            </a:r>
            <a:r>
              <a:rPr lang="en-US" sz="1450" b="1" dirty="0">
                <a:solidFill>
                  <a:srgbClr val="12726B"/>
                </a:solidFill>
                <a:latin typeface="Calibri" pitchFamily="34" charset="0"/>
                <a:ea typeface="Calibri" pitchFamily="34" charset="-122"/>
                <a:cs typeface="Calibri" pitchFamily="34" charset="-120"/>
              </a:rPr>
              <a:t>Wellness Recovery Action Plan</a:t>
            </a:r>
            <a:r>
              <a:rPr lang="en-US" sz="1450" dirty="0">
                <a:solidFill>
                  <a:srgbClr val="26322F"/>
                </a:solidFill>
                <a:latin typeface="Calibri" pitchFamily="34" charset="0"/>
                <a:ea typeface="Calibri" pitchFamily="34" charset="-122"/>
                <a:cs typeface="Calibri" pitchFamily="34" charset="-120"/>
              </a:rPr>
              <a:t> is a voluntary, self-directed plan a guest builds for staying well — recognized by SAMHSA as an evidence-based practice. The guest owns it, chooses what goes in it, and decides who sees it.</a:t>
            </a:r>
            <a:endParaRPr lang="en-US" sz="1450" dirty="0"/>
          </a:p>
        </p:txBody>
      </p:sp>
      <p:sp>
        <p:nvSpPr>
          <p:cNvPr id="5" name="Shape 3"/>
          <p:cNvSpPr/>
          <p:nvPr/>
        </p:nvSpPr>
        <p:spPr>
          <a:xfrm>
            <a:off x="6903720" y="1554480"/>
            <a:ext cx="4663440" cy="4572000"/>
          </a:xfrm>
          <a:prstGeom prst="rect">
            <a:avLst/>
          </a:prstGeom>
          <a:solidFill>
            <a:srgbClr val="EBF1EA"/>
          </a:solidFill>
          <a:ln/>
          <a:effectLst>
            <a:outerShdw blurRad="114300" dist="38100" dir="5400000" algn="bl" rotWithShape="0">
              <a:srgbClr val="8AA39B">
                <a:alpha val="28000"/>
              </a:srgbClr>
            </a:outerShdw>
          </a:effectLst>
        </p:spPr>
        <p:txBody>
          <a:bodyPr/>
          <a:lstStyle/>
          <a:p>
            <a:endParaRPr lang="en-US"/>
          </a:p>
        </p:txBody>
      </p:sp>
      <p:pic>
        <p:nvPicPr>
          <p:cNvPr id="6" name="Image 0" descr="/agent/turn1/workspace/images/image-c835230ba96916c9fabfcf33630c1980.jpg"/>
          <p:cNvPicPr>
            <a:picLocks noChangeAspect="1"/>
          </p:cNvPicPr>
          <p:nvPr/>
        </p:nvPicPr>
        <p:blipFill>
          <a:blip r:embed="rId3"/>
          <a:stretch>
            <a:fillRect/>
          </a:stretch>
        </p:blipFill>
        <p:spPr>
          <a:xfrm>
            <a:off x="7040880" y="2324341"/>
            <a:ext cx="4389120" cy="3032278"/>
          </a:xfrm>
          <a:prstGeom prst="rect">
            <a:avLst/>
          </a:prstGeom>
        </p:spPr>
      </p:pic>
      <p:sp>
        <p:nvSpPr>
          <p:cNvPr id="95" name="Image Tint"/>
          <p:cNvSpPr/>
          <p:nvPr/>
        </p:nvSpPr>
        <p:spPr>
          <a:xfrm>
            <a:off x="7040880" y="2324341"/>
            <a:ext cx="4389120" cy="3032278"/>
          </a:xfrm>
          <a:prstGeom prst="rect">
            <a:avLst/>
          </a:prstGeom>
          <a:gradFill>
            <a:gsLst>
              <a:gs pos="0">
                <a:srgbClr val="F6F2EA">
                  <a:alpha val="44000"/>
                </a:srgbClr>
              </a:gs>
              <a:gs pos="45000">
                <a:srgbClr val="F6F2EA">
                  <a:alpha val="34000"/>
                </a:srgbClr>
              </a:gs>
              <a:gs pos="100000">
                <a:srgbClr val="F6F2EA">
                  <a:alpha val="26000"/>
                </a:srgbClr>
              </a:gs>
            </a:gsLst>
            <a:lin ang="5400000" scaled="1"/>
          </a:gradFill>
          <a:ln>
            <a:noFill/>
          </a:ln>
        </p:spPr>
        <p:txBody>
          <a:bodyPr/>
          <a:lstStyle/>
          <a:p>
            <a:endParaRPr lang="en-US"/>
          </a:p>
        </p:txBody>
      </p:sp>
      <p:sp>
        <p:nvSpPr>
          <p:cNvPr id="7" name="Shape 4"/>
          <p:cNvSpPr/>
          <p:nvPr/>
        </p:nvSpPr>
        <p:spPr>
          <a:xfrm>
            <a:off x="640080" y="2944368"/>
            <a:ext cx="384048" cy="384048"/>
          </a:xfrm>
          <a:prstGeom prst="ellipse">
            <a:avLst/>
          </a:prstGeom>
          <a:solidFill>
            <a:srgbClr val="12726B"/>
          </a:solidFill>
          <a:ln/>
        </p:spPr>
        <p:txBody>
          <a:bodyPr/>
          <a:lstStyle/>
          <a:p>
            <a:endParaRPr lang="en-US"/>
          </a:p>
        </p:txBody>
      </p:sp>
      <p:sp>
        <p:nvSpPr>
          <p:cNvPr id="8" name="Text 5"/>
          <p:cNvSpPr/>
          <p:nvPr/>
        </p:nvSpPr>
        <p:spPr>
          <a:xfrm>
            <a:off x="640080" y="2944368"/>
            <a:ext cx="384048" cy="384048"/>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1</a:t>
            </a:r>
            <a:endParaRPr lang="en-US" sz="1400" dirty="0"/>
          </a:p>
        </p:txBody>
      </p:sp>
      <p:sp>
        <p:nvSpPr>
          <p:cNvPr id="9" name="Text 6"/>
          <p:cNvSpPr/>
          <p:nvPr/>
        </p:nvSpPr>
        <p:spPr>
          <a:xfrm>
            <a:off x="1188720" y="2907792"/>
            <a:ext cx="5486400" cy="534924"/>
          </a:xfrm>
          <a:prstGeom prst="rect">
            <a:avLst/>
          </a:prstGeom>
          <a:noFill/>
          <a:ln/>
        </p:spPr>
        <p:txBody>
          <a:bodyPr wrap="square" lIns="0" tIns="0" rIns="0" bIns="0" rtlCol="0" anchor="ctr"/>
          <a:lstStyle/>
          <a:p>
            <a:pPr marL="0" indent="0">
              <a:lnSpc>
                <a:spcPct val="98000"/>
              </a:lnSpc>
              <a:buNone/>
            </a:pPr>
            <a:r>
              <a:rPr lang="en-US" sz="1400" b="1" dirty="0">
                <a:solidFill>
                  <a:srgbClr val="26322F"/>
                </a:solidFill>
                <a:latin typeface="Calibri" pitchFamily="34" charset="0"/>
                <a:ea typeface="Calibri" pitchFamily="34" charset="-122"/>
                <a:cs typeface="Calibri" pitchFamily="34" charset="-120"/>
              </a:rPr>
              <a:t>Wellness Toolbox   </a:t>
            </a:r>
            <a:r>
              <a:rPr lang="en-US" sz="1200" dirty="0">
                <a:solidFill>
                  <a:srgbClr val="5F706B"/>
                </a:solidFill>
                <a:latin typeface="Calibri" pitchFamily="34" charset="0"/>
                <a:ea typeface="Calibri" pitchFamily="34" charset="-122"/>
                <a:cs typeface="Calibri" pitchFamily="34" charset="-120"/>
              </a:rPr>
              <a:t>Simple things that help — rest, a walk, a call, music.</a:t>
            </a:r>
            <a:endParaRPr lang="en-US" sz="1400" dirty="0"/>
          </a:p>
        </p:txBody>
      </p:sp>
      <p:sp>
        <p:nvSpPr>
          <p:cNvPr id="10" name="Shape 7"/>
          <p:cNvSpPr/>
          <p:nvPr/>
        </p:nvSpPr>
        <p:spPr>
          <a:xfrm>
            <a:off x="640080" y="3479292"/>
            <a:ext cx="384048" cy="384048"/>
          </a:xfrm>
          <a:prstGeom prst="ellipse">
            <a:avLst/>
          </a:prstGeom>
          <a:solidFill>
            <a:srgbClr val="12726B"/>
          </a:solidFill>
          <a:ln/>
        </p:spPr>
        <p:txBody>
          <a:bodyPr/>
          <a:lstStyle/>
          <a:p>
            <a:endParaRPr lang="en-US"/>
          </a:p>
        </p:txBody>
      </p:sp>
      <p:sp>
        <p:nvSpPr>
          <p:cNvPr id="11" name="Text 8"/>
          <p:cNvSpPr/>
          <p:nvPr/>
        </p:nvSpPr>
        <p:spPr>
          <a:xfrm>
            <a:off x="640080" y="3479292"/>
            <a:ext cx="384048" cy="384048"/>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2</a:t>
            </a:r>
            <a:endParaRPr lang="en-US" sz="1400" dirty="0"/>
          </a:p>
        </p:txBody>
      </p:sp>
      <p:sp>
        <p:nvSpPr>
          <p:cNvPr id="12" name="Text 9"/>
          <p:cNvSpPr/>
          <p:nvPr/>
        </p:nvSpPr>
        <p:spPr>
          <a:xfrm>
            <a:off x="1188720" y="3442716"/>
            <a:ext cx="5486400" cy="534924"/>
          </a:xfrm>
          <a:prstGeom prst="rect">
            <a:avLst/>
          </a:prstGeom>
          <a:noFill/>
          <a:ln/>
        </p:spPr>
        <p:txBody>
          <a:bodyPr wrap="square" lIns="0" tIns="0" rIns="0" bIns="0" rtlCol="0" anchor="ctr"/>
          <a:lstStyle/>
          <a:p>
            <a:pPr marL="0" indent="0">
              <a:lnSpc>
                <a:spcPct val="98000"/>
              </a:lnSpc>
              <a:buNone/>
            </a:pPr>
            <a:r>
              <a:rPr lang="en-US" sz="1400" b="1" dirty="0">
                <a:solidFill>
                  <a:srgbClr val="26322F"/>
                </a:solidFill>
                <a:latin typeface="Calibri" pitchFamily="34" charset="0"/>
                <a:ea typeface="Calibri" pitchFamily="34" charset="-122"/>
                <a:cs typeface="Calibri" pitchFamily="34" charset="-120"/>
              </a:rPr>
              <a:t>Daily Maintenance Plan   </a:t>
            </a:r>
            <a:r>
              <a:rPr lang="en-US" sz="1200" dirty="0">
                <a:solidFill>
                  <a:srgbClr val="5F706B"/>
                </a:solidFill>
                <a:latin typeface="Calibri" pitchFamily="34" charset="0"/>
                <a:ea typeface="Calibri" pitchFamily="34" charset="-122"/>
                <a:cs typeface="Calibri" pitchFamily="34" charset="-120"/>
              </a:rPr>
              <a:t>What to do each day to stay grounded and well.</a:t>
            </a:r>
            <a:endParaRPr lang="en-US" sz="1400" dirty="0"/>
          </a:p>
        </p:txBody>
      </p:sp>
      <p:sp>
        <p:nvSpPr>
          <p:cNvPr id="13" name="Shape 10"/>
          <p:cNvSpPr/>
          <p:nvPr/>
        </p:nvSpPr>
        <p:spPr>
          <a:xfrm>
            <a:off x="640080" y="4014216"/>
            <a:ext cx="384048" cy="384048"/>
          </a:xfrm>
          <a:prstGeom prst="ellipse">
            <a:avLst/>
          </a:prstGeom>
          <a:solidFill>
            <a:srgbClr val="12726B"/>
          </a:solidFill>
          <a:ln/>
        </p:spPr>
        <p:txBody>
          <a:bodyPr/>
          <a:lstStyle/>
          <a:p>
            <a:endParaRPr lang="en-US"/>
          </a:p>
        </p:txBody>
      </p:sp>
      <p:sp>
        <p:nvSpPr>
          <p:cNvPr id="14" name="Text 11"/>
          <p:cNvSpPr/>
          <p:nvPr/>
        </p:nvSpPr>
        <p:spPr>
          <a:xfrm>
            <a:off x="640080" y="4014216"/>
            <a:ext cx="384048" cy="384048"/>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3</a:t>
            </a:r>
            <a:endParaRPr lang="en-US" sz="1400" dirty="0"/>
          </a:p>
        </p:txBody>
      </p:sp>
      <p:sp>
        <p:nvSpPr>
          <p:cNvPr id="15" name="Text 12"/>
          <p:cNvSpPr/>
          <p:nvPr/>
        </p:nvSpPr>
        <p:spPr>
          <a:xfrm>
            <a:off x="1188720" y="3977640"/>
            <a:ext cx="5486400" cy="534924"/>
          </a:xfrm>
          <a:prstGeom prst="rect">
            <a:avLst/>
          </a:prstGeom>
          <a:noFill/>
          <a:ln/>
        </p:spPr>
        <p:txBody>
          <a:bodyPr wrap="square" lIns="0" tIns="0" rIns="0" bIns="0" rtlCol="0" anchor="ctr"/>
          <a:lstStyle/>
          <a:p>
            <a:pPr marL="0" indent="0">
              <a:lnSpc>
                <a:spcPct val="98000"/>
              </a:lnSpc>
              <a:buNone/>
            </a:pPr>
            <a:r>
              <a:rPr lang="en-US" sz="1400" b="1" dirty="0">
                <a:solidFill>
                  <a:srgbClr val="26322F"/>
                </a:solidFill>
                <a:latin typeface="Calibri" pitchFamily="34" charset="0"/>
                <a:ea typeface="Calibri" pitchFamily="34" charset="-122"/>
                <a:cs typeface="Calibri" pitchFamily="34" charset="-120"/>
              </a:rPr>
              <a:t>Triggers   </a:t>
            </a:r>
            <a:r>
              <a:rPr lang="en-US" sz="1200" dirty="0">
                <a:solidFill>
                  <a:srgbClr val="5F706B"/>
                </a:solidFill>
                <a:latin typeface="Calibri" pitchFamily="34" charset="0"/>
                <a:ea typeface="Calibri" pitchFamily="34" charset="-122"/>
                <a:cs typeface="Calibri" pitchFamily="34" charset="-120"/>
              </a:rPr>
              <a:t>Outside events that cause stress, plus how to respond.</a:t>
            </a:r>
            <a:endParaRPr lang="en-US" sz="1400" dirty="0"/>
          </a:p>
        </p:txBody>
      </p:sp>
      <p:sp>
        <p:nvSpPr>
          <p:cNvPr id="16" name="Shape 13"/>
          <p:cNvSpPr/>
          <p:nvPr/>
        </p:nvSpPr>
        <p:spPr>
          <a:xfrm>
            <a:off x="640080" y="4549140"/>
            <a:ext cx="384048" cy="384048"/>
          </a:xfrm>
          <a:prstGeom prst="ellipse">
            <a:avLst/>
          </a:prstGeom>
          <a:solidFill>
            <a:srgbClr val="12726B"/>
          </a:solidFill>
          <a:ln/>
        </p:spPr>
        <p:txBody>
          <a:bodyPr/>
          <a:lstStyle/>
          <a:p>
            <a:endParaRPr lang="en-US"/>
          </a:p>
        </p:txBody>
      </p:sp>
      <p:sp>
        <p:nvSpPr>
          <p:cNvPr id="17" name="Text 14"/>
          <p:cNvSpPr/>
          <p:nvPr/>
        </p:nvSpPr>
        <p:spPr>
          <a:xfrm>
            <a:off x="640080" y="4549140"/>
            <a:ext cx="384048" cy="384048"/>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4</a:t>
            </a:r>
            <a:endParaRPr lang="en-US" sz="1400" dirty="0"/>
          </a:p>
        </p:txBody>
      </p:sp>
      <p:sp>
        <p:nvSpPr>
          <p:cNvPr id="18" name="Text 15"/>
          <p:cNvSpPr/>
          <p:nvPr/>
        </p:nvSpPr>
        <p:spPr>
          <a:xfrm>
            <a:off x="1188720" y="4512564"/>
            <a:ext cx="5486400" cy="534924"/>
          </a:xfrm>
          <a:prstGeom prst="rect">
            <a:avLst/>
          </a:prstGeom>
          <a:noFill/>
          <a:ln/>
        </p:spPr>
        <p:txBody>
          <a:bodyPr wrap="square" lIns="0" tIns="0" rIns="0" bIns="0" rtlCol="0" anchor="ctr"/>
          <a:lstStyle/>
          <a:p>
            <a:pPr marL="0" indent="0">
              <a:lnSpc>
                <a:spcPct val="98000"/>
              </a:lnSpc>
              <a:buNone/>
            </a:pPr>
            <a:r>
              <a:rPr lang="en-US" sz="1400" b="1" dirty="0">
                <a:solidFill>
                  <a:srgbClr val="26322F"/>
                </a:solidFill>
                <a:latin typeface="Calibri" pitchFamily="34" charset="0"/>
                <a:ea typeface="Calibri" pitchFamily="34" charset="-122"/>
                <a:cs typeface="Calibri" pitchFamily="34" charset="-120"/>
              </a:rPr>
              <a:t>Early Warning Signs   </a:t>
            </a:r>
            <a:r>
              <a:rPr lang="en-US" sz="1200" dirty="0">
                <a:solidFill>
                  <a:srgbClr val="5F706B"/>
                </a:solidFill>
                <a:latin typeface="Calibri" pitchFamily="34" charset="0"/>
                <a:ea typeface="Calibri" pitchFamily="34" charset="-122"/>
                <a:cs typeface="Calibri" pitchFamily="34" charset="-120"/>
              </a:rPr>
              <a:t>Subtle signs to catch and act on before they grow.</a:t>
            </a:r>
            <a:endParaRPr lang="en-US" sz="1400" dirty="0"/>
          </a:p>
        </p:txBody>
      </p:sp>
      <p:sp>
        <p:nvSpPr>
          <p:cNvPr id="19" name="Shape 16"/>
          <p:cNvSpPr/>
          <p:nvPr/>
        </p:nvSpPr>
        <p:spPr>
          <a:xfrm>
            <a:off x="640080" y="5084064"/>
            <a:ext cx="384048" cy="384048"/>
          </a:xfrm>
          <a:prstGeom prst="ellipse">
            <a:avLst/>
          </a:prstGeom>
          <a:solidFill>
            <a:srgbClr val="12726B"/>
          </a:solidFill>
          <a:ln/>
        </p:spPr>
        <p:txBody>
          <a:bodyPr/>
          <a:lstStyle/>
          <a:p>
            <a:endParaRPr lang="en-US"/>
          </a:p>
        </p:txBody>
      </p:sp>
      <p:sp>
        <p:nvSpPr>
          <p:cNvPr id="20" name="Text 17"/>
          <p:cNvSpPr/>
          <p:nvPr/>
        </p:nvSpPr>
        <p:spPr>
          <a:xfrm>
            <a:off x="640080" y="5084064"/>
            <a:ext cx="384048" cy="384048"/>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5</a:t>
            </a:r>
            <a:endParaRPr lang="en-US" sz="1400" dirty="0"/>
          </a:p>
        </p:txBody>
      </p:sp>
      <p:sp>
        <p:nvSpPr>
          <p:cNvPr id="21" name="Text 18"/>
          <p:cNvSpPr/>
          <p:nvPr/>
        </p:nvSpPr>
        <p:spPr>
          <a:xfrm>
            <a:off x="1188720" y="5047488"/>
            <a:ext cx="5486400" cy="534924"/>
          </a:xfrm>
          <a:prstGeom prst="rect">
            <a:avLst/>
          </a:prstGeom>
          <a:noFill/>
          <a:ln/>
        </p:spPr>
        <p:txBody>
          <a:bodyPr wrap="square" lIns="0" tIns="0" rIns="0" bIns="0" rtlCol="0" anchor="ctr"/>
          <a:lstStyle/>
          <a:p>
            <a:pPr marL="0" indent="0">
              <a:lnSpc>
                <a:spcPct val="98000"/>
              </a:lnSpc>
              <a:buNone/>
            </a:pPr>
            <a:r>
              <a:rPr lang="en-US" sz="1400" b="1" dirty="0">
                <a:solidFill>
                  <a:srgbClr val="26322F"/>
                </a:solidFill>
                <a:latin typeface="Calibri" pitchFamily="34" charset="0"/>
                <a:ea typeface="Calibri" pitchFamily="34" charset="-122"/>
                <a:cs typeface="Calibri" pitchFamily="34" charset="-120"/>
              </a:rPr>
              <a:t>When Things Break Down   </a:t>
            </a:r>
            <a:r>
              <a:rPr lang="en-US" sz="1200" dirty="0">
                <a:solidFill>
                  <a:srgbClr val="5F706B"/>
                </a:solidFill>
                <a:latin typeface="Calibri" pitchFamily="34" charset="0"/>
                <a:ea typeface="Calibri" pitchFamily="34" charset="-122"/>
                <a:cs typeface="Calibri" pitchFamily="34" charset="-120"/>
              </a:rPr>
              <a:t>Steps for harder moments, before a full crisis.</a:t>
            </a:r>
            <a:endParaRPr lang="en-US" sz="1400" dirty="0"/>
          </a:p>
        </p:txBody>
      </p:sp>
      <p:sp>
        <p:nvSpPr>
          <p:cNvPr id="22" name="Shape 19"/>
          <p:cNvSpPr/>
          <p:nvPr/>
        </p:nvSpPr>
        <p:spPr>
          <a:xfrm>
            <a:off x="640080" y="5618988"/>
            <a:ext cx="384048" cy="384048"/>
          </a:xfrm>
          <a:prstGeom prst="ellipse">
            <a:avLst/>
          </a:prstGeom>
          <a:solidFill>
            <a:srgbClr val="12726B"/>
          </a:solidFill>
          <a:ln/>
        </p:spPr>
        <p:txBody>
          <a:bodyPr/>
          <a:lstStyle/>
          <a:p>
            <a:endParaRPr lang="en-US"/>
          </a:p>
        </p:txBody>
      </p:sp>
      <p:sp>
        <p:nvSpPr>
          <p:cNvPr id="23" name="Text 20"/>
          <p:cNvSpPr/>
          <p:nvPr/>
        </p:nvSpPr>
        <p:spPr>
          <a:xfrm>
            <a:off x="640080" y="5618988"/>
            <a:ext cx="384048" cy="384048"/>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6</a:t>
            </a:r>
            <a:endParaRPr lang="en-US" sz="1400" dirty="0"/>
          </a:p>
        </p:txBody>
      </p:sp>
      <p:sp>
        <p:nvSpPr>
          <p:cNvPr id="24" name="Text 21"/>
          <p:cNvSpPr/>
          <p:nvPr/>
        </p:nvSpPr>
        <p:spPr>
          <a:xfrm>
            <a:off x="1188720" y="5582412"/>
            <a:ext cx="5486400" cy="534924"/>
          </a:xfrm>
          <a:prstGeom prst="rect">
            <a:avLst/>
          </a:prstGeom>
          <a:noFill/>
          <a:ln/>
        </p:spPr>
        <p:txBody>
          <a:bodyPr wrap="square" lIns="0" tIns="0" rIns="0" bIns="0" rtlCol="0" anchor="ctr"/>
          <a:lstStyle/>
          <a:p>
            <a:pPr marL="0" indent="0">
              <a:lnSpc>
                <a:spcPct val="98000"/>
              </a:lnSpc>
              <a:buNone/>
            </a:pPr>
            <a:r>
              <a:rPr lang="en-US" sz="1400" b="1" dirty="0">
                <a:solidFill>
                  <a:srgbClr val="26322F"/>
                </a:solidFill>
                <a:latin typeface="Calibri" pitchFamily="34" charset="0"/>
                <a:ea typeface="Calibri" pitchFamily="34" charset="-122"/>
                <a:cs typeface="Calibri" pitchFamily="34" charset="-120"/>
              </a:rPr>
              <a:t>Crisis &amp; Post-Crisis Plan   </a:t>
            </a:r>
            <a:r>
              <a:rPr lang="en-US" sz="1200" dirty="0">
                <a:solidFill>
                  <a:srgbClr val="5F706B"/>
                </a:solidFill>
                <a:latin typeface="Calibri" pitchFamily="34" charset="0"/>
                <a:ea typeface="Calibri" pitchFamily="34" charset="-122"/>
                <a:cs typeface="Calibri" pitchFamily="34" charset="-120"/>
              </a:rPr>
              <a:t>Who to call, what helps, and how to recover after.</a:t>
            </a:r>
            <a:endParaRPr lang="en-US" sz="1400" dirty="0"/>
          </a:p>
        </p:txBody>
      </p:sp>
      <p:sp>
        <p:nvSpPr>
          <p:cNvPr id="25" name="Text 22"/>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26" name="Text 23"/>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03</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E4B49"/>
        </a:solidFill>
        <a:effectLst/>
      </p:bgPr>
    </p:bg>
    <p:spTree>
      <p:nvGrpSpPr>
        <p:cNvPr id="1" name=""/>
        <p:cNvGrpSpPr/>
        <p:nvPr/>
      </p:nvGrpSpPr>
      <p:grpSpPr>
        <a:xfrm>
          <a:off x="0" y="0"/>
          <a:ext cx="0" cy="0"/>
          <a:chOff x="0" y="0"/>
          <a:chExt cx="0" cy="0"/>
        </a:xfrm>
      </p:grpSpPr>
      <p:pic>
        <p:nvPicPr>
          <p:cNvPr id="90" name="Background Image"/>
          <p:cNvPicPr>
            <a:picLocks noChangeAspect="1"/>
          </p:cNvPicPr>
          <p:nvPr/>
        </p:nvPicPr>
        <p:blipFill>
          <a:blip r:embed="rId3"/>
          <a:srcRect t="7813" b="7812"/>
          <a:stretch>
            <a:fillRect/>
          </a:stretch>
        </p:blipFill>
        <p:spPr>
          <a:xfrm>
            <a:off x="0" y="0"/>
            <a:ext cx="12192000" cy="6858000"/>
          </a:xfrm>
          <a:prstGeom prst="rect">
            <a:avLst/>
          </a:prstGeom>
        </p:spPr>
      </p:pic>
      <p:sp>
        <p:nvSpPr>
          <p:cNvPr id="91" name="Overlay"/>
          <p:cNvSpPr/>
          <p:nvPr/>
        </p:nvSpPr>
        <p:spPr>
          <a:xfrm>
            <a:off x="0" y="0"/>
            <a:ext cx="12192000" cy="6858000"/>
          </a:xfrm>
          <a:prstGeom prst="rect">
            <a:avLst/>
          </a:prstGeom>
          <a:gradFill>
            <a:gsLst>
              <a:gs pos="0">
                <a:srgbClr val="0E4B49">
                  <a:alpha val="100000"/>
                </a:srgbClr>
              </a:gs>
              <a:gs pos="45000">
                <a:srgbClr val="0E4B49">
                  <a:alpha val="82000"/>
                </a:srgbClr>
              </a:gs>
              <a:gs pos="100000">
                <a:srgbClr val="0E4B49">
                  <a:alpha val="60000"/>
                </a:srgbClr>
              </a:gs>
            </a:gsLst>
            <a:lin ang="5400000" scaled="1"/>
          </a:gradFill>
          <a:ln>
            <a:noFill/>
          </a:ln>
        </p:spPr>
        <p:txBody>
          <a:bodyPr/>
          <a:lstStyle/>
          <a:p>
            <a:endParaRPr lang="en-US"/>
          </a:p>
        </p:txBody>
      </p:sp>
      <p:sp>
        <p:nvSpPr>
          <p:cNvPr id="2" name="Text 0"/>
          <p:cNvSpPr/>
          <p:nvPr/>
        </p:nvSpPr>
        <p:spPr>
          <a:xfrm>
            <a:off x="640080" y="566928"/>
            <a:ext cx="6400800" cy="274320"/>
          </a:xfrm>
          <a:prstGeom prst="rect">
            <a:avLst/>
          </a:prstGeom>
          <a:noFill/>
          <a:ln/>
        </p:spPr>
        <p:txBody>
          <a:bodyPr wrap="square" lIns="0" tIns="0" rIns="0" bIns="0" rtlCol="0" anchor="ctr"/>
          <a:lstStyle/>
          <a:p>
            <a:pPr marL="0" indent="0" algn="l">
              <a:buNone/>
            </a:pPr>
            <a:r>
              <a:rPr lang="en-US" sz="1250" b="1" kern="0" spc="300" dirty="0">
                <a:solidFill>
                  <a:srgbClr val="9DBBA9"/>
                </a:solidFill>
                <a:latin typeface="Calibri" pitchFamily="34" charset="0"/>
                <a:ea typeface="Calibri" pitchFamily="34" charset="-122"/>
                <a:cs typeface="Calibri" pitchFamily="34" charset="-120"/>
              </a:rPr>
              <a:t>THE CHALLENGE</a:t>
            </a:r>
            <a:endParaRPr lang="en-US" sz="1250" dirty="0"/>
          </a:p>
        </p:txBody>
      </p:sp>
      <p:sp>
        <p:nvSpPr>
          <p:cNvPr id="3" name="Text 1"/>
          <p:cNvSpPr/>
          <p:nvPr/>
        </p:nvSpPr>
        <p:spPr>
          <a:xfrm>
            <a:off x="640080" y="886968"/>
            <a:ext cx="10058400" cy="914400"/>
          </a:xfrm>
          <a:prstGeom prst="rect">
            <a:avLst/>
          </a:prstGeom>
          <a:noFill/>
          <a:ln/>
        </p:spPr>
        <p:txBody>
          <a:bodyPr wrap="square" lIns="0" tIns="0" rIns="0" bIns="0" rtlCol="0" anchor="t"/>
          <a:lstStyle/>
          <a:p>
            <a:pPr marL="0" indent="0" algn="l">
              <a:lnSpc>
                <a:spcPct val="98000"/>
              </a:lnSpc>
              <a:buNone/>
            </a:pPr>
            <a:r>
              <a:rPr lang="en-US" sz="3200" b="1" dirty="0">
                <a:solidFill>
                  <a:srgbClr val="FFFFFF"/>
                </a:solidFill>
                <a:latin typeface="Georgia" pitchFamily="34" charset="0"/>
                <a:ea typeface="Georgia" pitchFamily="34" charset="-122"/>
                <a:cs typeface="Georgia" pitchFamily="34" charset="-120"/>
              </a:rPr>
              <a:t>The daily reality on the floor</a:t>
            </a:r>
            <a:endParaRPr lang="en-US" sz="3200" dirty="0"/>
          </a:p>
        </p:txBody>
      </p:sp>
      <p:sp>
        <p:nvSpPr>
          <p:cNvPr id="4" name="Text 2"/>
          <p:cNvSpPr/>
          <p:nvPr/>
        </p:nvSpPr>
        <p:spPr>
          <a:xfrm>
            <a:off x="640080" y="1627632"/>
            <a:ext cx="10881360" cy="548640"/>
          </a:xfrm>
          <a:prstGeom prst="rect">
            <a:avLst/>
          </a:prstGeom>
          <a:noFill/>
          <a:ln/>
        </p:spPr>
        <p:txBody>
          <a:bodyPr wrap="square" lIns="0" tIns="0" rIns="0" bIns="0" rtlCol="0" anchor="ctr"/>
          <a:lstStyle/>
          <a:p>
            <a:pPr marL="0" indent="0">
              <a:lnSpc>
                <a:spcPct val="105000"/>
              </a:lnSpc>
              <a:buNone/>
            </a:pPr>
            <a:r>
              <a:rPr lang="en-US" sz="1450" dirty="0">
                <a:solidFill>
                  <a:srgbClr val="C7DDD6"/>
                </a:solidFill>
                <a:latin typeface="Calibri" pitchFamily="34" charset="0"/>
                <a:ea typeface="Calibri" pitchFamily="34" charset="-122"/>
                <a:cs typeface="Calibri" pitchFamily="34" charset="-120"/>
              </a:rPr>
              <a:t>Isolation magnifies stress. Without a plan, staff absorb every spike — often with little warning and few clues about what helps.</a:t>
            </a:r>
            <a:endParaRPr lang="en-US" sz="1450" dirty="0"/>
          </a:p>
        </p:txBody>
      </p:sp>
      <p:sp>
        <p:nvSpPr>
          <p:cNvPr id="5" name="Shape 3"/>
          <p:cNvSpPr/>
          <p:nvPr/>
        </p:nvSpPr>
        <p:spPr>
          <a:xfrm>
            <a:off x="640080" y="2514600"/>
            <a:ext cx="2670048" cy="3200400"/>
          </a:xfrm>
          <a:prstGeom prst="rect">
            <a:avLst/>
          </a:prstGeom>
          <a:solidFill>
            <a:srgbClr val="0A3A38"/>
          </a:solidFill>
          <a:ln/>
        </p:spPr>
        <p:txBody>
          <a:bodyPr/>
          <a:lstStyle/>
          <a:p>
            <a:endParaRPr lang="en-US"/>
          </a:p>
        </p:txBody>
      </p:sp>
      <p:sp>
        <p:nvSpPr>
          <p:cNvPr id="6" name="Shape 4"/>
          <p:cNvSpPr/>
          <p:nvPr/>
        </p:nvSpPr>
        <p:spPr>
          <a:xfrm>
            <a:off x="640080" y="2514600"/>
            <a:ext cx="2670048" cy="109728"/>
          </a:xfrm>
          <a:prstGeom prst="rect">
            <a:avLst/>
          </a:prstGeom>
          <a:solidFill>
            <a:srgbClr val="C77E54"/>
          </a:solidFill>
          <a:ln/>
        </p:spPr>
        <p:txBody>
          <a:bodyPr/>
          <a:lstStyle/>
          <a:p>
            <a:endParaRPr lang="en-US"/>
          </a:p>
        </p:txBody>
      </p:sp>
      <p:sp>
        <p:nvSpPr>
          <p:cNvPr id="7" name="Text 5"/>
          <p:cNvSpPr/>
          <p:nvPr/>
        </p:nvSpPr>
        <p:spPr>
          <a:xfrm>
            <a:off x="914400" y="2807208"/>
            <a:ext cx="2121408" cy="548640"/>
          </a:xfrm>
          <a:prstGeom prst="rect">
            <a:avLst/>
          </a:prstGeom>
          <a:noFill/>
          <a:ln/>
        </p:spPr>
        <p:txBody>
          <a:bodyPr wrap="square" lIns="0" tIns="0" rIns="0" bIns="0" rtlCol="0" anchor="ctr"/>
          <a:lstStyle/>
          <a:p>
            <a:pPr marL="0" indent="0">
              <a:buNone/>
            </a:pPr>
            <a:r>
              <a:rPr lang="en-US" sz="3000" b="1" dirty="0">
                <a:solidFill>
                  <a:srgbClr val="9DBBA9"/>
                </a:solidFill>
                <a:latin typeface="Georgia" pitchFamily="34" charset="0"/>
                <a:ea typeface="Georgia" pitchFamily="34" charset="-122"/>
                <a:cs typeface="Georgia" pitchFamily="34" charset="-120"/>
              </a:rPr>
              <a:t>01</a:t>
            </a:r>
            <a:endParaRPr lang="en-US" sz="3000" dirty="0"/>
          </a:p>
        </p:txBody>
      </p:sp>
      <p:sp>
        <p:nvSpPr>
          <p:cNvPr id="8" name="Text 6"/>
          <p:cNvSpPr/>
          <p:nvPr/>
        </p:nvSpPr>
        <p:spPr>
          <a:xfrm>
            <a:off x="914400" y="3566160"/>
            <a:ext cx="2167128" cy="822960"/>
          </a:xfrm>
          <a:prstGeom prst="rect">
            <a:avLst/>
          </a:prstGeom>
          <a:noFill/>
          <a:ln/>
        </p:spPr>
        <p:txBody>
          <a:bodyPr wrap="square" lIns="0" tIns="0" rIns="0" bIns="0" rtlCol="0" anchor="ctr"/>
          <a:lstStyle/>
          <a:p>
            <a:pPr marL="0" indent="0">
              <a:lnSpc>
                <a:spcPct val="100000"/>
              </a:lnSpc>
              <a:buNone/>
            </a:pPr>
            <a:r>
              <a:rPr lang="en-US" sz="1650" b="1" dirty="0">
                <a:solidFill>
                  <a:srgbClr val="FFFFFF"/>
                </a:solidFill>
                <a:latin typeface="Georgia" pitchFamily="34" charset="0"/>
                <a:ea typeface="Georgia" pitchFamily="34" charset="-122"/>
                <a:cs typeface="Georgia" pitchFamily="34" charset="-120"/>
              </a:rPr>
              <a:t>Confinement adds pressure</a:t>
            </a:r>
            <a:endParaRPr lang="en-US" sz="1650" dirty="0"/>
          </a:p>
        </p:txBody>
      </p:sp>
      <p:sp>
        <p:nvSpPr>
          <p:cNvPr id="9" name="Text 7"/>
          <p:cNvSpPr/>
          <p:nvPr/>
        </p:nvSpPr>
        <p:spPr>
          <a:xfrm>
            <a:off x="914400" y="4389120"/>
            <a:ext cx="2167128" cy="1188720"/>
          </a:xfrm>
          <a:prstGeom prst="rect">
            <a:avLst/>
          </a:prstGeom>
          <a:noFill/>
          <a:ln/>
        </p:spPr>
        <p:txBody>
          <a:bodyPr wrap="square" lIns="0" tIns="0" rIns="0" bIns="0" rtlCol="0" anchor="ctr"/>
          <a:lstStyle/>
          <a:p>
            <a:pPr marL="0" indent="0">
              <a:lnSpc>
                <a:spcPct val="108000"/>
              </a:lnSpc>
              <a:buNone/>
            </a:pPr>
            <a:r>
              <a:rPr lang="en-US" sz="1250" dirty="0">
                <a:solidFill>
                  <a:srgbClr val="BCD7D0"/>
                </a:solidFill>
                <a:latin typeface="Calibri" pitchFamily="34" charset="0"/>
                <a:ea typeface="Calibri" pitchFamily="34" charset="-122"/>
                <a:cs typeface="Calibri" pitchFamily="34" charset="-120"/>
              </a:rPr>
              <a:t>Being isolated and unwell heightens anxiety, boredom, and conflict.</a:t>
            </a:r>
            <a:endParaRPr lang="en-US" sz="1250" dirty="0"/>
          </a:p>
        </p:txBody>
      </p:sp>
      <p:sp>
        <p:nvSpPr>
          <p:cNvPr id="10" name="Shape 8"/>
          <p:cNvSpPr/>
          <p:nvPr/>
        </p:nvSpPr>
        <p:spPr>
          <a:xfrm>
            <a:off x="3474720" y="2514600"/>
            <a:ext cx="2670048" cy="3200400"/>
          </a:xfrm>
          <a:prstGeom prst="rect">
            <a:avLst/>
          </a:prstGeom>
          <a:solidFill>
            <a:srgbClr val="0A3A38"/>
          </a:solidFill>
          <a:ln/>
        </p:spPr>
        <p:txBody>
          <a:bodyPr/>
          <a:lstStyle/>
          <a:p>
            <a:endParaRPr lang="en-US"/>
          </a:p>
        </p:txBody>
      </p:sp>
      <p:sp>
        <p:nvSpPr>
          <p:cNvPr id="11" name="Shape 9"/>
          <p:cNvSpPr/>
          <p:nvPr/>
        </p:nvSpPr>
        <p:spPr>
          <a:xfrm>
            <a:off x="3474720" y="2514600"/>
            <a:ext cx="2670048" cy="109728"/>
          </a:xfrm>
          <a:prstGeom prst="rect">
            <a:avLst/>
          </a:prstGeom>
          <a:solidFill>
            <a:srgbClr val="C77E54"/>
          </a:solidFill>
          <a:ln/>
        </p:spPr>
        <p:txBody>
          <a:bodyPr/>
          <a:lstStyle/>
          <a:p>
            <a:endParaRPr lang="en-US"/>
          </a:p>
        </p:txBody>
      </p:sp>
      <p:sp>
        <p:nvSpPr>
          <p:cNvPr id="12" name="Text 10"/>
          <p:cNvSpPr/>
          <p:nvPr/>
        </p:nvSpPr>
        <p:spPr>
          <a:xfrm>
            <a:off x="3749040" y="2807208"/>
            <a:ext cx="2121408" cy="548640"/>
          </a:xfrm>
          <a:prstGeom prst="rect">
            <a:avLst/>
          </a:prstGeom>
          <a:noFill/>
          <a:ln/>
        </p:spPr>
        <p:txBody>
          <a:bodyPr wrap="square" lIns="0" tIns="0" rIns="0" bIns="0" rtlCol="0" anchor="ctr"/>
          <a:lstStyle/>
          <a:p>
            <a:pPr marL="0" indent="0">
              <a:buNone/>
            </a:pPr>
            <a:r>
              <a:rPr lang="en-US" sz="3000" b="1" dirty="0">
                <a:solidFill>
                  <a:srgbClr val="9DBBA9"/>
                </a:solidFill>
                <a:latin typeface="Georgia" pitchFamily="34" charset="0"/>
                <a:ea typeface="Georgia" pitchFamily="34" charset="-122"/>
                <a:cs typeface="Georgia" pitchFamily="34" charset="-120"/>
              </a:rPr>
              <a:t>02</a:t>
            </a:r>
            <a:endParaRPr lang="en-US" sz="3000" dirty="0"/>
          </a:p>
        </p:txBody>
      </p:sp>
      <p:sp>
        <p:nvSpPr>
          <p:cNvPr id="13" name="Text 11"/>
          <p:cNvSpPr/>
          <p:nvPr/>
        </p:nvSpPr>
        <p:spPr>
          <a:xfrm>
            <a:off x="3749040" y="3566160"/>
            <a:ext cx="2167128" cy="822960"/>
          </a:xfrm>
          <a:prstGeom prst="rect">
            <a:avLst/>
          </a:prstGeom>
          <a:noFill/>
          <a:ln/>
        </p:spPr>
        <p:txBody>
          <a:bodyPr wrap="square" lIns="0" tIns="0" rIns="0" bIns="0" rtlCol="0" anchor="ctr"/>
          <a:lstStyle/>
          <a:p>
            <a:pPr marL="0" indent="0">
              <a:lnSpc>
                <a:spcPct val="100000"/>
              </a:lnSpc>
              <a:buNone/>
            </a:pPr>
            <a:r>
              <a:rPr lang="en-US" sz="1650" b="1" dirty="0">
                <a:solidFill>
                  <a:srgbClr val="FFFFFF"/>
                </a:solidFill>
                <a:latin typeface="Georgia" pitchFamily="34" charset="0"/>
                <a:ea typeface="Georgia" pitchFamily="34" charset="-122"/>
                <a:cs typeface="Georgia" pitchFamily="34" charset="-120"/>
              </a:rPr>
              <a:t>Crises arrive unannounced</a:t>
            </a:r>
            <a:endParaRPr lang="en-US" sz="1650" dirty="0"/>
          </a:p>
        </p:txBody>
      </p:sp>
      <p:sp>
        <p:nvSpPr>
          <p:cNvPr id="14" name="Text 12"/>
          <p:cNvSpPr/>
          <p:nvPr/>
        </p:nvSpPr>
        <p:spPr>
          <a:xfrm>
            <a:off x="3749040" y="4389120"/>
            <a:ext cx="2167128" cy="1188720"/>
          </a:xfrm>
          <a:prstGeom prst="rect">
            <a:avLst/>
          </a:prstGeom>
          <a:noFill/>
          <a:ln/>
        </p:spPr>
        <p:txBody>
          <a:bodyPr wrap="square" lIns="0" tIns="0" rIns="0" bIns="0" rtlCol="0" anchor="ctr"/>
          <a:lstStyle/>
          <a:p>
            <a:pPr marL="0" indent="0">
              <a:lnSpc>
                <a:spcPct val="108000"/>
              </a:lnSpc>
              <a:buNone/>
            </a:pPr>
            <a:r>
              <a:rPr lang="en-US" sz="1250" dirty="0">
                <a:solidFill>
                  <a:srgbClr val="BCD7D0"/>
                </a:solidFill>
                <a:latin typeface="Calibri" pitchFamily="34" charset="0"/>
                <a:ea typeface="Calibri" pitchFamily="34" charset="-122"/>
                <a:cs typeface="Calibri" pitchFamily="34" charset="-120"/>
              </a:rPr>
              <a:t>Staff often see distress only once it has already escalated.</a:t>
            </a:r>
            <a:endParaRPr lang="en-US" sz="1250" dirty="0"/>
          </a:p>
        </p:txBody>
      </p:sp>
      <p:sp>
        <p:nvSpPr>
          <p:cNvPr id="15" name="Shape 13"/>
          <p:cNvSpPr/>
          <p:nvPr/>
        </p:nvSpPr>
        <p:spPr>
          <a:xfrm>
            <a:off x="6309360" y="2514600"/>
            <a:ext cx="2670048" cy="3200400"/>
          </a:xfrm>
          <a:prstGeom prst="rect">
            <a:avLst/>
          </a:prstGeom>
          <a:solidFill>
            <a:srgbClr val="0A3A38"/>
          </a:solidFill>
          <a:ln/>
        </p:spPr>
        <p:txBody>
          <a:bodyPr/>
          <a:lstStyle/>
          <a:p>
            <a:endParaRPr lang="en-US"/>
          </a:p>
        </p:txBody>
      </p:sp>
      <p:sp>
        <p:nvSpPr>
          <p:cNvPr id="16" name="Shape 14"/>
          <p:cNvSpPr/>
          <p:nvPr/>
        </p:nvSpPr>
        <p:spPr>
          <a:xfrm>
            <a:off x="6309360" y="2514600"/>
            <a:ext cx="2670048" cy="109728"/>
          </a:xfrm>
          <a:prstGeom prst="rect">
            <a:avLst/>
          </a:prstGeom>
          <a:solidFill>
            <a:srgbClr val="C77E54"/>
          </a:solidFill>
          <a:ln/>
        </p:spPr>
        <p:txBody>
          <a:bodyPr/>
          <a:lstStyle/>
          <a:p>
            <a:endParaRPr lang="en-US"/>
          </a:p>
        </p:txBody>
      </p:sp>
      <p:sp>
        <p:nvSpPr>
          <p:cNvPr id="17" name="Text 15"/>
          <p:cNvSpPr/>
          <p:nvPr/>
        </p:nvSpPr>
        <p:spPr>
          <a:xfrm>
            <a:off x="6583680" y="2807208"/>
            <a:ext cx="2121408" cy="548640"/>
          </a:xfrm>
          <a:prstGeom prst="rect">
            <a:avLst/>
          </a:prstGeom>
          <a:noFill/>
          <a:ln/>
        </p:spPr>
        <p:txBody>
          <a:bodyPr wrap="square" lIns="0" tIns="0" rIns="0" bIns="0" rtlCol="0" anchor="ctr"/>
          <a:lstStyle/>
          <a:p>
            <a:pPr marL="0" indent="0">
              <a:buNone/>
            </a:pPr>
            <a:r>
              <a:rPr lang="en-US" sz="3000" b="1" dirty="0">
                <a:solidFill>
                  <a:srgbClr val="9DBBA9"/>
                </a:solidFill>
                <a:latin typeface="Georgia" pitchFamily="34" charset="0"/>
                <a:ea typeface="Georgia" pitchFamily="34" charset="-122"/>
                <a:cs typeface="Georgia" pitchFamily="34" charset="-120"/>
              </a:rPr>
              <a:t>03</a:t>
            </a:r>
            <a:endParaRPr lang="en-US" sz="3000" dirty="0"/>
          </a:p>
        </p:txBody>
      </p:sp>
      <p:sp>
        <p:nvSpPr>
          <p:cNvPr id="18" name="Text 16"/>
          <p:cNvSpPr/>
          <p:nvPr/>
        </p:nvSpPr>
        <p:spPr>
          <a:xfrm>
            <a:off x="6583680" y="3566160"/>
            <a:ext cx="2167128" cy="822960"/>
          </a:xfrm>
          <a:prstGeom prst="rect">
            <a:avLst/>
          </a:prstGeom>
          <a:noFill/>
          <a:ln/>
        </p:spPr>
        <p:txBody>
          <a:bodyPr wrap="square" lIns="0" tIns="0" rIns="0" bIns="0" rtlCol="0" anchor="ctr"/>
          <a:lstStyle/>
          <a:p>
            <a:pPr marL="0" indent="0">
              <a:lnSpc>
                <a:spcPct val="100000"/>
              </a:lnSpc>
              <a:buNone/>
            </a:pPr>
            <a:r>
              <a:rPr lang="en-US" sz="1650" b="1" dirty="0">
                <a:solidFill>
                  <a:srgbClr val="FFFFFF"/>
                </a:solidFill>
                <a:latin typeface="Georgia" pitchFamily="34" charset="0"/>
                <a:ea typeface="Georgia" pitchFamily="34" charset="-122"/>
                <a:cs typeface="Georgia" pitchFamily="34" charset="-120"/>
              </a:rPr>
              <a:t>Guessing what helps</a:t>
            </a:r>
            <a:endParaRPr lang="en-US" sz="1650" dirty="0"/>
          </a:p>
        </p:txBody>
      </p:sp>
      <p:sp>
        <p:nvSpPr>
          <p:cNvPr id="19" name="Text 17"/>
          <p:cNvSpPr/>
          <p:nvPr/>
        </p:nvSpPr>
        <p:spPr>
          <a:xfrm>
            <a:off x="6583680" y="4389120"/>
            <a:ext cx="2167128" cy="1188720"/>
          </a:xfrm>
          <a:prstGeom prst="rect">
            <a:avLst/>
          </a:prstGeom>
          <a:noFill/>
          <a:ln/>
        </p:spPr>
        <p:txBody>
          <a:bodyPr wrap="square" lIns="0" tIns="0" rIns="0" bIns="0" rtlCol="0" anchor="ctr"/>
          <a:lstStyle/>
          <a:p>
            <a:pPr marL="0" indent="0">
              <a:lnSpc>
                <a:spcPct val="108000"/>
              </a:lnSpc>
              <a:buNone/>
            </a:pPr>
            <a:r>
              <a:rPr lang="en-US" sz="1250" dirty="0">
                <a:solidFill>
                  <a:srgbClr val="BCD7D0"/>
                </a:solidFill>
                <a:latin typeface="Calibri" pitchFamily="34" charset="0"/>
                <a:ea typeface="Calibri" pitchFamily="34" charset="-122"/>
                <a:cs typeface="Calibri" pitchFamily="34" charset="-120"/>
              </a:rPr>
              <a:t>Without insight into a guest's needs, support is trial and error.</a:t>
            </a:r>
            <a:endParaRPr lang="en-US" sz="1250" dirty="0"/>
          </a:p>
        </p:txBody>
      </p:sp>
      <p:sp>
        <p:nvSpPr>
          <p:cNvPr id="20" name="Shape 18"/>
          <p:cNvSpPr/>
          <p:nvPr/>
        </p:nvSpPr>
        <p:spPr>
          <a:xfrm>
            <a:off x="9144000" y="2514600"/>
            <a:ext cx="2670048" cy="3200400"/>
          </a:xfrm>
          <a:prstGeom prst="rect">
            <a:avLst/>
          </a:prstGeom>
          <a:solidFill>
            <a:srgbClr val="0A3A38"/>
          </a:solidFill>
          <a:ln/>
        </p:spPr>
        <p:txBody>
          <a:bodyPr/>
          <a:lstStyle/>
          <a:p>
            <a:endParaRPr lang="en-US"/>
          </a:p>
        </p:txBody>
      </p:sp>
      <p:sp>
        <p:nvSpPr>
          <p:cNvPr id="21" name="Shape 19"/>
          <p:cNvSpPr/>
          <p:nvPr/>
        </p:nvSpPr>
        <p:spPr>
          <a:xfrm>
            <a:off x="9144000" y="2514600"/>
            <a:ext cx="2670048" cy="109728"/>
          </a:xfrm>
          <a:prstGeom prst="rect">
            <a:avLst/>
          </a:prstGeom>
          <a:solidFill>
            <a:srgbClr val="C77E54"/>
          </a:solidFill>
          <a:ln/>
        </p:spPr>
        <p:txBody>
          <a:bodyPr/>
          <a:lstStyle/>
          <a:p>
            <a:endParaRPr lang="en-US"/>
          </a:p>
        </p:txBody>
      </p:sp>
      <p:sp>
        <p:nvSpPr>
          <p:cNvPr id="22" name="Text 20"/>
          <p:cNvSpPr/>
          <p:nvPr/>
        </p:nvSpPr>
        <p:spPr>
          <a:xfrm>
            <a:off x="9418320" y="2807208"/>
            <a:ext cx="2121408" cy="548640"/>
          </a:xfrm>
          <a:prstGeom prst="rect">
            <a:avLst/>
          </a:prstGeom>
          <a:noFill/>
          <a:ln/>
        </p:spPr>
        <p:txBody>
          <a:bodyPr wrap="square" lIns="0" tIns="0" rIns="0" bIns="0" rtlCol="0" anchor="ctr"/>
          <a:lstStyle/>
          <a:p>
            <a:pPr marL="0" indent="0">
              <a:buNone/>
            </a:pPr>
            <a:r>
              <a:rPr lang="en-US" sz="3000" b="1" dirty="0">
                <a:solidFill>
                  <a:srgbClr val="9DBBA9"/>
                </a:solidFill>
                <a:latin typeface="Georgia" pitchFamily="34" charset="0"/>
                <a:ea typeface="Georgia" pitchFamily="34" charset="-122"/>
                <a:cs typeface="Georgia" pitchFamily="34" charset="-120"/>
              </a:rPr>
              <a:t>04</a:t>
            </a:r>
            <a:endParaRPr lang="en-US" sz="3000" dirty="0"/>
          </a:p>
        </p:txBody>
      </p:sp>
      <p:sp>
        <p:nvSpPr>
          <p:cNvPr id="23" name="Text 21"/>
          <p:cNvSpPr/>
          <p:nvPr/>
        </p:nvSpPr>
        <p:spPr>
          <a:xfrm>
            <a:off x="9418320" y="3566160"/>
            <a:ext cx="2167128" cy="822960"/>
          </a:xfrm>
          <a:prstGeom prst="rect">
            <a:avLst/>
          </a:prstGeom>
          <a:noFill/>
          <a:ln/>
        </p:spPr>
        <p:txBody>
          <a:bodyPr wrap="square" lIns="0" tIns="0" rIns="0" bIns="0" rtlCol="0" anchor="ctr"/>
          <a:lstStyle/>
          <a:p>
            <a:pPr marL="0" indent="0">
              <a:lnSpc>
                <a:spcPct val="100000"/>
              </a:lnSpc>
              <a:buNone/>
            </a:pPr>
            <a:r>
              <a:rPr lang="en-US" sz="1650" b="1" dirty="0">
                <a:solidFill>
                  <a:srgbClr val="FFFFFF"/>
                </a:solidFill>
                <a:latin typeface="Georgia" pitchFamily="34" charset="0"/>
                <a:ea typeface="Georgia" pitchFamily="34" charset="-122"/>
                <a:cs typeface="Georgia" pitchFamily="34" charset="-120"/>
              </a:rPr>
              <a:t>Thin staffing, high stakes</a:t>
            </a:r>
            <a:endParaRPr lang="en-US" sz="1650" dirty="0"/>
          </a:p>
        </p:txBody>
      </p:sp>
      <p:sp>
        <p:nvSpPr>
          <p:cNvPr id="24" name="Text 22"/>
          <p:cNvSpPr/>
          <p:nvPr/>
        </p:nvSpPr>
        <p:spPr>
          <a:xfrm>
            <a:off x="9418320" y="4389120"/>
            <a:ext cx="2167128" cy="1188720"/>
          </a:xfrm>
          <a:prstGeom prst="rect">
            <a:avLst/>
          </a:prstGeom>
          <a:noFill/>
          <a:ln/>
        </p:spPr>
        <p:txBody>
          <a:bodyPr wrap="square" lIns="0" tIns="0" rIns="0" bIns="0" rtlCol="0" anchor="ctr"/>
          <a:lstStyle/>
          <a:p>
            <a:pPr marL="0" indent="0">
              <a:lnSpc>
                <a:spcPct val="108000"/>
              </a:lnSpc>
              <a:buNone/>
            </a:pPr>
            <a:r>
              <a:rPr lang="en-US" sz="1250" dirty="0">
                <a:solidFill>
                  <a:srgbClr val="BCD7D0"/>
                </a:solidFill>
                <a:latin typeface="Calibri" pitchFamily="34" charset="0"/>
                <a:ea typeface="Calibri" pitchFamily="34" charset="-122"/>
                <a:cs typeface="Calibri" pitchFamily="34" charset="-120"/>
              </a:rPr>
              <a:t>Every avoidable incident pulls staff away from everyone else.</a:t>
            </a:r>
            <a:endParaRPr lang="en-US" sz="1250" dirty="0"/>
          </a:p>
        </p:txBody>
      </p:sp>
      <p:sp>
        <p:nvSpPr>
          <p:cNvPr id="25" name="Text 23"/>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9FC3BC"/>
                </a:solidFill>
                <a:latin typeface="Calibri" pitchFamily="34" charset="0"/>
                <a:ea typeface="Calibri" pitchFamily="34" charset="-122"/>
                <a:cs typeface="Calibri" pitchFamily="34" charset="-120"/>
              </a:rPr>
              <a:t>WRAP × ISAQ  ·  Low Barrier Shelter Staff</a:t>
            </a:r>
            <a:endParaRPr lang="en-US" sz="950" dirty="0"/>
          </a:p>
        </p:txBody>
      </p:sp>
      <p:sp>
        <p:nvSpPr>
          <p:cNvPr id="26" name="Text 24"/>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9FC3BC"/>
                </a:solidFill>
                <a:latin typeface="Calibri" pitchFamily="34" charset="0"/>
                <a:ea typeface="Calibri" pitchFamily="34" charset="-122"/>
                <a:cs typeface="Calibri" pitchFamily="34" charset="-120"/>
              </a:rPr>
              <a:t>04</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2EA"/>
        </a:solidFill>
        <a:effectLst/>
      </p:bgPr>
    </p:bg>
    <p:spTree>
      <p:nvGrpSpPr>
        <p:cNvPr id="1" name=""/>
        <p:cNvGrpSpPr/>
        <p:nvPr/>
      </p:nvGrpSpPr>
      <p:grpSpPr>
        <a:xfrm>
          <a:off x="0" y="0"/>
          <a:ext cx="0" cy="0"/>
          <a:chOff x="0" y="0"/>
          <a:chExt cx="0" cy="0"/>
        </a:xfrm>
      </p:grpSpPr>
      <p:pic>
        <p:nvPicPr>
          <p:cNvPr id="90" name="Background Image"/>
          <p:cNvPicPr>
            <a:picLocks noChangeAspect="1"/>
          </p:cNvPicPr>
          <p:nvPr/>
        </p:nvPicPr>
        <p:blipFill>
          <a:blip r:embed="rId3"/>
          <a:srcRect t="7813" b="7812"/>
          <a:stretch>
            <a:fillRect/>
          </a:stretch>
        </p:blipFill>
        <p:spPr>
          <a:xfrm>
            <a:off x="0" y="0"/>
            <a:ext cx="12192000" cy="6858000"/>
          </a:xfrm>
          <a:prstGeom prst="rect">
            <a:avLst/>
          </a:prstGeom>
        </p:spPr>
      </p:pic>
      <p:sp>
        <p:nvSpPr>
          <p:cNvPr id="91" name="Overlay"/>
          <p:cNvSpPr/>
          <p:nvPr/>
        </p:nvSpPr>
        <p:spPr>
          <a:xfrm>
            <a:off x="0" y="0"/>
            <a:ext cx="12192000" cy="6858000"/>
          </a:xfrm>
          <a:prstGeom prst="rect">
            <a:avLst/>
          </a:prstGeom>
          <a:gradFill>
            <a:gsLst>
              <a:gs pos="0">
                <a:srgbClr val="F6F2EA">
                  <a:alpha val="100000"/>
                </a:srgbClr>
              </a:gs>
              <a:gs pos="45000">
                <a:srgbClr val="F6F2EA">
                  <a:alpha val="76000"/>
                </a:srgbClr>
              </a:gs>
              <a:gs pos="100000">
                <a:srgbClr val="F6F2EA">
                  <a:alpha val="48000"/>
                </a:srgbClr>
              </a:gs>
            </a:gsLst>
            <a:lin ang="5400000" scaled="1"/>
          </a:gradFill>
          <a:ln>
            <a:noFill/>
          </a:ln>
        </p:spPr>
        <p:txBody>
          <a:bodyPr/>
          <a:lstStyle/>
          <a:p>
            <a:endParaRPr lang="en-US"/>
          </a:p>
        </p:txBody>
      </p:sp>
      <p:sp>
        <p:nvSpPr>
          <p:cNvPr id="2" name="Text 0"/>
          <p:cNvSpPr/>
          <p:nvPr/>
        </p:nvSpPr>
        <p:spPr>
          <a:xfrm>
            <a:off x="640080" y="54864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STAFF BENEFITS</a:t>
            </a:r>
            <a:endParaRPr lang="en-US" sz="1250" dirty="0"/>
          </a:p>
        </p:txBody>
      </p:sp>
      <p:sp>
        <p:nvSpPr>
          <p:cNvPr id="3" name="Text 1"/>
          <p:cNvSpPr/>
          <p:nvPr/>
        </p:nvSpPr>
        <p:spPr>
          <a:xfrm>
            <a:off x="640080" y="868680"/>
            <a:ext cx="10515600" cy="914400"/>
          </a:xfrm>
          <a:prstGeom prst="rect">
            <a:avLst/>
          </a:prstGeom>
          <a:noFill/>
          <a:ln/>
        </p:spPr>
        <p:txBody>
          <a:bodyPr wrap="square" lIns="0" tIns="0" rIns="0" bIns="0" rtlCol="0" anchor="t"/>
          <a:lstStyle/>
          <a:p>
            <a:pPr marL="0" indent="0" algn="l">
              <a:lnSpc>
                <a:spcPct val="98000"/>
              </a:lnSpc>
              <a:buNone/>
            </a:pPr>
            <a:r>
              <a:rPr lang="en-US" sz="3200" b="1" dirty="0">
                <a:solidFill>
                  <a:srgbClr val="26322F"/>
                </a:solidFill>
                <a:latin typeface="Georgia" pitchFamily="34" charset="0"/>
                <a:ea typeface="Georgia" pitchFamily="34" charset="-122"/>
                <a:cs typeface="Georgia" pitchFamily="34" charset="-120"/>
              </a:rPr>
              <a:t>How WRAP lightens the load for staff</a:t>
            </a:r>
            <a:endParaRPr lang="en-US" sz="3200" dirty="0"/>
          </a:p>
        </p:txBody>
      </p:sp>
      <p:sp>
        <p:nvSpPr>
          <p:cNvPr id="4" name="Text 2"/>
          <p:cNvSpPr/>
          <p:nvPr/>
        </p:nvSpPr>
        <p:spPr>
          <a:xfrm>
            <a:off x="640080" y="1600200"/>
            <a:ext cx="10881360" cy="457200"/>
          </a:xfrm>
          <a:prstGeom prst="rect">
            <a:avLst/>
          </a:prstGeom>
          <a:noFill/>
          <a:ln/>
        </p:spPr>
        <p:txBody>
          <a:bodyPr wrap="square" lIns="0" tIns="0" rIns="0" bIns="0" rtlCol="0" anchor="ctr"/>
          <a:lstStyle/>
          <a:p>
            <a:pPr marL="0" indent="0">
              <a:buNone/>
            </a:pPr>
            <a:r>
              <a:rPr lang="en-US" sz="1450" dirty="0">
                <a:solidFill>
                  <a:srgbClr val="5F706B"/>
                </a:solidFill>
                <a:latin typeface="Calibri" pitchFamily="34" charset="0"/>
                <a:ea typeface="Calibri" pitchFamily="34" charset="-122"/>
                <a:cs typeface="Calibri" pitchFamily="34" charset="-120"/>
              </a:rPr>
              <a:t>A guest working a WRAP does more of the steadying — so staff spend less time firefighting and more time supporting.</a:t>
            </a:r>
            <a:endParaRPr lang="en-US" sz="1450" dirty="0"/>
          </a:p>
        </p:txBody>
      </p:sp>
      <p:sp>
        <p:nvSpPr>
          <p:cNvPr id="5" name="Shape 3"/>
          <p:cNvSpPr/>
          <p:nvPr/>
        </p:nvSpPr>
        <p:spPr>
          <a:xfrm>
            <a:off x="640080" y="2286000"/>
            <a:ext cx="2670048" cy="370332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6" name="Shape 4"/>
          <p:cNvSpPr/>
          <p:nvPr/>
        </p:nvSpPr>
        <p:spPr>
          <a:xfrm>
            <a:off x="914400" y="2578608"/>
            <a:ext cx="658368" cy="658368"/>
          </a:xfrm>
          <a:prstGeom prst="ellipse">
            <a:avLst/>
          </a:prstGeom>
          <a:solidFill>
            <a:srgbClr val="EBF1EA"/>
          </a:solidFill>
          <a:ln/>
        </p:spPr>
        <p:txBody>
          <a:bodyPr/>
          <a:lstStyle/>
          <a:p>
            <a:endParaRPr lang="en-US"/>
          </a:p>
        </p:txBody>
      </p:sp>
      <p:sp>
        <p:nvSpPr>
          <p:cNvPr id="7" name="Text 5"/>
          <p:cNvSpPr/>
          <p:nvPr/>
        </p:nvSpPr>
        <p:spPr>
          <a:xfrm>
            <a:off x="914400" y="2578608"/>
            <a:ext cx="658368" cy="658368"/>
          </a:xfrm>
          <a:prstGeom prst="rect">
            <a:avLst/>
          </a:prstGeom>
          <a:noFill/>
          <a:ln/>
        </p:spPr>
        <p:txBody>
          <a:bodyPr wrap="square" lIns="0" tIns="0" rIns="0" bIns="0" rtlCol="0" anchor="ctr"/>
          <a:lstStyle/>
          <a:p>
            <a:pPr marL="0" indent="0" algn="ctr">
              <a:buNone/>
            </a:pPr>
            <a:r>
              <a:rPr lang="en-US" sz="2600" b="1" dirty="0">
                <a:solidFill>
                  <a:srgbClr val="12726B"/>
                </a:solidFill>
                <a:latin typeface="Georgia" pitchFamily="34" charset="0"/>
                <a:ea typeface="Georgia" pitchFamily="34" charset="-122"/>
                <a:cs typeface="Georgia" pitchFamily="34" charset="-120"/>
              </a:rPr>
              <a:t>1</a:t>
            </a:r>
            <a:endParaRPr lang="en-US" sz="2600" dirty="0"/>
          </a:p>
        </p:txBody>
      </p:sp>
      <p:sp>
        <p:nvSpPr>
          <p:cNvPr id="8" name="Text 6"/>
          <p:cNvSpPr/>
          <p:nvPr/>
        </p:nvSpPr>
        <p:spPr>
          <a:xfrm>
            <a:off x="914400" y="3429000"/>
            <a:ext cx="2167128" cy="868680"/>
          </a:xfrm>
          <a:prstGeom prst="rect">
            <a:avLst/>
          </a:prstGeom>
          <a:noFill/>
          <a:ln/>
        </p:spPr>
        <p:txBody>
          <a:bodyPr wrap="square" lIns="0" tIns="0" rIns="0" bIns="0" rtlCol="0" anchor="ctr"/>
          <a:lstStyle/>
          <a:p>
            <a:pPr marL="0" indent="0">
              <a:lnSpc>
                <a:spcPct val="100000"/>
              </a:lnSpc>
              <a:buNone/>
            </a:pPr>
            <a:r>
              <a:rPr lang="en-US" sz="1700" b="1" dirty="0">
                <a:solidFill>
                  <a:srgbClr val="26322F"/>
                </a:solidFill>
                <a:latin typeface="Georgia" pitchFamily="34" charset="0"/>
                <a:ea typeface="Georgia" pitchFamily="34" charset="-122"/>
                <a:cs typeface="Georgia" pitchFamily="34" charset="-120"/>
              </a:rPr>
              <a:t>Guests self-manage</a:t>
            </a:r>
            <a:endParaRPr lang="en-US" sz="1700" dirty="0"/>
          </a:p>
        </p:txBody>
      </p:sp>
      <p:sp>
        <p:nvSpPr>
          <p:cNvPr id="9" name="Text 7"/>
          <p:cNvSpPr/>
          <p:nvPr/>
        </p:nvSpPr>
        <p:spPr>
          <a:xfrm>
            <a:off x="914400" y="4297680"/>
            <a:ext cx="2167128" cy="1463040"/>
          </a:xfrm>
          <a:prstGeom prst="rect">
            <a:avLst/>
          </a:prstGeom>
          <a:noFill/>
          <a:ln/>
        </p:spPr>
        <p:txBody>
          <a:bodyPr wrap="square" lIns="0" tIns="0" rIns="0" bIns="0" rtlCol="0" anchor="ctr"/>
          <a:lstStyle/>
          <a:p>
            <a:pPr marL="0" indent="0">
              <a:lnSpc>
                <a:spcPct val="110000"/>
              </a:lnSpc>
              <a:buNone/>
            </a:pPr>
            <a:r>
              <a:rPr lang="en-US" sz="1250" dirty="0">
                <a:solidFill>
                  <a:srgbClr val="5F706B"/>
                </a:solidFill>
                <a:latin typeface="Calibri" pitchFamily="34" charset="0"/>
                <a:ea typeface="Calibri" pitchFamily="34" charset="-122"/>
                <a:cs typeface="Calibri" pitchFamily="34" charset="-120"/>
              </a:rPr>
              <a:t>Daily Maintenance and Toolbox give guests their own routines, so they handle more of the day independently.</a:t>
            </a:r>
            <a:endParaRPr lang="en-US" sz="1250" dirty="0"/>
          </a:p>
        </p:txBody>
      </p:sp>
      <p:sp>
        <p:nvSpPr>
          <p:cNvPr id="10" name="Shape 8"/>
          <p:cNvSpPr/>
          <p:nvPr/>
        </p:nvSpPr>
        <p:spPr>
          <a:xfrm>
            <a:off x="3474720" y="2286000"/>
            <a:ext cx="2670048" cy="370332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1" name="Shape 9"/>
          <p:cNvSpPr/>
          <p:nvPr/>
        </p:nvSpPr>
        <p:spPr>
          <a:xfrm>
            <a:off x="3749040" y="2578608"/>
            <a:ext cx="658368" cy="658368"/>
          </a:xfrm>
          <a:prstGeom prst="ellipse">
            <a:avLst/>
          </a:prstGeom>
          <a:solidFill>
            <a:srgbClr val="EBF1EA"/>
          </a:solidFill>
          <a:ln/>
        </p:spPr>
        <p:txBody>
          <a:bodyPr/>
          <a:lstStyle/>
          <a:p>
            <a:endParaRPr lang="en-US"/>
          </a:p>
        </p:txBody>
      </p:sp>
      <p:sp>
        <p:nvSpPr>
          <p:cNvPr id="12" name="Text 10"/>
          <p:cNvSpPr/>
          <p:nvPr/>
        </p:nvSpPr>
        <p:spPr>
          <a:xfrm>
            <a:off x="3749040" y="2578608"/>
            <a:ext cx="658368" cy="658368"/>
          </a:xfrm>
          <a:prstGeom prst="rect">
            <a:avLst/>
          </a:prstGeom>
          <a:noFill/>
          <a:ln/>
        </p:spPr>
        <p:txBody>
          <a:bodyPr wrap="square" lIns="0" tIns="0" rIns="0" bIns="0" rtlCol="0" anchor="ctr"/>
          <a:lstStyle/>
          <a:p>
            <a:pPr marL="0" indent="0" algn="ctr">
              <a:buNone/>
            </a:pPr>
            <a:r>
              <a:rPr lang="en-US" sz="2600" b="1" dirty="0">
                <a:solidFill>
                  <a:srgbClr val="12726B"/>
                </a:solidFill>
                <a:latin typeface="Georgia" pitchFamily="34" charset="0"/>
                <a:ea typeface="Georgia" pitchFamily="34" charset="-122"/>
                <a:cs typeface="Georgia" pitchFamily="34" charset="-120"/>
              </a:rPr>
              <a:t>2</a:t>
            </a:r>
            <a:endParaRPr lang="en-US" sz="2600" dirty="0"/>
          </a:p>
        </p:txBody>
      </p:sp>
      <p:sp>
        <p:nvSpPr>
          <p:cNvPr id="13" name="Text 11"/>
          <p:cNvSpPr/>
          <p:nvPr/>
        </p:nvSpPr>
        <p:spPr>
          <a:xfrm>
            <a:off x="3749040" y="3429000"/>
            <a:ext cx="2167128" cy="868680"/>
          </a:xfrm>
          <a:prstGeom prst="rect">
            <a:avLst/>
          </a:prstGeom>
          <a:noFill/>
          <a:ln/>
        </p:spPr>
        <p:txBody>
          <a:bodyPr wrap="square" lIns="0" tIns="0" rIns="0" bIns="0" rtlCol="0" anchor="ctr"/>
          <a:lstStyle/>
          <a:p>
            <a:pPr marL="0" indent="0">
              <a:lnSpc>
                <a:spcPct val="100000"/>
              </a:lnSpc>
              <a:buNone/>
            </a:pPr>
            <a:r>
              <a:rPr lang="en-US" sz="1700" b="1" dirty="0">
                <a:solidFill>
                  <a:srgbClr val="26322F"/>
                </a:solidFill>
                <a:latin typeface="Georgia" pitchFamily="34" charset="0"/>
                <a:ea typeface="Georgia" pitchFamily="34" charset="-122"/>
                <a:cs typeface="Georgia" pitchFamily="34" charset="-120"/>
              </a:rPr>
              <a:t>Early signals, not surprises</a:t>
            </a:r>
            <a:endParaRPr lang="en-US" sz="1700" dirty="0"/>
          </a:p>
        </p:txBody>
      </p:sp>
      <p:sp>
        <p:nvSpPr>
          <p:cNvPr id="14" name="Text 12"/>
          <p:cNvSpPr/>
          <p:nvPr/>
        </p:nvSpPr>
        <p:spPr>
          <a:xfrm>
            <a:off x="3749040" y="4297680"/>
            <a:ext cx="2167128" cy="1463040"/>
          </a:xfrm>
          <a:prstGeom prst="rect">
            <a:avLst/>
          </a:prstGeom>
          <a:noFill/>
          <a:ln/>
        </p:spPr>
        <p:txBody>
          <a:bodyPr wrap="square" lIns="0" tIns="0" rIns="0" bIns="0" rtlCol="0" anchor="ctr"/>
          <a:lstStyle/>
          <a:p>
            <a:pPr marL="0" indent="0">
              <a:lnSpc>
                <a:spcPct val="110000"/>
              </a:lnSpc>
              <a:buNone/>
            </a:pPr>
            <a:r>
              <a:rPr lang="en-US" sz="1250" dirty="0">
                <a:solidFill>
                  <a:srgbClr val="5F706B"/>
                </a:solidFill>
                <a:latin typeface="Calibri" pitchFamily="34" charset="0"/>
                <a:ea typeface="Calibri" pitchFamily="34" charset="-122"/>
                <a:cs typeface="Calibri" pitchFamily="34" charset="-120"/>
              </a:rPr>
              <a:t>Shared early-warning signs let staff step in sooner — small check-ins instead of big interventions.</a:t>
            </a:r>
            <a:endParaRPr lang="en-US" sz="1250" dirty="0"/>
          </a:p>
        </p:txBody>
      </p:sp>
      <p:sp>
        <p:nvSpPr>
          <p:cNvPr id="15" name="Shape 13"/>
          <p:cNvSpPr/>
          <p:nvPr/>
        </p:nvSpPr>
        <p:spPr>
          <a:xfrm>
            <a:off x="6309360" y="2286000"/>
            <a:ext cx="2670048" cy="370332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6" name="Shape 14"/>
          <p:cNvSpPr/>
          <p:nvPr/>
        </p:nvSpPr>
        <p:spPr>
          <a:xfrm>
            <a:off x="6583680" y="2578608"/>
            <a:ext cx="658368" cy="658368"/>
          </a:xfrm>
          <a:prstGeom prst="ellipse">
            <a:avLst/>
          </a:prstGeom>
          <a:solidFill>
            <a:srgbClr val="EBF1EA"/>
          </a:solidFill>
          <a:ln/>
        </p:spPr>
        <p:txBody>
          <a:bodyPr/>
          <a:lstStyle/>
          <a:p>
            <a:endParaRPr lang="en-US"/>
          </a:p>
        </p:txBody>
      </p:sp>
      <p:sp>
        <p:nvSpPr>
          <p:cNvPr id="17" name="Text 15"/>
          <p:cNvSpPr/>
          <p:nvPr/>
        </p:nvSpPr>
        <p:spPr>
          <a:xfrm>
            <a:off x="6583680" y="2578608"/>
            <a:ext cx="658368" cy="658368"/>
          </a:xfrm>
          <a:prstGeom prst="rect">
            <a:avLst/>
          </a:prstGeom>
          <a:noFill/>
          <a:ln/>
        </p:spPr>
        <p:txBody>
          <a:bodyPr wrap="square" lIns="0" tIns="0" rIns="0" bIns="0" rtlCol="0" anchor="ctr"/>
          <a:lstStyle/>
          <a:p>
            <a:pPr marL="0" indent="0" algn="ctr">
              <a:buNone/>
            </a:pPr>
            <a:r>
              <a:rPr lang="en-US" sz="2600" b="1" dirty="0">
                <a:solidFill>
                  <a:srgbClr val="12726B"/>
                </a:solidFill>
                <a:latin typeface="Georgia" pitchFamily="34" charset="0"/>
                <a:ea typeface="Georgia" pitchFamily="34" charset="-122"/>
                <a:cs typeface="Georgia" pitchFamily="34" charset="-120"/>
              </a:rPr>
              <a:t>3</a:t>
            </a:r>
            <a:endParaRPr lang="en-US" sz="2600" dirty="0"/>
          </a:p>
        </p:txBody>
      </p:sp>
      <p:sp>
        <p:nvSpPr>
          <p:cNvPr id="18" name="Text 16"/>
          <p:cNvSpPr/>
          <p:nvPr/>
        </p:nvSpPr>
        <p:spPr>
          <a:xfrm>
            <a:off x="6583680" y="3429000"/>
            <a:ext cx="2167128" cy="868680"/>
          </a:xfrm>
          <a:prstGeom prst="rect">
            <a:avLst/>
          </a:prstGeom>
          <a:noFill/>
          <a:ln/>
        </p:spPr>
        <p:txBody>
          <a:bodyPr wrap="square" lIns="0" tIns="0" rIns="0" bIns="0" rtlCol="0" anchor="ctr"/>
          <a:lstStyle/>
          <a:p>
            <a:pPr marL="0" indent="0">
              <a:lnSpc>
                <a:spcPct val="100000"/>
              </a:lnSpc>
              <a:buNone/>
            </a:pPr>
            <a:r>
              <a:rPr lang="en-US" sz="1700" b="1" dirty="0">
                <a:solidFill>
                  <a:srgbClr val="26322F"/>
                </a:solidFill>
                <a:latin typeface="Georgia" pitchFamily="34" charset="0"/>
                <a:ea typeface="Georgia" pitchFamily="34" charset="-122"/>
                <a:cs typeface="Georgia" pitchFamily="34" charset="-120"/>
              </a:rPr>
              <a:t>A ready response plan</a:t>
            </a:r>
            <a:endParaRPr lang="en-US" sz="1700" dirty="0"/>
          </a:p>
        </p:txBody>
      </p:sp>
      <p:sp>
        <p:nvSpPr>
          <p:cNvPr id="19" name="Text 17"/>
          <p:cNvSpPr/>
          <p:nvPr/>
        </p:nvSpPr>
        <p:spPr>
          <a:xfrm>
            <a:off x="6583680" y="4297680"/>
            <a:ext cx="2167128" cy="1463040"/>
          </a:xfrm>
          <a:prstGeom prst="rect">
            <a:avLst/>
          </a:prstGeom>
          <a:noFill/>
          <a:ln/>
        </p:spPr>
        <p:txBody>
          <a:bodyPr wrap="square" lIns="0" tIns="0" rIns="0" bIns="0" rtlCol="0" anchor="ctr"/>
          <a:lstStyle/>
          <a:p>
            <a:pPr marL="0" indent="0">
              <a:lnSpc>
                <a:spcPct val="110000"/>
              </a:lnSpc>
              <a:buNone/>
            </a:pPr>
            <a:r>
              <a:rPr lang="en-US" sz="1250" dirty="0">
                <a:solidFill>
                  <a:srgbClr val="5F706B"/>
                </a:solidFill>
                <a:latin typeface="Calibri" pitchFamily="34" charset="0"/>
                <a:ea typeface="Calibri" pitchFamily="34" charset="-122"/>
                <a:cs typeface="Calibri" pitchFamily="34" charset="-120"/>
              </a:rPr>
              <a:t>When a guest names what helps, staff act with confidence instead of guessing under pressure.</a:t>
            </a:r>
            <a:endParaRPr lang="en-US" sz="1250" dirty="0"/>
          </a:p>
        </p:txBody>
      </p:sp>
      <p:sp>
        <p:nvSpPr>
          <p:cNvPr id="20" name="Shape 18"/>
          <p:cNvSpPr/>
          <p:nvPr/>
        </p:nvSpPr>
        <p:spPr>
          <a:xfrm>
            <a:off x="9144000" y="2286000"/>
            <a:ext cx="2670048" cy="370332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21" name="Shape 19"/>
          <p:cNvSpPr/>
          <p:nvPr/>
        </p:nvSpPr>
        <p:spPr>
          <a:xfrm>
            <a:off x="9418320" y="2578608"/>
            <a:ext cx="658368" cy="658368"/>
          </a:xfrm>
          <a:prstGeom prst="ellipse">
            <a:avLst/>
          </a:prstGeom>
          <a:solidFill>
            <a:srgbClr val="EBF1EA"/>
          </a:solidFill>
          <a:ln/>
        </p:spPr>
        <p:txBody>
          <a:bodyPr/>
          <a:lstStyle/>
          <a:p>
            <a:endParaRPr lang="en-US"/>
          </a:p>
        </p:txBody>
      </p:sp>
      <p:sp>
        <p:nvSpPr>
          <p:cNvPr id="22" name="Text 20"/>
          <p:cNvSpPr/>
          <p:nvPr/>
        </p:nvSpPr>
        <p:spPr>
          <a:xfrm>
            <a:off x="9418320" y="2578608"/>
            <a:ext cx="658368" cy="658368"/>
          </a:xfrm>
          <a:prstGeom prst="rect">
            <a:avLst/>
          </a:prstGeom>
          <a:noFill/>
          <a:ln/>
        </p:spPr>
        <p:txBody>
          <a:bodyPr wrap="square" lIns="0" tIns="0" rIns="0" bIns="0" rtlCol="0" anchor="ctr"/>
          <a:lstStyle/>
          <a:p>
            <a:pPr marL="0" indent="0" algn="ctr">
              <a:buNone/>
            </a:pPr>
            <a:r>
              <a:rPr lang="en-US" sz="2600" b="1" dirty="0">
                <a:solidFill>
                  <a:srgbClr val="12726B"/>
                </a:solidFill>
                <a:latin typeface="Georgia" pitchFamily="34" charset="0"/>
                <a:ea typeface="Georgia" pitchFamily="34" charset="-122"/>
                <a:cs typeface="Georgia" pitchFamily="34" charset="-120"/>
              </a:rPr>
              <a:t>4</a:t>
            </a:r>
            <a:endParaRPr lang="en-US" sz="2600" dirty="0"/>
          </a:p>
        </p:txBody>
      </p:sp>
      <p:sp>
        <p:nvSpPr>
          <p:cNvPr id="23" name="Text 21"/>
          <p:cNvSpPr/>
          <p:nvPr/>
        </p:nvSpPr>
        <p:spPr>
          <a:xfrm>
            <a:off x="9418320" y="3429000"/>
            <a:ext cx="2167128" cy="868680"/>
          </a:xfrm>
          <a:prstGeom prst="rect">
            <a:avLst/>
          </a:prstGeom>
          <a:noFill/>
          <a:ln/>
        </p:spPr>
        <p:txBody>
          <a:bodyPr wrap="square" lIns="0" tIns="0" rIns="0" bIns="0" rtlCol="0" anchor="ctr"/>
          <a:lstStyle/>
          <a:p>
            <a:pPr marL="0" indent="0">
              <a:lnSpc>
                <a:spcPct val="100000"/>
              </a:lnSpc>
              <a:buNone/>
            </a:pPr>
            <a:r>
              <a:rPr lang="en-US" sz="1700" b="1" dirty="0">
                <a:solidFill>
                  <a:srgbClr val="26322F"/>
                </a:solidFill>
                <a:latin typeface="Georgia" pitchFamily="34" charset="0"/>
                <a:ea typeface="Georgia" pitchFamily="34" charset="-122"/>
                <a:cs typeface="Georgia" pitchFamily="34" charset="-120"/>
              </a:rPr>
              <a:t>Fewer interruptions</a:t>
            </a:r>
            <a:endParaRPr lang="en-US" sz="1700" dirty="0"/>
          </a:p>
        </p:txBody>
      </p:sp>
      <p:sp>
        <p:nvSpPr>
          <p:cNvPr id="24" name="Text 22"/>
          <p:cNvSpPr/>
          <p:nvPr/>
        </p:nvSpPr>
        <p:spPr>
          <a:xfrm>
            <a:off x="9418320" y="4297680"/>
            <a:ext cx="2167128" cy="1463040"/>
          </a:xfrm>
          <a:prstGeom prst="rect">
            <a:avLst/>
          </a:prstGeom>
          <a:noFill/>
          <a:ln/>
        </p:spPr>
        <p:txBody>
          <a:bodyPr wrap="square" lIns="0" tIns="0" rIns="0" bIns="0" rtlCol="0" anchor="ctr"/>
          <a:lstStyle/>
          <a:p>
            <a:pPr marL="0" indent="0">
              <a:lnSpc>
                <a:spcPct val="110000"/>
              </a:lnSpc>
              <a:buNone/>
            </a:pPr>
            <a:r>
              <a:rPr lang="en-US" sz="1250" dirty="0">
                <a:solidFill>
                  <a:srgbClr val="5F706B"/>
                </a:solidFill>
                <a:latin typeface="Calibri" pitchFamily="34" charset="0"/>
                <a:ea typeface="Calibri" pitchFamily="34" charset="-122"/>
                <a:cs typeface="Calibri" pitchFamily="34" charset="-120"/>
              </a:rPr>
              <a:t>Steadier guests mean fewer incidents pulling staff away from the rest of the floor.</a:t>
            </a:r>
            <a:endParaRPr lang="en-US" sz="1250" dirty="0"/>
          </a:p>
        </p:txBody>
      </p:sp>
      <p:sp>
        <p:nvSpPr>
          <p:cNvPr id="25" name="Text 23"/>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26" name="Text 24"/>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05</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2EA"/>
        </a:solidFill>
        <a:effectLst/>
      </p:bgPr>
    </p:bg>
    <p:spTree>
      <p:nvGrpSpPr>
        <p:cNvPr id="1" name=""/>
        <p:cNvGrpSpPr/>
        <p:nvPr/>
      </p:nvGrpSpPr>
      <p:grpSpPr>
        <a:xfrm>
          <a:off x="0" y="0"/>
          <a:ext cx="0" cy="0"/>
          <a:chOff x="0" y="0"/>
          <a:chExt cx="0" cy="0"/>
        </a:xfrm>
      </p:grpSpPr>
      <p:pic>
        <p:nvPicPr>
          <p:cNvPr id="2" name="Image 0" descr="/agent/turn1/workspace/images/image-c6bbf06cefc0709e64e7bbcaed958b4f.jpg"/>
          <p:cNvPicPr>
            <a:picLocks noChangeAspect="1"/>
          </p:cNvPicPr>
          <p:nvPr/>
        </p:nvPicPr>
        <p:blipFill>
          <a:blip r:embed="rId3"/>
          <a:srcRect l="26889" r="26889"/>
          <a:stretch/>
        </p:blipFill>
        <p:spPr>
          <a:xfrm>
            <a:off x="0" y="0"/>
            <a:ext cx="4754880" cy="6858000"/>
          </a:xfrm>
          <a:prstGeom prst="rect">
            <a:avLst/>
          </a:prstGeom>
        </p:spPr>
      </p:pic>
      <p:sp>
        <p:nvSpPr>
          <p:cNvPr id="95" name="Image Tint"/>
          <p:cNvSpPr/>
          <p:nvPr/>
        </p:nvSpPr>
        <p:spPr>
          <a:xfrm>
            <a:off x="0" y="0"/>
            <a:ext cx="4754880" cy="6858000"/>
          </a:xfrm>
          <a:prstGeom prst="rect">
            <a:avLst/>
          </a:prstGeom>
          <a:gradFill>
            <a:gsLst>
              <a:gs pos="0">
                <a:srgbClr val="F6F2EA">
                  <a:alpha val="16000"/>
                </a:srgbClr>
              </a:gs>
              <a:gs pos="72000">
                <a:srgbClr val="F6F2EA">
                  <a:alpha val="56000"/>
                </a:srgbClr>
              </a:gs>
              <a:gs pos="100000">
                <a:srgbClr val="F6F2EA">
                  <a:alpha val="90000"/>
                </a:srgbClr>
              </a:gs>
            </a:gsLst>
            <a:lin ang="0" scaled="1"/>
          </a:gradFill>
          <a:ln>
            <a:noFill/>
          </a:ln>
        </p:spPr>
        <p:txBody>
          <a:bodyPr/>
          <a:lstStyle/>
          <a:p>
            <a:endParaRPr lang="en-US"/>
          </a:p>
        </p:txBody>
      </p:sp>
      <p:sp>
        <p:nvSpPr>
          <p:cNvPr id="3" name="Shape 0"/>
          <p:cNvSpPr/>
          <p:nvPr/>
        </p:nvSpPr>
        <p:spPr>
          <a:xfrm>
            <a:off x="4681728" y="0"/>
            <a:ext cx="73152" cy="6858000"/>
          </a:xfrm>
          <a:prstGeom prst="rect">
            <a:avLst/>
          </a:prstGeom>
          <a:solidFill>
            <a:srgbClr val="9DBBA9"/>
          </a:solidFill>
          <a:ln/>
        </p:spPr>
        <p:txBody>
          <a:bodyPr/>
          <a:lstStyle/>
          <a:p>
            <a:endParaRPr lang="en-US"/>
          </a:p>
        </p:txBody>
      </p:sp>
      <p:sp>
        <p:nvSpPr>
          <p:cNvPr id="4" name="Text 1"/>
          <p:cNvSpPr/>
          <p:nvPr/>
        </p:nvSpPr>
        <p:spPr>
          <a:xfrm>
            <a:off x="5212080" y="59436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SAFETY &amp; DE-ESCALATION</a:t>
            </a:r>
            <a:endParaRPr lang="en-US" sz="1250" dirty="0"/>
          </a:p>
        </p:txBody>
      </p:sp>
      <p:sp>
        <p:nvSpPr>
          <p:cNvPr id="5" name="Text 2"/>
          <p:cNvSpPr/>
          <p:nvPr/>
        </p:nvSpPr>
        <p:spPr>
          <a:xfrm>
            <a:off x="5212080" y="914400"/>
            <a:ext cx="6400800" cy="914400"/>
          </a:xfrm>
          <a:prstGeom prst="rect">
            <a:avLst/>
          </a:prstGeom>
          <a:noFill/>
          <a:ln/>
        </p:spPr>
        <p:txBody>
          <a:bodyPr wrap="square" lIns="0" tIns="0" rIns="0" bIns="0" rtlCol="0" anchor="t"/>
          <a:lstStyle/>
          <a:p>
            <a:pPr marL="0" indent="0" algn="l">
              <a:lnSpc>
                <a:spcPct val="98000"/>
              </a:lnSpc>
              <a:buNone/>
            </a:pPr>
            <a:r>
              <a:rPr lang="en-US" sz="3000" b="1" dirty="0">
                <a:solidFill>
                  <a:srgbClr val="26322F"/>
                </a:solidFill>
                <a:latin typeface="Georgia" pitchFamily="34" charset="0"/>
                <a:ea typeface="Georgia" pitchFamily="34" charset="-122"/>
                <a:cs typeface="Georgia" pitchFamily="34" charset="-120"/>
              </a:rPr>
              <a:t>Fewer crises, calmer interventions</a:t>
            </a:r>
            <a:endParaRPr lang="en-US" sz="3000" dirty="0"/>
          </a:p>
        </p:txBody>
      </p:sp>
      <p:sp>
        <p:nvSpPr>
          <p:cNvPr id="6" name="Text 3"/>
          <p:cNvSpPr/>
          <p:nvPr/>
        </p:nvSpPr>
        <p:spPr>
          <a:xfrm>
            <a:off x="5212080" y="1783080"/>
            <a:ext cx="6400800" cy="822960"/>
          </a:xfrm>
          <a:prstGeom prst="rect">
            <a:avLst/>
          </a:prstGeom>
          <a:noFill/>
          <a:ln/>
        </p:spPr>
        <p:txBody>
          <a:bodyPr wrap="square" lIns="0" tIns="0" rIns="0" bIns="0" rtlCol="0" anchor="ctr"/>
          <a:lstStyle/>
          <a:p>
            <a:pPr marL="0" indent="0">
              <a:lnSpc>
                <a:spcPct val="108000"/>
              </a:lnSpc>
              <a:buNone/>
            </a:pPr>
            <a:r>
              <a:rPr lang="en-US" sz="1400" dirty="0">
                <a:solidFill>
                  <a:srgbClr val="5F706B"/>
                </a:solidFill>
                <a:latin typeface="Calibri" pitchFamily="34" charset="0"/>
                <a:ea typeface="Calibri" pitchFamily="34" charset="-122"/>
                <a:cs typeface="Calibri" pitchFamily="34" charset="-120"/>
              </a:rPr>
              <a:t>WRAP gives staff and guests a shared roadmap for hard moments — so escalation is rarer and de-escalation is safer for everyone.</a:t>
            </a:r>
            <a:endParaRPr lang="en-US" sz="1400" dirty="0"/>
          </a:p>
        </p:txBody>
      </p:sp>
      <p:sp>
        <p:nvSpPr>
          <p:cNvPr id="7" name="Shape 4"/>
          <p:cNvSpPr/>
          <p:nvPr/>
        </p:nvSpPr>
        <p:spPr>
          <a:xfrm>
            <a:off x="5212080" y="2834640"/>
            <a:ext cx="6400800" cy="91440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8" name="Shape 5"/>
          <p:cNvSpPr/>
          <p:nvPr/>
        </p:nvSpPr>
        <p:spPr>
          <a:xfrm>
            <a:off x="5212080" y="2834640"/>
            <a:ext cx="109728" cy="914400"/>
          </a:xfrm>
          <a:prstGeom prst="rect">
            <a:avLst/>
          </a:prstGeom>
          <a:solidFill>
            <a:srgbClr val="12726B"/>
          </a:solidFill>
          <a:ln/>
        </p:spPr>
        <p:txBody>
          <a:bodyPr/>
          <a:lstStyle/>
          <a:p>
            <a:endParaRPr lang="en-US"/>
          </a:p>
        </p:txBody>
      </p:sp>
      <p:sp>
        <p:nvSpPr>
          <p:cNvPr id="9" name="Text 6"/>
          <p:cNvSpPr/>
          <p:nvPr/>
        </p:nvSpPr>
        <p:spPr>
          <a:xfrm>
            <a:off x="5532120" y="2953512"/>
            <a:ext cx="2377440" cy="676656"/>
          </a:xfrm>
          <a:prstGeom prst="rect">
            <a:avLst/>
          </a:prstGeom>
          <a:noFill/>
          <a:ln/>
        </p:spPr>
        <p:txBody>
          <a:bodyPr wrap="square" lIns="0" tIns="0" rIns="0" bIns="0" rtlCol="0" anchor="ctr"/>
          <a:lstStyle/>
          <a:p>
            <a:pPr marL="0" indent="0">
              <a:buNone/>
            </a:pPr>
            <a:r>
              <a:rPr lang="en-US" sz="1700" b="1" dirty="0">
                <a:solidFill>
                  <a:srgbClr val="12726B"/>
                </a:solidFill>
                <a:latin typeface="Georgia" pitchFamily="34" charset="0"/>
                <a:ea typeface="Georgia" pitchFamily="34" charset="-122"/>
                <a:cs typeface="Georgia" pitchFamily="34" charset="-120"/>
              </a:rPr>
              <a:t>Crisis plan</a:t>
            </a:r>
            <a:endParaRPr lang="en-US" sz="1700" dirty="0"/>
          </a:p>
        </p:txBody>
      </p:sp>
      <p:sp>
        <p:nvSpPr>
          <p:cNvPr id="10" name="Text 7"/>
          <p:cNvSpPr/>
          <p:nvPr/>
        </p:nvSpPr>
        <p:spPr>
          <a:xfrm>
            <a:off x="7955280" y="2926080"/>
            <a:ext cx="3383280" cy="731520"/>
          </a:xfrm>
          <a:prstGeom prst="rect">
            <a:avLst/>
          </a:prstGeom>
          <a:noFill/>
          <a:ln/>
        </p:spPr>
        <p:txBody>
          <a:bodyPr wrap="square" lIns="0" tIns="0" rIns="0" bIns="0" rtlCol="0" anchor="ctr"/>
          <a:lstStyle/>
          <a:p>
            <a:pPr marL="0" indent="0">
              <a:lnSpc>
                <a:spcPct val="105000"/>
              </a:lnSpc>
              <a:buNone/>
            </a:pPr>
            <a:r>
              <a:rPr lang="en-US" sz="1250" dirty="0">
                <a:solidFill>
                  <a:srgbClr val="26322F"/>
                </a:solidFill>
                <a:latin typeface="Calibri" pitchFamily="34" charset="0"/>
                <a:ea typeface="Calibri" pitchFamily="34" charset="-122"/>
                <a:cs typeface="Calibri" pitchFamily="34" charset="-120"/>
              </a:rPr>
              <a:t>The guest's own instructions for what helps and who to call when things get hard.</a:t>
            </a:r>
            <a:endParaRPr lang="en-US" sz="1250" dirty="0"/>
          </a:p>
        </p:txBody>
      </p:sp>
      <p:sp>
        <p:nvSpPr>
          <p:cNvPr id="11" name="Shape 8"/>
          <p:cNvSpPr/>
          <p:nvPr/>
        </p:nvSpPr>
        <p:spPr>
          <a:xfrm>
            <a:off x="5212080" y="3895344"/>
            <a:ext cx="6400800" cy="91440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2" name="Shape 9"/>
          <p:cNvSpPr/>
          <p:nvPr/>
        </p:nvSpPr>
        <p:spPr>
          <a:xfrm>
            <a:off x="5212080" y="3895344"/>
            <a:ext cx="109728" cy="914400"/>
          </a:xfrm>
          <a:prstGeom prst="rect">
            <a:avLst/>
          </a:prstGeom>
          <a:solidFill>
            <a:srgbClr val="12726B"/>
          </a:solidFill>
          <a:ln/>
        </p:spPr>
        <p:txBody>
          <a:bodyPr/>
          <a:lstStyle/>
          <a:p>
            <a:endParaRPr lang="en-US"/>
          </a:p>
        </p:txBody>
      </p:sp>
      <p:sp>
        <p:nvSpPr>
          <p:cNvPr id="13" name="Text 10"/>
          <p:cNvSpPr/>
          <p:nvPr/>
        </p:nvSpPr>
        <p:spPr>
          <a:xfrm>
            <a:off x="5532120" y="4014216"/>
            <a:ext cx="2377440" cy="676656"/>
          </a:xfrm>
          <a:prstGeom prst="rect">
            <a:avLst/>
          </a:prstGeom>
          <a:noFill/>
          <a:ln/>
        </p:spPr>
        <p:txBody>
          <a:bodyPr wrap="square" lIns="0" tIns="0" rIns="0" bIns="0" rtlCol="0" anchor="ctr"/>
          <a:lstStyle/>
          <a:p>
            <a:pPr marL="0" indent="0">
              <a:buNone/>
            </a:pPr>
            <a:r>
              <a:rPr lang="en-US" sz="1700" b="1" dirty="0">
                <a:solidFill>
                  <a:srgbClr val="12726B"/>
                </a:solidFill>
                <a:latin typeface="Georgia" pitchFamily="34" charset="0"/>
                <a:ea typeface="Georgia" pitchFamily="34" charset="-122"/>
                <a:cs typeface="Georgia" pitchFamily="34" charset="-120"/>
              </a:rPr>
              <a:t>Lower distress</a:t>
            </a:r>
            <a:endParaRPr lang="en-US" sz="1700" dirty="0"/>
          </a:p>
        </p:txBody>
      </p:sp>
      <p:sp>
        <p:nvSpPr>
          <p:cNvPr id="14" name="Text 11"/>
          <p:cNvSpPr/>
          <p:nvPr/>
        </p:nvSpPr>
        <p:spPr>
          <a:xfrm>
            <a:off x="7955280" y="3986784"/>
            <a:ext cx="3383280" cy="731520"/>
          </a:xfrm>
          <a:prstGeom prst="rect">
            <a:avLst/>
          </a:prstGeom>
          <a:noFill/>
          <a:ln/>
        </p:spPr>
        <p:txBody>
          <a:bodyPr wrap="square" lIns="0" tIns="0" rIns="0" bIns="0" rtlCol="0" anchor="ctr"/>
          <a:lstStyle/>
          <a:p>
            <a:pPr marL="0" indent="0">
              <a:lnSpc>
                <a:spcPct val="105000"/>
              </a:lnSpc>
              <a:buNone/>
            </a:pPr>
            <a:r>
              <a:rPr lang="en-US" sz="1250" dirty="0">
                <a:solidFill>
                  <a:srgbClr val="26322F"/>
                </a:solidFill>
                <a:latin typeface="Calibri" pitchFamily="34" charset="0"/>
                <a:ea typeface="Calibri" pitchFamily="34" charset="-122"/>
                <a:cs typeface="Calibri" pitchFamily="34" charset="-120"/>
              </a:rPr>
              <a:t>WRAP is linked to reduced anxiety and depression — fewer flashpoints to manage.</a:t>
            </a:r>
            <a:endParaRPr lang="en-US" sz="1250" dirty="0"/>
          </a:p>
        </p:txBody>
      </p:sp>
      <p:sp>
        <p:nvSpPr>
          <p:cNvPr id="15" name="Shape 12"/>
          <p:cNvSpPr/>
          <p:nvPr/>
        </p:nvSpPr>
        <p:spPr>
          <a:xfrm>
            <a:off x="5212080" y="4956048"/>
            <a:ext cx="6400800" cy="91440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6" name="Shape 13"/>
          <p:cNvSpPr/>
          <p:nvPr/>
        </p:nvSpPr>
        <p:spPr>
          <a:xfrm>
            <a:off x="5212080" y="4956048"/>
            <a:ext cx="109728" cy="914400"/>
          </a:xfrm>
          <a:prstGeom prst="rect">
            <a:avLst/>
          </a:prstGeom>
          <a:solidFill>
            <a:srgbClr val="12726B"/>
          </a:solidFill>
          <a:ln/>
        </p:spPr>
        <p:txBody>
          <a:bodyPr/>
          <a:lstStyle/>
          <a:p>
            <a:endParaRPr lang="en-US"/>
          </a:p>
        </p:txBody>
      </p:sp>
      <p:sp>
        <p:nvSpPr>
          <p:cNvPr id="17" name="Text 14"/>
          <p:cNvSpPr/>
          <p:nvPr/>
        </p:nvSpPr>
        <p:spPr>
          <a:xfrm>
            <a:off x="5532120" y="5074920"/>
            <a:ext cx="2377440" cy="676656"/>
          </a:xfrm>
          <a:prstGeom prst="rect">
            <a:avLst/>
          </a:prstGeom>
          <a:noFill/>
          <a:ln/>
        </p:spPr>
        <p:txBody>
          <a:bodyPr wrap="square" lIns="0" tIns="0" rIns="0" bIns="0" rtlCol="0" anchor="ctr"/>
          <a:lstStyle/>
          <a:p>
            <a:pPr marL="0" indent="0">
              <a:buNone/>
            </a:pPr>
            <a:r>
              <a:rPr lang="en-US" sz="1700" b="1" dirty="0">
                <a:solidFill>
                  <a:srgbClr val="12726B"/>
                </a:solidFill>
                <a:latin typeface="Georgia" pitchFamily="34" charset="0"/>
                <a:ea typeface="Georgia" pitchFamily="34" charset="-122"/>
                <a:cs typeface="Georgia" pitchFamily="34" charset="-120"/>
              </a:rPr>
              <a:t>Consent in advance</a:t>
            </a:r>
            <a:endParaRPr lang="en-US" sz="1700" dirty="0"/>
          </a:p>
        </p:txBody>
      </p:sp>
      <p:sp>
        <p:nvSpPr>
          <p:cNvPr id="18" name="Text 15"/>
          <p:cNvSpPr/>
          <p:nvPr/>
        </p:nvSpPr>
        <p:spPr>
          <a:xfrm>
            <a:off x="7955280" y="5047488"/>
            <a:ext cx="3383280" cy="731520"/>
          </a:xfrm>
          <a:prstGeom prst="rect">
            <a:avLst/>
          </a:prstGeom>
          <a:noFill/>
          <a:ln/>
        </p:spPr>
        <p:txBody>
          <a:bodyPr wrap="square" lIns="0" tIns="0" rIns="0" bIns="0" rtlCol="0" anchor="ctr"/>
          <a:lstStyle/>
          <a:p>
            <a:pPr marL="0" indent="0">
              <a:lnSpc>
                <a:spcPct val="105000"/>
              </a:lnSpc>
              <a:buNone/>
            </a:pPr>
            <a:r>
              <a:rPr lang="en-US" sz="1250" dirty="0">
                <a:solidFill>
                  <a:srgbClr val="26322F"/>
                </a:solidFill>
                <a:latin typeface="Calibri" pitchFamily="34" charset="0"/>
                <a:ea typeface="Calibri" pitchFamily="34" charset="-122"/>
                <a:cs typeface="Calibri" pitchFamily="34" charset="-120"/>
              </a:rPr>
              <a:t>Preferences are agreed when the guest is well, not negotiated mid-crisis.</a:t>
            </a:r>
            <a:endParaRPr lang="en-US" sz="1250" dirty="0"/>
          </a:p>
        </p:txBody>
      </p:sp>
      <p:sp>
        <p:nvSpPr>
          <p:cNvPr id="19" name="Text 16"/>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20" name="Text 17"/>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06</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2EA"/>
        </a:solidFill>
        <a:effectLst/>
      </p:bgPr>
    </p:bg>
    <p:spTree>
      <p:nvGrpSpPr>
        <p:cNvPr id="1" name=""/>
        <p:cNvGrpSpPr/>
        <p:nvPr/>
      </p:nvGrpSpPr>
      <p:grpSpPr>
        <a:xfrm>
          <a:off x="0" y="0"/>
          <a:ext cx="0" cy="0"/>
          <a:chOff x="0" y="0"/>
          <a:chExt cx="0" cy="0"/>
        </a:xfrm>
      </p:grpSpPr>
      <p:pic>
        <p:nvPicPr>
          <p:cNvPr id="90" name="Background Image"/>
          <p:cNvPicPr>
            <a:picLocks noChangeAspect="1"/>
          </p:cNvPicPr>
          <p:nvPr/>
        </p:nvPicPr>
        <p:blipFill>
          <a:blip r:embed="rId3"/>
          <a:srcRect t="7813" b="7812"/>
          <a:stretch>
            <a:fillRect/>
          </a:stretch>
        </p:blipFill>
        <p:spPr>
          <a:xfrm>
            <a:off x="0" y="0"/>
            <a:ext cx="12192000" cy="6858000"/>
          </a:xfrm>
          <a:prstGeom prst="rect">
            <a:avLst/>
          </a:prstGeom>
        </p:spPr>
      </p:pic>
      <p:sp>
        <p:nvSpPr>
          <p:cNvPr id="91" name="Overlay"/>
          <p:cNvSpPr/>
          <p:nvPr/>
        </p:nvSpPr>
        <p:spPr>
          <a:xfrm>
            <a:off x="0" y="0"/>
            <a:ext cx="12192000" cy="6858000"/>
          </a:xfrm>
          <a:prstGeom prst="rect">
            <a:avLst/>
          </a:prstGeom>
          <a:gradFill>
            <a:gsLst>
              <a:gs pos="0">
                <a:srgbClr val="F6F2EA">
                  <a:alpha val="100000"/>
                </a:srgbClr>
              </a:gs>
              <a:gs pos="45000">
                <a:srgbClr val="F6F2EA">
                  <a:alpha val="76000"/>
                </a:srgbClr>
              </a:gs>
              <a:gs pos="100000">
                <a:srgbClr val="F6F2EA">
                  <a:alpha val="48000"/>
                </a:srgbClr>
              </a:gs>
            </a:gsLst>
            <a:lin ang="5400000" scaled="1"/>
          </a:gradFill>
          <a:ln>
            <a:noFill/>
          </a:ln>
        </p:spPr>
        <p:txBody>
          <a:bodyPr/>
          <a:lstStyle/>
          <a:p>
            <a:endParaRPr lang="en-US"/>
          </a:p>
        </p:txBody>
      </p:sp>
      <p:sp>
        <p:nvSpPr>
          <p:cNvPr id="2" name="Text 0"/>
          <p:cNvSpPr/>
          <p:nvPr/>
        </p:nvSpPr>
        <p:spPr>
          <a:xfrm>
            <a:off x="640080" y="54864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COMMUNICATION</a:t>
            </a:r>
            <a:endParaRPr lang="en-US" sz="1250" dirty="0"/>
          </a:p>
        </p:txBody>
      </p:sp>
      <p:sp>
        <p:nvSpPr>
          <p:cNvPr id="3" name="Text 1"/>
          <p:cNvSpPr/>
          <p:nvPr/>
        </p:nvSpPr>
        <p:spPr>
          <a:xfrm>
            <a:off x="640080" y="868680"/>
            <a:ext cx="10972800" cy="914400"/>
          </a:xfrm>
          <a:prstGeom prst="rect">
            <a:avLst/>
          </a:prstGeom>
          <a:noFill/>
          <a:ln/>
        </p:spPr>
        <p:txBody>
          <a:bodyPr wrap="square" lIns="0" tIns="0" rIns="0" bIns="0" rtlCol="0" anchor="t"/>
          <a:lstStyle/>
          <a:p>
            <a:pPr marL="0" indent="0" algn="l">
              <a:lnSpc>
                <a:spcPct val="98000"/>
              </a:lnSpc>
              <a:buNone/>
            </a:pPr>
            <a:r>
              <a:rPr lang="en-US" sz="3000" b="1" dirty="0">
                <a:solidFill>
                  <a:srgbClr val="26322F"/>
                </a:solidFill>
                <a:latin typeface="Georgia" pitchFamily="34" charset="0"/>
                <a:ea typeface="Georgia" pitchFamily="34" charset="-122"/>
                <a:cs typeface="Georgia" pitchFamily="34" charset="-120"/>
              </a:rPr>
              <a:t>A shared language between staff and guests</a:t>
            </a:r>
            <a:endParaRPr lang="en-US" sz="3000" dirty="0"/>
          </a:p>
        </p:txBody>
      </p:sp>
      <p:sp>
        <p:nvSpPr>
          <p:cNvPr id="4" name="Text 2"/>
          <p:cNvSpPr/>
          <p:nvPr/>
        </p:nvSpPr>
        <p:spPr>
          <a:xfrm>
            <a:off x="640080" y="1627632"/>
            <a:ext cx="10881360" cy="457200"/>
          </a:xfrm>
          <a:prstGeom prst="rect">
            <a:avLst/>
          </a:prstGeom>
          <a:noFill/>
          <a:ln/>
        </p:spPr>
        <p:txBody>
          <a:bodyPr wrap="square" lIns="0" tIns="0" rIns="0" bIns="0" rtlCol="0" anchor="ctr"/>
          <a:lstStyle/>
          <a:p>
            <a:pPr marL="0" indent="0">
              <a:buNone/>
            </a:pPr>
            <a:r>
              <a:rPr lang="en-US" sz="1450" dirty="0">
                <a:solidFill>
                  <a:srgbClr val="5F706B"/>
                </a:solidFill>
                <a:latin typeface="Calibri" pitchFamily="34" charset="0"/>
                <a:ea typeface="Calibri" pitchFamily="34" charset="-122"/>
                <a:cs typeface="Calibri" pitchFamily="34" charset="-120"/>
              </a:rPr>
              <a:t>WRAP gives everyone the same words for wellness — making hand-offs faster, support more consistent, and trust easier to build.</a:t>
            </a:r>
            <a:endParaRPr lang="en-US" sz="1450" dirty="0"/>
          </a:p>
        </p:txBody>
      </p:sp>
      <p:sp>
        <p:nvSpPr>
          <p:cNvPr id="5" name="Shape 3"/>
          <p:cNvSpPr/>
          <p:nvPr/>
        </p:nvSpPr>
        <p:spPr>
          <a:xfrm>
            <a:off x="640080" y="2331720"/>
            <a:ext cx="5440680" cy="173736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6" name="Shape 4"/>
          <p:cNvSpPr/>
          <p:nvPr/>
        </p:nvSpPr>
        <p:spPr>
          <a:xfrm>
            <a:off x="960120" y="2651760"/>
            <a:ext cx="457200" cy="457200"/>
          </a:xfrm>
          <a:prstGeom prst="ellipse">
            <a:avLst/>
          </a:prstGeom>
          <a:solidFill>
            <a:srgbClr val="12726B"/>
          </a:solidFill>
          <a:ln/>
        </p:spPr>
        <p:txBody>
          <a:bodyPr/>
          <a:lstStyle/>
          <a:p>
            <a:endParaRPr lang="en-US"/>
          </a:p>
        </p:txBody>
      </p:sp>
      <p:sp>
        <p:nvSpPr>
          <p:cNvPr id="7" name="Text 5"/>
          <p:cNvSpPr/>
          <p:nvPr/>
        </p:nvSpPr>
        <p:spPr>
          <a:xfrm>
            <a:off x="960120" y="265176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a:t>
            </a:r>
            <a:endParaRPr lang="en-US" sz="1800" dirty="0"/>
          </a:p>
        </p:txBody>
      </p:sp>
      <p:sp>
        <p:nvSpPr>
          <p:cNvPr id="8" name="Text 6"/>
          <p:cNvSpPr/>
          <p:nvPr/>
        </p:nvSpPr>
        <p:spPr>
          <a:xfrm>
            <a:off x="1600200" y="2633472"/>
            <a:ext cx="4160520" cy="50292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Common vocabulary</a:t>
            </a:r>
            <a:endParaRPr lang="en-US" sz="1700" dirty="0"/>
          </a:p>
        </p:txBody>
      </p:sp>
      <p:sp>
        <p:nvSpPr>
          <p:cNvPr id="9" name="Text 7"/>
          <p:cNvSpPr/>
          <p:nvPr/>
        </p:nvSpPr>
        <p:spPr>
          <a:xfrm>
            <a:off x="1600200" y="3172968"/>
            <a:ext cx="4160520" cy="77724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"Triggers," "early warning signs," and "toolbox" mean the same thing to every staff member and guest.</a:t>
            </a:r>
            <a:endParaRPr lang="en-US" sz="1250" dirty="0"/>
          </a:p>
        </p:txBody>
      </p:sp>
      <p:sp>
        <p:nvSpPr>
          <p:cNvPr id="10" name="Shape 8"/>
          <p:cNvSpPr/>
          <p:nvPr/>
        </p:nvSpPr>
        <p:spPr>
          <a:xfrm>
            <a:off x="6400800" y="2331720"/>
            <a:ext cx="5440680" cy="173736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1" name="Shape 9"/>
          <p:cNvSpPr/>
          <p:nvPr/>
        </p:nvSpPr>
        <p:spPr>
          <a:xfrm>
            <a:off x="6720840" y="2651760"/>
            <a:ext cx="457200" cy="457200"/>
          </a:xfrm>
          <a:prstGeom prst="ellipse">
            <a:avLst/>
          </a:prstGeom>
          <a:solidFill>
            <a:srgbClr val="12726B"/>
          </a:solidFill>
          <a:ln/>
        </p:spPr>
        <p:txBody>
          <a:bodyPr/>
          <a:lstStyle/>
          <a:p>
            <a:endParaRPr lang="en-US"/>
          </a:p>
        </p:txBody>
      </p:sp>
      <p:sp>
        <p:nvSpPr>
          <p:cNvPr id="12" name="Text 10"/>
          <p:cNvSpPr/>
          <p:nvPr/>
        </p:nvSpPr>
        <p:spPr>
          <a:xfrm>
            <a:off x="6720840" y="265176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a:t>
            </a:r>
            <a:endParaRPr lang="en-US" sz="1800" dirty="0"/>
          </a:p>
        </p:txBody>
      </p:sp>
      <p:sp>
        <p:nvSpPr>
          <p:cNvPr id="13" name="Text 11"/>
          <p:cNvSpPr/>
          <p:nvPr/>
        </p:nvSpPr>
        <p:spPr>
          <a:xfrm>
            <a:off x="7360920" y="2633472"/>
            <a:ext cx="4160520" cy="50292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Smoother shift hand-offs</a:t>
            </a:r>
            <a:endParaRPr lang="en-US" sz="1700" dirty="0"/>
          </a:p>
        </p:txBody>
      </p:sp>
      <p:sp>
        <p:nvSpPr>
          <p:cNvPr id="14" name="Text 12"/>
          <p:cNvSpPr/>
          <p:nvPr/>
        </p:nvSpPr>
        <p:spPr>
          <a:xfrm>
            <a:off x="7360920" y="3172968"/>
            <a:ext cx="4160520" cy="77724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A guest's shared plan travels across shifts, so the next staff member starts informed, not blind.</a:t>
            </a:r>
            <a:endParaRPr lang="en-US" sz="1250" dirty="0"/>
          </a:p>
        </p:txBody>
      </p:sp>
      <p:sp>
        <p:nvSpPr>
          <p:cNvPr id="15" name="Shape 13"/>
          <p:cNvSpPr/>
          <p:nvPr/>
        </p:nvSpPr>
        <p:spPr>
          <a:xfrm>
            <a:off x="640080" y="4297680"/>
            <a:ext cx="5440680" cy="173736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6" name="Shape 14"/>
          <p:cNvSpPr/>
          <p:nvPr/>
        </p:nvSpPr>
        <p:spPr>
          <a:xfrm>
            <a:off x="960120" y="4617720"/>
            <a:ext cx="457200" cy="457200"/>
          </a:xfrm>
          <a:prstGeom prst="ellipse">
            <a:avLst/>
          </a:prstGeom>
          <a:solidFill>
            <a:srgbClr val="12726B"/>
          </a:solidFill>
          <a:ln/>
        </p:spPr>
        <p:txBody>
          <a:bodyPr/>
          <a:lstStyle/>
          <a:p>
            <a:endParaRPr lang="en-US"/>
          </a:p>
        </p:txBody>
      </p:sp>
      <p:sp>
        <p:nvSpPr>
          <p:cNvPr id="17" name="Text 15"/>
          <p:cNvSpPr/>
          <p:nvPr/>
        </p:nvSpPr>
        <p:spPr>
          <a:xfrm>
            <a:off x="960120" y="461772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a:t>
            </a:r>
            <a:endParaRPr lang="en-US" sz="1800" dirty="0"/>
          </a:p>
        </p:txBody>
      </p:sp>
      <p:sp>
        <p:nvSpPr>
          <p:cNvPr id="18" name="Text 16"/>
          <p:cNvSpPr/>
          <p:nvPr/>
        </p:nvSpPr>
        <p:spPr>
          <a:xfrm>
            <a:off x="1600200" y="4599432"/>
            <a:ext cx="4160520" cy="50292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Guest-led, not staff-imposed</a:t>
            </a:r>
            <a:endParaRPr lang="en-US" sz="1700" dirty="0"/>
          </a:p>
        </p:txBody>
      </p:sp>
      <p:sp>
        <p:nvSpPr>
          <p:cNvPr id="19" name="Text 17"/>
          <p:cNvSpPr/>
          <p:nvPr/>
        </p:nvSpPr>
        <p:spPr>
          <a:xfrm>
            <a:off x="1600200" y="5138928"/>
            <a:ext cx="4160520" cy="77724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Direction comes from the guest's own plan, which lowers defensiveness and builds cooperation.</a:t>
            </a:r>
            <a:endParaRPr lang="en-US" sz="1250" dirty="0"/>
          </a:p>
        </p:txBody>
      </p:sp>
      <p:sp>
        <p:nvSpPr>
          <p:cNvPr id="20" name="Shape 18"/>
          <p:cNvSpPr/>
          <p:nvPr/>
        </p:nvSpPr>
        <p:spPr>
          <a:xfrm>
            <a:off x="6400800" y="4297680"/>
            <a:ext cx="5440680" cy="173736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21" name="Shape 19"/>
          <p:cNvSpPr/>
          <p:nvPr/>
        </p:nvSpPr>
        <p:spPr>
          <a:xfrm>
            <a:off x="6720840" y="4617720"/>
            <a:ext cx="457200" cy="457200"/>
          </a:xfrm>
          <a:prstGeom prst="ellipse">
            <a:avLst/>
          </a:prstGeom>
          <a:solidFill>
            <a:srgbClr val="12726B"/>
          </a:solidFill>
          <a:ln/>
        </p:spPr>
        <p:txBody>
          <a:bodyPr/>
          <a:lstStyle/>
          <a:p>
            <a:endParaRPr lang="en-US"/>
          </a:p>
        </p:txBody>
      </p:sp>
      <p:sp>
        <p:nvSpPr>
          <p:cNvPr id="22" name="Text 20"/>
          <p:cNvSpPr/>
          <p:nvPr/>
        </p:nvSpPr>
        <p:spPr>
          <a:xfrm>
            <a:off x="6720840" y="461772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a:t>
            </a:r>
            <a:endParaRPr lang="en-US" sz="1800" dirty="0"/>
          </a:p>
        </p:txBody>
      </p:sp>
      <p:sp>
        <p:nvSpPr>
          <p:cNvPr id="23" name="Text 21"/>
          <p:cNvSpPr/>
          <p:nvPr/>
        </p:nvSpPr>
        <p:spPr>
          <a:xfrm>
            <a:off x="7360920" y="4599432"/>
            <a:ext cx="4160520" cy="50292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Stronger rapport &amp; trust</a:t>
            </a:r>
            <a:endParaRPr lang="en-US" sz="1700" dirty="0"/>
          </a:p>
        </p:txBody>
      </p:sp>
      <p:sp>
        <p:nvSpPr>
          <p:cNvPr id="24" name="Text 22"/>
          <p:cNvSpPr/>
          <p:nvPr/>
        </p:nvSpPr>
        <p:spPr>
          <a:xfrm>
            <a:off x="7360920" y="5138928"/>
            <a:ext cx="4160520" cy="77724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Honoring a guest's plan signals respect — the foundation of a low-barrier relationship.</a:t>
            </a:r>
            <a:endParaRPr lang="en-US" sz="1250" dirty="0"/>
          </a:p>
        </p:txBody>
      </p:sp>
      <p:sp>
        <p:nvSpPr>
          <p:cNvPr id="25" name="Text 23"/>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26" name="Text 24"/>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07</a:t>
            </a:r>
            <a:endParaRPr lang="en-US" sz="9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2EA"/>
        </a:solidFill>
        <a:effectLst/>
      </p:bgPr>
    </p:bg>
    <p:spTree>
      <p:nvGrpSpPr>
        <p:cNvPr id="1" name=""/>
        <p:cNvGrpSpPr/>
        <p:nvPr/>
      </p:nvGrpSpPr>
      <p:grpSpPr>
        <a:xfrm>
          <a:off x="0" y="0"/>
          <a:ext cx="0" cy="0"/>
          <a:chOff x="0" y="0"/>
          <a:chExt cx="0" cy="0"/>
        </a:xfrm>
      </p:grpSpPr>
      <p:sp>
        <p:nvSpPr>
          <p:cNvPr id="2" name="Text 0"/>
          <p:cNvSpPr/>
          <p:nvPr/>
        </p:nvSpPr>
        <p:spPr>
          <a:xfrm>
            <a:off x="640080" y="54864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WHY IT WORKS</a:t>
            </a:r>
            <a:endParaRPr lang="en-US" sz="1250" dirty="0"/>
          </a:p>
        </p:txBody>
      </p:sp>
      <p:sp>
        <p:nvSpPr>
          <p:cNvPr id="3" name="Text 1"/>
          <p:cNvSpPr/>
          <p:nvPr/>
        </p:nvSpPr>
        <p:spPr>
          <a:xfrm>
            <a:off x="640080" y="868680"/>
            <a:ext cx="10972800" cy="914400"/>
          </a:xfrm>
          <a:prstGeom prst="rect">
            <a:avLst/>
          </a:prstGeom>
          <a:noFill/>
          <a:ln/>
        </p:spPr>
        <p:txBody>
          <a:bodyPr wrap="square" lIns="0" tIns="0" rIns="0" bIns="0" rtlCol="0" anchor="t"/>
          <a:lstStyle/>
          <a:p>
            <a:pPr marL="0" indent="0" algn="l">
              <a:lnSpc>
                <a:spcPct val="98000"/>
              </a:lnSpc>
              <a:buNone/>
            </a:pPr>
            <a:r>
              <a:rPr lang="en-US" sz="3000" b="1" dirty="0">
                <a:solidFill>
                  <a:srgbClr val="26322F"/>
                </a:solidFill>
                <a:latin typeface="Georgia" pitchFamily="34" charset="0"/>
                <a:ea typeface="Georgia" pitchFamily="34" charset="-122"/>
                <a:cs typeface="Georgia" pitchFamily="34" charset="-120"/>
              </a:rPr>
              <a:t>Guest outcomes that make staff's job easier</a:t>
            </a:r>
            <a:endParaRPr lang="en-US" sz="3000" dirty="0"/>
          </a:p>
        </p:txBody>
      </p:sp>
      <p:sp>
        <p:nvSpPr>
          <p:cNvPr id="4" name="Text 2"/>
          <p:cNvSpPr/>
          <p:nvPr/>
        </p:nvSpPr>
        <p:spPr>
          <a:xfrm>
            <a:off x="640080" y="1627632"/>
            <a:ext cx="7315200" cy="822960"/>
          </a:xfrm>
          <a:prstGeom prst="rect">
            <a:avLst/>
          </a:prstGeom>
          <a:noFill/>
          <a:ln/>
        </p:spPr>
        <p:txBody>
          <a:bodyPr wrap="square" lIns="0" tIns="0" rIns="0" bIns="0" rtlCol="0" anchor="ctr"/>
          <a:lstStyle/>
          <a:p>
            <a:pPr marL="0" indent="0">
              <a:lnSpc>
                <a:spcPct val="105000"/>
              </a:lnSpc>
              <a:buNone/>
            </a:pPr>
            <a:r>
              <a:rPr lang="en-US" sz="1400" dirty="0">
                <a:solidFill>
                  <a:srgbClr val="5F706B"/>
                </a:solidFill>
                <a:latin typeface="Calibri" pitchFamily="34" charset="0"/>
                <a:ea typeface="Calibri" pitchFamily="34" charset="-122"/>
                <a:cs typeface="Calibri" pitchFamily="34" charset="-120"/>
              </a:rPr>
              <a:t>WRAP's benefits to staff are downstream of real, evidence-based gains for guests. When guests do better, the floor runs better.</a:t>
            </a:r>
            <a:endParaRPr lang="en-US" sz="1400" dirty="0"/>
          </a:p>
        </p:txBody>
      </p:sp>
      <p:sp>
        <p:nvSpPr>
          <p:cNvPr id="5" name="Shape 3"/>
          <p:cNvSpPr/>
          <p:nvPr/>
        </p:nvSpPr>
        <p:spPr>
          <a:xfrm>
            <a:off x="8549640" y="1554480"/>
            <a:ext cx="3017520" cy="4572000"/>
          </a:xfrm>
          <a:prstGeom prst="rect">
            <a:avLst/>
          </a:prstGeom>
          <a:solidFill>
            <a:srgbClr val="EBF1EA"/>
          </a:solidFill>
          <a:ln/>
          <a:effectLst>
            <a:outerShdw blurRad="114300" dist="38100" dir="5400000" algn="bl" rotWithShape="0">
              <a:srgbClr val="8AA39B">
                <a:alpha val="28000"/>
              </a:srgbClr>
            </a:outerShdw>
          </a:effectLst>
        </p:spPr>
        <p:txBody>
          <a:bodyPr/>
          <a:lstStyle/>
          <a:p>
            <a:endParaRPr lang="en-US"/>
          </a:p>
        </p:txBody>
      </p:sp>
      <p:pic>
        <p:nvPicPr>
          <p:cNvPr id="6" name="Image 0" descr="/agent/turn1/workspace/images/image-6462f80a78650af51daba06ab57b9208.jpg"/>
          <p:cNvPicPr>
            <a:picLocks noChangeAspect="1"/>
          </p:cNvPicPr>
          <p:nvPr/>
        </p:nvPicPr>
        <p:blipFill>
          <a:blip r:embed="rId3"/>
          <a:stretch>
            <a:fillRect/>
          </a:stretch>
        </p:blipFill>
        <p:spPr>
          <a:xfrm>
            <a:off x="8686800" y="1783080"/>
            <a:ext cx="2743200" cy="4114800"/>
          </a:xfrm>
          <a:prstGeom prst="rect">
            <a:avLst/>
          </a:prstGeom>
        </p:spPr>
      </p:pic>
      <p:sp>
        <p:nvSpPr>
          <p:cNvPr id="95" name="Image Tint"/>
          <p:cNvSpPr/>
          <p:nvPr/>
        </p:nvSpPr>
        <p:spPr>
          <a:xfrm>
            <a:off x="8686800" y="1783080"/>
            <a:ext cx="2743200" cy="4114800"/>
          </a:xfrm>
          <a:prstGeom prst="rect">
            <a:avLst/>
          </a:prstGeom>
          <a:gradFill>
            <a:gsLst>
              <a:gs pos="0">
                <a:srgbClr val="F6F2EA">
                  <a:alpha val="44000"/>
                </a:srgbClr>
              </a:gs>
              <a:gs pos="45000">
                <a:srgbClr val="F6F2EA">
                  <a:alpha val="34000"/>
                </a:srgbClr>
              </a:gs>
              <a:gs pos="100000">
                <a:srgbClr val="F6F2EA">
                  <a:alpha val="26000"/>
                </a:srgbClr>
              </a:gs>
            </a:gsLst>
            <a:lin ang="5400000" scaled="1"/>
          </a:gradFill>
          <a:ln>
            <a:noFill/>
          </a:ln>
        </p:spPr>
        <p:txBody>
          <a:bodyPr/>
          <a:lstStyle/>
          <a:p>
            <a:endParaRPr lang="en-US"/>
          </a:p>
        </p:txBody>
      </p:sp>
      <p:sp>
        <p:nvSpPr>
          <p:cNvPr id="7" name="Shape 4"/>
          <p:cNvSpPr/>
          <p:nvPr/>
        </p:nvSpPr>
        <p:spPr>
          <a:xfrm>
            <a:off x="640080" y="2542032"/>
            <a:ext cx="7406640" cy="768096"/>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8" name="Shape 5"/>
          <p:cNvSpPr/>
          <p:nvPr/>
        </p:nvSpPr>
        <p:spPr>
          <a:xfrm>
            <a:off x="640080" y="2542032"/>
            <a:ext cx="109728" cy="768096"/>
          </a:xfrm>
          <a:prstGeom prst="rect">
            <a:avLst/>
          </a:prstGeom>
          <a:solidFill>
            <a:srgbClr val="C77E54"/>
          </a:solidFill>
          <a:ln/>
        </p:spPr>
        <p:txBody>
          <a:bodyPr/>
          <a:lstStyle/>
          <a:p>
            <a:endParaRPr lang="en-US"/>
          </a:p>
        </p:txBody>
      </p:sp>
      <p:sp>
        <p:nvSpPr>
          <p:cNvPr id="9" name="Text 6"/>
          <p:cNvSpPr/>
          <p:nvPr/>
        </p:nvSpPr>
        <p:spPr>
          <a:xfrm>
            <a:off x="1005840" y="2596896"/>
            <a:ext cx="3749040" cy="658368"/>
          </a:xfrm>
          <a:prstGeom prst="rect">
            <a:avLst/>
          </a:prstGeom>
          <a:noFill/>
          <a:ln/>
        </p:spPr>
        <p:txBody>
          <a:bodyPr wrap="square" lIns="0" tIns="0" rIns="0" bIns="0" rtlCol="0" anchor="ctr"/>
          <a:lstStyle/>
          <a:p>
            <a:pPr marL="0" indent="0">
              <a:buNone/>
            </a:pPr>
            <a:r>
              <a:rPr lang="en-US" sz="1600" b="1" dirty="0">
                <a:solidFill>
                  <a:srgbClr val="12726B"/>
                </a:solidFill>
                <a:latin typeface="Georgia" pitchFamily="34" charset="0"/>
                <a:ea typeface="Georgia" pitchFamily="34" charset="-122"/>
                <a:cs typeface="Georgia" pitchFamily="34" charset="-120"/>
              </a:rPr>
              <a:t>Lower anxiety &amp; depression</a:t>
            </a:r>
            <a:endParaRPr lang="en-US" sz="1600" dirty="0"/>
          </a:p>
        </p:txBody>
      </p:sp>
      <p:sp>
        <p:nvSpPr>
          <p:cNvPr id="10" name="Text 7"/>
          <p:cNvSpPr/>
          <p:nvPr/>
        </p:nvSpPr>
        <p:spPr>
          <a:xfrm>
            <a:off x="4800600" y="2596896"/>
            <a:ext cx="3017520" cy="658368"/>
          </a:xfrm>
          <a:prstGeom prst="rect">
            <a:avLst/>
          </a:prstGeom>
          <a:noFill/>
          <a:ln/>
        </p:spPr>
        <p:txBody>
          <a:bodyPr wrap="square" lIns="0" tIns="0" rIns="0" bIns="0" rtlCol="0" anchor="ctr"/>
          <a:lstStyle/>
          <a:p>
            <a:pPr marL="0" indent="0">
              <a:lnSpc>
                <a:spcPct val="102000"/>
              </a:lnSpc>
              <a:buNone/>
            </a:pPr>
            <a:r>
              <a:rPr lang="en-US" sz="1250" dirty="0">
                <a:solidFill>
                  <a:srgbClr val="26322F"/>
                </a:solidFill>
                <a:latin typeface="Calibri" pitchFamily="34" charset="0"/>
                <a:ea typeface="Calibri" pitchFamily="34" charset="-122"/>
                <a:cs typeface="Calibri" pitchFamily="34" charset="-120"/>
              </a:rPr>
              <a:t>Fewer acute episodes for staff to manage.</a:t>
            </a:r>
            <a:endParaRPr lang="en-US" sz="1250" dirty="0"/>
          </a:p>
        </p:txBody>
      </p:sp>
      <p:sp>
        <p:nvSpPr>
          <p:cNvPr id="11" name="Shape 8"/>
          <p:cNvSpPr/>
          <p:nvPr/>
        </p:nvSpPr>
        <p:spPr>
          <a:xfrm>
            <a:off x="640080" y="3456432"/>
            <a:ext cx="7406640" cy="768096"/>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2" name="Shape 9"/>
          <p:cNvSpPr/>
          <p:nvPr/>
        </p:nvSpPr>
        <p:spPr>
          <a:xfrm>
            <a:off x="640080" y="3456432"/>
            <a:ext cx="109728" cy="768096"/>
          </a:xfrm>
          <a:prstGeom prst="rect">
            <a:avLst/>
          </a:prstGeom>
          <a:solidFill>
            <a:srgbClr val="C77E54"/>
          </a:solidFill>
          <a:ln/>
        </p:spPr>
        <p:txBody>
          <a:bodyPr/>
          <a:lstStyle/>
          <a:p>
            <a:endParaRPr lang="en-US"/>
          </a:p>
        </p:txBody>
      </p:sp>
      <p:sp>
        <p:nvSpPr>
          <p:cNvPr id="13" name="Text 10"/>
          <p:cNvSpPr/>
          <p:nvPr/>
        </p:nvSpPr>
        <p:spPr>
          <a:xfrm>
            <a:off x="1005840" y="3511296"/>
            <a:ext cx="3749040" cy="658368"/>
          </a:xfrm>
          <a:prstGeom prst="rect">
            <a:avLst/>
          </a:prstGeom>
          <a:noFill/>
          <a:ln/>
        </p:spPr>
        <p:txBody>
          <a:bodyPr wrap="square" lIns="0" tIns="0" rIns="0" bIns="0" rtlCol="0" anchor="ctr"/>
          <a:lstStyle/>
          <a:p>
            <a:pPr marL="0" indent="0">
              <a:buNone/>
            </a:pPr>
            <a:r>
              <a:rPr lang="en-US" sz="1600" b="1" dirty="0">
                <a:solidFill>
                  <a:srgbClr val="12726B"/>
                </a:solidFill>
                <a:latin typeface="Georgia" pitchFamily="34" charset="0"/>
                <a:ea typeface="Georgia" pitchFamily="34" charset="-122"/>
                <a:cs typeface="Georgia" pitchFamily="34" charset="-120"/>
              </a:rPr>
              <a:t>More hope &amp; empowerment</a:t>
            </a:r>
            <a:endParaRPr lang="en-US" sz="1600" dirty="0"/>
          </a:p>
        </p:txBody>
      </p:sp>
      <p:sp>
        <p:nvSpPr>
          <p:cNvPr id="14" name="Text 11"/>
          <p:cNvSpPr/>
          <p:nvPr/>
        </p:nvSpPr>
        <p:spPr>
          <a:xfrm>
            <a:off x="4800600" y="3511296"/>
            <a:ext cx="3017520" cy="658368"/>
          </a:xfrm>
          <a:prstGeom prst="rect">
            <a:avLst/>
          </a:prstGeom>
          <a:noFill/>
          <a:ln/>
        </p:spPr>
        <p:txBody>
          <a:bodyPr wrap="square" lIns="0" tIns="0" rIns="0" bIns="0" rtlCol="0" anchor="ctr"/>
          <a:lstStyle/>
          <a:p>
            <a:pPr marL="0" indent="0">
              <a:lnSpc>
                <a:spcPct val="102000"/>
              </a:lnSpc>
              <a:buNone/>
            </a:pPr>
            <a:r>
              <a:rPr lang="en-US" sz="1250" dirty="0">
                <a:solidFill>
                  <a:srgbClr val="26322F"/>
                </a:solidFill>
                <a:latin typeface="Calibri" pitchFamily="34" charset="0"/>
                <a:ea typeface="Calibri" pitchFamily="34" charset="-122"/>
                <a:cs typeface="Calibri" pitchFamily="34" charset="-120"/>
              </a:rPr>
              <a:t>Engaged guests participate instead of resist.</a:t>
            </a:r>
            <a:endParaRPr lang="en-US" sz="1250" dirty="0"/>
          </a:p>
        </p:txBody>
      </p:sp>
      <p:sp>
        <p:nvSpPr>
          <p:cNvPr id="15" name="Shape 12"/>
          <p:cNvSpPr/>
          <p:nvPr/>
        </p:nvSpPr>
        <p:spPr>
          <a:xfrm>
            <a:off x="640080" y="4370832"/>
            <a:ext cx="7406640" cy="768096"/>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6" name="Shape 13"/>
          <p:cNvSpPr/>
          <p:nvPr/>
        </p:nvSpPr>
        <p:spPr>
          <a:xfrm>
            <a:off x="640080" y="4370832"/>
            <a:ext cx="109728" cy="768096"/>
          </a:xfrm>
          <a:prstGeom prst="rect">
            <a:avLst/>
          </a:prstGeom>
          <a:solidFill>
            <a:srgbClr val="C77E54"/>
          </a:solidFill>
          <a:ln/>
        </p:spPr>
        <p:txBody>
          <a:bodyPr/>
          <a:lstStyle/>
          <a:p>
            <a:endParaRPr lang="en-US"/>
          </a:p>
        </p:txBody>
      </p:sp>
      <p:sp>
        <p:nvSpPr>
          <p:cNvPr id="17" name="Text 14"/>
          <p:cNvSpPr/>
          <p:nvPr/>
        </p:nvSpPr>
        <p:spPr>
          <a:xfrm>
            <a:off x="1005840" y="4425696"/>
            <a:ext cx="3749040" cy="658368"/>
          </a:xfrm>
          <a:prstGeom prst="rect">
            <a:avLst/>
          </a:prstGeom>
          <a:noFill/>
          <a:ln/>
        </p:spPr>
        <p:txBody>
          <a:bodyPr wrap="square" lIns="0" tIns="0" rIns="0" bIns="0" rtlCol="0" anchor="ctr"/>
          <a:lstStyle/>
          <a:p>
            <a:pPr marL="0" indent="0">
              <a:buNone/>
            </a:pPr>
            <a:r>
              <a:rPr lang="en-US" sz="1600" b="1" dirty="0">
                <a:solidFill>
                  <a:srgbClr val="12726B"/>
                </a:solidFill>
                <a:latin typeface="Georgia" pitchFamily="34" charset="0"/>
                <a:ea typeface="Georgia" pitchFamily="34" charset="-122"/>
                <a:cs typeface="Georgia" pitchFamily="34" charset="-120"/>
              </a:rPr>
              <a:t>Stronger self-advocacy</a:t>
            </a:r>
            <a:endParaRPr lang="en-US" sz="1600" dirty="0"/>
          </a:p>
        </p:txBody>
      </p:sp>
      <p:sp>
        <p:nvSpPr>
          <p:cNvPr id="18" name="Text 15"/>
          <p:cNvSpPr/>
          <p:nvPr/>
        </p:nvSpPr>
        <p:spPr>
          <a:xfrm>
            <a:off x="4800600" y="4425696"/>
            <a:ext cx="3017520" cy="658368"/>
          </a:xfrm>
          <a:prstGeom prst="rect">
            <a:avLst/>
          </a:prstGeom>
          <a:noFill/>
          <a:ln/>
        </p:spPr>
        <p:txBody>
          <a:bodyPr wrap="square" lIns="0" tIns="0" rIns="0" bIns="0" rtlCol="0" anchor="ctr"/>
          <a:lstStyle/>
          <a:p>
            <a:pPr marL="0" indent="0">
              <a:lnSpc>
                <a:spcPct val="102000"/>
              </a:lnSpc>
              <a:buNone/>
            </a:pPr>
            <a:r>
              <a:rPr lang="en-US" sz="1250" dirty="0">
                <a:solidFill>
                  <a:srgbClr val="26322F"/>
                </a:solidFill>
                <a:latin typeface="Calibri" pitchFamily="34" charset="0"/>
                <a:ea typeface="Calibri" pitchFamily="34" charset="-122"/>
                <a:cs typeface="Calibri" pitchFamily="34" charset="-120"/>
              </a:rPr>
              <a:t>Guests state needs clearly and early.</a:t>
            </a:r>
            <a:endParaRPr lang="en-US" sz="1250" dirty="0"/>
          </a:p>
        </p:txBody>
      </p:sp>
      <p:sp>
        <p:nvSpPr>
          <p:cNvPr id="19" name="Shape 16"/>
          <p:cNvSpPr/>
          <p:nvPr/>
        </p:nvSpPr>
        <p:spPr>
          <a:xfrm>
            <a:off x="640080" y="5285232"/>
            <a:ext cx="7406640" cy="768096"/>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20" name="Shape 17"/>
          <p:cNvSpPr/>
          <p:nvPr/>
        </p:nvSpPr>
        <p:spPr>
          <a:xfrm>
            <a:off x="640080" y="5285232"/>
            <a:ext cx="109728" cy="768096"/>
          </a:xfrm>
          <a:prstGeom prst="rect">
            <a:avLst/>
          </a:prstGeom>
          <a:solidFill>
            <a:srgbClr val="C77E54"/>
          </a:solidFill>
          <a:ln/>
        </p:spPr>
        <p:txBody>
          <a:bodyPr/>
          <a:lstStyle/>
          <a:p>
            <a:endParaRPr lang="en-US"/>
          </a:p>
        </p:txBody>
      </p:sp>
      <p:sp>
        <p:nvSpPr>
          <p:cNvPr id="21" name="Text 18"/>
          <p:cNvSpPr/>
          <p:nvPr/>
        </p:nvSpPr>
        <p:spPr>
          <a:xfrm>
            <a:off x="1005840" y="5340096"/>
            <a:ext cx="3749040" cy="658368"/>
          </a:xfrm>
          <a:prstGeom prst="rect">
            <a:avLst/>
          </a:prstGeom>
          <a:noFill/>
          <a:ln/>
        </p:spPr>
        <p:txBody>
          <a:bodyPr wrap="square" lIns="0" tIns="0" rIns="0" bIns="0" rtlCol="0" anchor="ctr"/>
          <a:lstStyle/>
          <a:p>
            <a:pPr marL="0" indent="0">
              <a:buNone/>
            </a:pPr>
            <a:r>
              <a:rPr lang="en-US" sz="1600" b="1" dirty="0">
                <a:solidFill>
                  <a:srgbClr val="12726B"/>
                </a:solidFill>
                <a:latin typeface="Georgia" pitchFamily="34" charset="0"/>
                <a:ea typeface="Georgia" pitchFamily="34" charset="-122"/>
                <a:cs typeface="Georgia" pitchFamily="34" charset="-120"/>
              </a:rPr>
              <a:t>Greater independence</a:t>
            </a:r>
            <a:endParaRPr lang="en-US" sz="1600" dirty="0"/>
          </a:p>
        </p:txBody>
      </p:sp>
      <p:sp>
        <p:nvSpPr>
          <p:cNvPr id="22" name="Text 19"/>
          <p:cNvSpPr/>
          <p:nvPr/>
        </p:nvSpPr>
        <p:spPr>
          <a:xfrm>
            <a:off x="4800600" y="5340096"/>
            <a:ext cx="3017520" cy="658368"/>
          </a:xfrm>
          <a:prstGeom prst="rect">
            <a:avLst/>
          </a:prstGeom>
          <a:noFill/>
          <a:ln/>
        </p:spPr>
        <p:txBody>
          <a:bodyPr wrap="square" lIns="0" tIns="0" rIns="0" bIns="0" rtlCol="0" anchor="ctr"/>
          <a:lstStyle/>
          <a:p>
            <a:pPr marL="0" indent="0">
              <a:lnSpc>
                <a:spcPct val="102000"/>
              </a:lnSpc>
              <a:buNone/>
            </a:pPr>
            <a:r>
              <a:rPr lang="en-US" sz="1250" dirty="0">
                <a:solidFill>
                  <a:srgbClr val="26322F"/>
                </a:solidFill>
                <a:latin typeface="Calibri" pitchFamily="34" charset="0"/>
                <a:ea typeface="Calibri" pitchFamily="34" charset="-122"/>
                <a:cs typeface="Calibri" pitchFamily="34" charset="-120"/>
              </a:rPr>
              <a:t>Less reliance on staff for routine support.</a:t>
            </a:r>
            <a:endParaRPr lang="en-US" sz="1250" dirty="0"/>
          </a:p>
        </p:txBody>
      </p:sp>
      <p:sp>
        <p:nvSpPr>
          <p:cNvPr id="23" name="Text 20"/>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24" name="Text 21"/>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08</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2EA"/>
        </a:solidFill>
        <a:effectLst/>
      </p:bgPr>
    </p:bg>
    <p:spTree>
      <p:nvGrpSpPr>
        <p:cNvPr id="1" name=""/>
        <p:cNvGrpSpPr/>
        <p:nvPr/>
      </p:nvGrpSpPr>
      <p:grpSpPr>
        <a:xfrm>
          <a:off x="0" y="0"/>
          <a:ext cx="0" cy="0"/>
          <a:chOff x="0" y="0"/>
          <a:chExt cx="0" cy="0"/>
        </a:xfrm>
      </p:grpSpPr>
      <p:pic>
        <p:nvPicPr>
          <p:cNvPr id="90" name="Background Image"/>
          <p:cNvPicPr>
            <a:picLocks noChangeAspect="1"/>
          </p:cNvPicPr>
          <p:nvPr/>
        </p:nvPicPr>
        <p:blipFill>
          <a:blip r:embed="rId3"/>
          <a:srcRect t="7813" b="7812"/>
          <a:stretch>
            <a:fillRect/>
          </a:stretch>
        </p:blipFill>
        <p:spPr>
          <a:xfrm>
            <a:off x="0" y="0"/>
            <a:ext cx="12192000" cy="6858000"/>
          </a:xfrm>
          <a:prstGeom prst="rect">
            <a:avLst/>
          </a:prstGeom>
        </p:spPr>
      </p:pic>
      <p:sp>
        <p:nvSpPr>
          <p:cNvPr id="91" name="Overlay"/>
          <p:cNvSpPr/>
          <p:nvPr/>
        </p:nvSpPr>
        <p:spPr>
          <a:xfrm>
            <a:off x="0" y="0"/>
            <a:ext cx="12192000" cy="6858000"/>
          </a:xfrm>
          <a:prstGeom prst="rect">
            <a:avLst/>
          </a:prstGeom>
          <a:gradFill>
            <a:gsLst>
              <a:gs pos="0">
                <a:srgbClr val="F6F2EA">
                  <a:alpha val="100000"/>
                </a:srgbClr>
              </a:gs>
              <a:gs pos="45000">
                <a:srgbClr val="F6F2EA">
                  <a:alpha val="76000"/>
                </a:srgbClr>
              </a:gs>
              <a:gs pos="100000">
                <a:srgbClr val="F6F2EA">
                  <a:alpha val="48000"/>
                </a:srgbClr>
              </a:gs>
            </a:gsLst>
            <a:lin ang="5400000" scaled="1"/>
          </a:gradFill>
          <a:ln>
            <a:noFill/>
          </a:ln>
        </p:spPr>
        <p:txBody>
          <a:bodyPr/>
          <a:lstStyle/>
          <a:p>
            <a:endParaRPr lang="en-US"/>
          </a:p>
        </p:txBody>
      </p:sp>
      <p:sp>
        <p:nvSpPr>
          <p:cNvPr id="2" name="Text 0"/>
          <p:cNvSpPr/>
          <p:nvPr/>
        </p:nvSpPr>
        <p:spPr>
          <a:xfrm>
            <a:off x="640080" y="548640"/>
            <a:ext cx="6400800" cy="274320"/>
          </a:xfrm>
          <a:prstGeom prst="rect">
            <a:avLst/>
          </a:prstGeom>
          <a:noFill/>
          <a:ln/>
        </p:spPr>
        <p:txBody>
          <a:bodyPr wrap="square" lIns="0" tIns="0" rIns="0" bIns="0" rtlCol="0" anchor="ctr"/>
          <a:lstStyle/>
          <a:p>
            <a:pPr marL="0" indent="0" algn="l">
              <a:buNone/>
            </a:pPr>
            <a:r>
              <a:rPr lang="en-US" sz="1250" b="1" kern="0" spc="300" dirty="0">
                <a:solidFill>
                  <a:srgbClr val="12726B"/>
                </a:solidFill>
                <a:latin typeface="Calibri" pitchFamily="34" charset="0"/>
                <a:ea typeface="Calibri" pitchFamily="34" charset="-122"/>
                <a:cs typeface="Calibri" pitchFamily="34" charset="-120"/>
              </a:rPr>
              <a:t>PRACTICAL HOW-TO</a:t>
            </a:r>
            <a:endParaRPr lang="en-US" sz="1250" dirty="0"/>
          </a:p>
        </p:txBody>
      </p:sp>
      <p:sp>
        <p:nvSpPr>
          <p:cNvPr id="3" name="Text 1"/>
          <p:cNvSpPr/>
          <p:nvPr/>
        </p:nvSpPr>
        <p:spPr>
          <a:xfrm>
            <a:off x="640080" y="868680"/>
            <a:ext cx="10058400" cy="914400"/>
          </a:xfrm>
          <a:prstGeom prst="rect">
            <a:avLst/>
          </a:prstGeom>
          <a:noFill/>
          <a:ln/>
        </p:spPr>
        <p:txBody>
          <a:bodyPr wrap="square" lIns="0" tIns="0" rIns="0" bIns="0" rtlCol="0" anchor="t"/>
          <a:lstStyle/>
          <a:p>
            <a:pPr marL="0" indent="0" algn="l">
              <a:lnSpc>
                <a:spcPct val="98000"/>
              </a:lnSpc>
              <a:buNone/>
            </a:pPr>
            <a:r>
              <a:rPr lang="en-US" sz="3200" b="1" dirty="0">
                <a:solidFill>
                  <a:srgbClr val="26322F"/>
                </a:solidFill>
                <a:latin typeface="Georgia" pitchFamily="34" charset="0"/>
                <a:ea typeface="Georgia" pitchFamily="34" charset="-122"/>
                <a:cs typeface="Georgia" pitchFamily="34" charset="-120"/>
              </a:rPr>
              <a:t>How staff can support WRAP use</a:t>
            </a:r>
            <a:endParaRPr lang="en-US" sz="3200" dirty="0"/>
          </a:p>
        </p:txBody>
      </p:sp>
      <p:sp>
        <p:nvSpPr>
          <p:cNvPr id="4" name="Text 2"/>
          <p:cNvSpPr/>
          <p:nvPr/>
        </p:nvSpPr>
        <p:spPr>
          <a:xfrm>
            <a:off x="640080" y="1600200"/>
            <a:ext cx="10881360" cy="457200"/>
          </a:xfrm>
          <a:prstGeom prst="rect">
            <a:avLst/>
          </a:prstGeom>
          <a:noFill/>
          <a:ln/>
        </p:spPr>
        <p:txBody>
          <a:bodyPr wrap="square" lIns="0" tIns="0" rIns="0" bIns="0" rtlCol="0" anchor="ctr"/>
          <a:lstStyle/>
          <a:p>
            <a:pPr marL="0" indent="0">
              <a:buNone/>
            </a:pPr>
            <a:r>
              <a:rPr lang="en-US" sz="1450" dirty="0">
                <a:solidFill>
                  <a:srgbClr val="5F706B"/>
                </a:solidFill>
                <a:latin typeface="Calibri" pitchFamily="34" charset="0"/>
                <a:ea typeface="Calibri" pitchFamily="34" charset="-122"/>
                <a:cs typeface="Calibri" pitchFamily="34" charset="-120"/>
              </a:rPr>
              <a:t>You don't need to be a facilitator. Small, respectful actions help guests keep their plan working.</a:t>
            </a:r>
            <a:endParaRPr lang="en-US" sz="1450" dirty="0"/>
          </a:p>
        </p:txBody>
      </p:sp>
      <p:sp>
        <p:nvSpPr>
          <p:cNvPr id="5" name="Shape 3"/>
          <p:cNvSpPr/>
          <p:nvPr/>
        </p:nvSpPr>
        <p:spPr>
          <a:xfrm>
            <a:off x="640080" y="2286000"/>
            <a:ext cx="5440680" cy="178308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6" name="Shape 4"/>
          <p:cNvSpPr/>
          <p:nvPr/>
        </p:nvSpPr>
        <p:spPr>
          <a:xfrm>
            <a:off x="960120" y="2615184"/>
            <a:ext cx="713232" cy="713232"/>
          </a:xfrm>
          <a:prstGeom prst="ellipse">
            <a:avLst/>
          </a:prstGeom>
          <a:solidFill>
            <a:srgbClr val="12726B"/>
          </a:solidFill>
          <a:ln/>
        </p:spPr>
        <p:txBody>
          <a:bodyPr/>
          <a:lstStyle/>
          <a:p>
            <a:endParaRPr lang="en-US"/>
          </a:p>
        </p:txBody>
      </p:sp>
      <p:sp>
        <p:nvSpPr>
          <p:cNvPr id="7" name="Text 5"/>
          <p:cNvSpPr/>
          <p:nvPr/>
        </p:nvSpPr>
        <p:spPr>
          <a:xfrm>
            <a:off x="960120" y="2615184"/>
            <a:ext cx="713232" cy="713232"/>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1</a:t>
            </a:r>
            <a:endParaRPr lang="en-US" sz="2600" dirty="0"/>
          </a:p>
        </p:txBody>
      </p:sp>
      <p:sp>
        <p:nvSpPr>
          <p:cNvPr id="8" name="Text 6"/>
          <p:cNvSpPr/>
          <p:nvPr/>
        </p:nvSpPr>
        <p:spPr>
          <a:xfrm>
            <a:off x="1874520" y="2596896"/>
            <a:ext cx="3886200" cy="54864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Invite, never require</a:t>
            </a:r>
            <a:endParaRPr lang="en-US" sz="1700" dirty="0"/>
          </a:p>
        </p:txBody>
      </p:sp>
      <p:sp>
        <p:nvSpPr>
          <p:cNvPr id="9" name="Text 7"/>
          <p:cNvSpPr/>
          <p:nvPr/>
        </p:nvSpPr>
        <p:spPr>
          <a:xfrm>
            <a:off x="1874520" y="3154680"/>
            <a:ext cx="3886200" cy="82296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Offer WRAP as an option and connect interested guests to peer facilitators. It only works when it's voluntary.</a:t>
            </a:r>
            <a:endParaRPr lang="en-US" sz="1250" dirty="0"/>
          </a:p>
        </p:txBody>
      </p:sp>
      <p:sp>
        <p:nvSpPr>
          <p:cNvPr id="10" name="Shape 8"/>
          <p:cNvSpPr/>
          <p:nvPr/>
        </p:nvSpPr>
        <p:spPr>
          <a:xfrm>
            <a:off x="6400800" y="2286000"/>
            <a:ext cx="5440680" cy="178308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1" name="Shape 9"/>
          <p:cNvSpPr/>
          <p:nvPr/>
        </p:nvSpPr>
        <p:spPr>
          <a:xfrm>
            <a:off x="6720840" y="2615184"/>
            <a:ext cx="713232" cy="713232"/>
          </a:xfrm>
          <a:prstGeom prst="ellipse">
            <a:avLst/>
          </a:prstGeom>
          <a:solidFill>
            <a:srgbClr val="12726B"/>
          </a:solidFill>
          <a:ln/>
        </p:spPr>
        <p:txBody>
          <a:bodyPr/>
          <a:lstStyle/>
          <a:p>
            <a:endParaRPr lang="en-US"/>
          </a:p>
        </p:txBody>
      </p:sp>
      <p:sp>
        <p:nvSpPr>
          <p:cNvPr id="12" name="Text 10"/>
          <p:cNvSpPr/>
          <p:nvPr/>
        </p:nvSpPr>
        <p:spPr>
          <a:xfrm>
            <a:off x="6720840" y="2615184"/>
            <a:ext cx="713232" cy="713232"/>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2</a:t>
            </a:r>
            <a:endParaRPr lang="en-US" sz="2600" dirty="0"/>
          </a:p>
        </p:txBody>
      </p:sp>
      <p:sp>
        <p:nvSpPr>
          <p:cNvPr id="13" name="Text 11"/>
          <p:cNvSpPr/>
          <p:nvPr/>
        </p:nvSpPr>
        <p:spPr>
          <a:xfrm>
            <a:off x="7635240" y="2596896"/>
            <a:ext cx="3886200" cy="54864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Make room for the routine</a:t>
            </a:r>
            <a:endParaRPr lang="en-US" sz="1700" dirty="0"/>
          </a:p>
        </p:txBody>
      </p:sp>
      <p:sp>
        <p:nvSpPr>
          <p:cNvPr id="14" name="Text 12"/>
          <p:cNvSpPr/>
          <p:nvPr/>
        </p:nvSpPr>
        <p:spPr>
          <a:xfrm>
            <a:off x="7635240" y="3154680"/>
            <a:ext cx="3886200" cy="82296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Protect quiet time and small choices so guests can use their Daily Maintenance Plan and toolbox.</a:t>
            </a:r>
            <a:endParaRPr lang="en-US" sz="1250" dirty="0"/>
          </a:p>
        </p:txBody>
      </p:sp>
      <p:sp>
        <p:nvSpPr>
          <p:cNvPr id="15" name="Shape 13"/>
          <p:cNvSpPr/>
          <p:nvPr/>
        </p:nvSpPr>
        <p:spPr>
          <a:xfrm>
            <a:off x="640080" y="4270248"/>
            <a:ext cx="5440680" cy="178308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16" name="Shape 14"/>
          <p:cNvSpPr/>
          <p:nvPr/>
        </p:nvSpPr>
        <p:spPr>
          <a:xfrm>
            <a:off x="960120" y="4599432"/>
            <a:ext cx="713232" cy="713232"/>
          </a:xfrm>
          <a:prstGeom prst="ellipse">
            <a:avLst/>
          </a:prstGeom>
          <a:solidFill>
            <a:srgbClr val="12726B"/>
          </a:solidFill>
          <a:ln/>
        </p:spPr>
        <p:txBody>
          <a:bodyPr/>
          <a:lstStyle/>
          <a:p>
            <a:endParaRPr lang="en-US"/>
          </a:p>
        </p:txBody>
      </p:sp>
      <p:sp>
        <p:nvSpPr>
          <p:cNvPr id="17" name="Text 15"/>
          <p:cNvSpPr/>
          <p:nvPr/>
        </p:nvSpPr>
        <p:spPr>
          <a:xfrm>
            <a:off x="960120" y="4599432"/>
            <a:ext cx="713232" cy="713232"/>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3</a:t>
            </a:r>
            <a:endParaRPr lang="en-US" sz="2600" dirty="0"/>
          </a:p>
        </p:txBody>
      </p:sp>
      <p:sp>
        <p:nvSpPr>
          <p:cNvPr id="18" name="Text 16"/>
          <p:cNvSpPr/>
          <p:nvPr/>
        </p:nvSpPr>
        <p:spPr>
          <a:xfrm>
            <a:off x="1874520" y="4581144"/>
            <a:ext cx="3886200" cy="54864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Ask what helps</a:t>
            </a:r>
            <a:endParaRPr lang="en-US" sz="1700" dirty="0"/>
          </a:p>
        </p:txBody>
      </p:sp>
      <p:sp>
        <p:nvSpPr>
          <p:cNvPr id="19" name="Text 17"/>
          <p:cNvSpPr/>
          <p:nvPr/>
        </p:nvSpPr>
        <p:spPr>
          <a:xfrm>
            <a:off x="1874520" y="5138928"/>
            <a:ext cx="3886200" cy="82296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If a guest is willing to share, learn their triggers, early warning signs, and preferred supports.</a:t>
            </a:r>
            <a:endParaRPr lang="en-US" sz="1250" dirty="0"/>
          </a:p>
        </p:txBody>
      </p:sp>
      <p:sp>
        <p:nvSpPr>
          <p:cNvPr id="20" name="Shape 18"/>
          <p:cNvSpPr/>
          <p:nvPr/>
        </p:nvSpPr>
        <p:spPr>
          <a:xfrm>
            <a:off x="6400800" y="4270248"/>
            <a:ext cx="5440680" cy="1783080"/>
          </a:xfrm>
          <a:prstGeom prst="rect">
            <a:avLst/>
          </a:prstGeom>
          <a:solidFill>
            <a:srgbClr val="FFFFFF"/>
          </a:solidFill>
          <a:ln/>
          <a:effectLst>
            <a:outerShdw blurRad="114300" dist="38100" dir="5400000" algn="bl" rotWithShape="0">
              <a:srgbClr val="8AA39B">
                <a:alpha val="28000"/>
              </a:srgbClr>
            </a:outerShdw>
          </a:effectLst>
        </p:spPr>
        <p:txBody>
          <a:bodyPr/>
          <a:lstStyle/>
          <a:p>
            <a:endParaRPr lang="en-US"/>
          </a:p>
        </p:txBody>
      </p:sp>
      <p:sp>
        <p:nvSpPr>
          <p:cNvPr id="21" name="Shape 19"/>
          <p:cNvSpPr/>
          <p:nvPr/>
        </p:nvSpPr>
        <p:spPr>
          <a:xfrm>
            <a:off x="6720840" y="4599432"/>
            <a:ext cx="713232" cy="713232"/>
          </a:xfrm>
          <a:prstGeom prst="ellipse">
            <a:avLst/>
          </a:prstGeom>
          <a:solidFill>
            <a:srgbClr val="12726B"/>
          </a:solidFill>
          <a:ln/>
        </p:spPr>
        <p:txBody>
          <a:bodyPr/>
          <a:lstStyle/>
          <a:p>
            <a:endParaRPr lang="en-US"/>
          </a:p>
        </p:txBody>
      </p:sp>
      <p:sp>
        <p:nvSpPr>
          <p:cNvPr id="22" name="Text 20"/>
          <p:cNvSpPr/>
          <p:nvPr/>
        </p:nvSpPr>
        <p:spPr>
          <a:xfrm>
            <a:off x="6720840" y="4599432"/>
            <a:ext cx="713232" cy="713232"/>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4</a:t>
            </a:r>
            <a:endParaRPr lang="en-US" sz="2600" dirty="0"/>
          </a:p>
        </p:txBody>
      </p:sp>
      <p:sp>
        <p:nvSpPr>
          <p:cNvPr id="23" name="Text 21"/>
          <p:cNvSpPr/>
          <p:nvPr/>
        </p:nvSpPr>
        <p:spPr>
          <a:xfrm>
            <a:off x="7635240" y="4581144"/>
            <a:ext cx="3886200" cy="548640"/>
          </a:xfrm>
          <a:prstGeom prst="rect">
            <a:avLst/>
          </a:prstGeom>
          <a:noFill/>
          <a:ln/>
        </p:spPr>
        <p:txBody>
          <a:bodyPr wrap="square" lIns="0" tIns="0" rIns="0" bIns="0" rtlCol="0" anchor="ctr"/>
          <a:lstStyle/>
          <a:p>
            <a:pPr marL="0" indent="0">
              <a:buNone/>
            </a:pPr>
            <a:r>
              <a:rPr lang="en-US" sz="1700" b="1" dirty="0">
                <a:solidFill>
                  <a:srgbClr val="26322F"/>
                </a:solidFill>
                <a:latin typeface="Georgia" pitchFamily="34" charset="0"/>
                <a:ea typeface="Georgia" pitchFamily="34" charset="-122"/>
                <a:cs typeface="Georgia" pitchFamily="34" charset="-120"/>
              </a:rPr>
              <a:t>Honor the plan</a:t>
            </a:r>
            <a:endParaRPr lang="en-US" sz="1700" dirty="0"/>
          </a:p>
        </p:txBody>
      </p:sp>
      <p:sp>
        <p:nvSpPr>
          <p:cNvPr id="24" name="Text 22"/>
          <p:cNvSpPr/>
          <p:nvPr/>
        </p:nvSpPr>
        <p:spPr>
          <a:xfrm>
            <a:off x="7635240" y="5138928"/>
            <a:ext cx="3886200" cy="822960"/>
          </a:xfrm>
          <a:prstGeom prst="rect">
            <a:avLst/>
          </a:prstGeom>
          <a:noFill/>
          <a:ln/>
        </p:spPr>
        <p:txBody>
          <a:bodyPr wrap="square" lIns="0" tIns="0" rIns="0" bIns="0" rtlCol="0" anchor="ctr"/>
          <a:lstStyle/>
          <a:p>
            <a:pPr marL="0" indent="0">
              <a:lnSpc>
                <a:spcPct val="108000"/>
              </a:lnSpc>
              <a:buNone/>
            </a:pPr>
            <a:r>
              <a:rPr lang="en-US" sz="1250" dirty="0">
                <a:solidFill>
                  <a:srgbClr val="5F706B"/>
                </a:solidFill>
                <a:latin typeface="Calibri" pitchFamily="34" charset="0"/>
                <a:ea typeface="Calibri" pitchFamily="34" charset="-122"/>
                <a:cs typeface="Calibri" pitchFamily="34" charset="-120"/>
              </a:rPr>
              <a:t>Follow the guest's stated preferences in tense moments — and keep what they share confidential.</a:t>
            </a:r>
            <a:endParaRPr lang="en-US" sz="1250" dirty="0"/>
          </a:p>
        </p:txBody>
      </p:sp>
      <p:sp>
        <p:nvSpPr>
          <p:cNvPr id="25" name="Text 23"/>
          <p:cNvSpPr/>
          <p:nvPr/>
        </p:nvSpPr>
        <p:spPr>
          <a:xfrm>
            <a:off x="548640" y="6437376"/>
            <a:ext cx="7315200" cy="274320"/>
          </a:xfrm>
          <a:prstGeom prst="rect">
            <a:avLst/>
          </a:prstGeom>
          <a:noFill/>
          <a:ln/>
        </p:spPr>
        <p:txBody>
          <a:bodyPr wrap="square" lIns="0" tIns="0" rIns="0" bIns="0" rtlCol="0" anchor="ctr"/>
          <a:lstStyle/>
          <a:p>
            <a:pPr marL="0" indent="0" algn="l">
              <a:buNone/>
            </a:pPr>
            <a:r>
              <a:rPr lang="en-US" sz="950" dirty="0">
                <a:solidFill>
                  <a:srgbClr val="5F706B"/>
                </a:solidFill>
                <a:latin typeface="Calibri" pitchFamily="34" charset="0"/>
                <a:ea typeface="Calibri" pitchFamily="34" charset="-122"/>
                <a:cs typeface="Calibri" pitchFamily="34" charset="-120"/>
              </a:rPr>
              <a:t>WRAP × ISAQ  ·  Low Barrier Shelter Staff</a:t>
            </a:r>
            <a:endParaRPr lang="en-US" sz="950" dirty="0"/>
          </a:p>
        </p:txBody>
      </p:sp>
      <p:sp>
        <p:nvSpPr>
          <p:cNvPr id="26" name="Text 24"/>
          <p:cNvSpPr/>
          <p:nvPr/>
        </p:nvSpPr>
        <p:spPr>
          <a:xfrm>
            <a:off x="11155680" y="6437376"/>
            <a:ext cx="548640" cy="274320"/>
          </a:xfrm>
          <a:prstGeom prst="rect">
            <a:avLst/>
          </a:prstGeom>
          <a:noFill/>
          <a:ln/>
        </p:spPr>
        <p:txBody>
          <a:bodyPr wrap="square" lIns="0" tIns="0" rIns="0" bIns="0" rtlCol="0" anchor="ctr"/>
          <a:lstStyle/>
          <a:p>
            <a:pPr marL="0" indent="0" algn="r">
              <a:buNone/>
            </a:pPr>
            <a:r>
              <a:rPr lang="en-US" sz="950" dirty="0">
                <a:solidFill>
                  <a:srgbClr val="5F706B"/>
                </a:solidFill>
                <a:latin typeface="Calibri" pitchFamily="34" charset="0"/>
                <a:ea typeface="Calibri" pitchFamily="34" charset="-122"/>
                <a:cs typeface="Calibri" pitchFamily="34" charset="-120"/>
              </a:rPr>
              <a:t>09</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2145</Words>
  <Application>Microsoft Office PowerPoint</Application>
  <PresentationFormat>Widescreen</PresentationFormat>
  <Paragraphs>164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2026-06-14T21:58:07Z</dcterms:created>
  <dcterms:modified xsi:type="dcterms:W3CDTF">2026-06-14T22:27:05Z</dcterms:modified>
</cp:coreProperties>
</file>