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5" d="100"/>
          <a:sy n="75" d="100"/>
        </p:scale>
        <p:origin x="8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Welcome — this is a peer-to-peer session, not clinical advice.
• Step Eight: made a list of all persons we had harmed, and became willing to make amends to them all.
• WRAP is a self-designed wellness tool created by Mary Ellen Copeland and peers.
• Thesis: Step Eight stirs up strong feelings — WRAP keeps us steady while we do it.
• Invite people to think of one name they have been avoiding.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WRAP = Wellness Recovery Action Plan; evidence-based, peer-developed.
• Five sections, plus a personal Wellness Toolbox of coping actions.
• Written when well, used when not — like a fire plan.
• Self-authored: ownership drives follow-through.
• Ask: who here already has something like this informally?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Step Eight is preparation — Step Nine is the amends themselves.
• Listing names makes harm concrete and personal.
• Willingness may arrive slowly; that is normal, not failure.
• Strong emotion is the main relapse risk at this stage.
• Bridge: this is exactly what WRAP is built for.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Left column: the demands of Step Eight. Right: the WRAP section that answers it.
• WRAP is a container, not a substitute for the Step.
• Emphasize Early Warning Signs — the highest-value crossover.
• Sponsor and WRAP supporters can be the same people.
• Invite one example from the room.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Triggers are external; warning signs are internal.
• Writing them removes the element of surprise.
• Always pair a trigger with a planned response.
• Amends to the deceased — living amends, letters — still counts.
• Encourage listing triggers before finalizing the Step Eight list.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Warning signs are personal — these are prompts, not a checklist.
• Amber is the sweet spot: enough awareness, still plenty of choice.
• Ask supporters to name signs they see in you that you miss.
• Red-zone plan should already be written and shared.
• Pausing the Step is a legitimate amber-zone response.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Toolbox = the menu you draw from in every other WRAP section.
• Keep it short and genuinely usable — five things you will actually do.
• Pair each tool with when you use it.
• Unsent-letter exercise builds willingness safely.
• Ask people to name one tool aloud.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Sponsor guides the Step; WRAP supporters guard wellness.
• Name supporters in writing, with specific roles.
• Give them permission now to raise concerns later.
• You remain the final decision-maker.
• Overlap between the two circles is fine and often helpful.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Keep the first week light — momentum matters more than completeness.
• Wellness plan comes before the hardest names.
• Weekly review keeps the plan alive.
• Hand out a blank WRAP template if available.
• Suggest pairing up for accountability.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Recap the four takeaways.
• Close with the reflection question — no one has to answer aloud.
• Remind: WRAP is peer support, not treatment or clinical advice.
• Point to local WRAP facilitators and Step Eight literature.
• Thank the group; offer to stay after for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035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E23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htmlgen-assets/61ee3991-cc1e-4ed4-a09a-70947eb2068e/e5a548b31f544f07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2E2320">
              <a:alpha val="62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34747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914400" y="2103120"/>
            <a:ext cx="96926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Making Amends, Staying Well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914400" y="3611880"/>
            <a:ext cx="8778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 Wellness Recovery Action Plan (WRAP) supports the work of Step Eight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914400" y="5760720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recovery groups and peer support • A practical walkthrough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7240" y="41148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WRAP Is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95528" y="118872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7B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self-managed wellness plan you write yourself, in your own words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77240" y="1828800"/>
            <a:ext cx="342900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DD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033272" y="2084832"/>
            <a:ext cx="566928" cy="56692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/agent/turn1/workspace/output/_anthropic_assets/icon-calendar-checkmark-f3c56ab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004" y="2226564"/>
            <a:ext cx="283464" cy="28346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33272" y="274320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Daily Maintenance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033272" y="306324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 do every day to stay well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434840" y="1828800"/>
            <a:ext cx="342900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DD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690872" y="2084832"/>
            <a:ext cx="566928" cy="56692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/agent/turn1/workspace/output/_anthropic_assets/icon-alert-7733f00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2604" y="2226564"/>
            <a:ext cx="283464" cy="28346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690872" y="274320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Triggers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4690872" y="306324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events that upset my balance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8092440" y="1828800"/>
            <a:ext cx="342900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DD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8348472" y="2084832"/>
            <a:ext cx="566928" cy="56692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 descr="/agent/turn1/workspace/output/_anthropic_assets/icon-lightbulb-caec391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0204" y="2226564"/>
            <a:ext cx="283464" cy="28346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348472" y="274320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Early Warning Signs</a:t>
            </a:r>
            <a:endParaRPr lang="en-US" sz="1500" dirty="0"/>
          </a:p>
        </p:txBody>
      </p:sp>
      <p:sp>
        <p:nvSpPr>
          <p:cNvPr id="19" name="Text 14"/>
          <p:cNvSpPr/>
          <p:nvPr/>
        </p:nvSpPr>
        <p:spPr>
          <a:xfrm>
            <a:off x="8348472" y="306324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Subtle internal shifts I can catch early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777240" y="3977640"/>
            <a:ext cx="342900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DD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6"/>
          <p:cNvSpPr/>
          <p:nvPr/>
        </p:nvSpPr>
        <p:spPr>
          <a:xfrm>
            <a:off x="1033272" y="4233672"/>
            <a:ext cx="566928" cy="56692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3" descr="/agent/turn1/workspace/output/_anthropic_assets/icon-shield-checkmark-793fd7b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5004" y="4375404"/>
            <a:ext cx="283464" cy="28346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033272" y="489204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Things Break Down</a:t>
            </a:r>
            <a:endParaRPr lang="en-US" sz="1500" dirty="0"/>
          </a:p>
        </p:txBody>
      </p:sp>
      <p:sp>
        <p:nvSpPr>
          <p:cNvPr id="24" name="Text 18"/>
          <p:cNvSpPr/>
          <p:nvPr/>
        </p:nvSpPr>
        <p:spPr>
          <a:xfrm>
            <a:off x="1033272" y="521208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plan when I am struggling badly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4434840" y="3977640"/>
            <a:ext cx="342900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DD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0"/>
          <p:cNvSpPr/>
          <p:nvPr/>
        </p:nvSpPr>
        <p:spPr>
          <a:xfrm>
            <a:off x="4690872" y="4233672"/>
            <a:ext cx="566928" cy="56692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7" name="Image 4" descr="/agent/turn1/workspace/output/_anthropic_assets/icon-people-team-c2583f5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2604" y="4375404"/>
            <a:ext cx="283464" cy="283464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4690872" y="489204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Crisis &amp; Post-Crisis</a:t>
            </a:r>
            <a:endParaRPr lang="en-US" sz="1500" dirty="0"/>
          </a:p>
        </p:txBody>
      </p:sp>
      <p:sp>
        <p:nvSpPr>
          <p:cNvPr id="29" name="Text 22"/>
          <p:cNvSpPr/>
          <p:nvPr/>
        </p:nvSpPr>
        <p:spPr>
          <a:xfrm>
            <a:off x="4690872" y="521208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decides, who helps, how I return</a:t>
            </a:r>
            <a:endParaRPr lang="en-US" sz="1200" dirty="0"/>
          </a:p>
        </p:txBody>
      </p:sp>
      <p:sp>
        <p:nvSpPr>
          <p:cNvPr id="30" name="Shape 23"/>
          <p:cNvSpPr/>
          <p:nvPr/>
        </p:nvSpPr>
        <p:spPr>
          <a:xfrm>
            <a:off x="8092440" y="3977640"/>
            <a:ext cx="3429000" cy="1874520"/>
          </a:xfrm>
          <a:prstGeom prst="roundRect">
            <a:avLst>
              <a:gd name="adj" fmla="val 4878"/>
            </a:avLst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4"/>
          <p:cNvSpPr/>
          <p:nvPr/>
        </p:nvSpPr>
        <p:spPr>
          <a:xfrm>
            <a:off x="8348472" y="4297680"/>
            <a:ext cx="2926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333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idea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rgbClr val="2333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the author. No one writes your WRAP for you — that ownership is what makes it work.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7240" y="41148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Step Eight Asks of Us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95528" y="118872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7B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“Made a list of all persons we had harmed, and became willing to make amends to them all.”</a:t>
            </a:r>
            <a:endParaRPr lang="en-US" sz="1400" dirty="0"/>
          </a:p>
        </p:txBody>
      </p:sp>
      <p:pic>
        <p:nvPicPr>
          <p:cNvPr id="5" name="Image 0" descr="/tmp/htmlgen-assets/61ee3991-cc1e-4ed4-a09a-70947eb2068e/28f2ee3a397f4f68.jpg"/>
          <p:cNvPicPr>
            <a:picLocks noChangeAspect="1"/>
          </p:cNvPicPr>
          <p:nvPr/>
        </p:nvPicPr>
        <p:blipFill>
          <a:blip r:embed="rId3"/>
          <a:srcRect l="11000" r="15648"/>
          <a:stretch/>
        </p:blipFill>
        <p:spPr>
          <a:xfrm>
            <a:off x="7452360" y="1783080"/>
            <a:ext cx="4069080" cy="41605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77240" y="1920240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77240" y="1920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417320" y="1874520"/>
            <a:ext cx="5760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list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417320" y="2203704"/>
            <a:ext cx="57607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honest inventory of people affected — names, not categories.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777240" y="2971800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777240" y="2971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1417320" y="2926080"/>
            <a:ext cx="5760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willingness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417320" y="3255264"/>
            <a:ext cx="57607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real work. Willingness is an inner change, not an action yet.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777240" y="4023360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777240" y="4023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1417320" y="3977640"/>
            <a:ext cx="5760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feelings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417320" y="4306824"/>
            <a:ext cx="57607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Shame, resentment, grief and fear surface here — often all at once.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777240" y="5074920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777240" y="5074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1417320" y="5029200"/>
            <a:ext cx="5760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risk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1417320" y="5358384"/>
            <a:ext cx="57607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Emotional flooding can pull us toward old coping if we go in unprepared.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7240" y="41148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the Two Fit Together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95528" y="118872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7B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does not replace the Step — it makes you steady enough to work it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77240" y="1828800"/>
            <a:ext cx="5120640" cy="621792"/>
          </a:xfrm>
          <a:prstGeom prst="rect">
            <a:avLst/>
          </a:prstGeom>
          <a:solidFill>
            <a:srgbClr val="7A342B"/>
          </a:solidFill>
          <a:ln w="12700">
            <a:solidFill>
              <a:srgbClr val="DD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035040" y="1828800"/>
            <a:ext cx="5394960" cy="621792"/>
          </a:xfrm>
          <a:prstGeom prst="rect">
            <a:avLst/>
          </a:prstGeom>
          <a:solidFill>
            <a:srgbClr val="7A34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60120" y="1828800"/>
            <a:ext cx="4754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Eight work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17920" y="1828800"/>
            <a:ext cx="5029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WRAP support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77240" y="2542032"/>
            <a:ext cx="512064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035040" y="2542032"/>
            <a:ext cx="5394960" cy="621792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60120" y="2542032"/>
            <a:ext cx="4754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 the list of names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217920" y="2542032"/>
            <a:ext cx="5029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333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Maintenance keeps you regulated through a hard task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77240" y="3255264"/>
            <a:ext cx="512064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035040" y="3255264"/>
            <a:ext cx="5394960" cy="621792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60120" y="3255264"/>
            <a:ext cx="4754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Facing old memories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217920" y="3255264"/>
            <a:ext cx="5029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333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Triggers section names what will come up before it does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777240" y="3968496"/>
            <a:ext cx="512064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035040" y="3968496"/>
            <a:ext cx="5394960" cy="621792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960120" y="3968496"/>
            <a:ext cx="4754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Losing sleep or isolating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217920" y="3968496"/>
            <a:ext cx="5029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333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Warning Signs catches the slide within days, not weeks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777240" y="4681728"/>
            <a:ext cx="512064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035040" y="4681728"/>
            <a:ext cx="5394960" cy="621792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960120" y="4681728"/>
            <a:ext cx="4754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Feeling overwhelmed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217920" y="4681728"/>
            <a:ext cx="5029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333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Things Break Down gives a rehearsed response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777240" y="5394960"/>
            <a:ext cx="512064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6035040" y="5394960"/>
            <a:ext cx="5394960" cy="621792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960120" y="5394960"/>
            <a:ext cx="4754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Becoming willing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6217920" y="5394960"/>
            <a:ext cx="5029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333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Wellness Toolbox restores the calm that willingness needs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7240" y="41148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Naming Triggers Before You Make the List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95528" y="118872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7B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Predictable stressors stop being ambushes once they are written down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77240" y="1874520"/>
            <a:ext cx="512064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051560" y="2139696"/>
            <a:ext cx="566928" cy="56692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/agent/turn1/workspace/output/_anthropic_assets/icon-alert-7733f00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292" y="2281428"/>
            <a:ext cx="283464" cy="28346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783080" y="205740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name you have avoided for years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263640" y="1874520"/>
            <a:ext cx="512064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537960" y="2139696"/>
            <a:ext cx="566928" cy="56692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agent/turn1/workspace/output/_anthropic_assets/icon-people-team-c2583f5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9692" y="2281428"/>
            <a:ext cx="283464" cy="28346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269480" y="205740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from family during the process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777240" y="3200400"/>
            <a:ext cx="512064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1051560" y="3465576"/>
            <a:ext cx="566928" cy="56692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2" descr="/agent/turn1/workspace/output/_anthropic_assets/icon-calendar-checkmark-f3c56ab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3292" y="3607308"/>
            <a:ext cx="283464" cy="28346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783080" y="338328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Anniversaries, holidays, old locations</a:t>
            </a:r>
            <a:endParaRPr lang="en-US" sz="1400" dirty="0"/>
          </a:p>
        </p:txBody>
      </p:sp>
      <p:sp>
        <p:nvSpPr>
          <p:cNvPr id="17" name="Shape 12"/>
          <p:cNvSpPr/>
          <p:nvPr/>
        </p:nvSpPr>
        <p:spPr>
          <a:xfrm>
            <a:off x="6263640" y="3200400"/>
            <a:ext cx="512064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3"/>
          <p:cNvSpPr/>
          <p:nvPr/>
        </p:nvSpPr>
        <p:spPr>
          <a:xfrm>
            <a:off x="6537960" y="3465576"/>
            <a:ext cx="566928" cy="56692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3" descr="/agent/turn1/workspace/output/_anthropic_assets/icon-clipboard-task-4e26a11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9692" y="3607308"/>
            <a:ext cx="283464" cy="28346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269480" y="338328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or legal harm you must face</a:t>
            </a:r>
            <a:endParaRPr lang="en-US" sz="1400" dirty="0"/>
          </a:p>
        </p:txBody>
      </p:sp>
      <p:sp>
        <p:nvSpPr>
          <p:cNvPr id="21" name="Shape 15"/>
          <p:cNvSpPr/>
          <p:nvPr/>
        </p:nvSpPr>
        <p:spPr>
          <a:xfrm>
            <a:off x="777240" y="4526280"/>
            <a:ext cx="512064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6"/>
          <p:cNvSpPr/>
          <p:nvPr/>
        </p:nvSpPr>
        <p:spPr>
          <a:xfrm>
            <a:off x="1051560" y="4791456"/>
            <a:ext cx="566928" cy="56692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4" descr="/agent/turn1/workspace/output/_anthropic_assets/icon-heart-ba1a830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3292" y="4933188"/>
            <a:ext cx="283464" cy="283464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783080" y="470916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Someone who has since died</a:t>
            </a:r>
            <a:endParaRPr lang="en-US" sz="1400" dirty="0"/>
          </a:p>
        </p:txBody>
      </p:sp>
      <p:sp>
        <p:nvSpPr>
          <p:cNvPr id="25" name="Shape 18"/>
          <p:cNvSpPr/>
          <p:nvPr/>
        </p:nvSpPr>
        <p:spPr>
          <a:xfrm>
            <a:off x="6263640" y="4526280"/>
            <a:ext cx="512064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19"/>
          <p:cNvSpPr/>
          <p:nvPr/>
        </p:nvSpPr>
        <p:spPr>
          <a:xfrm>
            <a:off x="6537960" y="4791456"/>
            <a:ext cx="566928" cy="56692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7" name="Image 5" descr="/agent/turn1/workspace/output/_anthropic_assets/icon-shield-checkmark-793fd7b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9692" y="4933188"/>
            <a:ext cx="283464" cy="283464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7269480" y="470916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Fear of an angry or cold response</a:t>
            </a:r>
            <a:endParaRPr lang="en-US" sz="1400" dirty="0"/>
          </a:p>
        </p:txBody>
      </p:sp>
      <p:sp>
        <p:nvSpPr>
          <p:cNvPr id="29" name="Shape 21"/>
          <p:cNvSpPr/>
          <p:nvPr/>
        </p:nvSpPr>
        <p:spPr>
          <a:xfrm>
            <a:off x="777240" y="5897880"/>
            <a:ext cx="10652760" cy="566928"/>
          </a:xfrm>
          <a:prstGeom prst="rect">
            <a:avLst/>
          </a:prstGeom>
          <a:solidFill>
            <a:srgbClr val="7A34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2"/>
          <p:cNvSpPr/>
          <p:nvPr/>
        </p:nvSpPr>
        <p:spPr>
          <a:xfrm>
            <a:off x="1005840" y="5897880"/>
            <a:ext cx="10241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trigger AND the response beside it: “If X happens, I will call my sponsor before I do anything else.”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 wrap="square" anchor="t"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777240" y="41148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Early Warning Signs: Catching the Slide Early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95528" y="118872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7B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internal shifts are the cheapest place to intervene</a:t>
            </a:r>
            <a:endParaRPr lang="en-US" sz="1400" dirty="0"/>
          </a:p>
        </p:txBody>
      </p:sp>
      <p:pic>
        <p:nvPicPr>
          <p:cNvPr id="5" name="Image 0" descr="/tmp/htmlgen-assets/61ee3991-cc1e-4ed4-a09a-70947eb2068e/29176842c2754580.jpg"/>
          <p:cNvPicPr>
            <a:picLocks noChangeAspect="1"/>
          </p:cNvPicPr>
          <p:nvPr/>
        </p:nvPicPr>
        <p:blipFill>
          <a:blip r:embed="rId3"/>
          <a:srcRect t="38000" b="22345"/>
          <a:stretch/>
        </p:blipFill>
        <p:spPr>
          <a:xfrm>
            <a:off x="777240" y="3977639"/>
            <a:ext cx="10652760" cy="23774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77240" y="1783080"/>
            <a:ext cx="3429000" cy="1783080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 w="12700">
            <a:solidFill>
              <a:srgbClr val="DDD2C4"/>
            </a:solidFill>
            <a:prstDash val="solid"/>
          </a:ln>
        </p:spPr>
        <p:txBody>
          <a:bodyPr wrap="square" anchor="t"/>
          <a:lstStyle/>
          <a:p>
            <a:endParaRPr/>
          </a:p>
        </p:txBody>
      </p:sp>
      <p:sp>
        <p:nvSpPr>
          <p:cNvPr id="7" name="Shape 4"/>
          <p:cNvSpPr/>
          <p:nvPr/>
        </p:nvSpPr>
        <p:spPr>
          <a:xfrm>
            <a:off x="777240" y="1783080"/>
            <a:ext cx="3429000" cy="502920"/>
          </a:xfrm>
          <a:prstGeom prst="rect">
            <a:avLst/>
          </a:prstGeom>
          <a:solidFill>
            <a:srgbClr val="6A8F7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005840" y="178308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Green — Steady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033272" y="2468880"/>
            <a:ext cx="29260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Sleeping and eating normally</a:t>
            </a:r>
            <a:endParaRPr lang="en-US" sz="130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Talking honestly at meetings</a:t>
            </a:r>
            <a:endParaRPr lang="en-US" sz="130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 progress on the list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434840" y="1783080"/>
            <a:ext cx="3429000" cy="1783080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 w="12700">
            <a:solidFill>
              <a:srgbClr val="DDD2C4"/>
            </a:solidFill>
            <a:prstDash val="solid"/>
          </a:ln>
        </p:spPr>
        <p:txBody>
          <a:bodyPr wrap="square" anchor="t"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4434840" y="1783080"/>
            <a:ext cx="3429000" cy="502920"/>
          </a:xfrm>
          <a:prstGeom prst="rect">
            <a:avLst/>
          </a:prstGeom>
          <a:solidFill>
            <a:srgbClr val="C98A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4663440" y="178308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Amber — Watch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4690872" y="2468880"/>
            <a:ext cx="29260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Skipping meetings or calls</a:t>
            </a:r>
            <a:endParaRPr lang="en-US" sz="130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Rehearsing arguments in my head</a:t>
            </a:r>
            <a:endParaRPr lang="en-US" sz="130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Rereading the list, adding no one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8092440" y="1783080"/>
            <a:ext cx="3429000" cy="1783080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 w="12700">
            <a:solidFill>
              <a:srgbClr val="DDD2C4"/>
            </a:solidFill>
            <a:prstDash val="solid"/>
          </a:ln>
        </p:spPr>
        <p:txBody>
          <a:bodyPr wrap="square" anchor="t"/>
          <a:lstStyle/>
          <a:p>
            <a:endParaRPr/>
          </a:p>
        </p:txBody>
      </p:sp>
      <p:sp>
        <p:nvSpPr>
          <p:cNvPr id="15" name="Shape 12"/>
          <p:cNvSpPr/>
          <p:nvPr/>
        </p:nvSpPr>
        <p:spPr>
          <a:xfrm>
            <a:off x="8092440" y="1783080"/>
            <a:ext cx="3429000" cy="50292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8321040" y="178308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 — Act Now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8348472" y="2468880"/>
            <a:ext cx="29260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Isolating, screening calls</a:t>
            </a:r>
            <a:endParaRPr lang="en-US" sz="130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Justifying old behavior</a:t>
            </a:r>
            <a:endParaRPr lang="en-US" sz="130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“what is the point”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7240" y="41148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Wellness Toolbox During Step Eight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95528" y="118872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7B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short list of things that reliably bring you back to center</a:t>
            </a:r>
            <a:endParaRPr lang="en-US" sz="1400" dirty="0"/>
          </a:p>
        </p:txBody>
      </p:sp>
      <p:pic>
        <p:nvPicPr>
          <p:cNvPr id="5" name="Image 0" descr="/tmp/htmlgen-assets/61ee3991-cc1e-4ed4-a09a-70947eb2068e/cb03b4d3b80a44bd.jpg"/>
          <p:cNvPicPr>
            <a:picLocks noChangeAspect="1"/>
          </p:cNvPicPr>
          <p:nvPr/>
        </p:nvPicPr>
        <p:blipFill>
          <a:blip r:embed="rId3"/>
          <a:srcRect l="14000" r="10148"/>
          <a:stretch/>
        </p:blipFill>
        <p:spPr>
          <a:xfrm>
            <a:off x="7452360" y="1783080"/>
            <a:ext cx="4069080" cy="40233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77240" y="1810512"/>
            <a:ext cx="82296" cy="713232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1024128" y="1810512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Grounding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024128" y="2103120"/>
            <a:ext cx="6035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 slow breaths; walk outdoors; cold water on the wrists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777240" y="2651760"/>
            <a:ext cx="82296" cy="713232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024128" y="265176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Connection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024128" y="2944368"/>
            <a:ext cx="6035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the sponsor, a WRAP supporter, or one trusted peer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777240" y="3493008"/>
            <a:ext cx="82296" cy="713232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1024128" y="3493008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Writing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1024128" y="3785616"/>
            <a:ext cx="6035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Journal the feeling before acting on it; draft the letter you may never send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777240" y="4334256"/>
            <a:ext cx="82296" cy="713232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1024128" y="4334256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1024128" y="4626864"/>
            <a:ext cx="6035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meals, sleep and meeting times fixed while doing hard Step work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777240" y="5175504"/>
            <a:ext cx="82296" cy="713232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1024128" y="5175504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Meaning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1024128" y="5468112"/>
            <a:ext cx="6035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Prayer, meditation, service — whatever restores perspective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 wrap="square" anchor="t"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777240" y="41148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Supporters: Sponsor and WRAP Circle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95528" y="118872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7B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Eight is not meant to be done alone — and neither is WRAP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77240" y="1828800"/>
            <a:ext cx="3429000" cy="233172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DDD2C4"/>
            </a:solidFill>
            <a:prstDash val="solid"/>
          </a:ln>
        </p:spPr>
        <p:txBody>
          <a:bodyPr wrap="square" anchor="t"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2203704" y="2148840"/>
            <a:ext cx="566928" cy="56692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/agent/turn1/workspace/output/_anthropic_assets/icon-handshake-e68bd1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5436" y="2290572"/>
            <a:ext cx="283464" cy="28346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5840" y="283464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Sponsor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097280" y="3246120"/>
            <a:ext cx="27889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Guides the list and the willingness</a:t>
            </a:r>
            <a:endParaRPr lang="en-US" sz="12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motives before Step Nine</a:t>
            </a:r>
            <a:endParaRPr lang="en-US" sz="12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Knows the fellowship’s experience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434840" y="1828800"/>
            <a:ext cx="3429000" cy="233172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DDD2C4"/>
            </a:solidFill>
            <a:prstDash val="solid"/>
          </a:ln>
        </p:spPr>
        <p:txBody>
          <a:bodyPr wrap="square" anchor="t"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5861304" y="2148840"/>
            <a:ext cx="566928" cy="566928"/>
          </a:xfrm>
          <a:prstGeom prst="ellipse">
            <a:avLst/>
          </a:prstGeom>
          <a:solidFill>
            <a:srgbClr val="6A8F7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" name="Image 1" descr="/agent/turn1/workspace/output/_anthropic_assets/icon-people-team-c2583f5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3036" y="2290572"/>
            <a:ext cx="283464" cy="28346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663440" y="283464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6A8F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WRAP Supporters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4754880" y="3246120"/>
            <a:ext cx="27889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Named in advance, with roles</a:t>
            </a:r>
            <a:endParaRPr lang="en-US" sz="12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your warning signs</a:t>
            </a:r>
            <a:endParaRPr lang="en-US" sz="12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permission to speak up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8092440" y="1828800"/>
            <a:ext cx="3429000" cy="233172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DDD2C4"/>
            </a:solidFill>
            <a:prstDash val="solid"/>
          </a:ln>
        </p:spPr>
        <p:txBody>
          <a:bodyPr wrap="square" anchor="t"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9518904" y="2148840"/>
            <a:ext cx="566928" cy="566928"/>
          </a:xfrm>
          <a:prstGeom prst="ellipse">
            <a:avLst/>
          </a:prstGeom>
          <a:solidFill>
            <a:srgbClr val="7A342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" name="Image 2" descr="/agent/turn1/workspace/output/_anthropic_assets/icon-heart-ba1a830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0636" y="2290572"/>
            <a:ext cx="283464" cy="28346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321040" y="283464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Yourself</a:t>
            </a:r>
            <a:endParaRPr lang="en-US" sz="1700" dirty="0"/>
          </a:p>
        </p:txBody>
      </p:sp>
      <p:sp>
        <p:nvSpPr>
          <p:cNvPr id="19" name="Text 14"/>
          <p:cNvSpPr/>
          <p:nvPr/>
        </p:nvSpPr>
        <p:spPr>
          <a:xfrm>
            <a:off x="8412480" y="3246120"/>
            <a:ext cx="27889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authority on the plan</a:t>
            </a:r>
            <a:endParaRPr lang="en-US" sz="12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Reviews and updates it often</a:t>
            </a:r>
            <a:endParaRPr lang="en-US" sz="12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Decides pace and timing</a:t>
            </a:r>
            <a:endParaRPr lang="en-US" sz="1250" dirty="0"/>
          </a:p>
        </p:txBody>
      </p:sp>
      <p:sp>
        <p:nvSpPr>
          <p:cNvPr id="20" name="Shape 15"/>
          <p:cNvSpPr/>
          <p:nvPr/>
        </p:nvSpPr>
        <p:spPr>
          <a:xfrm>
            <a:off x="777240" y="4709160"/>
            <a:ext cx="10652760" cy="566928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Text 16"/>
          <p:cNvSpPr/>
          <p:nvPr/>
        </p:nvSpPr>
        <p:spPr>
          <a:xfrm>
            <a:off x="1005840" y="4709160"/>
            <a:ext cx="10241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2333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your supporters you are working Step Eight — so they know what they are watching for.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 wrap="square" anchor="t"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777240" y="41148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Putting It to Work This Week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95528" y="118872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7B6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small steps — none of them require finishing the list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77240" y="2011680"/>
            <a:ext cx="2514600" cy="1965960"/>
          </a:xfrm>
          <a:prstGeom prst="roundRect">
            <a:avLst>
              <a:gd name="adj" fmla="val 3636"/>
            </a:avLst>
          </a:prstGeom>
          <a:solidFill>
            <a:srgbClr val="A7BEAE"/>
          </a:solidFill>
          <a:ln w="12700">
            <a:solidFill>
              <a:srgbClr val="DDD2C4"/>
            </a:solidFill>
            <a:prstDash val="solid"/>
          </a:ln>
        </p:spPr>
        <p:txBody>
          <a:bodyPr wrap="square" anchor="t"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1755648" y="2331720"/>
            <a:ext cx="566928" cy="566928"/>
          </a:xfrm>
          <a:prstGeom prst="ellipse">
            <a:avLst/>
          </a:prstGeom>
          <a:solidFill>
            <a:srgbClr val="7A342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/agent/turn1/workspace/output/_anthropic_assets/icon-clipboard-task-4e26a1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7380" y="2473452"/>
            <a:ext cx="283464" cy="28346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60120" y="3063240"/>
            <a:ext cx="2148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Day 1–2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978408" y="3429000"/>
            <a:ext cx="2103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or dust off your WRAP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520440" y="2011680"/>
            <a:ext cx="2514600" cy="19659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DD2C4"/>
            </a:solidFill>
            <a:prstDash val="solid"/>
          </a:ln>
        </p:spPr>
        <p:txBody>
          <a:bodyPr wrap="square" anchor="t"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4498848" y="2331720"/>
            <a:ext cx="566928" cy="56692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/agent/turn1/workspace/output/_anthropic_assets/icon-alert-7733f00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0580" y="2473452"/>
            <a:ext cx="283464" cy="28346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703320" y="3063240"/>
            <a:ext cx="2148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Day 3–4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3721608" y="3429000"/>
            <a:ext cx="2103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Step Eight triggers and warning signs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6263640" y="2011680"/>
            <a:ext cx="2514600" cy="1965960"/>
          </a:xfrm>
          <a:prstGeom prst="roundRect">
            <a:avLst>
              <a:gd name="adj" fmla="val 3636"/>
            </a:avLst>
          </a:prstGeom>
          <a:solidFill>
            <a:srgbClr val="A7BEAE"/>
          </a:solidFill>
          <a:ln w="12700">
            <a:solidFill>
              <a:srgbClr val="DDD2C4"/>
            </a:solidFill>
            <a:prstDash val="solid"/>
          </a:ln>
        </p:spPr>
        <p:txBody>
          <a:bodyPr wrap="square" anchor="t"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7242048" y="2331720"/>
            <a:ext cx="566928" cy="566928"/>
          </a:xfrm>
          <a:prstGeom prst="ellipse">
            <a:avLst/>
          </a:prstGeom>
          <a:solidFill>
            <a:srgbClr val="7A342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 descr="/agent/turn1/workspace/output/_anthropic_assets/icon-handshake-e68bd1c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3780" y="2473452"/>
            <a:ext cx="283464" cy="28346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46520" y="3063240"/>
            <a:ext cx="2148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Day 5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6464808" y="3429000"/>
            <a:ext cx="2103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your sponsor and supporters the plan</a:t>
            </a:r>
            <a:endParaRPr lang="en-US" sz="1300" dirty="0"/>
          </a:p>
        </p:txBody>
      </p:sp>
      <p:sp>
        <p:nvSpPr>
          <p:cNvPr id="20" name="Shape 15"/>
          <p:cNvSpPr/>
          <p:nvPr/>
        </p:nvSpPr>
        <p:spPr>
          <a:xfrm>
            <a:off x="9006840" y="2011680"/>
            <a:ext cx="2514600" cy="19659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DD2C4"/>
            </a:solidFill>
            <a:prstDash val="solid"/>
          </a:ln>
        </p:spPr>
        <p:txBody>
          <a:bodyPr wrap="square" anchor="t"/>
          <a:lstStyle/>
          <a:p>
            <a:endParaRPr/>
          </a:p>
        </p:txBody>
      </p:sp>
      <p:sp>
        <p:nvSpPr>
          <p:cNvPr id="21" name="Shape 16"/>
          <p:cNvSpPr/>
          <p:nvPr/>
        </p:nvSpPr>
        <p:spPr>
          <a:xfrm>
            <a:off x="9985248" y="2331720"/>
            <a:ext cx="566928" cy="56692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3" descr="/agent/turn1/workspace/output/_anthropic_assets/icon-calendar-checkmark-f3c56ab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26980" y="2473452"/>
            <a:ext cx="283464" cy="28346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189720" y="3063240"/>
            <a:ext cx="2148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A34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Ongoing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9208008" y="3429000"/>
            <a:ext cx="2103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Begin the list — review the plan weekly</a:t>
            </a:r>
            <a:endParaRPr lang="en-US" sz="1300" dirty="0"/>
          </a:p>
        </p:txBody>
      </p:sp>
      <p:sp>
        <p:nvSpPr>
          <p:cNvPr id="25" name="Shape 19"/>
          <p:cNvSpPr/>
          <p:nvPr/>
        </p:nvSpPr>
        <p:spPr>
          <a:xfrm>
            <a:off x="777240" y="4434840"/>
            <a:ext cx="10652760" cy="777240"/>
          </a:xfrm>
          <a:prstGeom prst="rect">
            <a:avLst/>
          </a:prstGeom>
          <a:solidFill>
            <a:srgbClr val="7A34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0"/>
          <p:cNvSpPr/>
          <p:nvPr/>
        </p:nvSpPr>
        <p:spPr>
          <a:xfrm>
            <a:off x="1005840" y="443484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Progress, not perfection: a plan you can follow beats a plan that looks complete.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E23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htmlgen-assets/61ee3991-cc1e-4ed4-a09a-70947eb2068e/29176842c2754580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2E2320">
              <a:alpha val="70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347472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Willingness Needs a Well Mind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914400" y="2642616"/>
            <a:ext cx="384048" cy="38404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1" descr="/agent/turn1/workspace/output/_anthropic_assets/icon-shield-checkmark-793fd7b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2734056"/>
            <a:ext cx="201168" cy="2011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508760" y="2606040"/>
            <a:ext cx="9418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keeps you steady while Step Eight stirs things up</a:t>
            </a:r>
            <a:endParaRPr lang="en-US" sz="1700" dirty="0"/>
          </a:p>
        </p:txBody>
      </p:sp>
      <p:sp>
        <p:nvSpPr>
          <p:cNvPr id="9" name="Shape 5"/>
          <p:cNvSpPr/>
          <p:nvPr/>
        </p:nvSpPr>
        <p:spPr>
          <a:xfrm>
            <a:off x="914400" y="3392424"/>
            <a:ext cx="384048" cy="38404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" name="Image 2" descr="/agent/turn1/workspace/output/_anthropic_assets/icon-shield-checkmark-793fd7b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3483864"/>
            <a:ext cx="201168" cy="20116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508760" y="3355848"/>
            <a:ext cx="9418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Triggers and early warning signs turn surprises into choices</a:t>
            </a:r>
            <a:endParaRPr lang="en-US" sz="1700" dirty="0"/>
          </a:p>
        </p:txBody>
      </p:sp>
      <p:sp>
        <p:nvSpPr>
          <p:cNvPr id="12" name="Shape 7"/>
          <p:cNvSpPr/>
          <p:nvPr/>
        </p:nvSpPr>
        <p:spPr>
          <a:xfrm>
            <a:off x="914400" y="4142232"/>
            <a:ext cx="384048" cy="38404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3" name="Image 3" descr="/agent/turn1/workspace/output/_anthropic_assets/icon-shield-checkmark-793fd7b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4233672"/>
            <a:ext cx="201168" cy="20116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08760" y="4105656"/>
            <a:ext cx="9418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Supporters make both the Step and the plan sustainable</a:t>
            </a:r>
            <a:endParaRPr lang="en-US" sz="1700" dirty="0"/>
          </a:p>
        </p:txBody>
      </p:sp>
      <p:sp>
        <p:nvSpPr>
          <p:cNvPr id="15" name="Shape 9"/>
          <p:cNvSpPr/>
          <p:nvPr/>
        </p:nvSpPr>
        <p:spPr>
          <a:xfrm>
            <a:off x="914400" y="4892040"/>
            <a:ext cx="384048" cy="38404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4" descr="/agent/turn1/workspace/output/_anthropic_assets/icon-shield-checkmark-793fd7b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4983480"/>
            <a:ext cx="201168" cy="201168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508760" y="4855464"/>
            <a:ext cx="9418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write the plan — and you set the pace</a:t>
            </a:r>
            <a:endParaRPr lang="en-US" sz="1700" dirty="0"/>
          </a:p>
        </p:txBody>
      </p:sp>
      <p:sp>
        <p:nvSpPr>
          <p:cNvPr id="19" name="Text 12"/>
          <p:cNvSpPr/>
          <p:nvPr/>
        </p:nvSpPr>
        <p:spPr>
          <a:xfrm>
            <a:off x="1143000" y="589788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A7BEA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is one person on your list — and what will keep you well while you get willing?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1389</Words>
  <Application>Microsoft Office PowerPoint</Application>
  <PresentationFormat>Widescreen</PresentationFormat>
  <Paragraphs>132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WRAP of DC</dc:creator>
  <cp:lastModifiedBy>WRAP of DC</cp:lastModifiedBy>
  <cp:revision>1</cp:revision>
  <dcterms:created xsi:type="dcterms:W3CDTF">2026-09-27T20:54:02Z</dcterms:created>
  <dcterms:modified xsi:type="dcterms:W3CDTF">2026-09-27T21:11:58Z</dcterms:modified>
</cp:coreProperties>
</file>