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561" r:id="rId2"/>
    <p:sldId id="2562" r:id="rId3"/>
    <p:sldId id="2563" r:id="rId4"/>
    <p:sldId id="2564" r:id="rId5"/>
    <p:sldId id="2565" r:id="rId6"/>
    <p:sldId id="2566" r:id="rId7"/>
    <p:sldId id="2567" r:id="rId8"/>
    <p:sldId id="2568" r:id="rId9"/>
    <p:sldId id="2569" r:id="rId10"/>
    <p:sldId id="2570" r:id="rId11"/>
    <p:sldId id="2571" r:id="rId12"/>
    <p:sldId id="2572" r:id="rId13"/>
    <p:sldId id="2573" r:id="rId14"/>
    <p:sldId id="2574" r:id="rId15"/>
    <p:sldId id="2575" r:id="rId16"/>
    <p:sldId id="2576" r:id="rId17"/>
    <p:sldId id="2577" r:id="rId18"/>
    <p:sldId id="2578" r:id="rId19"/>
    <p:sldId id="257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eer Case Managers: Advocacy and Resource Navigation for Empowered Communities" id="{5FEC6C18-87FB-4EBF-91FD-C09C395E6D3B}">
          <p14:sldIdLst>
            <p14:sldId id="2561"/>
            <p14:sldId id="2562"/>
          </p14:sldIdLst>
        </p14:section>
        <p14:section name="Understanding the Role of Peer Case Managers" id="{D62959EC-0042-4379-82FA-223493EDFA1F}">
          <p14:sldIdLst>
            <p14:sldId id="2563"/>
            <p14:sldId id="2564"/>
            <p14:sldId id="2565"/>
            <p14:sldId id="2566"/>
          </p14:sldIdLst>
        </p14:section>
        <p14:section name="Advocacy Strategies in Peer Case Management" id="{5718D46D-B5B8-41A6-9C03-0DD6872836FD}">
          <p14:sldIdLst>
            <p14:sldId id="2567"/>
            <p14:sldId id="2568"/>
            <p14:sldId id="2569"/>
            <p14:sldId id="2570"/>
          </p14:sldIdLst>
        </p14:section>
        <p14:section name="Resource Navigation for Clients" id="{C6F50C11-B4E6-44F8-AFEE-5CEF1C1B7A9D}">
          <p14:sldIdLst>
            <p14:sldId id="2571"/>
            <p14:sldId id="2572"/>
            <p14:sldId id="2573"/>
            <p14:sldId id="2574"/>
          </p14:sldIdLst>
        </p14:section>
        <p14:section name="Impact of Peer Case Managers on Individuals and Communities" id="{2E74B40F-2C8A-403F-93FA-206B44BB3AAC}">
          <p14:sldIdLst>
            <p14:sldId id="2575"/>
            <p14:sldId id="2576"/>
            <p14:sldId id="2577"/>
            <p14:sldId id="2578"/>
          </p14:sldIdLst>
        </p14:section>
        <p14:section name="Conclusion" id="{5995313D-99E9-42C0-A04D-CB7364ECB213}">
          <p14:sldIdLst>
            <p14:sldId id="257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59" d="100"/>
          <a:sy n="59" d="100"/>
        </p:scale>
        <p:origin x="1098" y="282"/>
      </p:cViewPr>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2C038A5-3475-43B0-9148-B4B5DA6B7B49}" type="doc">
      <dgm:prSet loTypeId="urn:microsoft.com/office/officeart/2024/3/layout/verticalVisualTextBlock1" loCatId="Picture" qsTypeId="urn:microsoft.com/office/officeart/2005/8/quickstyle/simple4" qsCatId="simple" csTypeId="urn:microsoft.com/office/officeart/2005/8/colors/accent0_1" csCatId="mainScheme" phldr="1"/>
      <dgm:spPr/>
      <dgm:t>
        <a:bodyPr/>
        <a:lstStyle/>
        <a:p>
          <a:endParaRPr lang="en-US"/>
        </a:p>
      </dgm:t>
    </dgm:pt>
    <dgm:pt modelId="{92597FA4-1EA2-441D-908F-5BE966B2C097}">
      <dgm:prSet/>
      <dgm:spPr/>
      <dgm:t>
        <a:bodyPr/>
        <a:lstStyle/>
        <a:p>
          <a:pPr>
            <a:lnSpc>
              <a:spcPct val="100000"/>
            </a:lnSpc>
            <a:defRPr b="1"/>
          </a:pPr>
          <a:r>
            <a:rPr lang="en-US"/>
            <a:t>Building Trust and Connection</a:t>
          </a:r>
        </a:p>
      </dgm:t>
    </dgm:pt>
    <dgm:pt modelId="{0E5A9A89-C9BC-41AB-AA58-7DA81E5E4A94}" type="parTrans" cxnId="{87F7F188-7098-422B-8EB5-0AFA119D942F}">
      <dgm:prSet/>
      <dgm:spPr/>
      <dgm:t>
        <a:bodyPr/>
        <a:lstStyle/>
        <a:p>
          <a:endParaRPr lang="en-US"/>
        </a:p>
      </dgm:t>
    </dgm:pt>
    <dgm:pt modelId="{1E9E3334-A20F-4524-B9AD-6D670D8899FE}" type="sibTrans" cxnId="{87F7F188-7098-422B-8EB5-0AFA119D942F}">
      <dgm:prSet/>
      <dgm:spPr/>
      <dgm:t>
        <a:bodyPr/>
        <a:lstStyle/>
        <a:p>
          <a:pPr>
            <a:lnSpc>
              <a:spcPct val="100000"/>
            </a:lnSpc>
            <a:defRPr b="1"/>
          </a:pPr>
          <a:endParaRPr lang="en-US"/>
        </a:p>
      </dgm:t>
    </dgm:pt>
    <dgm:pt modelId="{746184A1-CEEA-4E77-9210-2DAFC2F3A50A}">
      <dgm:prSet/>
      <dgm:spPr/>
      <dgm:t>
        <a:bodyPr/>
        <a:lstStyle/>
        <a:p>
          <a:pPr>
            <a:lnSpc>
              <a:spcPct val="100000"/>
            </a:lnSpc>
          </a:pPr>
          <a:r>
            <a:rPr lang="en-US"/>
            <a:t>Peer case managers build trust that strengthens bonds within communities, encouraging greater participation.</a:t>
          </a:r>
        </a:p>
      </dgm:t>
    </dgm:pt>
    <dgm:pt modelId="{E8DB998E-376E-41C7-84D3-889007366BED}" type="parTrans" cxnId="{28B66738-BE96-463D-BF78-599613D1BE47}">
      <dgm:prSet/>
      <dgm:spPr/>
      <dgm:t>
        <a:bodyPr/>
        <a:lstStyle/>
        <a:p>
          <a:endParaRPr lang="en-US"/>
        </a:p>
      </dgm:t>
    </dgm:pt>
    <dgm:pt modelId="{7CA5B496-3B9A-4CD7-A5FD-24DD6658A540}" type="sibTrans" cxnId="{28B66738-BE96-463D-BF78-599613D1BE47}">
      <dgm:prSet/>
      <dgm:spPr/>
      <dgm:t>
        <a:bodyPr/>
        <a:lstStyle/>
        <a:p>
          <a:endParaRPr lang="en-US"/>
        </a:p>
      </dgm:t>
    </dgm:pt>
    <dgm:pt modelId="{0BB5F43F-27A2-4D9F-BE1D-AC88AD793FCA}">
      <dgm:prSet/>
      <dgm:spPr/>
      <dgm:t>
        <a:bodyPr/>
        <a:lstStyle/>
        <a:p>
          <a:pPr>
            <a:lnSpc>
              <a:spcPct val="100000"/>
            </a:lnSpc>
            <a:defRPr b="1"/>
          </a:pPr>
          <a:r>
            <a:rPr lang="en-US"/>
            <a:t>Enhancing Community Cohesion</a:t>
          </a:r>
        </a:p>
      </dgm:t>
    </dgm:pt>
    <dgm:pt modelId="{1403CEE7-D5D0-4A3A-8FC9-50FEDFEAC7F7}" type="parTrans" cxnId="{34B04B49-E1B5-4C75-A899-086F8F17F3BA}">
      <dgm:prSet/>
      <dgm:spPr/>
      <dgm:t>
        <a:bodyPr/>
        <a:lstStyle/>
        <a:p>
          <a:endParaRPr lang="en-US"/>
        </a:p>
      </dgm:t>
    </dgm:pt>
    <dgm:pt modelId="{6C252F3C-8E1E-4E12-92AE-65EBEE819992}" type="sibTrans" cxnId="{34B04B49-E1B5-4C75-A899-086F8F17F3BA}">
      <dgm:prSet/>
      <dgm:spPr/>
      <dgm:t>
        <a:bodyPr/>
        <a:lstStyle/>
        <a:p>
          <a:pPr>
            <a:lnSpc>
              <a:spcPct val="100000"/>
            </a:lnSpc>
            <a:defRPr b="1"/>
          </a:pPr>
          <a:endParaRPr lang="en-US"/>
        </a:p>
      </dgm:t>
    </dgm:pt>
    <dgm:pt modelId="{7B18A0D9-EB25-424C-8D6F-8F7933A1E7BC}">
      <dgm:prSet/>
      <dgm:spPr/>
      <dgm:t>
        <a:bodyPr/>
        <a:lstStyle/>
        <a:p>
          <a:pPr>
            <a:lnSpc>
              <a:spcPct val="100000"/>
            </a:lnSpc>
          </a:pPr>
          <a:r>
            <a:rPr lang="en-US"/>
            <a:t>Fostering connections leads to increased cohesion, helping communities work together effectively.</a:t>
          </a:r>
        </a:p>
      </dgm:t>
    </dgm:pt>
    <dgm:pt modelId="{1A8A3AC1-DE19-408D-ADFB-62276835C36B}" type="parTrans" cxnId="{5771A2F5-32BD-42FF-9F9C-E9D0A3124C9B}">
      <dgm:prSet/>
      <dgm:spPr/>
      <dgm:t>
        <a:bodyPr/>
        <a:lstStyle/>
        <a:p>
          <a:endParaRPr lang="en-US"/>
        </a:p>
      </dgm:t>
    </dgm:pt>
    <dgm:pt modelId="{52FDE3B1-82D6-4E6E-8B1A-50874B69650B}" type="sibTrans" cxnId="{5771A2F5-32BD-42FF-9F9C-E9D0A3124C9B}">
      <dgm:prSet/>
      <dgm:spPr/>
      <dgm:t>
        <a:bodyPr/>
        <a:lstStyle/>
        <a:p>
          <a:endParaRPr lang="en-US"/>
        </a:p>
      </dgm:t>
    </dgm:pt>
    <dgm:pt modelId="{C584AA4B-2D59-48D6-985B-F0577E6381FE}">
      <dgm:prSet/>
      <dgm:spPr/>
      <dgm:t>
        <a:bodyPr/>
        <a:lstStyle/>
        <a:p>
          <a:pPr>
            <a:lnSpc>
              <a:spcPct val="100000"/>
            </a:lnSpc>
            <a:defRPr b="1"/>
          </a:pPr>
          <a:r>
            <a:rPr lang="en-US"/>
            <a:t>Empowering Active Participation</a:t>
          </a:r>
        </a:p>
      </dgm:t>
    </dgm:pt>
    <dgm:pt modelId="{2F3A1309-5E33-4383-B557-ADDA39C84D6B}" type="parTrans" cxnId="{54421273-BECE-41A7-937E-1B6C76EDBF73}">
      <dgm:prSet/>
      <dgm:spPr/>
      <dgm:t>
        <a:bodyPr/>
        <a:lstStyle/>
        <a:p>
          <a:endParaRPr lang="en-US"/>
        </a:p>
      </dgm:t>
    </dgm:pt>
    <dgm:pt modelId="{C9BFEFD6-A1A7-4859-A9D4-C55F6DA83A93}" type="sibTrans" cxnId="{54421273-BECE-41A7-937E-1B6C76EDBF73}">
      <dgm:prSet/>
      <dgm:spPr/>
      <dgm:t>
        <a:bodyPr/>
        <a:lstStyle/>
        <a:p>
          <a:endParaRPr lang="en-US"/>
        </a:p>
      </dgm:t>
    </dgm:pt>
    <dgm:pt modelId="{26DFCFF4-8798-4475-AB3E-15993946D5F1}">
      <dgm:prSet/>
      <dgm:spPr/>
      <dgm:t>
        <a:bodyPr/>
        <a:lstStyle/>
        <a:p>
          <a:pPr>
            <a:lnSpc>
              <a:spcPct val="100000"/>
            </a:lnSpc>
          </a:pPr>
          <a:r>
            <a:rPr lang="en-US"/>
            <a:t>Community members are empowered to take active roles through supportive peer engagement.</a:t>
          </a:r>
        </a:p>
      </dgm:t>
    </dgm:pt>
    <dgm:pt modelId="{D7D96FAA-8B2D-4459-9ABF-3B5D97F322A6}" type="parTrans" cxnId="{7B1FF67B-40BA-4F59-9D4C-82DA0C8AD212}">
      <dgm:prSet/>
      <dgm:spPr/>
      <dgm:t>
        <a:bodyPr/>
        <a:lstStyle/>
        <a:p>
          <a:endParaRPr lang="en-US"/>
        </a:p>
      </dgm:t>
    </dgm:pt>
    <dgm:pt modelId="{5BA028E7-6688-43D3-977B-B7C9E02A0B42}" type="sibTrans" cxnId="{7B1FF67B-40BA-4F59-9D4C-82DA0C8AD212}">
      <dgm:prSet/>
      <dgm:spPr/>
      <dgm:t>
        <a:bodyPr/>
        <a:lstStyle/>
        <a:p>
          <a:endParaRPr lang="en-US"/>
        </a:p>
      </dgm:t>
    </dgm:pt>
    <dgm:pt modelId="{36FE0295-7AF9-4C3D-B331-63A69CCA320A}" type="pres">
      <dgm:prSet presAssocID="{B2C038A5-3475-43B0-9148-B4B5DA6B7B49}" presName="Root" presStyleCnt="0">
        <dgm:presLayoutVars>
          <dgm:dir/>
          <dgm:resizeHandles val="exact"/>
        </dgm:presLayoutVars>
      </dgm:prSet>
      <dgm:spPr/>
    </dgm:pt>
    <dgm:pt modelId="{69AB63BC-022E-4446-81AB-2212563F56E4}" type="pres">
      <dgm:prSet presAssocID="{92597FA4-1EA2-441D-908F-5BE966B2C097}" presName="Composite" presStyleCnt="0"/>
      <dgm:spPr/>
    </dgm:pt>
    <dgm:pt modelId="{5D16D38C-E664-431F-8FBB-1A35F953C828}" type="pres">
      <dgm:prSet presAssocID="{92597FA4-1EA2-441D-908F-5BE966B2C097}"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4475" r="28778" b="4"/>
          <a:stretch/>
        </a:blipFill>
      </dgm:spPr>
      <dgm:extLst>
        <a:ext uri="{E40237B7-FDA0-4F09-8148-C483321AD2D9}">
          <dgm14:cNvPr xmlns:dgm14="http://schemas.microsoft.com/office/drawing/2010/diagram" id="0" name="" descr="Closeup shot of two unrecognisable businessmen shaking hands in an office"/>
        </a:ext>
      </dgm:extLst>
    </dgm:pt>
    <dgm:pt modelId="{56BC153E-3EED-4FDD-A9DE-2ED1D79B145E}" type="pres">
      <dgm:prSet presAssocID="{92597FA4-1EA2-441D-908F-5BE966B2C097}" presName="Subtitle" presStyleLbl="revTx" presStyleIdx="0" presStyleCnt="6">
        <dgm:presLayoutVars>
          <dgm:chMax val="0"/>
          <dgm:bulletEnabled/>
        </dgm:presLayoutVars>
      </dgm:prSet>
      <dgm:spPr/>
    </dgm:pt>
    <dgm:pt modelId="{29A680E8-25C5-4A96-B767-0CC2C12D5D46}" type="pres">
      <dgm:prSet presAssocID="{92597FA4-1EA2-441D-908F-5BE966B2C097}" presName="Description" presStyleLbl="revTx" presStyleIdx="1" presStyleCnt="6">
        <dgm:presLayoutVars>
          <dgm:bulletEnabled/>
        </dgm:presLayoutVars>
      </dgm:prSet>
      <dgm:spPr/>
    </dgm:pt>
    <dgm:pt modelId="{6125F21E-F9FE-40AF-9054-5A47CD34622B}" type="pres">
      <dgm:prSet presAssocID="{1E9E3334-A20F-4524-B9AD-6D670D8899FE}" presName="sibTrans" presStyleLbl="sibTrans2D1" presStyleIdx="0" presStyleCnt="0"/>
      <dgm:spPr/>
    </dgm:pt>
    <dgm:pt modelId="{4E163067-A2E3-4867-841E-92456B47F07D}" type="pres">
      <dgm:prSet presAssocID="{0BB5F43F-27A2-4D9F-BE1D-AC88AD793FCA}" presName="Composite" presStyleCnt="0"/>
      <dgm:spPr/>
    </dgm:pt>
    <dgm:pt modelId="{AA1A1248-E5CC-48DC-9783-1EC174370D87}" type="pres">
      <dgm:prSet presAssocID="{0BB5F43F-27A2-4D9F-BE1D-AC88AD793FCA}"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2268" r="30985" b="4"/>
          <a:stretch/>
        </a:blipFill>
      </dgm:spPr>
      <dgm:extLst>
        <a:ext uri="{E40237B7-FDA0-4F09-8148-C483321AD2D9}">
          <dgm14:cNvPr xmlns:dgm14="http://schemas.microsoft.com/office/drawing/2010/diagram" id="0" name="" descr="Business people near a whiteboard"/>
        </a:ext>
      </dgm:extLst>
    </dgm:pt>
    <dgm:pt modelId="{A49352B7-5EA2-4343-8D70-8A8CFBF0A0FC}" type="pres">
      <dgm:prSet presAssocID="{0BB5F43F-27A2-4D9F-BE1D-AC88AD793FCA}" presName="Subtitle" presStyleLbl="revTx" presStyleIdx="2" presStyleCnt="6">
        <dgm:presLayoutVars>
          <dgm:chMax val="0"/>
          <dgm:bulletEnabled/>
        </dgm:presLayoutVars>
      </dgm:prSet>
      <dgm:spPr/>
    </dgm:pt>
    <dgm:pt modelId="{BB7840F9-E25A-4767-8DCE-D14A4F9F2FFD}" type="pres">
      <dgm:prSet presAssocID="{0BB5F43F-27A2-4D9F-BE1D-AC88AD793FCA}" presName="Description" presStyleLbl="revTx" presStyleIdx="3" presStyleCnt="6">
        <dgm:presLayoutVars>
          <dgm:bulletEnabled/>
        </dgm:presLayoutVars>
      </dgm:prSet>
      <dgm:spPr/>
    </dgm:pt>
    <dgm:pt modelId="{5671E0BD-CC72-46C8-AFDA-7642C4B636C3}" type="pres">
      <dgm:prSet presAssocID="{6C252F3C-8E1E-4E12-92AE-65EBEE819992}" presName="sibTrans" presStyleLbl="sibTrans2D1" presStyleIdx="0" presStyleCnt="0"/>
      <dgm:spPr/>
    </dgm:pt>
    <dgm:pt modelId="{B9B8644F-9F50-4898-AEB2-5A9A5C594DB0}" type="pres">
      <dgm:prSet presAssocID="{C584AA4B-2D59-48D6-985B-F0577E6381FE}" presName="Composite" presStyleCnt="0"/>
      <dgm:spPr/>
    </dgm:pt>
    <dgm:pt modelId="{25B5F767-CF08-47DE-8614-9CA024435E55}" type="pres">
      <dgm:prSet presAssocID="{C584AA4B-2D59-48D6-985B-F0577E6381FE}"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3625" r="19628" b="4"/>
          <a:stretch/>
        </a:blipFill>
      </dgm:spPr>
      <dgm:extLst>
        <a:ext uri="{E40237B7-FDA0-4F09-8148-C483321AD2D9}">
          <dgm14:cNvPr xmlns:dgm14="http://schemas.microsoft.com/office/drawing/2010/diagram" id="0" name="" descr="Volunteer people picking up the recycle bottles"/>
        </a:ext>
      </dgm:extLst>
    </dgm:pt>
    <dgm:pt modelId="{004CD5C6-FBE9-4493-A630-094019293C41}" type="pres">
      <dgm:prSet presAssocID="{C584AA4B-2D59-48D6-985B-F0577E6381FE}" presName="Subtitle" presStyleLbl="revTx" presStyleIdx="4" presStyleCnt="6">
        <dgm:presLayoutVars>
          <dgm:chMax val="0"/>
          <dgm:bulletEnabled/>
        </dgm:presLayoutVars>
      </dgm:prSet>
      <dgm:spPr/>
    </dgm:pt>
    <dgm:pt modelId="{024DE35C-4326-4B95-A4DE-A2544054A9E8}" type="pres">
      <dgm:prSet presAssocID="{C584AA4B-2D59-48D6-985B-F0577E6381FE}" presName="Description" presStyleLbl="revTx" presStyleIdx="5" presStyleCnt="6">
        <dgm:presLayoutVars>
          <dgm:bulletEnabled/>
        </dgm:presLayoutVars>
      </dgm:prSet>
      <dgm:spPr/>
    </dgm:pt>
  </dgm:ptLst>
  <dgm:cxnLst>
    <dgm:cxn modelId="{635DE428-0418-4606-A0BD-9198DA1CC9F2}" type="presOf" srcId="{C584AA4B-2D59-48D6-985B-F0577E6381FE}" destId="{004CD5C6-FBE9-4493-A630-094019293C41}" srcOrd="0" destOrd="0" presId="urn:microsoft.com/office/officeart/2024/3/layout/verticalVisualTextBlock1"/>
    <dgm:cxn modelId="{24093C38-8CE8-4538-B53B-6BB4D84DAE17}" type="presOf" srcId="{0BB5F43F-27A2-4D9F-BE1D-AC88AD793FCA}" destId="{A49352B7-5EA2-4343-8D70-8A8CFBF0A0FC}" srcOrd="0" destOrd="0" presId="urn:microsoft.com/office/officeart/2024/3/layout/verticalVisualTextBlock1"/>
    <dgm:cxn modelId="{28B66738-BE96-463D-BF78-599613D1BE47}" srcId="{92597FA4-1EA2-441D-908F-5BE966B2C097}" destId="{746184A1-CEEA-4E77-9210-2DAFC2F3A50A}" srcOrd="0" destOrd="0" parTransId="{E8DB998E-376E-41C7-84D3-889007366BED}" sibTransId="{7CA5B496-3B9A-4CD7-A5FD-24DD6658A540}"/>
    <dgm:cxn modelId="{34B04B49-E1B5-4C75-A899-086F8F17F3BA}" srcId="{B2C038A5-3475-43B0-9148-B4B5DA6B7B49}" destId="{0BB5F43F-27A2-4D9F-BE1D-AC88AD793FCA}" srcOrd="1" destOrd="0" parTransId="{1403CEE7-D5D0-4A3A-8FC9-50FEDFEAC7F7}" sibTransId="{6C252F3C-8E1E-4E12-92AE-65EBEE819992}"/>
    <dgm:cxn modelId="{54421273-BECE-41A7-937E-1B6C76EDBF73}" srcId="{B2C038A5-3475-43B0-9148-B4B5DA6B7B49}" destId="{C584AA4B-2D59-48D6-985B-F0577E6381FE}" srcOrd="2" destOrd="0" parTransId="{2F3A1309-5E33-4383-B557-ADDA39C84D6B}" sibTransId="{C9BFEFD6-A1A7-4859-A9D4-C55F6DA83A93}"/>
    <dgm:cxn modelId="{3259767B-20FF-49E4-8BDF-4E61B54CC29C}" type="presOf" srcId="{1E9E3334-A20F-4524-B9AD-6D670D8899FE}" destId="{6125F21E-F9FE-40AF-9054-5A47CD34622B}" srcOrd="0" destOrd="0" presId="urn:microsoft.com/office/officeart/2024/3/layout/verticalVisualTextBlock1"/>
    <dgm:cxn modelId="{7B1FF67B-40BA-4F59-9D4C-82DA0C8AD212}" srcId="{C584AA4B-2D59-48D6-985B-F0577E6381FE}" destId="{26DFCFF4-8798-4475-AB3E-15993946D5F1}" srcOrd="0" destOrd="0" parTransId="{D7D96FAA-8B2D-4459-9ABF-3B5D97F322A6}" sibTransId="{5BA028E7-6688-43D3-977B-B7C9E02A0B42}"/>
    <dgm:cxn modelId="{87F7F188-7098-422B-8EB5-0AFA119D942F}" srcId="{B2C038A5-3475-43B0-9148-B4B5DA6B7B49}" destId="{92597FA4-1EA2-441D-908F-5BE966B2C097}" srcOrd="0" destOrd="0" parTransId="{0E5A9A89-C9BC-41AB-AA58-7DA81E5E4A94}" sibTransId="{1E9E3334-A20F-4524-B9AD-6D670D8899FE}"/>
    <dgm:cxn modelId="{1BBA999E-0726-4A5A-AE8C-825DFE856848}" type="presOf" srcId="{92597FA4-1EA2-441D-908F-5BE966B2C097}" destId="{56BC153E-3EED-4FDD-A9DE-2ED1D79B145E}" srcOrd="0" destOrd="0" presId="urn:microsoft.com/office/officeart/2024/3/layout/verticalVisualTextBlock1"/>
    <dgm:cxn modelId="{8F72B2A0-EB05-4A00-8D0C-7EAA2AFC532F}" type="presOf" srcId="{B2C038A5-3475-43B0-9148-B4B5DA6B7B49}" destId="{36FE0295-7AF9-4C3D-B331-63A69CCA320A}" srcOrd="0" destOrd="0" presId="urn:microsoft.com/office/officeart/2024/3/layout/verticalVisualTextBlock1"/>
    <dgm:cxn modelId="{8256FFBA-E7E2-4FBC-BF47-8899EF763A96}" type="presOf" srcId="{7B18A0D9-EB25-424C-8D6F-8F7933A1E7BC}" destId="{BB7840F9-E25A-4767-8DCE-D14A4F9F2FFD}" srcOrd="0" destOrd="0" presId="urn:microsoft.com/office/officeart/2024/3/layout/verticalVisualTextBlock1"/>
    <dgm:cxn modelId="{A82A1BBF-B80E-4662-A9B1-9AB6C1499BA1}" type="presOf" srcId="{6C252F3C-8E1E-4E12-92AE-65EBEE819992}" destId="{5671E0BD-CC72-46C8-AFDA-7642C4B636C3}" srcOrd="0" destOrd="0" presId="urn:microsoft.com/office/officeart/2024/3/layout/verticalVisualTextBlock1"/>
    <dgm:cxn modelId="{6870F4CA-5C21-4616-B921-D9E46155A242}" type="presOf" srcId="{26DFCFF4-8798-4475-AB3E-15993946D5F1}" destId="{024DE35C-4326-4B95-A4DE-A2544054A9E8}" srcOrd="0" destOrd="0" presId="urn:microsoft.com/office/officeart/2024/3/layout/verticalVisualTextBlock1"/>
    <dgm:cxn modelId="{EBEC59CC-4A9A-4F7E-ACF5-CD9DB8ABE72B}" type="presOf" srcId="{746184A1-CEEA-4E77-9210-2DAFC2F3A50A}" destId="{29A680E8-25C5-4A96-B767-0CC2C12D5D46}" srcOrd="0" destOrd="0" presId="urn:microsoft.com/office/officeart/2024/3/layout/verticalVisualTextBlock1"/>
    <dgm:cxn modelId="{5771A2F5-32BD-42FF-9F9C-E9D0A3124C9B}" srcId="{0BB5F43F-27A2-4D9F-BE1D-AC88AD793FCA}" destId="{7B18A0D9-EB25-424C-8D6F-8F7933A1E7BC}" srcOrd="0" destOrd="0" parTransId="{1A8A3AC1-DE19-408D-ADFB-62276835C36B}" sibTransId="{52FDE3B1-82D6-4E6E-8B1A-50874B69650B}"/>
    <dgm:cxn modelId="{FD8DD4D7-B7EB-4724-8BC9-EEED0A5454FB}" type="presParOf" srcId="{36FE0295-7AF9-4C3D-B331-63A69CCA320A}" destId="{69AB63BC-022E-4446-81AB-2212563F56E4}" srcOrd="0" destOrd="0" presId="urn:microsoft.com/office/officeart/2024/3/layout/verticalVisualTextBlock1"/>
    <dgm:cxn modelId="{82370B70-29D7-4962-834D-CD52A6CB89CE}" type="presParOf" srcId="{69AB63BC-022E-4446-81AB-2212563F56E4}" destId="{5D16D38C-E664-431F-8FBB-1A35F953C828}" srcOrd="0" destOrd="0" presId="urn:microsoft.com/office/officeart/2024/3/layout/verticalVisualTextBlock1"/>
    <dgm:cxn modelId="{2F95E91C-5BE5-4187-9381-A4C2C2A6CEA1}" type="presParOf" srcId="{69AB63BC-022E-4446-81AB-2212563F56E4}" destId="{56BC153E-3EED-4FDD-A9DE-2ED1D79B145E}" srcOrd="1" destOrd="0" presId="urn:microsoft.com/office/officeart/2024/3/layout/verticalVisualTextBlock1"/>
    <dgm:cxn modelId="{EFFAE51F-344D-40D2-9584-6309C48C9594}" type="presParOf" srcId="{69AB63BC-022E-4446-81AB-2212563F56E4}" destId="{29A680E8-25C5-4A96-B767-0CC2C12D5D46}" srcOrd="2" destOrd="0" presId="urn:microsoft.com/office/officeart/2024/3/layout/verticalVisualTextBlock1"/>
    <dgm:cxn modelId="{59AC5269-E2BD-4565-B0B6-507D2F72B09A}" type="presParOf" srcId="{36FE0295-7AF9-4C3D-B331-63A69CCA320A}" destId="{6125F21E-F9FE-40AF-9054-5A47CD34622B}" srcOrd="1" destOrd="0" presId="urn:microsoft.com/office/officeart/2024/3/layout/verticalVisualTextBlock1"/>
    <dgm:cxn modelId="{964DF6AB-3180-4F33-9D2C-9BB0D1EFE668}" type="presParOf" srcId="{36FE0295-7AF9-4C3D-B331-63A69CCA320A}" destId="{4E163067-A2E3-4867-841E-92456B47F07D}" srcOrd="2" destOrd="0" presId="urn:microsoft.com/office/officeart/2024/3/layout/verticalVisualTextBlock1"/>
    <dgm:cxn modelId="{F1518950-EE9B-4EF2-A810-C57B655C85B1}" type="presParOf" srcId="{4E163067-A2E3-4867-841E-92456B47F07D}" destId="{AA1A1248-E5CC-48DC-9783-1EC174370D87}" srcOrd="0" destOrd="0" presId="urn:microsoft.com/office/officeart/2024/3/layout/verticalVisualTextBlock1"/>
    <dgm:cxn modelId="{EC1127D3-86EC-4BEF-BD12-3B8A38492353}" type="presParOf" srcId="{4E163067-A2E3-4867-841E-92456B47F07D}" destId="{A49352B7-5EA2-4343-8D70-8A8CFBF0A0FC}" srcOrd="1" destOrd="0" presId="urn:microsoft.com/office/officeart/2024/3/layout/verticalVisualTextBlock1"/>
    <dgm:cxn modelId="{EC6A804C-C7B0-4517-BD4B-40431863CCBB}" type="presParOf" srcId="{4E163067-A2E3-4867-841E-92456B47F07D}" destId="{BB7840F9-E25A-4767-8DCE-D14A4F9F2FFD}" srcOrd="2" destOrd="0" presId="urn:microsoft.com/office/officeart/2024/3/layout/verticalVisualTextBlock1"/>
    <dgm:cxn modelId="{06D705F8-3E1C-40B5-AF8B-40FA8DABD826}" type="presParOf" srcId="{36FE0295-7AF9-4C3D-B331-63A69CCA320A}" destId="{5671E0BD-CC72-46C8-AFDA-7642C4B636C3}" srcOrd="3" destOrd="0" presId="urn:microsoft.com/office/officeart/2024/3/layout/verticalVisualTextBlock1"/>
    <dgm:cxn modelId="{8A7E0798-36D0-4E52-A439-482C52EA5C91}" type="presParOf" srcId="{36FE0295-7AF9-4C3D-B331-63A69CCA320A}" destId="{B9B8644F-9F50-4898-AEB2-5A9A5C594DB0}" srcOrd="4" destOrd="0" presId="urn:microsoft.com/office/officeart/2024/3/layout/verticalVisualTextBlock1"/>
    <dgm:cxn modelId="{0131720B-0575-4B89-B03F-68AAA39D3666}" type="presParOf" srcId="{B9B8644F-9F50-4898-AEB2-5A9A5C594DB0}" destId="{25B5F767-CF08-47DE-8614-9CA024435E55}" srcOrd="0" destOrd="0" presId="urn:microsoft.com/office/officeart/2024/3/layout/verticalVisualTextBlock1"/>
    <dgm:cxn modelId="{881FC1B9-5A19-4BD6-8A18-20519C6CD59B}" type="presParOf" srcId="{B9B8644F-9F50-4898-AEB2-5A9A5C594DB0}" destId="{004CD5C6-FBE9-4493-A630-094019293C41}" srcOrd="1" destOrd="0" presId="urn:microsoft.com/office/officeart/2024/3/layout/verticalVisualTextBlock1"/>
    <dgm:cxn modelId="{EC776EF6-5070-41B4-AABA-334B38AA4CAF}" type="presParOf" srcId="{B9B8644F-9F50-4898-AEB2-5A9A5C594DB0}" destId="{024DE35C-4326-4B95-A4DE-A2544054A9E8}"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C081D1-02CE-45EF-A093-23B0AF2DE681}"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A150F919-0A30-485B-9E6E-5E26D562D847}">
      <dgm:prSet/>
      <dgm:spPr/>
      <dgm:t>
        <a:bodyPr/>
        <a:lstStyle/>
        <a:p>
          <a:pPr>
            <a:lnSpc>
              <a:spcPct val="100000"/>
            </a:lnSpc>
            <a:defRPr b="1"/>
          </a:pPr>
          <a:r>
            <a:rPr lang="en-US"/>
            <a:t>Role in Advocacy</a:t>
          </a:r>
        </a:p>
      </dgm:t>
    </dgm:pt>
    <dgm:pt modelId="{EA35FBCC-A034-4D17-B9ED-1B968D530E21}" type="parTrans" cxnId="{42FEED53-F7C7-4C01-B1F7-89B8F96A66F8}">
      <dgm:prSet/>
      <dgm:spPr/>
      <dgm:t>
        <a:bodyPr/>
        <a:lstStyle/>
        <a:p>
          <a:endParaRPr lang="en-US"/>
        </a:p>
      </dgm:t>
    </dgm:pt>
    <dgm:pt modelId="{BFD66058-C377-4006-ADA9-E2A9DB63A6E5}" type="sibTrans" cxnId="{42FEED53-F7C7-4C01-B1F7-89B8F96A66F8}">
      <dgm:prSet/>
      <dgm:spPr/>
      <dgm:t>
        <a:bodyPr/>
        <a:lstStyle/>
        <a:p>
          <a:pPr>
            <a:lnSpc>
              <a:spcPct val="100000"/>
            </a:lnSpc>
            <a:defRPr b="1"/>
          </a:pPr>
          <a:endParaRPr lang="en-US"/>
        </a:p>
      </dgm:t>
    </dgm:pt>
    <dgm:pt modelId="{0D5446C8-8E5E-47BD-9E76-CA684B523D0E}">
      <dgm:prSet/>
      <dgm:spPr/>
      <dgm:t>
        <a:bodyPr/>
        <a:lstStyle/>
        <a:p>
          <a:pPr>
            <a:lnSpc>
              <a:spcPct val="100000"/>
            </a:lnSpc>
          </a:pPr>
          <a:r>
            <a:rPr lang="en-US"/>
            <a:t>Peer case managers advocate effectively for clients to access essential services and resources.</a:t>
          </a:r>
        </a:p>
      </dgm:t>
    </dgm:pt>
    <dgm:pt modelId="{87205193-EEDD-48D1-9300-1616A391FFF8}" type="parTrans" cxnId="{A6AFE7A9-53F9-4AEE-BAC6-7D525E48A574}">
      <dgm:prSet/>
      <dgm:spPr/>
      <dgm:t>
        <a:bodyPr/>
        <a:lstStyle/>
        <a:p>
          <a:endParaRPr lang="en-US"/>
        </a:p>
      </dgm:t>
    </dgm:pt>
    <dgm:pt modelId="{D5EABB8A-3146-495B-B9D2-ED981CD2D9CE}" type="sibTrans" cxnId="{A6AFE7A9-53F9-4AEE-BAC6-7D525E48A574}">
      <dgm:prSet/>
      <dgm:spPr/>
      <dgm:t>
        <a:bodyPr/>
        <a:lstStyle/>
        <a:p>
          <a:endParaRPr lang="en-US"/>
        </a:p>
      </dgm:t>
    </dgm:pt>
    <dgm:pt modelId="{D4F2A1A5-69D2-4422-A297-D55D499C7211}">
      <dgm:prSet/>
      <dgm:spPr/>
      <dgm:t>
        <a:bodyPr/>
        <a:lstStyle/>
        <a:p>
          <a:pPr>
            <a:lnSpc>
              <a:spcPct val="100000"/>
            </a:lnSpc>
            <a:defRPr b="1"/>
          </a:pPr>
          <a:r>
            <a:rPr lang="en-US"/>
            <a:t>Lived Experience Impact</a:t>
          </a:r>
        </a:p>
      </dgm:t>
    </dgm:pt>
    <dgm:pt modelId="{2C6F898F-0453-4DA5-8C7F-76550AE983A4}" type="parTrans" cxnId="{E3F39876-3C6C-436D-9A3F-461496EB9D64}">
      <dgm:prSet/>
      <dgm:spPr/>
      <dgm:t>
        <a:bodyPr/>
        <a:lstStyle/>
        <a:p>
          <a:endParaRPr lang="en-US"/>
        </a:p>
      </dgm:t>
    </dgm:pt>
    <dgm:pt modelId="{BC76D7D9-5F7C-4D16-B485-207EAE7204B1}" type="sibTrans" cxnId="{E3F39876-3C6C-436D-9A3F-461496EB9D64}">
      <dgm:prSet/>
      <dgm:spPr/>
      <dgm:t>
        <a:bodyPr/>
        <a:lstStyle/>
        <a:p>
          <a:pPr>
            <a:lnSpc>
              <a:spcPct val="100000"/>
            </a:lnSpc>
            <a:defRPr b="1"/>
          </a:pPr>
          <a:endParaRPr lang="en-US"/>
        </a:p>
      </dgm:t>
    </dgm:pt>
    <dgm:pt modelId="{72DE18FD-AB38-4B53-93A6-DF94910D633B}">
      <dgm:prSet/>
      <dgm:spPr/>
      <dgm:t>
        <a:bodyPr/>
        <a:lstStyle/>
        <a:p>
          <a:pPr>
            <a:lnSpc>
              <a:spcPct val="100000"/>
            </a:lnSpc>
          </a:pPr>
          <a:r>
            <a:rPr lang="en-US"/>
            <a:t>Their lived experience enables unique strategies that empower individuals on their recovery journeys.</a:t>
          </a:r>
        </a:p>
      </dgm:t>
    </dgm:pt>
    <dgm:pt modelId="{EFE107B2-9F2B-4D85-AE73-F30080AFF0C3}" type="parTrans" cxnId="{4B9549F3-E220-41CB-9C0D-5C0FAC1307E9}">
      <dgm:prSet/>
      <dgm:spPr/>
      <dgm:t>
        <a:bodyPr/>
        <a:lstStyle/>
        <a:p>
          <a:endParaRPr lang="en-US"/>
        </a:p>
      </dgm:t>
    </dgm:pt>
    <dgm:pt modelId="{DB1F628B-B686-43F0-8292-EDFB153C35A9}" type="sibTrans" cxnId="{4B9549F3-E220-41CB-9C0D-5C0FAC1307E9}">
      <dgm:prSet/>
      <dgm:spPr/>
      <dgm:t>
        <a:bodyPr/>
        <a:lstStyle/>
        <a:p>
          <a:endParaRPr lang="en-US"/>
        </a:p>
      </dgm:t>
    </dgm:pt>
    <dgm:pt modelId="{28C715B5-13E9-46DB-844A-EE624F3D0CAF}">
      <dgm:prSet/>
      <dgm:spPr/>
      <dgm:t>
        <a:bodyPr/>
        <a:lstStyle/>
        <a:p>
          <a:pPr>
            <a:lnSpc>
              <a:spcPct val="100000"/>
            </a:lnSpc>
            <a:defRPr b="1"/>
          </a:pPr>
          <a:r>
            <a:rPr lang="en-US"/>
            <a:t>Strengthening Communities</a:t>
          </a:r>
        </a:p>
      </dgm:t>
    </dgm:pt>
    <dgm:pt modelId="{83585BCC-2DDF-480B-B5A0-9F1B4E41FF35}" type="parTrans" cxnId="{943CF63B-290F-472B-8AFA-0BF4AEB08B27}">
      <dgm:prSet/>
      <dgm:spPr/>
      <dgm:t>
        <a:bodyPr/>
        <a:lstStyle/>
        <a:p>
          <a:endParaRPr lang="en-US"/>
        </a:p>
      </dgm:t>
    </dgm:pt>
    <dgm:pt modelId="{EA3478E9-F4CD-4B15-94C7-38E370B9CF84}" type="sibTrans" cxnId="{943CF63B-290F-472B-8AFA-0BF4AEB08B27}">
      <dgm:prSet/>
      <dgm:spPr/>
      <dgm:t>
        <a:bodyPr/>
        <a:lstStyle/>
        <a:p>
          <a:endParaRPr lang="en-US"/>
        </a:p>
      </dgm:t>
    </dgm:pt>
    <dgm:pt modelId="{BFABD89B-6D5B-4405-8151-85B5D3F86634}">
      <dgm:prSet/>
      <dgm:spPr/>
      <dgm:t>
        <a:bodyPr/>
        <a:lstStyle/>
        <a:p>
          <a:pPr>
            <a:lnSpc>
              <a:spcPct val="100000"/>
            </a:lnSpc>
          </a:pPr>
          <a:r>
            <a:rPr lang="en-US"/>
            <a:t>Peer case managers help build stronger, more connected communities through supportive care.</a:t>
          </a:r>
        </a:p>
      </dgm:t>
    </dgm:pt>
    <dgm:pt modelId="{E85B6066-2078-461D-A63B-2C555701BEF9}" type="parTrans" cxnId="{4671CB3D-B2E9-401E-A04F-931DBDD787DF}">
      <dgm:prSet/>
      <dgm:spPr/>
      <dgm:t>
        <a:bodyPr/>
        <a:lstStyle/>
        <a:p>
          <a:endParaRPr lang="en-US"/>
        </a:p>
      </dgm:t>
    </dgm:pt>
    <dgm:pt modelId="{9E6FF936-DEF5-48B6-B837-503910B92C19}" type="sibTrans" cxnId="{4671CB3D-B2E9-401E-A04F-931DBDD787DF}">
      <dgm:prSet/>
      <dgm:spPr/>
      <dgm:t>
        <a:bodyPr/>
        <a:lstStyle/>
        <a:p>
          <a:endParaRPr lang="en-US"/>
        </a:p>
      </dgm:t>
    </dgm:pt>
    <dgm:pt modelId="{C37F0967-B16B-4E4F-B2B2-D092F74B62D9}" type="pres">
      <dgm:prSet presAssocID="{9FC081D1-02CE-45EF-A093-23B0AF2DE681}" presName="Name0" presStyleCnt="0">
        <dgm:presLayoutVars>
          <dgm:dir/>
          <dgm:resizeHandles val="exact"/>
        </dgm:presLayoutVars>
      </dgm:prSet>
      <dgm:spPr/>
    </dgm:pt>
    <dgm:pt modelId="{C4FD5E13-67A9-47CE-B84F-4EFE78441CAA}" type="pres">
      <dgm:prSet presAssocID="{A150F919-0A30-485B-9E6E-5E26D562D847}" presName="compNode" presStyleCnt="0"/>
      <dgm:spPr/>
    </dgm:pt>
    <dgm:pt modelId="{A818847F-EAE6-4DDE-94BC-412E700A8BA3}" type="pres">
      <dgm:prSet presAssocID="{A150F919-0A30-485B-9E6E-5E26D562D847}" presName="pictRect" presStyleLbl="revTx" presStyleIdx="0" presStyleCnt="6">
        <dgm:presLayoutVars>
          <dgm:chMax val="0"/>
          <dgm:bulletEnabled/>
        </dgm:presLayoutVars>
      </dgm:prSet>
      <dgm:spPr/>
    </dgm:pt>
    <dgm:pt modelId="{E83EDB42-C5DD-4D52-AE5D-959C850EAAEC}" type="pres">
      <dgm:prSet presAssocID="{A150F919-0A30-485B-9E6E-5E26D562D847}" presName="textRect" presStyleLbl="revTx" presStyleIdx="1" presStyleCnt="6">
        <dgm:presLayoutVars>
          <dgm:bulletEnabled/>
        </dgm:presLayoutVars>
      </dgm:prSet>
      <dgm:spPr/>
    </dgm:pt>
    <dgm:pt modelId="{92BC1900-5F6C-4D43-B28D-D02BC09A27EE}" type="pres">
      <dgm:prSet presAssocID="{BFD66058-C377-4006-ADA9-E2A9DB63A6E5}" presName="sibTrans" presStyleLbl="sibTrans2D1" presStyleIdx="0" presStyleCnt="0"/>
      <dgm:spPr/>
    </dgm:pt>
    <dgm:pt modelId="{FD68D465-4191-4633-A89A-1E3BC41659C2}" type="pres">
      <dgm:prSet presAssocID="{D4F2A1A5-69D2-4422-A297-D55D499C7211}" presName="compNode" presStyleCnt="0"/>
      <dgm:spPr/>
    </dgm:pt>
    <dgm:pt modelId="{684EC778-D9DC-4536-A9D7-AFABB9B00BF7}" type="pres">
      <dgm:prSet presAssocID="{D4F2A1A5-69D2-4422-A297-D55D499C7211}" presName="pictRect" presStyleLbl="revTx" presStyleIdx="2" presStyleCnt="6">
        <dgm:presLayoutVars>
          <dgm:chMax val="0"/>
          <dgm:bulletEnabled/>
        </dgm:presLayoutVars>
      </dgm:prSet>
      <dgm:spPr/>
    </dgm:pt>
    <dgm:pt modelId="{5A6F23A0-83CC-4C09-954F-1821B562F50D}" type="pres">
      <dgm:prSet presAssocID="{D4F2A1A5-69D2-4422-A297-D55D499C7211}" presName="textRect" presStyleLbl="revTx" presStyleIdx="3" presStyleCnt="6">
        <dgm:presLayoutVars>
          <dgm:bulletEnabled/>
        </dgm:presLayoutVars>
      </dgm:prSet>
      <dgm:spPr/>
    </dgm:pt>
    <dgm:pt modelId="{FA66A34F-771A-457A-A6B3-93E14846896B}" type="pres">
      <dgm:prSet presAssocID="{BC76D7D9-5F7C-4D16-B485-207EAE7204B1}" presName="sibTrans" presStyleLbl="sibTrans2D1" presStyleIdx="0" presStyleCnt="0"/>
      <dgm:spPr/>
    </dgm:pt>
    <dgm:pt modelId="{6DBFC66D-4831-4077-833A-9CD90F27FEBD}" type="pres">
      <dgm:prSet presAssocID="{28C715B5-13E9-46DB-844A-EE624F3D0CAF}" presName="compNode" presStyleCnt="0"/>
      <dgm:spPr/>
    </dgm:pt>
    <dgm:pt modelId="{E366C5F9-4452-42E4-8E07-0D1A36A9A50B}" type="pres">
      <dgm:prSet presAssocID="{28C715B5-13E9-46DB-844A-EE624F3D0CAF}" presName="pictRect" presStyleLbl="revTx" presStyleIdx="4" presStyleCnt="6">
        <dgm:presLayoutVars>
          <dgm:chMax val="0"/>
          <dgm:bulletEnabled/>
        </dgm:presLayoutVars>
      </dgm:prSet>
      <dgm:spPr/>
    </dgm:pt>
    <dgm:pt modelId="{D8CB87DC-0908-4BAA-9230-FFE68D85C244}" type="pres">
      <dgm:prSet presAssocID="{28C715B5-13E9-46DB-844A-EE624F3D0CAF}" presName="textRect" presStyleLbl="revTx" presStyleIdx="5" presStyleCnt="6">
        <dgm:presLayoutVars>
          <dgm:bulletEnabled/>
        </dgm:presLayoutVars>
      </dgm:prSet>
      <dgm:spPr/>
    </dgm:pt>
  </dgm:ptLst>
  <dgm:cxnLst>
    <dgm:cxn modelId="{B274AA1F-9A91-4ED8-9DEA-B061BE66AA7E}" type="presOf" srcId="{72DE18FD-AB38-4B53-93A6-DF94910D633B}" destId="{5A6F23A0-83CC-4C09-954F-1821B562F50D}" srcOrd="0" destOrd="0" presId="urn:microsoft.com/office/officeart/2024/3/layout/hArchList1"/>
    <dgm:cxn modelId="{943CF63B-290F-472B-8AFA-0BF4AEB08B27}" srcId="{9FC081D1-02CE-45EF-A093-23B0AF2DE681}" destId="{28C715B5-13E9-46DB-844A-EE624F3D0CAF}" srcOrd="2" destOrd="0" parTransId="{83585BCC-2DDF-480B-B5A0-9F1B4E41FF35}" sibTransId="{EA3478E9-F4CD-4B15-94C7-38E370B9CF84}"/>
    <dgm:cxn modelId="{4671CB3D-B2E9-401E-A04F-931DBDD787DF}" srcId="{28C715B5-13E9-46DB-844A-EE624F3D0CAF}" destId="{BFABD89B-6D5B-4405-8151-85B5D3F86634}" srcOrd="0" destOrd="0" parTransId="{E85B6066-2078-461D-A63B-2C555701BEF9}" sibTransId="{9E6FF936-DEF5-48B6-B837-503910B92C19}"/>
    <dgm:cxn modelId="{C418135F-6B04-4179-9A76-0DD689349473}" type="presOf" srcId="{9FC081D1-02CE-45EF-A093-23B0AF2DE681}" destId="{C37F0967-B16B-4E4F-B2B2-D092F74B62D9}" srcOrd="0" destOrd="0" presId="urn:microsoft.com/office/officeart/2024/3/layout/hArchList1"/>
    <dgm:cxn modelId="{9FD86067-0190-4A65-AA5F-05E177DBB431}" type="presOf" srcId="{D4F2A1A5-69D2-4422-A297-D55D499C7211}" destId="{684EC778-D9DC-4536-A9D7-AFABB9B00BF7}" srcOrd="0" destOrd="0" presId="urn:microsoft.com/office/officeart/2024/3/layout/hArchList1"/>
    <dgm:cxn modelId="{42FEED53-F7C7-4C01-B1F7-89B8F96A66F8}" srcId="{9FC081D1-02CE-45EF-A093-23B0AF2DE681}" destId="{A150F919-0A30-485B-9E6E-5E26D562D847}" srcOrd="0" destOrd="0" parTransId="{EA35FBCC-A034-4D17-B9ED-1B968D530E21}" sibTransId="{BFD66058-C377-4006-ADA9-E2A9DB63A6E5}"/>
    <dgm:cxn modelId="{071E9175-A450-4FA4-9A62-FF0AAFE5D3C0}" type="presOf" srcId="{BFD66058-C377-4006-ADA9-E2A9DB63A6E5}" destId="{92BC1900-5F6C-4D43-B28D-D02BC09A27EE}" srcOrd="0" destOrd="0" presId="urn:microsoft.com/office/officeart/2024/3/layout/hArchList1"/>
    <dgm:cxn modelId="{E3F39876-3C6C-436D-9A3F-461496EB9D64}" srcId="{9FC081D1-02CE-45EF-A093-23B0AF2DE681}" destId="{D4F2A1A5-69D2-4422-A297-D55D499C7211}" srcOrd="1" destOrd="0" parTransId="{2C6F898F-0453-4DA5-8C7F-76550AE983A4}" sibTransId="{BC76D7D9-5F7C-4D16-B485-207EAE7204B1}"/>
    <dgm:cxn modelId="{C8614977-2DBE-4258-9600-600AB359D158}" type="presOf" srcId="{BC76D7D9-5F7C-4D16-B485-207EAE7204B1}" destId="{FA66A34F-771A-457A-A6B3-93E14846896B}" srcOrd="0" destOrd="0" presId="urn:microsoft.com/office/officeart/2024/3/layout/hArchList1"/>
    <dgm:cxn modelId="{5B7D7E80-66BD-4ECB-9EE6-7A1AF23B4341}" type="presOf" srcId="{28C715B5-13E9-46DB-844A-EE624F3D0CAF}" destId="{E366C5F9-4452-42E4-8E07-0D1A36A9A50B}" srcOrd="0" destOrd="0" presId="urn:microsoft.com/office/officeart/2024/3/layout/hArchList1"/>
    <dgm:cxn modelId="{82D9AC8A-1FFF-4109-8696-F09579896A72}" type="presOf" srcId="{BFABD89B-6D5B-4405-8151-85B5D3F86634}" destId="{D8CB87DC-0908-4BAA-9230-FFE68D85C244}" srcOrd="0" destOrd="0" presId="urn:microsoft.com/office/officeart/2024/3/layout/hArchList1"/>
    <dgm:cxn modelId="{7D464B9A-9D97-4C8A-A81D-825F5529CE78}" type="presOf" srcId="{0D5446C8-8E5E-47BD-9E76-CA684B523D0E}" destId="{E83EDB42-C5DD-4D52-AE5D-959C850EAAEC}" srcOrd="0" destOrd="0" presId="urn:microsoft.com/office/officeart/2024/3/layout/hArchList1"/>
    <dgm:cxn modelId="{A6AFE7A9-53F9-4AEE-BAC6-7D525E48A574}" srcId="{A150F919-0A30-485B-9E6E-5E26D562D847}" destId="{0D5446C8-8E5E-47BD-9E76-CA684B523D0E}" srcOrd="0" destOrd="0" parTransId="{87205193-EEDD-48D1-9300-1616A391FFF8}" sibTransId="{D5EABB8A-3146-495B-B9D2-ED981CD2D9CE}"/>
    <dgm:cxn modelId="{AFB14CC3-C6FD-416E-924D-28BA083262A1}" type="presOf" srcId="{A150F919-0A30-485B-9E6E-5E26D562D847}" destId="{A818847F-EAE6-4DDE-94BC-412E700A8BA3}" srcOrd="0" destOrd="0" presId="urn:microsoft.com/office/officeart/2024/3/layout/hArchList1"/>
    <dgm:cxn modelId="{4B9549F3-E220-41CB-9C0D-5C0FAC1307E9}" srcId="{D4F2A1A5-69D2-4422-A297-D55D499C7211}" destId="{72DE18FD-AB38-4B53-93A6-DF94910D633B}" srcOrd="0" destOrd="0" parTransId="{EFE107B2-9F2B-4D85-AE73-F30080AFF0C3}" sibTransId="{DB1F628B-B686-43F0-8292-EDFB153C35A9}"/>
    <dgm:cxn modelId="{ACB41DC3-9498-4316-845D-281FFA09F36A}" type="presParOf" srcId="{C37F0967-B16B-4E4F-B2B2-D092F74B62D9}" destId="{C4FD5E13-67A9-47CE-B84F-4EFE78441CAA}" srcOrd="0" destOrd="0" presId="urn:microsoft.com/office/officeart/2024/3/layout/hArchList1"/>
    <dgm:cxn modelId="{ACEBE2FC-93D1-4000-B7E3-302AED76BD89}" type="presParOf" srcId="{C4FD5E13-67A9-47CE-B84F-4EFE78441CAA}" destId="{A818847F-EAE6-4DDE-94BC-412E700A8BA3}" srcOrd="0" destOrd="0" presId="urn:microsoft.com/office/officeart/2024/3/layout/hArchList1"/>
    <dgm:cxn modelId="{243FFEB7-3F39-434D-A800-B30D05FAFDB0}" type="presParOf" srcId="{C4FD5E13-67A9-47CE-B84F-4EFE78441CAA}" destId="{E83EDB42-C5DD-4D52-AE5D-959C850EAAEC}" srcOrd="1" destOrd="0" presId="urn:microsoft.com/office/officeart/2024/3/layout/hArchList1"/>
    <dgm:cxn modelId="{583F4988-3F1A-46F9-8367-90155A46ED3A}" type="presParOf" srcId="{C37F0967-B16B-4E4F-B2B2-D092F74B62D9}" destId="{92BC1900-5F6C-4D43-B28D-D02BC09A27EE}" srcOrd="1" destOrd="0" presId="urn:microsoft.com/office/officeart/2024/3/layout/hArchList1"/>
    <dgm:cxn modelId="{FD56310F-B5DF-4E9B-93DE-C09BC2D06F65}" type="presParOf" srcId="{C37F0967-B16B-4E4F-B2B2-D092F74B62D9}" destId="{FD68D465-4191-4633-A89A-1E3BC41659C2}" srcOrd="2" destOrd="0" presId="urn:microsoft.com/office/officeart/2024/3/layout/hArchList1"/>
    <dgm:cxn modelId="{EF722DA9-CCE9-4B5F-8809-0A05BB050809}" type="presParOf" srcId="{FD68D465-4191-4633-A89A-1E3BC41659C2}" destId="{684EC778-D9DC-4536-A9D7-AFABB9B00BF7}" srcOrd="0" destOrd="0" presId="urn:microsoft.com/office/officeart/2024/3/layout/hArchList1"/>
    <dgm:cxn modelId="{8F514DC5-9738-4703-8BF9-FF412DCD98F8}" type="presParOf" srcId="{FD68D465-4191-4633-A89A-1E3BC41659C2}" destId="{5A6F23A0-83CC-4C09-954F-1821B562F50D}" srcOrd="1" destOrd="0" presId="urn:microsoft.com/office/officeart/2024/3/layout/hArchList1"/>
    <dgm:cxn modelId="{90BAE4BF-F031-4C17-BB8C-BE89142B1053}" type="presParOf" srcId="{C37F0967-B16B-4E4F-B2B2-D092F74B62D9}" destId="{FA66A34F-771A-457A-A6B3-93E14846896B}" srcOrd="3" destOrd="0" presId="urn:microsoft.com/office/officeart/2024/3/layout/hArchList1"/>
    <dgm:cxn modelId="{A80B7352-0A53-4E33-AAFB-6B56EA35B8BD}" type="presParOf" srcId="{C37F0967-B16B-4E4F-B2B2-D092F74B62D9}" destId="{6DBFC66D-4831-4077-833A-9CD90F27FEBD}" srcOrd="4" destOrd="0" presId="urn:microsoft.com/office/officeart/2024/3/layout/hArchList1"/>
    <dgm:cxn modelId="{0EE0C8E0-929B-4DE4-AA83-63C7E3E9CEBB}" type="presParOf" srcId="{6DBFC66D-4831-4077-833A-9CD90F27FEBD}" destId="{E366C5F9-4452-42E4-8E07-0D1A36A9A50B}" srcOrd="0" destOrd="0" presId="urn:microsoft.com/office/officeart/2024/3/layout/hArchList1"/>
    <dgm:cxn modelId="{A7E5937A-4B0E-4F37-B30D-0DB06EEE2F77}" type="presParOf" srcId="{6DBFC66D-4831-4077-833A-9CD90F27FEBD}" destId="{D8CB87DC-0908-4BAA-9230-FFE68D85C244}"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16D38C-E664-431F-8FBB-1A35F953C828}">
      <dsp:nvSpPr>
        <dsp:cNvPr id="0" name=""/>
        <dsp:cNvSpPr/>
      </dsp:nvSpPr>
      <dsp:spPr>
        <a:xfrm>
          <a:off x="0" y="0"/>
          <a:ext cx="1552009" cy="1552009"/>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4475" r="28778" b="4"/>
          <a:stretch/>
        </a:blipFill>
        <a:ln>
          <a:noFill/>
        </a:ln>
        <a:effectLst/>
      </dsp:spPr>
      <dsp:style>
        <a:lnRef idx="0">
          <a:scrgbClr r="0" g="0" b="0"/>
        </a:lnRef>
        <a:fillRef idx="3">
          <a:scrgbClr r="0" g="0" b="0"/>
        </a:fillRef>
        <a:effectRef idx="2">
          <a:scrgbClr r="0" g="0" b="0"/>
        </a:effectRef>
        <a:fontRef idx="minor">
          <a:schemeClr val="lt1"/>
        </a:fontRef>
      </dsp:style>
    </dsp:sp>
    <dsp:sp modelId="{56BC153E-3EED-4FDD-A9DE-2ED1D79B145E}">
      <dsp:nvSpPr>
        <dsp:cNvPr id="0" name=""/>
        <dsp:cNvSpPr/>
      </dsp:nvSpPr>
      <dsp:spPr>
        <a:xfrm>
          <a:off x="1732009" y="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Building Trust and Connection</a:t>
          </a:r>
        </a:p>
      </dsp:txBody>
      <dsp:txXfrm>
        <a:off x="1732009" y="0"/>
        <a:ext cx="9393022" cy="380326"/>
      </dsp:txXfrm>
    </dsp:sp>
    <dsp:sp modelId="{29A680E8-25C5-4A96-B767-0CC2C12D5D46}">
      <dsp:nvSpPr>
        <dsp:cNvPr id="0" name=""/>
        <dsp:cNvSpPr/>
      </dsp:nvSpPr>
      <dsp:spPr>
        <a:xfrm>
          <a:off x="1732009" y="38032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Peer case managers build trust that strengthens bonds within communities, encouraging greater participation.</a:t>
          </a:r>
        </a:p>
      </dsp:txBody>
      <dsp:txXfrm>
        <a:off x="1732009" y="380326"/>
        <a:ext cx="9393022" cy="1171682"/>
      </dsp:txXfrm>
    </dsp:sp>
    <dsp:sp modelId="{AA1A1248-E5CC-48DC-9783-1EC174370D87}">
      <dsp:nvSpPr>
        <dsp:cNvPr id="0" name=""/>
        <dsp:cNvSpPr/>
      </dsp:nvSpPr>
      <dsp:spPr>
        <a:xfrm>
          <a:off x="0" y="1676170"/>
          <a:ext cx="1552009" cy="1552009"/>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2268" r="30985" b="4"/>
          <a:stretch/>
        </a:blipFill>
        <a:ln>
          <a:noFill/>
        </a:ln>
        <a:effectLst/>
      </dsp:spPr>
      <dsp:style>
        <a:lnRef idx="0">
          <a:scrgbClr r="0" g="0" b="0"/>
        </a:lnRef>
        <a:fillRef idx="3">
          <a:scrgbClr r="0" g="0" b="0"/>
        </a:fillRef>
        <a:effectRef idx="2">
          <a:scrgbClr r="0" g="0" b="0"/>
        </a:effectRef>
        <a:fontRef idx="minor">
          <a:schemeClr val="lt1"/>
        </a:fontRef>
      </dsp:style>
    </dsp:sp>
    <dsp:sp modelId="{A49352B7-5EA2-4343-8D70-8A8CFBF0A0FC}">
      <dsp:nvSpPr>
        <dsp:cNvPr id="0" name=""/>
        <dsp:cNvSpPr/>
      </dsp:nvSpPr>
      <dsp:spPr>
        <a:xfrm>
          <a:off x="1732009" y="167617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Enhancing Community Cohesion</a:t>
          </a:r>
        </a:p>
      </dsp:txBody>
      <dsp:txXfrm>
        <a:off x="1732009" y="1676170"/>
        <a:ext cx="9393022" cy="380326"/>
      </dsp:txXfrm>
    </dsp:sp>
    <dsp:sp modelId="{BB7840F9-E25A-4767-8DCE-D14A4F9F2FFD}">
      <dsp:nvSpPr>
        <dsp:cNvPr id="0" name=""/>
        <dsp:cNvSpPr/>
      </dsp:nvSpPr>
      <dsp:spPr>
        <a:xfrm>
          <a:off x="1732009" y="205649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Fostering connections leads to increased cohesion, helping communities work together effectively.</a:t>
          </a:r>
        </a:p>
      </dsp:txBody>
      <dsp:txXfrm>
        <a:off x="1732009" y="2056496"/>
        <a:ext cx="9393022" cy="1171682"/>
      </dsp:txXfrm>
    </dsp:sp>
    <dsp:sp modelId="{25B5F767-CF08-47DE-8614-9CA024435E55}">
      <dsp:nvSpPr>
        <dsp:cNvPr id="0" name=""/>
        <dsp:cNvSpPr/>
      </dsp:nvSpPr>
      <dsp:spPr>
        <a:xfrm>
          <a:off x="0" y="3352340"/>
          <a:ext cx="1552009" cy="1552009"/>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3625" r="19628" b="4"/>
          <a:stretch/>
        </a:blipFill>
        <a:ln>
          <a:noFill/>
        </a:ln>
        <a:effectLst/>
      </dsp:spPr>
      <dsp:style>
        <a:lnRef idx="0">
          <a:scrgbClr r="0" g="0" b="0"/>
        </a:lnRef>
        <a:fillRef idx="3">
          <a:scrgbClr r="0" g="0" b="0"/>
        </a:fillRef>
        <a:effectRef idx="2">
          <a:scrgbClr r="0" g="0" b="0"/>
        </a:effectRef>
        <a:fontRef idx="minor">
          <a:schemeClr val="lt1"/>
        </a:fontRef>
      </dsp:style>
    </dsp:sp>
    <dsp:sp modelId="{004CD5C6-FBE9-4493-A630-094019293C41}">
      <dsp:nvSpPr>
        <dsp:cNvPr id="0" name=""/>
        <dsp:cNvSpPr/>
      </dsp:nvSpPr>
      <dsp:spPr>
        <a:xfrm>
          <a:off x="1732009" y="3352340"/>
          <a:ext cx="9393022" cy="380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Empowering Active Participation</a:t>
          </a:r>
        </a:p>
      </dsp:txBody>
      <dsp:txXfrm>
        <a:off x="1732009" y="3352340"/>
        <a:ext cx="9393022" cy="380326"/>
      </dsp:txXfrm>
    </dsp:sp>
    <dsp:sp modelId="{024DE35C-4326-4B95-A4DE-A2544054A9E8}">
      <dsp:nvSpPr>
        <dsp:cNvPr id="0" name=""/>
        <dsp:cNvSpPr/>
      </dsp:nvSpPr>
      <dsp:spPr>
        <a:xfrm>
          <a:off x="1732009" y="3732666"/>
          <a:ext cx="9393022" cy="11716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Community members are empowered to take active roles through supportive peer engagement.</a:t>
          </a:r>
        </a:p>
      </dsp:txBody>
      <dsp:txXfrm>
        <a:off x="1732009" y="3732666"/>
        <a:ext cx="9393022" cy="11716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18847F-EAE6-4DDE-94BC-412E700A8BA3}">
      <dsp:nvSpPr>
        <dsp:cNvPr id="0" name=""/>
        <dsp:cNvSpPr/>
      </dsp:nvSpPr>
      <dsp:spPr>
        <a:xfrm>
          <a:off x="0" y="0"/>
          <a:ext cx="3403241" cy="350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Role in Advocacy</a:t>
          </a:r>
        </a:p>
      </dsp:txBody>
      <dsp:txXfrm>
        <a:off x="0" y="0"/>
        <a:ext cx="3403241" cy="350828"/>
      </dsp:txXfrm>
    </dsp:sp>
    <dsp:sp modelId="{E83EDB42-C5DD-4D52-AE5D-959C850EAAEC}">
      <dsp:nvSpPr>
        <dsp:cNvPr id="0" name=""/>
        <dsp:cNvSpPr/>
      </dsp:nvSpPr>
      <dsp:spPr>
        <a:xfrm>
          <a:off x="0" y="350828"/>
          <a:ext cx="3403241" cy="2423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Peer case managers advocate effectively for clients to access essential services and resources.</a:t>
          </a:r>
        </a:p>
      </dsp:txBody>
      <dsp:txXfrm>
        <a:off x="0" y="350828"/>
        <a:ext cx="3403241" cy="2423904"/>
      </dsp:txXfrm>
    </dsp:sp>
    <dsp:sp modelId="{684EC778-D9DC-4536-A9D7-AFABB9B00BF7}">
      <dsp:nvSpPr>
        <dsp:cNvPr id="0" name=""/>
        <dsp:cNvSpPr/>
      </dsp:nvSpPr>
      <dsp:spPr>
        <a:xfrm>
          <a:off x="3743566" y="0"/>
          <a:ext cx="3403241" cy="350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Lived Experience Impact</a:t>
          </a:r>
        </a:p>
      </dsp:txBody>
      <dsp:txXfrm>
        <a:off x="3743566" y="0"/>
        <a:ext cx="3403241" cy="350828"/>
      </dsp:txXfrm>
    </dsp:sp>
    <dsp:sp modelId="{5A6F23A0-83CC-4C09-954F-1821B562F50D}">
      <dsp:nvSpPr>
        <dsp:cNvPr id="0" name=""/>
        <dsp:cNvSpPr/>
      </dsp:nvSpPr>
      <dsp:spPr>
        <a:xfrm>
          <a:off x="3743566" y="350828"/>
          <a:ext cx="3403241" cy="2423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Their lived experience enables unique strategies that empower individuals on their recovery journeys.</a:t>
          </a:r>
        </a:p>
      </dsp:txBody>
      <dsp:txXfrm>
        <a:off x="3743566" y="350828"/>
        <a:ext cx="3403241" cy="2423904"/>
      </dsp:txXfrm>
    </dsp:sp>
    <dsp:sp modelId="{E366C5F9-4452-42E4-8E07-0D1A36A9A50B}">
      <dsp:nvSpPr>
        <dsp:cNvPr id="0" name=""/>
        <dsp:cNvSpPr/>
      </dsp:nvSpPr>
      <dsp:spPr>
        <a:xfrm>
          <a:off x="7487132" y="0"/>
          <a:ext cx="3403241" cy="350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22860" rIns="22860" bIns="22860" numCol="1" spcCol="1270" anchor="t" anchorCtr="0">
          <a:noAutofit/>
        </a:bodyPr>
        <a:lstStyle/>
        <a:p>
          <a:pPr marL="0" lvl="0" indent="0" algn="l" defTabSz="800100">
            <a:lnSpc>
              <a:spcPct val="100000"/>
            </a:lnSpc>
            <a:spcBef>
              <a:spcPct val="0"/>
            </a:spcBef>
            <a:spcAft>
              <a:spcPct val="35000"/>
            </a:spcAft>
            <a:buNone/>
            <a:defRPr b="1"/>
          </a:pPr>
          <a:r>
            <a:rPr lang="en-US" sz="1800" kern="1200"/>
            <a:t>Strengthening Communities</a:t>
          </a:r>
        </a:p>
      </dsp:txBody>
      <dsp:txXfrm>
        <a:off x="7487132" y="0"/>
        <a:ext cx="3403241" cy="350828"/>
      </dsp:txXfrm>
    </dsp:sp>
    <dsp:sp modelId="{D8CB87DC-0908-4BAA-9230-FFE68D85C244}">
      <dsp:nvSpPr>
        <dsp:cNvPr id="0" name=""/>
        <dsp:cNvSpPr/>
      </dsp:nvSpPr>
      <dsp:spPr>
        <a:xfrm>
          <a:off x="7487132" y="350828"/>
          <a:ext cx="3403241" cy="24239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7780" rIns="17780" bIns="17780" numCol="1" spcCol="1270" anchor="t" anchorCtr="0">
          <a:noAutofit/>
        </a:bodyPr>
        <a:lstStyle/>
        <a:p>
          <a:pPr marL="0" lvl="0" indent="0" algn="l" defTabSz="622300">
            <a:lnSpc>
              <a:spcPct val="100000"/>
            </a:lnSpc>
            <a:spcBef>
              <a:spcPct val="0"/>
            </a:spcBef>
            <a:spcAft>
              <a:spcPct val="35000"/>
            </a:spcAft>
            <a:buNone/>
          </a:pPr>
          <a:r>
            <a:rPr lang="en-US" sz="1400" kern="1200"/>
            <a:t>Peer case managers help build stronger, more connected communities through supportive care.</a:t>
          </a:r>
        </a:p>
      </dsp:txBody>
      <dsp:txXfrm>
        <a:off x="7487132" y="350828"/>
        <a:ext cx="3403241" cy="2423904"/>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7C5A25-2AEE-4731-9B66-1AA9ECC81054}" type="datetimeFigureOut">
              <a:rPr lang="en-US" smtClean="0"/>
              <a:t>12/19/2025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7549FF-5A01-4C67-A1E8-409E9036CF6C}" type="slidenum">
              <a:rPr lang="en-US" smtClean="0"/>
              <a:t>‹#›</a:t>
            </a:fld>
            <a:endParaRPr lang="en-US"/>
          </a:p>
        </p:txBody>
      </p:sp>
    </p:spTree>
    <p:extLst>
      <p:ext uri="{BB962C8B-B14F-4D97-AF65-F5344CB8AC3E}">
        <p14:creationId xmlns:p14="http://schemas.microsoft.com/office/powerpoint/2010/main" val="3155632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This presentation explores the vital role of peer case managers in advocating for clients and navigating resources to empower communities. We will examine their responsibilities, strategies, resource navigation, and impact on individuals and communities.
</a:t>
            </a:r>
          </a:p>
        </p:txBody>
      </p:sp>
      <p:sp>
        <p:nvSpPr>
          <p:cNvPr id="4" name="Slide Number Placeholder 3"/>
          <p:cNvSpPr>
            <a:spLocks noGrp="1"/>
          </p:cNvSpPr>
          <p:nvPr>
            <p:ph type="sldNum" sz="quarter" idx="5"/>
          </p:nvPr>
        </p:nvSpPr>
        <p:spPr/>
        <p:txBody>
          <a:bodyPr/>
          <a:lstStyle/>
          <a:p>
            <a:fld id="{05406530-A12B-473F-8CA8-B95286E0B774}" type="slidenum">
              <a:rPr lang="en-US" smtClean="0"/>
              <a:t>1</a:t>
            </a:fld>
            <a:endParaRPr lang="en-US"/>
          </a:p>
        </p:txBody>
      </p:sp>
    </p:spTree>
    <p:extLst>
      <p:ext uri="{BB962C8B-B14F-4D97-AF65-F5344CB8AC3E}">
        <p14:creationId xmlns:p14="http://schemas.microsoft.com/office/powerpoint/2010/main" val="16656594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will cover the role and qualifications of peer case managers, advocacy strategies they employ, how they navigate resources for clients, and the overall impact they have on individuals and communities.</a:t>
            </a:r>
          </a:p>
        </p:txBody>
      </p:sp>
      <p:sp>
        <p:nvSpPr>
          <p:cNvPr id="4" name="Slide Number Placeholder 3"/>
          <p:cNvSpPr>
            <a:spLocks noGrp="1"/>
          </p:cNvSpPr>
          <p:nvPr>
            <p:ph type="sldNum" sz="quarter" idx="5"/>
          </p:nvPr>
        </p:nvSpPr>
        <p:spPr/>
        <p:txBody>
          <a:bodyPr/>
          <a:lstStyle/>
          <a:p>
            <a:fld id="{05406530-A12B-473F-8CA8-B95286E0B774}" type="slidenum">
              <a:rPr lang="en-US" smtClean="0"/>
              <a:t>2</a:t>
            </a:fld>
            <a:endParaRPr lang="en-US"/>
          </a:p>
        </p:txBody>
      </p:sp>
    </p:spTree>
    <p:extLst>
      <p:ext uri="{BB962C8B-B14F-4D97-AF65-F5344CB8AC3E}">
        <p14:creationId xmlns:p14="http://schemas.microsoft.com/office/powerpoint/2010/main" val="1057956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Peer case managers bring lived experience to their core responsibilities, offering unique support to clients. This section outlines their definition, qualifications, and how they differ from traditional case managers.</a:t>
            </a:r>
          </a:p>
        </p:txBody>
      </p:sp>
      <p:sp>
        <p:nvSpPr>
          <p:cNvPr id="4" name="Slide Number Placeholder 3"/>
          <p:cNvSpPr>
            <a:spLocks noGrp="1"/>
          </p:cNvSpPr>
          <p:nvPr>
            <p:ph type="sldNum" sz="quarter" idx="5"/>
          </p:nvPr>
        </p:nvSpPr>
        <p:spPr/>
        <p:txBody>
          <a:bodyPr/>
          <a:lstStyle/>
          <a:p>
            <a:fld id="{05406530-A12B-473F-8CA8-B95286E0B774}" type="slidenum">
              <a:rPr lang="en-US" smtClean="0"/>
              <a:t>3</a:t>
            </a:fld>
            <a:endParaRPr lang="en-US"/>
          </a:p>
        </p:txBody>
      </p:sp>
    </p:spTree>
    <p:extLst>
      <p:ext uri="{BB962C8B-B14F-4D97-AF65-F5344CB8AC3E}">
        <p14:creationId xmlns:p14="http://schemas.microsoft.com/office/powerpoint/2010/main" val="41913651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provide support by leveraging shared experiences, assisting clients in accessing services, advocating for their needs, and helping develop individualized plans to promote well-being and empowerment.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4</a:t>
            </a:fld>
            <a:endParaRPr lang="en-US"/>
          </a:p>
        </p:txBody>
      </p:sp>
    </p:spTree>
    <p:extLst>
      <p:ext uri="{BB962C8B-B14F-4D97-AF65-F5344CB8AC3E}">
        <p14:creationId xmlns:p14="http://schemas.microsoft.com/office/powerpoint/2010/main" val="1768312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Unlike traditional case managers, peer case managers have lived experience related to the challenges clients face. This experience enhances empathy and trust, enabling stronger client connections and effective support.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5</a:t>
            </a:fld>
            <a:endParaRPr lang="en-US"/>
          </a:p>
        </p:txBody>
      </p:sp>
    </p:spTree>
    <p:extLst>
      <p:ext uri="{BB962C8B-B14F-4D97-AF65-F5344CB8AC3E}">
        <p14:creationId xmlns:p14="http://schemas.microsoft.com/office/powerpoint/2010/main" val="9790252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While traditional case managers often have formal education and clinical training, peer case managers combine professional skills with personal experience, offering a distinctive approach focused on empowerment and shared understanding.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6</a:t>
            </a:fld>
            <a:endParaRPr lang="en-US"/>
          </a:p>
        </p:txBody>
      </p:sp>
    </p:spTree>
    <p:extLst>
      <p:ext uri="{BB962C8B-B14F-4D97-AF65-F5344CB8AC3E}">
        <p14:creationId xmlns:p14="http://schemas.microsoft.com/office/powerpoint/2010/main" val="27532759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Advocacy is central to peer case management. This section highlights strategies to empower clients, overcome access barriers, and build partnerships with stakeholders to support client needs.</a:t>
            </a:r>
          </a:p>
        </p:txBody>
      </p:sp>
      <p:sp>
        <p:nvSpPr>
          <p:cNvPr id="4" name="Slide Number Placeholder 3"/>
          <p:cNvSpPr>
            <a:spLocks noGrp="1"/>
          </p:cNvSpPr>
          <p:nvPr>
            <p:ph type="sldNum" sz="quarter" idx="5"/>
          </p:nvPr>
        </p:nvSpPr>
        <p:spPr/>
        <p:txBody>
          <a:bodyPr/>
          <a:lstStyle/>
          <a:p>
            <a:fld id="{05406530-A12B-473F-8CA8-B95286E0B774}" type="slidenum">
              <a:rPr lang="en-US" smtClean="0"/>
              <a:t>7</a:t>
            </a:fld>
            <a:endParaRPr lang="en-US"/>
          </a:p>
        </p:txBody>
      </p:sp>
    </p:spTree>
    <p:extLst>
      <p:ext uri="{BB962C8B-B14F-4D97-AF65-F5344CB8AC3E}">
        <p14:creationId xmlns:p14="http://schemas.microsoft.com/office/powerpoint/2010/main" val="35717981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encourage clients to develop self-advocacy skills, fostering confidence and independence. This empowers clients to express their needs and make informed decisions about their care.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8</a:t>
            </a:fld>
            <a:endParaRPr lang="en-US"/>
          </a:p>
        </p:txBody>
      </p:sp>
    </p:spTree>
    <p:extLst>
      <p:ext uri="{BB962C8B-B14F-4D97-AF65-F5344CB8AC3E}">
        <p14:creationId xmlns:p14="http://schemas.microsoft.com/office/powerpoint/2010/main" val="32000537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Clients often face obstacles such as stigma, complex systems, or lack of information. Peer case managers guide clients through these barriers by providing knowledge, emotional support, and practical assistance.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9</a:t>
            </a:fld>
            <a:endParaRPr lang="en-US"/>
          </a:p>
        </p:txBody>
      </p:sp>
    </p:spTree>
    <p:extLst>
      <p:ext uri="{BB962C8B-B14F-4D97-AF65-F5344CB8AC3E}">
        <p14:creationId xmlns:p14="http://schemas.microsoft.com/office/powerpoint/2010/main" val="18926015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Effective advocacy involves collaboration with service providers, community organizations, and policymakers. Peer case managers foster these relationships to create supportive networks for clients.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10</a:t>
            </a:fld>
            <a:endParaRPr lang="en-US"/>
          </a:p>
        </p:txBody>
      </p:sp>
    </p:spTree>
    <p:extLst>
      <p:ext uri="{BB962C8B-B14F-4D97-AF65-F5344CB8AC3E}">
        <p14:creationId xmlns:p14="http://schemas.microsoft.com/office/powerpoint/2010/main" val="9882965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Navigating community resources is a key function. This section discusses identifying supports, tailoring service plans, and managing referrals and follow-ups to ensure clients receive comprehensive care.</a:t>
            </a:r>
          </a:p>
        </p:txBody>
      </p:sp>
      <p:sp>
        <p:nvSpPr>
          <p:cNvPr id="4" name="Slide Number Placeholder 3"/>
          <p:cNvSpPr>
            <a:spLocks noGrp="1"/>
          </p:cNvSpPr>
          <p:nvPr>
            <p:ph type="sldNum" sz="quarter" idx="5"/>
          </p:nvPr>
        </p:nvSpPr>
        <p:spPr/>
        <p:txBody>
          <a:bodyPr/>
          <a:lstStyle/>
          <a:p>
            <a:fld id="{05406530-A12B-473F-8CA8-B95286E0B774}" type="slidenum">
              <a:rPr lang="en-US" smtClean="0"/>
              <a:t>11</a:t>
            </a:fld>
            <a:endParaRPr lang="en-US"/>
          </a:p>
        </p:txBody>
      </p:sp>
    </p:spTree>
    <p:extLst>
      <p:ext uri="{BB962C8B-B14F-4D97-AF65-F5344CB8AC3E}">
        <p14:creationId xmlns:p14="http://schemas.microsoft.com/office/powerpoint/2010/main" val="34085187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maintain up-to-date knowledge of local resources such as housing, healthcare, employment, and social services to connect clients with appropriate supports.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12</a:t>
            </a:fld>
            <a:endParaRPr lang="en-US"/>
          </a:p>
        </p:txBody>
      </p:sp>
    </p:spTree>
    <p:extLst>
      <p:ext uri="{BB962C8B-B14F-4D97-AF65-F5344CB8AC3E}">
        <p14:creationId xmlns:p14="http://schemas.microsoft.com/office/powerpoint/2010/main" val="37771573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By collaborating with clients, peer case managers develop personalized plans that reflect unique goals, needs, and strengths, ensuring relevant and effective support strategies.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13</a:t>
            </a:fld>
            <a:endParaRPr lang="en-US"/>
          </a:p>
        </p:txBody>
      </p:sp>
    </p:spTree>
    <p:extLst>
      <p:ext uri="{BB962C8B-B14F-4D97-AF65-F5344CB8AC3E}">
        <p14:creationId xmlns:p14="http://schemas.microsoft.com/office/powerpoint/2010/main" val="35478204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coordinate referrals to services and track follow-ups to monitor progress, address challenges, and adjust plans as necessary to promote sustained client success.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14</a:t>
            </a:fld>
            <a:endParaRPr lang="en-US"/>
          </a:p>
        </p:txBody>
      </p:sp>
    </p:spTree>
    <p:extLst>
      <p:ext uri="{BB962C8B-B14F-4D97-AF65-F5344CB8AC3E}">
        <p14:creationId xmlns:p14="http://schemas.microsoft.com/office/powerpoint/2010/main" val="2926557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section explores the positive outcomes peer case managers contribute to marginalized individuals and the broader community, including challenges and solutions in practice.</a:t>
            </a:r>
          </a:p>
        </p:txBody>
      </p:sp>
      <p:sp>
        <p:nvSpPr>
          <p:cNvPr id="4" name="Slide Number Placeholder 3"/>
          <p:cNvSpPr>
            <a:spLocks noGrp="1"/>
          </p:cNvSpPr>
          <p:nvPr>
            <p:ph type="sldNum" sz="quarter" idx="5"/>
          </p:nvPr>
        </p:nvSpPr>
        <p:spPr/>
        <p:txBody>
          <a:bodyPr/>
          <a:lstStyle/>
          <a:p>
            <a:fld id="{05406530-A12B-473F-8CA8-B95286E0B774}" type="slidenum">
              <a:rPr lang="en-US" smtClean="0"/>
              <a:t>15</a:t>
            </a:fld>
            <a:endParaRPr lang="en-US"/>
          </a:p>
        </p:txBody>
      </p:sp>
    </p:spTree>
    <p:extLst>
      <p:ext uri="{BB962C8B-B14F-4D97-AF65-F5344CB8AC3E}">
        <p14:creationId xmlns:p14="http://schemas.microsoft.com/office/powerpoint/2010/main" val="15660770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Peer case managers help reduce disparities by improving access, engagement, and health and social outcomes for populations often underserved by traditional systems.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16</a:t>
            </a:fld>
            <a:endParaRPr lang="en-US"/>
          </a:p>
        </p:txBody>
      </p:sp>
    </p:spTree>
    <p:extLst>
      <p:ext uri="{BB962C8B-B14F-4D97-AF65-F5344CB8AC3E}">
        <p14:creationId xmlns:p14="http://schemas.microsoft.com/office/powerpoint/2010/main" val="232802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By fostering trust and connection, peer case managers enhance community cohesion and participation, empowering individuals to take active roles in their communities.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17</a:t>
            </a:fld>
            <a:endParaRPr lang="en-US"/>
          </a:p>
        </p:txBody>
      </p:sp>
    </p:spTree>
    <p:extLst>
      <p:ext uri="{BB962C8B-B14F-4D97-AF65-F5344CB8AC3E}">
        <p14:creationId xmlns:p14="http://schemas.microsoft.com/office/powerpoint/2010/main" val="3414397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Challenges include role ambiguity, burnout, and systemic barriers. Solutions involve ongoing training, clear role definitions, and organizational support to sustain effective peer case management.
Image source: Microsoft 365 content library
</a:t>
            </a:r>
          </a:p>
        </p:txBody>
      </p:sp>
      <p:sp>
        <p:nvSpPr>
          <p:cNvPr id="4" name="Slide Number Placeholder 3"/>
          <p:cNvSpPr>
            <a:spLocks noGrp="1"/>
          </p:cNvSpPr>
          <p:nvPr>
            <p:ph type="sldNum" sz="quarter" idx="5"/>
          </p:nvPr>
        </p:nvSpPr>
        <p:spPr/>
        <p:txBody>
          <a:bodyPr/>
          <a:lstStyle/>
          <a:p>
            <a:fld id="{05406530-A12B-473F-8CA8-B95286E0B774}" type="slidenum">
              <a:rPr lang="en-US" smtClean="0"/>
              <a:t>18</a:t>
            </a:fld>
            <a:endParaRPr lang="en-US"/>
          </a:p>
        </p:txBody>
      </p:sp>
    </p:spTree>
    <p:extLst>
      <p:ext uri="{BB962C8B-B14F-4D97-AF65-F5344CB8AC3E}">
        <p14:creationId xmlns:p14="http://schemas.microsoft.com/office/powerpoint/2010/main" val="4052726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Peer case managers play a crucial role in advocating for clients and navigating resources. Their lived experience and unique strategies empower individuals and strengthen communities, making them invaluable in supportive care systems.</a:t>
            </a:r>
          </a:p>
        </p:txBody>
      </p:sp>
      <p:sp>
        <p:nvSpPr>
          <p:cNvPr id="4" name="Slide Number Placeholder 3"/>
          <p:cNvSpPr>
            <a:spLocks noGrp="1"/>
          </p:cNvSpPr>
          <p:nvPr>
            <p:ph type="sldNum" sz="quarter" idx="5"/>
          </p:nvPr>
        </p:nvSpPr>
        <p:spPr/>
        <p:txBody>
          <a:bodyPr/>
          <a:lstStyle/>
          <a:p>
            <a:fld id="{05406530-A12B-473F-8CA8-B95286E0B774}" type="slidenum">
              <a:rPr lang="en-US" smtClean="0"/>
              <a:t>19</a:t>
            </a:fld>
            <a:endParaRPr lang="en-US"/>
          </a:p>
        </p:txBody>
      </p:sp>
    </p:spTree>
    <p:extLst>
      <p:ext uri="{BB962C8B-B14F-4D97-AF65-F5344CB8AC3E}">
        <p14:creationId xmlns:p14="http://schemas.microsoft.com/office/powerpoint/2010/main" val="2392177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31172" y="3425399"/>
            <a:ext cx="7685140" cy="2621154"/>
          </a:xfrm>
        </p:spPr>
        <p:txBody>
          <a:bodyPr anchor="b">
            <a:noAutofit/>
          </a:bodyPr>
          <a:lstStyle>
            <a:lvl1pPr algn="l">
              <a:defRPr sz="72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31172" y="415057"/>
            <a:ext cx="7685139" cy="14140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bg1"/>
                </a:solidFill>
              </a:defRPr>
            </a:lvl1pPr>
          </a:lstStyle>
          <a:p>
            <a:fld id="{B04EF954-66B1-4168-AF40-97F3DAF43FC4}"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bg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bg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632585657"/>
      </p:ext>
    </p:extLst>
  </p:cSld>
  <p:clrMapOvr>
    <a:masterClrMapping/>
  </p:clrMapOvr>
  <p:extLst>
    <p:ext uri="{DCECCB84-F9BA-43D5-87BE-67443E8EF086}">
      <p15:sldGuideLst xmlns:p15="http://schemas.microsoft.com/office/powerpoint/2012/main">
        <p15:guide id="3" orient="horz" pos="2160">
          <p15:clr>
            <a:srgbClr val="FBAE40"/>
          </p15:clr>
        </p15:guide>
        <p15:guide id="4"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26233410-150A-4A72-BF63-6D3ACBC30148}" type="datetime1">
              <a:rPr lang="en-US" smtClean="0"/>
              <a:t>12/19/2025</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3442867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1_Section Header">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D06AF-EF87-8489-2C82-DEB90B7EFE0C}"/>
              </a:ext>
            </a:extLst>
          </p:cNvPr>
          <p:cNvSpPr>
            <a:spLocks noGrp="1"/>
          </p:cNvSpPr>
          <p:nvPr>
            <p:ph type="title"/>
          </p:nvPr>
        </p:nvSpPr>
        <p:spPr>
          <a:xfrm>
            <a:off x="431172" y="553616"/>
            <a:ext cx="7914087" cy="4008859"/>
          </a:xfrm>
        </p:spPr>
        <p:txBody>
          <a:bodyPr anchor="t">
            <a:normAutofit/>
          </a:bodyPr>
          <a:lstStyle>
            <a:lvl1pPr>
              <a:defRPr sz="6000" cap="all" baseline="0"/>
            </a:lvl1pPr>
          </a:lstStyle>
          <a:p>
            <a:r>
              <a:rPr lang="en-US"/>
              <a:t>Click to edit Master title style</a:t>
            </a:r>
          </a:p>
        </p:txBody>
      </p:sp>
      <p:sp>
        <p:nvSpPr>
          <p:cNvPr id="3" name="Text Placeholder 2">
            <a:extLst>
              <a:ext uri="{FF2B5EF4-FFF2-40B4-BE49-F238E27FC236}">
                <a16:creationId xmlns:a16="http://schemas.microsoft.com/office/drawing/2014/main" id="{308E5678-CA38-1318-9EA2-5E0A4F9A59BA}"/>
              </a:ext>
            </a:extLst>
          </p:cNvPr>
          <p:cNvSpPr>
            <a:spLocks noGrp="1"/>
          </p:cNvSpPr>
          <p:nvPr>
            <p:ph type="body" idx="1"/>
          </p:nvPr>
        </p:nvSpPr>
        <p:spPr>
          <a:xfrm>
            <a:off x="431172" y="5088156"/>
            <a:ext cx="7914087" cy="1166648"/>
          </a:xfrm>
        </p:spPr>
        <p:txBody>
          <a:bodyPr anchor="b">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E99186-7E5A-60AF-DE69-5C7DA71611AB}"/>
              </a:ext>
            </a:extLst>
          </p:cNvPr>
          <p:cNvSpPr>
            <a:spLocks noGrp="1"/>
          </p:cNvSpPr>
          <p:nvPr>
            <p:ph type="dt" sz="half" idx="10"/>
          </p:nvPr>
        </p:nvSpPr>
        <p:spPr>
          <a:xfrm>
            <a:off x="431172" y="6490524"/>
            <a:ext cx="2841959" cy="336141"/>
          </a:xfrm>
        </p:spPr>
        <p:txBody>
          <a:bodyPr/>
          <a:lstStyle/>
          <a:p>
            <a:fld id="{91AF1D09-6B76-4716-AD3D-9F53166D3BF5}" type="datetime1">
              <a:rPr lang="en-US" smtClean="0"/>
              <a:t>12/19/2025</a:t>
            </a:fld>
            <a:endParaRPr lang="en-US" dirty="0"/>
          </a:p>
        </p:txBody>
      </p:sp>
      <p:sp>
        <p:nvSpPr>
          <p:cNvPr id="5" name="Footer Placeholder 4">
            <a:extLst>
              <a:ext uri="{FF2B5EF4-FFF2-40B4-BE49-F238E27FC236}">
                <a16:creationId xmlns:a16="http://schemas.microsoft.com/office/drawing/2014/main" id="{82FA13D1-1FBA-E820-323B-77B41F1A665D}"/>
              </a:ext>
            </a:extLst>
          </p:cNvPr>
          <p:cNvSpPr>
            <a:spLocks noGrp="1"/>
          </p:cNvSpPr>
          <p:nvPr>
            <p:ph type="ftr" sz="quarter" idx="11"/>
          </p:nvPr>
        </p:nvSpPr>
        <p:spPr>
          <a:xfrm>
            <a:off x="8893370" y="6490524"/>
            <a:ext cx="2662834" cy="336141"/>
          </a:xfrm>
        </p:spPr>
        <p:txBody>
          <a:bodyPr/>
          <a:lstStyle/>
          <a:p>
            <a:r>
              <a:rPr lang="en-US" dirty="0"/>
              <a:t>Sample Footer Text</a:t>
            </a:r>
          </a:p>
        </p:txBody>
      </p:sp>
      <p:sp>
        <p:nvSpPr>
          <p:cNvPr id="6" name="Slide Number Placeholder 5">
            <a:extLst>
              <a:ext uri="{FF2B5EF4-FFF2-40B4-BE49-F238E27FC236}">
                <a16:creationId xmlns:a16="http://schemas.microsoft.com/office/drawing/2014/main" id="{FB39BE85-85F6-4636-C651-D87CC969A49E}"/>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159168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1172" y="293302"/>
            <a:ext cx="11125032" cy="965101"/>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31172" y="1384847"/>
            <a:ext cx="11125032" cy="4905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FE21D4C7-8630-4B98-978C-30388BBD4EE8}"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84C450F2-3BB4-4AE4-8A35-A9D7AEA4C850}" type="slidenum">
              <a:rPr lang="en-US" smtClean="0"/>
              <a:t>‹#›</a:t>
            </a:fld>
            <a:endParaRPr lang="en-US" dirty="0"/>
          </a:p>
        </p:txBody>
      </p:sp>
    </p:spTree>
    <p:extLst>
      <p:ext uri="{BB962C8B-B14F-4D97-AF65-F5344CB8AC3E}">
        <p14:creationId xmlns:p14="http://schemas.microsoft.com/office/powerpoint/2010/main" val="698491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Photo 1">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5276088"/>
            <a:ext cx="11347704" cy="786384"/>
          </a:xfrm>
        </p:spPr>
        <p:txBody>
          <a:bodyPr anchor="b">
            <a:normAutofit/>
          </a:bodyPr>
          <a:lstStyle>
            <a:lvl1pPr algn="l">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5980176"/>
            <a:ext cx="11347704" cy="530352"/>
          </a:xfrm>
        </p:spPr>
        <p:txBody>
          <a:bodyPr anchor="ctr">
            <a:norm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9" name="Picture Placeholder 8">
            <a:extLst>
              <a:ext uri="{FF2B5EF4-FFF2-40B4-BE49-F238E27FC236}">
                <a16:creationId xmlns:a16="http://schemas.microsoft.com/office/drawing/2014/main" id="{A9E06FED-92D3-C4D6-28D7-600D842F7AC3}"/>
              </a:ext>
            </a:extLst>
          </p:cNvPr>
          <p:cNvSpPr>
            <a:spLocks noGrp="1"/>
          </p:cNvSpPr>
          <p:nvPr>
            <p:ph type="pic" sz="quarter" idx="13"/>
          </p:nvPr>
        </p:nvSpPr>
        <p:spPr>
          <a:xfrm>
            <a:off x="0" y="0"/>
            <a:ext cx="11733150" cy="5135804"/>
          </a:xfrm>
          <a:custGeom>
            <a:avLst/>
            <a:gdLst>
              <a:gd name="connsiteX0" fmla="*/ 0 w 11733150"/>
              <a:gd name="connsiteY0" fmla="*/ 0 h 5135804"/>
              <a:gd name="connsiteX1" fmla="*/ 11733150 w 11733150"/>
              <a:gd name="connsiteY1" fmla="*/ 0 h 5135804"/>
              <a:gd name="connsiteX2" fmla="*/ 11733150 w 11733150"/>
              <a:gd name="connsiteY2" fmla="*/ 4533808 h 5135804"/>
              <a:gd name="connsiteX3" fmla="*/ 11131154 w 11733150"/>
              <a:gd name="connsiteY3" fmla="*/ 5135804 h 5135804"/>
              <a:gd name="connsiteX4" fmla="*/ 0 w 11733150"/>
              <a:gd name="connsiteY4" fmla="*/ 5135804 h 51358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5135804">
                <a:moveTo>
                  <a:pt x="0" y="0"/>
                </a:moveTo>
                <a:lnTo>
                  <a:pt x="11733150" y="0"/>
                </a:lnTo>
                <a:lnTo>
                  <a:pt x="11733150" y="4533808"/>
                </a:lnTo>
                <a:cubicBezTo>
                  <a:pt x="11733150" y="4866281"/>
                  <a:pt x="11463627" y="5135804"/>
                  <a:pt x="11131154" y="5135804"/>
                </a:cubicBezTo>
                <a:lnTo>
                  <a:pt x="0" y="51358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37160" y="6519672"/>
            <a:ext cx="3494314" cy="365125"/>
          </a:xfrm>
        </p:spPr>
        <p:txBody>
          <a:bodyPr/>
          <a:lstStyle>
            <a:lvl1pPr>
              <a:defRPr>
                <a:solidFill>
                  <a:schemeClr val="bg1"/>
                </a:solidFill>
                <a:effectLst/>
              </a:defRPr>
            </a:lvl1pPr>
          </a:lstStyle>
          <a:p>
            <a:fld id="{8C13480A-5F85-4A30-80F2-F92581C6474C}"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8876521" y="6519672"/>
            <a:ext cx="2805405" cy="365125"/>
          </a:xfrm>
        </p:spPr>
        <p:txBody>
          <a:bodyPr/>
          <a:lstStyle>
            <a:lvl1pPr>
              <a:defRPr>
                <a:solidFill>
                  <a:schemeClr val="bg1"/>
                </a:solidFill>
                <a:effectLst/>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632162" y="6519672"/>
            <a:ext cx="429207" cy="365125"/>
          </a:xfrm>
        </p:spPr>
        <p:txBody>
          <a:bodyPr vert="horz" lIns="91440" tIns="45720" rIns="91440" bIns="45720" rtlCol="0" anchor="ctr"/>
          <a:lstStyle>
            <a:lvl1pPr>
              <a:defRPr lang="en-US" smtClean="0">
                <a:solidFill>
                  <a:schemeClr val="bg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7113875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Photo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4590288" cy="3739896"/>
          </a:xfrm>
        </p:spPr>
        <p:txBody>
          <a:bodyPr anchor="t">
            <a:normAutofit/>
          </a:bodyPr>
          <a:lstStyle>
            <a:lvl1pPr algn="l">
              <a:defRPr sz="5200">
                <a:solidFill>
                  <a:schemeClr val="tx2"/>
                </a:solidFill>
              </a:defRPr>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5" name="Picture Placeholder 6">
            <a:extLst>
              <a:ext uri="{FF2B5EF4-FFF2-40B4-BE49-F238E27FC236}">
                <a16:creationId xmlns:a16="http://schemas.microsoft.com/office/drawing/2014/main" id="{3D161DAC-42AF-C3D9-37A1-04B90F30DEED}"/>
              </a:ext>
            </a:extLst>
          </p:cNvPr>
          <p:cNvSpPr>
            <a:spLocks noGrp="1"/>
          </p:cNvSpPr>
          <p:nvPr>
            <p:ph type="pic" sz="quarter" idx="13"/>
          </p:nvPr>
        </p:nvSpPr>
        <p:spPr>
          <a:xfrm>
            <a:off x="5586160" y="0"/>
            <a:ext cx="6605841" cy="6399152"/>
          </a:xfrm>
          <a:custGeom>
            <a:avLst/>
            <a:gdLst>
              <a:gd name="connsiteX0" fmla="*/ 0 w 6605841"/>
              <a:gd name="connsiteY0" fmla="*/ 0 h 6399152"/>
              <a:gd name="connsiteX1" fmla="*/ 6605841 w 6605841"/>
              <a:gd name="connsiteY1" fmla="*/ 0 h 6399152"/>
              <a:gd name="connsiteX2" fmla="*/ 6605841 w 6605841"/>
              <a:gd name="connsiteY2" fmla="*/ 6399152 h 6399152"/>
              <a:gd name="connsiteX3" fmla="*/ 601995 w 6605841"/>
              <a:gd name="connsiteY3" fmla="*/ 6399152 h 6399152"/>
              <a:gd name="connsiteX4" fmla="*/ 0 w 6605841"/>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5841" h="6399152">
                <a:moveTo>
                  <a:pt x="0" y="0"/>
                </a:moveTo>
                <a:lnTo>
                  <a:pt x="6605841" y="0"/>
                </a:lnTo>
                <a:lnTo>
                  <a:pt x="6605841"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B2BF18D3-87BE-4A2D-AD2C-B21E415FD900}"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288261904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Photo 3">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429768" y="411480"/>
            <a:ext cx="5330952" cy="3739896"/>
          </a:xfrm>
        </p:spPr>
        <p:txBody>
          <a:bodyPr anchor="t">
            <a:normAutofit/>
          </a:bodyPr>
          <a:lstStyle>
            <a:lvl1pPr algn="l">
              <a:defRPr sz="66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429768" y="4873752"/>
            <a:ext cx="4517136"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Picture Placeholder 6">
            <a:extLst>
              <a:ext uri="{FF2B5EF4-FFF2-40B4-BE49-F238E27FC236}">
                <a16:creationId xmlns:a16="http://schemas.microsoft.com/office/drawing/2014/main" id="{DEE3B02A-3B83-3083-3F07-26E25C6C135D}"/>
              </a:ext>
            </a:extLst>
          </p:cNvPr>
          <p:cNvSpPr>
            <a:spLocks noGrp="1"/>
          </p:cNvSpPr>
          <p:nvPr>
            <p:ph type="pic" sz="quarter" idx="13"/>
          </p:nvPr>
        </p:nvSpPr>
        <p:spPr>
          <a:xfrm>
            <a:off x="6517248" y="0"/>
            <a:ext cx="5674753" cy="6399152"/>
          </a:xfrm>
          <a:custGeom>
            <a:avLst/>
            <a:gdLst>
              <a:gd name="connsiteX0" fmla="*/ 0 w 5674753"/>
              <a:gd name="connsiteY0" fmla="*/ 0 h 6399152"/>
              <a:gd name="connsiteX1" fmla="*/ 5674753 w 5674753"/>
              <a:gd name="connsiteY1" fmla="*/ 0 h 6399152"/>
              <a:gd name="connsiteX2" fmla="*/ 5674753 w 5674753"/>
              <a:gd name="connsiteY2" fmla="*/ 6399152 h 6399152"/>
              <a:gd name="connsiteX3" fmla="*/ 601996 w 5674753"/>
              <a:gd name="connsiteY3" fmla="*/ 6399152 h 6399152"/>
              <a:gd name="connsiteX4" fmla="*/ 0 w 5674753"/>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74753" h="6399152">
                <a:moveTo>
                  <a:pt x="0" y="0"/>
                </a:moveTo>
                <a:lnTo>
                  <a:pt x="5674753" y="0"/>
                </a:lnTo>
                <a:lnTo>
                  <a:pt x="5674753"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73F0B94E-0195-4FC9-AEFD-CCBB878ACEDF}"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90797023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Photo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269480" y="411480"/>
            <a:ext cx="4361688" cy="3968496"/>
          </a:xfrm>
        </p:spPr>
        <p:txBody>
          <a:bodyPr anchor="t">
            <a:normAutofit/>
          </a:bodyPr>
          <a:lstStyle>
            <a:lvl1pPr algn="l">
              <a:defRPr sz="5400">
                <a:solidFill>
                  <a:schemeClr val="tx2"/>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269480" y="4873752"/>
            <a:ext cx="4206240" cy="1380744"/>
          </a:xfrm>
        </p:spPr>
        <p:txBody>
          <a:bodyPr anchor="b">
            <a:normAutofit/>
          </a:bodyPr>
          <a:lstStyle>
            <a:lvl1pPr marL="0" indent="0" algn="l">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Picture Placeholder 6">
            <a:extLst>
              <a:ext uri="{FF2B5EF4-FFF2-40B4-BE49-F238E27FC236}">
                <a16:creationId xmlns:a16="http://schemas.microsoft.com/office/drawing/2014/main" id="{1D6AB98B-BD95-F9FC-BB22-1A89B6EE3246}"/>
              </a:ext>
            </a:extLst>
          </p:cNvPr>
          <p:cNvSpPr>
            <a:spLocks noGrp="1"/>
          </p:cNvSpPr>
          <p:nvPr>
            <p:ph type="pic" sz="quarter" idx="13"/>
          </p:nvPr>
        </p:nvSpPr>
        <p:spPr>
          <a:xfrm>
            <a:off x="0" y="0"/>
            <a:ext cx="6604503" cy="6399152"/>
          </a:xfrm>
          <a:custGeom>
            <a:avLst/>
            <a:gdLst>
              <a:gd name="connsiteX0" fmla="*/ 0 w 6604503"/>
              <a:gd name="connsiteY0" fmla="*/ 0 h 6399152"/>
              <a:gd name="connsiteX1" fmla="*/ 6604503 w 6604503"/>
              <a:gd name="connsiteY1" fmla="*/ 0 h 6399152"/>
              <a:gd name="connsiteX2" fmla="*/ 6604503 w 6604503"/>
              <a:gd name="connsiteY2" fmla="*/ 5797156 h 6399152"/>
              <a:gd name="connsiteX3" fmla="*/ 6002507 w 6604503"/>
              <a:gd name="connsiteY3" fmla="*/ 6399152 h 6399152"/>
              <a:gd name="connsiteX4" fmla="*/ 0 w 6604503"/>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04503" h="6399152">
                <a:moveTo>
                  <a:pt x="0" y="0"/>
                </a:moveTo>
                <a:lnTo>
                  <a:pt x="6604503" y="0"/>
                </a:lnTo>
                <a:lnTo>
                  <a:pt x="6604503" y="5797156"/>
                </a:lnTo>
                <a:cubicBezTo>
                  <a:pt x="6604503" y="6129629"/>
                  <a:pt x="6334980" y="6399152"/>
                  <a:pt x="6002507"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lvl1pPr>
              <a:defRPr>
                <a:solidFill>
                  <a:schemeClr val="tx2"/>
                </a:solidFill>
                <a:effectLst/>
              </a:defRPr>
            </a:lvl1pPr>
          </a:lstStyle>
          <a:p>
            <a:fld id="{9B0F68CC-6BDD-49E7-8971-97164A4B1FA2}" type="datetime1">
              <a:rPr lang="en-US" smtClean="0"/>
              <a:t>12/19/2025</a:t>
            </a:fld>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2"/>
                </a:solidFill>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60340012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29768" y="411480"/>
            <a:ext cx="11045952" cy="1828800"/>
          </a:xfrm>
        </p:spPr>
        <p:txBody>
          <a:bodyPr anchor="t">
            <a:normAutofit/>
          </a:bodyPr>
          <a:lstStyle>
            <a:lvl1pPr>
              <a:defRPr sz="80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272784" y="2423160"/>
            <a:ext cx="5202936" cy="3858768"/>
          </a:xfrm>
        </p:spPr>
        <p:txBody>
          <a:bodyPr vert="horz" lIns="91440" tIns="45720" rIns="91440" bIns="45720" rtlCol="0">
            <a:normAutofit/>
          </a:bodyPr>
          <a:lstStyle>
            <a:lvl1pPr marL="457200" indent="-457200">
              <a:buFont typeface="+mj-lt"/>
              <a:buAutoNum type="arabicPeriod"/>
              <a:defRPr lang="en-US" dirty="0"/>
            </a:lvl1pPr>
            <a:lvl2pPr marL="571500" indent="-342900">
              <a:buFont typeface="+mj-lt"/>
              <a:buAutoNum type="alphaLcPeriod"/>
              <a:defRPr lang="en-US" dirty="0"/>
            </a:lvl2pPr>
            <a:lvl3pPr marL="800100" indent="-342900">
              <a:buFont typeface="+mj-lt"/>
              <a:buAutoNum type="romanLcPeriod"/>
              <a:defRPr lang="en-US" dirty="0"/>
            </a:lvl3pPr>
            <a:lvl4pPr marL="914400" indent="-228600">
              <a:buFont typeface="+mj-lt"/>
              <a:buAutoNum type="arabicParenR"/>
              <a:defRPr lang="en-US" dirty="0"/>
            </a:lvl4pPr>
            <a:lvl5pPr marL="1143000" indent="-228600">
              <a:buFont typeface="+mj-lt"/>
              <a:buAutoNum type="alphaLcParen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p>
            <a:fld id="{E244D5D5-F2FF-4BCB-BACC-FA9A736697CB}" type="datetime1">
              <a:rPr lang="en-US" smtClean="0"/>
              <a:t>12/19/2025</a:t>
            </a:fld>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990933993"/>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enda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691006" y="998230"/>
            <a:ext cx="3951469" cy="1947672"/>
          </a:xfrm>
        </p:spPr>
        <p:txBody>
          <a:bodyPr anchor="b">
            <a:noAutofit/>
          </a:bodyPr>
          <a:lstStyle>
            <a:lvl1pPr>
              <a:defRPr sz="4400"/>
            </a:lvl1pPr>
          </a:lstStyle>
          <a:p>
            <a:r>
              <a:rPr lang="en-US" dirty="0"/>
              <a:t>Click to edit Master title style</a:t>
            </a:r>
          </a:p>
        </p:txBody>
      </p:sp>
      <p:sp>
        <p:nvSpPr>
          <p:cNvPr id="9" name="Picture Placeholder 3">
            <a:extLst>
              <a:ext uri="{FF2B5EF4-FFF2-40B4-BE49-F238E27FC236}">
                <a16:creationId xmlns:a16="http://schemas.microsoft.com/office/drawing/2014/main" id="{DD60ACDC-1760-F721-E270-0D2FC4872DF2}"/>
              </a:ext>
            </a:extLst>
          </p:cNvPr>
          <p:cNvSpPr>
            <a:spLocks noGrp="1"/>
          </p:cNvSpPr>
          <p:nvPr>
            <p:ph type="pic" sz="quarter" idx="15"/>
          </p:nvPr>
        </p:nvSpPr>
        <p:spPr>
          <a:xfrm>
            <a:off x="0" y="0"/>
            <a:ext cx="7002464" cy="6399152"/>
          </a:xfrm>
          <a:custGeom>
            <a:avLst/>
            <a:gdLst>
              <a:gd name="connsiteX0" fmla="*/ 0 w 7002464"/>
              <a:gd name="connsiteY0" fmla="*/ 0 h 6399152"/>
              <a:gd name="connsiteX1" fmla="*/ 7002464 w 7002464"/>
              <a:gd name="connsiteY1" fmla="*/ 0 h 6399152"/>
              <a:gd name="connsiteX2" fmla="*/ 7002464 w 7002464"/>
              <a:gd name="connsiteY2" fmla="*/ 5797156 h 6399152"/>
              <a:gd name="connsiteX3" fmla="*/ 6400468 w 7002464"/>
              <a:gd name="connsiteY3" fmla="*/ 6399152 h 6399152"/>
              <a:gd name="connsiteX4" fmla="*/ 0 w 7002464"/>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2464" h="6399152">
                <a:moveTo>
                  <a:pt x="0" y="0"/>
                </a:moveTo>
                <a:lnTo>
                  <a:pt x="7002464" y="0"/>
                </a:lnTo>
                <a:lnTo>
                  <a:pt x="7002464" y="5797156"/>
                </a:lnTo>
                <a:cubicBezTo>
                  <a:pt x="7002464" y="6129629"/>
                  <a:pt x="6732941" y="6399152"/>
                  <a:pt x="6400468" y="6399152"/>
                </a:cubicBezTo>
                <a:lnTo>
                  <a:pt x="0" y="6399152"/>
                </a:lnTo>
                <a:close/>
              </a:path>
            </a:pathLst>
          </a:custGeom>
          <a:blipFill dpi="0" rotWithShape="1">
            <a:blip r:embed="rId2" cstate="screen">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7691007" y="3099815"/>
            <a:ext cx="3951469" cy="3084599"/>
          </a:xfrm>
        </p:spPr>
        <p:txBody>
          <a:bodyPr>
            <a:normAutofit/>
          </a:bodyPr>
          <a:lstStyle>
            <a:lvl1pPr marL="342900" indent="-342900">
              <a:buFont typeface="+mj-lt"/>
              <a:buAutoNum type="arabicPeriod"/>
              <a:defRPr sz="1800"/>
            </a:lvl1pPr>
            <a:lvl2pPr marL="571500" indent="-342900">
              <a:buFont typeface="+mj-lt"/>
              <a:buAutoNum type="alphaLcPeriod"/>
              <a:defRPr sz="1600"/>
            </a:lvl2pPr>
            <a:lvl3pPr marL="800100" indent="-342900">
              <a:buFont typeface="+mj-lt"/>
              <a:buAutoNum type="romanLcPeriod"/>
              <a:defRPr sz="1400"/>
            </a:lvl3pPr>
            <a:lvl4pPr marL="914400" indent="-228600">
              <a:buFont typeface="+mj-lt"/>
              <a:buAutoNum type="arabicParenR"/>
              <a:defRPr sz="1200"/>
            </a:lvl4pPr>
            <a:lvl5pPr marL="1143000" indent="-228600">
              <a:buFont typeface="+mj-lt"/>
              <a:buAutoNum type="alphaLcParen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C747D10D-DAA6-49BD-BCDC-42DE71F72A89}"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3433511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478024"/>
            <a:ext cx="4325112" cy="2454796"/>
          </a:xfrm>
        </p:spPr>
        <p:txBody>
          <a:bodyPr anchor="t">
            <a:normAutofit/>
          </a:bodyPr>
          <a:lstStyle>
            <a:lvl1pPr>
              <a:defRPr sz="4400"/>
            </a:lvl1pPr>
          </a:lstStyle>
          <a:p>
            <a:r>
              <a:rPr lang="en-US"/>
              <a:t>Click to edit Master title style</a:t>
            </a:r>
          </a:p>
        </p:txBody>
      </p:sp>
      <p:sp>
        <p:nvSpPr>
          <p:cNvPr id="8" name="Content Placeholder 7">
            <a:extLst>
              <a:ext uri="{FF2B5EF4-FFF2-40B4-BE49-F238E27FC236}">
                <a16:creationId xmlns:a16="http://schemas.microsoft.com/office/drawing/2014/main" id="{7D633F00-464B-3088-812A-40496FD1021A}"/>
              </a:ext>
            </a:extLst>
          </p:cNvPr>
          <p:cNvSpPr>
            <a:spLocks noGrp="1"/>
          </p:cNvSpPr>
          <p:nvPr>
            <p:ph sz="quarter" idx="13"/>
          </p:nvPr>
        </p:nvSpPr>
        <p:spPr>
          <a:xfrm>
            <a:off x="6273800" y="2478024"/>
            <a:ext cx="4325112" cy="2454796"/>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131313"/>
                </a:solidFill>
                <a:effectLst/>
                <a:uLnTx/>
                <a:uFillTx/>
                <a:latin typeface="Neue Haas Grotesk Text Pro"/>
                <a:ea typeface="+mn-ea"/>
                <a:cs typeface="+mn-cs"/>
              </a:rPr>
              <a:t>Click to edit Master text styles</a:t>
            </a:r>
          </a:p>
          <a:p>
            <a:pPr marL="457200" marR="0" lvl="1"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rgbClr val="131313"/>
                </a:solidFill>
                <a:effectLst/>
                <a:uLnTx/>
                <a:uFillTx/>
                <a:latin typeface="Neue Haas Grotesk Text Pro"/>
                <a:ea typeface="+mn-ea"/>
                <a:cs typeface="+mn-cs"/>
              </a:rPr>
              <a:t>Second level</a:t>
            </a:r>
          </a:p>
          <a:p>
            <a:pPr marL="685800" marR="0" lvl="2"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400" b="0" i="0" u="none" strike="noStrike" kern="1200" cap="none" spc="0" normalizeH="0" baseline="0" noProof="0" dirty="0">
                <a:ln>
                  <a:noFill/>
                </a:ln>
                <a:solidFill>
                  <a:srgbClr val="131313"/>
                </a:solidFill>
                <a:effectLst/>
                <a:uLnTx/>
                <a:uFillTx/>
                <a:latin typeface="Neue Haas Grotesk Text Pro"/>
                <a:ea typeface="+mn-ea"/>
                <a:cs typeface="+mn-cs"/>
              </a:rPr>
              <a:t>Third level</a:t>
            </a:r>
          </a:p>
          <a:p>
            <a:pPr marL="914400" marR="0" lvl="3"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131313"/>
                </a:solidFill>
                <a:effectLst/>
                <a:uLnTx/>
                <a:uFillTx/>
                <a:latin typeface="Neue Haas Grotesk Text Pro"/>
                <a:ea typeface="+mn-ea"/>
                <a:cs typeface="+mn-cs"/>
              </a:rPr>
              <a:t>Fourth level</a:t>
            </a:r>
          </a:p>
          <a:p>
            <a:pPr marL="1143000" marR="0" lvl="4" indent="-228600" algn="l" defTabSz="914400" rtl="0" eaLnBrk="1" fontAlgn="auto" latinLnBrk="0" hangingPunct="1">
              <a:lnSpc>
                <a:spcPct val="120000"/>
              </a:lnSpc>
              <a:spcBef>
                <a:spcPts val="50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srgbClr val="131313"/>
                </a:solidFill>
                <a:effectLst/>
                <a:uLnTx/>
                <a:uFillTx/>
                <a:latin typeface="Neue Haas Grotesk Text Pro"/>
                <a:ea typeface="+mn-ea"/>
                <a:cs typeface="+mn-cs"/>
              </a:rPr>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A99C55D-C47D-42B9-AD20-3E2CCE08596C}"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8724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014984" y="2039112"/>
            <a:ext cx="3813048" cy="353872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22392" y="2039112"/>
            <a:ext cx="5047488" cy="3538728"/>
          </a:xfr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01EA44AD-1FB0-4882-B380-D102D5E41B49}"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71062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00200"/>
            <a:ext cx="4142232" cy="46360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422392" y="1600200"/>
            <a:ext cx="5788152" cy="463600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C21FD0E9-BB2A-40F4-9FCA-339953EA9BCB}"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265118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7" y="640079"/>
            <a:ext cx="4032505" cy="3621024"/>
          </a:xfrm>
        </p:spPr>
        <p:txBody>
          <a:bodyPr anchor="t">
            <a:normAutofit/>
          </a:bodyPr>
          <a:lstStyle>
            <a:lvl1pPr>
              <a:defRPr sz="3600"/>
            </a:lvl1pPr>
          </a:lstStyle>
          <a:p>
            <a:r>
              <a:rPr lang="en-US"/>
              <a:t>Click to edit Master title style</a:t>
            </a:r>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5422392" y="640715"/>
            <a:ext cx="5968098" cy="57197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B82DCE86-7B4C-43EC-801D-4B957536C306}"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210304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640080"/>
            <a:ext cx="3493008" cy="3621024"/>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425696" y="640080"/>
            <a:ext cx="7159752" cy="5724144"/>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1FD3FCD9-BE24-4676-9D2E-63D9ED82EDA2}"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842232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Only (Ma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841248" y="-1325880"/>
            <a:ext cx="10515600" cy="1325880"/>
          </a:xfrm>
        </p:spPr>
        <p:txBody>
          <a:bodyPr anchor="b">
            <a:normAutofit/>
          </a:bodyPr>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37159" y="329450"/>
            <a:ext cx="11924209" cy="6199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21CA290A-121B-47D5-B4CD-63E70D76A5D5}"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2463546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Content Photo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4480560"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7" y="2276856"/>
            <a:ext cx="448056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CE823DF8-AABE-3B17-254E-81CD7CA2B5BF}"/>
              </a:ext>
            </a:extLst>
          </p:cNvPr>
          <p:cNvSpPr>
            <a:spLocks noGrp="1"/>
          </p:cNvSpPr>
          <p:nvPr>
            <p:ph type="pic" sz="quarter" idx="15"/>
          </p:nvPr>
        </p:nvSpPr>
        <p:spPr>
          <a:xfrm>
            <a:off x="5737594" y="0"/>
            <a:ext cx="6454406" cy="6399152"/>
          </a:xfrm>
          <a:custGeom>
            <a:avLst/>
            <a:gdLst>
              <a:gd name="connsiteX0" fmla="*/ 0 w 6454406"/>
              <a:gd name="connsiteY0" fmla="*/ 0 h 6399152"/>
              <a:gd name="connsiteX1" fmla="*/ 6454406 w 6454406"/>
              <a:gd name="connsiteY1" fmla="*/ 0 h 6399152"/>
              <a:gd name="connsiteX2" fmla="*/ 6454406 w 6454406"/>
              <a:gd name="connsiteY2" fmla="*/ 6399152 h 6399152"/>
              <a:gd name="connsiteX3" fmla="*/ 601995 w 6454406"/>
              <a:gd name="connsiteY3" fmla="*/ 6399152 h 6399152"/>
              <a:gd name="connsiteX4" fmla="*/ 0 w 6454406"/>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6" h="6399152">
                <a:moveTo>
                  <a:pt x="0" y="0"/>
                </a:moveTo>
                <a:lnTo>
                  <a:pt x="6454406" y="0"/>
                </a:lnTo>
                <a:lnTo>
                  <a:pt x="6454406" y="6399152"/>
                </a:lnTo>
                <a:lnTo>
                  <a:pt x="601995" y="6399152"/>
                </a:lnTo>
                <a:cubicBezTo>
                  <a:pt x="269522"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260A58D8-7EDF-40A6-A98C-8CBDF59A319E}"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2081850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Content Photo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601755"/>
            <a:ext cx="4389120"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6F26914B-7405-10AB-A859-8165D7B1A93C}"/>
              </a:ext>
            </a:extLst>
          </p:cNvPr>
          <p:cNvSpPr>
            <a:spLocks noGrp="1"/>
          </p:cNvSpPr>
          <p:nvPr>
            <p:ph type="pic" sz="quarter" idx="15"/>
          </p:nvPr>
        </p:nvSpPr>
        <p:spPr>
          <a:xfrm>
            <a:off x="0" y="1"/>
            <a:ext cx="6591300" cy="6410303"/>
          </a:xfrm>
          <a:custGeom>
            <a:avLst/>
            <a:gdLst>
              <a:gd name="connsiteX0" fmla="*/ 0 w 6591300"/>
              <a:gd name="connsiteY0" fmla="*/ 0 h 6410303"/>
              <a:gd name="connsiteX1" fmla="*/ 6591300 w 6591300"/>
              <a:gd name="connsiteY1" fmla="*/ 0 h 6410303"/>
              <a:gd name="connsiteX2" fmla="*/ 6591300 w 6591300"/>
              <a:gd name="connsiteY2" fmla="*/ 5807073 h 6410303"/>
              <a:gd name="connsiteX3" fmla="*/ 5988070 w 6591300"/>
              <a:gd name="connsiteY3" fmla="*/ 6410303 h 6410303"/>
              <a:gd name="connsiteX4" fmla="*/ 0 w 6591300"/>
              <a:gd name="connsiteY4" fmla="*/ 6410303 h 64103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410303">
                <a:moveTo>
                  <a:pt x="0" y="0"/>
                </a:moveTo>
                <a:lnTo>
                  <a:pt x="6591300" y="0"/>
                </a:lnTo>
                <a:lnTo>
                  <a:pt x="6591300" y="5807073"/>
                </a:lnTo>
                <a:cubicBezTo>
                  <a:pt x="6591300" y="6140228"/>
                  <a:pt x="6321225" y="6410303"/>
                  <a:pt x="5988070" y="6410303"/>
                </a:cubicBezTo>
                <a:lnTo>
                  <a:pt x="0" y="6410303"/>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2276856"/>
            <a:ext cx="4389120" cy="40416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16DF7C3E-B5DF-4043-B2F9-CD94B277B81B}"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0656308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Content Photo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3401568" cy="152704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9768"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58FA1BA0-D099-705F-F85E-3FBC782F7651}"/>
              </a:ext>
            </a:extLst>
          </p:cNvPr>
          <p:cNvSpPr>
            <a:spLocks noGrp="1"/>
          </p:cNvSpPr>
          <p:nvPr>
            <p:ph type="pic" sz="quarter" idx="15"/>
          </p:nvPr>
        </p:nvSpPr>
        <p:spPr>
          <a:xfrm>
            <a:off x="4502843" y="2"/>
            <a:ext cx="7689157" cy="6399151"/>
          </a:xfrm>
          <a:custGeom>
            <a:avLst/>
            <a:gdLst>
              <a:gd name="connsiteX0" fmla="*/ 0 w 7689157"/>
              <a:gd name="connsiteY0" fmla="*/ 0 h 6399151"/>
              <a:gd name="connsiteX1" fmla="*/ 7689157 w 7689157"/>
              <a:gd name="connsiteY1" fmla="*/ 0 h 6399151"/>
              <a:gd name="connsiteX2" fmla="*/ 7689157 w 7689157"/>
              <a:gd name="connsiteY2" fmla="*/ 6399151 h 6399151"/>
              <a:gd name="connsiteX3" fmla="*/ 601997 w 7689157"/>
              <a:gd name="connsiteY3" fmla="*/ 6399151 h 6399151"/>
              <a:gd name="connsiteX4" fmla="*/ 0 w 7689157"/>
              <a:gd name="connsiteY4" fmla="*/ 5797155 h 63991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1">
                <a:moveTo>
                  <a:pt x="0" y="0"/>
                </a:moveTo>
                <a:lnTo>
                  <a:pt x="7689157" y="0"/>
                </a:lnTo>
                <a:lnTo>
                  <a:pt x="7689157" y="6399151"/>
                </a:lnTo>
                <a:lnTo>
                  <a:pt x="601997" y="6399151"/>
                </a:lnTo>
                <a:cubicBezTo>
                  <a:pt x="269523" y="6399151"/>
                  <a:pt x="0" y="6129628"/>
                  <a:pt x="0" y="5797155"/>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84F04B89-F088-43E2-8F95-5A2E5E9F612E}"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406040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Content Photo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21040" y="603504"/>
            <a:ext cx="3401568" cy="152704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F44EE1A0-D83B-FE6C-4495-F55C5070D5D1}"/>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1040" y="2276856"/>
            <a:ext cx="3401568" cy="4041648"/>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A0FCFF8D-E3E3-4D6C-85D1-1D24204FD96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4922887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ntent Photo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4162318"/>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4162318"/>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0696DEB7-ADC8-3E90-7A63-F11D6535D0E4}"/>
              </a:ext>
            </a:extLst>
          </p:cNvPr>
          <p:cNvSpPr>
            <a:spLocks noGrp="1"/>
          </p:cNvSpPr>
          <p:nvPr>
            <p:ph type="pic" sz="quarter" idx="15"/>
          </p:nvPr>
        </p:nvSpPr>
        <p:spPr>
          <a:xfrm>
            <a:off x="0" y="0"/>
            <a:ext cx="11750040" cy="3806246"/>
          </a:xfrm>
          <a:custGeom>
            <a:avLst/>
            <a:gdLst>
              <a:gd name="connsiteX0" fmla="*/ 0 w 11733150"/>
              <a:gd name="connsiteY0" fmla="*/ 0 h 3806246"/>
              <a:gd name="connsiteX1" fmla="*/ 11733150 w 11733150"/>
              <a:gd name="connsiteY1" fmla="*/ 0 h 3806246"/>
              <a:gd name="connsiteX2" fmla="*/ 11733150 w 11733150"/>
              <a:gd name="connsiteY2" fmla="*/ 3204250 h 3806246"/>
              <a:gd name="connsiteX3" fmla="*/ 11131154 w 11733150"/>
              <a:gd name="connsiteY3" fmla="*/ 3806246 h 3806246"/>
              <a:gd name="connsiteX4" fmla="*/ 0 w 11733150"/>
              <a:gd name="connsiteY4" fmla="*/ 3806246 h 38062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33150" h="3806246">
                <a:moveTo>
                  <a:pt x="0" y="0"/>
                </a:moveTo>
                <a:lnTo>
                  <a:pt x="11733150" y="0"/>
                </a:lnTo>
                <a:lnTo>
                  <a:pt x="11733150" y="3204250"/>
                </a:lnTo>
                <a:cubicBezTo>
                  <a:pt x="11733150" y="3536723"/>
                  <a:pt x="11463627" y="3806246"/>
                  <a:pt x="11131154" y="3806246"/>
                </a:cubicBezTo>
                <a:lnTo>
                  <a:pt x="0" y="380624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479AD81-0F74-4052-9D15-1FCBE10FF53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762770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ntent Photo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61425"/>
            <a:ext cx="2953618" cy="189280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977640" y="561425"/>
            <a:ext cx="7772400" cy="2240280"/>
          </a:xfrm>
        </p:spPr>
        <p:txBody>
          <a:bodyPr>
            <a:noAutofit/>
          </a:bodyPr>
          <a:lstStyle>
            <a:lvl1pPr marL="285750" indent="-285750">
              <a:buFont typeface="Arial" panose="020B0604020202020204" pitchFamily="34" charset="0"/>
              <a:buChar char="•"/>
              <a:defRPr sz="1800"/>
            </a:lvl1pPr>
            <a:lvl2pPr marL="514350" indent="-285750">
              <a:buFont typeface="Arial" panose="020B0604020202020204" pitchFamily="34" charset="0"/>
              <a:buChar char="•"/>
              <a:defRPr sz="1600"/>
            </a:lvl2pPr>
            <a:lvl3pPr marL="742950" indent="-285750">
              <a:buFont typeface="Arial" panose="020B0604020202020204" pitchFamily="34" charset="0"/>
              <a:buChar char="•"/>
              <a:defRPr sz="1400"/>
            </a:lvl3pPr>
            <a:lvl4pPr marL="857250" indent="-171450">
              <a:buFont typeface="Arial" panose="020B0604020202020204" pitchFamily="34" charset="0"/>
              <a:buChar char="•"/>
              <a:defRPr sz="1200"/>
            </a:lvl4pPr>
            <a:lvl5pPr marL="1085850" indent="-171450">
              <a:buFont typeface="Arial" panose="020B0604020202020204" pitchFamily="34" charset="0"/>
              <a:buChar cha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a:extLst>
              <a:ext uri="{FF2B5EF4-FFF2-40B4-BE49-F238E27FC236}">
                <a16:creationId xmlns:a16="http://schemas.microsoft.com/office/drawing/2014/main" id="{20558516-7088-BB33-D6DC-15ED4C60CBAF}"/>
              </a:ext>
            </a:extLst>
          </p:cNvPr>
          <p:cNvSpPr>
            <a:spLocks noGrp="1"/>
          </p:cNvSpPr>
          <p:nvPr>
            <p:ph type="pic" sz="quarter" idx="15"/>
          </p:nvPr>
        </p:nvSpPr>
        <p:spPr>
          <a:xfrm>
            <a:off x="441960" y="3067414"/>
            <a:ext cx="11750040" cy="3790586"/>
          </a:xfrm>
          <a:custGeom>
            <a:avLst/>
            <a:gdLst>
              <a:gd name="connsiteX0" fmla="*/ 603695 w 11750040"/>
              <a:gd name="connsiteY0" fmla="*/ 0 h 3790586"/>
              <a:gd name="connsiteX1" fmla="*/ 11750040 w 11750040"/>
              <a:gd name="connsiteY1" fmla="*/ 0 h 3790586"/>
              <a:gd name="connsiteX2" fmla="*/ 11750040 w 11750040"/>
              <a:gd name="connsiteY2" fmla="*/ 3790586 h 3790586"/>
              <a:gd name="connsiteX3" fmla="*/ 0 w 11750040"/>
              <a:gd name="connsiteY3" fmla="*/ 3790586 h 3790586"/>
              <a:gd name="connsiteX4" fmla="*/ 0 w 11750040"/>
              <a:gd name="connsiteY4" fmla="*/ 603695 h 3790586"/>
              <a:gd name="connsiteX5" fmla="*/ 603695 w 11750040"/>
              <a:gd name="connsiteY5" fmla="*/ 0 h 37905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50040" h="3790586">
                <a:moveTo>
                  <a:pt x="603695" y="0"/>
                </a:moveTo>
                <a:lnTo>
                  <a:pt x="11750040" y="0"/>
                </a:lnTo>
                <a:lnTo>
                  <a:pt x="11750040" y="3790586"/>
                </a:lnTo>
                <a:lnTo>
                  <a:pt x="0" y="3790586"/>
                </a:lnTo>
                <a:lnTo>
                  <a:pt x="0" y="603695"/>
                </a:lnTo>
                <a:cubicBezTo>
                  <a:pt x="0" y="270283"/>
                  <a:pt x="270283" y="0"/>
                  <a:pt x="603695" y="0"/>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37160" y="40460"/>
            <a:ext cx="3494314" cy="338328"/>
          </a:xfrm>
        </p:spPr>
        <p:txBody>
          <a:bodyPr/>
          <a:lstStyle/>
          <a:p>
            <a:fld id="{58567813-D47B-4BA9-A366-45E7794B6608}"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876521" y="40460"/>
            <a:ext cx="2805405"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632162" y="40460"/>
            <a:ext cx="429207" cy="338328"/>
          </a:xfr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3539575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ntent Photo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11896" y="1078992"/>
            <a:ext cx="3273552" cy="1947672"/>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8073E866-A871-62F7-1E54-F2A44278F834}"/>
              </a:ext>
            </a:extLst>
          </p:cNvPr>
          <p:cNvSpPr>
            <a:spLocks noGrp="1"/>
          </p:cNvSpPr>
          <p:nvPr>
            <p:ph type="pic" sz="quarter" idx="15"/>
          </p:nvPr>
        </p:nvSpPr>
        <p:spPr>
          <a:xfrm>
            <a:off x="0" y="0"/>
            <a:ext cx="7734300" cy="6399152"/>
          </a:xfrm>
          <a:custGeom>
            <a:avLst/>
            <a:gdLst>
              <a:gd name="connsiteX0" fmla="*/ 0 w 7734300"/>
              <a:gd name="connsiteY0" fmla="*/ 0 h 6399152"/>
              <a:gd name="connsiteX1" fmla="*/ 7734300 w 7734300"/>
              <a:gd name="connsiteY1" fmla="*/ 0 h 6399152"/>
              <a:gd name="connsiteX2" fmla="*/ 7734300 w 7734300"/>
              <a:gd name="connsiteY2" fmla="*/ 5797156 h 6399152"/>
              <a:gd name="connsiteX3" fmla="*/ 7132304 w 7734300"/>
              <a:gd name="connsiteY3" fmla="*/ 6399152 h 6399152"/>
              <a:gd name="connsiteX4" fmla="*/ 0 w 7734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34300" h="6399152">
                <a:moveTo>
                  <a:pt x="0" y="0"/>
                </a:moveTo>
                <a:lnTo>
                  <a:pt x="7734300" y="0"/>
                </a:lnTo>
                <a:lnTo>
                  <a:pt x="7734300" y="5797156"/>
                </a:lnTo>
                <a:cubicBezTo>
                  <a:pt x="7734300" y="6129629"/>
                  <a:pt x="7464777" y="6399152"/>
                  <a:pt x="7132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11896" y="3099816"/>
            <a:ext cx="3273552" cy="2953512"/>
          </a:xfrm>
        </p:spPr>
        <p:txBody>
          <a:bodyPr>
            <a:normAutofit/>
          </a:bodyPr>
          <a:lstStyle>
            <a:lvl1pPr marL="285750" indent="-285750">
              <a:buFont typeface="Arial" panose="020B0604020202020204" pitchFamily="34" charset="0"/>
              <a:buChar char="•"/>
              <a:defRPr sz="1600"/>
            </a:lvl1pPr>
            <a:lvl2pPr marL="514350" indent="-285750">
              <a:buFont typeface="Arial" panose="020B0604020202020204" pitchFamily="34" charset="0"/>
              <a:buChar char="•"/>
              <a:defRPr sz="1400"/>
            </a:lvl2pPr>
            <a:lvl3pPr marL="628650" indent="-171450">
              <a:buFont typeface="Arial" panose="020B0604020202020204" pitchFamily="34" charset="0"/>
              <a:buChar char="•"/>
              <a:defRPr sz="1200"/>
            </a:lvl3pPr>
            <a:lvl4pPr marL="857250" indent="-171450">
              <a:buFont typeface="Arial" panose="020B0604020202020204" pitchFamily="34" charset="0"/>
              <a:buChar char="•"/>
              <a:defRPr sz="1100"/>
            </a:lvl4pPr>
            <a:lvl5pPr marL="1085850" indent="-171450">
              <a:buFont typeface="Arial" panose="020B0604020202020204" pitchFamily="34" charset="0"/>
              <a:buChar char="•"/>
              <a:defRPr sz="105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D3C75A4F-7395-44C0-9A76-83F0F6EA512A}"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15053446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Content Photo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321733" y="5111854"/>
            <a:ext cx="3945468" cy="1389888"/>
          </a:xfrm>
        </p:spPr>
        <p:txBody>
          <a:bodyPr anchor="t">
            <a:normAutofit/>
          </a:bodyPr>
          <a:lstStyle>
            <a:lvl1pPr>
              <a:defRPr sz="3200"/>
            </a:lvl1pPr>
          </a:lstStyle>
          <a:p>
            <a:r>
              <a:rPr lang="en-US"/>
              <a:t>Click to edit Master title style</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5584372" y="5111854"/>
            <a:ext cx="6168356" cy="1389888"/>
          </a:xfrm>
        </p:spPr>
        <p:txBody>
          <a:bodyPr>
            <a:noAutofit/>
          </a:bodyPr>
          <a:lstStyle>
            <a:lvl1pPr marL="0" indent="0">
              <a:buFont typeface="Arial" panose="020B0604020202020204" pitchFamily="34" charset="0"/>
              <a:buNone/>
              <a:defRPr sz="1400"/>
            </a:lvl1pPr>
            <a:lvl2pPr marL="228600" indent="0">
              <a:buFont typeface="Arial" panose="020B0604020202020204" pitchFamily="34" charset="0"/>
              <a:buNone/>
              <a:defRPr sz="1200"/>
            </a:lvl2pPr>
            <a:lvl3pPr marL="457200" indent="0">
              <a:buFont typeface="Arial" panose="020B0604020202020204" pitchFamily="34" charset="0"/>
              <a:buNone/>
              <a:defRPr sz="1100"/>
            </a:lvl3pPr>
            <a:lvl4pPr marL="685800" indent="0">
              <a:buFont typeface="Arial" panose="020B0604020202020204" pitchFamily="34" charset="0"/>
              <a:buNone/>
              <a:defRPr sz="1050"/>
            </a:lvl4pPr>
            <a:lvl5pPr marL="914400" indent="0">
              <a:buFont typeface="Arial" panose="020B0604020202020204" pitchFamily="34" charset="0"/>
              <a:buNone/>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a:extLst>
              <a:ext uri="{FF2B5EF4-FFF2-40B4-BE49-F238E27FC236}">
                <a16:creationId xmlns:a16="http://schemas.microsoft.com/office/drawing/2014/main" id="{815B30A2-D0D1-DED2-1133-A673CEA16AE9}"/>
              </a:ext>
            </a:extLst>
          </p:cNvPr>
          <p:cNvSpPr>
            <a:spLocks noGrp="1"/>
          </p:cNvSpPr>
          <p:nvPr>
            <p:ph type="pic" sz="quarter" idx="15"/>
          </p:nvPr>
        </p:nvSpPr>
        <p:spPr>
          <a:xfrm>
            <a:off x="0" y="0"/>
            <a:ext cx="11750040" cy="4724868"/>
          </a:xfrm>
          <a:custGeom>
            <a:avLst/>
            <a:gdLst>
              <a:gd name="connsiteX0" fmla="*/ 0 w 11750040"/>
              <a:gd name="connsiteY0" fmla="*/ 0 h 4724868"/>
              <a:gd name="connsiteX1" fmla="*/ 11750040 w 11750040"/>
              <a:gd name="connsiteY1" fmla="*/ 0 h 4724868"/>
              <a:gd name="connsiteX2" fmla="*/ 11750040 w 11750040"/>
              <a:gd name="connsiteY2" fmla="*/ 4122872 h 4724868"/>
              <a:gd name="connsiteX3" fmla="*/ 11148044 w 11750040"/>
              <a:gd name="connsiteY3" fmla="*/ 4724868 h 4724868"/>
              <a:gd name="connsiteX4" fmla="*/ 0 w 11750040"/>
              <a:gd name="connsiteY4" fmla="*/ 4724868 h 47248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50040" h="4724868">
                <a:moveTo>
                  <a:pt x="0" y="0"/>
                </a:moveTo>
                <a:lnTo>
                  <a:pt x="11750040" y="0"/>
                </a:lnTo>
                <a:lnTo>
                  <a:pt x="11750040" y="4122872"/>
                </a:lnTo>
                <a:cubicBezTo>
                  <a:pt x="11750040" y="4455345"/>
                  <a:pt x="11480517" y="4724868"/>
                  <a:pt x="11148044" y="4724868"/>
                </a:cubicBezTo>
                <a:lnTo>
                  <a:pt x="0" y="4724868"/>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1B2EEDCC-520A-464B-900A-5F7E0E1FFC43}"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5169481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Content Photo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550408" y="548640"/>
            <a:ext cx="6035040" cy="1143000"/>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C1AB8ED2-AD91-CB22-5624-BD41AB32529E}"/>
              </a:ext>
            </a:extLst>
          </p:cNvPr>
          <p:cNvSpPr>
            <a:spLocks noGrp="1"/>
          </p:cNvSpPr>
          <p:nvPr>
            <p:ph type="pic" sz="quarter" idx="15"/>
          </p:nvPr>
        </p:nvSpPr>
        <p:spPr>
          <a:xfrm>
            <a:off x="0" y="0"/>
            <a:ext cx="4844052" cy="6399152"/>
          </a:xfrm>
          <a:custGeom>
            <a:avLst/>
            <a:gdLst>
              <a:gd name="connsiteX0" fmla="*/ 0 w 4844052"/>
              <a:gd name="connsiteY0" fmla="*/ 0 h 6399152"/>
              <a:gd name="connsiteX1" fmla="*/ 4844052 w 4844052"/>
              <a:gd name="connsiteY1" fmla="*/ 0 h 6399152"/>
              <a:gd name="connsiteX2" fmla="*/ 4844052 w 4844052"/>
              <a:gd name="connsiteY2" fmla="*/ 5795922 h 6399152"/>
              <a:gd name="connsiteX3" fmla="*/ 4240822 w 4844052"/>
              <a:gd name="connsiteY3" fmla="*/ 6399152 h 6399152"/>
              <a:gd name="connsiteX4" fmla="*/ 0 w 4844052"/>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44052" h="6399152">
                <a:moveTo>
                  <a:pt x="0" y="0"/>
                </a:moveTo>
                <a:lnTo>
                  <a:pt x="4844052" y="0"/>
                </a:lnTo>
                <a:lnTo>
                  <a:pt x="4844052" y="5795922"/>
                </a:lnTo>
                <a:cubicBezTo>
                  <a:pt x="4844052" y="6129077"/>
                  <a:pt x="4573977" y="6399152"/>
                  <a:pt x="4240822"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50408" y="1828800"/>
            <a:ext cx="6035040"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6C1D43-E95A-44CE-BF39-AC264176BC74}"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0897572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Content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40"/>
            <a:ext cx="6135624" cy="1143000"/>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828800"/>
            <a:ext cx="6135624" cy="44897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D436AA50-FCF9-9A32-68F8-A124C794908D}"/>
              </a:ext>
            </a:extLst>
          </p:cNvPr>
          <p:cNvSpPr>
            <a:spLocks noGrp="1"/>
          </p:cNvSpPr>
          <p:nvPr>
            <p:ph type="pic" sz="quarter" idx="15"/>
          </p:nvPr>
        </p:nvSpPr>
        <p:spPr>
          <a:xfrm>
            <a:off x="7353304" y="0"/>
            <a:ext cx="4838696" cy="6399152"/>
          </a:xfrm>
          <a:custGeom>
            <a:avLst/>
            <a:gdLst>
              <a:gd name="connsiteX0" fmla="*/ 0 w 4838696"/>
              <a:gd name="connsiteY0" fmla="*/ 0 h 6399152"/>
              <a:gd name="connsiteX1" fmla="*/ 4838696 w 4838696"/>
              <a:gd name="connsiteY1" fmla="*/ 0 h 6399152"/>
              <a:gd name="connsiteX2" fmla="*/ 4838696 w 4838696"/>
              <a:gd name="connsiteY2" fmla="*/ 6399152 h 6399152"/>
              <a:gd name="connsiteX3" fmla="*/ 603230 w 4838696"/>
              <a:gd name="connsiteY3" fmla="*/ 6399152 h 6399152"/>
              <a:gd name="connsiteX4" fmla="*/ 0 w 4838696"/>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38696" h="6399152">
                <a:moveTo>
                  <a:pt x="0" y="0"/>
                </a:moveTo>
                <a:lnTo>
                  <a:pt x="4838696" y="0"/>
                </a:lnTo>
                <a:lnTo>
                  <a:pt x="4838696"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6F84395D-714C-468A-B505-16E3BDC41D6C}"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8389652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Content Photo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196328" y="320040"/>
            <a:ext cx="4389120" cy="932688"/>
          </a:xfrm>
        </p:spPr>
        <p:txBody>
          <a:bodyPr anchor="b"/>
          <a:lstStyle/>
          <a:p>
            <a:r>
              <a:rPr lang="en-US"/>
              <a:t>Click to edit Master title style</a:t>
            </a:r>
          </a:p>
        </p:txBody>
      </p:sp>
      <p:sp>
        <p:nvSpPr>
          <p:cNvPr id="11" name="Picture Placeholder 9">
            <a:extLst>
              <a:ext uri="{FF2B5EF4-FFF2-40B4-BE49-F238E27FC236}">
                <a16:creationId xmlns:a16="http://schemas.microsoft.com/office/drawing/2014/main" id="{6B8A8E1B-B99E-8C69-154E-2FAADB07D510}"/>
              </a:ext>
            </a:extLst>
          </p:cNvPr>
          <p:cNvSpPr>
            <a:spLocks noGrp="1"/>
          </p:cNvSpPr>
          <p:nvPr>
            <p:ph type="pic" sz="quarter" idx="15"/>
          </p:nvPr>
        </p:nvSpPr>
        <p:spPr>
          <a:xfrm>
            <a:off x="0" y="0"/>
            <a:ext cx="6591300" cy="6399152"/>
          </a:xfrm>
          <a:custGeom>
            <a:avLst/>
            <a:gdLst>
              <a:gd name="connsiteX0" fmla="*/ 0 w 6591300"/>
              <a:gd name="connsiteY0" fmla="*/ 0 h 6399152"/>
              <a:gd name="connsiteX1" fmla="*/ 6591300 w 6591300"/>
              <a:gd name="connsiteY1" fmla="*/ 0 h 6399152"/>
              <a:gd name="connsiteX2" fmla="*/ 6591300 w 6591300"/>
              <a:gd name="connsiteY2" fmla="*/ 5797156 h 6399152"/>
              <a:gd name="connsiteX3" fmla="*/ 5989304 w 6591300"/>
              <a:gd name="connsiteY3" fmla="*/ 6399152 h 6399152"/>
              <a:gd name="connsiteX4" fmla="*/ 0 w 6591300"/>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1300" h="6399152">
                <a:moveTo>
                  <a:pt x="0" y="0"/>
                </a:moveTo>
                <a:lnTo>
                  <a:pt x="6591300" y="0"/>
                </a:lnTo>
                <a:lnTo>
                  <a:pt x="6591300" y="5797156"/>
                </a:lnTo>
                <a:cubicBezTo>
                  <a:pt x="6591300" y="6129629"/>
                  <a:pt x="6321777" y="6399152"/>
                  <a:pt x="5989304"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7196328" y="1380744"/>
            <a:ext cx="438912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4009D615-5030-44BE-B1E7-FCAF557FFC34}"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6876113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Content Photo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320040"/>
            <a:ext cx="4573413"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29766" y="1380744"/>
            <a:ext cx="4573413"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BD82EEA-7278-1A73-C95C-473F75B54048}"/>
              </a:ext>
            </a:extLst>
          </p:cNvPr>
          <p:cNvSpPr>
            <a:spLocks noGrp="1"/>
          </p:cNvSpPr>
          <p:nvPr>
            <p:ph type="pic" sz="quarter" idx="15"/>
          </p:nvPr>
        </p:nvSpPr>
        <p:spPr>
          <a:xfrm>
            <a:off x="5737593" y="0"/>
            <a:ext cx="6454407" cy="6399152"/>
          </a:xfrm>
          <a:custGeom>
            <a:avLst/>
            <a:gdLst>
              <a:gd name="connsiteX0" fmla="*/ 0 w 6454407"/>
              <a:gd name="connsiteY0" fmla="*/ 0 h 6399152"/>
              <a:gd name="connsiteX1" fmla="*/ 6454407 w 6454407"/>
              <a:gd name="connsiteY1" fmla="*/ 0 h 6399152"/>
              <a:gd name="connsiteX2" fmla="*/ 6454407 w 6454407"/>
              <a:gd name="connsiteY2" fmla="*/ 6399152 h 6399152"/>
              <a:gd name="connsiteX3" fmla="*/ 601996 w 6454407"/>
              <a:gd name="connsiteY3" fmla="*/ 6399152 h 6399152"/>
              <a:gd name="connsiteX4" fmla="*/ 0 w 6454407"/>
              <a:gd name="connsiteY4" fmla="*/ 5797156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54407" h="6399152">
                <a:moveTo>
                  <a:pt x="0" y="0"/>
                </a:moveTo>
                <a:lnTo>
                  <a:pt x="6454407" y="0"/>
                </a:lnTo>
                <a:lnTo>
                  <a:pt x="6454407" y="6399152"/>
                </a:lnTo>
                <a:lnTo>
                  <a:pt x="601996" y="6399152"/>
                </a:lnTo>
                <a:cubicBezTo>
                  <a:pt x="269523" y="6399152"/>
                  <a:pt x="0" y="6129629"/>
                  <a:pt x="0" y="5797156"/>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A65D8DDD-BB5E-4F5B-81F2-5E5F98B403C0}"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4733417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Content Photo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603504"/>
            <a:ext cx="11155680" cy="970463"/>
          </a:xfrm>
        </p:spPr>
        <p:txBody>
          <a:bodyPr anchor="ctr"/>
          <a:lstStyle/>
          <a:p>
            <a:r>
              <a:rPr lang="en-US"/>
              <a:t>Click to edit Master title style</a:t>
            </a:r>
          </a:p>
        </p:txBody>
      </p:sp>
      <p:sp>
        <p:nvSpPr>
          <p:cNvPr id="9" name="Picture Placeholder 8">
            <a:extLst>
              <a:ext uri="{FF2B5EF4-FFF2-40B4-BE49-F238E27FC236}">
                <a16:creationId xmlns:a16="http://schemas.microsoft.com/office/drawing/2014/main" id="{19C22D85-D675-737B-9F54-B9D7FC819199}"/>
              </a:ext>
            </a:extLst>
          </p:cNvPr>
          <p:cNvSpPr>
            <a:spLocks noGrp="1"/>
          </p:cNvSpPr>
          <p:nvPr>
            <p:ph type="pic" sz="quarter" idx="15"/>
          </p:nvPr>
        </p:nvSpPr>
        <p:spPr>
          <a:xfrm>
            <a:off x="0" y="1828800"/>
            <a:ext cx="6707699" cy="5029200"/>
          </a:xfrm>
          <a:custGeom>
            <a:avLst/>
            <a:gdLst>
              <a:gd name="connsiteX0" fmla="*/ 0 w 6707699"/>
              <a:gd name="connsiteY0" fmla="*/ 0 h 5029200"/>
              <a:gd name="connsiteX1" fmla="*/ 6129259 w 6707699"/>
              <a:gd name="connsiteY1" fmla="*/ 0 h 5029200"/>
              <a:gd name="connsiteX2" fmla="*/ 6707699 w 6707699"/>
              <a:gd name="connsiteY2" fmla="*/ 578440 h 5029200"/>
              <a:gd name="connsiteX3" fmla="*/ 6707699 w 6707699"/>
              <a:gd name="connsiteY3" fmla="*/ 5029200 h 5029200"/>
              <a:gd name="connsiteX4" fmla="*/ 0 w 6707699"/>
              <a:gd name="connsiteY4" fmla="*/ 5029200 h 5029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7699" h="5029200">
                <a:moveTo>
                  <a:pt x="0" y="0"/>
                </a:moveTo>
                <a:lnTo>
                  <a:pt x="6129259" y="0"/>
                </a:lnTo>
                <a:cubicBezTo>
                  <a:pt x="6448723" y="0"/>
                  <a:pt x="6707699" y="258976"/>
                  <a:pt x="6707699" y="578440"/>
                </a:cubicBezTo>
                <a:lnTo>
                  <a:pt x="6707699" y="5029200"/>
                </a:lnTo>
                <a:lnTo>
                  <a:pt x="0" y="5029200"/>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C1897688-419F-6EB2-5CC1-DC14924E5FC3}"/>
              </a:ext>
            </a:extLst>
          </p:cNvPr>
          <p:cNvSpPr>
            <a:spLocks noGrp="1"/>
          </p:cNvSpPr>
          <p:nvPr>
            <p:ph sz="quarter" idx="14"/>
          </p:nvPr>
        </p:nvSpPr>
        <p:spPr>
          <a:xfrm>
            <a:off x="7389302" y="1828800"/>
            <a:ext cx="4196146" cy="45037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7389302" y="6492240"/>
            <a:ext cx="1280160" cy="338328"/>
          </a:xfrm>
        </p:spPr>
        <p:txBody>
          <a:bodyPr/>
          <a:lstStyle/>
          <a:p>
            <a:fld id="{083588C5-4E32-4E6E-80AB-32A6125C957F}"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8669462" y="6492240"/>
            <a:ext cx="2888554" cy="338328"/>
          </a:xfrm>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99581206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Content Photo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820076" y="320040"/>
            <a:ext cx="6766560" cy="932688"/>
          </a:xfrm>
        </p:spPr>
        <p:txBody>
          <a:bodyPr anchor="b"/>
          <a:lstStyle/>
          <a:p>
            <a:r>
              <a:rPr lang="en-US"/>
              <a:t>Click to edit Master title style</a:t>
            </a:r>
          </a:p>
        </p:txBody>
      </p:sp>
      <p:sp>
        <p:nvSpPr>
          <p:cNvPr id="11" name="Picture Placeholder 3">
            <a:extLst>
              <a:ext uri="{FF2B5EF4-FFF2-40B4-BE49-F238E27FC236}">
                <a16:creationId xmlns:a16="http://schemas.microsoft.com/office/drawing/2014/main" id="{1B32E518-8213-A79A-7E36-BA4D782F8ED4}"/>
              </a:ext>
            </a:extLst>
          </p:cNvPr>
          <p:cNvSpPr>
            <a:spLocks noGrp="1"/>
          </p:cNvSpPr>
          <p:nvPr>
            <p:ph type="pic" sz="quarter" idx="15"/>
          </p:nvPr>
        </p:nvSpPr>
        <p:spPr>
          <a:xfrm>
            <a:off x="0" y="0"/>
            <a:ext cx="4147926" cy="6399152"/>
          </a:xfrm>
          <a:custGeom>
            <a:avLst/>
            <a:gdLst>
              <a:gd name="connsiteX0" fmla="*/ 0 w 4147926"/>
              <a:gd name="connsiteY0" fmla="*/ 0 h 6399152"/>
              <a:gd name="connsiteX1" fmla="*/ 4147926 w 4147926"/>
              <a:gd name="connsiteY1" fmla="*/ 0 h 6399152"/>
              <a:gd name="connsiteX2" fmla="*/ 4147926 w 4147926"/>
              <a:gd name="connsiteY2" fmla="*/ 5795922 h 6399152"/>
              <a:gd name="connsiteX3" fmla="*/ 3544696 w 4147926"/>
              <a:gd name="connsiteY3" fmla="*/ 6399152 h 6399152"/>
              <a:gd name="connsiteX4" fmla="*/ 0 w 4147926"/>
              <a:gd name="connsiteY4" fmla="*/ 639915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7926" h="6399152">
                <a:moveTo>
                  <a:pt x="0" y="0"/>
                </a:moveTo>
                <a:lnTo>
                  <a:pt x="4147926" y="0"/>
                </a:lnTo>
                <a:lnTo>
                  <a:pt x="4147926" y="5795922"/>
                </a:lnTo>
                <a:cubicBezTo>
                  <a:pt x="4147926" y="6129077"/>
                  <a:pt x="3877851" y="6399152"/>
                  <a:pt x="3544696" y="6399152"/>
                </a:cubicBezTo>
                <a:lnTo>
                  <a:pt x="0" y="6399152"/>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820076" y="1380744"/>
            <a:ext cx="676656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effectLst/>
              </a:defRPr>
            </a:lvl1pPr>
          </a:lstStyle>
          <a:p>
            <a:fld id="{B337EAFE-6A88-4B1F-9ABC-CA3CFB830DD6}"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6476510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Content Photo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320040"/>
            <a:ext cx="6858000" cy="932688"/>
          </a:xfrm>
        </p:spPr>
        <p:txBody>
          <a:bodyPr anchor="b"/>
          <a:lstStyle/>
          <a:p>
            <a:r>
              <a:rPr lang="en-US"/>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429768" y="1380744"/>
            <a:ext cx="6858000" cy="4983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3">
            <a:extLst>
              <a:ext uri="{FF2B5EF4-FFF2-40B4-BE49-F238E27FC236}">
                <a16:creationId xmlns:a16="http://schemas.microsoft.com/office/drawing/2014/main" id="{22444857-0BC3-ACAE-DBB1-5D530AA35ED8}"/>
              </a:ext>
            </a:extLst>
          </p:cNvPr>
          <p:cNvSpPr>
            <a:spLocks noGrp="1"/>
          </p:cNvSpPr>
          <p:nvPr>
            <p:ph type="pic" sz="quarter" idx="15"/>
          </p:nvPr>
        </p:nvSpPr>
        <p:spPr>
          <a:xfrm>
            <a:off x="8046768" y="0"/>
            <a:ext cx="4145232" cy="6399152"/>
          </a:xfrm>
          <a:custGeom>
            <a:avLst/>
            <a:gdLst>
              <a:gd name="connsiteX0" fmla="*/ 0 w 4145232"/>
              <a:gd name="connsiteY0" fmla="*/ 0 h 6399152"/>
              <a:gd name="connsiteX1" fmla="*/ 4145232 w 4145232"/>
              <a:gd name="connsiteY1" fmla="*/ 0 h 6399152"/>
              <a:gd name="connsiteX2" fmla="*/ 4145232 w 4145232"/>
              <a:gd name="connsiteY2" fmla="*/ 6399152 h 6399152"/>
              <a:gd name="connsiteX3" fmla="*/ 603230 w 4145232"/>
              <a:gd name="connsiteY3" fmla="*/ 6399152 h 6399152"/>
              <a:gd name="connsiteX4" fmla="*/ 0 w 4145232"/>
              <a:gd name="connsiteY4" fmla="*/ 579592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45232" h="6399152">
                <a:moveTo>
                  <a:pt x="0" y="0"/>
                </a:moveTo>
                <a:lnTo>
                  <a:pt x="4145232" y="0"/>
                </a:lnTo>
                <a:lnTo>
                  <a:pt x="4145232" y="6399152"/>
                </a:lnTo>
                <a:lnTo>
                  <a:pt x="603230" y="6399152"/>
                </a:lnTo>
                <a:cubicBezTo>
                  <a:pt x="270075" y="6399152"/>
                  <a:pt x="0" y="6129077"/>
                  <a:pt x="0" y="579592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9EF70683-5F2F-44F3-8B59-45258C4FD45A}"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effectLst/>
              </a:defRPr>
            </a:lvl1pPr>
          </a:lstStyle>
          <a:p>
            <a:fld id="{CC057153-B650-4DEB-B370-79DDCFDCE934}" type="slidenum">
              <a:rPr lang="en-US" smtClean="0"/>
              <a:pPr/>
              <a:t>‹#›</a:t>
            </a:fld>
            <a:endParaRPr lang="en-US" dirty="0"/>
          </a:p>
        </p:txBody>
      </p:sp>
    </p:spTree>
    <p:extLst>
      <p:ext uri="{BB962C8B-B14F-4D97-AF65-F5344CB8AC3E}">
        <p14:creationId xmlns:p14="http://schemas.microsoft.com/office/powerpoint/2010/main" val="37112560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Content Photo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48639"/>
            <a:ext cx="4855464" cy="1453896"/>
          </a:xfrm>
        </p:spPr>
        <p:txBody>
          <a:bodyPr anchor="t"/>
          <a:lstStyle/>
          <a:p>
            <a:r>
              <a:rPr lang="en-US"/>
              <a:t>Click to edit Master title style</a:t>
            </a:r>
          </a:p>
        </p:txBody>
      </p:sp>
      <p:sp>
        <p:nvSpPr>
          <p:cNvPr id="11" name="Picture Placeholder 8">
            <a:extLst>
              <a:ext uri="{FF2B5EF4-FFF2-40B4-BE49-F238E27FC236}">
                <a16:creationId xmlns:a16="http://schemas.microsoft.com/office/drawing/2014/main" id="{C202BC3A-8633-9F03-1586-99447DA1CFF3}"/>
              </a:ext>
            </a:extLst>
          </p:cNvPr>
          <p:cNvSpPr>
            <a:spLocks noGrp="1"/>
          </p:cNvSpPr>
          <p:nvPr>
            <p:ph type="pic" sz="quarter" idx="15"/>
          </p:nvPr>
        </p:nvSpPr>
        <p:spPr>
          <a:xfrm>
            <a:off x="0" y="2293496"/>
            <a:ext cx="5285232" cy="4564504"/>
          </a:xfrm>
          <a:custGeom>
            <a:avLst/>
            <a:gdLst>
              <a:gd name="connsiteX0" fmla="*/ 0 w 5285232"/>
              <a:gd name="connsiteY0" fmla="*/ 0 h 4564504"/>
              <a:gd name="connsiteX1" fmla="*/ 4706792 w 5285232"/>
              <a:gd name="connsiteY1" fmla="*/ 0 h 4564504"/>
              <a:gd name="connsiteX2" fmla="*/ 5285232 w 5285232"/>
              <a:gd name="connsiteY2" fmla="*/ 578440 h 4564504"/>
              <a:gd name="connsiteX3" fmla="*/ 5285232 w 5285232"/>
              <a:gd name="connsiteY3" fmla="*/ 4564504 h 4564504"/>
              <a:gd name="connsiteX4" fmla="*/ 0 w 5285232"/>
              <a:gd name="connsiteY4" fmla="*/ 4564504 h 45645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5232" h="4564504">
                <a:moveTo>
                  <a:pt x="0" y="0"/>
                </a:moveTo>
                <a:lnTo>
                  <a:pt x="4706792" y="0"/>
                </a:lnTo>
                <a:cubicBezTo>
                  <a:pt x="5026256" y="0"/>
                  <a:pt x="5285232" y="258976"/>
                  <a:pt x="5285232" y="578440"/>
                </a:cubicBezTo>
                <a:lnTo>
                  <a:pt x="5285232" y="4564504"/>
                </a:lnTo>
                <a:lnTo>
                  <a:pt x="0" y="4564504"/>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6096000" y="549275"/>
            <a:ext cx="5585925" cy="578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6096000" y="6492240"/>
            <a:ext cx="2651760" cy="338328"/>
          </a:xfrm>
        </p:spPr>
        <p:txBody>
          <a:bodyPr/>
          <a:lstStyle/>
          <a:p>
            <a:fld id="{813EDC87-0EBE-4D2E-8804-E5F0EDA0B797}"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84392810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Content Photo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8" y="550218"/>
            <a:ext cx="3827439" cy="1453896"/>
          </a:xfrm>
        </p:spPr>
        <p:txBody>
          <a:bodyPr anchor="t">
            <a:normAutofit/>
          </a:bodyPr>
          <a:lstStyle>
            <a:lvl1pPr>
              <a:defRPr sz="3200"/>
            </a:lvl1pPr>
          </a:lstStyle>
          <a:p>
            <a:r>
              <a:rPr lang="en-US"/>
              <a:t>Click to edit Master title style</a:t>
            </a:r>
          </a:p>
        </p:txBody>
      </p:sp>
      <p:sp>
        <p:nvSpPr>
          <p:cNvPr id="10" name="Picture Placeholder 8">
            <a:extLst>
              <a:ext uri="{FF2B5EF4-FFF2-40B4-BE49-F238E27FC236}">
                <a16:creationId xmlns:a16="http://schemas.microsoft.com/office/drawing/2014/main" id="{E211327B-3880-6494-1C8F-EEE1BF913B81}"/>
              </a:ext>
            </a:extLst>
          </p:cNvPr>
          <p:cNvSpPr>
            <a:spLocks noGrp="1"/>
          </p:cNvSpPr>
          <p:nvPr>
            <p:ph type="pic" sz="quarter" idx="15"/>
          </p:nvPr>
        </p:nvSpPr>
        <p:spPr>
          <a:xfrm>
            <a:off x="0" y="2293494"/>
            <a:ext cx="4176819" cy="4564506"/>
          </a:xfrm>
          <a:custGeom>
            <a:avLst/>
            <a:gdLst>
              <a:gd name="connsiteX0" fmla="*/ 0 w 4176819"/>
              <a:gd name="connsiteY0" fmla="*/ 0 h 4564506"/>
              <a:gd name="connsiteX1" fmla="*/ 3598379 w 4176819"/>
              <a:gd name="connsiteY1" fmla="*/ 0 h 4564506"/>
              <a:gd name="connsiteX2" fmla="*/ 4176819 w 4176819"/>
              <a:gd name="connsiteY2" fmla="*/ 578440 h 4564506"/>
              <a:gd name="connsiteX3" fmla="*/ 4176819 w 4176819"/>
              <a:gd name="connsiteY3" fmla="*/ 4564506 h 4564506"/>
              <a:gd name="connsiteX4" fmla="*/ 0 w 4176819"/>
              <a:gd name="connsiteY4" fmla="*/ 4564506 h 4564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76819" h="4564506">
                <a:moveTo>
                  <a:pt x="0" y="0"/>
                </a:moveTo>
                <a:lnTo>
                  <a:pt x="3598379" y="0"/>
                </a:lnTo>
                <a:cubicBezTo>
                  <a:pt x="3917843" y="0"/>
                  <a:pt x="4176819" y="258976"/>
                  <a:pt x="4176819" y="578440"/>
                </a:cubicBezTo>
                <a:lnTo>
                  <a:pt x="4176819" y="4564506"/>
                </a:lnTo>
                <a:lnTo>
                  <a:pt x="0" y="4564506"/>
                </a:ln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5120787" y="549275"/>
            <a:ext cx="6561138" cy="57881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115073" y="6492240"/>
            <a:ext cx="2843784" cy="338328"/>
          </a:xfrm>
        </p:spPr>
        <p:txBody>
          <a:bodyPr/>
          <a:lstStyle/>
          <a:p>
            <a:fld id="{51CF56A9-FD41-47F4-80A0-DA74EEEC2541}"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05542628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ig Number">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93776" y="603504"/>
            <a:ext cx="11201400" cy="4206240"/>
          </a:xfrm>
        </p:spPr>
        <p:txBody>
          <a:bodyPr>
            <a:normAutofit/>
          </a:bodyPr>
          <a:lstStyle>
            <a:lvl1pPr algn="ctr">
              <a:defRPr sz="27800"/>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p>
            <a:fld id="{A4CBD270-9BF1-4C68-A7FA-BA016D8BB959}"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p:nvPr>
        </p:nvSpPr>
        <p:spPr>
          <a:xfrm>
            <a:off x="1389888" y="4809744"/>
            <a:ext cx="9345168" cy="1225296"/>
          </a:xfrm>
        </p:spPr>
        <p:txBody>
          <a:bodyPr>
            <a:normAutofit/>
          </a:bodyPr>
          <a:lstStyle>
            <a:lvl1pPr marL="0" indent="0" algn="ctr">
              <a:buNone/>
              <a:defRPr sz="2800" cap="all" baseline="0"/>
            </a:lvl1pPr>
            <a:lvl2pPr marL="228600" indent="0" algn="ctr">
              <a:buNone/>
              <a:defRPr sz="2400" cap="all" baseline="0"/>
            </a:lvl2pPr>
            <a:lvl3pPr marL="457200" indent="0" algn="ctr">
              <a:buNone/>
              <a:defRPr sz="2000" cap="all" baseline="0"/>
            </a:lvl3pPr>
            <a:lvl4pPr marL="685800" indent="0" algn="ctr">
              <a:buNone/>
              <a:defRPr sz="1800" cap="all" baseline="0"/>
            </a:lvl4pPr>
            <a:lvl5pPr marL="914400" indent="0" algn="ctr">
              <a:buNone/>
              <a:defRPr sz="1600" cap="all" baseline="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4892855"/>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ig Number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E023AFB7-90A6-428C-A019-BBE6272496B8}"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490472"/>
          </a:xfrm>
        </p:spPr>
        <p:txBody>
          <a:bodyP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1677951"/>
      </p:ext>
    </p:extLst>
  </p:cSld>
  <p:clrMapOvr>
    <a:overrideClrMapping bg1="lt1" tx1="dk1" bg2="lt2" tx2="dk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Big Number 3">
    <p:bg>
      <p:bgRef idx="1001">
        <a:schemeClr val="bg1"/>
      </p:bgRef>
    </p:bg>
    <p:spTree>
      <p:nvGrpSpPr>
        <p:cNvPr id="1" name=""/>
        <p:cNvGrpSpPr/>
        <p:nvPr/>
      </p:nvGrpSpPr>
      <p:grpSpPr>
        <a:xfrm>
          <a:off x="0" y="0"/>
          <a:ext cx="0" cy="0"/>
          <a:chOff x="0" y="0"/>
          <a:chExt cx="0" cy="0"/>
        </a:xfrm>
      </p:grpSpPr>
      <p:sp>
        <p:nvSpPr>
          <p:cNvPr id="8" name="Freeform: Shape 7">
            <a:extLst>
              <a:ext uri="{FF2B5EF4-FFF2-40B4-BE49-F238E27FC236}">
                <a16:creationId xmlns:a16="http://schemas.microsoft.com/office/drawing/2014/main" id="{3193DB7D-955F-21DF-15DA-4285375617FC}"/>
              </a:ext>
            </a:extLst>
          </p:cNvPr>
          <p:cNvSpPr/>
          <p:nvPr userDrawn="1"/>
        </p:nvSpPr>
        <p:spPr>
          <a:xfrm>
            <a:off x="1" y="4783948"/>
            <a:ext cx="11762231" cy="2074052"/>
          </a:xfrm>
          <a:custGeom>
            <a:avLst/>
            <a:gdLst>
              <a:gd name="connsiteX0" fmla="*/ 0 w 11762231"/>
              <a:gd name="connsiteY0" fmla="*/ 0 h 2074052"/>
              <a:gd name="connsiteX1" fmla="*/ 112775 w 11762231"/>
              <a:gd name="connsiteY1" fmla="*/ 0 h 2074052"/>
              <a:gd name="connsiteX2" fmla="*/ 11102489 w 11762231"/>
              <a:gd name="connsiteY2" fmla="*/ 0 h 2074052"/>
              <a:gd name="connsiteX3" fmla="*/ 11437005 w 11762231"/>
              <a:gd name="connsiteY3" fmla="*/ 0 h 2074052"/>
              <a:gd name="connsiteX4" fmla="*/ 11762231 w 11762231"/>
              <a:gd name="connsiteY4" fmla="*/ 325226 h 2074052"/>
              <a:gd name="connsiteX5" fmla="*/ 11762231 w 11762231"/>
              <a:gd name="connsiteY5" fmla="*/ 2074052 h 2074052"/>
              <a:gd name="connsiteX6" fmla="*/ 11427715 w 11762231"/>
              <a:gd name="connsiteY6" fmla="*/ 2074052 h 2074052"/>
              <a:gd name="connsiteX7" fmla="*/ 112775 w 11762231"/>
              <a:gd name="connsiteY7" fmla="*/ 2074052 h 2074052"/>
              <a:gd name="connsiteX8" fmla="*/ 0 w 11762231"/>
              <a:gd name="connsiteY8" fmla="*/ 2074052 h 2074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762231" h="2074052">
                <a:moveTo>
                  <a:pt x="0" y="0"/>
                </a:moveTo>
                <a:lnTo>
                  <a:pt x="112775" y="0"/>
                </a:lnTo>
                <a:lnTo>
                  <a:pt x="11102489" y="0"/>
                </a:lnTo>
                <a:lnTo>
                  <a:pt x="11437005" y="0"/>
                </a:lnTo>
                <a:cubicBezTo>
                  <a:pt x="11616622" y="0"/>
                  <a:pt x="11762231" y="145609"/>
                  <a:pt x="11762231" y="325226"/>
                </a:cubicBezTo>
                <a:lnTo>
                  <a:pt x="11762231" y="2074052"/>
                </a:lnTo>
                <a:lnTo>
                  <a:pt x="11427715" y="2074052"/>
                </a:lnTo>
                <a:lnTo>
                  <a:pt x="112775" y="2074052"/>
                </a:lnTo>
                <a:lnTo>
                  <a:pt x="0" y="2074052"/>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539496" y="420624"/>
            <a:ext cx="11100816" cy="4334256"/>
          </a:xfrm>
        </p:spPr>
        <p:txBody>
          <a:bodyPr>
            <a:normAutofit/>
          </a:bodyPr>
          <a:lstStyle>
            <a:lvl1pPr algn="l">
              <a:defRPr sz="27800">
                <a:solidFill>
                  <a:schemeClr val="tx1"/>
                </a:solidFill>
              </a:defRPr>
            </a:lvl1pPr>
          </a:lstStyle>
          <a:p>
            <a:r>
              <a:rPr lang="en-US"/>
              <a: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1"/>
                </a:solidFill>
              </a:defRPr>
            </a:lvl1pPr>
          </a:lstStyle>
          <a:p>
            <a:fld id="{09E47A9E-7C3C-4663-841E-C89520FA85A3}" type="datetime1">
              <a:rPr lang="en-US" smtClean="0"/>
              <a:t>12/19/2025</a:t>
            </a:fld>
            <a:endParaRPr lang="en-US" dirty="0"/>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8430768" y="6492240"/>
            <a:ext cx="2660904" cy="338328"/>
          </a:xfrm>
        </p:spPr>
        <p:txBody>
          <a:bodyPr/>
          <a:lstStyle>
            <a:lvl1pPr>
              <a:defRPr>
                <a:solidFill>
                  <a:schemeClr val="tx1"/>
                </a:solidFill>
              </a:defRPr>
            </a:lvl1pPr>
          </a:lstStyle>
          <a:p>
            <a:r>
              <a:rPr lang="en-US" dirty="0"/>
              <a:t>Sample Footer Text</a:t>
            </a:r>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a:xfrm>
            <a:off x="11183112" y="6492240"/>
            <a:ext cx="457200" cy="338328"/>
          </a:xfrm>
        </p:spPr>
        <p:txBody>
          <a:bodyPr/>
          <a:lstStyle>
            <a:lvl1pPr>
              <a:defRPr>
                <a:solidFill>
                  <a:schemeClr val="tx1"/>
                </a:solidFill>
              </a:defRPr>
            </a:lvl1p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621792" y="4873752"/>
            <a:ext cx="8439912" cy="1589420"/>
          </a:xfrm>
        </p:spPr>
        <p:txBody>
          <a:bodyPr anchor="ctr">
            <a:normAutofit/>
          </a:bodyPr>
          <a:lstStyle>
            <a:lvl1pPr marL="0" indent="0" algn="l">
              <a:buNone/>
              <a:defRPr sz="2800" cap="all" baseline="0">
                <a:solidFill>
                  <a:schemeClr val="tx1"/>
                </a:solidFill>
              </a:defRPr>
            </a:lvl1pPr>
            <a:lvl2pPr marL="228600" indent="0" algn="l">
              <a:buNone/>
              <a:defRPr sz="2400" cap="all" baseline="0">
                <a:solidFill>
                  <a:schemeClr val="tx1"/>
                </a:solidFill>
              </a:defRPr>
            </a:lvl2pPr>
            <a:lvl3pPr marL="457200" indent="0" algn="l">
              <a:buNone/>
              <a:defRPr sz="2000" cap="all" baseline="0">
                <a:solidFill>
                  <a:schemeClr val="tx1"/>
                </a:solidFill>
              </a:defRPr>
            </a:lvl3pPr>
            <a:lvl4pPr marL="685800" indent="0" algn="l">
              <a:buNone/>
              <a:defRPr sz="1800" cap="all" baseline="0">
                <a:solidFill>
                  <a:schemeClr val="tx1"/>
                </a:solidFill>
              </a:defRPr>
            </a:lvl4pPr>
            <a:lvl5pPr marL="914400" indent="0" algn="l">
              <a:buNone/>
              <a:defRPr sz="1600" cap="all"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32087473"/>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tatem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42FED8FD-3F8D-425F-9991-7FB6FCCEC5A2}"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612648" y="630936"/>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12517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tatement 2">
    <p:spTree>
      <p:nvGrpSpPr>
        <p:cNvPr id="1" name=""/>
        <p:cNvGrpSpPr/>
        <p:nvPr/>
      </p:nvGrpSpPr>
      <p:grpSpPr>
        <a:xfrm>
          <a:off x="0" y="0"/>
          <a:ext cx="0" cy="0"/>
          <a:chOff x="0" y="0"/>
          <a:chExt cx="0" cy="0"/>
        </a:xfrm>
      </p:grpSpPr>
      <p:sp>
        <p:nvSpPr>
          <p:cNvPr id="16" name="Freeform: Shape 15">
            <a:extLst>
              <a:ext uri="{FF2B5EF4-FFF2-40B4-BE49-F238E27FC236}">
                <a16:creationId xmlns:a16="http://schemas.microsoft.com/office/drawing/2014/main" id="{860B29AE-EBEF-71CC-AE38-3B2CD14FCA19}"/>
              </a:ext>
            </a:extLst>
          </p:cNvPr>
          <p:cNvSpPr/>
          <p:nvPr userDrawn="1"/>
        </p:nvSpPr>
        <p:spPr>
          <a:xfrm rot="5400000" flipV="1">
            <a:off x="-2566724" y="2566724"/>
            <a:ext cx="6399213" cy="1265765"/>
          </a:xfrm>
          <a:custGeom>
            <a:avLst/>
            <a:gdLst>
              <a:gd name="connsiteX0" fmla="*/ 0 w 6399213"/>
              <a:gd name="connsiteY0" fmla="*/ 0 h 1265765"/>
              <a:gd name="connsiteX1" fmla="*/ 0 w 6399213"/>
              <a:gd name="connsiteY1" fmla="*/ 1265765 h 1265765"/>
              <a:gd name="connsiteX2" fmla="*/ 5982881 w 6399213"/>
              <a:gd name="connsiteY2" fmla="*/ 1265765 h 1265765"/>
              <a:gd name="connsiteX3" fmla="*/ 6399213 w 6399213"/>
              <a:gd name="connsiteY3" fmla="*/ 849433 h 1265765"/>
              <a:gd name="connsiteX4" fmla="*/ 6399213 w 6399213"/>
              <a:gd name="connsiteY4" fmla="*/ 0 h 12657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99213" h="1265765">
                <a:moveTo>
                  <a:pt x="0" y="0"/>
                </a:moveTo>
                <a:lnTo>
                  <a:pt x="0" y="1265765"/>
                </a:lnTo>
                <a:lnTo>
                  <a:pt x="5982881" y="1265765"/>
                </a:lnTo>
                <a:cubicBezTo>
                  <a:pt x="6212815" y="1265765"/>
                  <a:pt x="6399213" y="1079367"/>
                  <a:pt x="6399213" y="849433"/>
                </a:cubicBezTo>
                <a:lnTo>
                  <a:pt x="6399213"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5BD6B3E3-A05B-4311-9C9A-DA8A512CAB97}"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798217" y="630935"/>
            <a:ext cx="8266176" cy="5605272"/>
          </a:xfrm>
        </p:spPr>
        <p:txBody>
          <a:bodyPr anchor="ctr">
            <a:normAutofit/>
          </a:bodyPr>
          <a:lstStyle>
            <a:lvl1pPr marL="0" indent="0">
              <a:lnSpc>
                <a:spcPct val="100000"/>
              </a:lnSpc>
              <a:buNone/>
              <a:defRPr sz="5400" b="1"/>
            </a:lvl1pPr>
            <a:lvl2pPr marL="228600" indent="0">
              <a:lnSpc>
                <a:spcPct val="100000"/>
              </a:lnSpc>
              <a:buNone/>
              <a:defRPr sz="4800" b="1"/>
            </a:lvl2pPr>
            <a:lvl3pPr marL="457200" indent="0">
              <a:lnSpc>
                <a:spcPct val="100000"/>
              </a:lnSpc>
              <a:buNone/>
              <a:defRPr sz="4400" b="1"/>
            </a:lvl3pPr>
            <a:lvl4pPr marL="685800" indent="0">
              <a:lnSpc>
                <a:spcPct val="100000"/>
              </a:lnSpc>
              <a:buNone/>
              <a:defRPr sz="4000" b="1"/>
            </a:lvl4pPr>
            <a:lvl5pPr marL="914400" indent="0">
              <a:lnSpc>
                <a:spcPct val="100000"/>
              </a:lnSpc>
              <a:buNone/>
              <a:defRPr sz="36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9577465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tatement 3">
    <p:spTree>
      <p:nvGrpSpPr>
        <p:cNvPr id="1" name=""/>
        <p:cNvGrpSpPr/>
        <p:nvPr/>
      </p:nvGrpSpPr>
      <p:grpSpPr>
        <a:xfrm>
          <a:off x="0" y="0"/>
          <a:ext cx="0" cy="0"/>
          <a:chOff x="0" y="0"/>
          <a:chExt cx="0" cy="0"/>
        </a:xfrm>
      </p:grpSpPr>
      <p:sp>
        <p:nvSpPr>
          <p:cNvPr id="12" name="Freeform: Shape 11">
            <a:extLst>
              <a:ext uri="{FF2B5EF4-FFF2-40B4-BE49-F238E27FC236}">
                <a16:creationId xmlns:a16="http://schemas.microsoft.com/office/drawing/2014/main" id="{1CEC059F-651D-D540-DF60-D6361D9C716B}"/>
              </a:ext>
            </a:extLst>
          </p:cNvPr>
          <p:cNvSpPr/>
          <p:nvPr userDrawn="1"/>
        </p:nvSpPr>
        <p:spPr>
          <a:xfrm flipV="1">
            <a:off x="1" y="6099048"/>
            <a:ext cx="10487111" cy="758952"/>
          </a:xfrm>
          <a:custGeom>
            <a:avLst/>
            <a:gdLst>
              <a:gd name="connsiteX0" fmla="*/ 0 w 10487111"/>
              <a:gd name="connsiteY0" fmla="*/ 758952 h 758952"/>
              <a:gd name="connsiteX1" fmla="*/ 10070779 w 10487111"/>
              <a:gd name="connsiteY1" fmla="*/ 758952 h 758952"/>
              <a:gd name="connsiteX2" fmla="*/ 10487111 w 10487111"/>
              <a:gd name="connsiteY2" fmla="*/ 342620 h 758952"/>
              <a:gd name="connsiteX3" fmla="*/ 10487111 w 10487111"/>
              <a:gd name="connsiteY3" fmla="*/ 0 h 758952"/>
              <a:gd name="connsiteX4" fmla="*/ 0 w 10487111"/>
              <a:gd name="connsiteY4" fmla="*/ 0 h 7589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487111" h="758952">
                <a:moveTo>
                  <a:pt x="0" y="758952"/>
                </a:moveTo>
                <a:lnTo>
                  <a:pt x="10070779" y="758952"/>
                </a:lnTo>
                <a:cubicBezTo>
                  <a:pt x="10300713" y="758952"/>
                  <a:pt x="10487111" y="572554"/>
                  <a:pt x="10487111" y="342620"/>
                </a:cubicBezTo>
                <a:lnTo>
                  <a:pt x="10487111"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1133856"/>
          </a:xfrm>
        </p:spPr>
        <p:txBody>
          <a:bodyPr/>
          <a:lstStyle/>
          <a:p>
            <a:r>
              <a:rPr lang="en-US"/>
              <a:t>Click to edit Master title style</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p>
            <a:fld id="{FAEFBAE2-1C27-41D0-8DBA-D202F753417F}" type="datetime1">
              <a:rPr lang="en-US" smtClean="0"/>
              <a:t>12/19/2025</a:t>
            </a:fld>
            <a:endParaRPr lang="en-US" dirty="0"/>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7068312"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9820656"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283464" y="1596767"/>
            <a:ext cx="9537192" cy="4142232"/>
          </a:xfrm>
        </p:spPr>
        <p:txBody>
          <a:bodyPr anchor="b">
            <a:normAutofit/>
          </a:bodyPr>
          <a:lstStyle>
            <a:lvl1pPr marL="0" indent="0">
              <a:lnSpc>
                <a:spcPct val="100000"/>
              </a:lnSpc>
              <a:buNone/>
              <a:defRPr sz="6000" b="1"/>
            </a:lvl1pPr>
            <a:lvl2pPr marL="228600" indent="0">
              <a:lnSpc>
                <a:spcPct val="100000"/>
              </a:lnSpc>
              <a:buNone/>
              <a:defRPr sz="5400" b="1"/>
            </a:lvl2pPr>
            <a:lvl3pPr marL="457200" indent="0">
              <a:lnSpc>
                <a:spcPct val="100000"/>
              </a:lnSpc>
              <a:buNone/>
              <a:defRPr sz="4800" b="1"/>
            </a:lvl3pPr>
            <a:lvl4pPr marL="685800" indent="0">
              <a:lnSpc>
                <a:spcPct val="100000"/>
              </a:lnSpc>
              <a:buNone/>
              <a:defRPr sz="4400" b="1"/>
            </a:lvl4pPr>
            <a:lvl5pPr marL="914400" indent="0">
              <a:lnSpc>
                <a:spcPct val="100000"/>
              </a:lnSpc>
              <a:buNone/>
              <a:defRPr sz="4000" b="1"/>
            </a:lvl5pPr>
          </a:lstStyle>
          <a:p>
            <a:pPr lvl="0"/>
            <a:r>
              <a:rPr lang="en-US"/>
              <a:t>Click to edit Statement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4559125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499616" y="1524002"/>
            <a:ext cx="9198864" cy="2871216"/>
          </a:xfrm>
        </p:spPr>
        <p:txBody>
          <a:bodyPr anchor="ctr">
            <a:normAutofit/>
          </a:bodyPr>
          <a:lstStyle>
            <a:lvl1pPr>
              <a:lnSpc>
                <a:spcPct val="110000"/>
              </a:lnSpc>
              <a:defRPr sz="40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6A453612-8941-41EA-ABBA-F717A06C8346}" type="datetime1">
              <a:rPr lang="en-US" smtClean="0"/>
              <a:t>12/19/2025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1499616" y="5376672"/>
            <a:ext cx="9198864" cy="466344"/>
          </a:xfrm>
        </p:spPr>
        <p:txBody>
          <a:bodyPr>
            <a:normAutofit/>
          </a:bodyPr>
          <a:lstStyle>
            <a:lvl1pPr marL="0" indent="0">
              <a:buNone/>
              <a:defRPr sz="2200" b="1" cap="all" baseline="0">
                <a:solidFill>
                  <a:schemeClr val="accent1"/>
                </a:solidFill>
              </a:defRPr>
            </a:lvl1pPr>
            <a:lvl2pPr marL="228600" indent="0">
              <a:buNone/>
              <a:defRPr sz="2000" b="1" cap="all" baseline="0">
                <a:solidFill>
                  <a:schemeClr val="accent1"/>
                </a:solidFill>
              </a:defRPr>
            </a:lvl2pPr>
            <a:lvl3pPr marL="457200" indent="0">
              <a:buNone/>
              <a:defRPr sz="1800" b="1" cap="all" baseline="0">
                <a:solidFill>
                  <a:schemeClr val="accent1"/>
                </a:solidFill>
              </a:defRPr>
            </a:lvl3pPr>
            <a:lvl4pPr marL="685800" indent="0">
              <a:buNone/>
              <a:defRPr sz="1600" b="1" cap="all" baseline="0">
                <a:solidFill>
                  <a:schemeClr val="accent1"/>
                </a:solidFill>
              </a:defRPr>
            </a:lvl4pPr>
            <a:lvl5pPr marL="914400" indent="0">
              <a:buNone/>
              <a:defRPr sz="1400" b="1" cap="all" baseline="0">
                <a:solidFill>
                  <a:schemeClr val="accent1"/>
                </a:solidFill>
              </a:defRPr>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51651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2">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19D41517-889E-CBB7-FD17-C5FECA783B2A}"/>
              </a:ext>
            </a:extLst>
          </p:cNvPr>
          <p:cNvSpPr/>
          <p:nvPr userDrawn="1"/>
        </p:nvSpPr>
        <p:spPr>
          <a:xfrm flipV="1">
            <a:off x="0" y="823828"/>
            <a:ext cx="11385608" cy="6034172"/>
          </a:xfrm>
          <a:custGeom>
            <a:avLst/>
            <a:gdLst>
              <a:gd name="connsiteX0" fmla="*/ 0 w 11385608"/>
              <a:gd name="connsiteY0" fmla="*/ 6034172 h 6034172"/>
              <a:gd name="connsiteX1" fmla="*/ 10969276 w 11385608"/>
              <a:gd name="connsiteY1" fmla="*/ 6034172 h 6034172"/>
              <a:gd name="connsiteX2" fmla="*/ 11385608 w 11385608"/>
              <a:gd name="connsiteY2" fmla="*/ 5617840 h 6034172"/>
              <a:gd name="connsiteX3" fmla="*/ 11385608 w 11385608"/>
              <a:gd name="connsiteY3" fmla="*/ 0 h 6034172"/>
              <a:gd name="connsiteX4" fmla="*/ 0 w 11385608"/>
              <a:gd name="connsiteY4" fmla="*/ 0 h 60341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5608" h="6034172">
                <a:moveTo>
                  <a:pt x="0" y="6034172"/>
                </a:moveTo>
                <a:lnTo>
                  <a:pt x="10969276" y="6034172"/>
                </a:lnTo>
                <a:cubicBezTo>
                  <a:pt x="11199210" y="6034172"/>
                  <a:pt x="11385608" y="5847774"/>
                  <a:pt x="11385608" y="5617840"/>
                </a:cubicBezTo>
                <a:lnTo>
                  <a:pt x="11385608" y="0"/>
                </a:lnTo>
                <a:lnTo>
                  <a:pt x="0" y="0"/>
                </a:lnTo>
                <a:close/>
              </a:path>
            </a:pathLst>
          </a:custGeom>
          <a:solidFill>
            <a:schemeClr val="bg2"/>
          </a:solidFill>
          <a:ln w="25400">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0EDE6"/>
              </a:solidFill>
              <a:effectLst/>
              <a:uLnTx/>
              <a:uFillTx/>
              <a:latin typeface="Neue Haas Grotesk Text Pro"/>
              <a:ea typeface="+mn-ea"/>
              <a:cs typeface="+mn-cs"/>
            </a:endParaRPr>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29768" y="1783080"/>
            <a:ext cx="8499079" cy="2249424"/>
          </a:xfrm>
        </p:spPr>
        <p:txBody>
          <a:bodyPr anchor="t">
            <a:normAutofit/>
          </a:bodyPr>
          <a:lstStyle>
            <a:lvl1pPr>
              <a:lnSpc>
                <a:spcPct val="100000"/>
              </a:lnSpc>
              <a:defRPr sz="3600" cap="none" baseline="0"/>
            </a:lvl1pPr>
          </a:lstStyle>
          <a:p>
            <a:r>
              <a:rPr lang="en-US"/>
              <a:t>Click to edit Quote</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p>
            <a:fld id="{73D6CD22-E4B3-48A1-94CA-B89DB574ED80}" type="datetime1">
              <a:rPr lang="en-US" smtClean="0"/>
              <a:t>12/19/2025</a:t>
            </a:fld>
            <a:endParaRPr lang="en-US" dirty="0"/>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8669124" y="6492240"/>
            <a:ext cx="2660904" cy="338328"/>
          </a:xfrm>
        </p:spPr>
        <p:txBody>
          <a:bodyPr/>
          <a:lstStyle/>
          <a:p>
            <a:r>
              <a:rPr lang="en-US" dirty="0"/>
              <a:t>Sample Footer Text</a:t>
            </a:r>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a:xfrm>
            <a:off x="11421468" y="6492240"/>
            <a:ext cx="457200" cy="338328"/>
          </a:xfrm>
        </p:spPr>
        <p:txBody>
          <a:bodyPr/>
          <a:lstStyle/>
          <a:p>
            <a:fld id="{CC057153-B650-4DEB-B370-79DDCFDCE934}" type="slidenum">
              <a:rPr lang="en-US" smtClean="0"/>
              <a:pPr/>
              <a:t>‹#›</a:t>
            </a:fld>
            <a:endParaRPr lang="en-US" dirty="0"/>
          </a:p>
        </p:txBody>
      </p:sp>
      <p:sp>
        <p:nvSpPr>
          <p:cNvPr id="7" name="Content Placeholder 6">
            <a:extLst>
              <a:ext uri="{FF2B5EF4-FFF2-40B4-BE49-F238E27FC236}">
                <a16:creationId xmlns:a16="http://schemas.microsoft.com/office/drawing/2014/main" id="{E5FAB025-061F-4B04-451A-37E42755863E}"/>
              </a:ext>
            </a:extLst>
          </p:cNvPr>
          <p:cNvSpPr>
            <a:spLocks noGrp="1"/>
          </p:cNvSpPr>
          <p:nvPr>
            <p:ph sz="quarter" idx="13" hasCustomPrompt="1"/>
          </p:nvPr>
        </p:nvSpPr>
        <p:spPr>
          <a:xfrm>
            <a:off x="429768" y="5120640"/>
            <a:ext cx="5431536" cy="1289304"/>
          </a:xfrm>
        </p:spPr>
        <p:txBody>
          <a:bodyPr vert="horz" lIns="91440" tIns="45720" rIns="91440" bIns="45720" rtlCol="0" anchor="ctr">
            <a:normAutofit/>
          </a:bodyPr>
          <a:lstStyle>
            <a:lvl1pPr marL="0" indent="0">
              <a:buNone/>
              <a:defRPr lang="en-US" b="1" cap="all" baseline="0" dirty="0"/>
            </a:lvl1pPr>
            <a:lvl2pPr marL="228600" indent="0">
              <a:buNone/>
              <a:defRPr lang="en-US" b="1" cap="all" baseline="0" dirty="0"/>
            </a:lvl2pPr>
            <a:lvl3pPr marL="457200" indent="0">
              <a:buNone/>
              <a:defRPr lang="en-US" b="1" cap="all" baseline="0" dirty="0"/>
            </a:lvl3pPr>
            <a:lvl4pPr marL="685800" indent="0">
              <a:buNone/>
              <a:defRPr lang="en-US" b="1" cap="all" baseline="0" dirty="0"/>
            </a:lvl4pPr>
            <a:lvl5pPr marL="914400" indent="0">
              <a:buNone/>
              <a:defRPr lang="en-US" b="1" cap="all" baseline="0" dirty="0"/>
            </a:lvl5pPr>
          </a:lstStyle>
          <a:p>
            <a:pPr lvl="0"/>
            <a:r>
              <a:rPr lang="en-US"/>
              <a:t>Quote Author</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179818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clusion">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429768"/>
            <a:ext cx="10890374" cy="1627632"/>
          </a:xfrm>
        </p:spPr>
        <p:txBody>
          <a:bodyPr anchor="t">
            <a:normAutofit/>
          </a:bodyPr>
          <a:lstStyle>
            <a:lvl1pPr>
              <a:defRPr sz="5400"/>
            </a:lvl1pPr>
          </a:lstStyle>
          <a:p>
            <a:r>
              <a:rPr lang="en-US"/>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29768" y="3264408"/>
            <a:ext cx="10890374" cy="2834640"/>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97C38B47-093E-417D-A1C3-81EEF797AC69}"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583791420"/>
      </p:ext>
    </p:extLst>
  </p:cSld>
  <p:clrMapOvr>
    <a:overrideClrMapping bg1="lt1" tx1="dk1" bg2="lt2" tx2="dk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clusion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29768" y="1627318"/>
            <a:ext cx="8430768" cy="1842020"/>
          </a:xfrm>
        </p:spPr>
        <p:txBody>
          <a:bodyPr anchor="b">
            <a:normAutofit/>
          </a:bodyPr>
          <a:lstStyle>
            <a:lvl1pPr>
              <a:defRPr sz="6000"/>
            </a:lvl1pPr>
          </a:lstStyle>
          <a:p>
            <a:r>
              <a:rPr lang="en-US"/>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29768" y="3622673"/>
            <a:ext cx="8430768" cy="1828800"/>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A250925D-4314-49E4-A383-289640FEB5E3}" type="datetime1">
              <a:rPr lang="en-US" smtClean="0"/>
              <a:t>12/19/2025</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3241939513"/>
      </p:ext>
    </p:extLst>
  </p:cSld>
  <p:clrMapOvr>
    <a:overrideClrMapping bg1="lt1" tx1="dk1" bg2="lt2" tx2="dk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9767" y="294248"/>
            <a:ext cx="11164825" cy="958480"/>
          </a:xfrm>
        </p:spPr>
        <p:txBody>
          <a:bodyPr/>
          <a:lstStyle/>
          <a:p>
            <a:r>
              <a:rPr lang="en-US"/>
              <a:t>Click to edit Master title style</a:t>
            </a:r>
          </a:p>
        </p:txBody>
      </p:sp>
      <p:sp>
        <p:nvSpPr>
          <p:cNvPr id="9" name="Text Placeholder 8">
            <a:extLst>
              <a:ext uri="{FF2B5EF4-FFF2-40B4-BE49-F238E27FC236}">
                <a16:creationId xmlns:a16="http://schemas.microsoft.com/office/drawing/2014/main" id="{778C515B-8D5A-0268-9044-7B2013C87E02}"/>
              </a:ext>
            </a:extLst>
          </p:cNvPr>
          <p:cNvSpPr>
            <a:spLocks noGrp="1"/>
          </p:cNvSpPr>
          <p:nvPr>
            <p:ph type="body" sz="quarter" idx="13"/>
          </p:nvPr>
        </p:nvSpPr>
        <p:spPr>
          <a:xfrm>
            <a:off x="429767" y="2020825"/>
            <a:ext cx="5212208" cy="428472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0">
            <a:extLst>
              <a:ext uri="{FF2B5EF4-FFF2-40B4-BE49-F238E27FC236}">
                <a16:creationId xmlns:a16="http://schemas.microsoft.com/office/drawing/2014/main" id="{13C7061A-8ED7-8B72-BD2B-2DF67F8C7A75}"/>
              </a:ext>
            </a:extLst>
          </p:cNvPr>
          <p:cNvSpPr>
            <a:spLocks noGrp="1"/>
          </p:cNvSpPr>
          <p:nvPr>
            <p:ph type="body" sz="quarter" idx="14"/>
          </p:nvPr>
        </p:nvSpPr>
        <p:spPr>
          <a:xfrm>
            <a:off x="6381622" y="2020822"/>
            <a:ext cx="5212208" cy="42847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p>
            <a:fld id="{EE2C59E0-667A-459A-BBD1-70DA72C3C576}" type="datetime1">
              <a:rPr lang="en-US" smtClean="0"/>
              <a:t>12/19/2025</a:t>
            </a:fld>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18261507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29768" y="276166"/>
            <a:ext cx="11164824" cy="976562"/>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29767"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Text Placeholder 10">
            <a:extLst>
              <a:ext uri="{FF2B5EF4-FFF2-40B4-BE49-F238E27FC236}">
                <a16:creationId xmlns:a16="http://schemas.microsoft.com/office/drawing/2014/main" id="{A211279F-0D05-3637-19CD-29468F4DD2F3}"/>
              </a:ext>
            </a:extLst>
          </p:cNvPr>
          <p:cNvSpPr>
            <a:spLocks noGrp="1"/>
          </p:cNvSpPr>
          <p:nvPr>
            <p:ph type="body" sz="quarter" idx="13"/>
          </p:nvPr>
        </p:nvSpPr>
        <p:spPr>
          <a:xfrm>
            <a:off x="430213" y="2021134"/>
            <a:ext cx="5211762" cy="43431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382512" y="1380744"/>
            <a:ext cx="5212080" cy="559834"/>
          </a:xfrm>
        </p:spPr>
        <p:txBody>
          <a:bodyPr anchor="b">
            <a:normAutofit/>
          </a:bodyPr>
          <a:lstStyle>
            <a:lvl1pPr marL="0" indent="0">
              <a:lnSpc>
                <a:spcPct val="90000"/>
              </a:lnSpc>
              <a:buNone/>
              <a:defRPr sz="20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F1B170DE-636A-B1A9-2EAB-C426DBFB3E51}"/>
              </a:ext>
            </a:extLst>
          </p:cNvPr>
          <p:cNvSpPr>
            <a:spLocks noGrp="1"/>
          </p:cNvSpPr>
          <p:nvPr>
            <p:ph type="body" sz="quarter" idx="14"/>
          </p:nvPr>
        </p:nvSpPr>
        <p:spPr>
          <a:xfrm>
            <a:off x="6381750" y="2020888"/>
            <a:ext cx="5213350" cy="4343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p:txBody>
          <a:bodyPr/>
          <a:lstStyle/>
          <a:p>
            <a:fld id="{706CC00B-2F01-4379-B0FD-8DA094C16FA4}" type="datetime1">
              <a:rPr lang="en-US" smtClean="0"/>
              <a:t>12/19/2025</a:t>
            </a:fld>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r>
              <a:rPr lang="en-US" dirty="0"/>
              <a:t>Sample Footer Text</a:t>
            </a:r>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2944527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429768" y="557784"/>
            <a:ext cx="3713996" cy="2212313"/>
          </a:xfrm>
        </p:spPr>
        <p:txBody>
          <a:bodyPr anchor="t">
            <a:normAutofit/>
          </a:bodyP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429767" y="2826137"/>
            <a:ext cx="3310128" cy="343463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3" name="Picture Placeholder 8">
            <a:extLst>
              <a:ext uri="{FF2B5EF4-FFF2-40B4-BE49-F238E27FC236}">
                <a16:creationId xmlns:a16="http://schemas.microsoft.com/office/drawing/2014/main" id="{FA23F0E6-EDAF-3A7F-5EC8-F911E9AE48EF}"/>
              </a:ext>
            </a:extLst>
          </p:cNvPr>
          <p:cNvSpPr>
            <a:spLocks noGrp="1"/>
          </p:cNvSpPr>
          <p:nvPr>
            <p:ph type="pic" sz="quarter" idx="13"/>
          </p:nvPr>
        </p:nvSpPr>
        <p:spPr>
          <a:xfrm>
            <a:off x="4502843" y="0"/>
            <a:ext cx="7689157" cy="6399152"/>
          </a:xfrm>
          <a:custGeom>
            <a:avLst/>
            <a:gdLst>
              <a:gd name="connsiteX0" fmla="*/ 0 w 7689157"/>
              <a:gd name="connsiteY0" fmla="*/ 0 h 6399152"/>
              <a:gd name="connsiteX1" fmla="*/ 7689157 w 7689157"/>
              <a:gd name="connsiteY1" fmla="*/ 0 h 6399152"/>
              <a:gd name="connsiteX2" fmla="*/ 7689157 w 7689157"/>
              <a:gd name="connsiteY2" fmla="*/ 6399152 h 6399152"/>
              <a:gd name="connsiteX3" fmla="*/ 578440 w 7689157"/>
              <a:gd name="connsiteY3" fmla="*/ 6399152 h 6399152"/>
              <a:gd name="connsiteX4" fmla="*/ 0 w 7689157"/>
              <a:gd name="connsiteY4" fmla="*/ 5820712 h 63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89157" h="6399152">
                <a:moveTo>
                  <a:pt x="0" y="0"/>
                </a:moveTo>
                <a:lnTo>
                  <a:pt x="7689157" y="0"/>
                </a:lnTo>
                <a:lnTo>
                  <a:pt x="7689157" y="6399152"/>
                </a:lnTo>
                <a:lnTo>
                  <a:pt x="578440" y="6399152"/>
                </a:lnTo>
                <a:cubicBezTo>
                  <a:pt x="258976" y="6399152"/>
                  <a:pt x="0" y="6140176"/>
                  <a:pt x="0" y="5820712"/>
                </a:cubicBezTo>
                <a:close/>
              </a:path>
            </a:pathLst>
          </a:custGeom>
          <a:blipFill>
            <a:blip r:embed="rId2" cstate="screen">
              <a:extLst>
                <a:ext uri="{28A0092B-C50C-407E-A947-70E740481C1C}">
                  <a14:useLocalDpi xmlns:a14="http://schemas.microsoft.com/office/drawing/2010/main"/>
                </a:ext>
              </a:extLst>
            </a:blip>
            <a:stretch>
              <a:fillRect/>
            </a:stretch>
          </a:blipFill>
        </p:spPr>
        <p:txBody>
          <a:bodyPr wrap="square">
            <a:noAutofit/>
          </a:bodyPr>
          <a:lstStyle>
            <a:lvl1pPr marL="0" indent="0">
              <a:buNone/>
              <a:defRPr/>
            </a:lvl1pPr>
          </a:lstStyle>
          <a:p>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p:txBody>
          <a:bodyPr/>
          <a:lstStyle/>
          <a:p>
            <a:fld id="{5019F103-9E7C-4D5A-827C-0D2D66EE1CD2}" type="datetime1">
              <a:rPr lang="en-US" smtClean="0"/>
              <a:t>12/19/2025</a:t>
            </a:fld>
            <a:endParaRPr lang="en-US" dirty="0"/>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r>
              <a:rPr lang="en-US" dirty="0"/>
              <a:t>Sample Footer Text</a:t>
            </a:r>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204347647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31173" y="285210"/>
            <a:ext cx="10653578" cy="965101"/>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31172" y="1384847"/>
            <a:ext cx="10653579" cy="49051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431172" y="6490524"/>
            <a:ext cx="2841959" cy="336141"/>
          </a:xfrm>
          <a:prstGeom prst="rect">
            <a:avLst/>
          </a:prstGeom>
        </p:spPr>
        <p:txBody>
          <a:bodyPr vert="horz" lIns="91440" tIns="45720" rIns="91440" bIns="45720" rtlCol="0" anchor="ctr"/>
          <a:lstStyle>
            <a:lvl1pPr algn="l">
              <a:defRPr sz="800">
                <a:solidFill>
                  <a:schemeClr val="tx1"/>
                </a:solidFill>
              </a:defRPr>
            </a:lvl1pPr>
          </a:lstStyle>
          <a:p>
            <a:fld id="{072E1B28-DB45-4001-B295-7D7933E04419}" type="datetime1">
              <a:rPr lang="en-US" smtClean="0"/>
              <a:t>12/19/2025</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8893370" y="6490524"/>
            <a:ext cx="2662834" cy="336141"/>
          </a:xfrm>
          <a:prstGeom prst="rect">
            <a:avLst/>
          </a:prstGeom>
        </p:spPr>
        <p:txBody>
          <a:bodyPr vert="horz" lIns="91440" tIns="45720" rIns="91440" bIns="45720" rtlCol="0" anchor="ctr"/>
          <a:lstStyle>
            <a:lvl1pPr algn="r">
              <a:defRPr sz="800">
                <a:solidFill>
                  <a:schemeClr val="tx1"/>
                </a:solidFill>
              </a:defRPr>
            </a:lvl1pPr>
          </a:lstStyle>
          <a:p>
            <a:r>
              <a:rPr lang="en-US" dirty="0"/>
              <a:t>Sample Footer Text</a:t>
            </a:r>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648431" y="6490524"/>
            <a:ext cx="457200" cy="336141"/>
          </a:xfrm>
          <a:prstGeom prst="rect">
            <a:avLst/>
          </a:prstGeom>
        </p:spPr>
        <p:txBody>
          <a:bodyPr vert="horz" lIns="91440" tIns="45720" rIns="91440" bIns="45720" rtlCol="0" anchor="ctr"/>
          <a:lstStyle>
            <a:lvl1pPr algn="r">
              <a:defRPr sz="800">
                <a:solidFill>
                  <a:schemeClr val="tx1"/>
                </a:solidFill>
              </a:defRPr>
            </a:lvl1pPr>
          </a:lstStyle>
          <a:p>
            <a:fld id="{84C450F2-3BB4-4AE4-8A35-A9D7AEA4C850}" type="slidenum">
              <a:rPr lang="en-US" smtClean="0"/>
              <a:pPr/>
              <a:t>‹#›</a:t>
            </a:fld>
            <a:endParaRPr lang="en-US" dirty="0"/>
          </a:p>
        </p:txBody>
      </p:sp>
    </p:spTree>
    <p:extLst>
      <p:ext uri="{BB962C8B-B14F-4D97-AF65-F5344CB8AC3E}">
        <p14:creationId xmlns:p14="http://schemas.microsoft.com/office/powerpoint/2010/main" val="24460855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Lst>
  <p:hf hdr="0"/>
  <p:txStyles>
    <p:titleStyle>
      <a:lvl1pPr algn="l" defTabSz="914400" rtl="0" eaLnBrk="1" latinLnBrk="0" hangingPunct="1">
        <a:lnSpc>
          <a:spcPct val="90000"/>
        </a:lnSpc>
        <a:spcBef>
          <a:spcPct val="0"/>
        </a:spcBef>
        <a:buNone/>
        <a:defRPr sz="3200" b="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2160">
          <p15:clr>
            <a:srgbClr val="F26B43"/>
          </p15:clr>
        </p15:guide>
        <p15:guide id="4"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6.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9.xml"/><Relationship Id="rId1" Type="http://schemas.openxmlformats.org/officeDocument/2006/relationships/slideLayout" Target="../slideLayouts/slideLayout4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BBE57-28FA-4C78-CFCA-2A175902D222}"/>
              </a:ext>
            </a:extLst>
          </p:cNvPr>
          <p:cNvSpPr>
            <a:spLocks noGrp="1"/>
          </p:cNvSpPr>
          <p:nvPr>
            <p:ph type="ctrTitle"/>
          </p:nvPr>
        </p:nvSpPr>
        <p:spPr>
          <a:xfrm>
            <a:off x="431172" y="3425399"/>
            <a:ext cx="7685140" cy="2621154"/>
          </a:xfrm>
        </p:spPr>
        <p:txBody>
          <a:bodyPr anchor="b">
            <a:normAutofit/>
          </a:bodyPr>
          <a:lstStyle/>
          <a:p>
            <a:r>
              <a:rPr lang="en-US" sz="4000" dirty="0"/>
              <a:t>Peer Case Managers: Advocacy and Resource Navigation for Empowered Communities</a:t>
            </a:r>
          </a:p>
        </p:txBody>
      </p:sp>
      <p:sp>
        <p:nvSpPr>
          <p:cNvPr id="3" name="Subtitle 2">
            <a:extLst>
              <a:ext uri="{FF2B5EF4-FFF2-40B4-BE49-F238E27FC236}">
                <a16:creationId xmlns:a16="http://schemas.microsoft.com/office/drawing/2014/main" id="{01665769-7656-16F4-654B-63298C2D9DE5}"/>
              </a:ext>
            </a:extLst>
          </p:cNvPr>
          <p:cNvSpPr>
            <a:spLocks noGrp="1"/>
          </p:cNvSpPr>
          <p:nvPr>
            <p:ph type="subTitle" idx="1"/>
          </p:nvPr>
        </p:nvSpPr>
        <p:spPr>
          <a:xfrm>
            <a:off x="431172" y="415057"/>
            <a:ext cx="7685139" cy="1414091"/>
          </a:xfrm>
        </p:spPr>
        <p:txBody>
          <a:bodyPr>
            <a:normAutofit/>
          </a:bodyPr>
          <a:lstStyle/>
          <a:p>
            <a:r>
              <a:rPr lang="en-US"/>
              <a:t>Supporting clients through advocacy and resource guidance</a:t>
            </a:r>
          </a:p>
        </p:txBody>
      </p:sp>
      <p:sp>
        <p:nvSpPr>
          <p:cNvPr id="4" name="Date Placeholder 3">
            <a:extLst>
              <a:ext uri="{FF2B5EF4-FFF2-40B4-BE49-F238E27FC236}">
                <a16:creationId xmlns:a16="http://schemas.microsoft.com/office/drawing/2014/main" id="{AC6053E9-D5FC-1D54-D22F-9F0F7A297BBB}"/>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DA21654F-5B83-4FE8-18D3-930F0006F9AB}"/>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3E564298-D0C6-B940-3940-E71434CA23CC}"/>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a:t>
            </a:fld>
            <a:endParaRPr lang="en-US"/>
          </a:p>
        </p:txBody>
      </p:sp>
    </p:spTree>
    <p:extLst>
      <p:ext uri="{BB962C8B-B14F-4D97-AF65-F5344CB8AC3E}">
        <p14:creationId xmlns:p14="http://schemas.microsoft.com/office/powerpoint/2010/main" val="1242364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1000"/>
                                  </p:stCondLst>
                                  <p:iterate type="wd">
                                    <p:tmPct val="15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1000"/>
                                        <p:tgtEl>
                                          <p:spTgt spid="3">
                                            <p:txEl>
                                              <p:pRg st="0" end="0"/>
                                            </p:txEl>
                                          </p:spTgt>
                                        </p:tgtEl>
                                      </p:cBhvr>
                                    </p:animEffect>
                                  </p:childTnLst>
                                </p:cTn>
                              </p:par>
                              <p:par>
                                <p:cTn id="11" presetID="10" presetClass="entr" presetSubtype="0" fill="hold" grpId="1" nodeType="withEffect">
                                  <p:stCondLst>
                                    <p:cond delay="250"/>
                                  </p:stCondLst>
                                  <p:iterate type="wd">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96AAE-6A67-1310-D57A-D5B515E530A0}"/>
              </a:ext>
            </a:extLst>
          </p:cNvPr>
          <p:cNvSpPr>
            <a:spLocks noGrp="1"/>
          </p:cNvSpPr>
          <p:nvPr>
            <p:ph type="title"/>
          </p:nvPr>
        </p:nvSpPr>
        <p:spPr>
          <a:xfrm>
            <a:off x="429768" y="411480"/>
            <a:ext cx="11045952" cy="1828800"/>
          </a:xfrm>
        </p:spPr>
        <p:txBody>
          <a:bodyPr anchor="t">
            <a:normAutofit/>
          </a:bodyPr>
          <a:lstStyle/>
          <a:p>
            <a:r>
              <a:rPr lang="en-US"/>
              <a:t>Agenda Overview</a:t>
            </a:r>
          </a:p>
        </p:txBody>
      </p:sp>
      <p:sp>
        <p:nvSpPr>
          <p:cNvPr id="3" name="Content Placeholder 2">
            <a:extLst>
              <a:ext uri="{FF2B5EF4-FFF2-40B4-BE49-F238E27FC236}">
                <a16:creationId xmlns:a16="http://schemas.microsoft.com/office/drawing/2014/main" id="{DDBC1A2A-CB80-5A30-EA77-752928134AE3}"/>
              </a:ext>
            </a:extLst>
          </p:cNvPr>
          <p:cNvSpPr>
            <a:spLocks noGrp="1"/>
          </p:cNvSpPr>
          <p:nvPr>
            <p:ph sz="quarter" idx="13"/>
            <p:extLst>
              <p:ext uri="{E7BDC344-281C-4309-B0C6-D0EE65EED2A8}">
                <p202:designPr xmlns:p202="http://schemas.microsoft.com/office/powerpoint/2020/02/main">
                  <p202:designTagLst>
                    <p202:designTag name="ARCH:1:CLS" val="BulletedText"/>
                  </p202:designTagLst>
                </p202:designPr>
              </p:ext>
            </p:extLst>
          </p:nvPr>
        </p:nvSpPr>
        <p:spPr>
          <a:xfrm>
            <a:off x="6272784" y="2423160"/>
            <a:ext cx="5202936" cy="3858768"/>
          </a:xfrm>
        </p:spPr>
        <p:txBody>
          <a:bodyPr>
            <a:normAutofit/>
          </a:bodyPr>
          <a:lstStyle/>
          <a:p>
            <a:pPr>
              <a:buFont typeface="Arial" panose="020B0604020202020204" pitchFamily="34" charset="0"/>
              <a:buChar char="•"/>
            </a:pPr>
            <a:r>
              <a:t>Understanding the Role of Peer Case Managers</a:t>
            </a:r>
          </a:p>
          <a:p>
            <a:pPr>
              <a:buFont typeface="Arial" panose="020B0604020202020204" pitchFamily="34" charset="0"/>
              <a:buChar char="•"/>
            </a:pPr>
            <a:r>
              <a:t>Advocacy Strategies in Peer Case Management</a:t>
            </a:r>
          </a:p>
          <a:p>
            <a:pPr>
              <a:buFont typeface="Arial" panose="020B0604020202020204" pitchFamily="34" charset="0"/>
              <a:buChar char="•"/>
            </a:pPr>
            <a:r>
              <a:t>Resource Navigation for Clients</a:t>
            </a:r>
          </a:p>
          <a:p>
            <a:pPr>
              <a:buFont typeface="Arial" panose="020B0604020202020204" pitchFamily="34" charset="0"/>
              <a:buChar char="•"/>
            </a:pPr>
            <a:r>
              <a:t>Impact of Peer Case Managers on Individuals and Communities</a:t>
            </a:r>
            <a:endParaRPr lang="en-US"/>
          </a:p>
        </p:txBody>
      </p:sp>
      <p:sp>
        <p:nvSpPr>
          <p:cNvPr id="4" name="Date Placeholder 3">
            <a:extLst>
              <a:ext uri="{FF2B5EF4-FFF2-40B4-BE49-F238E27FC236}">
                <a16:creationId xmlns:a16="http://schemas.microsoft.com/office/drawing/2014/main" id="{3FE1AE4A-FA0E-F8D7-E45A-86E0CDF30FA1}"/>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6800E3F2-FD72-AF36-2BEF-100BC48A5B2A}"/>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13161545-E2A0-5E81-0567-2DFB84562B4F}"/>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2</a:t>
            </a:fld>
            <a:endParaRPr lang="en-US"/>
          </a:p>
        </p:txBody>
      </p:sp>
    </p:spTree>
    <p:extLst>
      <p:ext uri="{BB962C8B-B14F-4D97-AF65-F5344CB8AC3E}">
        <p14:creationId xmlns:p14="http://schemas.microsoft.com/office/powerpoint/2010/main" val="40020457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DEDB4-9997-50B4-87CB-B3D193C413E5}"/>
              </a:ext>
            </a:extLst>
          </p:cNvPr>
          <p:cNvSpPr>
            <a:spLocks noGrp="1"/>
          </p:cNvSpPr>
          <p:nvPr>
            <p:ph type="title"/>
          </p:nvPr>
        </p:nvSpPr>
        <p:spPr>
          <a:xfrm>
            <a:off x="431172" y="553616"/>
            <a:ext cx="7914087" cy="4008859"/>
          </a:xfrm>
        </p:spPr>
        <p:txBody>
          <a:bodyPr anchor="t">
            <a:normAutofit/>
          </a:bodyPr>
          <a:lstStyle/>
          <a:p>
            <a:r>
              <a:rPr lang="en-US"/>
              <a:t>Understanding the Role of Peer Case Managers</a:t>
            </a:r>
          </a:p>
        </p:txBody>
      </p:sp>
      <p:sp>
        <p:nvSpPr>
          <p:cNvPr id="11" name="Text Placeholder 2">
            <a:extLst>
              <a:ext uri="{FF2B5EF4-FFF2-40B4-BE49-F238E27FC236}">
                <a16:creationId xmlns:a16="http://schemas.microsoft.com/office/drawing/2014/main" id="{C996A7D2-ED5D-6EDA-B9D9-E20352D00304}"/>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600BFCF4-8744-A186-E02E-71F3E5A25266}"/>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1110F16F-87D4-45D1-D129-4DADC6C33E01}"/>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0F6BE965-F41D-C14D-4022-5475D15764A2}"/>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3</a:t>
            </a:fld>
            <a:endParaRPr lang="en-US"/>
          </a:p>
        </p:txBody>
      </p:sp>
    </p:spTree>
    <p:extLst>
      <p:ext uri="{BB962C8B-B14F-4D97-AF65-F5344CB8AC3E}">
        <p14:creationId xmlns:p14="http://schemas.microsoft.com/office/powerpoint/2010/main" val="16295421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C5A18-6C43-4D71-FE81-9902621CC083}"/>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b="0" kern="1200" cap="all" baseline="0">
                <a:latin typeface="+mj-lt"/>
                <a:ea typeface="+mj-ea"/>
                <a:cs typeface="+mj-cs"/>
              </a:rPr>
              <a:t>Definition and Core Responsibilities</a:t>
            </a:r>
          </a:p>
        </p:txBody>
      </p:sp>
      <p:sp>
        <p:nvSpPr>
          <p:cNvPr id="8" name="TextBox 7">
            <a:extLst>
              <a:ext uri="{FF2B5EF4-FFF2-40B4-BE49-F238E27FC236}">
                <a16:creationId xmlns:a16="http://schemas.microsoft.com/office/drawing/2014/main" id="{2A4BB8A8-9BE8-4B91-9DFA-D7C824B7176C}"/>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Role of Peer Case Managers</a:t>
            </a:r>
          </a:p>
          <a:p>
            <a:pPr marL="0" lvl="1" indent="0">
              <a:spcBef>
                <a:spcPts val="1000"/>
              </a:spcBef>
              <a:spcAft>
                <a:spcPts val="600"/>
              </a:spcAft>
              <a:buFont typeface="Arial" panose="020B0604020202020204" pitchFamily="34" charset="0"/>
              <a:buNone/>
            </a:pPr>
            <a:r>
              <a:rPr lang="en-US" sz="1400"/>
              <a:t>Peer case managers use shared experiences to build trust and provide meaningful support to clients.</a:t>
            </a:r>
          </a:p>
          <a:p>
            <a:pPr marL="0" indent="0">
              <a:spcBef>
                <a:spcPts val="2500"/>
              </a:spcBef>
              <a:spcAft>
                <a:spcPts val="600"/>
              </a:spcAft>
              <a:buFont typeface="Arial" panose="020B0604020202020204" pitchFamily="34" charset="0"/>
              <a:buNone/>
            </a:pPr>
            <a:r>
              <a:rPr lang="en-US" sz="1400" b="1"/>
              <a:t>Assisting Access to Services</a:t>
            </a:r>
          </a:p>
          <a:p>
            <a:pPr marL="0" lvl="1" indent="0">
              <a:spcBef>
                <a:spcPts val="1000"/>
              </a:spcBef>
              <a:spcAft>
                <a:spcPts val="600"/>
              </a:spcAft>
              <a:buFont typeface="Arial" panose="020B0604020202020204" pitchFamily="34" charset="0"/>
              <a:buNone/>
            </a:pPr>
            <a:r>
              <a:rPr lang="en-US" sz="1400"/>
              <a:t>They help clients navigate and access essential services that meet their individual needs.</a:t>
            </a:r>
          </a:p>
          <a:p>
            <a:pPr marL="0" indent="0">
              <a:spcBef>
                <a:spcPts val="2500"/>
              </a:spcBef>
              <a:spcAft>
                <a:spcPts val="600"/>
              </a:spcAft>
              <a:buFont typeface="Arial" panose="020B0604020202020204" pitchFamily="34" charset="0"/>
              <a:buNone/>
            </a:pPr>
            <a:r>
              <a:rPr lang="en-US" sz="1400" b="1"/>
              <a:t>Advocacy and Empowerment</a:t>
            </a:r>
          </a:p>
          <a:p>
            <a:pPr marL="0" lvl="1" indent="0">
              <a:spcBef>
                <a:spcPts val="1000"/>
              </a:spcBef>
              <a:spcAft>
                <a:spcPts val="600"/>
              </a:spcAft>
              <a:buFont typeface="Arial" panose="020B0604020202020204" pitchFamily="34" charset="0"/>
              <a:buNone/>
            </a:pPr>
            <a:r>
              <a:rPr lang="en-US" sz="1400"/>
              <a:t>Peer case managers advocate for client needs and help create personalized plans to promote empowerment and well-being.</a:t>
            </a:r>
          </a:p>
        </p:txBody>
      </p:sp>
      <p:pic>
        <p:nvPicPr>
          <p:cNvPr id="7" name="Content Placeholder 6" descr="Sea of hands in the middle">
            <a:extLst>
              <a:ext uri="{FF2B5EF4-FFF2-40B4-BE49-F238E27FC236}">
                <a16:creationId xmlns:a16="http://schemas.microsoft.com/office/drawing/2014/main" id="{5D17601C-476F-464E-BB2F-7A4CD728CE2B}"/>
              </a:ext>
            </a:extLst>
          </p:cNvPr>
          <p:cNvPicPr>
            <a:picLocks noGrp="1" noChangeAspect="1"/>
          </p:cNvPicPr>
          <p:nvPr>
            <p:ph type="pic" sz="quarter" idx="15"/>
          </p:nvPr>
        </p:nvPicPr>
        <p:blipFill>
          <a:blip r:embed="rId3"/>
          <a:srcRect l="18381" r="14293" b="1"/>
          <a:stretch>
            <a:fillRect/>
          </a:stretch>
        </p:blipFill>
        <p:spPr>
          <a:xfrm>
            <a:off x="5737594" y="10"/>
            <a:ext cx="6454406" cy="6399142"/>
          </a:xfrm>
        </p:spPr>
      </p:pic>
      <p:sp>
        <p:nvSpPr>
          <p:cNvPr id="4" name="Date Placeholder 3">
            <a:extLst>
              <a:ext uri="{FF2B5EF4-FFF2-40B4-BE49-F238E27FC236}">
                <a16:creationId xmlns:a16="http://schemas.microsoft.com/office/drawing/2014/main" id="{A16E17B6-C779-4D25-AC46-59BF2612717F}"/>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DE4E632C-5574-44C6-1AFA-80848547FE3F}"/>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effectLst/>
                <a:latin typeface="+mn-lt"/>
                <a:ea typeface="+mn-ea"/>
                <a:cs typeface="+mn-cs"/>
              </a:rPr>
              <a:t>Sample Footer Text</a:t>
            </a:r>
          </a:p>
        </p:txBody>
      </p:sp>
      <p:sp>
        <p:nvSpPr>
          <p:cNvPr id="6" name="Slide Number Placeholder 5">
            <a:extLst>
              <a:ext uri="{FF2B5EF4-FFF2-40B4-BE49-F238E27FC236}">
                <a16:creationId xmlns:a16="http://schemas.microsoft.com/office/drawing/2014/main" id="{173F25FC-E7D2-94B3-22F2-36A831374AEE}"/>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4</a:t>
            </a:fld>
            <a:endParaRPr lang="en-US"/>
          </a:p>
        </p:txBody>
      </p:sp>
    </p:spTree>
    <p:extLst>
      <p:ext uri="{BB962C8B-B14F-4D97-AF65-F5344CB8AC3E}">
        <p14:creationId xmlns:p14="http://schemas.microsoft.com/office/powerpoint/2010/main" val="31588875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29321-4950-0180-55C1-3BFEB2C644C3}"/>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700" b="0" kern="1200" cap="all" baseline="0">
                <a:latin typeface="+mj-lt"/>
                <a:ea typeface="+mj-ea"/>
                <a:cs typeface="+mj-cs"/>
              </a:rPr>
              <a:t>Qualifications and Lived Experience</a:t>
            </a:r>
          </a:p>
        </p:txBody>
      </p:sp>
      <p:pic>
        <p:nvPicPr>
          <p:cNvPr id="7" name="Content Placeholder 6" descr="Person in therapy">
            <a:extLst>
              <a:ext uri="{FF2B5EF4-FFF2-40B4-BE49-F238E27FC236}">
                <a16:creationId xmlns:a16="http://schemas.microsoft.com/office/drawing/2014/main" id="{3AC4AFBE-9D38-421E-9394-A7C56F2709A3}"/>
              </a:ext>
            </a:extLst>
          </p:cNvPr>
          <p:cNvPicPr>
            <a:picLocks noGrp="1" noChangeAspect="1"/>
          </p:cNvPicPr>
          <p:nvPr>
            <p:ph type="pic" sz="quarter" idx="15"/>
          </p:nvPr>
        </p:nvPicPr>
        <p:blipFill>
          <a:blip r:embed="rId3"/>
          <a:srcRect l="9027" r="12411"/>
          <a:stretch>
            <a:fillRect/>
          </a:stretch>
        </p:blipFill>
        <p:spPr>
          <a:xfrm>
            <a:off x="20" y="10"/>
            <a:ext cx="7734280" cy="6399142"/>
          </a:xfrm>
        </p:spPr>
      </p:pic>
      <p:sp>
        <p:nvSpPr>
          <p:cNvPr id="8" name="TextBox 7">
            <a:extLst>
              <a:ext uri="{FF2B5EF4-FFF2-40B4-BE49-F238E27FC236}">
                <a16:creationId xmlns:a16="http://schemas.microsoft.com/office/drawing/2014/main" id="{498FE64D-EC1E-47C6-94DD-642E4E68B48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Peer Case Manager Experience</a:t>
            </a:r>
          </a:p>
          <a:p>
            <a:pPr marL="0" lvl="1" indent="0">
              <a:spcBef>
                <a:spcPts val="1000"/>
              </a:spcBef>
              <a:spcAft>
                <a:spcPts val="600"/>
              </a:spcAft>
              <a:buFont typeface="Arial" panose="020B0604020202020204" pitchFamily="34" charset="0"/>
              <a:buNone/>
            </a:pPr>
            <a:r>
              <a:rPr lang="en-US" sz="1400"/>
              <a:t>Peer case managers bring firsthand lived experience of client challenges, fostering deeper understanding and connection.</a:t>
            </a:r>
          </a:p>
          <a:p>
            <a:pPr marL="0" indent="0">
              <a:spcBef>
                <a:spcPts val="2500"/>
              </a:spcBef>
              <a:spcAft>
                <a:spcPts val="600"/>
              </a:spcAft>
              <a:buFont typeface="Arial" panose="020B0604020202020204" pitchFamily="34" charset="0"/>
              <a:buNone/>
            </a:pPr>
            <a:r>
              <a:rPr lang="en-US" sz="1400" b="1"/>
              <a:t>Building Client Trust</a:t>
            </a:r>
          </a:p>
          <a:p>
            <a:pPr marL="0" lvl="1" indent="0">
              <a:spcBef>
                <a:spcPts val="1000"/>
              </a:spcBef>
              <a:spcAft>
                <a:spcPts val="600"/>
              </a:spcAft>
              <a:buFont typeface="Arial" panose="020B0604020202020204" pitchFamily="34" charset="0"/>
              <a:buNone/>
            </a:pPr>
            <a:r>
              <a:rPr lang="en-US" sz="1400"/>
              <a:t>Shared experiences enhance trust between case managers and clients, facilitating more effective support.</a:t>
            </a:r>
          </a:p>
        </p:txBody>
      </p:sp>
      <p:sp>
        <p:nvSpPr>
          <p:cNvPr id="4" name="Date Placeholder 3">
            <a:extLst>
              <a:ext uri="{FF2B5EF4-FFF2-40B4-BE49-F238E27FC236}">
                <a16:creationId xmlns:a16="http://schemas.microsoft.com/office/drawing/2014/main" id="{1453C320-DBB9-0163-39E7-EE8711C660AD}"/>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D30D28FC-E81E-8707-F4F8-46307D79C711}"/>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4240CB4F-B732-C5E2-14E2-2FDEBB486E98}"/>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5</a:t>
            </a:fld>
            <a:endParaRPr lang="en-US"/>
          </a:p>
        </p:txBody>
      </p:sp>
    </p:spTree>
    <p:extLst>
      <p:ext uri="{BB962C8B-B14F-4D97-AF65-F5344CB8AC3E}">
        <p14:creationId xmlns:p14="http://schemas.microsoft.com/office/powerpoint/2010/main" val="273094118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D7EEA-2553-5EB1-A8AE-2D717A07C981}"/>
              </a:ext>
            </a:extLst>
          </p:cNvPr>
          <p:cNvSpPr>
            <a:spLocks noGrp="1"/>
          </p:cNvSpPr>
          <p:nvPr>
            <p:ph type="title"/>
          </p:nvPr>
        </p:nvSpPr>
        <p:spPr>
          <a:xfrm>
            <a:off x="321733" y="4162318"/>
            <a:ext cx="2953618" cy="1892808"/>
          </a:xfrm>
        </p:spPr>
        <p:txBody>
          <a:bodyPr vert="horz" lIns="91440" tIns="45720" rIns="91440" bIns="45720" rtlCol="0" anchor="t">
            <a:normAutofit/>
          </a:bodyPr>
          <a:lstStyle/>
          <a:p>
            <a:r>
              <a:rPr lang="en-US" sz="2200" b="0" kern="1200" cap="all" baseline="0">
                <a:latin typeface="+mj-lt"/>
                <a:ea typeface="+mj-ea"/>
                <a:cs typeface="+mj-cs"/>
              </a:rPr>
              <a:t>Difference Between Peer and Traditional Case Managers</a:t>
            </a:r>
          </a:p>
        </p:txBody>
      </p:sp>
      <p:sp>
        <p:nvSpPr>
          <p:cNvPr id="8" name="TextBox 7">
            <a:extLst>
              <a:ext uri="{FF2B5EF4-FFF2-40B4-BE49-F238E27FC236}">
                <a16:creationId xmlns:a16="http://schemas.microsoft.com/office/drawing/2014/main" id="{4209B988-A759-4785-B69F-C5CEFDD67E70}"/>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977640" y="4162318"/>
            <a:ext cx="7772400" cy="22402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Traditional Case Managers</a:t>
            </a:r>
          </a:p>
          <a:p>
            <a:pPr marL="0" lvl="1" indent="0">
              <a:spcBef>
                <a:spcPts val="1000"/>
              </a:spcBef>
              <a:spcAft>
                <a:spcPts val="600"/>
              </a:spcAft>
              <a:buFont typeface="Arial" panose="020B0604020202020204" pitchFamily="34" charset="0"/>
              <a:buNone/>
            </a:pPr>
            <a:r>
              <a:rPr lang="en-US" sz="1400"/>
              <a:t>Traditional case managers typically have formal education and clinical training, delivering expert care based on professional knowledge.</a:t>
            </a:r>
          </a:p>
          <a:p>
            <a:pPr marL="0" indent="0">
              <a:spcBef>
                <a:spcPts val="2500"/>
              </a:spcBef>
              <a:spcAft>
                <a:spcPts val="600"/>
              </a:spcAft>
              <a:buFont typeface="Arial" panose="020B0604020202020204" pitchFamily="34" charset="0"/>
              <a:buNone/>
            </a:pPr>
            <a:r>
              <a:rPr lang="en-US" sz="1400" b="1"/>
              <a:t>Peer Case Managers</a:t>
            </a:r>
          </a:p>
          <a:p>
            <a:pPr marL="0" lvl="1" indent="0">
              <a:spcBef>
                <a:spcPts val="1000"/>
              </a:spcBef>
              <a:spcAft>
                <a:spcPts val="600"/>
              </a:spcAft>
              <a:buFont typeface="Arial" panose="020B0604020202020204" pitchFamily="34" charset="0"/>
              <a:buNone/>
            </a:pPr>
            <a:r>
              <a:rPr lang="en-US" sz="1400"/>
              <a:t>Peer case managers blend professional skills with personal experience, focusing on empowerment and mutual understanding.</a:t>
            </a:r>
          </a:p>
        </p:txBody>
      </p:sp>
      <p:pic>
        <p:nvPicPr>
          <p:cNvPr id="7" name="Content Placeholder 6" descr="Very Shallow DOF. Developed from RAW; retouched with special care and attention; Small amount of grain added for best final impression. 16 bit Adobe RGB color profile">
            <a:extLst>
              <a:ext uri="{FF2B5EF4-FFF2-40B4-BE49-F238E27FC236}">
                <a16:creationId xmlns:a16="http://schemas.microsoft.com/office/drawing/2014/main" id="{14D75BC6-78F3-43C9-8203-8D1DE40A66AF}"/>
              </a:ext>
            </a:extLst>
          </p:cNvPr>
          <p:cNvPicPr>
            <a:picLocks noGrp="1" noChangeAspect="1"/>
          </p:cNvPicPr>
          <p:nvPr>
            <p:ph type="pic" sz="quarter" idx="15"/>
          </p:nvPr>
        </p:nvPicPr>
        <p:blipFill>
          <a:blip r:embed="rId3"/>
          <a:srcRect t="23780"/>
          <a:stretch>
            <a:fillRect/>
          </a:stretch>
        </p:blipFill>
        <p:spPr>
          <a:xfrm>
            <a:off x="20" y="10"/>
            <a:ext cx="11750020" cy="3806236"/>
          </a:xfrm>
        </p:spPr>
      </p:pic>
      <p:sp>
        <p:nvSpPr>
          <p:cNvPr id="4" name="Date Placeholder 3">
            <a:extLst>
              <a:ext uri="{FF2B5EF4-FFF2-40B4-BE49-F238E27FC236}">
                <a16:creationId xmlns:a16="http://schemas.microsoft.com/office/drawing/2014/main" id="{3B294483-FF62-31CE-ECCE-D8250711703B}"/>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1FB8D266-6221-32FC-FBED-3538078D8D4F}"/>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D0AA9836-D550-ED8F-3615-49CDEC18E627}"/>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6</a:t>
            </a:fld>
            <a:endParaRPr lang="en-US"/>
          </a:p>
        </p:txBody>
      </p:sp>
    </p:spTree>
    <p:extLst>
      <p:ext uri="{BB962C8B-B14F-4D97-AF65-F5344CB8AC3E}">
        <p14:creationId xmlns:p14="http://schemas.microsoft.com/office/powerpoint/2010/main" val="34994635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D53CC-316A-D813-17A9-E64049B181B0}"/>
              </a:ext>
            </a:extLst>
          </p:cNvPr>
          <p:cNvSpPr>
            <a:spLocks noGrp="1"/>
          </p:cNvSpPr>
          <p:nvPr>
            <p:ph type="title"/>
          </p:nvPr>
        </p:nvSpPr>
        <p:spPr>
          <a:xfrm>
            <a:off x="431172" y="553616"/>
            <a:ext cx="7914087" cy="4008859"/>
          </a:xfrm>
        </p:spPr>
        <p:txBody>
          <a:bodyPr anchor="t">
            <a:normAutofit/>
          </a:bodyPr>
          <a:lstStyle/>
          <a:p>
            <a:r>
              <a:rPr lang="en-US"/>
              <a:t>Advocacy Strategies in Peer Case Management</a:t>
            </a:r>
          </a:p>
        </p:txBody>
      </p:sp>
      <p:sp>
        <p:nvSpPr>
          <p:cNvPr id="11" name="Text Placeholder 2">
            <a:extLst>
              <a:ext uri="{FF2B5EF4-FFF2-40B4-BE49-F238E27FC236}">
                <a16:creationId xmlns:a16="http://schemas.microsoft.com/office/drawing/2014/main" id="{70EF661F-23AA-FEC2-ACB6-C93C5C00FBF4}"/>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3CD5ACAF-F13A-D9AD-0473-EB1EC211A1B2}"/>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E376FE2A-1998-04BF-7ADE-72EA62BC6307}"/>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468D0A58-A2B0-9F05-7B83-73FCAFAE23AC}"/>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7</a:t>
            </a:fld>
            <a:endParaRPr lang="en-US"/>
          </a:p>
        </p:txBody>
      </p:sp>
    </p:spTree>
    <p:extLst>
      <p:ext uri="{BB962C8B-B14F-4D97-AF65-F5344CB8AC3E}">
        <p14:creationId xmlns:p14="http://schemas.microsoft.com/office/powerpoint/2010/main" val="3789109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C52DF-F5D5-564E-304B-7A263DF5AB0D}"/>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700" b="0" kern="1200" cap="all" baseline="0">
                <a:latin typeface="+mj-lt"/>
                <a:ea typeface="+mj-ea"/>
                <a:cs typeface="+mj-cs"/>
              </a:rPr>
              <a:t>Empowering Clients Through Self-Advocacy</a:t>
            </a:r>
          </a:p>
        </p:txBody>
      </p:sp>
      <p:pic>
        <p:nvPicPr>
          <p:cNvPr id="7" name="Content Placeholder 6" descr="Best practice">
            <a:extLst>
              <a:ext uri="{FF2B5EF4-FFF2-40B4-BE49-F238E27FC236}">
                <a16:creationId xmlns:a16="http://schemas.microsoft.com/office/drawing/2014/main" id="{140F2700-2C86-48D1-B6C8-EA66014E3943}"/>
              </a:ext>
            </a:extLst>
          </p:cNvPr>
          <p:cNvPicPr>
            <a:picLocks noGrp="1" noChangeAspect="1"/>
          </p:cNvPicPr>
          <p:nvPr>
            <p:ph type="pic" sz="quarter" idx="15"/>
          </p:nvPr>
        </p:nvPicPr>
        <p:blipFill>
          <a:blip r:embed="rId3"/>
          <a:srcRect r="2" b="17264"/>
          <a:stretch>
            <a:fillRect/>
          </a:stretch>
        </p:blipFill>
        <p:spPr>
          <a:xfrm>
            <a:off x="20" y="10"/>
            <a:ext cx="7734280" cy="6399142"/>
          </a:xfrm>
        </p:spPr>
      </p:pic>
      <p:sp>
        <p:nvSpPr>
          <p:cNvPr id="8" name="TextBox 7">
            <a:extLst>
              <a:ext uri="{FF2B5EF4-FFF2-40B4-BE49-F238E27FC236}">
                <a16:creationId xmlns:a16="http://schemas.microsoft.com/office/drawing/2014/main" id="{D5830F7E-00ED-4F8D-AF5C-5B5A302DE7D6}"/>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000" b="1"/>
              <a:t>Building Client Confidence</a:t>
            </a:r>
          </a:p>
          <a:p>
            <a:pPr marL="0" lvl="1" indent="0">
              <a:lnSpc>
                <a:spcPct val="90000"/>
              </a:lnSpc>
              <a:spcBef>
                <a:spcPts val="1000"/>
              </a:spcBef>
              <a:spcAft>
                <a:spcPts val="600"/>
              </a:spcAft>
              <a:buFont typeface="Arial" panose="020B0604020202020204" pitchFamily="34" charset="0"/>
              <a:buNone/>
            </a:pPr>
            <a:r>
              <a:rPr lang="en-US" sz="1000"/>
              <a:t>Peer case managers help clients develop confidence by encouraging self-advocacy skills and independence.</a:t>
            </a:r>
          </a:p>
          <a:p>
            <a:pPr marL="0" indent="0">
              <a:lnSpc>
                <a:spcPct val="90000"/>
              </a:lnSpc>
              <a:spcBef>
                <a:spcPts val="2500"/>
              </a:spcBef>
              <a:spcAft>
                <a:spcPts val="600"/>
              </a:spcAft>
              <a:buFont typeface="Arial" panose="020B0604020202020204" pitchFamily="34" charset="0"/>
              <a:buNone/>
            </a:pPr>
            <a:r>
              <a:rPr lang="en-US" sz="1000" b="1"/>
              <a:t>Expressing Needs Clearly</a:t>
            </a:r>
          </a:p>
          <a:p>
            <a:pPr marL="0" lvl="1" indent="0">
              <a:lnSpc>
                <a:spcPct val="90000"/>
              </a:lnSpc>
              <a:spcBef>
                <a:spcPts val="1000"/>
              </a:spcBef>
              <a:spcAft>
                <a:spcPts val="600"/>
              </a:spcAft>
              <a:buFont typeface="Arial" panose="020B0604020202020204" pitchFamily="34" charset="0"/>
              <a:buNone/>
            </a:pPr>
            <a:r>
              <a:rPr lang="en-US" sz="1000"/>
              <a:t>Clients learn to express their needs effectively to ensure their voices are heard in decision-making.</a:t>
            </a:r>
          </a:p>
          <a:p>
            <a:pPr marL="0" indent="0">
              <a:lnSpc>
                <a:spcPct val="90000"/>
              </a:lnSpc>
              <a:spcBef>
                <a:spcPts val="2500"/>
              </a:spcBef>
              <a:spcAft>
                <a:spcPts val="600"/>
              </a:spcAft>
              <a:buFont typeface="Arial" panose="020B0604020202020204" pitchFamily="34" charset="0"/>
              <a:buNone/>
            </a:pPr>
            <a:r>
              <a:rPr lang="en-US" sz="1000" b="1"/>
              <a:t>Making Informed Decisions</a:t>
            </a:r>
          </a:p>
          <a:p>
            <a:pPr marL="0" lvl="1" indent="0">
              <a:lnSpc>
                <a:spcPct val="90000"/>
              </a:lnSpc>
              <a:spcBef>
                <a:spcPts val="1000"/>
              </a:spcBef>
              <a:spcAft>
                <a:spcPts val="600"/>
              </a:spcAft>
              <a:buFont typeface="Arial" panose="020B0604020202020204" pitchFamily="34" charset="0"/>
              <a:buNone/>
            </a:pPr>
            <a:r>
              <a:rPr lang="en-US" sz="1000"/>
              <a:t>Empowered clients make informed decisions about their care with guidance from peer case managers.</a:t>
            </a:r>
          </a:p>
        </p:txBody>
      </p:sp>
      <p:sp>
        <p:nvSpPr>
          <p:cNvPr id="4" name="Date Placeholder 3">
            <a:extLst>
              <a:ext uri="{FF2B5EF4-FFF2-40B4-BE49-F238E27FC236}">
                <a16:creationId xmlns:a16="http://schemas.microsoft.com/office/drawing/2014/main" id="{02898F28-2041-6092-C3E5-1CF2A6710673}"/>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7D971016-57F4-1A61-1537-9DEF38150FA1}"/>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309528DF-14E4-3972-CBCF-D31ABDFF4520}"/>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8</a:t>
            </a:fld>
            <a:endParaRPr lang="en-US"/>
          </a:p>
        </p:txBody>
      </p:sp>
    </p:spTree>
    <p:extLst>
      <p:ext uri="{BB962C8B-B14F-4D97-AF65-F5344CB8AC3E}">
        <p14:creationId xmlns:p14="http://schemas.microsoft.com/office/powerpoint/2010/main" val="1977819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A0A39-A7DC-7790-3E4A-521D2D7A65CC}"/>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b="0" kern="1200" cap="all" baseline="0">
                <a:latin typeface="+mj-lt"/>
                <a:ea typeface="+mj-ea"/>
                <a:cs typeface="+mj-cs"/>
              </a:rPr>
              <a:t>Navigating Barriers to Accessing Services</a:t>
            </a:r>
          </a:p>
        </p:txBody>
      </p:sp>
      <p:pic>
        <p:nvPicPr>
          <p:cNvPr id="7" name="Content Placeholder 6" descr="A businesswoman looks up at a very tall red ladder isolated on a yellow background.">
            <a:extLst>
              <a:ext uri="{FF2B5EF4-FFF2-40B4-BE49-F238E27FC236}">
                <a16:creationId xmlns:a16="http://schemas.microsoft.com/office/drawing/2014/main" id="{534301A3-5571-403D-A1C4-0F09A2F2F627}"/>
              </a:ext>
            </a:extLst>
          </p:cNvPr>
          <p:cNvPicPr>
            <a:picLocks noGrp="1" noChangeAspect="1"/>
          </p:cNvPicPr>
          <p:nvPr>
            <p:ph type="pic" sz="quarter" idx="15"/>
          </p:nvPr>
        </p:nvPicPr>
        <p:blipFill>
          <a:blip r:embed="rId3"/>
          <a:srcRect r="16907" b="2"/>
          <a:stretch>
            <a:fillRect/>
          </a:stretch>
        </p:blipFill>
        <p:spPr>
          <a:xfrm>
            <a:off x="20" y="10"/>
            <a:ext cx="7734280" cy="6399142"/>
          </a:xfrm>
        </p:spPr>
      </p:pic>
      <p:sp>
        <p:nvSpPr>
          <p:cNvPr id="8" name="TextBox 7">
            <a:extLst>
              <a:ext uri="{FF2B5EF4-FFF2-40B4-BE49-F238E27FC236}">
                <a16:creationId xmlns:a16="http://schemas.microsoft.com/office/drawing/2014/main" id="{7C1D608B-6872-4692-A2E6-4B770CABF04C}"/>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Common Client Barriers</a:t>
            </a:r>
          </a:p>
          <a:p>
            <a:pPr marL="0" lvl="1" indent="0">
              <a:spcBef>
                <a:spcPts val="1000"/>
              </a:spcBef>
              <a:spcAft>
                <a:spcPts val="600"/>
              </a:spcAft>
              <a:buFont typeface="Arial" panose="020B0604020202020204" pitchFamily="34" charset="0"/>
              <a:buNone/>
            </a:pPr>
            <a:r>
              <a:rPr lang="en-US" sz="1400"/>
              <a:t>Clients often encounter stigma, complicated systems, and lack of information when accessing services.</a:t>
            </a:r>
          </a:p>
          <a:p>
            <a:pPr marL="0" indent="0">
              <a:spcBef>
                <a:spcPts val="2500"/>
              </a:spcBef>
              <a:spcAft>
                <a:spcPts val="600"/>
              </a:spcAft>
              <a:buFont typeface="Arial" panose="020B0604020202020204" pitchFamily="34" charset="0"/>
              <a:buNone/>
            </a:pPr>
            <a:r>
              <a:rPr lang="en-US" sz="1400" b="1"/>
              <a:t>Role of Peer Case Managers</a:t>
            </a:r>
          </a:p>
          <a:p>
            <a:pPr marL="0" lvl="1" indent="0">
              <a:spcBef>
                <a:spcPts val="1000"/>
              </a:spcBef>
              <a:spcAft>
                <a:spcPts val="600"/>
              </a:spcAft>
              <a:buFont typeface="Arial" panose="020B0604020202020204" pitchFamily="34" charset="0"/>
              <a:buNone/>
            </a:pPr>
            <a:r>
              <a:rPr lang="en-US" sz="1400"/>
              <a:t>Peer case managers provide guidance, emotional support, and practical help to navigate these barriers effectively.</a:t>
            </a:r>
          </a:p>
        </p:txBody>
      </p:sp>
      <p:sp>
        <p:nvSpPr>
          <p:cNvPr id="4" name="Date Placeholder 3">
            <a:extLst>
              <a:ext uri="{FF2B5EF4-FFF2-40B4-BE49-F238E27FC236}">
                <a16:creationId xmlns:a16="http://schemas.microsoft.com/office/drawing/2014/main" id="{3C25B6F9-6141-CFDC-DD81-5604A42364FD}"/>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41DAF2C7-C13E-B5C1-CE09-007D072F4CB2}"/>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37E6C5A5-D974-283B-8115-08185459AB44}"/>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9</a:t>
            </a:fld>
            <a:endParaRPr lang="en-US"/>
          </a:p>
        </p:txBody>
      </p:sp>
    </p:spTree>
    <p:extLst>
      <p:ext uri="{BB962C8B-B14F-4D97-AF65-F5344CB8AC3E}">
        <p14:creationId xmlns:p14="http://schemas.microsoft.com/office/powerpoint/2010/main" val="4953999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67C189-1B77-26BF-DDDF-61A7D0CDAA02}"/>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sz="2700" b="0" kern="1200" cap="all" baseline="0">
                <a:latin typeface="+mj-lt"/>
                <a:ea typeface="+mj-ea"/>
                <a:cs typeface="+mj-cs"/>
              </a:rPr>
              <a:t>Building Collaborative Relationships with Stakeholders</a:t>
            </a:r>
          </a:p>
        </p:txBody>
      </p:sp>
      <p:pic>
        <p:nvPicPr>
          <p:cNvPr id="7" name="Content Placeholder 6" descr="Cropped image of group of friends hands holding a yellow speech bubble with unity concept against white background.">
            <a:extLst>
              <a:ext uri="{FF2B5EF4-FFF2-40B4-BE49-F238E27FC236}">
                <a16:creationId xmlns:a16="http://schemas.microsoft.com/office/drawing/2014/main" id="{5E6B7670-590C-4345-9FC3-253517B94B34}"/>
              </a:ext>
            </a:extLst>
          </p:cNvPr>
          <p:cNvPicPr>
            <a:picLocks noGrp="1" noChangeAspect="1"/>
          </p:cNvPicPr>
          <p:nvPr>
            <p:ph type="pic" sz="quarter" idx="15"/>
          </p:nvPr>
        </p:nvPicPr>
        <p:blipFill>
          <a:blip r:embed="rId3"/>
          <a:srcRect l="2870" r="5574" b="-1"/>
          <a:stretch>
            <a:fillRect/>
          </a:stretch>
        </p:blipFill>
        <p:spPr>
          <a:xfrm>
            <a:off x="20" y="10"/>
            <a:ext cx="7734280" cy="6399142"/>
          </a:xfrm>
        </p:spPr>
      </p:pic>
      <p:sp>
        <p:nvSpPr>
          <p:cNvPr id="8" name="TextBox 7">
            <a:extLst>
              <a:ext uri="{FF2B5EF4-FFF2-40B4-BE49-F238E27FC236}">
                <a16:creationId xmlns:a16="http://schemas.microsoft.com/office/drawing/2014/main" id="{254C51CF-BECD-490F-AD57-0B8E7185D58C}"/>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400" b="1"/>
              <a:t>Importance of Collaboration</a:t>
            </a:r>
          </a:p>
          <a:p>
            <a:pPr marL="0" lvl="1" indent="0">
              <a:lnSpc>
                <a:spcPct val="90000"/>
              </a:lnSpc>
              <a:spcBef>
                <a:spcPts val="1000"/>
              </a:spcBef>
              <a:spcAft>
                <a:spcPts val="600"/>
              </a:spcAft>
              <a:buFont typeface="Arial" panose="020B0604020202020204" pitchFamily="34" charset="0"/>
              <a:buNone/>
            </a:pPr>
            <a:r>
              <a:rPr lang="en-US" sz="1400"/>
              <a:t>Collaboration with service providers, community groups, and policymakers strengthens advocacy efforts and client support.</a:t>
            </a:r>
          </a:p>
          <a:p>
            <a:pPr marL="0" indent="0">
              <a:lnSpc>
                <a:spcPct val="90000"/>
              </a:lnSpc>
              <a:spcBef>
                <a:spcPts val="2500"/>
              </a:spcBef>
              <a:spcAft>
                <a:spcPts val="600"/>
              </a:spcAft>
              <a:buFont typeface="Arial" panose="020B0604020202020204" pitchFamily="34" charset="0"/>
              <a:buNone/>
            </a:pPr>
            <a:r>
              <a:rPr lang="en-US" sz="1400" b="1"/>
              <a:t>Role of Peer Case Managers</a:t>
            </a:r>
          </a:p>
          <a:p>
            <a:pPr marL="0" lvl="1" indent="0">
              <a:lnSpc>
                <a:spcPct val="90000"/>
              </a:lnSpc>
              <a:spcBef>
                <a:spcPts val="1000"/>
              </a:spcBef>
              <a:spcAft>
                <a:spcPts val="600"/>
              </a:spcAft>
              <a:buFont typeface="Arial" panose="020B0604020202020204" pitchFamily="34" charset="0"/>
              <a:buNone/>
            </a:pPr>
            <a:r>
              <a:rPr lang="en-US" sz="1400"/>
              <a:t>Peer case managers build and nurture relationships to create effective support networks for clients.</a:t>
            </a:r>
          </a:p>
        </p:txBody>
      </p:sp>
      <p:sp>
        <p:nvSpPr>
          <p:cNvPr id="4" name="Date Placeholder 3">
            <a:extLst>
              <a:ext uri="{FF2B5EF4-FFF2-40B4-BE49-F238E27FC236}">
                <a16:creationId xmlns:a16="http://schemas.microsoft.com/office/drawing/2014/main" id="{4A7A519C-D467-B882-C0D5-4B12062396E4}"/>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15F504F5-4736-D4AB-B824-BCAF4404C371}"/>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BBA0FAFC-441A-18B3-9585-3EFFA27DEA66}"/>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10</a:t>
            </a:fld>
            <a:endParaRPr lang="en-US"/>
          </a:p>
        </p:txBody>
      </p:sp>
    </p:spTree>
    <p:extLst>
      <p:ext uri="{BB962C8B-B14F-4D97-AF65-F5344CB8AC3E}">
        <p14:creationId xmlns:p14="http://schemas.microsoft.com/office/powerpoint/2010/main" val="142266074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A2480-18D1-420D-F6FC-7508E819DD42}"/>
              </a:ext>
            </a:extLst>
          </p:cNvPr>
          <p:cNvSpPr>
            <a:spLocks noGrp="1"/>
          </p:cNvSpPr>
          <p:nvPr>
            <p:ph type="title"/>
          </p:nvPr>
        </p:nvSpPr>
        <p:spPr>
          <a:xfrm>
            <a:off x="431172" y="553616"/>
            <a:ext cx="7914087" cy="4008859"/>
          </a:xfrm>
        </p:spPr>
        <p:txBody>
          <a:bodyPr anchor="t">
            <a:normAutofit/>
          </a:bodyPr>
          <a:lstStyle/>
          <a:p>
            <a:r>
              <a:rPr lang="en-US"/>
              <a:t>Resource Navigation for Clients</a:t>
            </a:r>
          </a:p>
        </p:txBody>
      </p:sp>
      <p:sp>
        <p:nvSpPr>
          <p:cNvPr id="11" name="Text Placeholder 2">
            <a:extLst>
              <a:ext uri="{FF2B5EF4-FFF2-40B4-BE49-F238E27FC236}">
                <a16:creationId xmlns:a16="http://schemas.microsoft.com/office/drawing/2014/main" id="{35812FB2-950D-0ABD-1E72-8DEE8128B2DB}"/>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8327EC60-B759-233A-0936-4F622E1E3E23}"/>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07BE69F9-739D-008F-DADC-F534C7B717DE}"/>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6B1BC918-DB5B-2636-3282-28819FB16512}"/>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11</a:t>
            </a:fld>
            <a:endParaRPr lang="en-US"/>
          </a:p>
        </p:txBody>
      </p:sp>
    </p:spTree>
    <p:extLst>
      <p:ext uri="{BB962C8B-B14F-4D97-AF65-F5344CB8AC3E}">
        <p14:creationId xmlns:p14="http://schemas.microsoft.com/office/powerpoint/2010/main" val="20717492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8610B-6F6E-A24A-7B1C-F1F3103B58ED}"/>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sz="2500" b="0" kern="1200" cap="all" baseline="0">
                <a:latin typeface="+mj-lt"/>
                <a:ea typeface="+mj-ea"/>
                <a:cs typeface="+mj-cs"/>
              </a:rPr>
              <a:t>Identifying Community Resources and Support Networks</a:t>
            </a:r>
          </a:p>
        </p:txBody>
      </p:sp>
      <p:sp>
        <p:nvSpPr>
          <p:cNvPr id="8" name="TextBox 7">
            <a:extLst>
              <a:ext uri="{FF2B5EF4-FFF2-40B4-BE49-F238E27FC236}">
                <a16:creationId xmlns:a16="http://schemas.microsoft.com/office/drawing/2014/main" id="{712EE6F4-F5EB-4CB5-8471-528AE20E6DAC}"/>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1400" b="1"/>
              <a:t>Role of Peer Case Managers</a:t>
            </a:r>
          </a:p>
          <a:p>
            <a:pPr marL="0" lvl="1" indent="0">
              <a:lnSpc>
                <a:spcPct val="90000"/>
              </a:lnSpc>
              <a:spcBef>
                <a:spcPts val="1000"/>
              </a:spcBef>
              <a:spcAft>
                <a:spcPts val="600"/>
              </a:spcAft>
              <a:buFont typeface="Arial" panose="020B0604020202020204" pitchFamily="34" charset="0"/>
              <a:buNone/>
            </a:pPr>
            <a:r>
              <a:rPr lang="en-US" sz="1400"/>
              <a:t>Peer case managers stay informed about community resources to effectively assist clients with access to support services.</a:t>
            </a:r>
          </a:p>
          <a:p>
            <a:pPr marL="0" indent="0">
              <a:lnSpc>
                <a:spcPct val="90000"/>
              </a:lnSpc>
              <a:spcBef>
                <a:spcPts val="2500"/>
              </a:spcBef>
              <a:spcAft>
                <a:spcPts val="600"/>
              </a:spcAft>
              <a:buFont typeface="Arial" panose="020B0604020202020204" pitchFamily="34" charset="0"/>
              <a:buNone/>
            </a:pPr>
            <a:r>
              <a:rPr lang="en-US" sz="1400" b="1"/>
              <a:t>Local Resource Categories</a:t>
            </a:r>
          </a:p>
          <a:p>
            <a:pPr marL="0" lvl="1" indent="0">
              <a:lnSpc>
                <a:spcPct val="90000"/>
              </a:lnSpc>
              <a:spcBef>
                <a:spcPts val="1000"/>
              </a:spcBef>
              <a:spcAft>
                <a:spcPts val="600"/>
              </a:spcAft>
              <a:buFont typeface="Arial" panose="020B0604020202020204" pitchFamily="34" charset="0"/>
              <a:buNone/>
            </a:pPr>
            <a:r>
              <a:rPr lang="en-US" sz="1400"/>
              <a:t>Important local resources include housing, healthcare, employment, and social services vital for client support.</a:t>
            </a:r>
          </a:p>
          <a:p>
            <a:pPr marL="0" indent="0">
              <a:lnSpc>
                <a:spcPct val="90000"/>
              </a:lnSpc>
              <a:spcBef>
                <a:spcPts val="2500"/>
              </a:spcBef>
              <a:spcAft>
                <a:spcPts val="600"/>
              </a:spcAft>
              <a:buFont typeface="Arial" panose="020B0604020202020204" pitchFamily="34" charset="0"/>
              <a:buNone/>
            </a:pPr>
            <a:r>
              <a:rPr lang="en-US" sz="1400" b="1"/>
              <a:t>Connecting Clients to Services</a:t>
            </a:r>
          </a:p>
          <a:p>
            <a:pPr marL="0" lvl="1" indent="0">
              <a:lnSpc>
                <a:spcPct val="90000"/>
              </a:lnSpc>
              <a:spcBef>
                <a:spcPts val="1000"/>
              </a:spcBef>
              <a:spcAft>
                <a:spcPts val="600"/>
              </a:spcAft>
              <a:buFont typeface="Arial" panose="020B0604020202020204" pitchFamily="34" charset="0"/>
              <a:buNone/>
            </a:pPr>
            <a:r>
              <a:rPr lang="en-US" sz="1400"/>
              <a:t>Connecting clients with appropriate community supports improves their well-being and access to necessary services.</a:t>
            </a:r>
          </a:p>
        </p:txBody>
      </p:sp>
      <p:pic>
        <p:nvPicPr>
          <p:cNvPr id="7" name="Content Placeholder 6" descr="Individual circle or globe on a white background made up of small human silhouette figures. Each figure is a different color one would find in a rainbow. Could also symbolize gay pride.">
            <a:extLst>
              <a:ext uri="{FF2B5EF4-FFF2-40B4-BE49-F238E27FC236}">
                <a16:creationId xmlns:a16="http://schemas.microsoft.com/office/drawing/2014/main" id="{E9E3B375-6BA2-45D8-852B-2DD89D77A8D1}"/>
              </a:ext>
            </a:extLst>
          </p:cNvPr>
          <p:cNvPicPr>
            <a:picLocks noGrp="1" noChangeAspect="1"/>
          </p:cNvPicPr>
          <p:nvPr>
            <p:ph type="pic" sz="quarter" idx="15"/>
          </p:nvPr>
        </p:nvPicPr>
        <p:blipFill>
          <a:blip r:embed="rId3"/>
          <a:srcRect l="16185" r="16489" b="1"/>
          <a:stretch>
            <a:fillRect/>
          </a:stretch>
        </p:blipFill>
        <p:spPr>
          <a:xfrm>
            <a:off x="5737594" y="10"/>
            <a:ext cx="6454406" cy="6399142"/>
          </a:xfrm>
        </p:spPr>
      </p:pic>
      <p:sp>
        <p:nvSpPr>
          <p:cNvPr id="4" name="Date Placeholder 3">
            <a:extLst>
              <a:ext uri="{FF2B5EF4-FFF2-40B4-BE49-F238E27FC236}">
                <a16:creationId xmlns:a16="http://schemas.microsoft.com/office/drawing/2014/main" id="{4582F1A0-34C1-6275-80FD-F093601899E7}"/>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8C631D4C-154E-E1D8-FF45-842951D5578D}"/>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effectLst/>
                <a:latin typeface="+mn-lt"/>
                <a:ea typeface="+mn-ea"/>
                <a:cs typeface="+mn-cs"/>
              </a:rPr>
              <a:t>Sample Footer Text</a:t>
            </a:r>
          </a:p>
        </p:txBody>
      </p:sp>
      <p:sp>
        <p:nvSpPr>
          <p:cNvPr id="6" name="Slide Number Placeholder 5">
            <a:extLst>
              <a:ext uri="{FF2B5EF4-FFF2-40B4-BE49-F238E27FC236}">
                <a16:creationId xmlns:a16="http://schemas.microsoft.com/office/drawing/2014/main" id="{100E1741-5073-EA75-45AC-24E5CDA4F8AF}"/>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12</a:t>
            </a:fld>
            <a:endParaRPr lang="en-US"/>
          </a:p>
        </p:txBody>
      </p:sp>
    </p:spTree>
    <p:extLst>
      <p:ext uri="{BB962C8B-B14F-4D97-AF65-F5344CB8AC3E}">
        <p14:creationId xmlns:p14="http://schemas.microsoft.com/office/powerpoint/2010/main" val="15612971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A9DA8-5026-AA34-D578-AFE3CF9068CD}"/>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b="0" kern="1200" cap="all" baseline="0">
                <a:latin typeface="+mj-lt"/>
                <a:ea typeface="+mj-ea"/>
                <a:cs typeface="+mj-cs"/>
              </a:rPr>
              <a:t>Creating Individualized Service Plans</a:t>
            </a:r>
          </a:p>
        </p:txBody>
      </p:sp>
      <p:sp>
        <p:nvSpPr>
          <p:cNvPr id="8" name="TextBox 7">
            <a:extLst>
              <a:ext uri="{FF2B5EF4-FFF2-40B4-BE49-F238E27FC236}">
                <a16:creationId xmlns:a16="http://schemas.microsoft.com/office/drawing/2014/main" id="{9B5A77D3-59CF-4244-A2BA-5D2AAAE4C865}"/>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Client Collaboration</a:t>
            </a:r>
          </a:p>
          <a:p>
            <a:pPr marL="0" lvl="1" indent="0">
              <a:spcBef>
                <a:spcPts val="1000"/>
              </a:spcBef>
              <a:spcAft>
                <a:spcPts val="600"/>
              </a:spcAft>
              <a:buFont typeface="Arial" panose="020B0604020202020204" pitchFamily="34" charset="0"/>
              <a:buNone/>
            </a:pPr>
            <a:r>
              <a:rPr lang="en-US" sz="1400"/>
              <a:t>Peer case managers work closely with clients to understand their unique goals and needs.</a:t>
            </a:r>
          </a:p>
          <a:p>
            <a:pPr marL="0" indent="0">
              <a:spcBef>
                <a:spcPts val="2500"/>
              </a:spcBef>
              <a:spcAft>
                <a:spcPts val="600"/>
              </a:spcAft>
              <a:buFont typeface="Arial" panose="020B0604020202020204" pitchFamily="34" charset="0"/>
              <a:buNone/>
            </a:pPr>
            <a:r>
              <a:rPr lang="en-US" sz="1400" b="1"/>
              <a:t>Personalized Planning</a:t>
            </a:r>
          </a:p>
          <a:p>
            <a:pPr marL="0" lvl="1" indent="0">
              <a:spcBef>
                <a:spcPts val="1000"/>
              </a:spcBef>
              <a:spcAft>
                <a:spcPts val="600"/>
              </a:spcAft>
              <a:buFont typeface="Arial" panose="020B0604020202020204" pitchFamily="34" charset="0"/>
              <a:buNone/>
            </a:pPr>
            <a:r>
              <a:rPr lang="en-US" sz="1400"/>
              <a:t>Service plans are tailored to each individual's strengths and circumstances for maximum effectiveness.</a:t>
            </a:r>
          </a:p>
          <a:p>
            <a:pPr marL="0" indent="0">
              <a:spcBef>
                <a:spcPts val="2500"/>
              </a:spcBef>
              <a:spcAft>
                <a:spcPts val="600"/>
              </a:spcAft>
              <a:buFont typeface="Arial" panose="020B0604020202020204" pitchFamily="34" charset="0"/>
              <a:buNone/>
            </a:pPr>
            <a:r>
              <a:rPr lang="en-US" sz="1400" b="1"/>
              <a:t>Effective Support Strategies</a:t>
            </a:r>
          </a:p>
          <a:p>
            <a:pPr marL="0" lvl="1" indent="0">
              <a:spcBef>
                <a:spcPts val="1000"/>
              </a:spcBef>
              <a:spcAft>
                <a:spcPts val="600"/>
              </a:spcAft>
              <a:buFont typeface="Arial" panose="020B0604020202020204" pitchFamily="34" charset="0"/>
              <a:buNone/>
            </a:pPr>
            <a:r>
              <a:rPr lang="en-US" sz="1400"/>
              <a:t>Individualized plans ensure relevant and practical support for client success and growth.</a:t>
            </a:r>
          </a:p>
        </p:txBody>
      </p:sp>
      <p:pic>
        <p:nvPicPr>
          <p:cNvPr id="7" name="Content Placeholder 6" descr="The dream team at it again">
            <a:extLst>
              <a:ext uri="{FF2B5EF4-FFF2-40B4-BE49-F238E27FC236}">
                <a16:creationId xmlns:a16="http://schemas.microsoft.com/office/drawing/2014/main" id="{38646865-DB3B-4010-8837-94E23012AB9B}"/>
              </a:ext>
            </a:extLst>
          </p:cNvPr>
          <p:cNvPicPr>
            <a:picLocks noGrp="1" noChangeAspect="1"/>
          </p:cNvPicPr>
          <p:nvPr>
            <p:ph type="pic" sz="quarter" idx="15"/>
          </p:nvPr>
        </p:nvPicPr>
        <p:blipFill>
          <a:blip r:embed="rId3"/>
          <a:srcRect l="23563" r="9363"/>
          <a:stretch>
            <a:fillRect/>
          </a:stretch>
        </p:blipFill>
        <p:spPr>
          <a:xfrm>
            <a:off x="5737594" y="10"/>
            <a:ext cx="6454406" cy="6399142"/>
          </a:xfrm>
        </p:spPr>
      </p:pic>
      <p:sp>
        <p:nvSpPr>
          <p:cNvPr id="4" name="Date Placeholder 3">
            <a:extLst>
              <a:ext uri="{FF2B5EF4-FFF2-40B4-BE49-F238E27FC236}">
                <a16:creationId xmlns:a16="http://schemas.microsoft.com/office/drawing/2014/main" id="{ED5DA4C3-84DD-EE43-E17D-183CE773F9DF}"/>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E80846D7-AA89-6ABB-8125-EC067BA666C7}"/>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effectLst/>
                <a:latin typeface="+mn-lt"/>
                <a:ea typeface="+mn-ea"/>
                <a:cs typeface="+mn-cs"/>
              </a:rPr>
              <a:t>Sample Footer Text</a:t>
            </a:r>
          </a:p>
        </p:txBody>
      </p:sp>
      <p:sp>
        <p:nvSpPr>
          <p:cNvPr id="6" name="Slide Number Placeholder 5">
            <a:extLst>
              <a:ext uri="{FF2B5EF4-FFF2-40B4-BE49-F238E27FC236}">
                <a16:creationId xmlns:a16="http://schemas.microsoft.com/office/drawing/2014/main" id="{BF7B5B39-BD8B-B643-86E3-02D26DD96F6D}"/>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13</a:t>
            </a:fld>
            <a:endParaRPr lang="en-US"/>
          </a:p>
        </p:txBody>
      </p:sp>
    </p:spTree>
    <p:extLst>
      <p:ext uri="{BB962C8B-B14F-4D97-AF65-F5344CB8AC3E}">
        <p14:creationId xmlns:p14="http://schemas.microsoft.com/office/powerpoint/2010/main" val="32881986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5D6FB2-A865-3836-6A1C-007C7884E8F0}"/>
              </a:ext>
            </a:extLst>
          </p:cNvPr>
          <p:cNvSpPr>
            <a:spLocks noGrp="1"/>
          </p:cNvSpPr>
          <p:nvPr>
            <p:ph type="title"/>
          </p:nvPr>
        </p:nvSpPr>
        <p:spPr>
          <a:xfrm>
            <a:off x="8311896" y="1078992"/>
            <a:ext cx="3273552" cy="1947672"/>
          </a:xfrm>
        </p:spPr>
        <p:txBody>
          <a:bodyPr vert="horz" lIns="91440" tIns="45720" rIns="91440" bIns="45720" rtlCol="0" anchor="b">
            <a:normAutofit/>
          </a:bodyPr>
          <a:lstStyle/>
          <a:p>
            <a:r>
              <a:rPr lang="en-US" b="0" kern="1200" cap="all" baseline="0">
                <a:latin typeface="+mj-lt"/>
                <a:ea typeface="+mj-ea"/>
                <a:cs typeface="+mj-cs"/>
              </a:rPr>
              <a:t>Facilitating Referrals and Follow-Ups</a:t>
            </a:r>
          </a:p>
        </p:txBody>
      </p:sp>
      <p:pic>
        <p:nvPicPr>
          <p:cNvPr id="7" name="Content Placeholder 6" descr="3D illustration.">
            <a:extLst>
              <a:ext uri="{FF2B5EF4-FFF2-40B4-BE49-F238E27FC236}">
                <a16:creationId xmlns:a16="http://schemas.microsoft.com/office/drawing/2014/main" id="{053E03C9-00FD-4C12-B2AF-6F92AED971E2}"/>
              </a:ext>
            </a:extLst>
          </p:cNvPr>
          <p:cNvPicPr>
            <a:picLocks noGrp="1" noChangeAspect="1"/>
          </p:cNvPicPr>
          <p:nvPr>
            <p:ph type="pic" sz="quarter" idx="15"/>
          </p:nvPr>
        </p:nvPicPr>
        <p:blipFill>
          <a:blip r:embed="rId3"/>
          <a:srcRect r="9350" b="-2"/>
          <a:stretch>
            <a:fillRect/>
          </a:stretch>
        </p:blipFill>
        <p:spPr>
          <a:xfrm>
            <a:off x="20" y="10"/>
            <a:ext cx="7734280" cy="6399142"/>
          </a:xfrm>
        </p:spPr>
      </p:pic>
      <p:sp>
        <p:nvSpPr>
          <p:cNvPr id="8" name="TextBox 7">
            <a:extLst>
              <a:ext uri="{FF2B5EF4-FFF2-40B4-BE49-F238E27FC236}">
                <a16:creationId xmlns:a16="http://schemas.microsoft.com/office/drawing/2014/main" id="{666850D0-E898-4901-9907-1DDD0B9CA4F1}"/>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311896" y="3099816"/>
            <a:ext cx="3273552" cy="2953512"/>
          </a:xfrm>
          <a:prstGeom prst="rect">
            <a:avLst/>
          </a:prstGeom>
        </p:spPr>
        <p:txBody>
          <a:bodyPr>
            <a:normAutofit/>
          </a:bodyPr>
          <a:lstStyle/>
          <a:p>
            <a:pPr marL="0" indent="0">
              <a:lnSpc>
                <a:spcPct val="90000"/>
              </a:lnSpc>
              <a:spcBef>
                <a:spcPts val="2500"/>
              </a:spcBef>
              <a:spcAft>
                <a:spcPts val="600"/>
              </a:spcAft>
              <a:buFont typeface="Arial" panose="020B0604020202020204" pitchFamily="34" charset="0"/>
              <a:buNone/>
            </a:pPr>
            <a:r>
              <a:rPr lang="en-US" sz="900" b="1"/>
              <a:t>Coordinating Referrals</a:t>
            </a:r>
          </a:p>
          <a:p>
            <a:pPr marL="0" lvl="1" indent="0">
              <a:lnSpc>
                <a:spcPct val="90000"/>
              </a:lnSpc>
              <a:spcBef>
                <a:spcPts val="1000"/>
              </a:spcBef>
              <a:spcAft>
                <a:spcPts val="600"/>
              </a:spcAft>
              <a:buFont typeface="Arial" panose="020B0604020202020204" pitchFamily="34" charset="0"/>
              <a:buNone/>
            </a:pPr>
            <a:r>
              <a:rPr lang="en-US" sz="900"/>
              <a:t>Peer case managers connect clients to appropriate services by managing a network of referral resources effectively.</a:t>
            </a:r>
          </a:p>
          <a:p>
            <a:pPr marL="0" indent="0">
              <a:lnSpc>
                <a:spcPct val="90000"/>
              </a:lnSpc>
              <a:spcBef>
                <a:spcPts val="2500"/>
              </a:spcBef>
              <a:spcAft>
                <a:spcPts val="600"/>
              </a:spcAft>
              <a:buFont typeface="Arial" panose="020B0604020202020204" pitchFamily="34" charset="0"/>
              <a:buNone/>
            </a:pPr>
            <a:r>
              <a:rPr lang="en-US" sz="900" b="1"/>
              <a:t>Tracking Follow-Ups</a:t>
            </a:r>
          </a:p>
          <a:p>
            <a:pPr marL="0" lvl="1" indent="0">
              <a:lnSpc>
                <a:spcPct val="90000"/>
              </a:lnSpc>
              <a:spcBef>
                <a:spcPts val="1000"/>
              </a:spcBef>
              <a:spcAft>
                <a:spcPts val="600"/>
              </a:spcAft>
              <a:buFont typeface="Arial" panose="020B0604020202020204" pitchFamily="34" charset="0"/>
              <a:buNone/>
            </a:pPr>
            <a:r>
              <a:rPr lang="en-US" sz="900"/>
              <a:t>Regular follow-ups allow case managers to monitor client progress and identify challenges for timely intervention.</a:t>
            </a:r>
          </a:p>
          <a:p>
            <a:pPr marL="0" indent="0">
              <a:lnSpc>
                <a:spcPct val="90000"/>
              </a:lnSpc>
              <a:spcBef>
                <a:spcPts val="2500"/>
              </a:spcBef>
              <a:spcAft>
                <a:spcPts val="600"/>
              </a:spcAft>
              <a:buFont typeface="Arial" panose="020B0604020202020204" pitchFamily="34" charset="0"/>
              <a:buNone/>
            </a:pPr>
            <a:r>
              <a:rPr lang="en-US" sz="900" b="1"/>
              <a:t>Adjusting Client Plans</a:t>
            </a:r>
          </a:p>
          <a:p>
            <a:pPr marL="0" lvl="1" indent="0">
              <a:lnSpc>
                <a:spcPct val="90000"/>
              </a:lnSpc>
              <a:spcBef>
                <a:spcPts val="1000"/>
              </a:spcBef>
              <a:spcAft>
                <a:spcPts val="600"/>
              </a:spcAft>
              <a:buFont typeface="Arial" panose="020B0604020202020204" pitchFamily="34" charset="0"/>
              <a:buNone/>
            </a:pPr>
            <a:r>
              <a:rPr lang="en-US" sz="900"/>
              <a:t>Adjustments in client plans are made based on follow-up insights to ensure sustained success and address emerging needs.</a:t>
            </a:r>
          </a:p>
        </p:txBody>
      </p:sp>
      <p:sp>
        <p:nvSpPr>
          <p:cNvPr id="4" name="Date Placeholder 3">
            <a:extLst>
              <a:ext uri="{FF2B5EF4-FFF2-40B4-BE49-F238E27FC236}">
                <a16:creationId xmlns:a16="http://schemas.microsoft.com/office/drawing/2014/main" id="{552F6F3E-01AF-735D-66B4-0B555F20FE36}"/>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9775B79C-5BAE-B7F4-2F39-780E7B5D5B00}"/>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latin typeface="+mn-lt"/>
                <a:ea typeface="+mn-ea"/>
                <a:cs typeface="+mn-cs"/>
              </a:rPr>
              <a:t>Sample Footer Text</a:t>
            </a:r>
          </a:p>
        </p:txBody>
      </p:sp>
      <p:sp>
        <p:nvSpPr>
          <p:cNvPr id="6" name="Slide Number Placeholder 5">
            <a:extLst>
              <a:ext uri="{FF2B5EF4-FFF2-40B4-BE49-F238E27FC236}">
                <a16:creationId xmlns:a16="http://schemas.microsoft.com/office/drawing/2014/main" id="{C9BB6994-F41E-CEC8-B0E6-8B5C3C65B0ED}"/>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14</a:t>
            </a:fld>
            <a:endParaRPr lang="en-US"/>
          </a:p>
        </p:txBody>
      </p:sp>
    </p:spTree>
    <p:extLst>
      <p:ext uri="{BB962C8B-B14F-4D97-AF65-F5344CB8AC3E}">
        <p14:creationId xmlns:p14="http://schemas.microsoft.com/office/powerpoint/2010/main" val="139394959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A70CE-CA94-5A12-C558-3445F63E5692}"/>
              </a:ext>
            </a:extLst>
          </p:cNvPr>
          <p:cNvSpPr>
            <a:spLocks noGrp="1"/>
          </p:cNvSpPr>
          <p:nvPr>
            <p:ph type="title"/>
          </p:nvPr>
        </p:nvSpPr>
        <p:spPr>
          <a:xfrm>
            <a:off x="431172" y="553616"/>
            <a:ext cx="7914087" cy="4008859"/>
          </a:xfrm>
        </p:spPr>
        <p:txBody>
          <a:bodyPr anchor="t">
            <a:normAutofit/>
          </a:bodyPr>
          <a:lstStyle/>
          <a:p>
            <a:r>
              <a:rPr lang="en-US"/>
              <a:t>Impact of Peer Case Managers on Individuals and Communities</a:t>
            </a:r>
          </a:p>
        </p:txBody>
      </p:sp>
      <p:sp>
        <p:nvSpPr>
          <p:cNvPr id="11" name="Text Placeholder 2">
            <a:extLst>
              <a:ext uri="{FF2B5EF4-FFF2-40B4-BE49-F238E27FC236}">
                <a16:creationId xmlns:a16="http://schemas.microsoft.com/office/drawing/2014/main" id="{5A98F4ED-42D5-3E1E-2EA0-014B7B245C56}"/>
              </a:ext>
            </a:extLst>
          </p:cNvPr>
          <p:cNvSpPr>
            <a:spLocks noGrp="1"/>
          </p:cNvSpPr>
          <p:nvPr>
            <p:ph type="body" idx="1"/>
          </p:nvPr>
        </p:nvSpPr>
        <p:spPr>
          <a:xfrm>
            <a:off x="431172" y="5088156"/>
            <a:ext cx="7914087" cy="1166648"/>
          </a:xfrm>
        </p:spPr>
        <p:txBody>
          <a:bodyPr/>
          <a:lstStyle/>
          <a:p>
            <a:endParaRPr lang="en-US"/>
          </a:p>
        </p:txBody>
      </p:sp>
      <p:sp>
        <p:nvSpPr>
          <p:cNvPr id="4" name="Date Placeholder 3">
            <a:extLst>
              <a:ext uri="{FF2B5EF4-FFF2-40B4-BE49-F238E27FC236}">
                <a16:creationId xmlns:a16="http://schemas.microsoft.com/office/drawing/2014/main" id="{EAD4B3A8-6362-2301-D851-EC977AE3FE3A}"/>
              </a:ext>
            </a:extLst>
          </p:cNvPr>
          <p:cNvSpPr>
            <a:spLocks noGrp="1"/>
          </p:cNvSpPr>
          <p:nvPr>
            <p:ph type="dt" sz="half" idx="10"/>
          </p:nvPr>
        </p:nvSpPr>
        <p:spPr>
          <a:xfrm>
            <a:off x="431172" y="6490524"/>
            <a:ext cx="2841959" cy="336141"/>
          </a:xfrm>
        </p:spPr>
        <p:txBody>
          <a:bodyPr anchor="ctr">
            <a:normAutofit/>
          </a:bodyPr>
          <a:lstStyle/>
          <a:p>
            <a:pPr>
              <a:spcAft>
                <a:spcPts val="600"/>
              </a:spcAft>
            </a:pPr>
            <a:fld id="{B04EF954-66B1-4168-AF40-97F3DAF43FC4}"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1D046271-29CC-AE9F-134B-D78ABA0C0721}"/>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0746C7FE-5767-A79F-7CE9-E332A939576F}"/>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15</a:t>
            </a:fld>
            <a:endParaRPr lang="en-US"/>
          </a:p>
        </p:txBody>
      </p:sp>
    </p:spTree>
    <p:extLst>
      <p:ext uri="{BB962C8B-B14F-4D97-AF65-F5344CB8AC3E}">
        <p14:creationId xmlns:p14="http://schemas.microsoft.com/office/powerpoint/2010/main" val="41953466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2BD28-37ED-F5A4-7E5B-21B6F070C5C0}"/>
              </a:ext>
            </a:extLst>
          </p:cNvPr>
          <p:cNvSpPr>
            <a:spLocks noGrp="1"/>
          </p:cNvSpPr>
          <p:nvPr>
            <p:ph type="title"/>
          </p:nvPr>
        </p:nvSpPr>
        <p:spPr>
          <a:xfrm>
            <a:off x="429768" y="603504"/>
            <a:ext cx="4480560" cy="1527048"/>
          </a:xfrm>
        </p:spPr>
        <p:txBody>
          <a:bodyPr vert="horz" lIns="91440" tIns="45720" rIns="91440" bIns="45720" rtlCol="0" anchor="b">
            <a:normAutofit/>
          </a:bodyPr>
          <a:lstStyle/>
          <a:p>
            <a:r>
              <a:rPr lang="en-US" sz="2700" b="0" kern="1200" cap="all" baseline="0">
                <a:latin typeface="+mj-lt"/>
                <a:ea typeface="+mj-ea"/>
                <a:cs typeface="+mj-cs"/>
              </a:rPr>
              <a:t>Improved Outcomes for Marginalized Populations</a:t>
            </a:r>
          </a:p>
        </p:txBody>
      </p:sp>
      <p:sp>
        <p:nvSpPr>
          <p:cNvPr id="8" name="TextBox 7">
            <a:extLst>
              <a:ext uri="{FF2B5EF4-FFF2-40B4-BE49-F238E27FC236}">
                <a16:creationId xmlns:a16="http://schemas.microsoft.com/office/drawing/2014/main" id="{292A1A73-8DB5-46C6-AB4D-22F765825483}"/>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7" y="2276856"/>
            <a:ext cx="4480560" cy="4041648"/>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Role of Peer Case Managers</a:t>
            </a:r>
          </a:p>
          <a:p>
            <a:pPr marL="0" lvl="1" indent="0">
              <a:spcBef>
                <a:spcPts val="1000"/>
              </a:spcBef>
              <a:spcAft>
                <a:spcPts val="600"/>
              </a:spcAft>
              <a:buFont typeface="Arial" panose="020B0604020202020204" pitchFamily="34" charset="0"/>
              <a:buNone/>
            </a:pPr>
            <a:r>
              <a:rPr lang="en-US" sz="1400"/>
              <a:t>Peer case managers provide culturally relevant support, improving trust and engagement among marginalized populations.</a:t>
            </a:r>
          </a:p>
          <a:p>
            <a:pPr marL="0" indent="0">
              <a:spcBef>
                <a:spcPts val="2500"/>
              </a:spcBef>
              <a:spcAft>
                <a:spcPts val="600"/>
              </a:spcAft>
              <a:buFont typeface="Arial" panose="020B0604020202020204" pitchFamily="34" charset="0"/>
              <a:buNone/>
            </a:pPr>
            <a:r>
              <a:rPr lang="en-US" sz="1400" b="1"/>
              <a:t>Reducing Disparities</a:t>
            </a:r>
          </a:p>
          <a:p>
            <a:pPr marL="0" lvl="1" indent="0">
              <a:spcBef>
                <a:spcPts val="1000"/>
              </a:spcBef>
              <a:spcAft>
                <a:spcPts val="600"/>
              </a:spcAft>
              <a:buFont typeface="Arial" panose="020B0604020202020204" pitchFamily="34" charset="0"/>
              <a:buNone/>
            </a:pPr>
            <a:r>
              <a:rPr lang="en-US" sz="1400"/>
              <a:t>Their work reduces disparities by enhancing access to health and social services for underserved groups.</a:t>
            </a:r>
          </a:p>
          <a:p>
            <a:pPr marL="0" indent="0">
              <a:spcBef>
                <a:spcPts val="2500"/>
              </a:spcBef>
              <a:spcAft>
                <a:spcPts val="600"/>
              </a:spcAft>
              <a:buFont typeface="Arial" panose="020B0604020202020204" pitchFamily="34" charset="0"/>
              <a:buNone/>
            </a:pPr>
            <a:r>
              <a:rPr lang="en-US" sz="1400" b="1"/>
              <a:t>Improved Health Outcomes</a:t>
            </a:r>
          </a:p>
          <a:p>
            <a:pPr marL="0" lvl="1" indent="0">
              <a:spcBef>
                <a:spcPts val="1000"/>
              </a:spcBef>
              <a:spcAft>
                <a:spcPts val="600"/>
              </a:spcAft>
              <a:buFont typeface="Arial" panose="020B0604020202020204" pitchFamily="34" charset="0"/>
              <a:buNone/>
            </a:pPr>
            <a:r>
              <a:rPr lang="en-US" sz="1400"/>
              <a:t>Improved engagement leads to better health and social outcomes for marginalized populations.</a:t>
            </a:r>
          </a:p>
        </p:txBody>
      </p:sp>
      <p:pic>
        <p:nvPicPr>
          <p:cNvPr id="7" name="Content Placeholder 6" descr="Shot of a group of confident businesspeople waiting in line for their interviews inside of a office during the day">
            <a:extLst>
              <a:ext uri="{FF2B5EF4-FFF2-40B4-BE49-F238E27FC236}">
                <a16:creationId xmlns:a16="http://schemas.microsoft.com/office/drawing/2014/main" id="{BD988DF4-F235-463C-8098-6ECD75BBF7C9}"/>
              </a:ext>
            </a:extLst>
          </p:cNvPr>
          <p:cNvPicPr>
            <a:picLocks noGrp="1" noChangeAspect="1"/>
          </p:cNvPicPr>
          <p:nvPr>
            <p:ph type="pic" sz="quarter" idx="15"/>
          </p:nvPr>
        </p:nvPicPr>
        <p:blipFill>
          <a:blip r:embed="rId3"/>
          <a:srcRect l="32027" r="647" b="1"/>
          <a:stretch>
            <a:fillRect/>
          </a:stretch>
        </p:blipFill>
        <p:spPr>
          <a:xfrm>
            <a:off x="5737594" y="10"/>
            <a:ext cx="6454406" cy="6399142"/>
          </a:xfrm>
        </p:spPr>
      </p:pic>
      <p:sp>
        <p:nvSpPr>
          <p:cNvPr id="4" name="Date Placeholder 3">
            <a:extLst>
              <a:ext uri="{FF2B5EF4-FFF2-40B4-BE49-F238E27FC236}">
                <a16:creationId xmlns:a16="http://schemas.microsoft.com/office/drawing/2014/main" id="{418C011D-582D-0CE2-8EA4-B138BAB70CD8}"/>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853EAE58-E1B6-E1F8-27C9-ED8381A1923E}"/>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effectLst/>
                <a:latin typeface="+mn-lt"/>
                <a:ea typeface="+mn-ea"/>
                <a:cs typeface="+mn-cs"/>
              </a:rPr>
              <a:t>Sample Footer Text</a:t>
            </a:r>
          </a:p>
        </p:txBody>
      </p:sp>
      <p:sp>
        <p:nvSpPr>
          <p:cNvPr id="6" name="Slide Number Placeholder 5">
            <a:extLst>
              <a:ext uri="{FF2B5EF4-FFF2-40B4-BE49-F238E27FC236}">
                <a16:creationId xmlns:a16="http://schemas.microsoft.com/office/drawing/2014/main" id="{FFEE4355-F5F0-C3F7-046B-8E201E5E2127}"/>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16</a:t>
            </a:fld>
            <a:endParaRPr lang="en-US"/>
          </a:p>
        </p:txBody>
      </p:sp>
    </p:spTree>
    <p:extLst>
      <p:ext uri="{BB962C8B-B14F-4D97-AF65-F5344CB8AC3E}">
        <p14:creationId xmlns:p14="http://schemas.microsoft.com/office/powerpoint/2010/main" val="379741250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5E440-97B0-E6BB-A5DA-2AD8F99B9010}"/>
              </a:ext>
            </a:extLst>
          </p:cNvPr>
          <p:cNvSpPr>
            <a:spLocks noGrp="1"/>
          </p:cNvSpPr>
          <p:nvPr>
            <p:ph type="title"/>
          </p:nvPr>
        </p:nvSpPr>
        <p:spPr>
          <a:xfrm>
            <a:off x="431172" y="293302"/>
            <a:ext cx="11125032" cy="965101"/>
          </a:xfrm>
        </p:spPr>
        <p:txBody>
          <a:bodyPr anchor="b">
            <a:normAutofit/>
          </a:bodyPr>
          <a:lstStyle/>
          <a:p>
            <a:r>
              <a:rPr lang="en-US"/>
              <a:t>Strengthening Community Engagement</a:t>
            </a:r>
          </a:p>
        </p:txBody>
      </p:sp>
      <p:sp>
        <p:nvSpPr>
          <p:cNvPr id="4" name="Date Placeholder 3">
            <a:extLst>
              <a:ext uri="{FF2B5EF4-FFF2-40B4-BE49-F238E27FC236}">
                <a16:creationId xmlns:a16="http://schemas.microsoft.com/office/drawing/2014/main" id="{24324DC6-5885-A496-A502-F91F032FF632}"/>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9870D05A-19E7-237C-67E5-37A345F307DD}"/>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4555A94C-6894-4923-8388-3DA9F1F4972D}"/>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17</a:t>
            </a:fld>
            <a:endParaRPr lang="en-US"/>
          </a:p>
        </p:txBody>
      </p:sp>
      <p:graphicFrame>
        <p:nvGraphicFramePr>
          <p:cNvPr id="7" name="Content Placeholder 7">
            <a:extLst>
              <a:ext uri="{FF2B5EF4-FFF2-40B4-BE49-F238E27FC236}">
                <a16:creationId xmlns:a16="http://schemas.microsoft.com/office/drawing/2014/main" id="{9A4E579D-F19D-4C41-A965-85C67639CBE9}"/>
              </a:ext>
            </a:extLst>
          </p:cNvPr>
          <p:cNvGraphicFramePr>
            <a:graphicFrameLocks noGrp="1"/>
          </p:cNvGraphicFramePr>
          <p:nvPr>
            <p:ph idx="1"/>
            <p:extLst>
              <p:ext uri="{D42A27DB-BD31-4B8C-83A1-F6EECF244321}">
                <p14:modId xmlns:p14="http://schemas.microsoft.com/office/powerpoint/2010/main" val="4032237233"/>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31172" y="1384847"/>
          <a:ext cx="11125032" cy="490511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75104889"/>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D20E5-CD5E-D78C-338B-20566AADC45F}"/>
              </a:ext>
            </a:extLst>
          </p:cNvPr>
          <p:cNvSpPr>
            <a:spLocks noGrp="1"/>
          </p:cNvSpPr>
          <p:nvPr>
            <p:ph type="title"/>
          </p:nvPr>
        </p:nvSpPr>
        <p:spPr>
          <a:xfrm>
            <a:off x="429768" y="320040"/>
            <a:ext cx="6858000" cy="932688"/>
          </a:xfrm>
        </p:spPr>
        <p:txBody>
          <a:bodyPr vert="horz" lIns="91440" tIns="45720" rIns="91440" bIns="45720" rtlCol="0" anchor="b">
            <a:normAutofit/>
          </a:bodyPr>
          <a:lstStyle/>
          <a:p>
            <a:r>
              <a:rPr lang="en-US" sz="3000" b="0" kern="1200" cap="all" baseline="0">
                <a:latin typeface="+mj-lt"/>
                <a:ea typeface="+mj-ea"/>
                <a:cs typeface="+mj-cs"/>
              </a:rPr>
              <a:t>Challenges and Solutions in Peer Case Management</a:t>
            </a:r>
          </a:p>
        </p:txBody>
      </p:sp>
      <p:sp>
        <p:nvSpPr>
          <p:cNvPr id="8" name="TextBox 7">
            <a:extLst>
              <a:ext uri="{FF2B5EF4-FFF2-40B4-BE49-F238E27FC236}">
                <a16:creationId xmlns:a16="http://schemas.microsoft.com/office/drawing/2014/main" id="{9B243489-BC91-4075-B07D-2279F44F6572}"/>
              </a:ext>
            </a:extLst>
          </p:cNvPr>
          <p:cNvSpPr txBox="1"/>
          <p:nvPr>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29768" y="1380744"/>
            <a:ext cx="6858000" cy="4983480"/>
          </a:xfrm>
          <a:prstGeom prst="rect">
            <a:avLst/>
          </a:prstGeom>
        </p:spPr>
        <p:txBody>
          <a:bodyPr>
            <a:normAutofit/>
          </a:bodyPr>
          <a:lstStyle/>
          <a:p>
            <a:pPr marL="0" indent="0">
              <a:spcBef>
                <a:spcPts val="2500"/>
              </a:spcBef>
              <a:spcAft>
                <a:spcPts val="600"/>
              </a:spcAft>
              <a:buFont typeface="Arial" panose="020B0604020202020204" pitchFamily="34" charset="0"/>
              <a:buNone/>
            </a:pPr>
            <a:r>
              <a:rPr lang="en-US" sz="1400" b="1"/>
              <a:t>Role Ambiguity</a:t>
            </a:r>
          </a:p>
          <a:p>
            <a:pPr marL="0" lvl="1" indent="0">
              <a:spcBef>
                <a:spcPts val="1000"/>
              </a:spcBef>
              <a:spcAft>
                <a:spcPts val="600"/>
              </a:spcAft>
              <a:buFont typeface="Arial" panose="020B0604020202020204" pitchFamily="34" charset="0"/>
              <a:buNone/>
            </a:pPr>
            <a:r>
              <a:rPr lang="en-US" sz="1400"/>
              <a:t>Unclear role definitions create confusion and hinder peer case management effectiveness.</a:t>
            </a:r>
          </a:p>
          <a:p>
            <a:pPr marL="0" indent="0">
              <a:spcBef>
                <a:spcPts val="2500"/>
              </a:spcBef>
              <a:spcAft>
                <a:spcPts val="600"/>
              </a:spcAft>
              <a:buFont typeface="Arial" panose="020B0604020202020204" pitchFamily="34" charset="0"/>
              <a:buNone/>
            </a:pPr>
            <a:r>
              <a:rPr lang="en-US" sz="1400" b="1"/>
              <a:t>Burnout and Stress</a:t>
            </a:r>
          </a:p>
          <a:p>
            <a:pPr marL="0" lvl="1" indent="0">
              <a:spcBef>
                <a:spcPts val="1000"/>
              </a:spcBef>
              <a:spcAft>
                <a:spcPts val="600"/>
              </a:spcAft>
              <a:buFont typeface="Arial" panose="020B0604020202020204" pitchFamily="34" charset="0"/>
              <a:buNone/>
            </a:pPr>
            <a:r>
              <a:rPr lang="en-US" sz="1400"/>
              <a:t>Burnout among peers can reduce productivity and impact care quality negatively.</a:t>
            </a:r>
          </a:p>
          <a:p>
            <a:pPr marL="0" indent="0">
              <a:spcBef>
                <a:spcPts val="2500"/>
              </a:spcBef>
              <a:spcAft>
                <a:spcPts val="600"/>
              </a:spcAft>
              <a:buFont typeface="Arial" panose="020B0604020202020204" pitchFamily="34" charset="0"/>
              <a:buNone/>
            </a:pPr>
            <a:r>
              <a:rPr lang="en-US" sz="1400" b="1"/>
              <a:t>Systemic Barriers</a:t>
            </a:r>
          </a:p>
          <a:p>
            <a:pPr marL="0" lvl="1" indent="0">
              <a:spcBef>
                <a:spcPts val="1000"/>
              </a:spcBef>
              <a:spcAft>
                <a:spcPts val="600"/>
              </a:spcAft>
              <a:buFont typeface="Arial" panose="020B0604020202020204" pitchFamily="34" charset="0"/>
              <a:buNone/>
            </a:pPr>
            <a:r>
              <a:rPr lang="en-US" sz="1400"/>
              <a:t>Organizational challenges and systemic barriers obstruct efficient peer case management.</a:t>
            </a:r>
          </a:p>
          <a:p>
            <a:pPr marL="0" indent="0">
              <a:spcBef>
                <a:spcPts val="2500"/>
              </a:spcBef>
              <a:spcAft>
                <a:spcPts val="600"/>
              </a:spcAft>
              <a:buFont typeface="Arial" panose="020B0604020202020204" pitchFamily="34" charset="0"/>
              <a:buNone/>
            </a:pPr>
            <a:r>
              <a:rPr lang="en-US" sz="1400" b="1"/>
              <a:t>Effective Solutions</a:t>
            </a:r>
          </a:p>
          <a:p>
            <a:pPr marL="0" lvl="1" indent="0">
              <a:spcBef>
                <a:spcPts val="1000"/>
              </a:spcBef>
              <a:spcAft>
                <a:spcPts val="600"/>
              </a:spcAft>
              <a:buFont typeface="Arial" panose="020B0604020202020204" pitchFamily="34" charset="0"/>
              <a:buNone/>
            </a:pPr>
            <a:r>
              <a:rPr lang="en-US" sz="1400"/>
              <a:t>Ongoing training, clear roles, and organizational support sustain successful peer case management.</a:t>
            </a:r>
          </a:p>
        </p:txBody>
      </p:sp>
      <p:pic>
        <p:nvPicPr>
          <p:cNvPr id="7" name="Content Placeholder 6" descr="build a bridge / concept isolated on white">
            <a:extLst>
              <a:ext uri="{FF2B5EF4-FFF2-40B4-BE49-F238E27FC236}">
                <a16:creationId xmlns:a16="http://schemas.microsoft.com/office/drawing/2014/main" id="{0E5DF91B-687F-4A10-BA62-445DD19A5099}"/>
              </a:ext>
            </a:extLst>
          </p:cNvPr>
          <p:cNvPicPr>
            <a:picLocks noGrp="1" noChangeAspect="1"/>
          </p:cNvPicPr>
          <p:nvPr>
            <p:ph type="pic" sz="quarter" idx="15"/>
          </p:nvPr>
        </p:nvPicPr>
        <p:blipFill>
          <a:blip r:embed="rId3"/>
          <a:srcRect l="18476" r="38285" b="1"/>
          <a:stretch>
            <a:fillRect/>
          </a:stretch>
        </p:blipFill>
        <p:spPr>
          <a:xfrm>
            <a:off x="8046768" y="10"/>
            <a:ext cx="4145232" cy="6399142"/>
          </a:xfrm>
        </p:spPr>
      </p:pic>
      <p:sp>
        <p:nvSpPr>
          <p:cNvPr id="4" name="Date Placeholder 3">
            <a:extLst>
              <a:ext uri="{FF2B5EF4-FFF2-40B4-BE49-F238E27FC236}">
                <a16:creationId xmlns:a16="http://schemas.microsoft.com/office/drawing/2014/main" id="{96E9B25F-95DE-EA9B-E348-8F7BBEDF4D1D}"/>
              </a:ext>
            </a:extLst>
          </p:cNvPr>
          <p:cNvSpPr>
            <a:spLocks noGrp="1"/>
          </p:cNvSpPr>
          <p:nvPr>
            <p:ph type="dt" sz="half" idx="10"/>
          </p:nvPr>
        </p:nvSpPr>
        <p:spPr>
          <a:xfrm>
            <a:off x="431172" y="6490524"/>
            <a:ext cx="2841959" cy="336141"/>
          </a:xfrm>
        </p:spPr>
        <p:txBody>
          <a:bodyPr vert="horz" lIns="91440" tIns="45720" rIns="91440" bIns="45720" rtlCol="0"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50A4E1A0-41A1-CF91-0CED-D0DEC090D15D}"/>
              </a:ext>
            </a:extLst>
          </p:cNvPr>
          <p:cNvSpPr>
            <a:spLocks noGrp="1"/>
          </p:cNvSpPr>
          <p:nvPr>
            <p:ph type="ftr" sz="quarter" idx="11"/>
          </p:nvPr>
        </p:nvSpPr>
        <p:spPr>
          <a:xfrm>
            <a:off x="8893370" y="6490524"/>
            <a:ext cx="2662834" cy="336141"/>
          </a:xfrm>
        </p:spPr>
        <p:txBody>
          <a:bodyPr vert="horz" lIns="91440" tIns="45720" rIns="91440" bIns="45720" rtlCol="0" anchor="ctr">
            <a:normAutofit/>
          </a:bodyPr>
          <a:lstStyle/>
          <a:p>
            <a:pPr>
              <a:spcAft>
                <a:spcPts val="600"/>
              </a:spcAft>
            </a:pPr>
            <a:r>
              <a:rPr lang="en-US" kern="1200">
                <a:effectLst/>
                <a:latin typeface="+mn-lt"/>
                <a:ea typeface="+mn-ea"/>
                <a:cs typeface="+mn-cs"/>
              </a:rPr>
              <a:t>Sample Footer Text</a:t>
            </a:r>
          </a:p>
        </p:txBody>
      </p:sp>
      <p:sp>
        <p:nvSpPr>
          <p:cNvPr id="6" name="Slide Number Placeholder 5">
            <a:extLst>
              <a:ext uri="{FF2B5EF4-FFF2-40B4-BE49-F238E27FC236}">
                <a16:creationId xmlns:a16="http://schemas.microsoft.com/office/drawing/2014/main" id="{C76C9497-357C-5B68-7662-7F1CCAEA1C08}"/>
              </a:ext>
            </a:extLst>
          </p:cNvPr>
          <p:cNvSpPr>
            <a:spLocks noGrp="1"/>
          </p:cNvSpPr>
          <p:nvPr>
            <p:ph type="sldNum" sz="quarter" idx="12"/>
          </p:nvPr>
        </p:nvSpPr>
        <p:spPr>
          <a:xfrm>
            <a:off x="11648431" y="6490524"/>
            <a:ext cx="457200" cy="336141"/>
          </a:xfrm>
        </p:spPr>
        <p:txBody>
          <a:bodyPr vert="horz" lIns="91440" tIns="45720" rIns="91440" bIns="45720" rtlCol="0" anchor="ctr">
            <a:normAutofit/>
          </a:bodyPr>
          <a:lstStyle/>
          <a:p>
            <a:pPr>
              <a:spcAft>
                <a:spcPts val="600"/>
              </a:spcAft>
            </a:pPr>
            <a:fld id="{84C450F2-3BB4-4AE4-8A35-A9D7AEA4C850}" type="slidenum">
              <a:rPr lang="en-US" smtClean="0"/>
              <a:pPr>
                <a:spcAft>
                  <a:spcPts val="600"/>
                </a:spcAft>
              </a:pPr>
              <a:t>18</a:t>
            </a:fld>
            <a:endParaRPr lang="en-US"/>
          </a:p>
        </p:txBody>
      </p:sp>
    </p:spTree>
    <p:extLst>
      <p:ext uri="{BB962C8B-B14F-4D97-AF65-F5344CB8AC3E}">
        <p14:creationId xmlns:p14="http://schemas.microsoft.com/office/powerpoint/2010/main" val="371809771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D620-B35A-C6F2-FA10-2F890D6EDE3A}"/>
              </a:ext>
            </a:extLst>
          </p:cNvPr>
          <p:cNvSpPr>
            <a:spLocks noGrp="1"/>
          </p:cNvSpPr>
          <p:nvPr>
            <p:ph type="title"/>
          </p:nvPr>
        </p:nvSpPr>
        <p:spPr>
          <a:xfrm>
            <a:off x="429768" y="429768"/>
            <a:ext cx="10890374" cy="1627632"/>
          </a:xfrm>
        </p:spPr>
        <p:txBody>
          <a:bodyPr anchor="t">
            <a:normAutofit/>
          </a:bodyPr>
          <a:lstStyle/>
          <a:p>
            <a:r>
              <a:rPr lang="en-US"/>
              <a:t>Conclusion</a:t>
            </a:r>
          </a:p>
        </p:txBody>
      </p:sp>
      <p:graphicFrame>
        <p:nvGraphicFramePr>
          <p:cNvPr id="10" name="Content Placeholder 2">
            <a:extLst>
              <a:ext uri="{FF2B5EF4-FFF2-40B4-BE49-F238E27FC236}">
                <a16:creationId xmlns:a16="http://schemas.microsoft.com/office/drawing/2014/main" id="{C2A54825-DFF4-A245-1EBF-2667749DE4B4}"/>
              </a:ext>
            </a:extLst>
          </p:cNvPr>
          <p:cNvGraphicFramePr>
            <a:graphicFrameLocks noGrp="1"/>
          </p:cNvGraphicFramePr>
          <p:nvPr>
            <p:ph sz="quarter" idx="13"/>
            <p:extLst>
              <p:ext uri="{D42A27DB-BD31-4B8C-83A1-F6EECF244321}">
                <p14:modId xmlns:p14="http://schemas.microsoft.com/office/powerpoint/2010/main" val="1181715536"/>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429768" y="3264408"/>
          <a:ext cx="10890374" cy="28346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30B32130-03D8-2ED0-7101-B82BB0C2B2A0}"/>
              </a:ext>
            </a:extLst>
          </p:cNvPr>
          <p:cNvSpPr>
            <a:spLocks noGrp="1"/>
          </p:cNvSpPr>
          <p:nvPr>
            <p:ph type="dt" sz="half" idx="10"/>
          </p:nvPr>
        </p:nvSpPr>
        <p:spPr>
          <a:xfrm>
            <a:off x="431172" y="6490524"/>
            <a:ext cx="2841959" cy="336141"/>
          </a:xfrm>
        </p:spPr>
        <p:txBody>
          <a:bodyPr anchor="ctr">
            <a:normAutofit/>
          </a:bodyPr>
          <a:lstStyle/>
          <a:p>
            <a:pPr>
              <a:spcAft>
                <a:spcPts val="600"/>
              </a:spcAft>
            </a:pPr>
            <a:fld id="{FE21D4C7-8630-4B98-978C-30388BBD4EE8}" type="datetime1">
              <a:rPr lang="en-US" smtClean="0"/>
              <a:pPr>
                <a:spcAft>
                  <a:spcPts val="600"/>
                </a:spcAft>
              </a:pPr>
              <a:t>12/19/2025</a:t>
            </a:fld>
            <a:endParaRPr lang="en-US"/>
          </a:p>
        </p:txBody>
      </p:sp>
      <p:sp>
        <p:nvSpPr>
          <p:cNvPr id="5" name="Footer Placeholder 4">
            <a:extLst>
              <a:ext uri="{FF2B5EF4-FFF2-40B4-BE49-F238E27FC236}">
                <a16:creationId xmlns:a16="http://schemas.microsoft.com/office/drawing/2014/main" id="{ABA1202F-0F1B-A172-0F4C-8BE2C414ABB7}"/>
              </a:ext>
            </a:extLst>
          </p:cNvPr>
          <p:cNvSpPr>
            <a:spLocks noGrp="1"/>
          </p:cNvSpPr>
          <p:nvPr>
            <p:ph type="ftr" sz="quarter" idx="11"/>
          </p:nvPr>
        </p:nvSpPr>
        <p:spPr>
          <a:xfrm>
            <a:off x="8893370" y="6490524"/>
            <a:ext cx="2662834" cy="336141"/>
          </a:xfrm>
        </p:spPr>
        <p:txBody>
          <a:bodyPr anchor="ctr">
            <a:normAutofit/>
          </a:bodyPr>
          <a:lstStyle/>
          <a:p>
            <a:pPr>
              <a:spcAft>
                <a:spcPts val="600"/>
              </a:spcAft>
            </a:pPr>
            <a:r>
              <a:rPr lang="en-US"/>
              <a:t>Sample Footer Text</a:t>
            </a:r>
          </a:p>
        </p:txBody>
      </p:sp>
      <p:sp>
        <p:nvSpPr>
          <p:cNvPr id="6" name="Slide Number Placeholder 5">
            <a:extLst>
              <a:ext uri="{FF2B5EF4-FFF2-40B4-BE49-F238E27FC236}">
                <a16:creationId xmlns:a16="http://schemas.microsoft.com/office/drawing/2014/main" id="{48C00C2A-498A-DF8B-8C2D-3DF00DF835E3}"/>
              </a:ext>
            </a:extLst>
          </p:cNvPr>
          <p:cNvSpPr>
            <a:spLocks noGrp="1"/>
          </p:cNvSpPr>
          <p:nvPr>
            <p:ph type="sldNum" sz="quarter" idx="12"/>
          </p:nvPr>
        </p:nvSpPr>
        <p:spPr>
          <a:xfrm>
            <a:off x="11648431" y="6490524"/>
            <a:ext cx="457200" cy="336141"/>
          </a:xfrm>
        </p:spPr>
        <p:txBody>
          <a:bodyPr anchor="ctr">
            <a:normAutofit/>
          </a:bodyPr>
          <a:lstStyle/>
          <a:p>
            <a:pPr>
              <a:spcAft>
                <a:spcPts val="600"/>
              </a:spcAft>
            </a:pPr>
            <a:fld id="{84C450F2-3BB4-4AE4-8A35-A9D7AEA4C850}" type="slidenum">
              <a:rPr lang="en-US" smtClean="0"/>
              <a:pPr>
                <a:spcAft>
                  <a:spcPts val="600"/>
                </a:spcAft>
              </a:pPr>
              <a:t>19</a:t>
            </a:fld>
            <a:endParaRPr lang="en-US"/>
          </a:p>
        </p:txBody>
      </p:sp>
    </p:spTree>
    <p:extLst>
      <p:ext uri="{BB962C8B-B14F-4D97-AF65-F5344CB8AC3E}">
        <p14:creationId xmlns:p14="http://schemas.microsoft.com/office/powerpoint/2010/main" val="2975888274"/>
      </p:ext>
    </p:extLst>
  </p:cSld>
  <p:clrMapOvr>
    <a:masterClrMapping/>
  </p:clrMapOvr>
  <p:transition>
    <p:fade/>
  </p:transition>
</p:sld>
</file>

<file path=ppt/theme/theme1.xml><?xml version="1.0" encoding="utf-8"?>
<a:theme xmlns:a="http://schemas.openxmlformats.org/drawingml/2006/main" name="OasisVTI">
  <a:themeElements>
    <a:clrScheme name="Oasis">
      <a:dk1>
        <a:srgbClr val="131313"/>
      </a:dk1>
      <a:lt1>
        <a:sysClr val="window" lastClr="FFFFFF"/>
      </a:lt1>
      <a:dk2>
        <a:srgbClr val="3D3C33"/>
      </a:dk2>
      <a:lt2>
        <a:srgbClr val="F0EDE6"/>
      </a:lt2>
      <a:accent1>
        <a:srgbClr val="A57361"/>
      </a:accent1>
      <a:accent2>
        <a:srgbClr val="BE8856"/>
      </a:accent2>
      <a:accent3>
        <a:srgbClr val="BD9075"/>
      </a:accent3>
      <a:accent4>
        <a:srgbClr val="939081"/>
      </a:accent4>
      <a:accent5>
        <a:srgbClr val="A16D4C"/>
      </a:accent5>
      <a:accent6>
        <a:srgbClr val="8C8662"/>
      </a:accent6>
      <a:hlink>
        <a:srgbClr val="A57361"/>
      </a:hlink>
      <a:folHlink>
        <a:srgbClr val="8C8662"/>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asis_win32_DN_V3" id="{65F5DFDA-B6D8-4F37-85B8-E95C858FA146}" vid="{998F2FB7-179B-41D4-99FF-60A4C828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1670</Words>
  <Application>Microsoft Office PowerPoint</Application>
  <PresentationFormat>Widescreen</PresentationFormat>
  <Paragraphs>191</Paragraphs>
  <Slides>19</Slides>
  <Notes>19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19</vt:i4>
      </vt:variant>
    </vt:vector>
  </HeadingPairs>
  <TitlesOfParts>
    <vt:vector size="23" baseType="lpstr">
      <vt:lpstr>Aptos</vt:lpstr>
      <vt:lpstr>Arial</vt:lpstr>
      <vt:lpstr>Neue Haas Grotesk Text Pro</vt:lpstr>
      <vt:lpstr>OasisVTI</vt:lpstr>
      <vt:lpstr>Peer Case Managers: Advocacy and Resource Navigation for Empowered Communities</vt:lpstr>
      <vt:lpstr>Agenda Overview</vt:lpstr>
      <vt:lpstr>Understanding the Role of Peer Case Managers</vt:lpstr>
      <vt:lpstr>Definition and Core Responsibilities</vt:lpstr>
      <vt:lpstr>Qualifications and Lived Experience</vt:lpstr>
      <vt:lpstr>Difference Between Peer and Traditional Case Managers</vt:lpstr>
      <vt:lpstr>Advocacy Strategies in Peer Case Management</vt:lpstr>
      <vt:lpstr>Empowering Clients Through Self-Advocacy</vt:lpstr>
      <vt:lpstr>Navigating Barriers to Accessing Services</vt:lpstr>
      <vt:lpstr>Building Collaborative Relationships with Stakeholders</vt:lpstr>
      <vt:lpstr>Resource Navigation for Clients</vt:lpstr>
      <vt:lpstr>Identifying Community Resources and Support Networks</vt:lpstr>
      <vt:lpstr>Creating Individualized Service Plans</vt:lpstr>
      <vt:lpstr>Facilitating Referrals and Follow-Ups</vt:lpstr>
      <vt:lpstr>Impact of Peer Case Managers on Individuals and Communities</vt:lpstr>
      <vt:lpstr>Improved Outcomes for Marginalized Populations</vt:lpstr>
      <vt:lpstr>Strengthening Community Engagement</vt:lpstr>
      <vt:lpstr>Challenges and Solutions in Peer Case Management</vt:lpstr>
      <vt:lpstr>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WRAP of DC</dc:creator>
  <cp:lastModifiedBy>WRAP of DC</cp:lastModifiedBy>
  <cp:revision>1</cp:revision>
  <dcterms:created xsi:type="dcterms:W3CDTF">2025-12-19T14:29:10Z</dcterms:created>
  <dcterms:modified xsi:type="dcterms:W3CDTF">2025-12-19T14:33:31Z</dcterms:modified>
</cp:coreProperties>
</file>