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6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Welcome the group; today we connect a practical wellness tool with spiritual step work.
• WRAP = Wellness Recovery Action Plan, created by Mary Ellen Copeland.
• Third Step = deciding to turn our will and our lives over to the care of God as we understood Him.
• Theme: surrender is not passivity — it is trusted 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Define both terms plainly before connecting them.
• Third Step is a decision; WRAP is a container for carrying that decision out.
• WRAP is self-authored — no one hands you your plan, mirroring personal honesty in step work.
• Ask the group: who has heard of WRAP before?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Walk the six sections quickly — detail comes later.
• Each section moves from prevention to response.
• Nothing here requires a diagnosis or a professional to start.
• Note the progression: awareness → preparation → supported 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This is the heart of the talk — the crosswalk between tool and step.
• Step Three asks for a decision; WRAP records what that decision looks like in practice.
• 'Care' becomes visible through named supporters and agreed actions.
• Willingness: you only have to be willing to write one line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Daily Maintenance is WRAP's version of the daily reprieve.
• Keep the list short enough to actually complete — five items, not twenty.
• Evening review surfaces where self-will crept back in.
• Invite one volunteer to name a single daily practice they'd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Triggers are external; early warning signs are internal.
• Writing them down removes the surprise — and the shame.
• Step Three is not predicting the future; it's preparing and releasing.
• Ask: what is one early warning sign you already know about yourself?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Hardest section to write — and the most freeing.
• Do it with a sponsor or supporter, not alone.
• Share copies; a plan no one has read cannot help you.
• Post-crisis plan matters too: how I return to daily maintenance.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List names and phone numbers, not categories.
• Include who NOT to call — WRAP allows that.
• Handing something to a trusted person is practicing trust in a Higher Power.
• Encourage updating the list every few months.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Summarize the payoff in plain terms.
• WRAP does not replace step work — it gives it hands and feet.
• Hope is listed last on purpose: the plan becomes proof over time.
• Pause here for questions before the action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Give the group one concrete next action, not the whole plan.
• WRAP is a living document — revise it freely.
• Free WRAP resources and local peer-led groups are widely available.
• Close with the Third Step prayer or a moment of silence, as the group prefers.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42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7E362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914400" y="2468880"/>
            <a:ext cx="2377440" cy="201168"/>
          </a:xfrm>
          <a:prstGeom prst="roundRect">
            <a:avLst>
              <a:gd name="adj" fmla="val 45455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822960" y="2834640"/>
            <a:ext cx="3108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</a:t>
            </a:r>
            <a:endParaRPr lang="en-US" sz="4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the</a:t>
            </a:r>
            <a:endParaRPr lang="en-US" sz="40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Third Step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120640" y="2651760"/>
            <a:ext cx="63093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 Wellness Recovery Action Plan supports letting go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5120640" y="4023360"/>
            <a:ext cx="6309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 guide for recovery peers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01168" cy="502920"/>
          </a:xfrm>
          <a:prstGeom prst="roundRect">
            <a:avLst>
              <a:gd name="adj" fmla="val 45455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82296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E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Ideas, One Practice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6217920" y="1463040"/>
            <a:ext cx="5120640" cy="4480560"/>
          </a:xfrm>
          <a:prstGeom prst="roundRect">
            <a:avLst>
              <a:gd name="adj" fmla="val 2449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143000" y="1783080"/>
            <a:ext cx="4480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Third Step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143000" y="2377440"/>
            <a:ext cx="448056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decision to turn our will and our lives over to a Power greater than ourselves.</a:t>
            </a:r>
            <a:endParaRPr lang="en-US" sz="15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Surrender of control, not of responsibility.</a:t>
            </a:r>
            <a:endParaRPr lang="en-US" sz="15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Renewed daily, not once.</a:t>
            </a:r>
            <a:endParaRPr lang="en-US" sz="15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Asks: what is mine to do today?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537960" y="1783080"/>
            <a:ext cx="4480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WRAP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537960" y="2377440"/>
            <a:ext cx="448056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self-designed, evidence-based wellness plan.</a:t>
            </a:r>
            <a:endParaRPr lang="en-US" sz="15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in your own words, by you.</a:t>
            </a:r>
            <a:endParaRPr lang="en-US" sz="15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hope, personal responsibility, education, self-advocacy, support.</a:t>
            </a:r>
            <a:endParaRPr lang="en-US" sz="15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intention into a written plan of action.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01168" cy="502920"/>
          </a:xfrm>
          <a:prstGeom prst="roundRect">
            <a:avLst>
              <a:gd name="adj" fmla="val 45455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82296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E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Six Parts of a WRAP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333756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078992" y="1810512"/>
            <a:ext cx="566928" cy="566928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078992" y="181051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783080" y="182880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Wellness Toolbox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97280" y="260604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things that keep you well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434840" y="1554480"/>
            <a:ext cx="333756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4690872" y="1810512"/>
            <a:ext cx="566928" cy="566928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4690872" y="181051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394960" y="182880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709160" y="260604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 do every day to stay steady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046720" y="1554480"/>
            <a:ext cx="333756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8302752" y="1810512"/>
            <a:ext cx="566928" cy="566928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8302752" y="181051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9006840" y="182880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21040" y="260604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events and a plan for them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22960" y="3794760"/>
            <a:ext cx="333756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1078992" y="4050792"/>
            <a:ext cx="566928" cy="566928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1078992" y="4050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783080" y="40690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097280" y="484632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internal shifts to catch early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434840" y="3794760"/>
            <a:ext cx="333756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4690872" y="4050792"/>
            <a:ext cx="566928" cy="566928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4690872" y="4050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5394960" y="40690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Things Break Down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709160" y="484632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 while still able to act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8046720" y="3794760"/>
            <a:ext cx="333756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8302752" y="4050792"/>
            <a:ext cx="566928" cy="566928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8302752" y="4050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9006840" y="4069080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Crisis &amp; Post-Crisis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8321040" y="4846320"/>
            <a:ext cx="2788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decides, and how I come back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7E36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01168" cy="502920"/>
          </a:xfrm>
          <a:prstGeom prst="roundRect">
            <a:avLst>
              <a:gd name="adj" fmla="val 45455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82296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WRAP Meets Step Three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1508760"/>
            <a:ext cx="10515600" cy="1024128"/>
          </a:xfrm>
          <a:prstGeom prst="roundRect">
            <a:avLst>
              <a:gd name="adj" fmla="val 10714"/>
            </a:avLst>
          </a:prstGeom>
          <a:solidFill>
            <a:srgbClr val="8C4034"/>
          </a:solidFill>
          <a:ln w="12700">
            <a:solidFill>
              <a:srgbClr val="8C403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143000" y="1764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Turning it over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5029200" y="17830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 names what I can and cannot control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22960" y="2715768"/>
            <a:ext cx="10515600" cy="1024128"/>
          </a:xfrm>
          <a:prstGeom prst="roundRect">
            <a:avLst>
              <a:gd name="adj" fmla="val 10714"/>
            </a:avLst>
          </a:prstGeom>
          <a:solidFill>
            <a:srgbClr val="8C4034"/>
          </a:solidFill>
          <a:ln w="12700">
            <a:solidFill>
              <a:srgbClr val="8C403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1143000" y="29718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Care of a Higher Power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5029200" y="2990088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Supporter list makes 'care' concrete and human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22960" y="3922776"/>
            <a:ext cx="10515600" cy="1024128"/>
          </a:xfrm>
          <a:prstGeom prst="roundRect">
            <a:avLst>
              <a:gd name="adj" fmla="val 10714"/>
            </a:avLst>
          </a:prstGeom>
          <a:solidFill>
            <a:srgbClr val="8C4034"/>
          </a:solidFill>
          <a:ln w="12700">
            <a:solidFill>
              <a:srgbClr val="8C403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1143000" y="4178808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daily decision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5029200" y="4197096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Maintenance Plan renews the choice each morning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5129784"/>
            <a:ext cx="10515600" cy="1024128"/>
          </a:xfrm>
          <a:prstGeom prst="roundRect">
            <a:avLst>
              <a:gd name="adj" fmla="val 10714"/>
            </a:avLst>
          </a:prstGeom>
          <a:solidFill>
            <a:srgbClr val="8C4034"/>
          </a:solidFill>
          <a:ln w="12700">
            <a:solidFill>
              <a:srgbClr val="8C403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1143000" y="5385816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Willingness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5029200" y="5404104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7BE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the plan is an act of willingness, not willpower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01168" cy="502920"/>
          </a:xfrm>
          <a:prstGeom prst="roundRect">
            <a:avLst>
              <a:gd name="adj" fmla="val 45455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82296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E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Maintenance = Daily Surrender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1508760"/>
            <a:ext cx="557784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188720" y="178308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goes in the plan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188720" y="2377440"/>
            <a:ext cx="484632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Morning quiet time, prayer or meditation</a:t>
            </a:r>
            <a:endParaRPr lang="en-US" sz="1500" dirty="0"/>
          </a:p>
          <a:p>
            <a:pPr marL="342900" indent="-342900">
              <a:lnSpc>
                <a:spcPct val="14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Sleep, food, movement, medication</a:t>
            </a:r>
            <a:endParaRPr lang="en-US" sz="1500" dirty="0"/>
          </a:p>
          <a:p>
            <a:pPr marL="342900" indent="-342900">
              <a:lnSpc>
                <a:spcPct val="14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call to another person in recovery</a:t>
            </a:r>
            <a:endParaRPr lang="en-US" sz="1500" dirty="0"/>
          </a:p>
          <a:p>
            <a:pPr marL="342900" indent="-342900">
              <a:lnSpc>
                <a:spcPct val="14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or journaling on the Step</a:t>
            </a:r>
            <a:endParaRPr lang="en-US" sz="1500" dirty="0"/>
          </a:p>
          <a:p>
            <a:pPr marL="342900" indent="-342900">
              <a:lnSpc>
                <a:spcPct val="145000"/>
              </a:lnSpc>
              <a:buSzPct val="100000"/>
              <a:buChar char="•"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Evening review: what did I try to control?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675120" y="1508760"/>
            <a:ext cx="4663440" cy="4480560"/>
          </a:xfrm>
          <a:prstGeom prst="roundRect">
            <a:avLst>
              <a:gd name="adj" fmla="val 2449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0" y="178308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supports Step Three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040880" y="2468880"/>
            <a:ext cx="39319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written list keeps the morning decision from depending on how I feel. The plan carries me when motivation does not.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040880" y="4389120"/>
            <a:ext cx="39319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“Thy will, not mine — and here is what that looks like before 9 a.m.”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01168" cy="502920"/>
          </a:xfrm>
          <a:prstGeom prst="roundRect">
            <a:avLst>
              <a:gd name="adj" fmla="val 45455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82296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E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 and Early Warning Signs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10972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E3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what I cannot control — and choosing my response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828800"/>
            <a:ext cx="3337560" cy="4023360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822960" y="1828800"/>
            <a:ext cx="3337560" cy="685800"/>
          </a:xfrm>
          <a:prstGeom prst="roundRect">
            <a:avLst>
              <a:gd name="adj" fmla="val 16000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097280" y="1874520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Triggers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7280" y="2743200"/>
            <a:ext cx="27889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Conflict, money stress, anniversaries</a:t>
            </a:r>
            <a:endParaRPr lang="en-US" sz="14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People, places, old routines</a:t>
            </a:r>
            <a:endParaRPr lang="en-US" sz="14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Plan: who I call, what I do first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434840" y="1828800"/>
            <a:ext cx="3337560" cy="4023360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4434840" y="1828800"/>
            <a:ext cx="3337560" cy="685800"/>
          </a:xfrm>
          <a:prstGeom prst="roundRect">
            <a:avLst>
              <a:gd name="adj" fmla="val 16000"/>
            </a:avLst>
          </a:prstGeom>
          <a:solidFill>
            <a:srgbClr val="6E8F80"/>
          </a:solidFill>
          <a:ln w="12700">
            <a:solidFill>
              <a:srgbClr val="6E8F8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4709160" y="1874520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Warning Signs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709160" y="2743200"/>
            <a:ext cx="27889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Isolating, irritability, skipped meetings</a:t>
            </a:r>
            <a:endParaRPr lang="en-US" sz="14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Racing thoughts, secrecy</a:t>
            </a:r>
            <a:endParaRPr lang="en-US" sz="14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Plan: tell someone within 24 hours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046720" y="1828800"/>
            <a:ext cx="3337560" cy="4023360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8046720" y="1828800"/>
            <a:ext cx="3337560" cy="685800"/>
          </a:xfrm>
          <a:prstGeom prst="roundRect">
            <a:avLst>
              <a:gd name="adj" fmla="val 16000"/>
            </a:avLst>
          </a:prstGeom>
          <a:solidFill>
            <a:srgbClr val="7E362C"/>
          </a:solidFill>
          <a:ln w="12700">
            <a:solidFill>
              <a:srgbClr val="7E36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321040" y="1874520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Step Three Move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21040" y="2743200"/>
            <a:ext cx="278892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stop managing outcomes</a:t>
            </a:r>
            <a:endParaRPr lang="en-US" sz="14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take the next right action</a:t>
            </a:r>
            <a:endParaRPr lang="en-US" sz="1400" dirty="0"/>
          </a:p>
          <a:p>
            <a:pPr marL="342900" indent="-342900">
              <a:lnSpc>
                <a:spcPct val="135000"/>
              </a:lnSpc>
              <a:buSzPct val="100000"/>
              <a:buChar char="•"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hand the result over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7E36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01168" cy="502920"/>
          </a:xfrm>
          <a:prstGeom prst="roundRect">
            <a:avLst>
              <a:gd name="adj" fmla="val 45455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82296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Crisis Plan: Surrender in Advance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1554480"/>
            <a:ext cx="4937760" cy="4297680"/>
          </a:xfrm>
          <a:prstGeom prst="roundRect">
            <a:avLst>
              <a:gd name="adj" fmla="val 2553"/>
            </a:avLst>
          </a:prstGeom>
          <a:solidFill>
            <a:srgbClr val="8C4034"/>
          </a:solidFill>
          <a:ln w="12700">
            <a:solidFill>
              <a:srgbClr val="8C403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188720" y="182880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it holds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188720" y="2468880"/>
            <a:ext cx="420624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 am when I am well</a:t>
            </a:r>
            <a:endParaRPr lang="en-US" sz="15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that others must step in</a:t>
            </a:r>
            <a:endParaRPr lang="en-US" sz="15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supporters and their roles</a:t>
            </a:r>
            <a:endParaRPr lang="en-US" sz="1500" dirty="0"/>
          </a:p>
          <a:p>
            <a:pPr marL="342900" indent="-342900">
              <a:lnSpc>
                <a:spcPct val="140000"/>
              </a:lnSpc>
              <a:buSzPct val="100000"/>
              <a:buChar char="•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Treatments and supports I accept — and decline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309360" y="1554480"/>
            <a:ext cx="5029200" cy="4297680"/>
          </a:xfrm>
          <a:prstGeom prst="roundRect">
            <a:avLst>
              <a:gd name="adj" fmla="val 2553"/>
            </a:avLst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6675120" y="1828800"/>
            <a:ext cx="4297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this is Third Step work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675120" y="2468880"/>
            <a:ext cx="42976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a crisis plan while well is turning your will over before the storm — trusting chosen people and a Power greater than yourself to act on your behalf when you cannot.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675120" y="4572000"/>
            <a:ext cx="42976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replaces fear of losing control with a decision already made in faith.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01168" cy="502920"/>
          </a:xfrm>
          <a:prstGeom prst="roundRect">
            <a:avLst>
              <a:gd name="adj" fmla="val 45455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82296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E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Supporters: 'Care' Made Concrete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10972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E36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Three says care of God as we understood Him. WRAP asks who shows up.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1051560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1097280" y="2075688"/>
            <a:ext cx="457200" cy="457200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828800" y="205740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Sponsor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852160" y="205740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work, honest feedback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22960" y="2898648"/>
            <a:ext cx="1051560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1097280" y="3099816"/>
            <a:ext cx="457200" cy="457200"/>
          </a:xfrm>
          <a:prstGeom prst="ellipse">
            <a:avLst/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1828800" y="308152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Home group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852160" y="308152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connection, accountability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3922776"/>
            <a:ext cx="1051560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1097280" y="4123944"/>
            <a:ext cx="457200" cy="457200"/>
          </a:xfrm>
          <a:prstGeom prst="ellipse">
            <a:avLst/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828800" y="4105656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Family or friend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852160" y="4105656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check-in, practical help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822960" y="4946904"/>
            <a:ext cx="1051560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1097280" y="5148072"/>
            <a:ext cx="457200" cy="457200"/>
          </a:xfrm>
          <a:prstGeom prst="ellipse">
            <a:avLst/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1828800" y="5129784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Clinician or peer specialist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852160" y="5129784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support, crisis response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2960" y="61264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Asking for help is the action half of surrender.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201168" cy="502920"/>
          </a:xfrm>
          <a:prstGeom prst="roundRect">
            <a:avLst>
              <a:gd name="adj" fmla="val 45455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822960" y="41148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2E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Gain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22960" y="1508760"/>
            <a:ext cx="502920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822960" y="1508760"/>
            <a:ext cx="164592" cy="1280160"/>
          </a:xfrm>
          <a:prstGeom prst="roundRect">
            <a:avLst>
              <a:gd name="adj" fmla="val 44444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1234440" y="1673352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Clarity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234440" y="2130552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written line between what is mine and what I release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26480" y="1508760"/>
            <a:ext cx="502920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6126480" y="1508760"/>
            <a:ext cx="164592" cy="1280160"/>
          </a:xfrm>
          <a:prstGeom prst="roundRect">
            <a:avLst>
              <a:gd name="adj" fmla="val 4444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6537960" y="1673352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Consistency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537960" y="2130552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 gets renewed daily, not just when things hurt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22960" y="2990088"/>
            <a:ext cx="502920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822960" y="2990088"/>
            <a:ext cx="164592" cy="1280160"/>
          </a:xfrm>
          <a:prstGeom prst="roundRect">
            <a:avLst>
              <a:gd name="adj" fmla="val 44444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1234440" y="31546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Early action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234440" y="3611880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signs caught before a crisis, with less shame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26480" y="2990088"/>
            <a:ext cx="502920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126480" y="2990088"/>
            <a:ext cx="164592" cy="1280160"/>
          </a:xfrm>
          <a:prstGeom prst="roundRect">
            <a:avLst>
              <a:gd name="adj" fmla="val 4444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6537960" y="31546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Connection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537960" y="3611880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Supporters named in advance, so asking is easier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22960" y="4471416"/>
            <a:ext cx="502920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822960" y="4471416"/>
            <a:ext cx="164592" cy="1280160"/>
          </a:xfrm>
          <a:prstGeom prst="roundRect">
            <a:avLst>
              <a:gd name="adj" fmla="val 44444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1234440" y="4636008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Agency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1234440" y="5093208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Surrender that still honors your voice and choices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26480" y="4471416"/>
            <a:ext cx="5029200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6126480" y="4471416"/>
            <a:ext cx="164592" cy="1280160"/>
          </a:xfrm>
          <a:prstGeom prst="roundRect">
            <a:avLst>
              <a:gd name="adj" fmla="val 44444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6537960" y="4636008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7E36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Hope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6537960" y="5093208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E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Evidence, in your own handwriting, that you can stay well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85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2286000"/>
          </a:xfrm>
          <a:prstGeom prst="rect">
            <a:avLst/>
          </a:prstGeom>
          <a:solidFill>
            <a:srgbClr val="7E362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822960" y="777240"/>
            <a:ext cx="2377440" cy="182880"/>
          </a:xfrm>
          <a:prstGeom prst="roundRect">
            <a:avLst>
              <a:gd name="adj" fmla="val 50000"/>
            </a:avLst>
          </a:prstGeom>
          <a:solidFill>
            <a:srgbClr val="A7BEAE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822960" y="109728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This Week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914400" y="2697480"/>
            <a:ext cx="548640" cy="548640"/>
          </a:xfrm>
          <a:prstGeom prst="ellipse">
            <a:avLst/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914400" y="2697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2697480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five items in your Wellness Toolbox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914400" y="3538728"/>
            <a:ext cx="548640" cy="548640"/>
          </a:xfrm>
          <a:prstGeom prst="ellipse">
            <a:avLst/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914400" y="35387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737360" y="3538728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a Daily Maintenance list you can finish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914400" y="4379976"/>
            <a:ext cx="548640" cy="548640"/>
          </a:xfrm>
          <a:prstGeom prst="ellipse">
            <a:avLst/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14400" y="43799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37360" y="4379976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three supporters and ask them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914400" y="5221224"/>
            <a:ext cx="548640" cy="548640"/>
          </a:xfrm>
          <a:prstGeom prst="ellipse">
            <a:avLst/>
          </a:prstGeom>
          <a:solidFill>
            <a:srgbClr val="E7E8D1"/>
          </a:solidFill>
          <a:ln w="12700">
            <a:solidFill>
              <a:srgbClr val="E7E8D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914400" y="52212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737360" y="5221224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it with your sponsor at the next meeting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22960" y="61264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Made a decision — then made a plan.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1236</Words>
  <Application>Microsoft Office PowerPoint</Application>
  <PresentationFormat>Widescreen</PresentationFormat>
  <Paragraphs>131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2026-09-26T16:59:01Z</dcterms:created>
  <dcterms:modified xsi:type="dcterms:W3CDTF">2026-09-26T17:15:48Z</dcterms:modified>
</cp:coreProperties>
</file>