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56" r:id="rId2"/>
    <p:sldId id="257" r:id="rId3"/>
    <p:sldId id="258" r:id="rId4"/>
    <p:sldId id="298" r:id="rId5"/>
    <p:sldId id="259" r:id="rId6"/>
    <p:sldId id="297" r:id="rId7"/>
    <p:sldId id="260" r:id="rId8"/>
    <p:sldId id="296" r:id="rId9"/>
    <p:sldId id="261" r:id="rId10"/>
    <p:sldId id="295" r:id="rId11"/>
    <p:sldId id="262" r:id="rId12"/>
    <p:sldId id="294" r:id="rId13"/>
    <p:sldId id="263" r:id="rId14"/>
    <p:sldId id="293" r:id="rId15"/>
    <p:sldId id="264" r:id="rId16"/>
    <p:sldId id="292" r:id="rId17"/>
    <p:sldId id="265" r:id="rId18"/>
    <p:sldId id="291" r:id="rId19"/>
    <p:sldId id="266" r:id="rId20"/>
    <p:sldId id="290" r:id="rId21"/>
    <p:sldId id="267" r:id="rId22"/>
    <p:sldId id="289" r:id="rId23"/>
    <p:sldId id="268" r:id="rId24"/>
    <p:sldId id="269" r:id="rId25"/>
    <p:sldId id="288" r:id="rId26"/>
    <p:sldId id="270" r:id="rId27"/>
    <p:sldId id="287" r:id="rId28"/>
    <p:sldId id="271" r:id="rId29"/>
    <p:sldId id="286" r:id="rId30"/>
    <p:sldId id="272" r:id="rId31"/>
    <p:sldId id="285" r:id="rId32"/>
    <p:sldId id="273" r:id="rId33"/>
    <p:sldId id="284" r:id="rId34"/>
    <p:sldId id="274" r:id="rId35"/>
    <p:sldId id="283" r:id="rId36"/>
    <p:sldId id="275" r:id="rId37"/>
    <p:sldId id="282" r:id="rId38"/>
    <p:sldId id="276" r:id="rId39"/>
    <p:sldId id="281" r:id="rId40"/>
    <p:sldId id="277" r:id="rId41"/>
    <p:sldId id="278" r:id="rId42"/>
    <p:sldId id="279" r:id="rId43"/>
    <p:sldId id="280" r:id="rId44"/>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0" d="100"/>
          <a:sy n="80" d="100"/>
        </p:scale>
        <p:origin x="90" y="2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RAP of DC" userId="a77f82a2b4855222" providerId="LiveId" clId="{A67589C9-8A63-4163-8CE7-628F1C9C0E17}"/>
    <pc:docChg chg="custSel addSld modSld">
      <pc:chgData name="WRAP of DC" userId="a77f82a2b4855222" providerId="LiveId" clId="{A67589C9-8A63-4163-8CE7-628F1C9C0E17}" dt="2026-05-22T22:00:12.442" v="2" actId="26606"/>
      <pc:docMkLst>
        <pc:docMk/>
      </pc:docMkLst>
      <pc:sldChg chg="addSp modSp add mod">
        <pc:chgData name="WRAP of DC" userId="a77f82a2b4855222" providerId="LiveId" clId="{A67589C9-8A63-4163-8CE7-628F1C9C0E17}" dt="2026-05-22T22:00:12.442" v="2" actId="26606"/>
        <pc:sldMkLst>
          <pc:docMk/>
          <pc:sldMk cId="0" sldId="281"/>
        </pc:sldMkLst>
        <pc:spChg chg="add mod">
          <ac:chgData name="WRAP of DC" userId="a77f82a2b4855222" providerId="LiveId" clId="{A67589C9-8A63-4163-8CE7-628F1C9C0E17}" dt="2026-05-22T22:00:12.442" v="2" actId="26606"/>
          <ac:spMkLst>
            <pc:docMk/>
            <pc:sldMk cId="0" sldId="281"/>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82"/>
        </pc:sldMkLst>
        <pc:spChg chg="add mod">
          <ac:chgData name="WRAP of DC" userId="a77f82a2b4855222" providerId="LiveId" clId="{A67589C9-8A63-4163-8CE7-628F1C9C0E17}" dt="2026-05-22T22:00:12.442" v="2" actId="26606"/>
          <ac:spMkLst>
            <pc:docMk/>
            <pc:sldMk cId="0" sldId="282"/>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83"/>
        </pc:sldMkLst>
        <pc:spChg chg="add mod">
          <ac:chgData name="WRAP of DC" userId="a77f82a2b4855222" providerId="LiveId" clId="{A67589C9-8A63-4163-8CE7-628F1C9C0E17}" dt="2026-05-22T22:00:12.442" v="2" actId="26606"/>
          <ac:spMkLst>
            <pc:docMk/>
            <pc:sldMk cId="0" sldId="283"/>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84"/>
        </pc:sldMkLst>
        <pc:spChg chg="add mod">
          <ac:chgData name="WRAP of DC" userId="a77f82a2b4855222" providerId="LiveId" clId="{A67589C9-8A63-4163-8CE7-628F1C9C0E17}" dt="2026-05-22T22:00:12.442" v="2" actId="26606"/>
          <ac:spMkLst>
            <pc:docMk/>
            <pc:sldMk cId="0" sldId="284"/>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85"/>
        </pc:sldMkLst>
        <pc:spChg chg="add mod">
          <ac:chgData name="WRAP of DC" userId="a77f82a2b4855222" providerId="LiveId" clId="{A67589C9-8A63-4163-8CE7-628F1C9C0E17}" dt="2026-05-22T22:00:12.442" v="2" actId="26606"/>
          <ac:spMkLst>
            <pc:docMk/>
            <pc:sldMk cId="0" sldId="285"/>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86"/>
        </pc:sldMkLst>
        <pc:spChg chg="add mod">
          <ac:chgData name="WRAP of DC" userId="a77f82a2b4855222" providerId="LiveId" clId="{A67589C9-8A63-4163-8CE7-628F1C9C0E17}" dt="2026-05-22T22:00:12.442" v="2" actId="26606"/>
          <ac:spMkLst>
            <pc:docMk/>
            <pc:sldMk cId="0" sldId="286"/>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87"/>
        </pc:sldMkLst>
        <pc:spChg chg="add mod">
          <ac:chgData name="WRAP of DC" userId="a77f82a2b4855222" providerId="LiveId" clId="{A67589C9-8A63-4163-8CE7-628F1C9C0E17}" dt="2026-05-22T22:00:12.442" v="2" actId="26606"/>
          <ac:spMkLst>
            <pc:docMk/>
            <pc:sldMk cId="0" sldId="287"/>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88"/>
        </pc:sldMkLst>
        <pc:spChg chg="add mod">
          <ac:chgData name="WRAP of DC" userId="a77f82a2b4855222" providerId="LiveId" clId="{A67589C9-8A63-4163-8CE7-628F1C9C0E17}" dt="2026-05-22T22:00:12.442" v="2" actId="26606"/>
          <ac:spMkLst>
            <pc:docMk/>
            <pc:sldMk cId="0" sldId="288"/>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89"/>
        </pc:sldMkLst>
        <pc:spChg chg="add mod">
          <ac:chgData name="WRAP of DC" userId="a77f82a2b4855222" providerId="LiveId" clId="{A67589C9-8A63-4163-8CE7-628F1C9C0E17}" dt="2026-05-22T22:00:12.442" v="2" actId="26606"/>
          <ac:spMkLst>
            <pc:docMk/>
            <pc:sldMk cId="0" sldId="289"/>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90"/>
        </pc:sldMkLst>
        <pc:spChg chg="add mod">
          <ac:chgData name="WRAP of DC" userId="a77f82a2b4855222" providerId="LiveId" clId="{A67589C9-8A63-4163-8CE7-628F1C9C0E17}" dt="2026-05-22T22:00:12.442" v="2" actId="26606"/>
          <ac:spMkLst>
            <pc:docMk/>
            <pc:sldMk cId="0" sldId="290"/>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91"/>
        </pc:sldMkLst>
        <pc:spChg chg="add mod">
          <ac:chgData name="WRAP of DC" userId="a77f82a2b4855222" providerId="LiveId" clId="{A67589C9-8A63-4163-8CE7-628F1C9C0E17}" dt="2026-05-22T22:00:12.442" v="2" actId="26606"/>
          <ac:spMkLst>
            <pc:docMk/>
            <pc:sldMk cId="0" sldId="291"/>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92"/>
        </pc:sldMkLst>
        <pc:spChg chg="add mod">
          <ac:chgData name="WRAP of DC" userId="a77f82a2b4855222" providerId="LiveId" clId="{A67589C9-8A63-4163-8CE7-628F1C9C0E17}" dt="2026-05-22T22:00:12.442" v="2" actId="26606"/>
          <ac:spMkLst>
            <pc:docMk/>
            <pc:sldMk cId="0" sldId="292"/>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93"/>
        </pc:sldMkLst>
        <pc:spChg chg="add mod">
          <ac:chgData name="WRAP of DC" userId="a77f82a2b4855222" providerId="LiveId" clId="{A67589C9-8A63-4163-8CE7-628F1C9C0E17}" dt="2026-05-22T22:00:12.442" v="2" actId="26606"/>
          <ac:spMkLst>
            <pc:docMk/>
            <pc:sldMk cId="0" sldId="293"/>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94"/>
        </pc:sldMkLst>
        <pc:spChg chg="add mod">
          <ac:chgData name="WRAP of DC" userId="a77f82a2b4855222" providerId="LiveId" clId="{A67589C9-8A63-4163-8CE7-628F1C9C0E17}" dt="2026-05-22T22:00:12.442" v="2" actId="26606"/>
          <ac:spMkLst>
            <pc:docMk/>
            <pc:sldMk cId="0" sldId="294"/>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95"/>
        </pc:sldMkLst>
        <pc:spChg chg="add mod">
          <ac:chgData name="WRAP of DC" userId="a77f82a2b4855222" providerId="LiveId" clId="{A67589C9-8A63-4163-8CE7-628F1C9C0E17}" dt="2026-05-22T22:00:12.442" v="2" actId="26606"/>
          <ac:spMkLst>
            <pc:docMk/>
            <pc:sldMk cId="0" sldId="295"/>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96"/>
        </pc:sldMkLst>
        <pc:spChg chg="add mod">
          <ac:chgData name="WRAP of DC" userId="a77f82a2b4855222" providerId="LiveId" clId="{A67589C9-8A63-4163-8CE7-628F1C9C0E17}" dt="2026-05-22T22:00:12.442" v="2" actId="26606"/>
          <ac:spMkLst>
            <pc:docMk/>
            <pc:sldMk cId="0" sldId="296"/>
            <ac:spMk id="20" creationId="{00000000-0000-0000-0000-000000000000}"/>
          </ac:spMkLst>
        </pc:spChg>
      </pc:sldChg>
      <pc:sldChg chg="addSp modSp add mod">
        <pc:chgData name="WRAP of DC" userId="a77f82a2b4855222" providerId="LiveId" clId="{A67589C9-8A63-4163-8CE7-628F1C9C0E17}" dt="2026-05-22T22:00:12.442" v="2" actId="26606"/>
        <pc:sldMkLst>
          <pc:docMk/>
          <pc:sldMk cId="0" sldId="297"/>
        </pc:sldMkLst>
        <pc:spChg chg="add mod">
          <ac:chgData name="WRAP of DC" userId="a77f82a2b4855222" providerId="LiveId" clId="{A67589C9-8A63-4163-8CE7-628F1C9C0E17}" dt="2026-05-22T22:00:12.442" v="2" actId="26606"/>
          <ac:spMkLst>
            <pc:docMk/>
            <pc:sldMk cId="0" sldId="297"/>
            <ac:spMk id="18" creationId="{00000000-0000-0000-0000-000000000000}"/>
          </ac:spMkLst>
        </pc:spChg>
      </pc:sldChg>
      <pc:sldChg chg="addSp modSp add mod">
        <pc:chgData name="WRAP of DC" userId="a77f82a2b4855222" providerId="LiveId" clId="{A67589C9-8A63-4163-8CE7-628F1C9C0E17}" dt="2026-05-22T22:00:12.442" v="2" actId="26606"/>
        <pc:sldMkLst>
          <pc:docMk/>
          <pc:sldMk cId="0" sldId="298"/>
        </pc:sldMkLst>
        <pc:spChg chg="add mod">
          <ac:chgData name="WRAP of DC" userId="a77f82a2b4855222" providerId="LiveId" clId="{A67589C9-8A63-4163-8CE7-628F1C9C0E17}" dt="2026-05-22T22:00:12.442" v="2" actId="26606"/>
          <ac:spMkLst>
            <pc:docMk/>
            <pc:sldMk cId="0" sldId="298"/>
            <ac:spMk id="2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39503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the WRAP Seminar I Quiz covering Crisis Planning and Post Crisis Planning. This quiz contains 18 questions in a mix of multiple choice and true/false format. The answer key is provided at the end.</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covers the Crisis Plan component of WRAP. The Crisis Plan is developed while the person is well and outlines preferences for care, supporters, medications, treatments, and facilities during a crisis.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 Ellen Copeland emphasizes that the Crisis Plan should be developed while a person is well, with support from trusted people. This allows individuals to think clearly about their preferences.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Crisis Plan is designed to help individuals retain agency over their care during times when they may not be able to advocate for themselves directly.</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Crisis Plan includes identifying signs that indicate you can no longer make appropriate decisions or be responsible for yourself. This is one of the hardest but most important parts to develop.</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WRAP emphasizes self-determination. The individual chooses their own supporters and decision-makers, reflecting the value that each person is the expert on themselves.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plan allows individuals to name people they do not want involved in any way, along with optional reasons. This respects personal boundaries and past experiences.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Crisis Plan includes three medication categories: preferred (with reasons), acceptable (with reasons), and unacceptable (with reasons). This gives individuals a voice in their treatment.</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some states, the WRAP Crisis Plan can serve as a legal advance directive when signed by the individual, their attorney, and witnesses. This adds legal weight to the person's wishes.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Crisis Plan includes specific instructions that supporters should follow if the individual is a danger to themselves or others. Pre-planning ensures a safer, more coordinated response.</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Crisis Plan includes a section on how the individual wants disagreements between supporters to be resolved. This prevents conflict during an already difficult time.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 Ellen Copeland states the Crisis Plan takes time and should not be done in one sitting. It should be developed slowly with support, as it can bring up difficult memories.</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covers the Post Crisis Plan component of WRAP. The Post Crisis Plan helps guide recovery after a crisis, including identifying signs of improvement, resuming responsibilities, and applying wellness tools during the transition back to independence.</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Post Crisis Plan focuses on recovery: identifying signs of improvement, determining when to resume responsibilities, and outlining supportive actions during the transition back to independence.</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Recognizing signs of recovery is a key component of the Post Crisis Plan. These indicators help both the individual and their supporters know when it is safe to begin resuming responsibilities.</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Post Crisis Plan addresses responsibilities that supporters assumed during the crisis and outlines a timeline or conditions for the individual to gradually take them back.</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Consistent with all WRAP values, the Post Crisis Plan is developed by the individual, not by professionals. WRAP is based on self-determination, and the person is the expert on themselves.</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Post Crisis Plan includes wellness tools and actions the individual can take to support their own recovery. It draws from the Wellness Toolbox, just like all other sections of WRAP.</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core WRAP values is the belief that there are no limits to recovery. This contrasts with older messages that told people they would never get better or would likely get worse.</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foundational WRAP value is that the person developing their WRAP is the only expert on themselves. Facilitators and supporters provide guidance, not answers.</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WRAP values explicitly state that clinical, medical, and diagnostic language should be avoided. The focus is on strengths and personal experience, not deficit-based assessments.</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key section begins. Review the answers with participants and discuss any questions they may have.</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Crisis Planning answer key: Q1=B, Q2=True, Q3=A, Q4=B, Q5=True, Q6=A, Q7=True, Q8=B, Q9=B. Discuss each answer and encourage participants to reflect on their own Crisis Plan components.</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Post Crisis Planning answer key: Q10=False, Q11=B, Q12=True, Q13=A, Q14=False, Q15=A, Q16=True, Q17=C, Q18=False. Emphasize that WRAP is self-directed, voluntary, and strengths-based throughout.</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Closing slide. Remind participants of the five key WRAP concepts: Hope, Personal Responsibility, Education, Self-Advocacy, and Support. Encourage them to continue developing their personal WRAP and to share it with their supporters.</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2A4A"/>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F07762"/>
          </a:solidFill>
          <a:ln/>
        </p:spPr>
        <p:txBody>
          <a:bodyPr/>
          <a:lstStyle/>
          <a:p>
            <a:endParaRPr lang="en-US"/>
          </a:p>
        </p:txBody>
      </p:sp>
      <p:sp>
        <p:nvSpPr>
          <p:cNvPr id="3" name="Shape 1"/>
          <p:cNvSpPr/>
          <p:nvPr/>
        </p:nvSpPr>
        <p:spPr>
          <a:xfrm>
            <a:off x="0" y="5070348"/>
            <a:ext cx="9144000" cy="73152"/>
          </a:xfrm>
          <a:prstGeom prst="rect">
            <a:avLst/>
          </a:prstGeom>
          <a:solidFill>
            <a:srgbClr val="D4A843"/>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4206240" y="640080"/>
            <a:ext cx="731520" cy="731520"/>
          </a:xfrm>
          <a:prstGeom prst="rect">
            <a:avLst/>
          </a:prstGeom>
        </p:spPr>
      </p:pic>
      <p:sp>
        <p:nvSpPr>
          <p:cNvPr id="5" name="Text 2"/>
          <p:cNvSpPr/>
          <p:nvPr/>
        </p:nvSpPr>
        <p:spPr>
          <a:xfrm>
            <a:off x="457200" y="1463040"/>
            <a:ext cx="8229600" cy="914400"/>
          </a:xfrm>
          <a:prstGeom prst="rect">
            <a:avLst/>
          </a:prstGeom>
          <a:noFill/>
          <a:ln/>
        </p:spPr>
        <p:txBody>
          <a:bodyPr wrap="square" lIns="0" tIns="0" rIns="0" bIns="0" rtlCol="0" anchor="ctr"/>
          <a:lstStyle/>
          <a:p>
            <a:pPr marL="0" indent="0" algn="ctr">
              <a:buNone/>
            </a:pPr>
            <a:r>
              <a:rPr lang="en-US" sz="4200" b="1" dirty="0">
                <a:solidFill>
                  <a:srgbClr val="FFFFFF"/>
                </a:solidFill>
                <a:latin typeface="Georgia" pitchFamily="34" charset="0"/>
                <a:ea typeface="Georgia" pitchFamily="34" charset="-122"/>
                <a:cs typeface="Georgia" pitchFamily="34" charset="-120"/>
              </a:rPr>
              <a:t>WRAP Seminar I Quiz</a:t>
            </a:r>
            <a:endParaRPr lang="en-US" sz="4200" dirty="0"/>
          </a:p>
        </p:txBody>
      </p:sp>
      <p:sp>
        <p:nvSpPr>
          <p:cNvPr id="6" name="Text 3"/>
          <p:cNvSpPr/>
          <p:nvPr/>
        </p:nvSpPr>
        <p:spPr>
          <a:xfrm>
            <a:off x="457200" y="2377440"/>
            <a:ext cx="8229600" cy="640080"/>
          </a:xfrm>
          <a:prstGeom prst="rect">
            <a:avLst/>
          </a:prstGeom>
          <a:noFill/>
          <a:ln/>
        </p:spPr>
        <p:txBody>
          <a:bodyPr wrap="square" lIns="0" tIns="0" rIns="0" bIns="0" rtlCol="0" anchor="ctr"/>
          <a:lstStyle/>
          <a:p>
            <a:pPr marL="0" indent="0" algn="ctr">
              <a:buNone/>
            </a:pPr>
            <a:r>
              <a:rPr lang="en-US" sz="2200" dirty="0">
                <a:solidFill>
                  <a:srgbClr val="D4A843"/>
                </a:solidFill>
                <a:latin typeface="Calibri" pitchFamily="34" charset="0"/>
                <a:ea typeface="Calibri" pitchFamily="34" charset="-122"/>
                <a:cs typeface="Calibri" pitchFamily="34" charset="-120"/>
              </a:rPr>
              <a:t>Crisis Planning &amp; Post Crisis Planning</a:t>
            </a:r>
            <a:endParaRPr lang="en-US" sz="2200" dirty="0"/>
          </a:p>
        </p:txBody>
      </p:sp>
      <p:sp>
        <p:nvSpPr>
          <p:cNvPr id="7" name="Text 4"/>
          <p:cNvSpPr/>
          <p:nvPr/>
        </p:nvSpPr>
        <p:spPr>
          <a:xfrm>
            <a:off x="1371600" y="3200400"/>
            <a:ext cx="6400800" cy="457200"/>
          </a:xfrm>
          <a:prstGeom prst="rect">
            <a:avLst/>
          </a:prstGeom>
          <a:noFill/>
          <a:ln/>
        </p:spPr>
        <p:txBody>
          <a:bodyPr wrap="square" lIns="0" tIns="0" rIns="0" bIns="0" rtlCol="0" anchor="ctr"/>
          <a:lstStyle/>
          <a:p>
            <a:pPr marL="0" indent="0" algn="ctr">
              <a:buNone/>
            </a:pPr>
            <a:r>
              <a:rPr lang="en-US" sz="1600" dirty="0">
                <a:solidFill>
                  <a:srgbClr val="FDDCB5"/>
                </a:solidFill>
                <a:latin typeface="Calibri" pitchFamily="34" charset="0"/>
                <a:ea typeface="Calibri" pitchFamily="34" charset="-122"/>
                <a:cs typeface="Calibri" pitchFamily="34" charset="-120"/>
              </a:rPr>
              <a:t>Wellness Recovery Action Plan</a:t>
            </a:r>
            <a:endParaRPr lang="en-US" sz="1600" dirty="0"/>
          </a:p>
        </p:txBody>
      </p:sp>
      <p:sp>
        <p:nvSpPr>
          <p:cNvPr id="8" name="Shape 5"/>
          <p:cNvSpPr/>
          <p:nvPr/>
        </p:nvSpPr>
        <p:spPr>
          <a:xfrm>
            <a:off x="2286000" y="3931920"/>
            <a:ext cx="4572000" cy="502920"/>
          </a:xfrm>
          <a:prstGeom prst="rect">
            <a:avLst/>
          </a:prstGeom>
          <a:solidFill>
            <a:srgbClr val="2C3E6B"/>
          </a:solidFill>
          <a:ln/>
        </p:spPr>
        <p:txBody>
          <a:bodyPr/>
          <a:lstStyle/>
          <a:p>
            <a:endParaRPr lang="en-US"/>
          </a:p>
        </p:txBody>
      </p:sp>
      <p:sp>
        <p:nvSpPr>
          <p:cNvPr id="9" name="Text 6"/>
          <p:cNvSpPr/>
          <p:nvPr/>
        </p:nvSpPr>
        <p:spPr>
          <a:xfrm>
            <a:off x="2286000" y="3931920"/>
            <a:ext cx="4572000" cy="502920"/>
          </a:xfrm>
          <a:prstGeom prst="rect">
            <a:avLst/>
          </a:prstGeom>
          <a:noFill/>
          <a:ln/>
        </p:spPr>
        <p:txBody>
          <a:bodyPr wrap="square" lIns="0" tIns="0" rIns="0" bIns="0" rtlCol="0" anchor="ctr"/>
          <a:lstStyle/>
          <a:p>
            <a:pPr marL="0" indent="0" algn="ctr">
              <a:buNone/>
            </a:pPr>
            <a:r>
              <a:rPr lang="en-US" sz="1300" dirty="0">
                <a:solidFill>
                  <a:srgbClr val="FFF0E0"/>
                </a:solidFill>
                <a:latin typeface="Calibri" pitchFamily="34" charset="0"/>
                <a:ea typeface="Calibri" pitchFamily="34" charset="-122"/>
                <a:cs typeface="Calibri" pitchFamily="34" charset="-120"/>
              </a:rPr>
              <a:t>18 Questions  |  Multiple Choice &amp; True/False</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07762"/>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14800" y="914400"/>
            <a:ext cx="822960" cy="822960"/>
          </a:xfrm>
          <a:prstGeom prst="rect">
            <a:avLst/>
          </a:prstGeom>
        </p:spPr>
      </p:pic>
      <p:sp>
        <p:nvSpPr>
          <p:cNvPr id="4" name="Text 1"/>
          <p:cNvSpPr/>
          <p:nvPr/>
        </p:nvSpPr>
        <p:spPr>
          <a:xfrm>
            <a:off x="457200" y="1920240"/>
            <a:ext cx="8229600" cy="548640"/>
          </a:xfrm>
          <a:prstGeom prst="rect">
            <a:avLst/>
          </a:prstGeom>
          <a:noFill/>
          <a:ln/>
        </p:spPr>
        <p:txBody>
          <a:bodyPr wrap="square" lIns="0" tIns="0" rIns="0" bIns="0" rtlCol="0" anchor="ctr"/>
          <a:lstStyle/>
          <a:p>
            <a:pPr marL="0" indent="0" algn="ctr">
              <a:buNone/>
            </a:pPr>
            <a:r>
              <a:rPr lang="en-US" sz="1800" dirty="0">
                <a:solidFill>
                  <a:srgbClr val="FFFFFF"/>
                </a:solidFill>
                <a:latin typeface="Calibri" pitchFamily="34" charset="0"/>
                <a:ea typeface="Calibri" pitchFamily="34" charset="-122"/>
                <a:cs typeface="Calibri" pitchFamily="34" charset="-120"/>
              </a:rPr>
              <a:t>Section 1</a:t>
            </a:r>
            <a:endParaRPr lang="en-US" sz="1800" dirty="0"/>
          </a:p>
        </p:txBody>
      </p:sp>
      <p:sp>
        <p:nvSpPr>
          <p:cNvPr id="5" name="Text 2"/>
          <p:cNvSpPr/>
          <p:nvPr/>
        </p:nvSpPr>
        <p:spPr>
          <a:xfrm>
            <a:off x="457200" y="2468880"/>
            <a:ext cx="8229600" cy="914400"/>
          </a:xfrm>
          <a:prstGeom prst="rect">
            <a:avLst/>
          </a:prstGeom>
          <a:noFill/>
          <a:ln/>
        </p:spPr>
        <p:txBody>
          <a:bodyPr wrap="square" lIns="0" tIns="0" rIns="0" bIns="0" rtlCol="0" anchor="ctr"/>
          <a:lstStyle/>
          <a:p>
            <a:pPr marL="0" indent="0" algn="ctr">
              <a:buNone/>
            </a:pPr>
            <a:r>
              <a:rPr lang="en-US" sz="4000" b="1" dirty="0">
                <a:solidFill>
                  <a:srgbClr val="FFFFFF"/>
                </a:solidFill>
                <a:latin typeface="Georgia" pitchFamily="34" charset="0"/>
                <a:ea typeface="Georgia" pitchFamily="34" charset="-122"/>
                <a:cs typeface="Georgia" pitchFamily="34" charset="-120"/>
              </a:rPr>
              <a:t>Crisis Planning</a:t>
            </a:r>
            <a:endParaRPr lang="en-US" sz="4000" dirty="0"/>
          </a:p>
        </p:txBody>
      </p:sp>
      <p:sp>
        <p:nvSpPr>
          <p:cNvPr id="6" name="Text 3"/>
          <p:cNvSpPr/>
          <p:nvPr/>
        </p:nvSpPr>
        <p:spPr>
          <a:xfrm>
            <a:off x="457200" y="3474720"/>
            <a:ext cx="8229600" cy="457200"/>
          </a:xfrm>
          <a:prstGeom prst="rect">
            <a:avLst/>
          </a:prstGeom>
          <a:noFill/>
          <a:ln/>
        </p:spPr>
        <p:txBody>
          <a:bodyPr wrap="square" lIns="0" tIns="0" rIns="0" bIns="0" rtlCol="0" anchor="ctr"/>
          <a:lstStyle/>
          <a:p>
            <a:pPr marL="0" indent="0" algn="ctr">
              <a:buNone/>
            </a:pPr>
            <a:r>
              <a:rPr lang="en-US" sz="1600" dirty="0">
                <a:solidFill>
                  <a:srgbClr val="FFF0E0"/>
                </a:solidFill>
                <a:latin typeface="Calibri" pitchFamily="34" charset="0"/>
                <a:ea typeface="Calibri" pitchFamily="34" charset="-122"/>
                <a:cs typeface="Calibri" pitchFamily="34" charset="-120"/>
              </a:rPr>
              <a:t>Questions 1 through 10</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When should a WRAP Crisis Plan be developed?</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During a crisis situation</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While you are feeling well</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After hospitalization only</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Only with a doctor present</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 of 18</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When should a WRAP Crisis Plan be developed?</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During a crisis situation</a:t>
            </a:r>
            <a:endParaRPr lang="en-US" sz="1500"/>
          </a:p>
        </p:txBody>
      </p:sp>
      <p:sp>
        <p:nvSpPr>
          <p:cNvPr id="12" name="Shape 9"/>
          <p:cNvSpPr/>
          <p:nvPr/>
        </p:nvSpPr>
        <p:spPr>
          <a:xfrm>
            <a:off x="48006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B) While you are feeling well</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After hospitalization only</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Only with a doctor present</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should be developed while a person is well, with support from trusted people, so they can think clearly about their preferences.</a:t>
            </a:r>
            <a:endParaRPr lang="en-US" sz="11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Q2</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The WRAP Crisis Plan allows individuals to maintain some degree of control even when things feel out of control.</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2 of 18</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4">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Q2</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The WRAP Crisis Plan allows individuals to maintain some degree of control even when things feel out of control.</a:t>
            </a:r>
            <a:endParaRPr lang="en-US" sz="1900"/>
          </a:p>
        </p:txBody>
      </p:sp>
      <p:sp>
        <p:nvSpPr>
          <p:cNvPr id="10" name="Shape 7"/>
          <p:cNvSpPr/>
          <p:nvPr/>
        </p:nvSpPr>
        <p:spPr>
          <a:xfrm>
            <a:off x="4572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2</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helps individuals retain agency over their care during times when they may not be able to advocate for themselves directly.</a:t>
            </a:r>
            <a:endParaRPr lang="en-US" sz="11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Q3</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Which of the following is a component of the WRAP Crisis Plan?</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Signs you can no longer make decisions for yourself</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A list of your favorite hobbies</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A personal travel itinerary</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Your professional resume</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3 of 18</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Q3</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Which of the following is a component of the WRAP Crisis Plan?</a:t>
            </a:r>
            <a:endParaRPr lang="en-US" sz="1900"/>
          </a:p>
        </p:txBody>
      </p:sp>
      <p:sp>
        <p:nvSpPr>
          <p:cNvPr id="10" name="Shape 7"/>
          <p:cNvSpPr/>
          <p:nvPr/>
        </p:nvSpPr>
        <p:spPr>
          <a:xfrm>
            <a:off x="4572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A) Signs you can no longer make decisions for yourself</a:t>
            </a:r>
            <a:endParaRPr lang="en-US" sz="1500"/>
          </a:p>
        </p:txBody>
      </p:sp>
      <p:sp>
        <p:nvSpPr>
          <p:cNvPr id="12" name="Shape 9"/>
          <p:cNvSpPr/>
          <p:nvPr/>
        </p:nvSpPr>
        <p:spPr>
          <a:xfrm>
            <a:off x="48006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B) A list of your favorite hobbies</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A personal travel itinerary</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Your professional resume</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3</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includes identifying signs that indicate you can no longer make appropriate decisions or be responsible for yourself.</a:t>
            </a:r>
            <a:endParaRPr lang="en-US"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Q4</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In the Crisis Plan, who should be listed as decision-makers when you cannot make decisions?</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Only licensed medical professionals</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People you personally choose and trust</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Your employer or supervisor</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Government-appointed officials</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4 of 18</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6">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Q4</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In the Crisis Plan, who should be listed as decision-makers when you cannot make decisions?</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Only licensed medical professionals</a:t>
            </a:r>
            <a:endParaRPr lang="en-US" sz="1500"/>
          </a:p>
        </p:txBody>
      </p:sp>
      <p:sp>
        <p:nvSpPr>
          <p:cNvPr id="12" name="Shape 9"/>
          <p:cNvSpPr/>
          <p:nvPr/>
        </p:nvSpPr>
        <p:spPr>
          <a:xfrm>
            <a:off x="48006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B) People you personally choose and trust</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Your employer or supervisor</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Government-appointed officials</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4</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WRAP emphasizes self-determination. The individual chooses their own supporters and decision-makers, reflecting the value that each person is the expert on themselves.</a:t>
            </a:r>
            <a:endParaRPr lang="en-US"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7">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Q5</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The Crisis Plan includes a section for listing people you do NOT want involved in your care.</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5 of 18</a:t>
            </a:r>
            <a:endParaRPr lang="en-US"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7">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Q5</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The Crisis Plan includes a section for listing people you do NOT want involved in your care.</a:t>
            </a:r>
            <a:endParaRPr lang="en-US" sz="1900"/>
          </a:p>
        </p:txBody>
      </p:sp>
      <p:sp>
        <p:nvSpPr>
          <p:cNvPr id="10" name="Shape 7"/>
          <p:cNvSpPr/>
          <p:nvPr/>
        </p:nvSpPr>
        <p:spPr>
          <a:xfrm>
            <a:off x="4572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5</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plan allows individuals to name people they do not want involved in any way, respecting personal boundaries and past experiences.</a:t>
            </a:r>
            <a:endParaRPr lang="en-US" sz="1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8">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Q6</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Which medication categories are included in the Crisis Plan?</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Preferred, acceptable, and unacceptable</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Preferred medications only</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Over-the-counter medications only</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Generic brand medications only</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6 of 18</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8">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Q6</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Which medication categories are included in the Crisis Plan?</a:t>
            </a:r>
            <a:endParaRPr lang="en-US" sz="1900"/>
          </a:p>
        </p:txBody>
      </p:sp>
      <p:sp>
        <p:nvSpPr>
          <p:cNvPr id="10" name="Shape 7"/>
          <p:cNvSpPr/>
          <p:nvPr/>
        </p:nvSpPr>
        <p:spPr>
          <a:xfrm>
            <a:off x="4572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A) Preferred, acceptable, and unacceptable</a:t>
            </a:r>
            <a:endParaRPr lang="en-US" sz="1500"/>
          </a:p>
        </p:txBody>
      </p:sp>
      <p:sp>
        <p:nvSpPr>
          <p:cNvPr id="12" name="Shape 9"/>
          <p:cNvSpPr/>
          <p:nvPr/>
        </p:nvSpPr>
        <p:spPr>
          <a:xfrm>
            <a:off x="48006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B) Preferred medications only</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Over-the-counter medications only</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Generic brand medications only</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6</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includes three medication categories: preferred, acceptable, and unacceptable, each with reasons. This gives individuals a voice in their treatment.</a:t>
            </a:r>
            <a:endParaRPr lang="en-US" sz="11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9">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Q7</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A WRAP Crisis Plan can be notarized and used as an advance directive in some states.</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7 of 18</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9">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Q7</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A WRAP Crisis Plan can be notarized and used as an advance directive in some states.</a:t>
            </a:r>
            <a:endParaRPr lang="en-US" sz="1900"/>
          </a:p>
        </p:txBody>
      </p:sp>
      <p:sp>
        <p:nvSpPr>
          <p:cNvPr id="10" name="Shape 7"/>
          <p:cNvSpPr/>
          <p:nvPr/>
        </p:nvSpPr>
        <p:spPr>
          <a:xfrm>
            <a:off x="4572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7</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In some states, the WRAP Crisis Plan can serve as a legal advance directive when signed by the individual, their attorney, and witnesses.</a:t>
            </a:r>
            <a:endParaRPr lang="en-US" sz="11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0">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Q8</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What should the Crisis Plan include regarding danger to self or others?</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Ignore the situation until it resolves</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Pre-written instructions for supporters to follow</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Contact the person's employer immediately</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Wait for the person to request help</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8 of 18</a:t>
            </a:r>
            <a:endParaRPr lang="en-US" sz="1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0">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Q8</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What should the Crisis Plan include regarding danger to self or others?</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Ignore the situation until it resolves</a:t>
            </a:r>
            <a:endParaRPr lang="en-US" sz="1500"/>
          </a:p>
        </p:txBody>
      </p:sp>
      <p:sp>
        <p:nvSpPr>
          <p:cNvPr id="12" name="Shape 9"/>
          <p:cNvSpPr/>
          <p:nvPr/>
        </p:nvSpPr>
        <p:spPr>
          <a:xfrm>
            <a:off x="48006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B) Pre-written instructions for supporters to follow</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Contact the person's employer immediately</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Wait for the person to request help</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8</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includes specific instructions for supporters to follow if the individual is a danger to themselves or others, ensuring a safer, more coordinated response.</a:t>
            </a:r>
            <a:endParaRPr lang="en-US" sz="11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1">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Q9</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According to the Crisis Plan, how should disagreements between supporters be settled?</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By a judge or legal authority</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By the method the individual described in their plan</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By a majority vote among all friends</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Disagreements should be avoided entirely</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9 of 18</a:t>
            </a:r>
            <a:endParaRPr lang="en-US" sz="1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1">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Q9</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According to the Crisis Plan, how should disagreements between supporters be settled?</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By a judge or legal authority</a:t>
            </a:r>
            <a:endParaRPr lang="en-US" sz="1500"/>
          </a:p>
        </p:txBody>
      </p:sp>
      <p:sp>
        <p:nvSpPr>
          <p:cNvPr id="12" name="Shape 9"/>
          <p:cNvSpPr/>
          <p:nvPr/>
        </p:nvSpPr>
        <p:spPr>
          <a:xfrm>
            <a:off x="48006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B) By the method the individual described in their plan</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By a majority vote among all friends</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Disagreements should be avoided entirely</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9</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includes a section on how the individual wants disagreements between supporters to be resolved, preventing conflict during an already difficult time.</a:t>
            </a:r>
            <a:endParaRPr lang="en-US" sz="11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2">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Q10</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The Crisis Plan should be developed quickly in one sitting to avoid overthinking.</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10 of 18</a:t>
            </a:r>
            <a:endParaRPr lang="en-US" sz="1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2">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Q10</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The Crisis Plan should be developed quickly in one sitting to avoid overthinking.</a:t>
            </a:r>
            <a:endParaRPr lang="en-US" sz="1900"/>
          </a:p>
        </p:txBody>
      </p:sp>
      <p:sp>
        <p:nvSpPr>
          <p:cNvPr id="10" name="Shape 7"/>
          <p:cNvSpPr/>
          <p:nvPr/>
        </p:nvSpPr>
        <p:spPr>
          <a:xfrm>
            <a:off x="4572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10</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Crisis Plan takes time and should not be done in one sitting. It should be developed slowly with support, as it can bring up difficult memories.</a:t>
            </a:r>
            <a:endParaRPr lang="en-US" sz="11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3">
    <p:bg>
      <p:bgPr>
        <a:solidFill>
          <a:srgbClr val="D4A843"/>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14800" y="914400"/>
            <a:ext cx="822960" cy="822960"/>
          </a:xfrm>
          <a:prstGeom prst="rect">
            <a:avLst/>
          </a:prstGeom>
        </p:spPr>
      </p:pic>
      <p:sp>
        <p:nvSpPr>
          <p:cNvPr id="4" name="Text 1"/>
          <p:cNvSpPr/>
          <p:nvPr/>
        </p:nvSpPr>
        <p:spPr>
          <a:xfrm>
            <a:off x="457200" y="1920240"/>
            <a:ext cx="8229600" cy="548640"/>
          </a:xfrm>
          <a:prstGeom prst="rect">
            <a:avLst/>
          </a:prstGeom>
          <a:noFill/>
          <a:ln/>
        </p:spPr>
        <p:txBody>
          <a:bodyPr wrap="square" lIns="0" tIns="0" rIns="0" bIns="0" rtlCol="0" anchor="ctr"/>
          <a:lstStyle/>
          <a:p>
            <a:pPr marL="0" indent="0" algn="ctr">
              <a:buNone/>
            </a:pPr>
            <a:r>
              <a:rPr lang="en-US" sz="1800" dirty="0">
                <a:solidFill>
                  <a:srgbClr val="1B2A4A"/>
                </a:solidFill>
                <a:latin typeface="Calibri" pitchFamily="34" charset="0"/>
                <a:ea typeface="Calibri" pitchFamily="34" charset="-122"/>
                <a:cs typeface="Calibri" pitchFamily="34" charset="-120"/>
              </a:rPr>
              <a:t>Section 2</a:t>
            </a:r>
            <a:endParaRPr lang="en-US" sz="1800" dirty="0"/>
          </a:p>
        </p:txBody>
      </p:sp>
      <p:sp>
        <p:nvSpPr>
          <p:cNvPr id="5" name="Text 2"/>
          <p:cNvSpPr/>
          <p:nvPr/>
        </p:nvSpPr>
        <p:spPr>
          <a:xfrm>
            <a:off x="457200" y="2468880"/>
            <a:ext cx="8229600" cy="914400"/>
          </a:xfrm>
          <a:prstGeom prst="rect">
            <a:avLst/>
          </a:prstGeom>
          <a:noFill/>
          <a:ln/>
        </p:spPr>
        <p:txBody>
          <a:bodyPr wrap="square" lIns="0" tIns="0" rIns="0" bIns="0" rtlCol="0" anchor="ctr"/>
          <a:lstStyle/>
          <a:p>
            <a:pPr marL="0" indent="0" algn="ctr">
              <a:buNone/>
            </a:pPr>
            <a:r>
              <a:rPr lang="en-US" sz="4000" b="1" dirty="0">
                <a:solidFill>
                  <a:srgbClr val="1B2A4A"/>
                </a:solidFill>
                <a:latin typeface="Georgia" pitchFamily="34" charset="0"/>
                <a:ea typeface="Georgia" pitchFamily="34" charset="-122"/>
                <a:cs typeface="Georgia" pitchFamily="34" charset="-120"/>
              </a:rPr>
              <a:t>Post Crisis Planning</a:t>
            </a:r>
            <a:endParaRPr lang="en-US" sz="4000" dirty="0"/>
          </a:p>
        </p:txBody>
      </p:sp>
      <p:sp>
        <p:nvSpPr>
          <p:cNvPr id="6" name="Text 3"/>
          <p:cNvSpPr/>
          <p:nvPr/>
        </p:nvSpPr>
        <p:spPr>
          <a:xfrm>
            <a:off x="457200" y="3474720"/>
            <a:ext cx="8229600" cy="457200"/>
          </a:xfrm>
          <a:prstGeom prst="rect">
            <a:avLst/>
          </a:prstGeom>
          <a:noFill/>
          <a:ln/>
        </p:spPr>
        <p:txBody>
          <a:bodyPr wrap="square" lIns="0" tIns="0" rIns="0" bIns="0" rtlCol="0" anchor="ctr"/>
          <a:lstStyle/>
          <a:p>
            <a:pPr marL="0" indent="0" algn="ctr">
              <a:buNone/>
            </a:pPr>
            <a:r>
              <a:rPr lang="en-US" sz="1600" dirty="0">
                <a:solidFill>
                  <a:srgbClr val="2C3E6B"/>
                </a:solidFill>
                <a:latin typeface="Calibri" pitchFamily="34" charset="0"/>
                <a:ea typeface="Calibri" pitchFamily="34" charset="-122"/>
                <a:cs typeface="Calibri" pitchFamily="34" charset="-120"/>
              </a:rPr>
              <a:t>Questions 11 through 18</a:t>
            </a:r>
            <a:endParaRPr lang="en-US" sz="1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4">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Q11</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What is the primary purpose of a WRAP Post Crisis Plan?</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To assign blame for what caused the crisis</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To guide recovery and transition back to independence</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To guarantee prevention of all future crises</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To evaluate the medical staff's performance</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11 of 18</a:t>
            </a:r>
            <a:endParaRPr lang="en-US" sz="1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4">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Q11</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What is the primary purpose of a WRAP Post Crisis Plan?</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To assign blame for what caused the crisis</a:t>
            </a:r>
            <a:endParaRPr lang="en-US" sz="1500"/>
          </a:p>
        </p:txBody>
      </p:sp>
      <p:sp>
        <p:nvSpPr>
          <p:cNvPr id="12" name="Shape 9"/>
          <p:cNvSpPr/>
          <p:nvPr/>
        </p:nvSpPr>
        <p:spPr>
          <a:xfrm>
            <a:off x="48006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B) To guide recovery and transition back to independence</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To guarantee prevention of all future crises</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To evaluate the medical staff's performance</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11</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Post Crisis Plan focuses on recovery: identifying signs of improvement, determining when to resume responsibilities, and outlining supportive actions during transition.</a:t>
            </a:r>
            <a:endParaRPr lang="en-US" sz="11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15">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Q12</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The Post Crisis Plan includes identifying indicators that you are feeling better and recovering.</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12 of 18</a:t>
            </a:r>
            <a:endParaRPr lang="en-US" sz="1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15">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Q12</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The Post Crisis Plan includes identifying indicators that you are feeling better and recovering.</a:t>
            </a:r>
            <a:endParaRPr lang="en-US" sz="1900"/>
          </a:p>
        </p:txBody>
      </p:sp>
      <p:sp>
        <p:nvSpPr>
          <p:cNvPr id="10" name="Shape 7"/>
          <p:cNvSpPr/>
          <p:nvPr/>
        </p:nvSpPr>
        <p:spPr>
          <a:xfrm>
            <a:off x="4572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12</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Recognizing signs of recovery is key to the Post Crisis Plan. These indicators help both the individual and supporters know when it is safe to begin resuming responsibilities.</a:t>
            </a:r>
            <a:endParaRPr lang="en-US" sz="11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16">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Q13</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In the Post Crisis Plan, what should be identified regarding responsibilities?</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Responsibilities others took over and when to take them back</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Only new job responsibilities going forward</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Financial responsibilities exclusively</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Legal responsibilities and court dates</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13 of 18</a:t>
            </a:r>
            <a:endParaRPr lang="en-US" sz="1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16">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Q13</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In the Post Crisis Plan, what should be identified regarding responsibilities?</a:t>
            </a:r>
            <a:endParaRPr lang="en-US" sz="1900"/>
          </a:p>
        </p:txBody>
      </p:sp>
      <p:sp>
        <p:nvSpPr>
          <p:cNvPr id="10" name="Shape 7"/>
          <p:cNvSpPr/>
          <p:nvPr/>
        </p:nvSpPr>
        <p:spPr>
          <a:xfrm>
            <a:off x="4572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A) Responsibilities others took over and when to take them back</a:t>
            </a:r>
            <a:endParaRPr lang="en-US" sz="1500"/>
          </a:p>
        </p:txBody>
      </p:sp>
      <p:sp>
        <p:nvSpPr>
          <p:cNvPr id="12" name="Shape 9"/>
          <p:cNvSpPr/>
          <p:nvPr/>
        </p:nvSpPr>
        <p:spPr>
          <a:xfrm>
            <a:off x="48006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B) Only new job responsibilities going forward</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Financial responsibilities exclusively</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Legal responsibilities and court dates</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13</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Post Crisis Plan addresses responsibilities that supporters assumed during the crisis and outlines conditions for the individual to gradually take them back.</a:t>
            </a:r>
            <a:endParaRPr lang="en-US" sz="11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17">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Q14</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The Post Crisis Plan is developed by professionals, not by the individual themselves.</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14 of 18</a:t>
            </a:r>
            <a:endParaRPr lang="en-US" sz="1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17">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Q14</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The Post Crisis Plan is developed by professionals, not by the individual themselves.</a:t>
            </a:r>
            <a:endParaRPr lang="en-US" sz="1900"/>
          </a:p>
        </p:txBody>
      </p:sp>
      <p:sp>
        <p:nvSpPr>
          <p:cNvPr id="10" name="Shape 7"/>
          <p:cNvSpPr/>
          <p:nvPr/>
        </p:nvSpPr>
        <p:spPr>
          <a:xfrm>
            <a:off x="4572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14</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Consistent with all WRAP values, the Post Crisis Plan is developed by the individual, not by professionals. WRAP is based on self-determination.</a:t>
            </a:r>
            <a:endParaRPr lang="en-US" sz="11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18">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Q15</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Which of the following is part of a Post Crisis Plan?</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Things you can do to help yourself feel better</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A performance review of your behavior</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A list of penalties for the crisis</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An employment application</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15 of 18</a:t>
            </a:r>
            <a:endParaRPr lang="en-US" sz="1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18">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Q15</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Which of the following is part of a Post Crisis Plan?</a:t>
            </a:r>
            <a:endParaRPr lang="en-US" sz="1900"/>
          </a:p>
        </p:txBody>
      </p:sp>
      <p:sp>
        <p:nvSpPr>
          <p:cNvPr id="10" name="Shape 7"/>
          <p:cNvSpPr/>
          <p:nvPr/>
        </p:nvSpPr>
        <p:spPr>
          <a:xfrm>
            <a:off x="457200" y="237744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A) Things you can do to help yourself feel better</a:t>
            </a:r>
            <a:endParaRPr lang="en-US" sz="1500"/>
          </a:p>
        </p:txBody>
      </p:sp>
      <p:sp>
        <p:nvSpPr>
          <p:cNvPr id="12" name="Shape 9"/>
          <p:cNvSpPr/>
          <p:nvPr/>
        </p:nvSpPr>
        <p:spPr>
          <a:xfrm>
            <a:off x="48006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B) A performance review of your behavior</a:t>
            </a:r>
            <a:endParaRPr lang="en-US" sz="1500"/>
          </a:p>
        </p:txBody>
      </p:sp>
      <p:sp>
        <p:nvSpPr>
          <p:cNvPr id="14" name="Shape 11"/>
          <p:cNvSpPr/>
          <p:nvPr/>
        </p:nvSpPr>
        <p:spPr>
          <a:xfrm>
            <a:off x="4572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C) A list of penalties for the crisis</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An employment application</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15</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The Post Crisis Plan includes wellness tools and actions the individual can take to support their own recovery, drawing from the Wellness Toolbox.</a:t>
            </a:r>
            <a:endParaRPr lang="en-US" sz="11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19">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Q16</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WRAP values state that there are "no limits" to recovery.</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16 of 18</a:t>
            </a:r>
            <a:endParaRPr lang="en-US" sz="1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19">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Q16</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WRAP values state that there are "no limits" to recovery.</a:t>
            </a:r>
            <a:endParaRPr lang="en-US" sz="1900"/>
          </a:p>
        </p:txBody>
      </p:sp>
      <p:sp>
        <p:nvSpPr>
          <p:cNvPr id="10" name="Shape 7"/>
          <p:cNvSpPr/>
          <p:nvPr/>
        </p:nvSpPr>
        <p:spPr>
          <a:xfrm>
            <a:off x="4572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16</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A core WRAP value is that there are no limits to recovery. This contrasts with older messages that told people they would never get better.</a:t>
            </a:r>
            <a:endParaRPr lang="en-US" sz="11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20">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Shape 1"/>
          <p:cNvSpPr/>
          <p:nvPr/>
        </p:nvSpPr>
        <p:spPr>
          <a:xfrm>
            <a:off x="457200" y="274320"/>
            <a:ext cx="640080" cy="640080"/>
          </a:xfrm>
          <a:prstGeom prst="ellipse">
            <a:avLst/>
          </a:prstGeom>
          <a:solidFill>
            <a:srgbClr val="D4A843"/>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Q17</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MULTIPLE CHOICE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According to WRAP values and ethics, who is the expert on the individual's own wellness?</a:t>
            </a:r>
            <a:endParaRPr lang="en-US" sz="1900" dirty="0"/>
          </a:p>
        </p:txBody>
      </p:sp>
      <p:sp>
        <p:nvSpPr>
          <p:cNvPr id="10" name="Shape 7"/>
          <p:cNvSpPr/>
          <p:nvPr/>
        </p:nvSpPr>
        <p:spPr>
          <a:xfrm>
            <a:off x="457200" y="237744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A) Their psychiatrist</a:t>
            </a:r>
            <a:endParaRPr lang="en-US" sz="1500" dirty="0"/>
          </a:p>
        </p:txBody>
      </p:sp>
      <p:sp>
        <p:nvSpPr>
          <p:cNvPr id="12" name="Shape 9"/>
          <p:cNvSpPr/>
          <p:nvPr/>
        </p:nvSpPr>
        <p:spPr>
          <a:xfrm>
            <a:off x="4800600" y="237744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B) Their case manager</a:t>
            </a:r>
            <a:endParaRPr lang="en-US" sz="1500" dirty="0"/>
          </a:p>
        </p:txBody>
      </p:sp>
      <p:sp>
        <p:nvSpPr>
          <p:cNvPr id="14" name="Shape 11"/>
          <p:cNvSpPr/>
          <p:nvPr/>
        </p:nvSpPr>
        <p:spPr>
          <a:xfrm>
            <a:off x="457200" y="3429000"/>
            <a:ext cx="4069080" cy="86868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C) The individual themselves</a:t>
            </a:r>
            <a:endParaRPr lang="en-US" sz="1500" dirty="0"/>
          </a:p>
        </p:txBody>
      </p:sp>
      <p:sp>
        <p:nvSpPr>
          <p:cNvPr id="16" name="Shape 13"/>
          <p:cNvSpPr/>
          <p:nvPr/>
        </p:nvSpPr>
        <p:spPr>
          <a:xfrm>
            <a:off x="4800600" y="3429000"/>
            <a:ext cx="4069080" cy="86868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dirty="0">
                <a:solidFill>
                  <a:srgbClr val="1B2A4A"/>
                </a:solidFill>
                <a:latin typeface="Calibri" pitchFamily="34" charset="0"/>
                <a:ea typeface="Calibri" pitchFamily="34" charset="-122"/>
                <a:cs typeface="Calibri" pitchFamily="34" charset="-120"/>
              </a:rPr>
              <a:t>D) Their family members</a:t>
            </a:r>
            <a:endParaRPr lang="en-US" sz="1500" dirty="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17 of 18</a:t>
            </a:r>
            <a:endParaRPr lang="en-US" sz="10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20">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Q17</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00584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00584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According to WRAP values and ethics, who is the expert on the individual's own wellness?</a:t>
            </a:r>
            <a:endParaRPr lang="en-US" sz="1900"/>
          </a:p>
        </p:txBody>
      </p:sp>
      <p:sp>
        <p:nvSpPr>
          <p:cNvPr id="10" name="Shape 7"/>
          <p:cNvSpPr/>
          <p:nvPr/>
        </p:nvSpPr>
        <p:spPr>
          <a:xfrm>
            <a:off x="4572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1" name="Text 8"/>
          <p:cNvSpPr/>
          <p:nvPr/>
        </p:nvSpPr>
        <p:spPr>
          <a:xfrm>
            <a:off x="6858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A) Their psychiatrist</a:t>
            </a:r>
            <a:endParaRPr lang="en-US" sz="1500"/>
          </a:p>
        </p:txBody>
      </p:sp>
      <p:sp>
        <p:nvSpPr>
          <p:cNvPr id="12" name="Shape 9"/>
          <p:cNvSpPr/>
          <p:nvPr/>
        </p:nvSpPr>
        <p:spPr>
          <a:xfrm>
            <a:off x="4800600" y="237744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3" name="Text 10"/>
          <p:cNvSpPr/>
          <p:nvPr/>
        </p:nvSpPr>
        <p:spPr>
          <a:xfrm>
            <a:off x="5029200" y="237744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B) Their case manager</a:t>
            </a:r>
            <a:endParaRPr lang="en-US" sz="1500"/>
          </a:p>
        </p:txBody>
      </p:sp>
      <p:sp>
        <p:nvSpPr>
          <p:cNvPr id="14" name="Shape 11"/>
          <p:cNvSpPr/>
          <p:nvPr/>
        </p:nvSpPr>
        <p:spPr>
          <a:xfrm>
            <a:off x="457200" y="3429000"/>
            <a:ext cx="4069080" cy="86868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sp>
        <p:nvSpPr>
          <p:cNvPr id="15" name="Text 12"/>
          <p:cNvSpPr/>
          <p:nvPr/>
        </p:nvSpPr>
        <p:spPr>
          <a:xfrm>
            <a:off x="685800" y="3429000"/>
            <a:ext cx="3611880" cy="868680"/>
          </a:xfrm>
          <a:prstGeom prst="rect">
            <a:avLst/>
          </a:prstGeom>
          <a:noFill/>
          <a:ln/>
        </p:spPr>
        <p:txBody>
          <a:bodyPr wrap="square" lIns="0" tIns="0" rIns="0" bIns="0" rtlCol="0" anchor="ctr"/>
          <a:lstStyle/>
          <a:p>
            <a:pPr marL="0" indent="0">
              <a:buNone/>
            </a:pPr>
            <a:r>
              <a:rPr lang="en-US" sz="1500" b="1">
                <a:solidFill>
                  <a:srgbClr val="FFFFFF"/>
                </a:solidFill>
                <a:latin typeface="Calibri" pitchFamily="34" charset="0"/>
                <a:ea typeface="Calibri" pitchFamily="34" charset="-122"/>
                <a:cs typeface="Calibri" pitchFamily="34" charset="-120"/>
              </a:rPr>
              <a:t>C) The individual themselves</a:t>
            </a:r>
            <a:endParaRPr lang="en-US" sz="1500"/>
          </a:p>
        </p:txBody>
      </p:sp>
      <p:sp>
        <p:nvSpPr>
          <p:cNvPr id="16" name="Shape 13"/>
          <p:cNvSpPr/>
          <p:nvPr/>
        </p:nvSpPr>
        <p:spPr>
          <a:xfrm>
            <a:off x="4800600" y="3429000"/>
            <a:ext cx="4069080" cy="86868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sp>
        <p:nvSpPr>
          <p:cNvPr id="17" name="Text 14"/>
          <p:cNvSpPr/>
          <p:nvPr/>
        </p:nvSpPr>
        <p:spPr>
          <a:xfrm>
            <a:off x="5029200" y="3429000"/>
            <a:ext cx="3611880" cy="868680"/>
          </a:xfrm>
          <a:prstGeom prst="rect">
            <a:avLst/>
          </a:prstGeom>
          <a:noFill/>
          <a:ln/>
        </p:spPr>
        <p:txBody>
          <a:bodyPr wrap="square" lIns="0" tIns="0" rIns="0" bIns="0" rtlCol="0" anchor="ctr"/>
          <a:lstStyle/>
          <a:p>
            <a:pPr marL="0" indent="0">
              <a:buNone/>
            </a:pPr>
            <a:r>
              <a:rPr lang="en-US" sz="1500">
                <a:solidFill>
                  <a:srgbClr val="B0B0B0"/>
                </a:solidFill>
                <a:latin typeface="Calibri" pitchFamily="34" charset="0"/>
                <a:ea typeface="Calibri" pitchFamily="34" charset="-122"/>
                <a:cs typeface="Calibri" pitchFamily="34" charset="-120"/>
              </a:rPr>
              <a:t>D) Their family members</a:t>
            </a:r>
            <a:endParaRPr lang="en-US" sz="1500"/>
          </a:p>
        </p:txBody>
      </p:sp>
      <p:sp>
        <p:nvSpPr>
          <p:cNvPr id="18" name="Shape 15"/>
          <p:cNvSpPr/>
          <p:nvPr/>
        </p:nvSpPr>
        <p:spPr>
          <a:xfrm>
            <a:off x="0" y="4960620"/>
            <a:ext cx="9144000" cy="182880"/>
          </a:xfrm>
          <a:prstGeom prst="rect">
            <a:avLst/>
          </a:prstGeom>
          <a:solidFill>
            <a:srgbClr val="1B2A4A"/>
          </a:solidFill>
          <a:ln/>
        </p:spPr>
        <p:txBody>
          <a:bodyPr/>
          <a:lstStyle/>
          <a:p>
            <a:endParaRPr lang="en-US"/>
          </a:p>
        </p:txBody>
      </p:sp>
      <p:sp>
        <p:nvSpPr>
          <p:cNvPr id="19" name="Text 16"/>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17</a:t>
            </a:r>
            <a:endParaRPr lang="en-US" sz="1000"/>
          </a:p>
        </p:txBody>
      </p:sp>
      <p:sp>
        <p:nvSpPr>
          <p:cNvPr id="20" name="Explanation"/>
          <p:cNvSpPr/>
          <p:nvPr/>
        </p:nvSpPr>
        <p:spPr>
          <a:xfrm>
            <a:off x="457200" y="435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A foundational WRAP value is that the person developing their WRAP is the only expert on themselves. Facilitators and supporters provide guidance, not answers.</a:t>
            </a:r>
            <a:endParaRPr lang="en-US" sz="11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21">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Shape 1"/>
          <p:cNvSpPr/>
          <p:nvPr/>
        </p:nvSpPr>
        <p:spPr>
          <a:xfrm>
            <a:off x="457200" y="274320"/>
            <a:ext cx="640080" cy="640080"/>
          </a:xfrm>
          <a:prstGeom prst="ellipse">
            <a:avLst/>
          </a:prstGeom>
          <a:solidFill>
            <a:srgbClr val="F0776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Q18</a:t>
            </a:r>
            <a:endParaRPr lang="en-US" sz="1800" dirty="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dirty="0">
                <a:solidFill>
                  <a:srgbClr val="F07762"/>
                </a:solidFill>
                <a:latin typeface="Calibri" pitchFamily="34" charset="0"/>
                <a:ea typeface="Calibri" pitchFamily="34" charset="-122"/>
                <a:cs typeface="Calibri" pitchFamily="34" charset="-120"/>
              </a:rPr>
              <a:t>POST CRISIS PLANNING</a:t>
            </a:r>
            <a:endParaRPr lang="en-US" sz="1000" dirty="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dirty="0">
                <a:solidFill>
                  <a:srgbClr val="2C3E6B"/>
                </a:solidFill>
                <a:latin typeface="Calibri" pitchFamily="34" charset="0"/>
                <a:ea typeface="Calibri" pitchFamily="34" charset="-122"/>
                <a:cs typeface="Calibri" pitchFamily="34" charset="-120"/>
              </a:rPr>
              <a:t>TRUE OR FALSE</a:t>
            </a:r>
            <a:endParaRPr lang="en-US" sz="1000" dirty="0"/>
          </a:p>
        </p:txBody>
      </p:sp>
      <p:pic>
        <p:nvPicPr>
          <p:cNvPr id="7" name="Image 0" descr="preencoded.png"/>
          <p:cNvPicPr>
            <a:picLocks noChangeAspect="1"/>
          </p:cNvPicPr>
          <p:nvPr/>
        </p:nvPicPr>
        <p:blipFill>
          <a:blip r:embed="rId3"/>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dirty="0">
                <a:solidFill>
                  <a:srgbClr val="1B2A4A"/>
                </a:solidFill>
                <a:latin typeface="Georgia" pitchFamily="34" charset="0"/>
                <a:ea typeface="Georgia" pitchFamily="34" charset="-122"/>
                <a:cs typeface="Georgia" pitchFamily="34" charset="-120"/>
              </a:rPr>
              <a:t>In WRAP, the use of clinical, medical, and diagnostic language is encouraged.</a:t>
            </a:r>
            <a:endParaRPr lang="en-US" sz="1900" dirty="0"/>
          </a:p>
        </p:txBody>
      </p:sp>
      <p:sp>
        <p:nvSpPr>
          <p:cNvPr id="10" name="Shape 7"/>
          <p:cNvSpPr/>
          <p:nvPr/>
        </p:nvSpPr>
        <p:spPr>
          <a:xfrm>
            <a:off x="457200" y="2743200"/>
            <a:ext cx="3886200" cy="1371600"/>
          </a:xfrm>
          <a:prstGeom prst="rect">
            <a:avLst/>
          </a:prstGeom>
          <a:solidFill>
            <a:srgbClr val="FFF0E0"/>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4"/>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True</a:t>
            </a:r>
            <a:endParaRPr lang="en-US" sz="2200" dirty="0"/>
          </a:p>
        </p:txBody>
      </p:sp>
      <p:sp>
        <p:nvSpPr>
          <p:cNvPr id="13" name="Shape 9"/>
          <p:cNvSpPr/>
          <p:nvPr/>
        </p:nvSpPr>
        <p:spPr>
          <a:xfrm>
            <a:off x="4800600" y="2743200"/>
            <a:ext cx="3886200" cy="1371600"/>
          </a:xfrm>
          <a:prstGeom prst="rect">
            <a:avLst/>
          </a:prstGeom>
          <a:solidFill>
            <a:srgbClr val="FFF8F0"/>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dirty="0">
                <a:solidFill>
                  <a:srgbClr val="1B2A4A"/>
                </a:solidFill>
                <a:latin typeface="Georgia" pitchFamily="34" charset="0"/>
                <a:ea typeface="Georgia" pitchFamily="34" charset="-122"/>
                <a:cs typeface="Georgia" pitchFamily="34" charset="-120"/>
              </a:rPr>
              <a:t>False</a:t>
            </a:r>
            <a:endParaRPr lang="en-US" sz="2200" dirty="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Question 18 of 18</a:t>
            </a:r>
            <a:endParaRPr lang="en-US" sz="1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21">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2E7D32"/>
          </a:solidFill>
          <a:ln/>
        </p:spPr>
        <p:txBody>
          <a:bodyPr/>
          <a:lstStyle/>
          <a:p>
            <a:endParaRPr lang="en-US"/>
          </a:p>
        </p:txBody>
      </p:sp>
      <p:sp>
        <p:nvSpPr>
          <p:cNvPr id="3" name="Shape 1"/>
          <p:cNvSpPr/>
          <p:nvPr/>
        </p:nvSpPr>
        <p:spPr>
          <a:xfrm>
            <a:off x="457200" y="274320"/>
            <a:ext cx="640080" cy="640080"/>
          </a:xfrm>
          <a:prstGeom prst="ellipse">
            <a:avLst/>
          </a:prstGeom>
          <a:solidFill>
            <a:srgbClr val="2E7D32"/>
          </a:solidFill>
          <a:ln/>
        </p:spPr>
        <p:txBody>
          <a:bodyPr/>
          <a:lstStyle/>
          <a:p>
            <a:endParaRPr lang="en-US"/>
          </a:p>
        </p:txBody>
      </p:sp>
      <p:sp>
        <p:nvSpPr>
          <p:cNvPr id="4" name="Text 2"/>
          <p:cNvSpPr/>
          <p:nvPr/>
        </p:nvSpPr>
        <p:spPr>
          <a:xfrm>
            <a:off x="457200" y="274320"/>
            <a:ext cx="640080" cy="640080"/>
          </a:xfrm>
          <a:prstGeom prst="rect">
            <a:avLst/>
          </a:prstGeom>
          <a:noFill/>
          <a:ln/>
        </p:spPr>
        <p:txBody>
          <a:bodyPr wrap="square" lIns="0" tIns="0" rIns="0" bIns="0" rtlCol="0" anchor="ctr"/>
          <a:lstStyle/>
          <a:p>
            <a:pPr marL="0" indent="0" algn="ctr">
              <a:buNone/>
            </a:pPr>
            <a:r>
              <a:rPr lang="en-US" sz="1800" b="1">
                <a:solidFill>
                  <a:srgbClr val="FFFFFF"/>
                </a:solidFill>
                <a:latin typeface="Georgia" pitchFamily="34" charset="0"/>
                <a:ea typeface="Georgia" pitchFamily="34" charset="-122"/>
                <a:cs typeface="Georgia" pitchFamily="34" charset="-120"/>
              </a:rPr>
              <a:t>Q18</a:t>
            </a:r>
            <a:endParaRPr lang="en-US" sz="1800"/>
          </a:p>
        </p:txBody>
      </p:sp>
      <p:sp>
        <p:nvSpPr>
          <p:cNvPr id="5" name="Text 3"/>
          <p:cNvSpPr/>
          <p:nvPr/>
        </p:nvSpPr>
        <p:spPr>
          <a:xfrm>
            <a:off x="1371600" y="320040"/>
            <a:ext cx="2743200" cy="274320"/>
          </a:xfrm>
          <a:prstGeom prst="rect">
            <a:avLst/>
          </a:prstGeom>
          <a:noFill/>
          <a:ln/>
        </p:spPr>
        <p:txBody>
          <a:bodyPr wrap="square" lIns="0" tIns="0" rIns="0" bIns="0" rtlCol="0" anchor="ctr"/>
          <a:lstStyle/>
          <a:p>
            <a:pPr marL="0" indent="0">
              <a:buNone/>
            </a:pPr>
            <a:r>
              <a:rPr lang="en-US" sz="1000" b="1">
                <a:solidFill>
                  <a:srgbClr val="F07762"/>
                </a:solidFill>
                <a:latin typeface="Calibri" pitchFamily="34" charset="0"/>
                <a:ea typeface="Calibri" pitchFamily="34" charset="-122"/>
                <a:cs typeface="Calibri" pitchFamily="34" charset="-120"/>
              </a:rPr>
              <a:t>POST CRISIS PLANNING</a:t>
            </a:r>
            <a:endParaRPr lang="en-US" sz="1000"/>
          </a:p>
        </p:txBody>
      </p:sp>
      <p:sp>
        <p:nvSpPr>
          <p:cNvPr id="6" name="Text 4"/>
          <p:cNvSpPr/>
          <p:nvPr/>
        </p:nvSpPr>
        <p:spPr>
          <a:xfrm>
            <a:off x="1371600" y="548640"/>
            <a:ext cx="2743200" cy="274320"/>
          </a:xfrm>
          <a:prstGeom prst="rect">
            <a:avLst/>
          </a:prstGeom>
          <a:noFill/>
          <a:ln/>
        </p:spPr>
        <p:txBody>
          <a:bodyPr wrap="square" lIns="0" tIns="0" rIns="0" bIns="0" rtlCol="0" anchor="ctr"/>
          <a:lstStyle/>
          <a:p>
            <a:pPr marL="0" indent="0">
              <a:buNone/>
            </a:pPr>
            <a:r>
              <a:rPr lang="en-US" sz="1000">
                <a:solidFill>
                  <a:srgbClr val="2E7D32"/>
                </a:solidFill>
                <a:latin typeface="Calibri" pitchFamily="34" charset="0"/>
                <a:ea typeface="Calibri" pitchFamily="34" charset="-122"/>
                <a:cs typeface="Calibri" pitchFamily="34" charset="-120"/>
              </a:rPr>
              <a:t>CORRECT ANSWER</a:t>
            </a:r>
            <a:endParaRPr lang="en-US" sz="1000"/>
          </a:p>
        </p:txBody>
      </p:sp>
      <p:pic>
        <p:nvPicPr>
          <p:cNvPr id="7" name="Image 0" descr="preencoded.png"/>
          <p:cNvPicPr>
            <a:picLocks noChangeAspect="1"/>
          </p:cNvPicPr>
          <p:nvPr/>
        </p:nvPicPr>
        <p:blipFill>
          <a:blip r:embed="rId2"/>
          <a:stretch>
            <a:fillRect/>
          </a:stretch>
        </p:blipFill>
        <p:spPr>
          <a:xfrm>
            <a:off x="8321040" y="320040"/>
            <a:ext cx="411480" cy="411480"/>
          </a:xfrm>
          <a:prstGeom prst="rect">
            <a:avLst/>
          </a:prstGeom>
        </p:spPr>
      </p:pic>
      <p:sp>
        <p:nvSpPr>
          <p:cNvPr id="8" name="Shape 5"/>
          <p:cNvSpPr/>
          <p:nvPr/>
        </p:nvSpPr>
        <p:spPr>
          <a:xfrm>
            <a:off x="457200" y="1097280"/>
            <a:ext cx="8229600" cy="128016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9" name="Text 6"/>
          <p:cNvSpPr/>
          <p:nvPr/>
        </p:nvSpPr>
        <p:spPr>
          <a:xfrm>
            <a:off x="731520" y="1097280"/>
            <a:ext cx="7680960" cy="1280160"/>
          </a:xfrm>
          <a:prstGeom prst="rect">
            <a:avLst/>
          </a:prstGeom>
          <a:noFill/>
          <a:ln/>
        </p:spPr>
        <p:txBody>
          <a:bodyPr wrap="square" lIns="0" tIns="0" rIns="0" bIns="0" rtlCol="0" anchor="ctr"/>
          <a:lstStyle/>
          <a:p>
            <a:pPr marL="0" indent="0">
              <a:buNone/>
            </a:pPr>
            <a:r>
              <a:rPr lang="en-US" sz="1900" b="1">
                <a:solidFill>
                  <a:srgbClr val="1B2A4A"/>
                </a:solidFill>
                <a:latin typeface="Georgia" pitchFamily="34" charset="0"/>
                <a:ea typeface="Georgia" pitchFamily="34" charset="-122"/>
                <a:cs typeface="Georgia" pitchFamily="34" charset="-120"/>
              </a:rPr>
              <a:t>In WRAP, the use of clinical, medical, and diagnostic language is encouraged.</a:t>
            </a:r>
            <a:endParaRPr lang="en-US" sz="1900"/>
          </a:p>
        </p:txBody>
      </p:sp>
      <p:sp>
        <p:nvSpPr>
          <p:cNvPr id="10" name="Shape 7"/>
          <p:cNvSpPr/>
          <p:nvPr/>
        </p:nvSpPr>
        <p:spPr>
          <a:xfrm>
            <a:off x="457200" y="2743200"/>
            <a:ext cx="3886200" cy="1371600"/>
          </a:xfrm>
          <a:prstGeom prst="rect">
            <a:avLst/>
          </a:prstGeom>
          <a:solidFill>
            <a:srgbClr val="F5F5F5"/>
          </a:solidFill>
          <a:ln/>
          <a:effectLst>
            <a:outerShdw blurRad="76200" dist="25400" dir="8100000" algn="bl" rotWithShape="0">
              <a:srgbClr val="000000">
                <a:alpha val="10000"/>
              </a:srgbClr>
            </a:outerShdw>
          </a:effectLst>
        </p:spPr>
        <p:txBody>
          <a:bodyPr/>
          <a:lstStyle/>
          <a:p>
            <a:endParaRPr lang="en-US"/>
          </a:p>
        </p:txBody>
      </p:sp>
      <p:pic>
        <p:nvPicPr>
          <p:cNvPr id="11" name="Image 1" descr="preencoded.png"/>
          <p:cNvPicPr>
            <a:picLocks noChangeAspect="1"/>
          </p:cNvPicPr>
          <p:nvPr/>
        </p:nvPicPr>
        <p:blipFill>
          <a:blip r:embed="rId3"/>
          <a:stretch>
            <a:fillRect/>
          </a:stretch>
        </p:blipFill>
        <p:spPr>
          <a:xfrm>
            <a:off x="1965960" y="2926080"/>
            <a:ext cx="502920" cy="502920"/>
          </a:xfrm>
          <a:prstGeom prst="rect">
            <a:avLst/>
          </a:prstGeom>
        </p:spPr>
      </p:pic>
      <p:sp>
        <p:nvSpPr>
          <p:cNvPr id="12" name="Text 8"/>
          <p:cNvSpPr/>
          <p:nvPr/>
        </p:nvSpPr>
        <p:spPr>
          <a:xfrm>
            <a:off x="457200" y="3474720"/>
            <a:ext cx="3886200" cy="548640"/>
          </a:xfrm>
          <a:prstGeom prst="rect">
            <a:avLst/>
          </a:prstGeom>
          <a:noFill/>
          <a:ln/>
        </p:spPr>
        <p:txBody>
          <a:bodyPr wrap="square" lIns="0" tIns="0" rIns="0" bIns="0" rtlCol="0" anchor="ctr"/>
          <a:lstStyle/>
          <a:p>
            <a:pPr marL="0" indent="0" algn="ctr">
              <a:buNone/>
            </a:pPr>
            <a:r>
              <a:rPr lang="en-US" sz="2200" b="1">
                <a:solidFill>
                  <a:srgbClr val="B0B0B0"/>
                </a:solidFill>
                <a:latin typeface="Georgia" pitchFamily="34" charset="0"/>
                <a:ea typeface="Georgia" pitchFamily="34" charset="-122"/>
                <a:cs typeface="Georgia" pitchFamily="34" charset="-120"/>
              </a:rPr>
              <a:t>True</a:t>
            </a:r>
            <a:endParaRPr lang="en-US" sz="2200"/>
          </a:p>
        </p:txBody>
      </p:sp>
      <p:sp>
        <p:nvSpPr>
          <p:cNvPr id="13" name="Shape 9"/>
          <p:cNvSpPr/>
          <p:nvPr/>
        </p:nvSpPr>
        <p:spPr>
          <a:xfrm>
            <a:off x="4800600" y="2743200"/>
            <a:ext cx="3886200" cy="1371600"/>
          </a:xfrm>
          <a:prstGeom prst="rect">
            <a:avLst/>
          </a:prstGeom>
          <a:solidFill>
            <a:srgbClr val="2E7D32"/>
          </a:solidFill>
          <a:ln w="19050">
            <a:solidFill>
              <a:srgbClr val="2E7D32"/>
            </a:solidFill>
          </a:ln>
          <a:effectLst>
            <a:outerShdw blurRad="76200" dist="25400" dir="8100000" algn="bl" rotWithShape="0">
              <a:srgbClr val="000000">
                <a:alpha val="10000"/>
              </a:srgbClr>
            </a:outerShdw>
          </a:effectLst>
        </p:spPr>
        <p:txBody>
          <a:bodyPr/>
          <a:lstStyle/>
          <a:p>
            <a:endParaRPr lang="en-US"/>
          </a:p>
        </p:txBody>
      </p:sp>
      <p:pic>
        <p:nvPicPr>
          <p:cNvPr id="14" name="Image 2" descr="preencoded.png"/>
          <p:cNvPicPr>
            <a:picLocks noChangeAspect="1"/>
          </p:cNvPicPr>
          <p:nvPr/>
        </p:nvPicPr>
        <p:blipFill>
          <a:blip r:embed="rId4"/>
          <a:stretch>
            <a:fillRect/>
          </a:stretch>
        </p:blipFill>
        <p:spPr>
          <a:xfrm>
            <a:off x="6309360" y="2926080"/>
            <a:ext cx="502920" cy="502920"/>
          </a:xfrm>
          <a:prstGeom prst="rect">
            <a:avLst/>
          </a:prstGeom>
        </p:spPr>
      </p:pic>
      <p:sp>
        <p:nvSpPr>
          <p:cNvPr id="15" name="Text 10"/>
          <p:cNvSpPr/>
          <p:nvPr/>
        </p:nvSpPr>
        <p:spPr>
          <a:xfrm>
            <a:off x="4800600" y="3474720"/>
            <a:ext cx="3886200" cy="548640"/>
          </a:xfrm>
          <a:prstGeom prst="rect">
            <a:avLst/>
          </a:prstGeom>
          <a:noFill/>
          <a:ln/>
        </p:spPr>
        <p:txBody>
          <a:bodyPr wrap="square" lIns="0" tIns="0" rIns="0" bIns="0" rtlCol="0" anchor="ctr"/>
          <a:lstStyle/>
          <a:p>
            <a:pPr marL="0" indent="0" algn="ctr">
              <a:buNone/>
            </a:pPr>
            <a:r>
              <a:rPr lang="en-US" sz="2200" b="1">
                <a:solidFill>
                  <a:srgbClr val="FFFFFF"/>
                </a:solidFill>
                <a:latin typeface="Georgia" pitchFamily="34" charset="0"/>
                <a:ea typeface="Georgia" pitchFamily="34" charset="-122"/>
                <a:cs typeface="Georgia" pitchFamily="34" charset="-120"/>
              </a:rPr>
              <a:t>False</a:t>
            </a:r>
            <a:endParaRPr lang="en-US" sz="2200"/>
          </a:p>
        </p:txBody>
      </p:sp>
      <p:sp>
        <p:nvSpPr>
          <p:cNvPr id="16" name="Shape 11"/>
          <p:cNvSpPr/>
          <p:nvPr/>
        </p:nvSpPr>
        <p:spPr>
          <a:xfrm>
            <a:off x="0" y="4960620"/>
            <a:ext cx="9144000" cy="182880"/>
          </a:xfrm>
          <a:prstGeom prst="rect">
            <a:avLst/>
          </a:prstGeom>
          <a:solidFill>
            <a:srgbClr val="1B2A4A"/>
          </a:solidFill>
          <a:ln/>
        </p:spPr>
        <p:txBody>
          <a:bodyPr/>
          <a:lstStyle/>
          <a:p>
            <a:endParaRPr lang="en-US"/>
          </a:p>
        </p:txBody>
      </p:sp>
      <p:sp>
        <p:nvSpPr>
          <p:cNvPr id="17" name="Text 12"/>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a:solidFill>
                  <a:srgbClr val="FFF0E0"/>
                </a:solidFill>
                <a:latin typeface="Calibri" pitchFamily="34" charset="0"/>
                <a:ea typeface="Calibri" pitchFamily="34" charset="-122"/>
                <a:cs typeface="Calibri" pitchFamily="34" charset="-120"/>
              </a:rPr>
              <a:t>Answer - Question 18</a:t>
            </a:r>
            <a:endParaRPr lang="en-US" sz="1000"/>
          </a:p>
        </p:txBody>
      </p:sp>
      <p:sp>
        <p:nvSpPr>
          <p:cNvPr id="18" name="Explanation"/>
          <p:cNvSpPr/>
          <p:nvPr/>
        </p:nvSpPr>
        <p:spPr>
          <a:xfrm>
            <a:off x="457200" y="4200000"/>
            <a:ext cx="8229600" cy="580000"/>
          </a:xfrm>
          <a:prstGeom prst="roundRect">
            <a:avLst/>
          </a:prstGeom>
          <a:solidFill>
            <a:srgbClr val="E8F5E9"/>
          </a:solidFill>
          <a:ln/>
        </p:spPr>
        <p:txBody>
          <a:bodyPr wrap="square" lIns="91440" tIns="45720" rIns="91440" bIns="45720" rtlCol="0" anchor="t"/>
          <a:lstStyle/>
          <a:p>
            <a:pPr marL="0" indent="0" algn="ctr">
              <a:buNone/>
            </a:pPr>
            <a:r>
              <a:rPr lang="en-US" sz="1200" b="1" i="1">
                <a:solidFill>
                  <a:srgbClr val="2E7D32"/>
                </a:solidFill>
                <a:latin typeface="Calibri" pitchFamily="34" charset="0"/>
              </a:rPr>
              <a:t>Why?  </a:t>
            </a:r>
            <a:r>
              <a:rPr lang="en-US" sz="1200" i="1">
                <a:solidFill>
                  <a:srgbClr val="5A6A7A"/>
                </a:solidFill>
                <a:latin typeface="Calibri" pitchFamily="34" charset="0"/>
                <a:ea typeface="Calibri" pitchFamily="34" charset="-122"/>
                <a:cs typeface="Calibri" pitchFamily="34" charset="-120"/>
              </a:rPr>
              <a:t>WRAP values state that clinical, medical, and diagnostic language should be avoided. The focus is on strengths and personal experience, not deficit-based assessments.</a:t>
            </a:r>
            <a:endParaRPr lang="en-US" sz="11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22">
    <p:bg>
      <p:bgPr>
        <a:solidFill>
          <a:srgbClr val="1B2A4A"/>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pic>
        <p:nvPicPr>
          <p:cNvPr id="3" name="Image 0" descr="preencoded.png"/>
          <p:cNvPicPr>
            <a:picLocks noChangeAspect="1"/>
          </p:cNvPicPr>
          <p:nvPr/>
        </p:nvPicPr>
        <p:blipFill>
          <a:blip r:embed="rId3"/>
          <a:stretch>
            <a:fillRect/>
          </a:stretch>
        </p:blipFill>
        <p:spPr>
          <a:xfrm>
            <a:off x="4160520" y="1097280"/>
            <a:ext cx="822960" cy="822960"/>
          </a:xfrm>
          <a:prstGeom prst="rect">
            <a:avLst/>
          </a:prstGeom>
        </p:spPr>
      </p:pic>
      <p:sp>
        <p:nvSpPr>
          <p:cNvPr id="4" name="Text 1"/>
          <p:cNvSpPr/>
          <p:nvPr/>
        </p:nvSpPr>
        <p:spPr>
          <a:xfrm>
            <a:off x="457200" y="2103120"/>
            <a:ext cx="8229600" cy="914400"/>
          </a:xfrm>
          <a:prstGeom prst="rect">
            <a:avLst/>
          </a:prstGeom>
          <a:noFill/>
          <a:ln/>
        </p:spPr>
        <p:txBody>
          <a:bodyPr wrap="square" lIns="0" tIns="0" rIns="0" bIns="0" rtlCol="0" anchor="ctr"/>
          <a:lstStyle/>
          <a:p>
            <a:pPr marL="0" indent="0" algn="ctr">
              <a:buNone/>
            </a:pPr>
            <a:r>
              <a:rPr lang="en-US" sz="4200" b="1" dirty="0">
                <a:solidFill>
                  <a:srgbClr val="FFFFFF"/>
                </a:solidFill>
                <a:latin typeface="Georgia" pitchFamily="34" charset="0"/>
                <a:ea typeface="Georgia" pitchFamily="34" charset="-122"/>
                <a:cs typeface="Georgia" pitchFamily="34" charset="-120"/>
              </a:rPr>
              <a:t>Answer Key</a:t>
            </a:r>
            <a:endParaRPr lang="en-US" sz="4200" dirty="0"/>
          </a:p>
        </p:txBody>
      </p:sp>
      <p:sp>
        <p:nvSpPr>
          <p:cNvPr id="5" name="Text 2"/>
          <p:cNvSpPr/>
          <p:nvPr/>
        </p:nvSpPr>
        <p:spPr>
          <a:xfrm>
            <a:off x="457200" y="3017520"/>
            <a:ext cx="8229600" cy="457200"/>
          </a:xfrm>
          <a:prstGeom prst="rect">
            <a:avLst/>
          </a:prstGeom>
          <a:noFill/>
          <a:ln/>
        </p:spPr>
        <p:txBody>
          <a:bodyPr wrap="square" lIns="0" tIns="0" rIns="0" bIns="0" rtlCol="0" anchor="ctr"/>
          <a:lstStyle/>
          <a:p>
            <a:pPr marL="0" indent="0" algn="ctr">
              <a:buNone/>
            </a:pPr>
            <a:r>
              <a:rPr lang="en-US" sz="1600" dirty="0">
                <a:solidFill>
                  <a:srgbClr val="D4A843"/>
                </a:solidFill>
                <a:latin typeface="Calibri" pitchFamily="34" charset="0"/>
                <a:ea typeface="Calibri" pitchFamily="34" charset="-122"/>
                <a:cs typeface="Calibri" pitchFamily="34" charset="-120"/>
              </a:rPr>
              <a:t>Check your responses below</a:t>
            </a:r>
            <a:endParaRPr lang="en-US" sz="1600" dirty="0"/>
          </a:p>
        </p:txBody>
      </p:sp>
      <p:sp>
        <p:nvSpPr>
          <p:cNvPr id="6" name="Shape 3"/>
          <p:cNvSpPr/>
          <p:nvPr/>
        </p:nvSpPr>
        <p:spPr>
          <a:xfrm>
            <a:off x="0" y="5070348"/>
            <a:ext cx="9144000" cy="73152"/>
          </a:xfrm>
          <a:prstGeom prst="rect">
            <a:avLst/>
          </a:prstGeom>
          <a:solidFill>
            <a:srgbClr val="D4A843"/>
          </a:solidFill>
          <a:ln/>
        </p:spPr>
        <p:txBody>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23">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F07762"/>
          </a:solidFill>
          <a:ln/>
        </p:spPr>
        <p:txBody>
          <a:bodyPr/>
          <a:lstStyle/>
          <a:p>
            <a:endParaRPr lang="en-US"/>
          </a:p>
        </p:txBody>
      </p:sp>
      <p:sp>
        <p:nvSpPr>
          <p:cNvPr id="3" name="Text 1"/>
          <p:cNvSpPr/>
          <p:nvPr/>
        </p:nvSpPr>
        <p:spPr>
          <a:xfrm>
            <a:off x="457200" y="320040"/>
            <a:ext cx="8229600" cy="502920"/>
          </a:xfrm>
          <a:prstGeom prst="rect">
            <a:avLst/>
          </a:prstGeom>
          <a:noFill/>
          <a:ln/>
        </p:spPr>
        <p:txBody>
          <a:bodyPr wrap="square" lIns="0" tIns="0" rIns="0" bIns="0" rtlCol="0" anchor="ctr"/>
          <a:lstStyle/>
          <a:p>
            <a:pPr marL="0" indent="0">
              <a:buNone/>
            </a:pPr>
            <a:r>
              <a:rPr lang="en-US" sz="2200" b="1" dirty="0">
                <a:solidFill>
                  <a:srgbClr val="1B2A4A"/>
                </a:solidFill>
                <a:latin typeface="Georgia" pitchFamily="34" charset="0"/>
                <a:ea typeface="Georgia" pitchFamily="34" charset="-122"/>
                <a:cs typeface="Georgia" pitchFamily="34" charset="-120"/>
              </a:rPr>
              <a:t>Answer Key: Crisis Planning (Q1 - Q9)</a:t>
            </a:r>
            <a:endParaRPr lang="en-US" sz="2200" dirty="0"/>
          </a:p>
        </p:txBody>
      </p:sp>
      <p:sp>
        <p:nvSpPr>
          <p:cNvPr id="4" name="Shape 2"/>
          <p:cNvSpPr/>
          <p:nvPr/>
        </p:nvSpPr>
        <p:spPr>
          <a:xfrm>
            <a:off x="457200"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5" name="Text 3"/>
          <p:cNvSpPr/>
          <p:nvPr/>
        </p:nvSpPr>
        <p:spPr>
          <a:xfrm>
            <a:off x="594360" y="102412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Q1</a:t>
            </a:r>
            <a:endParaRPr lang="en-US" sz="1400" dirty="0"/>
          </a:p>
        </p:txBody>
      </p:sp>
      <p:sp>
        <p:nvSpPr>
          <p:cNvPr id="6" name="Text 4"/>
          <p:cNvSpPr/>
          <p:nvPr/>
        </p:nvSpPr>
        <p:spPr>
          <a:xfrm>
            <a:off x="594360"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B) While you are feeling well</a:t>
            </a:r>
            <a:endParaRPr lang="en-US" sz="1200" dirty="0"/>
          </a:p>
        </p:txBody>
      </p:sp>
      <p:sp>
        <p:nvSpPr>
          <p:cNvPr id="7" name="Shape 5"/>
          <p:cNvSpPr/>
          <p:nvPr/>
        </p:nvSpPr>
        <p:spPr>
          <a:xfrm>
            <a:off x="3264408"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8" name="Text 6"/>
          <p:cNvSpPr/>
          <p:nvPr/>
        </p:nvSpPr>
        <p:spPr>
          <a:xfrm>
            <a:off x="3401568" y="102412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Q2</a:t>
            </a:r>
            <a:endParaRPr lang="en-US" sz="1400" dirty="0"/>
          </a:p>
        </p:txBody>
      </p:sp>
      <p:sp>
        <p:nvSpPr>
          <p:cNvPr id="9" name="Text 7"/>
          <p:cNvSpPr/>
          <p:nvPr/>
        </p:nvSpPr>
        <p:spPr>
          <a:xfrm>
            <a:off x="3401568"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True</a:t>
            </a:r>
            <a:endParaRPr lang="en-US" sz="1200" dirty="0"/>
          </a:p>
        </p:txBody>
      </p:sp>
      <p:sp>
        <p:nvSpPr>
          <p:cNvPr id="10" name="Shape 8"/>
          <p:cNvSpPr/>
          <p:nvPr/>
        </p:nvSpPr>
        <p:spPr>
          <a:xfrm>
            <a:off x="6071616"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1" name="Text 9"/>
          <p:cNvSpPr/>
          <p:nvPr/>
        </p:nvSpPr>
        <p:spPr>
          <a:xfrm>
            <a:off x="6208776" y="102412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Q3</a:t>
            </a:r>
            <a:endParaRPr lang="en-US" sz="1400" dirty="0"/>
          </a:p>
        </p:txBody>
      </p:sp>
      <p:sp>
        <p:nvSpPr>
          <p:cNvPr id="12" name="Text 10"/>
          <p:cNvSpPr/>
          <p:nvPr/>
        </p:nvSpPr>
        <p:spPr>
          <a:xfrm>
            <a:off x="6208776"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A) Signs you can no longer make decisions</a:t>
            </a:r>
            <a:endParaRPr lang="en-US" sz="1200" dirty="0"/>
          </a:p>
        </p:txBody>
      </p:sp>
      <p:sp>
        <p:nvSpPr>
          <p:cNvPr id="13" name="Shape 11"/>
          <p:cNvSpPr/>
          <p:nvPr/>
        </p:nvSpPr>
        <p:spPr>
          <a:xfrm>
            <a:off x="457200"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4" name="Text 12"/>
          <p:cNvSpPr/>
          <p:nvPr/>
        </p:nvSpPr>
        <p:spPr>
          <a:xfrm>
            <a:off x="594360" y="230428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Q4</a:t>
            </a:r>
            <a:endParaRPr lang="en-US" sz="1400" dirty="0"/>
          </a:p>
        </p:txBody>
      </p:sp>
      <p:sp>
        <p:nvSpPr>
          <p:cNvPr id="15" name="Text 13"/>
          <p:cNvSpPr/>
          <p:nvPr/>
        </p:nvSpPr>
        <p:spPr>
          <a:xfrm>
            <a:off x="594360"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B) People you personally choose and trust</a:t>
            </a:r>
            <a:endParaRPr lang="en-US" sz="1200" dirty="0"/>
          </a:p>
        </p:txBody>
      </p:sp>
      <p:sp>
        <p:nvSpPr>
          <p:cNvPr id="16" name="Shape 14"/>
          <p:cNvSpPr/>
          <p:nvPr/>
        </p:nvSpPr>
        <p:spPr>
          <a:xfrm>
            <a:off x="3264408"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7" name="Text 15"/>
          <p:cNvSpPr/>
          <p:nvPr/>
        </p:nvSpPr>
        <p:spPr>
          <a:xfrm>
            <a:off x="3401568" y="230428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Q5</a:t>
            </a:r>
            <a:endParaRPr lang="en-US" sz="1400" dirty="0"/>
          </a:p>
        </p:txBody>
      </p:sp>
      <p:sp>
        <p:nvSpPr>
          <p:cNvPr id="18" name="Text 16"/>
          <p:cNvSpPr/>
          <p:nvPr/>
        </p:nvSpPr>
        <p:spPr>
          <a:xfrm>
            <a:off x="3401568"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True</a:t>
            </a:r>
            <a:endParaRPr lang="en-US" sz="1200" dirty="0"/>
          </a:p>
        </p:txBody>
      </p:sp>
      <p:sp>
        <p:nvSpPr>
          <p:cNvPr id="19" name="Shape 17"/>
          <p:cNvSpPr/>
          <p:nvPr/>
        </p:nvSpPr>
        <p:spPr>
          <a:xfrm>
            <a:off x="6071616"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0" name="Text 18"/>
          <p:cNvSpPr/>
          <p:nvPr/>
        </p:nvSpPr>
        <p:spPr>
          <a:xfrm>
            <a:off x="6208776" y="230428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Q6</a:t>
            </a:r>
            <a:endParaRPr lang="en-US" sz="1400" dirty="0"/>
          </a:p>
        </p:txBody>
      </p:sp>
      <p:sp>
        <p:nvSpPr>
          <p:cNvPr id="21" name="Text 19"/>
          <p:cNvSpPr/>
          <p:nvPr/>
        </p:nvSpPr>
        <p:spPr>
          <a:xfrm>
            <a:off x="6208776"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A) Preferred, acceptable, and unacceptable</a:t>
            </a:r>
            <a:endParaRPr lang="en-US" sz="1200" dirty="0"/>
          </a:p>
        </p:txBody>
      </p:sp>
      <p:sp>
        <p:nvSpPr>
          <p:cNvPr id="22" name="Shape 20"/>
          <p:cNvSpPr/>
          <p:nvPr/>
        </p:nvSpPr>
        <p:spPr>
          <a:xfrm>
            <a:off x="457200"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3" name="Text 21"/>
          <p:cNvSpPr/>
          <p:nvPr/>
        </p:nvSpPr>
        <p:spPr>
          <a:xfrm>
            <a:off x="594360" y="358444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Q7</a:t>
            </a:r>
            <a:endParaRPr lang="en-US" sz="1400" dirty="0"/>
          </a:p>
        </p:txBody>
      </p:sp>
      <p:sp>
        <p:nvSpPr>
          <p:cNvPr id="24" name="Text 22"/>
          <p:cNvSpPr/>
          <p:nvPr/>
        </p:nvSpPr>
        <p:spPr>
          <a:xfrm>
            <a:off x="594360"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True</a:t>
            </a:r>
            <a:endParaRPr lang="en-US" sz="1200" dirty="0"/>
          </a:p>
        </p:txBody>
      </p:sp>
      <p:sp>
        <p:nvSpPr>
          <p:cNvPr id="25" name="Shape 23"/>
          <p:cNvSpPr/>
          <p:nvPr/>
        </p:nvSpPr>
        <p:spPr>
          <a:xfrm>
            <a:off x="3264408"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6" name="Text 24"/>
          <p:cNvSpPr/>
          <p:nvPr/>
        </p:nvSpPr>
        <p:spPr>
          <a:xfrm>
            <a:off x="3401568" y="358444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Q8</a:t>
            </a:r>
            <a:endParaRPr lang="en-US" sz="1400" dirty="0"/>
          </a:p>
        </p:txBody>
      </p:sp>
      <p:sp>
        <p:nvSpPr>
          <p:cNvPr id="27" name="Text 25"/>
          <p:cNvSpPr/>
          <p:nvPr/>
        </p:nvSpPr>
        <p:spPr>
          <a:xfrm>
            <a:off x="3401568"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B) Pre-written instructions for supporters</a:t>
            </a:r>
            <a:endParaRPr lang="en-US" sz="1200" dirty="0"/>
          </a:p>
        </p:txBody>
      </p:sp>
      <p:sp>
        <p:nvSpPr>
          <p:cNvPr id="28" name="Shape 26"/>
          <p:cNvSpPr/>
          <p:nvPr/>
        </p:nvSpPr>
        <p:spPr>
          <a:xfrm>
            <a:off x="6071616"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9" name="Text 27"/>
          <p:cNvSpPr/>
          <p:nvPr/>
        </p:nvSpPr>
        <p:spPr>
          <a:xfrm>
            <a:off x="6208776" y="3584448"/>
            <a:ext cx="548640" cy="320040"/>
          </a:xfrm>
          <a:prstGeom prst="rect">
            <a:avLst/>
          </a:prstGeom>
          <a:noFill/>
          <a:ln/>
        </p:spPr>
        <p:txBody>
          <a:bodyPr wrap="square" lIns="0" tIns="0" rIns="0" bIns="0" rtlCol="0" anchor="ctr"/>
          <a:lstStyle/>
          <a:p>
            <a:pPr marL="0" indent="0">
              <a:buNone/>
            </a:pPr>
            <a:r>
              <a:rPr lang="en-US" sz="1400" b="1" dirty="0">
                <a:solidFill>
                  <a:srgbClr val="F07762"/>
                </a:solidFill>
                <a:latin typeface="Georgia" pitchFamily="34" charset="0"/>
                <a:ea typeface="Georgia" pitchFamily="34" charset="-122"/>
                <a:cs typeface="Georgia" pitchFamily="34" charset="-120"/>
              </a:rPr>
              <a:t>Q9</a:t>
            </a:r>
            <a:endParaRPr lang="en-US" sz="1400" dirty="0"/>
          </a:p>
        </p:txBody>
      </p:sp>
      <p:sp>
        <p:nvSpPr>
          <p:cNvPr id="30" name="Text 28"/>
          <p:cNvSpPr/>
          <p:nvPr/>
        </p:nvSpPr>
        <p:spPr>
          <a:xfrm>
            <a:off x="6208776"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B) The method described in the plan</a:t>
            </a:r>
            <a:endParaRPr lang="en-US" sz="1200" dirty="0"/>
          </a:p>
        </p:txBody>
      </p:sp>
      <p:sp>
        <p:nvSpPr>
          <p:cNvPr id="31" name="Shape 29"/>
          <p:cNvSpPr/>
          <p:nvPr/>
        </p:nvSpPr>
        <p:spPr>
          <a:xfrm>
            <a:off x="0" y="4960620"/>
            <a:ext cx="9144000" cy="182880"/>
          </a:xfrm>
          <a:prstGeom prst="rect">
            <a:avLst/>
          </a:prstGeom>
          <a:solidFill>
            <a:srgbClr val="1B2A4A"/>
          </a:solidFill>
          <a:ln/>
        </p:spPr>
        <p:txBody>
          <a:bodyPr/>
          <a:lstStyle/>
          <a:p>
            <a:endParaRPr lang="en-US"/>
          </a:p>
        </p:txBody>
      </p:sp>
      <p:sp>
        <p:nvSpPr>
          <p:cNvPr id="32" name="Text 30"/>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Crisis Planning Answers</a:t>
            </a:r>
            <a:endParaRPr lang="en-US" sz="10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24">
    <p:bg>
      <p:bgPr>
        <a:solidFill>
          <a:srgbClr val="FFFAF5"/>
        </a:solidFill>
        <a:effectLst/>
      </p:bgPr>
    </p:bg>
    <p:spTree>
      <p:nvGrpSpPr>
        <p:cNvPr id="1" name=""/>
        <p:cNvGrpSpPr/>
        <p:nvPr/>
      </p:nvGrpSpPr>
      <p:grpSpPr>
        <a:xfrm>
          <a:off x="0" y="0"/>
          <a:ext cx="0" cy="0"/>
          <a:chOff x="0" y="0"/>
          <a:chExt cx="0" cy="0"/>
        </a:xfrm>
      </p:grpSpPr>
      <p:sp>
        <p:nvSpPr>
          <p:cNvPr id="2" name="Shape 0"/>
          <p:cNvSpPr/>
          <p:nvPr/>
        </p:nvSpPr>
        <p:spPr>
          <a:xfrm>
            <a:off x="0" y="0"/>
            <a:ext cx="9144000" cy="54864"/>
          </a:xfrm>
          <a:prstGeom prst="rect">
            <a:avLst/>
          </a:prstGeom>
          <a:solidFill>
            <a:srgbClr val="D4A843"/>
          </a:solidFill>
          <a:ln/>
        </p:spPr>
        <p:txBody>
          <a:bodyPr/>
          <a:lstStyle/>
          <a:p>
            <a:endParaRPr lang="en-US"/>
          </a:p>
        </p:txBody>
      </p:sp>
      <p:sp>
        <p:nvSpPr>
          <p:cNvPr id="3" name="Text 1"/>
          <p:cNvSpPr/>
          <p:nvPr/>
        </p:nvSpPr>
        <p:spPr>
          <a:xfrm>
            <a:off x="457200" y="320040"/>
            <a:ext cx="8229600" cy="502920"/>
          </a:xfrm>
          <a:prstGeom prst="rect">
            <a:avLst/>
          </a:prstGeom>
          <a:noFill/>
          <a:ln/>
        </p:spPr>
        <p:txBody>
          <a:bodyPr wrap="square" lIns="0" tIns="0" rIns="0" bIns="0" rtlCol="0" anchor="ctr"/>
          <a:lstStyle/>
          <a:p>
            <a:pPr marL="0" indent="0">
              <a:buNone/>
            </a:pPr>
            <a:r>
              <a:rPr lang="en-US" sz="2000" b="1" dirty="0">
                <a:solidFill>
                  <a:srgbClr val="1B2A4A"/>
                </a:solidFill>
                <a:latin typeface="Georgia" pitchFamily="34" charset="0"/>
                <a:ea typeface="Georgia" pitchFamily="34" charset="-122"/>
                <a:cs typeface="Georgia" pitchFamily="34" charset="-120"/>
              </a:rPr>
              <a:t>Answer Key: Q10 &amp; Post Crisis Planning (Q11 - Q18)</a:t>
            </a:r>
            <a:endParaRPr lang="en-US" sz="2000" dirty="0"/>
          </a:p>
        </p:txBody>
      </p:sp>
      <p:sp>
        <p:nvSpPr>
          <p:cNvPr id="4" name="Shape 2"/>
          <p:cNvSpPr/>
          <p:nvPr/>
        </p:nvSpPr>
        <p:spPr>
          <a:xfrm>
            <a:off x="457200"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5" name="Text 3"/>
          <p:cNvSpPr/>
          <p:nvPr/>
        </p:nvSpPr>
        <p:spPr>
          <a:xfrm>
            <a:off x="594360" y="102412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Q10</a:t>
            </a:r>
            <a:endParaRPr lang="en-US" sz="1400" dirty="0"/>
          </a:p>
        </p:txBody>
      </p:sp>
      <p:sp>
        <p:nvSpPr>
          <p:cNvPr id="6" name="Text 4"/>
          <p:cNvSpPr/>
          <p:nvPr/>
        </p:nvSpPr>
        <p:spPr>
          <a:xfrm>
            <a:off x="594360"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False — it should be done slowly</a:t>
            </a:r>
            <a:endParaRPr lang="en-US" sz="1200" dirty="0"/>
          </a:p>
        </p:txBody>
      </p:sp>
      <p:sp>
        <p:nvSpPr>
          <p:cNvPr id="7" name="Shape 5"/>
          <p:cNvSpPr/>
          <p:nvPr/>
        </p:nvSpPr>
        <p:spPr>
          <a:xfrm>
            <a:off x="3264408"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8" name="Text 6"/>
          <p:cNvSpPr/>
          <p:nvPr/>
        </p:nvSpPr>
        <p:spPr>
          <a:xfrm>
            <a:off x="3401568" y="102412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Q11</a:t>
            </a:r>
            <a:endParaRPr lang="en-US" sz="1400" dirty="0"/>
          </a:p>
        </p:txBody>
      </p:sp>
      <p:sp>
        <p:nvSpPr>
          <p:cNvPr id="9" name="Text 7"/>
          <p:cNvSpPr/>
          <p:nvPr/>
        </p:nvSpPr>
        <p:spPr>
          <a:xfrm>
            <a:off x="3401568"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B) Guide recovery and transition back</a:t>
            </a:r>
            <a:endParaRPr lang="en-US" sz="1200" dirty="0"/>
          </a:p>
        </p:txBody>
      </p:sp>
      <p:sp>
        <p:nvSpPr>
          <p:cNvPr id="10" name="Shape 8"/>
          <p:cNvSpPr/>
          <p:nvPr/>
        </p:nvSpPr>
        <p:spPr>
          <a:xfrm>
            <a:off x="6071616" y="91440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1" name="Text 9"/>
          <p:cNvSpPr/>
          <p:nvPr/>
        </p:nvSpPr>
        <p:spPr>
          <a:xfrm>
            <a:off x="6208776" y="102412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Q12</a:t>
            </a:r>
            <a:endParaRPr lang="en-US" sz="1400" dirty="0"/>
          </a:p>
        </p:txBody>
      </p:sp>
      <p:sp>
        <p:nvSpPr>
          <p:cNvPr id="12" name="Text 10"/>
          <p:cNvSpPr/>
          <p:nvPr/>
        </p:nvSpPr>
        <p:spPr>
          <a:xfrm>
            <a:off x="6208776" y="137160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True</a:t>
            </a:r>
            <a:endParaRPr lang="en-US" sz="1200" dirty="0"/>
          </a:p>
        </p:txBody>
      </p:sp>
      <p:sp>
        <p:nvSpPr>
          <p:cNvPr id="13" name="Shape 11"/>
          <p:cNvSpPr/>
          <p:nvPr/>
        </p:nvSpPr>
        <p:spPr>
          <a:xfrm>
            <a:off x="457200"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4" name="Text 12"/>
          <p:cNvSpPr/>
          <p:nvPr/>
        </p:nvSpPr>
        <p:spPr>
          <a:xfrm>
            <a:off x="594360" y="230428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Q13</a:t>
            </a:r>
            <a:endParaRPr lang="en-US" sz="1400" dirty="0"/>
          </a:p>
        </p:txBody>
      </p:sp>
      <p:sp>
        <p:nvSpPr>
          <p:cNvPr id="15" name="Text 13"/>
          <p:cNvSpPr/>
          <p:nvPr/>
        </p:nvSpPr>
        <p:spPr>
          <a:xfrm>
            <a:off x="594360"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A) Responsibilities others took over</a:t>
            </a:r>
            <a:endParaRPr lang="en-US" sz="1200" dirty="0"/>
          </a:p>
        </p:txBody>
      </p:sp>
      <p:sp>
        <p:nvSpPr>
          <p:cNvPr id="16" name="Shape 14"/>
          <p:cNvSpPr/>
          <p:nvPr/>
        </p:nvSpPr>
        <p:spPr>
          <a:xfrm>
            <a:off x="3264408"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17" name="Text 15"/>
          <p:cNvSpPr/>
          <p:nvPr/>
        </p:nvSpPr>
        <p:spPr>
          <a:xfrm>
            <a:off x="3401568" y="230428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Q14</a:t>
            </a:r>
            <a:endParaRPr lang="en-US" sz="1400" dirty="0"/>
          </a:p>
        </p:txBody>
      </p:sp>
      <p:sp>
        <p:nvSpPr>
          <p:cNvPr id="18" name="Text 16"/>
          <p:cNvSpPr/>
          <p:nvPr/>
        </p:nvSpPr>
        <p:spPr>
          <a:xfrm>
            <a:off x="3401568"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False — developed by the individual</a:t>
            </a:r>
            <a:endParaRPr lang="en-US" sz="1200" dirty="0"/>
          </a:p>
        </p:txBody>
      </p:sp>
      <p:sp>
        <p:nvSpPr>
          <p:cNvPr id="19" name="Shape 17"/>
          <p:cNvSpPr/>
          <p:nvPr/>
        </p:nvSpPr>
        <p:spPr>
          <a:xfrm>
            <a:off x="6071616" y="219456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0" name="Text 18"/>
          <p:cNvSpPr/>
          <p:nvPr/>
        </p:nvSpPr>
        <p:spPr>
          <a:xfrm>
            <a:off x="6208776" y="230428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Q15</a:t>
            </a:r>
            <a:endParaRPr lang="en-US" sz="1400" dirty="0"/>
          </a:p>
        </p:txBody>
      </p:sp>
      <p:sp>
        <p:nvSpPr>
          <p:cNvPr id="21" name="Text 19"/>
          <p:cNvSpPr/>
          <p:nvPr/>
        </p:nvSpPr>
        <p:spPr>
          <a:xfrm>
            <a:off x="6208776" y="265176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A) Things you can do to feel better</a:t>
            </a:r>
            <a:endParaRPr lang="en-US" sz="1200" dirty="0"/>
          </a:p>
        </p:txBody>
      </p:sp>
      <p:sp>
        <p:nvSpPr>
          <p:cNvPr id="22" name="Shape 20"/>
          <p:cNvSpPr/>
          <p:nvPr/>
        </p:nvSpPr>
        <p:spPr>
          <a:xfrm>
            <a:off x="457200"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3" name="Text 21"/>
          <p:cNvSpPr/>
          <p:nvPr/>
        </p:nvSpPr>
        <p:spPr>
          <a:xfrm>
            <a:off x="594360" y="358444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Q16</a:t>
            </a:r>
            <a:endParaRPr lang="en-US" sz="1400" dirty="0"/>
          </a:p>
        </p:txBody>
      </p:sp>
      <p:sp>
        <p:nvSpPr>
          <p:cNvPr id="24" name="Text 22"/>
          <p:cNvSpPr/>
          <p:nvPr/>
        </p:nvSpPr>
        <p:spPr>
          <a:xfrm>
            <a:off x="594360"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True</a:t>
            </a:r>
            <a:endParaRPr lang="en-US" sz="1200" dirty="0"/>
          </a:p>
        </p:txBody>
      </p:sp>
      <p:sp>
        <p:nvSpPr>
          <p:cNvPr id="25" name="Shape 23"/>
          <p:cNvSpPr/>
          <p:nvPr/>
        </p:nvSpPr>
        <p:spPr>
          <a:xfrm>
            <a:off x="3264408"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6" name="Text 24"/>
          <p:cNvSpPr/>
          <p:nvPr/>
        </p:nvSpPr>
        <p:spPr>
          <a:xfrm>
            <a:off x="3401568" y="358444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Q17</a:t>
            </a:r>
            <a:endParaRPr lang="en-US" sz="1400" dirty="0"/>
          </a:p>
        </p:txBody>
      </p:sp>
      <p:sp>
        <p:nvSpPr>
          <p:cNvPr id="27" name="Text 25"/>
          <p:cNvSpPr/>
          <p:nvPr/>
        </p:nvSpPr>
        <p:spPr>
          <a:xfrm>
            <a:off x="3401568"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C) The individual themselves</a:t>
            </a:r>
            <a:endParaRPr lang="en-US" sz="1200" dirty="0"/>
          </a:p>
        </p:txBody>
      </p:sp>
      <p:sp>
        <p:nvSpPr>
          <p:cNvPr id="28" name="Shape 26"/>
          <p:cNvSpPr/>
          <p:nvPr/>
        </p:nvSpPr>
        <p:spPr>
          <a:xfrm>
            <a:off x="6071616" y="3474720"/>
            <a:ext cx="2606040" cy="1097280"/>
          </a:xfrm>
          <a:prstGeom prst="rect">
            <a:avLst/>
          </a:prstGeom>
          <a:solidFill>
            <a:srgbClr val="FFFFFF"/>
          </a:solidFill>
          <a:ln/>
          <a:effectLst>
            <a:outerShdw blurRad="76200" dist="25400" dir="8100000" algn="bl" rotWithShape="0">
              <a:srgbClr val="000000">
                <a:alpha val="10000"/>
              </a:srgbClr>
            </a:outerShdw>
          </a:effectLst>
        </p:spPr>
        <p:txBody>
          <a:bodyPr/>
          <a:lstStyle/>
          <a:p>
            <a:endParaRPr lang="en-US"/>
          </a:p>
        </p:txBody>
      </p:sp>
      <p:sp>
        <p:nvSpPr>
          <p:cNvPr id="29" name="Text 27"/>
          <p:cNvSpPr/>
          <p:nvPr/>
        </p:nvSpPr>
        <p:spPr>
          <a:xfrm>
            <a:off x="6208776" y="3584448"/>
            <a:ext cx="548640" cy="320040"/>
          </a:xfrm>
          <a:prstGeom prst="rect">
            <a:avLst/>
          </a:prstGeom>
          <a:noFill/>
          <a:ln/>
        </p:spPr>
        <p:txBody>
          <a:bodyPr wrap="square" lIns="0" tIns="0" rIns="0" bIns="0" rtlCol="0" anchor="ctr"/>
          <a:lstStyle/>
          <a:p>
            <a:pPr marL="0" indent="0">
              <a:buNone/>
            </a:pPr>
            <a:r>
              <a:rPr lang="en-US" sz="1400" b="1" dirty="0">
                <a:solidFill>
                  <a:srgbClr val="D4A843"/>
                </a:solidFill>
                <a:latin typeface="Georgia" pitchFamily="34" charset="0"/>
                <a:ea typeface="Georgia" pitchFamily="34" charset="-122"/>
                <a:cs typeface="Georgia" pitchFamily="34" charset="-120"/>
              </a:rPr>
              <a:t>Q18</a:t>
            </a:r>
            <a:endParaRPr lang="en-US" sz="1400" dirty="0"/>
          </a:p>
        </p:txBody>
      </p:sp>
      <p:sp>
        <p:nvSpPr>
          <p:cNvPr id="30" name="Text 28"/>
          <p:cNvSpPr/>
          <p:nvPr/>
        </p:nvSpPr>
        <p:spPr>
          <a:xfrm>
            <a:off x="6208776" y="3931920"/>
            <a:ext cx="2331720" cy="548640"/>
          </a:xfrm>
          <a:prstGeom prst="rect">
            <a:avLst/>
          </a:prstGeom>
          <a:noFill/>
          <a:ln/>
        </p:spPr>
        <p:txBody>
          <a:bodyPr wrap="square" lIns="0" tIns="0" rIns="0" bIns="0" rtlCol="0" anchor="t"/>
          <a:lstStyle/>
          <a:p>
            <a:pPr marL="0" indent="0">
              <a:buNone/>
            </a:pPr>
            <a:r>
              <a:rPr lang="en-US" sz="1200" dirty="0">
                <a:solidFill>
                  <a:srgbClr val="1B2A4A"/>
                </a:solidFill>
                <a:latin typeface="Calibri" pitchFamily="34" charset="0"/>
                <a:ea typeface="Calibri" pitchFamily="34" charset="-122"/>
                <a:cs typeface="Calibri" pitchFamily="34" charset="-120"/>
              </a:rPr>
              <a:t>False — clinical language is avoided</a:t>
            </a:r>
            <a:endParaRPr lang="en-US" sz="1200" dirty="0"/>
          </a:p>
        </p:txBody>
      </p:sp>
      <p:sp>
        <p:nvSpPr>
          <p:cNvPr id="31" name="Shape 29"/>
          <p:cNvSpPr/>
          <p:nvPr/>
        </p:nvSpPr>
        <p:spPr>
          <a:xfrm>
            <a:off x="0" y="4960620"/>
            <a:ext cx="9144000" cy="182880"/>
          </a:xfrm>
          <a:prstGeom prst="rect">
            <a:avLst/>
          </a:prstGeom>
          <a:solidFill>
            <a:srgbClr val="1B2A4A"/>
          </a:solidFill>
          <a:ln/>
        </p:spPr>
        <p:txBody>
          <a:bodyPr/>
          <a:lstStyle/>
          <a:p>
            <a:endParaRPr lang="en-US"/>
          </a:p>
        </p:txBody>
      </p:sp>
      <p:sp>
        <p:nvSpPr>
          <p:cNvPr id="32" name="Text 30"/>
          <p:cNvSpPr/>
          <p:nvPr/>
        </p:nvSpPr>
        <p:spPr>
          <a:xfrm>
            <a:off x="0" y="4960620"/>
            <a:ext cx="9144000" cy="182880"/>
          </a:xfrm>
          <a:prstGeom prst="rect">
            <a:avLst/>
          </a:prstGeom>
          <a:noFill/>
          <a:ln/>
        </p:spPr>
        <p:txBody>
          <a:bodyPr wrap="square" lIns="0" tIns="0" rIns="0" bIns="0" rtlCol="0" anchor="ctr"/>
          <a:lstStyle/>
          <a:p>
            <a:pPr marL="0" indent="0" algn="ctr">
              <a:buNone/>
            </a:pPr>
            <a:r>
              <a:rPr lang="en-US" sz="1000" dirty="0">
                <a:solidFill>
                  <a:srgbClr val="FFF0E0"/>
                </a:solidFill>
                <a:latin typeface="Calibri" pitchFamily="34" charset="0"/>
                <a:ea typeface="Calibri" pitchFamily="34" charset="-122"/>
                <a:cs typeface="Calibri" pitchFamily="34" charset="-120"/>
              </a:rPr>
              <a:t>Post Crisis Planning Answers</a:t>
            </a:r>
            <a:endParaRPr lang="en-US" sz="10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25">
    <p:bg>
      <p:bgPr>
        <a:solidFill>
          <a:srgbClr val="1B2A4A"/>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
          </a:xfrm>
          <a:prstGeom prst="rect">
            <a:avLst/>
          </a:prstGeom>
          <a:solidFill>
            <a:srgbClr val="F07762"/>
          </a:solidFill>
          <a:ln/>
        </p:spPr>
        <p:txBody>
          <a:bodyPr/>
          <a:lstStyle/>
          <a:p>
            <a:endParaRPr lang="en-US"/>
          </a:p>
        </p:txBody>
      </p:sp>
      <p:sp>
        <p:nvSpPr>
          <p:cNvPr id="3" name="Shape 1"/>
          <p:cNvSpPr/>
          <p:nvPr/>
        </p:nvSpPr>
        <p:spPr>
          <a:xfrm>
            <a:off x="0" y="5070348"/>
            <a:ext cx="9144000" cy="73152"/>
          </a:xfrm>
          <a:prstGeom prst="rect">
            <a:avLst/>
          </a:prstGeom>
          <a:solidFill>
            <a:srgbClr val="D4A843"/>
          </a:solidFill>
          <a:ln/>
        </p:spPr>
        <p:txBody>
          <a:bodyPr/>
          <a:lstStyle/>
          <a:p>
            <a:endParaRPr lang="en-US"/>
          </a:p>
        </p:txBody>
      </p:sp>
      <p:sp>
        <p:nvSpPr>
          <p:cNvPr id="4" name="Text 2"/>
          <p:cNvSpPr/>
          <p:nvPr/>
        </p:nvSpPr>
        <p:spPr>
          <a:xfrm>
            <a:off x="457200" y="1371600"/>
            <a:ext cx="8229600" cy="914400"/>
          </a:xfrm>
          <a:prstGeom prst="rect">
            <a:avLst/>
          </a:prstGeom>
          <a:noFill/>
          <a:ln/>
        </p:spPr>
        <p:txBody>
          <a:bodyPr wrap="square" lIns="0" tIns="0" rIns="0" bIns="0" rtlCol="0" anchor="ctr"/>
          <a:lstStyle/>
          <a:p>
            <a:pPr marL="0" indent="0" algn="ctr">
              <a:buNone/>
            </a:pPr>
            <a:r>
              <a:rPr lang="en-US" sz="4200" b="1" dirty="0">
                <a:solidFill>
                  <a:srgbClr val="FFFFFF"/>
                </a:solidFill>
                <a:latin typeface="Georgia" pitchFamily="34" charset="0"/>
                <a:ea typeface="Georgia" pitchFamily="34" charset="-122"/>
                <a:cs typeface="Georgia" pitchFamily="34" charset="-120"/>
              </a:rPr>
              <a:t>Thank You!</a:t>
            </a:r>
            <a:endParaRPr lang="en-US" sz="4200" dirty="0"/>
          </a:p>
        </p:txBody>
      </p:sp>
      <p:sp>
        <p:nvSpPr>
          <p:cNvPr id="5" name="Text 3"/>
          <p:cNvSpPr/>
          <p:nvPr/>
        </p:nvSpPr>
        <p:spPr>
          <a:xfrm>
            <a:off x="914400" y="2468880"/>
            <a:ext cx="7315200" cy="548640"/>
          </a:xfrm>
          <a:prstGeom prst="rect">
            <a:avLst/>
          </a:prstGeom>
          <a:noFill/>
          <a:ln/>
        </p:spPr>
        <p:txBody>
          <a:bodyPr wrap="square" lIns="0" tIns="0" rIns="0" bIns="0" rtlCol="0" anchor="ctr"/>
          <a:lstStyle/>
          <a:p>
            <a:pPr marL="0" indent="0" algn="ctr">
              <a:buNone/>
            </a:pPr>
            <a:r>
              <a:rPr lang="en-US" sz="1800" i="1" dirty="0">
                <a:solidFill>
                  <a:srgbClr val="D4A843"/>
                </a:solidFill>
                <a:latin typeface="Calibri" pitchFamily="34" charset="0"/>
                <a:ea typeface="Calibri" pitchFamily="34" charset="-122"/>
                <a:cs typeface="Calibri" pitchFamily="34" charset="-120"/>
              </a:rPr>
              <a:t>Remember: Recovery is possible, and your WRAP is yours.</a:t>
            </a:r>
            <a:endParaRPr lang="en-US" sz="1800" dirty="0"/>
          </a:p>
        </p:txBody>
      </p:sp>
      <p:sp>
        <p:nvSpPr>
          <p:cNvPr id="6" name="Shape 4"/>
          <p:cNvSpPr/>
          <p:nvPr/>
        </p:nvSpPr>
        <p:spPr>
          <a:xfrm>
            <a:off x="1371600" y="3200400"/>
            <a:ext cx="6400800" cy="1188720"/>
          </a:xfrm>
          <a:prstGeom prst="rect">
            <a:avLst/>
          </a:prstGeom>
          <a:solidFill>
            <a:srgbClr val="2C3E6B"/>
          </a:solidFill>
          <a:ln/>
        </p:spPr>
        <p:txBody>
          <a:bodyPr/>
          <a:lstStyle/>
          <a:p>
            <a:endParaRPr lang="en-US"/>
          </a:p>
        </p:txBody>
      </p:sp>
      <p:sp>
        <p:nvSpPr>
          <p:cNvPr id="7" name="Text 5"/>
          <p:cNvSpPr/>
          <p:nvPr/>
        </p:nvSpPr>
        <p:spPr>
          <a:xfrm>
            <a:off x="1645920" y="3200400"/>
            <a:ext cx="5852160" cy="1188720"/>
          </a:xfrm>
          <a:prstGeom prst="rect">
            <a:avLst/>
          </a:prstGeom>
          <a:noFill/>
          <a:ln/>
        </p:spPr>
        <p:txBody>
          <a:bodyPr wrap="square" lIns="0" tIns="0" rIns="0" bIns="0" rtlCol="0" anchor="ctr"/>
          <a:lstStyle/>
          <a:p>
            <a:pPr marL="0" indent="0" algn="ctr">
              <a:buNone/>
            </a:pPr>
            <a:r>
              <a:rPr lang="en-US" sz="1400" b="1" dirty="0">
                <a:solidFill>
                  <a:srgbClr val="D4A843"/>
                </a:solidFill>
                <a:latin typeface="Calibri" pitchFamily="34" charset="0"/>
                <a:ea typeface="Calibri" pitchFamily="34" charset="-122"/>
                <a:cs typeface="Calibri" pitchFamily="34" charset="-120"/>
              </a:rPr>
              <a:t>Five Key WRAP Concepts: </a:t>
            </a:r>
            <a:endParaRPr lang="en-US" sz="1400" dirty="0"/>
          </a:p>
          <a:p>
            <a:pPr marL="0" indent="0" algn="ctr">
              <a:buNone/>
            </a:pPr>
            <a:r>
              <a:rPr lang="en-US" sz="1400" dirty="0">
                <a:solidFill>
                  <a:srgbClr val="FFF0E0"/>
                </a:solidFill>
                <a:latin typeface="Calibri" pitchFamily="34" charset="0"/>
                <a:ea typeface="Calibri" pitchFamily="34" charset="-122"/>
                <a:cs typeface="Calibri" pitchFamily="34" charset="-120"/>
              </a:rPr>
              <a:t>Hope  •  Personal Responsibility  •  Education  •  Self-Advocacy  •  Support</a:t>
            </a:r>
            <a:endParaRPr lang="en-US"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TotalTime>
  <Words>3081</Words>
  <Application>Microsoft Office PowerPoint</Application>
  <PresentationFormat>On-screen Show (16:9)</PresentationFormat>
  <Paragraphs>416</Paragraphs>
  <Slides>43</Slides>
  <Notes>25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Georgia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WRAP of DC</dc:creator>
  <cp:lastModifiedBy>WRAP of DC</cp:lastModifiedBy>
  <cp:revision>1</cp:revision>
  <dcterms:created xsi:type="dcterms:W3CDTF">2026-05-19T22:30:16Z</dcterms:created>
  <dcterms:modified xsi:type="dcterms:W3CDTF">2026-05-22T22:00:23Z</dcterms:modified>
</cp:coreProperties>
</file>