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Welcome the group — this session covers two evidence-based practices used together in recovery-oriented care.
• WRAP = Wellness Recovery Action Plan, a self-management tool created by people with lived experience.
• De-escalation = a set of calming, person-centered techniques for defusing distress and conflict.
• Audience note: relevant to both clinical staff and to clients/peers using these tools themselves.
• Goal today: understand WHY these practices work and the concrete benefits they bring.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Center the benefits for the person in distress.
• Feeling heard and respected reduces fear and restores a sense of control.
• Skilled de-escalation reduces reliance on restraint, seclusion, or force.
• Calmer situations mean fewer physical injuries all around.
• Crucially, the relationship survives — trust is preserved for future care.
• Tie back to recovery: dignity in crisis supports long-term engagement.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Shift to staff and organizational benefits.
• Fewer injuries and assaults when situations resolve calmly.
• Reduced use of restraint and seclusion — and the trauma associated with them.
• Healthier culture: less burnout, better retention, more confidence.
• Training builds consistency so the whole team responds the same calm way.
• Note: describe reductions qualitatively; local data will vary by setting.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Key integration message: the two practices reinforce each other.
• WRAP reduces how often crises occur and documents what helps.
• De-escalation handles the moments that still happen, using those known preferences.
• A person's crisis plan is effectively a personalized de-escalation guide for the team.
• Every calm response protects the relationship and the person's ongoing recovery.
• Prevention + response = a complete, dignity-centered safety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Give the group concrete, low-barrier next steps.
• Train staff and peers together so everyone shares a language.
• Co-create WRAPs in the person's own words — avoid imposing templates.
• With consent, make crisis preferences visible to the whole team.
• Debrief after incidents calmly and update both the plan and the response.
• Encourage starting small — one plan, one conversation,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Recap the four core messages.
• WRAP keeps people well through a self-owned wellness plan.
• De-escalation keeps people safe with calm, respectful skills.
• Both are evidence-based and rooted in lived experience.
• They are strongest used together — prevention and response.
• Close with the tagline and invite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Frame the pairing: WRAP is prevention and daily wellness; de-escalation is in-the-moment response.
• Recovery-oriented — emphasis on hope, autonomy, and dignity, not coercion.
• Evidence-based — both draw on research and the wisdom of people with lived experience.
• Practical — these are teachable skills, which is why they suit a mixed staff-and-peer audience.
• Transition: let's start with what WRAP actually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is a self-management plan the person designs for themselves and keeps in their own words.
• Created by Mary Ellen Copeland with input from people with lived experience.
• Built on five values: hope, personal responsibility, education, self-advocacy, and support.
• Key point for clients/peers: you own the plan — it is not done to you or for you.
• Next: the building blocks that make up a WRAP.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Walk through the six sections briefly — the person fills each in their own words.
• Wellness Toolbox: the go-to list of things that help.
• Daily Maintenance Plan: everyday habits that keep me well.
• Triggers and Early Warning Signs: catch trouble early with a planned response.
• When Things Break Down + Crisis/Post-Crisis: instructions so supporters know exactly how to help.
• Emphasize: completeness matters less than ownership and honesty.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Emphasize benefits people feel directly when they use their own WRAP.
• Self-awareness: spotting triggers and warning signs earlier.
• Sense of control and ownership — a major driver of hope and engagement.
• Practical coping: pre-planned steps mean less guesswork under stress.
• Communication: gives supporters clear guidance on what actually helps.
• Over time: fewer, shorter crises and a stronger wellness-focused identity.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Shift lens to the care team and system benefits.
• The WRAP acts as a shared, person-led plan everyone can reference.
• Collaborating on wellness strengthens the therapeutic alliance and engagement.
• Teams can work proactively using documented triggers and warning signs.
• Crisis and post-crisis sections make emergency response smoother and more respectful.
• Net effect: more continuity, less conflict, better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is recognized as an evidence-based practice, listed on national program registries.
• Randomized studies have linked it with reduced symptoms and greater hope and self-advocacy.
• It is widely adopted across public mental health and peer-run programs internationally.
• Caveat for accuracy: describe findings in general terms; encourage staff to consult current sources for specific figures.
• Bottom line: the evidence and the lived-experience foundation reinforce each 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Transition to the second practice: de-escalation.
• Where WRAP is largely preventive, de-escalation is what we use in the heated moment.
• Frame: it is a skill set, not a personality trait — anyone can learn it.
• Reassure: goal is safety AND dignity, never winning or controlling.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Define de-escalation: calm verbal and non-verbal techniques to reduce agitation.
• Goal is to lower the emotional temperature so collaboration is possible.
• Core skills: regulate yourself first, respect space, listen actively.
• Communication: simple language, soft voice, kind but clear limits.
• Offer choices and time — avoid power struggles and ultimatums.
• Practice tip: your own calm is the most powerful tool in the room.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bg>
      <p:bgPr>
        <a:solidFill>
          <a:srgbClr val="FA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A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bg>
      <p:bgPr>
        <a:solidFill>
          <a:srgbClr val="B850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644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51520" y="3017520"/>
            <a:ext cx="3840480" cy="3840480"/>
          </a:xfrm>
          <a:prstGeom prst="ellipse">
            <a:avLst/>
          </a:prstGeom>
          <a:solidFill>
            <a:srgbClr val="8FA89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48800" y="4114800"/>
            <a:ext cx="2743200" cy="2743200"/>
          </a:xfrm>
          <a:prstGeom prst="ellipse">
            <a:avLst/>
          </a:prstGeom>
          <a:solidFill>
            <a:srgbClr val="C68A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2480" y="4846320"/>
            <a:ext cx="2011680" cy="20116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377440" cy="2377440"/>
          </a:xfrm>
          <a:prstGeom prst="ellipse">
            <a:avLst/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2344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PRACTICES  •  STAFF &amp; PEER TRAINING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10332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Benefits of WRAP</a:t>
            </a:r>
            <a:endParaRPr lang="en-US" sz="5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De-escalation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822960" y="41148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recovery-focused approaches that help people stay well, feel safe, and move through crisis with dignity.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598932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  (WRAP)   |   De-escalation in Crisis Support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of De-escalation: For the Person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WITH DIGNITY IN THE HARDEST MOMENTS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2395728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3957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21031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Feels heard and respected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828800" y="26974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listened to reduces fear and restores a sense of control.</a:t>
            </a:r>
            <a:endParaRPr lang="en-US" sz="13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18288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2395728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65392" y="23957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434072" y="21031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Avoids coercive measures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7434072" y="26974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Skilled defusing lowers the need for restraint, seclusion, or force.</a:t>
            </a:r>
            <a:endParaRPr lang="en-US" sz="13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8862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4453128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60120" y="44531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828800" y="41605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Stays physically safer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828800" y="47548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Calmer situations mean fewer injuries to the person and others.</a:t>
            </a:r>
            <a:endParaRPr lang="en-US" sz="135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38862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4453128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65392" y="44531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434072" y="41605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Preserves the relationship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7434072" y="47548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survives the crisis, keeping the door open to future help.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of De-escalation: For Staff &amp; Settings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SAFER TEAMS, CALMER ENVIRONMENTS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3502152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32688" y="2103120"/>
            <a:ext cx="291693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</a:t>
            </a:r>
            <a:endParaRPr lang="en-US" sz="26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injuries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932688" y="3246120"/>
            <a:ext cx="29169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 resolution lowers assaults and workplace injuries for staff.</a:t>
            </a:r>
            <a:endParaRPr lang="en-US" sz="1350" dirty="0"/>
          </a:p>
        </p:txBody>
      </p:sp>
      <p:sp>
        <p:nvSpPr>
          <p:cNvPr id="7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1828800"/>
            <a:ext cx="3502152" cy="2331720"/>
          </a:xfrm>
          <a:prstGeom prst="roundRect">
            <a:avLst>
              <a:gd name="adj" fmla="val 3529"/>
            </a:avLst>
          </a:prstGeom>
          <a:solidFill>
            <a:srgbClr val="5E7A6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690872" y="2103120"/>
            <a:ext cx="291693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</a:t>
            </a:r>
            <a:endParaRPr lang="en-US" sz="26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restraint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690872" y="3246120"/>
            <a:ext cx="29169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EAF1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use of restraint and seclusion and the trauma they carry.</a:t>
            </a:r>
            <a:endParaRPr lang="en-US" sz="1350" dirty="0"/>
          </a:p>
        </p:txBody>
      </p:sp>
      <p:sp>
        <p:nvSpPr>
          <p:cNvPr id="1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1828800"/>
            <a:ext cx="3502152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449056" y="2103120"/>
            <a:ext cx="291693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</a:t>
            </a:r>
            <a:endParaRPr lang="en-US" sz="26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culture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8449056" y="3246120"/>
            <a:ext cx="29169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 respect and confidence, easing burnout and turnover.</a:t>
            </a:r>
            <a:endParaRPr lang="en-US" sz="1350" dirty="0"/>
          </a:p>
        </p:txBody>
      </p:sp>
      <p:sp>
        <p:nvSpPr>
          <p:cNvPr id="13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434840"/>
            <a:ext cx="10927080" cy="1234440"/>
          </a:xfrm>
          <a:prstGeom prst="roundRect">
            <a:avLst>
              <a:gd name="adj" fmla="val 6667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60120" y="4617720"/>
            <a:ext cx="10287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i="1" dirty="0">
                <a:solidFill>
                  <a:srgbClr val="433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De-escalation training also improves staff confidence and consistency — so teams respond as one, with the same calm, respectful approach every time.</a:t>
            </a:r>
            <a:endParaRPr lang="en-US" sz="1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Together: WRAP + De-escalation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AND RESPONSE, WORKING AS ONE SYSTEM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5349240" cy="288036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2148840"/>
            <a:ext cx="685800" cy="68580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1488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74520" y="219456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— Prevention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960120" y="2971800"/>
            <a:ext cx="47091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how often crises happen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triggers and early warning signs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what helps this person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Keeps the person in the driver's seat</a:t>
            </a:r>
            <a:endParaRPr lang="en-US" sz="14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9632" y="1828800"/>
            <a:ext cx="5349240" cy="288036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19672" y="2148840"/>
            <a:ext cx="685800" cy="685800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19672" y="21488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434072" y="219456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De-escalation — Response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6519672" y="2971800"/>
            <a:ext cx="47091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Calms the moment when crisis does hit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the person's known preferences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safety and the relationship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Buys time to return to the plan</a:t>
            </a:r>
            <a:endParaRPr lang="en-US" sz="14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983480"/>
            <a:ext cx="10927080" cy="1143000"/>
          </a:xfrm>
          <a:prstGeom prst="roundRect">
            <a:avLst>
              <a:gd name="adj" fmla="val 7200"/>
            </a:avLst>
          </a:prstGeom>
          <a:solidFill>
            <a:srgbClr val="B85042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60120" y="5120640"/>
            <a:ext cx="10287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FBF3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person's WRAP tells the team exactly how to de-escalate them — and every calm response protects their ongoing recovery.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It Into Practice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WAYS TO START THIS WEEK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74520"/>
            <a:ext cx="2615184" cy="338328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1912" y="2240280"/>
            <a:ext cx="731520" cy="73152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581912" y="2240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31546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 together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3840480"/>
            <a:ext cx="21579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WRAP and de-escalation training to staff and peers side by side.</a:t>
            </a:r>
            <a:endParaRPr lang="en-US" sz="13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720" y="1874520"/>
            <a:ext cx="2615184" cy="338328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6552" y="2240280"/>
            <a:ext cx="731520" cy="731520"/>
          </a:xfrm>
          <a:prstGeom prst="ellipse">
            <a:avLst/>
          </a:prstGeom>
          <a:solidFill>
            <a:srgbClr val="C68A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16552" y="2240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703320" y="31546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Co-create plans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703320" y="3840480"/>
            <a:ext cx="21579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each person to build a WRAP in their own words — no templates imposed.</a:t>
            </a:r>
            <a:endParaRPr lang="en-US" sz="13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874520"/>
            <a:ext cx="2615184" cy="338328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51192" y="2240280"/>
            <a:ext cx="731520" cy="73152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251192" y="2240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537960" y="31546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 what helps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537960" y="3840480"/>
            <a:ext cx="21579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consent, make crisis preferences visible to the whole care team.</a:t>
            </a:r>
            <a:endParaRPr lang="en-US" sz="135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0" y="1874520"/>
            <a:ext cx="2615184" cy="338328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85832" y="2240280"/>
            <a:ext cx="731520" cy="731520"/>
          </a:xfrm>
          <a:prstGeom prst="ellipse">
            <a:avLst/>
          </a:prstGeom>
          <a:solidFill>
            <a:srgbClr val="C68A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085832" y="2240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372600" y="3154680"/>
            <a:ext cx="215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Debrief &amp; refine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9372600" y="3840480"/>
            <a:ext cx="21579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incidents, review calmly and update both the plan and the approach.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CARRY FORWARD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783080"/>
            <a:ext cx="534924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2331720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331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2039112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keeps people well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1828800" y="2624328"/>
            <a:ext cx="3886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self-owned plan builds hope, self-awareness, and daily wellness.</a:t>
            </a:r>
            <a:endParaRPr lang="en-US" sz="13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1783080"/>
            <a:ext cx="5349240" cy="1737360"/>
          </a:xfrm>
          <a:prstGeom prst="roundRect">
            <a:avLst>
              <a:gd name="adj" fmla="val 4737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2331720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65392" y="23317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434072" y="2039112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De-escalation keeps people safe</a:t>
            </a:r>
            <a:endParaRPr lang="en-US" sz="1750" dirty="0"/>
          </a:p>
        </p:txBody>
      </p:sp>
      <p:sp>
        <p:nvSpPr>
          <p:cNvPr id="13" name="Text 11"/>
          <p:cNvSpPr/>
          <p:nvPr/>
        </p:nvSpPr>
        <p:spPr>
          <a:xfrm>
            <a:off x="7434072" y="2624328"/>
            <a:ext cx="3886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Calm, respectful skills defuse crises with dignity intact.</a:t>
            </a:r>
            <a:endParaRPr lang="en-US" sz="13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776472"/>
            <a:ext cx="5349240" cy="1737360"/>
          </a:xfrm>
          <a:prstGeom prst="roundRect">
            <a:avLst>
              <a:gd name="adj" fmla="val 4737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4325112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60120" y="43251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828800" y="4032504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Both are evidence-based</a:t>
            </a:r>
            <a:endParaRPr lang="en-US" sz="1750" dirty="0"/>
          </a:p>
        </p:txBody>
      </p:sp>
      <p:sp>
        <p:nvSpPr>
          <p:cNvPr id="18" name="Text 16"/>
          <p:cNvSpPr/>
          <p:nvPr/>
        </p:nvSpPr>
        <p:spPr>
          <a:xfrm>
            <a:off x="1828800" y="4617720"/>
            <a:ext cx="3886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in research and the lived experience of the people they serve.</a:t>
            </a:r>
            <a:endParaRPr lang="en-US" sz="135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3776472"/>
            <a:ext cx="534924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4325112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65392" y="43251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434072" y="4032504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together</a:t>
            </a:r>
            <a:endParaRPr lang="en-US" sz="1750" dirty="0"/>
          </a:p>
        </p:txBody>
      </p:sp>
      <p:sp>
        <p:nvSpPr>
          <p:cNvPr id="23" name="Text 21"/>
          <p:cNvSpPr/>
          <p:nvPr/>
        </p:nvSpPr>
        <p:spPr>
          <a:xfrm>
            <a:off x="7434072" y="4617720"/>
            <a:ext cx="3886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plus response gives a complete, person-centered system.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640080" y="5715000"/>
            <a:ext cx="10927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is planned. Safety is practiced. Recovery is shared.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These Two Practices Matter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THE STAGE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proactive, person-centered, and recovery-oriented. WRAP helps people stay well day to day; de-escalation helps everyone stay safe when distress peaks. Together they cover prevention and response.</a:t>
            </a:r>
            <a:endParaRPr lang="en-US" sz="1600" dirty="0"/>
          </a:p>
        </p:txBody>
      </p:sp>
      <p:sp>
        <p:nvSpPr>
          <p:cNvPr id="5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514600"/>
            <a:ext cx="3502152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2880360"/>
            <a:ext cx="731520" cy="73152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60120" y="28803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3840480"/>
            <a:ext cx="2862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Recovery-oriented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60120" y="4389120"/>
            <a:ext cx="28620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hope, personal responsibility, and self-determination rather than control.</a:t>
            </a:r>
            <a:endParaRPr lang="en-US" sz="1450" dirty="0"/>
          </a:p>
        </p:txBody>
      </p:sp>
      <p:sp>
        <p:nvSpPr>
          <p:cNvPr id="1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2514600"/>
            <a:ext cx="3502152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8304" y="2880360"/>
            <a:ext cx="731520" cy="731520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18304" y="28803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18304" y="3840480"/>
            <a:ext cx="2862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Evidence-based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718304" y="4389120"/>
            <a:ext cx="28620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in research and lived experience — not opinion or improvisation.</a:t>
            </a:r>
            <a:endParaRPr lang="en-US" sz="1450" dirty="0"/>
          </a:p>
        </p:txBody>
      </p:sp>
      <p:sp>
        <p:nvSpPr>
          <p:cNvPr id="15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2514600"/>
            <a:ext cx="3502152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6488" y="2880360"/>
            <a:ext cx="731520" cy="731520"/>
          </a:xfrm>
          <a:prstGeom prst="ellipse">
            <a:avLst/>
          </a:prstGeom>
          <a:solidFill>
            <a:srgbClr val="C68A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76488" y="28803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476488" y="3840480"/>
            <a:ext cx="28620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&amp; teachable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476488" y="4389120"/>
            <a:ext cx="28620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skills and plans that staff and peers can learn, use, and share.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WRAP?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63093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0"/>
              </a:spcAft>
              <a:buNone/>
            </a:pPr>
            <a:r>
              <a:rPr lang="en-US" sz="1900" b="1" dirty="0">
                <a:solidFill>
                  <a:srgbClr val="433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personal, self-designed plan for staying well and managing tough times.</a:t>
            </a:r>
            <a:endParaRPr lang="en-US" sz="1900" dirty="0"/>
          </a:p>
          <a:p>
            <a:pPr marL="0" indent="0">
              <a:buNone/>
            </a:pPr>
            <a:r>
              <a:rPr lang="en-US" sz="15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by Mary Ellen Copeland with people who have lived experience of mental health challenges, WRAP is a structured, step-by-step system the person builds for themselves and keeps in their own words.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40080" y="4160520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7C3A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guiding values</a:t>
            </a:r>
            <a:endParaRPr lang="en-US" sz="1500" dirty="0"/>
          </a:p>
        </p:txBody>
      </p:sp>
      <p:sp>
        <p:nvSpPr>
          <p:cNvPr id="6" name="value pil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617720"/>
            <a:ext cx="1965960" cy="502920"/>
          </a:xfrm>
          <a:prstGeom prst="roundRect">
            <a:avLst>
              <a:gd name="adj" fmla="val 49091"/>
            </a:avLst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461772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350" dirty="0"/>
          </a:p>
        </p:txBody>
      </p:sp>
      <p:sp>
        <p:nvSpPr>
          <p:cNvPr id="8" name="value pil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0" y="4617720"/>
            <a:ext cx="1965960" cy="502920"/>
          </a:xfrm>
          <a:prstGeom prst="roundRect">
            <a:avLst>
              <a:gd name="adj" fmla="val 49091"/>
            </a:avLst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743200" y="461772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responsibility</a:t>
            </a:r>
            <a:endParaRPr lang="en-US" sz="1350" dirty="0"/>
          </a:p>
        </p:txBody>
      </p:sp>
      <p:sp>
        <p:nvSpPr>
          <p:cNvPr id="10" name="value pil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4617720"/>
            <a:ext cx="1965960" cy="502920"/>
          </a:xfrm>
          <a:prstGeom prst="roundRect">
            <a:avLst>
              <a:gd name="adj" fmla="val 49091"/>
            </a:avLst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461772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350" dirty="0"/>
          </a:p>
        </p:txBody>
      </p:sp>
      <p:sp>
        <p:nvSpPr>
          <p:cNvPr id="12" name="value pil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5257800"/>
            <a:ext cx="1965960" cy="502920"/>
          </a:xfrm>
          <a:prstGeom prst="roundRect">
            <a:avLst>
              <a:gd name="adj" fmla="val 49091"/>
            </a:avLst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525780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350" dirty="0"/>
          </a:p>
        </p:txBody>
      </p:sp>
      <p:sp>
        <p:nvSpPr>
          <p:cNvPr id="14" name="value pill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0" y="5257800"/>
            <a:ext cx="1965960" cy="502920"/>
          </a:xfrm>
          <a:prstGeom prst="roundRect">
            <a:avLst>
              <a:gd name="adj" fmla="val 49091"/>
            </a:avLst>
          </a:prstGeom>
          <a:solidFill>
            <a:srgbClr val="F3EA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0" y="525780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350" dirty="0"/>
          </a:p>
        </p:txBody>
      </p:sp>
      <p:sp>
        <p:nvSpPr>
          <p:cNvPr id="16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0" y="1737360"/>
            <a:ext cx="4206240" cy="4160520"/>
          </a:xfrm>
          <a:prstGeom prst="roundRect">
            <a:avLst>
              <a:gd name="adj" fmla="val 1978"/>
            </a:avLst>
          </a:prstGeom>
          <a:solidFill>
            <a:srgbClr val="B85042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68096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3C9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one sentence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680960" y="2468880"/>
            <a:ext cx="3520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100" b="1" i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“When I notice these signs, here is what I will do to feel better — and here is how others can help.”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7680960" y="4937760"/>
            <a:ext cx="3520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7E3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plan stays owned and controlled by the individual at every step.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Building Blocks of a WRAP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SECTIONS THE PERSON COMPLETES IN THEIR OWN WORDS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2103120"/>
            <a:ext cx="566928" cy="56692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00200" y="212140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Toolbox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285292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things that help me feel good — walks, music, calls, rest.</a:t>
            </a:r>
            <a:endParaRPr lang="en-US" sz="130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182880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584" y="2103120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72584" y="21031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358384" y="212140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Maintenance Plan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72584" y="285292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do each day to stay well and how I want to feel.</a:t>
            </a:r>
            <a:endParaRPr lang="en-US" sz="130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182880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0768" y="2103120"/>
            <a:ext cx="566928" cy="56692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430768" y="21031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116568" y="212140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430768" y="285292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events that can knock me off balance, plus a response plan.</a:t>
            </a:r>
            <a:endParaRPr lang="en-US" sz="130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06908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4343400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43434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1600200" y="436168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509320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Subtle internal changes to catch early before things escalate.</a:t>
            </a:r>
            <a:endParaRPr lang="en-US" sz="1300" dirty="0"/>
          </a:p>
        </p:txBody>
      </p:sp>
      <p:sp>
        <p:nvSpPr>
          <p:cNvPr id="2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406908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584" y="4343400"/>
            <a:ext cx="566928" cy="56692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672584" y="43434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358384" y="436168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Things Break Down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672584" y="509320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 I'm struggling and the actions that help me most.</a:t>
            </a:r>
            <a:endParaRPr lang="en-US" sz="1300" dirty="0"/>
          </a:p>
        </p:txBody>
      </p:sp>
      <p:sp>
        <p:nvSpPr>
          <p:cNvPr id="2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4069080"/>
            <a:ext cx="3502152" cy="1965960"/>
          </a:xfrm>
          <a:prstGeom prst="roundRect">
            <a:avLst>
              <a:gd name="adj" fmla="val 4186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0768" y="4343400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430768" y="43434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9116568" y="4361688"/>
            <a:ext cx="2359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 Plan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8430768" y="5093208"/>
            <a:ext cx="29535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instructions for others when I can't care for myself.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of WRAP: For the Individual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PEOPLE GAIN BY USING THEIR OWN PLAN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783080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2688" y="2185416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32688" y="21854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45920" y="1984248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Greater self-awareness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645920" y="2441448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Recognizing triggers and early warning signs before a crisis takes hold.</a:t>
            </a:r>
            <a:endParaRPr lang="en-US" sz="13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355848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2688" y="3758184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32688" y="37581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645920" y="3557016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stronger sense of control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1645920" y="4014216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the author of the plan builds ownership, confidence, and hope.</a:t>
            </a:r>
            <a:endParaRPr lang="en-US" sz="13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928616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2688" y="5330952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32688" y="533095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645920" y="5129784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Faster, calmer responses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645920" y="5586984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your go-to coping steps removes guesswork in hard moments.</a:t>
            </a:r>
            <a:endParaRPr lang="en-US" sz="135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9632" y="1783080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2240" y="2185416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92240" y="21854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205472" y="1984248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Clearer communication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7205472" y="2441448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ready way to tell supporters what helps — and what doesn't.</a:t>
            </a:r>
            <a:endParaRPr lang="en-US" sz="1350" dirty="0"/>
          </a:p>
        </p:txBody>
      </p:sp>
      <p:sp>
        <p:nvSpPr>
          <p:cNvPr id="2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9632" y="3355848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2240" y="3758184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92240" y="37581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205472" y="3557016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and shorter crises</a:t>
            </a:r>
            <a:endParaRPr lang="en-US" sz="1650" dirty="0"/>
          </a:p>
        </p:txBody>
      </p:sp>
      <p:sp>
        <p:nvSpPr>
          <p:cNvPr id="28" name="Text 26"/>
          <p:cNvSpPr/>
          <p:nvPr/>
        </p:nvSpPr>
        <p:spPr>
          <a:xfrm>
            <a:off x="7205472" y="4014216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action can reduce how often and how severely things escalate.</a:t>
            </a:r>
            <a:endParaRPr lang="en-US" sz="1350" dirty="0"/>
          </a:p>
        </p:txBody>
      </p:sp>
      <p:sp>
        <p:nvSpPr>
          <p:cNvPr id="2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9632" y="4928616"/>
            <a:ext cx="53492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2240" y="5330952"/>
            <a:ext cx="566928" cy="566928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92240" y="533095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7205472" y="5129784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Renewed hope &amp; identity</a:t>
            </a:r>
            <a:endParaRPr lang="en-US" sz="1650" dirty="0"/>
          </a:p>
        </p:txBody>
      </p:sp>
      <p:sp>
        <p:nvSpPr>
          <p:cNvPr id="33" name="Text 31"/>
          <p:cNvSpPr/>
          <p:nvPr/>
        </p:nvSpPr>
        <p:spPr>
          <a:xfrm>
            <a:off x="7205472" y="5586984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shifts from illness to wellness, strengths, and daily living.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of WRAP: For Clinical Teams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STRENGTHENS CARE AND COLLABORATION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2194560"/>
            <a:ext cx="658368" cy="65836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19456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21031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Shared, person-led care plan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828800" y="26974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WRAP becomes a common reference that centers the person's own voice and choices.</a:t>
            </a:r>
            <a:endParaRPr lang="en-US" sz="1350" dirty="0"/>
          </a:p>
        </p:txBody>
      </p:sp>
      <p:sp>
        <p:nvSpPr>
          <p:cNvPr id="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18288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2194560"/>
            <a:ext cx="658368" cy="65836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65392" y="219456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434072" y="21031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therapeutic alliance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7434072" y="26974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Collaborating on wellness — not just symptoms — builds trust and engagement.</a:t>
            </a:r>
            <a:endParaRPr lang="en-US" sz="1350" dirty="0"/>
          </a:p>
        </p:txBody>
      </p:sp>
      <p:sp>
        <p:nvSpPr>
          <p:cNvPr id="1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8862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120" y="4251960"/>
            <a:ext cx="658368" cy="65836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60120" y="425196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828800" y="41605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Proactive, not just reactive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828800" y="47548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triggers and warning signs let teams intervene earlier.</a:t>
            </a:r>
            <a:endParaRPr lang="en-US" sz="1350" dirty="0"/>
          </a:p>
        </p:txBody>
      </p:sp>
      <p:sp>
        <p:nvSpPr>
          <p:cNvPr id="19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5352" y="388620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F3EAD8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5392" y="4251960"/>
            <a:ext cx="658368" cy="65836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65392" y="425196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434072" y="416052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Smoother crisis response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7434072" y="4754880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instructions guide staff when a person can't speak for themselves.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Evidence Behind WRAP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AS AN EVIDENCE-BASED PRACTICE</a:t>
            </a:r>
            <a:endParaRPr lang="en-US" sz="1250" dirty="0"/>
          </a:p>
        </p:txBody>
      </p:sp>
      <p:sp>
        <p:nvSpPr>
          <p:cNvPr id="4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828800"/>
            <a:ext cx="3502152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148840"/>
            <a:ext cx="29535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Registry-</a:t>
            </a:r>
            <a:endParaRPr lang="en-US" sz="3000" dirty="0"/>
          </a:p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listed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914400" y="3520440"/>
            <a:ext cx="29535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on national registries of evidence-based mental health programs.</a:t>
            </a:r>
            <a:endParaRPr lang="en-US" sz="1400" dirty="0"/>
          </a:p>
        </p:txBody>
      </p:sp>
      <p:sp>
        <p:nvSpPr>
          <p:cNvPr id="7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1828800"/>
            <a:ext cx="3502152" cy="2743200"/>
          </a:xfrm>
          <a:prstGeom prst="roundRect">
            <a:avLst>
              <a:gd name="adj" fmla="val 3000"/>
            </a:avLst>
          </a:prstGeom>
          <a:solidFill>
            <a:srgbClr val="B85042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672584" y="2148840"/>
            <a:ext cx="29535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Studied in</a:t>
            </a:r>
            <a:endParaRPr lang="en-US" sz="3000" dirty="0"/>
          </a:p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trials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672584" y="3520440"/>
            <a:ext cx="29535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7E3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 studies associate WRAP with reduced symptoms and increased hope.</a:t>
            </a:r>
            <a:endParaRPr lang="en-US" sz="1400" dirty="0"/>
          </a:p>
        </p:txBody>
      </p:sp>
      <p:sp>
        <p:nvSpPr>
          <p:cNvPr id="1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1828800"/>
            <a:ext cx="3502152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430768" y="2148840"/>
            <a:ext cx="29535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Widely</a:t>
            </a:r>
            <a:endParaRPr lang="en-US" sz="3000" dirty="0"/>
          </a:p>
          <a:p>
            <a:pPr marL="0" indent="0" algn="l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adopted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8430768" y="3520440"/>
            <a:ext cx="29535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across public mental health systems and peer programs worldwide.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4937760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i="1" dirty="0">
                <a:solidFill>
                  <a:srgbClr val="5E7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as important: WRAP is built on the lived experience of the people who use it — evidence and voice together.</a:t>
            </a:r>
            <a:endParaRPr lang="en-US" sz="1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0000" y="0"/>
            <a:ext cx="4572000" cy="4572000"/>
          </a:xfrm>
          <a:prstGeom prst="ellipse">
            <a:avLst/>
          </a:prstGeom>
          <a:solidFill>
            <a:srgbClr val="7C3A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ci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743200"/>
            <a:ext cx="4114800" cy="4114800"/>
          </a:xfrm>
          <a:prstGeom prst="ellipse">
            <a:avLst/>
          </a:prstGeom>
          <a:solidFill>
            <a:srgbClr val="7C3A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400" dirty="0">
                <a:solidFill>
                  <a:srgbClr val="F3C9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" y="2514600"/>
            <a:ext cx="10515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De-escalation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822960" y="3931920"/>
            <a:ext cx="8686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7E3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Calming, person-centered skills that help defuse distress and keep everyone safe.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11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De-escalation?</a:t>
            </a:r>
            <a:endParaRPr lang="en-US" sz="2900" dirty="0"/>
          </a:p>
        </p:txBody>
      </p:sp>
      <p:sp>
        <p:nvSpPr>
          <p:cNvPr id="3" name="Text 1"/>
          <p:cNvSpPr/>
          <p:nvPr/>
        </p:nvSpPr>
        <p:spPr>
          <a:xfrm>
            <a:off x="640080" y="12344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INTENSITY SO PROBLEM-SOLVING CAN BEGIN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set of calm, respectful verbal and non-verbal techniques used to reduce a person's agitation or aggression — lowering the emotional temperature so a safe, collaborative conversation becomes possible.</a:t>
            </a:r>
            <a:endParaRPr lang="en-US" sz="1600" dirty="0"/>
          </a:p>
        </p:txBody>
      </p:sp>
      <p:sp>
        <p:nvSpPr>
          <p:cNvPr id="5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514600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2788920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54480" y="2770632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calm &amp; self-aware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14400" y="3429000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your own tone, face, and breathing first.</a:t>
            </a:r>
            <a:endParaRPr lang="en-US" sz="1250" dirty="0"/>
          </a:p>
        </p:txBody>
      </p:sp>
      <p:sp>
        <p:nvSpPr>
          <p:cNvPr id="1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2514600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584" y="2788920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72584" y="27889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312664" y="2770632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personal space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672584" y="3429000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room; avoid crowding or sudden movement.</a:t>
            </a:r>
            <a:endParaRPr lang="en-US" sz="1250" dirty="0"/>
          </a:p>
        </p:txBody>
      </p:sp>
      <p:sp>
        <p:nvSpPr>
          <p:cNvPr id="15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2514600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0768" y="2788920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30768" y="27889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070848" y="2770632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Listen actively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430768" y="3429000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the person be heard; reflect back what you hear.</a:t>
            </a:r>
            <a:endParaRPr lang="en-US" sz="1250" dirty="0"/>
          </a:p>
        </p:txBody>
      </p:sp>
      <p:sp>
        <p:nvSpPr>
          <p:cNvPr id="2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4370832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4645152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14400" y="464515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554480" y="4626864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Speak simply &amp; softly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14400" y="5285232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sentences, calm voice, no jargon or threats.</a:t>
            </a:r>
            <a:endParaRPr lang="en-US" sz="1250" dirty="0"/>
          </a:p>
        </p:txBody>
      </p:sp>
      <p:sp>
        <p:nvSpPr>
          <p:cNvPr id="25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8264" y="4370832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72584" y="4645152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72584" y="464515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312664" y="4626864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limits kindly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672584" y="5285232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clear, reasonable options without ultimatums.</a:t>
            </a:r>
            <a:endParaRPr lang="en-US" sz="1250" dirty="0"/>
          </a:p>
        </p:txBody>
      </p:sp>
      <p:sp>
        <p:nvSpPr>
          <p:cNvPr id="30" name="content car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48" y="4370832"/>
            <a:ext cx="350215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8873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number bad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0768" y="4645152"/>
            <a:ext cx="530352" cy="530352"/>
          </a:xfrm>
          <a:prstGeom prst="ellipse">
            <a:avLst/>
          </a:prstGeom>
          <a:solidFill>
            <a:srgbClr val="5E7A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430768" y="464515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BF3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9070848" y="4626864"/>
            <a:ext cx="2404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330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Offer choice &amp; time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8430768" y="5285232"/>
            <a:ext cx="29535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C4A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Collaborate, give space to decide, avoid power struggles.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2322</Words>
  <Application>Microsoft Office PowerPoint</Application>
  <PresentationFormat>Widescreen</PresentationFormat>
  <Paragraphs>218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PowerPoint Presentation</vt:lpstr>
      <vt:lpstr>Why These Two Practices Matter</vt:lpstr>
      <vt:lpstr>What Is WRAP?</vt:lpstr>
      <vt:lpstr>The Building Blocks of a WRAP</vt:lpstr>
      <vt:lpstr>Benefits of WRAP: For the Individual</vt:lpstr>
      <vt:lpstr>Benefits of WRAP: For Clinical Teams</vt:lpstr>
      <vt:lpstr>The Evidence Behind WRAP</vt:lpstr>
      <vt:lpstr>PowerPoint Presentation</vt:lpstr>
      <vt:lpstr>What Is De-escalation?</vt:lpstr>
      <vt:lpstr>Benefits of De-escalation: For the Person</vt:lpstr>
      <vt:lpstr>Benefits of De-escalation: For Staff &amp; Settings</vt:lpstr>
      <vt:lpstr>Better Together: WRAP + De-escalation</vt:lpstr>
      <vt:lpstr>Putting It Into Practice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2026-07-11T15:58:22Z</dcterms:created>
  <dcterms:modified xsi:type="dcterms:W3CDTF">2026-07-11T16:05:25Z</dcterms:modified>
</cp:coreProperties>
</file>