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lness Recovery Action Plan for Trauma: A Comprehensive Approach to Healing" id="{CCFECF88-7A5B-48DD-8D68-D5EB70D66CCF}">
          <p14:sldIdLst>
            <p14:sldId id="2561"/>
            <p14:sldId id="2562"/>
          </p14:sldIdLst>
        </p14:section>
        <p14:section name="Understanding Trauma and Its Effects" id="{B6BC4628-2112-474A-ADA4-F1F3E1E7AF5E}">
          <p14:sldIdLst>
            <p14:sldId id="2563"/>
            <p14:sldId id="2564"/>
            <p14:sldId id="2565"/>
            <p14:sldId id="2566"/>
          </p14:sldIdLst>
        </p14:section>
        <p14:section name="Introduction to Wellness Recovery Action Plan (WRAP)" id="{4DFC6D93-C5E7-4C7B-9B16-2979F407E938}">
          <p14:sldIdLst>
            <p14:sldId id="2567"/>
            <p14:sldId id="2568"/>
            <p14:sldId id="2569"/>
            <p14:sldId id="2570"/>
          </p14:sldIdLst>
        </p14:section>
        <p14:section name="Creating a Personalized WRAP for Trauma Recovery" id="{2B801D62-D767-4FCE-990C-3545F941E466}">
          <p14:sldIdLst>
            <p14:sldId id="2571"/>
            <p14:sldId id="2572"/>
            <p14:sldId id="2573"/>
            <p14:sldId id="2574"/>
          </p14:sldIdLst>
        </p14:section>
        <p14:section name="Implementing and Adjusting Your WRAP" id="{119DF90D-6D6E-492E-9364-08BDEA42C5C2}">
          <p14:sldIdLst>
            <p14:sldId id="2575"/>
            <p14:sldId id="2576"/>
            <p14:sldId id="2577"/>
            <p14:sldId id="2578"/>
          </p14:sldIdLst>
        </p14:section>
        <p14:section name="Long-Term Recovery and Growth" id="{ADC788D1-7093-4769-B69D-F767E8A82132}">
          <p14:sldIdLst>
            <p14:sldId id="2579"/>
            <p14:sldId id="2580"/>
            <p14:sldId id="2581"/>
            <p14:sldId id="2582"/>
          </p14:sldIdLst>
        </p14:section>
        <p14:section name="Conclusion" id="{012807E8-5A1A-4D7B-A038-52E3A80B4147}">
          <p14:sldIdLst>
            <p14:sldId id="25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780" y="7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C3DF71-B723-4633-8DE0-D132DCA80BC9}"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DA06BAF3-EAD8-420C-BD55-8E31B30F51C0}">
      <dgm:prSet/>
      <dgm:spPr/>
      <dgm:t>
        <a:bodyPr/>
        <a:lstStyle/>
        <a:p>
          <a:pPr>
            <a:lnSpc>
              <a:spcPct val="100000"/>
            </a:lnSpc>
            <a:defRPr b="1"/>
          </a:pPr>
          <a:r>
            <a:rPr lang="en-US"/>
            <a:t>Understanding Trauma</a:t>
          </a:r>
        </a:p>
      </dgm:t>
    </dgm:pt>
    <dgm:pt modelId="{7258B82D-3D2A-4A3F-BC62-68D231788B51}" type="parTrans" cxnId="{D9611FA9-9CFA-4E17-A2A7-48B4A52A29AE}">
      <dgm:prSet/>
      <dgm:spPr/>
      <dgm:t>
        <a:bodyPr/>
        <a:lstStyle/>
        <a:p>
          <a:endParaRPr lang="en-US"/>
        </a:p>
      </dgm:t>
    </dgm:pt>
    <dgm:pt modelId="{A0005C3C-2DAD-47AC-B647-ABB4679F472C}" type="sibTrans" cxnId="{D9611FA9-9CFA-4E17-A2A7-48B4A52A29AE}">
      <dgm:prSet/>
      <dgm:spPr/>
      <dgm:t>
        <a:bodyPr/>
        <a:lstStyle/>
        <a:p>
          <a:pPr>
            <a:lnSpc>
              <a:spcPct val="100000"/>
            </a:lnSpc>
            <a:defRPr b="1"/>
          </a:pPr>
          <a:endParaRPr lang="en-US"/>
        </a:p>
      </dgm:t>
    </dgm:pt>
    <dgm:pt modelId="{8EC657E0-9208-427F-BA45-A67ACF8585C2}">
      <dgm:prSet/>
      <dgm:spPr/>
      <dgm:t>
        <a:bodyPr/>
        <a:lstStyle/>
        <a:p>
          <a:pPr>
            <a:lnSpc>
              <a:spcPct val="100000"/>
            </a:lnSpc>
          </a:pPr>
          <a:r>
            <a:rPr lang="en-US"/>
            <a:t>Understanding trauma is essential for effective recovery. It empowers individuals to acknowledge their experiences and begin the healing process.</a:t>
          </a:r>
        </a:p>
      </dgm:t>
    </dgm:pt>
    <dgm:pt modelId="{E3CCA17A-C554-4140-BA23-DC9C35A262A1}" type="parTrans" cxnId="{F7A76DCA-9CCD-433D-9CE5-4E93E55453C2}">
      <dgm:prSet/>
      <dgm:spPr/>
      <dgm:t>
        <a:bodyPr/>
        <a:lstStyle/>
        <a:p>
          <a:endParaRPr lang="en-US"/>
        </a:p>
      </dgm:t>
    </dgm:pt>
    <dgm:pt modelId="{1B863D4B-745F-4B2D-8331-0559F2F6A76A}" type="sibTrans" cxnId="{F7A76DCA-9CCD-433D-9CE5-4E93E55453C2}">
      <dgm:prSet/>
      <dgm:spPr/>
      <dgm:t>
        <a:bodyPr/>
        <a:lstStyle/>
        <a:p>
          <a:endParaRPr lang="en-US"/>
        </a:p>
      </dgm:t>
    </dgm:pt>
    <dgm:pt modelId="{6E8222F2-9B31-4F23-927D-BC8ACB17E9B3}">
      <dgm:prSet/>
      <dgm:spPr/>
      <dgm:t>
        <a:bodyPr/>
        <a:lstStyle/>
        <a:p>
          <a:pPr>
            <a:lnSpc>
              <a:spcPct val="100000"/>
            </a:lnSpc>
            <a:defRPr b="1"/>
          </a:pPr>
          <a:r>
            <a:rPr lang="en-US"/>
            <a:t>Personalized Recovery Plans</a:t>
          </a:r>
        </a:p>
      </dgm:t>
    </dgm:pt>
    <dgm:pt modelId="{4580FDC3-8271-4F1A-B347-C33C8B60A3A8}" type="parTrans" cxnId="{4C0DB37E-99E4-4FEC-A732-10047EE52128}">
      <dgm:prSet/>
      <dgm:spPr/>
      <dgm:t>
        <a:bodyPr/>
        <a:lstStyle/>
        <a:p>
          <a:endParaRPr lang="en-US"/>
        </a:p>
      </dgm:t>
    </dgm:pt>
    <dgm:pt modelId="{24414648-9F65-46CF-8988-8D871569D495}" type="sibTrans" cxnId="{4C0DB37E-99E4-4FEC-A732-10047EE52128}">
      <dgm:prSet/>
      <dgm:spPr/>
      <dgm:t>
        <a:bodyPr/>
        <a:lstStyle/>
        <a:p>
          <a:pPr>
            <a:lnSpc>
              <a:spcPct val="100000"/>
            </a:lnSpc>
            <a:defRPr b="1"/>
          </a:pPr>
          <a:endParaRPr lang="en-US"/>
        </a:p>
      </dgm:t>
    </dgm:pt>
    <dgm:pt modelId="{055464BD-A502-4DA2-B1E0-7BD2814788D4}">
      <dgm:prSet/>
      <dgm:spPr/>
      <dgm:t>
        <a:bodyPr/>
        <a:lstStyle/>
        <a:p>
          <a:pPr>
            <a:lnSpc>
              <a:spcPct val="100000"/>
            </a:lnSpc>
          </a:pPr>
          <a:r>
            <a:rPr lang="en-US"/>
            <a:t>Creating personalized plans is crucial for an effective recovery journey. These plans are tailored to meet individual needs and goals.</a:t>
          </a:r>
        </a:p>
      </dgm:t>
    </dgm:pt>
    <dgm:pt modelId="{F399D0D3-0927-4BBD-8FE0-1AB1C6BE444A}" type="parTrans" cxnId="{CDD15628-C94F-4174-9D9A-22955B1F3381}">
      <dgm:prSet/>
      <dgm:spPr/>
      <dgm:t>
        <a:bodyPr/>
        <a:lstStyle/>
        <a:p>
          <a:endParaRPr lang="en-US"/>
        </a:p>
      </dgm:t>
    </dgm:pt>
    <dgm:pt modelId="{60AD9CDF-1AAC-4E4F-AC3B-C08E7E3E5C75}" type="sibTrans" cxnId="{CDD15628-C94F-4174-9D9A-22955B1F3381}">
      <dgm:prSet/>
      <dgm:spPr/>
      <dgm:t>
        <a:bodyPr/>
        <a:lstStyle/>
        <a:p>
          <a:endParaRPr lang="en-US"/>
        </a:p>
      </dgm:t>
    </dgm:pt>
    <dgm:pt modelId="{37459C5E-9210-4D65-8866-5549DE3D8417}">
      <dgm:prSet/>
      <dgm:spPr/>
      <dgm:t>
        <a:bodyPr/>
        <a:lstStyle/>
        <a:p>
          <a:pPr>
            <a:lnSpc>
              <a:spcPct val="100000"/>
            </a:lnSpc>
            <a:defRPr b="1"/>
          </a:pPr>
          <a:r>
            <a:rPr lang="en-US"/>
            <a:t>Focus on Long-term Growth</a:t>
          </a:r>
        </a:p>
      </dgm:t>
    </dgm:pt>
    <dgm:pt modelId="{CF7CFB4B-3996-45EF-A765-A8B9C1CC6FCC}" type="parTrans" cxnId="{3F69C084-82A4-4E85-B485-B9805E323418}">
      <dgm:prSet/>
      <dgm:spPr/>
      <dgm:t>
        <a:bodyPr/>
        <a:lstStyle/>
        <a:p>
          <a:endParaRPr lang="en-US"/>
        </a:p>
      </dgm:t>
    </dgm:pt>
    <dgm:pt modelId="{B8823552-8822-49AD-9964-B895F3BAD096}" type="sibTrans" cxnId="{3F69C084-82A4-4E85-B485-B9805E323418}">
      <dgm:prSet/>
      <dgm:spPr/>
      <dgm:t>
        <a:bodyPr/>
        <a:lstStyle/>
        <a:p>
          <a:endParaRPr lang="en-US"/>
        </a:p>
      </dgm:t>
    </dgm:pt>
    <dgm:pt modelId="{F0B4FB3E-1DDF-4402-BA56-B056C1294A60}">
      <dgm:prSet/>
      <dgm:spPr/>
      <dgm:t>
        <a:bodyPr/>
        <a:lstStyle/>
        <a:p>
          <a:pPr>
            <a:lnSpc>
              <a:spcPct val="100000"/>
            </a:lnSpc>
          </a:pPr>
          <a:r>
            <a:rPr lang="en-US"/>
            <a:t>Focusing on long-term growth allows individuals to develop resilience and maintain wellness beyond immediate recovery.</a:t>
          </a:r>
        </a:p>
      </dgm:t>
    </dgm:pt>
    <dgm:pt modelId="{E0585FE4-9567-4292-85A7-45682B4DBAAC}" type="parTrans" cxnId="{54B6EB8E-016D-4FA7-8AED-6E1820DE6B07}">
      <dgm:prSet/>
      <dgm:spPr/>
      <dgm:t>
        <a:bodyPr/>
        <a:lstStyle/>
        <a:p>
          <a:endParaRPr lang="en-US"/>
        </a:p>
      </dgm:t>
    </dgm:pt>
    <dgm:pt modelId="{CA8C86FC-B54E-49F8-99F3-0A4E3B790C45}" type="sibTrans" cxnId="{54B6EB8E-016D-4FA7-8AED-6E1820DE6B07}">
      <dgm:prSet/>
      <dgm:spPr/>
      <dgm:t>
        <a:bodyPr/>
        <a:lstStyle/>
        <a:p>
          <a:endParaRPr lang="en-US"/>
        </a:p>
      </dgm:t>
    </dgm:pt>
    <dgm:pt modelId="{9FFDA596-D6C9-485D-8871-6C3AA283B69A}" type="pres">
      <dgm:prSet presAssocID="{1BC3DF71-B723-4633-8DE0-D132DCA80BC9}" presName="Name0" presStyleCnt="0">
        <dgm:presLayoutVars>
          <dgm:dir/>
          <dgm:resizeHandles val="exact"/>
        </dgm:presLayoutVars>
      </dgm:prSet>
      <dgm:spPr/>
    </dgm:pt>
    <dgm:pt modelId="{DA2E5CE1-E8DC-41D7-99BE-8C1659C605EF}" type="pres">
      <dgm:prSet presAssocID="{DA06BAF3-EAD8-420C-BD55-8E31B30F51C0}" presName="compNode" presStyleCnt="0"/>
      <dgm:spPr/>
    </dgm:pt>
    <dgm:pt modelId="{80A1C4EC-AB06-4DCF-9985-CC8C1EDCD828}" type="pres">
      <dgm:prSet presAssocID="{DA06BAF3-EAD8-420C-BD55-8E31B30F51C0}" presName="pictRect" presStyleLbl="revTx" presStyleIdx="0" presStyleCnt="6">
        <dgm:presLayoutVars>
          <dgm:chMax val="0"/>
          <dgm:bulletEnabled/>
        </dgm:presLayoutVars>
      </dgm:prSet>
      <dgm:spPr/>
    </dgm:pt>
    <dgm:pt modelId="{24486B4B-A938-49AB-BFF4-F71CE7EB910F}" type="pres">
      <dgm:prSet presAssocID="{DA06BAF3-EAD8-420C-BD55-8E31B30F51C0}" presName="textRect" presStyleLbl="revTx" presStyleIdx="1" presStyleCnt="6">
        <dgm:presLayoutVars>
          <dgm:bulletEnabled/>
        </dgm:presLayoutVars>
      </dgm:prSet>
      <dgm:spPr/>
    </dgm:pt>
    <dgm:pt modelId="{9C0ACAB6-CBEB-4256-B8CA-467D6862C2E1}" type="pres">
      <dgm:prSet presAssocID="{A0005C3C-2DAD-47AC-B647-ABB4679F472C}" presName="sibTrans" presStyleLbl="sibTrans2D1" presStyleIdx="0" presStyleCnt="0"/>
      <dgm:spPr/>
    </dgm:pt>
    <dgm:pt modelId="{9A110E7C-F3B0-4B4B-95C8-DDD76E79C302}" type="pres">
      <dgm:prSet presAssocID="{6E8222F2-9B31-4F23-927D-BC8ACB17E9B3}" presName="compNode" presStyleCnt="0"/>
      <dgm:spPr/>
    </dgm:pt>
    <dgm:pt modelId="{2E58F17F-61A1-483E-BE50-AA4401EA9A16}" type="pres">
      <dgm:prSet presAssocID="{6E8222F2-9B31-4F23-927D-BC8ACB17E9B3}" presName="pictRect" presStyleLbl="revTx" presStyleIdx="2" presStyleCnt="6">
        <dgm:presLayoutVars>
          <dgm:chMax val="0"/>
          <dgm:bulletEnabled/>
        </dgm:presLayoutVars>
      </dgm:prSet>
      <dgm:spPr/>
    </dgm:pt>
    <dgm:pt modelId="{B434D138-14FB-4D3C-B7A3-28A53D21C557}" type="pres">
      <dgm:prSet presAssocID="{6E8222F2-9B31-4F23-927D-BC8ACB17E9B3}" presName="textRect" presStyleLbl="revTx" presStyleIdx="3" presStyleCnt="6">
        <dgm:presLayoutVars>
          <dgm:bulletEnabled/>
        </dgm:presLayoutVars>
      </dgm:prSet>
      <dgm:spPr/>
    </dgm:pt>
    <dgm:pt modelId="{9EA4BEFD-92A8-4B51-ACF3-A382368C8206}" type="pres">
      <dgm:prSet presAssocID="{24414648-9F65-46CF-8988-8D871569D495}" presName="sibTrans" presStyleLbl="sibTrans2D1" presStyleIdx="0" presStyleCnt="0"/>
      <dgm:spPr/>
    </dgm:pt>
    <dgm:pt modelId="{461020F0-C3D9-4645-99EA-C6A27937E79D}" type="pres">
      <dgm:prSet presAssocID="{37459C5E-9210-4D65-8866-5549DE3D8417}" presName="compNode" presStyleCnt="0"/>
      <dgm:spPr/>
    </dgm:pt>
    <dgm:pt modelId="{45548736-EED5-49D9-9469-9145F5B34E68}" type="pres">
      <dgm:prSet presAssocID="{37459C5E-9210-4D65-8866-5549DE3D8417}" presName="pictRect" presStyleLbl="revTx" presStyleIdx="4" presStyleCnt="6">
        <dgm:presLayoutVars>
          <dgm:chMax val="0"/>
          <dgm:bulletEnabled/>
        </dgm:presLayoutVars>
      </dgm:prSet>
      <dgm:spPr/>
    </dgm:pt>
    <dgm:pt modelId="{6D25A790-EA60-40BF-ACD4-C12BB28846B5}" type="pres">
      <dgm:prSet presAssocID="{37459C5E-9210-4D65-8866-5549DE3D8417}" presName="textRect" presStyleLbl="revTx" presStyleIdx="5" presStyleCnt="6">
        <dgm:presLayoutVars>
          <dgm:bulletEnabled/>
        </dgm:presLayoutVars>
      </dgm:prSet>
      <dgm:spPr/>
    </dgm:pt>
  </dgm:ptLst>
  <dgm:cxnLst>
    <dgm:cxn modelId="{CDD15628-C94F-4174-9D9A-22955B1F3381}" srcId="{6E8222F2-9B31-4F23-927D-BC8ACB17E9B3}" destId="{055464BD-A502-4DA2-B1E0-7BD2814788D4}" srcOrd="0" destOrd="0" parTransId="{F399D0D3-0927-4BBD-8FE0-1AB1C6BE444A}" sibTransId="{60AD9CDF-1AAC-4E4F-AC3B-C08E7E3E5C75}"/>
    <dgm:cxn modelId="{7E040F37-EA07-4D96-AE2F-0488A50BCB51}" type="presOf" srcId="{24414648-9F65-46CF-8988-8D871569D495}" destId="{9EA4BEFD-92A8-4B51-ACF3-A382368C8206}" srcOrd="0" destOrd="0" presId="urn:microsoft.com/office/officeart/2024/3/layout/hArchList1"/>
    <dgm:cxn modelId="{0D527A3F-C0BB-463D-B670-59E8822C3305}" type="presOf" srcId="{055464BD-A502-4DA2-B1E0-7BD2814788D4}" destId="{B434D138-14FB-4D3C-B7A3-28A53D21C557}" srcOrd="0" destOrd="0" presId="urn:microsoft.com/office/officeart/2024/3/layout/hArchList1"/>
    <dgm:cxn modelId="{3D07A373-D9B8-4FC8-8F2F-D32FE8532D08}" type="presOf" srcId="{DA06BAF3-EAD8-420C-BD55-8E31B30F51C0}" destId="{80A1C4EC-AB06-4DCF-9985-CC8C1EDCD828}" srcOrd="0" destOrd="0" presId="urn:microsoft.com/office/officeart/2024/3/layout/hArchList1"/>
    <dgm:cxn modelId="{4C0DB37E-99E4-4FEC-A732-10047EE52128}" srcId="{1BC3DF71-B723-4633-8DE0-D132DCA80BC9}" destId="{6E8222F2-9B31-4F23-927D-BC8ACB17E9B3}" srcOrd="1" destOrd="0" parTransId="{4580FDC3-8271-4F1A-B347-C33C8B60A3A8}" sibTransId="{24414648-9F65-46CF-8988-8D871569D495}"/>
    <dgm:cxn modelId="{3F69C084-82A4-4E85-B485-B9805E323418}" srcId="{1BC3DF71-B723-4633-8DE0-D132DCA80BC9}" destId="{37459C5E-9210-4D65-8866-5549DE3D8417}" srcOrd="2" destOrd="0" parTransId="{CF7CFB4B-3996-45EF-A765-A8B9C1CC6FCC}" sibTransId="{B8823552-8822-49AD-9964-B895F3BAD096}"/>
    <dgm:cxn modelId="{AE9C4485-DA89-4A98-89A7-FEDB7D646D32}" type="presOf" srcId="{F0B4FB3E-1DDF-4402-BA56-B056C1294A60}" destId="{6D25A790-EA60-40BF-ACD4-C12BB28846B5}" srcOrd="0" destOrd="0" presId="urn:microsoft.com/office/officeart/2024/3/layout/hArchList1"/>
    <dgm:cxn modelId="{54B6EB8E-016D-4FA7-8AED-6E1820DE6B07}" srcId="{37459C5E-9210-4D65-8866-5549DE3D8417}" destId="{F0B4FB3E-1DDF-4402-BA56-B056C1294A60}" srcOrd="0" destOrd="0" parTransId="{E0585FE4-9567-4292-85A7-45682B4DBAAC}" sibTransId="{CA8C86FC-B54E-49F8-99F3-0A4E3B790C45}"/>
    <dgm:cxn modelId="{2B9AEC9A-20BB-414F-8458-92862A056269}" type="presOf" srcId="{A0005C3C-2DAD-47AC-B647-ABB4679F472C}" destId="{9C0ACAB6-CBEB-4256-B8CA-467D6862C2E1}" srcOrd="0" destOrd="0" presId="urn:microsoft.com/office/officeart/2024/3/layout/hArchList1"/>
    <dgm:cxn modelId="{D9611FA9-9CFA-4E17-A2A7-48B4A52A29AE}" srcId="{1BC3DF71-B723-4633-8DE0-D132DCA80BC9}" destId="{DA06BAF3-EAD8-420C-BD55-8E31B30F51C0}" srcOrd="0" destOrd="0" parTransId="{7258B82D-3D2A-4A3F-BC62-68D231788B51}" sibTransId="{A0005C3C-2DAD-47AC-B647-ABB4679F472C}"/>
    <dgm:cxn modelId="{DE3EB3B0-E7E6-4CED-9087-6E81BC0C1E7D}" type="presOf" srcId="{37459C5E-9210-4D65-8866-5549DE3D8417}" destId="{45548736-EED5-49D9-9469-9145F5B34E68}" srcOrd="0" destOrd="0" presId="urn:microsoft.com/office/officeart/2024/3/layout/hArchList1"/>
    <dgm:cxn modelId="{988332B3-360E-40AC-BB37-629ECCCC6415}" type="presOf" srcId="{1BC3DF71-B723-4633-8DE0-D132DCA80BC9}" destId="{9FFDA596-D6C9-485D-8871-6C3AA283B69A}" srcOrd="0" destOrd="0" presId="urn:microsoft.com/office/officeart/2024/3/layout/hArchList1"/>
    <dgm:cxn modelId="{95C766C6-A1D9-481F-A292-2159A4B3C1EE}" type="presOf" srcId="{8EC657E0-9208-427F-BA45-A67ACF8585C2}" destId="{24486B4B-A938-49AB-BFF4-F71CE7EB910F}" srcOrd="0" destOrd="0" presId="urn:microsoft.com/office/officeart/2024/3/layout/hArchList1"/>
    <dgm:cxn modelId="{F7A76DCA-9CCD-433D-9CE5-4E93E55453C2}" srcId="{DA06BAF3-EAD8-420C-BD55-8E31B30F51C0}" destId="{8EC657E0-9208-427F-BA45-A67ACF8585C2}" srcOrd="0" destOrd="0" parTransId="{E3CCA17A-C554-4140-BA23-DC9C35A262A1}" sibTransId="{1B863D4B-745F-4B2D-8331-0559F2F6A76A}"/>
    <dgm:cxn modelId="{FF343AF2-FCB3-417A-9D20-56DCBEF028E0}" type="presOf" srcId="{6E8222F2-9B31-4F23-927D-BC8ACB17E9B3}" destId="{2E58F17F-61A1-483E-BE50-AA4401EA9A16}" srcOrd="0" destOrd="0" presId="urn:microsoft.com/office/officeart/2024/3/layout/hArchList1"/>
    <dgm:cxn modelId="{F6503090-E176-427A-A434-47764FCB629D}" type="presParOf" srcId="{9FFDA596-D6C9-485D-8871-6C3AA283B69A}" destId="{DA2E5CE1-E8DC-41D7-99BE-8C1659C605EF}" srcOrd="0" destOrd="0" presId="urn:microsoft.com/office/officeart/2024/3/layout/hArchList1"/>
    <dgm:cxn modelId="{23332541-67D6-4D0F-9B86-BF3BCC564FA6}" type="presParOf" srcId="{DA2E5CE1-E8DC-41D7-99BE-8C1659C605EF}" destId="{80A1C4EC-AB06-4DCF-9985-CC8C1EDCD828}" srcOrd="0" destOrd="0" presId="urn:microsoft.com/office/officeart/2024/3/layout/hArchList1"/>
    <dgm:cxn modelId="{5B554E8E-9F2F-47E2-B24D-5F1738C8AFC3}" type="presParOf" srcId="{DA2E5CE1-E8DC-41D7-99BE-8C1659C605EF}" destId="{24486B4B-A938-49AB-BFF4-F71CE7EB910F}" srcOrd="1" destOrd="0" presId="urn:microsoft.com/office/officeart/2024/3/layout/hArchList1"/>
    <dgm:cxn modelId="{6C6B5A3B-3BD9-4E91-A98D-97C40CD7C0EE}" type="presParOf" srcId="{9FFDA596-D6C9-485D-8871-6C3AA283B69A}" destId="{9C0ACAB6-CBEB-4256-B8CA-467D6862C2E1}" srcOrd="1" destOrd="0" presId="urn:microsoft.com/office/officeart/2024/3/layout/hArchList1"/>
    <dgm:cxn modelId="{864F3AC4-5AB2-4B78-88AC-1F1BA28C6BF1}" type="presParOf" srcId="{9FFDA596-D6C9-485D-8871-6C3AA283B69A}" destId="{9A110E7C-F3B0-4B4B-95C8-DDD76E79C302}" srcOrd="2" destOrd="0" presId="urn:microsoft.com/office/officeart/2024/3/layout/hArchList1"/>
    <dgm:cxn modelId="{431651D0-C309-457F-974C-6FE795936A5A}" type="presParOf" srcId="{9A110E7C-F3B0-4B4B-95C8-DDD76E79C302}" destId="{2E58F17F-61A1-483E-BE50-AA4401EA9A16}" srcOrd="0" destOrd="0" presId="urn:microsoft.com/office/officeart/2024/3/layout/hArchList1"/>
    <dgm:cxn modelId="{19BBF868-A0AC-48AA-93D1-243753476444}" type="presParOf" srcId="{9A110E7C-F3B0-4B4B-95C8-DDD76E79C302}" destId="{B434D138-14FB-4D3C-B7A3-28A53D21C557}" srcOrd="1" destOrd="0" presId="urn:microsoft.com/office/officeart/2024/3/layout/hArchList1"/>
    <dgm:cxn modelId="{E13A26A8-6870-4A94-A43F-E03FB3F37495}" type="presParOf" srcId="{9FFDA596-D6C9-485D-8871-6C3AA283B69A}" destId="{9EA4BEFD-92A8-4B51-ACF3-A382368C8206}" srcOrd="3" destOrd="0" presId="urn:microsoft.com/office/officeart/2024/3/layout/hArchList1"/>
    <dgm:cxn modelId="{F0E14181-BC51-40A7-85A5-89F79359924C}" type="presParOf" srcId="{9FFDA596-D6C9-485D-8871-6C3AA283B69A}" destId="{461020F0-C3D9-4645-99EA-C6A27937E79D}" srcOrd="4" destOrd="0" presId="urn:microsoft.com/office/officeart/2024/3/layout/hArchList1"/>
    <dgm:cxn modelId="{6DF41773-19B0-4BA2-BD86-5520C16C74B1}" type="presParOf" srcId="{461020F0-C3D9-4645-99EA-C6A27937E79D}" destId="{45548736-EED5-49D9-9469-9145F5B34E68}" srcOrd="0" destOrd="0" presId="urn:microsoft.com/office/officeart/2024/3/layout/hArchList1"/>
    <dgm:cxn modelId="{C9CDCD71-69FE-4B27-A6F7-2CC747B99E8C}" type="presParOf" srcId="{461020F0-C3D9-4645-99EA-C6A27937E79D}" destId="{6D25A790-EA60-40BF-ACD4-C12BB28846B5}"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C4EC-AB06-4DCF-9985-CC8C1EDCD828}">
      <dsp:nvSpPr>
        <dsp:cNvPr id="0" name=""/>
        <dsp:cNvSpPr/>
      </dsp:nvSpPr>
      <dsp:spPr>
        <a:xfrm>
          <a:off x="0" y="0"/>
          <a:ext cx="3403282" cy="35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Understanding Trauma</a:t>
          </a:r>
        </a:p>
      </dsp:txBody>
      <dsp:txXfrm>
        <a:off x="0" y="0"/>
        <a:ext cx="3403282" cy="355310"/>
      </dsp:txXfrm>
    </dsp:sp>
    <dsp:sp modelId="{24486B4B-A938-49AB-BFF4-F71CE7EB910F}">
      <dsp:nvSpPr>
        <dsp:cNvPr id="0" name=""/>
        <dsp:cNvSpPr/>
      </dsp:nvSpPr>
      <dsp:spPr>
        <a:xfrm>
          <a:off x="0" y="355310"/>
          <a:ext cx="3403282"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Understanding trauma is essential for effective recovery. It empowers individuals to acknowledge their experiences and begin the healing process.</a:t>
          </a:r>
        </a:p>
      </dsp:txBody>
      <dsp:txXfrm>
        <a:off x="0" y="355310"/>
        <a:ext cx="3403282" cy="2132893"/>
      </dsp:txXfrm>
    </dsp:sp>
    <dsp:sp modelId="{2E58F17F-61A1-483E-BE50-AA4401EA9A16}">
      <dsp:nvSpPr>
        <dsp:cNvPr id="0" name=""/>
        <dsp:cNvSpPr/>
      </dsp:nvSpPr>
      <dsp:spPr>
        <a:xfrm>
          <a:off x="3743610" y="0"/>
          <a:ext cx="3403282" cy="35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Personalized Recovery Plans</a:t>
          </a:r>
        </a:p>
      </dsp:txBody>
      <dsp:txXfrm>
        <a:off x="3743610" y="0"/>
        <a:ext cx="3403282" cy="355310"/>
      </dsp:txXfrm>
    </dsp:sp>
    <dsp:sp modelId="{B434D138-14FB-4D3C-B7A3-28A53D21C557}">
      <dsp:nvSpPr>
        <dsp:cNvPr id="0" name=""/>
        <dsp:cNvSpPr/>
      </dsp:nvSpPr>
      <dsp:spPr>
        <a:xfrm>
          <a:off x="3743610" y="355310"/>
          <a:ext cx="3403282"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Creating personalized plans is crucial for an effective recovery journey. These plans are tailored to meet individual needs and goals.</a:t>
          </a:r>
        </a:p>
      </dsp:txBody>
      <dsp:txXfrm>
        <a:off x="3743610" y="355310"/>
        <a:ext cx="3403282" cy="2132893"/>
      </dsp:txXfrm>
    </dsp:sp>
    <dsp:sp modelId="{45548736-EED5-49D9-9469-9145F5B34E68}">
      <dsp:nvSpPr>
        <dsp:cNvPr id="0" name=""/>
        <dsp:cNvSpPr/>
      </dsp:nvSpPr>
      <dsp:spPr>
        <a:xfrm>
          <a:off x="7487221" y="0"/>
          <a:ext cx="3403282" cy="35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Focus on Long-term Growth</a:t>
          </a:r>
        </a:p>
      </dsp:txBody>
      <dsp:txXfrm>
        <a:off x="7487221" y="0"/>
        <a:ext cx="3403282" cy="355310"/>
      </dsp:txXfrm>
    </dsp:sp>
    <dsp:sp modelId="{6D25A790-EA60-40BF-ACD4-C12BB28846B5}">
      <dsp:nvSpPr>
        <dsp:cNvPr id="0" name=""/>
        <dsp:cNvSpPr/>
      </dsp:nvSpPr>
      <dsp:spPr>
        <a:xfrm>
          <a:off x="7487221" y="355310"/>
          <a:ext cx="3403282"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Focusing on long-term growth allows individuals to develop resilience and maintain wellness beyond immediate recovery.</a:t>
          </a:r>
        </a:p>
      </dsp:txBody>
      <dsp:txXfrm>
        <a:off x="7487221" y="355310"/>
        <a:ext cx="3403282" cy="2132893"/>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E9C96-7BBF-4B64-BC64-4BFD116224BF}" type="datetimeFigureOut">
              <a:rPr lang="en-US" smtClean="0"/>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5C9D5-C4CE-49AD-96B7-613775D82D6C}" type="slidenum">
              <a:rPr lang="en-US" smtClean="0"/>
              <a:t>‹#›</a:t>
            </a:fld>
            <a:endParaRPr lang="en-US"/>
          </a:p>
        </p:txBody>
      </p:sp>
    </p:spTree>
    <p:extLst>
      <p:ext uri="{BB962C8B-B14F-4D97-AF65-F5344CB8AC3E}">
        <p14:creationId xmlns:p14="http://schemas.microsoft.com/office/powerpoint/2010/main" val="46923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Trauma can have lasting effects on individuals, but with the right strategies, recovery is possible. This presentation explores the Wellness Recovery Action Plan (WRAP) as an effective framework for healing from trauma.
</a:t>
            </a:r>
          </a:p>
        </p:txBody>
      </p:sp>
      <p:sp>
        <p:nvSpPr>
          <p:cNvPr id="4" name="Slide Number Placeholder 3"/>
          <p:cNvSpPr>
            <a:spLocks noGrp="1"/>
          </p:cNvSpPr>
          <p:nvPr>
            <p:ph type="sldNum" sz="quarter" idx="5"/>
          </p:nvPr>
        </p:nvSpPr>
        <p:spPr/>
        <p:txBody>
          <a:bodyPr/>
          <a:lstStyle/>
          <a:p>
            <a:fld id="{355AEF7A-D8E5-4307-AB7B-360F60A8E2F7}" type="slidenum">
              <a:rPr lang="en-US" smtClean="0"/>
              <a:t>1</a:t>
            </a:fld>
            <a:endParaRPr lang="en-US"/>
          </a:p>
        </p:txBody>
      </p:sp>
    </p:spTree>
    <p:extLst>
      <p:ext uri="{BB962C8B-B14F-4D97-AF65-F5344CB8AC3E}">
        <p14:creationId xmlns:p14="http://schemas.microsoft.com/office/powerpoint/2010/main" val="568832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offers various benefits, including increased self-awareness, empowerment in managing recovery, and support in building resilience. It can be applied in various contexts, including individual therapy and group settings.</a:t>
            </a:r>
          </a:p>
        </p:txBody>
      </p:sp>
      <p:sp>
        <p:nvSpPr>
          <p:cNvPr id="4" name="Slide Number Placeholder 3"/>
          <p:cNvSpPr>
            <a:spLocks noGrp="1"/>
          </p:cNvSpPr>
          <p:nvPr>
            <p:ph type="sldNum" sz="quarter" idx="5"/>
          </p:nvPr>
        </p:nvSpPr>
        <p:spPr/>
        <p:txBody>
          <a:bodyPr/>
          <a:lstStyle/>
          <a:p>
            <a:fld id="{355AEF7A-D8E5-4307-AB7B-360F60A8E2F7}" type="slidenum">
              <a:rPr lang="en-US" smtClean="0"/>
              <a:t>10</a:t>
            </a:fld>
            <a:endParaRPr lang="en-US"/>
          </a:p>
        </p:txBody>
      </p:sp>
    </p:spTree>
    <p:extLst>
      <p:ext uri="{BB962C8B-B14F-4D97-AF65-F5344CB8AC3E}">
        <p14:creationId xmlns:p14="http://schemas.microsoft.com/office/powerpoint/2010/main" val="2029412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Developing a WRAP tailored to individual needs is crucial for effective trauma recovery. This involves recognizing personal strengths and identifying specific wellness strategies.</a:t>
            </a:r>
          </a:p>
        </p:txBody>
      </p:sp>
      <p:sp>
        <p:nvSpPr>
          <p:cNvPr id="4" name="Slide Number Placeholder 3"/>
          <p:cNvSpPr>
            <a:spLocks noGrp="1"/>
          </p:cNvSpPr>
          <p:nvPr>
            <p:ph type="sldNum" sz="quarter" idx="5"/>
          </p:nvPr>
        </p:nvSpPr>
        <p:spPr/>
        <p:txBody>
          <a:bodyPr/>
          <a:lstStyle/>
          <a:p>
            <a:fld id="{355AEF7A-D8E5-4307-AB7B-360F60A8E2F7}" type="slidenum">
              <a:rPr lang="en-US" smtClean="0"/>
              <a:t>11</a:t>
            </a:fld>
            <a:endParaRPr lang="en-US"/>
          </a:p>
        </p:txBody>
      </p:sp>
    </p:spTree>
    <p:extLst>
      <p:ext uri="{BB962C8B-B14F-4D97-AF65-F5344CB8AC3E}">
        <p14:creationId xmlns:p14="http://schemas.microsoft.com/office/powerpoint/2010/main" val="2735949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Individuals can explore various wellness tools such as mindfulness, physical activity, and creative expression. Identifying effective strategies is key to personalizing a WRAP.</a:t>
            </a:r>
          </a:p>
        </p:txBody>
      </p:sp>
      <p:sp>
        <p:nvSpPr>
          <p:cNvPr id="4" name="Slide Number Placeholder 3"/>
          <p:cNvSpPr>
            <a:spLocks noGrp="1"/>
          </p:cNvSpPr>
          <p:nvPr>
            <p:ph type="sldNum" sz="quarter" idx="5"/>
          </p:nvPr>
        </p:nvSpPr>
        <p:spPr/>
        <p:txBody>
          <a:bodyPr/>
          <a:lstStyle/>
          <a:p>
            <a:fld id="{355AEF7A-D8E5-4307-AB7B-360F60A8E2F7}" type="slidenum">
              <a:rPr lang="en-US" smtClean="0"/>
              <a:t>12</a:t>
            </a:fld>
            <a:endParaRPr lang="en-US"/>
          </a:p>
        </p:txBody>
      </p:sp>
    </p:spTree>
    <p:extLst>
      <p:ext uri="{BB962C8B-B14F-4D97-AF65-F5344CB8AC3E}">
        <p14:creationId xmlns:p14="http://schemas.microsoft.com/office/powerpoint/2010/main" val="3601284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daily maintenance plan includes specific activities and practices that promote wellness. This plan serves as a roadmap to maintain stability and health throughout the recovery process.</a:t>
            </a:r>
          </a:p>
        </p:txBody>
      </p:sp>
      <p:sp>
        <p:nvSpPr>
          <p:cNvPr id="4" name="Slide Number Placeholder 3"/>
          <p:cNvSpPr>
            <a:spLocks noGrp="1"/>
          </p:cNvSpPr>
          <p:nvPr>
            <p:ph type="sldNum" sz="quarter" idx="5"/>
          </p:nvPr>
        </p:nvSpPr>
        <p:spPr/>
        <p:txBody>
          <a:bodyPr/>
          <a:lstStyle/>
          <a:p>
            <a:fld id="{355AEF7A-D8E5-4307-AB7B-360F60A8E2F7}" type="slidenum">
              <a:rPr lang="en-US" smtClean="0"/>
              <a:t>13</a:t>
            </a:fld>
            <a:endParaRPr lang="en-US"/>
          </a:p>
        </p:txBody>
      </p:sp>
    </p:spTree>
    <p:extLst>
      <p:ext uri="{BB962C8B-B14F-4D97-AF65-F5344CB8AC3E}">
        <p14:creationId xmlns:p14="http://schemas.microsoft.com/office/powerpoint/2010/main" val="3634751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crisis plan outlines steps to take during challenging times, including coping strategies and emergency contacts. This plan is essential for ensuring safety and support during crises.</a:t>
            </a:r>
          </a:p>
        </p:txBody>
      </p:sp>
      <p:sp>
        <p:nvSpPr>
          <p:cNvPr id="4" name="Slide Number Placeholder 3"/>
          <p:cNvSpPr>
            <a:spLocks noGrp="1"/>
          </p:cNvSpPr>
          <p:nvPr>
            <p:ph type="sldNum" sz="quarter" idx="5"/>
          </p:nvPr>
        </p:nvSpPr>
        <p:spPr/>
        <p:txBody>
          <a:bodyPr/>
          <a:lstStyle/>
          <a:p>
            <a:fld id="{355AEF7A-D8E5-4307-AB7B-360F60A8E2F7}" type="slidenum">
              <a:rPr lang="en-US" smtClean="0"/>
              <a:t>14</a:t>
            </a:fld>
            <a:endParaRPr lang="en-US"/>
          </a:p>
        </p:txBody>
      </p:sp>
    </p:spTree>
    <p:extLst>
      <p:ext uri="{BB962C8B-B14F-4D97-AF65-F5344CB8AC3E}">
        <p14:creationId xmlns:p14="http://schemas.microsoft.com/office/powerpoint/2010/main" val="2509871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a WRAP is created, implementing it effectively is crucial for recovery. Regular monitoring and adjustments can enhance its effectiveness.</a:t>
            </a:r>
          </a:p>
        </p:txBody>
      </p:sp>
      <p:sp>
        <p:nvSpPr>
          <p:cNvPr id="4" name="Slide Number Placeholder 3"/>
          <p:cNvSpPr>
            <a:spLocks noGrp="1"/>
          </p:cNvSpPr>
          <p:nvPr>
            <p:ph type="sldNum" sz="quarter" idx="5"/>
          </p:nvPr>
        </p:nvSpPr>
        <p:spPr/>
        <p:txBody>
          <a:bodyPr/>
          <a:lstStyle/>
          <a:p>
            <a:fld id="{355AEF7A-D8E5-4307-AB7B-360F60A8E2F7}" type="slidenum">
              <a:rPr lang="en-US" smtClean="0"/>
              <a:t>15</a:t>
            </a:fld>
            <a:endParaRPr lang="en-US"/>
          </a:p>
        </p:txBody>
      </p:sp>
    </p:spTree>
    <p:extLst>
      <p:ext uri="{BB962C8B-B14F-4D97-AF65-F5344CB8AC3E}">
        <p14:creationId xmlns:p14="http://schemas.microsoft.com/office/powerpoint/2010/main" val="4244789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Taking actionable steps to implement the WRAP involves integrating wellness strategies into daily life. Commitment and consistency are vital for success.</a:t>
            </a:r>
          </a:p>
        </p:txBody>
      </p:sp>
      <p:sp>
        <p:nvSpPr>
          <p:cNvPr id="4" name="Slide Number Placeholder 3"/>
          <p:cNvSpPr>
            <a:spLocks noGrp="1"/>
          </p:cNvSpPr>
          <p:nvPr>
            <p:ph type="sldNum" sz="quarter" idx="5"/>
          </p:nvPr>
        </p:nvSpPr>
        <p:spPr/>
        <p:txBody>
          <a:bodyPr/>
          <a:lstStyle/>
          <a:p>
            <a:fld id="{355AEF7A-D8E5-4307-AB7B-360F60A8E2F7}" type="slidenum">
              <a:rPr lang="en-US" smtClean="0"/>
              <a:t>16</a:t>
            </a:fld>
            <a:endParaRPr lang="en-US"/>
          </a:p>
        </p:txBody>
      </p:sp>
    </p:spTree>
    <p:extLst>
      <p:ext uri="{BB962C8B-B14F-4D97-AF65-F5344CB8AC3E}">
        <p14:creationId xmlns:p14="http://schemas.microsoft.com/office/powerpoint/2010/main" val="2487056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Regularly reviewing progress allows individuals to assess what is working and what needs adjustment. Flexibility in the plan is important to meet evolving needs.</a:t>
            </a:r>
          </a:p>
        </p:txBody>
      </p:sp>
      <p:sp>
        <p:nvSpPr>
          <p:cNvPr id="4" name="Slide Number Placeholder 3"/>
          <p:cNvSpPr>
            <a:spLocks noGrp="1"/>
          </p:cNvSpPr>
          <p:nvPr>
            <p:ph type="sldNum" sz="quarter" idx="5"/>
          </p:nvPr>
        </p:nvSpPr>
        <p:spPr/>
        <p:txBody>
          <a:bodyPr/>
          <a:lstStyle/>
          <a:p>
            <a:fld id="{355AEF7A-D8E5-4307-AB7B-360F60A8E2F7}" type="slidenum">
              <a:rPr lang="en-US" smtClean="0"/>
              <a:t>17</a:t>
            </a:fld>
            <a:endParaRPr lang="en-US"/>
          </a:p>
        </p:txBody>
      </p:sp>
    </p:spTree>
    <p:extLst>
      <p:ext uri="{BB962C8B-B14F-4D97-AF65-F5344CB8AC3E}">
        <p14:creationId xmlns:p14="http://schemas.microsoft.com/office/powerpoint/2010/main" val="1114108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Connecting with supportive individuals, groups, and resources is essential for successful implementation of WRAP. Support enhances motivation and provides additional perspectives.</a:t>
            </a:r>
          </a:p>
        </p:txBody>
      </p:sp>
      <p:sp>
        <p:nvSpPr>
          <p:cNvPr id="4" name="Slide Number Placeholder 3"/>
          <p:cNvSpPr>
            <a:spLocks noGrp="1"/>
          </p:cNvSpPr>
          <p:nvPr>
            <p:ph type="sldNum" sz="quarter" idx="5"/>
          </p:nvPr>
        </p:nvSpPr>
        <p:spPr/>
        <p:txBody>
          <a:bodyPr/>
          <a:lstStyle/>
          <a:p>
            <a:fld id="{355AEF7A-D8E5-4307-AB7B-360F60A8E2F7}" type="slidenum">
              <a:rPr lang="en-US" smtClean="0"/>
              <a:t>18</a:t>
            </a:fld>
            <a:endParaRPr lang="en-US"/>
          </a:p>
        </p:txBody>
      </p:sp>
    </p:spTree>
    <p:extLst>
      <p:ext uri="{BB962C8B-B14F-4D97-AF65-F5344CB8AC3E}">
        <p14:creationId xmlns:p14="http://schemas.microsoft.com/office/powerpoint/2010/main" val="1006201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Recovery from trauma is a long-term process that involves continual growth and resilience. By focusing on long-term wellness, individuals can sustain their recovery journey.</a:t>
            </a:r>
          </a:p>
        </p:txBody>
      </p:sp>
      <p:sp>
        <p:nvSpPr>
          <p:cNvPr id="4" name="Slide Number Placeholder 3"/>
          <p:cNvSpPr>
            <a:spLocks noGrp="1"/>
          </p:cNvSpPr>
          <p:nvPr>
            <p:ph type="sldNum" sz="quarter" idx="5"/>
          </p:nvPr>
        </p:nvSpPr>
        <p:spPr/>
        <p:txBody>
          <a:bodyPr/>
          <a:lstStyle/>
          <a:p>
            <a:fld id="{355AEF7A-D8E5-4307-AB7B-360F60A8E2F7}" type="slidenum">
              <a:rPr lang="en-US" smtClean="0"/>
              <a:t>19</a:t>
            </a:fld>
            <a:endParaRPr lang="en-US"/>
          </a:p>
        </p:txBody>
      </p:sp>
    </p:spTree>
    <p:extLst>
      <p:ext uri="{BB962C8B-B14F-4D97-AF65-F5344CB8AC3E}">
        <p14:creationId xmlns:p14="http://schemas.microsoft.com/office/powerpoint/2010/main" val="380848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 will first explore the nature of trauma and its effects on individuals. Next, we will introduce the Wellness Recovery Action Plan (WRAP) and discuss its core principles. Then, we will focus on creating a personalized WRAP for trauma recovery, implementing it effectively, and finally, discuss long-term recovery and personal growth.</a:t>
            </a:r>
          </a:p>
        </p:txBody>
      </p:sp>
      <p:sp>
        <p:nvSpPr>
          <p:cNvPr id="4" name="Slide Number Placeholder 3"/>
          <p:cNvSpPr>
            <a:spLocks noGrp="1"/>
          </p:cNvSpPr>
          <p:nvPr>
            <p:ph type="sldNum" sz="quarter" idx="5"/>
          </p:nvPr>
        </p:nvSpPr>
        <p:spPr/>
        <p:txBody>
          <a:bodyPr/>
          <a:lstStyle/>
          <a:p>
            <a:fld id="{355AEF7A-D8E5-4307-AB7B-360F60A8E2F7}" type="slidenum">
              <a:rPr lang="en-US" smtClean="0"/>
              <a:t>2</a:t>
            </a:fld>
            <a:endParaRPr lang="en-US"/>
          </a:p>
        </p:txBody>
      </p:sp>
    </p:spTree>
    <p:extLst>
      <p:ext uri="{BB962C8B-B14F-4D97-AF65-F5344CB8AC3E}">
        <p14:creationId xmlns:p14="http://schemas.microsoft.com/office/powerpoint/2010/main" val="1050933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Developing resilience involves cultivating coping skills that help individuals navigate challenges. Techniques such as stress management and positive thinking are essential.</a:t>
            </a:r>
          </a:p>
        </p:txBody>
      </p:sp>
      <p:sp>
        <p:nvSpPr>
          <p:cNvPr id="4" name="Slide Number Placeholder 3"/>
          <p:cNvSpPr>
            <a:spLocks noGrp="1"/>
          </p:cNvSpPr>
          <p:nvPr>
            <p:ph type="sldNum" sz="quarter" idx="5"/>
          </p:nvPr>
        </p:nvSpPr>
        <p:spPr/>
        <p:txBody>
          <a:bodyPr/>
          <a:lstStyle/>
          <a:p>
            <a:fld id="{355AEF7A-D8E5-4307-AB7B-360F60A8E2F7}" type="slidenum">
              <a:rPr lang="en-US" smtClean="0"/>
              <a:t>20</a:t>
            </a:fld>
            <a:endParaRPr lang="en-US"/>
          </a:p>
        </p:txBody>
      </p:sp>
    </p:spTree>
    <p:extLst>
      <p:ext uri="{BB962C8B-B14F-4D97-AF65-F5344CB8AC3E}">
        <p14:creationId xmlns:p14="http://schemas.microsoft.com/office/powerpoint/2010/main" val="1881634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Long-term wellness requires ongoing effort. Implementing preventive strategies, maintaining support systems, and regularly updating the WRAP are critical to avoiding relapse.</a:t>
            </a:r>
          </a:p>
        </p:txBody>
      </p:sp>
      <p:sp>
        <p:nvSpPr>
          <p:cNvPr id="4" name="Slide Number Placeholder 3"/>
          <p:cNvSpPr>
            <a:spLocks noGrp="1"/>
          </p:cNvSpPr>
          <p:nvPr>
            <p:ph type="sldNum" sz="quarter" idx="5"/>
          </p:nvPr>
        </p:nvSpPr>
        <p:spPr/>
        <p:txBody>
          <a:bodyPr/>
          <a:lstStyle/>
          <a:p>
            <a:fld id="{355AEF7A-D8E5-4307-AB7B-360F60A8E2F7}" type="slidenum">
              <a:rPr lang="en-US" smtClean="0"/>
              <a:t>21</a:t>
            </a:fld>
            <a:endParaRPr lang="en-US"/>
          </a:p>
        </p:txBody>
      </p:sp>
    </p:spTree>
    <p:extLst>
      <p:ext uri="{BB962C8B-B14F-4D97-AF65-F5344CB8AC3E}">
        <p14:creationId xmlns:p14="http://schemas.microsoft.com/office/powerpoint/2010/main" val="3247548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Trauma recovery can lead to personal growth and empowerment. Individuals can harness their experiences to strengthen their identities, build confidence, and pursue their goals.</a:t>
            </a:r>
          </a:p>
        </p:txBody>
      </p:sp>
      <p:sp>
        <p:nvSpPr>
          <p:cNvPr id="4" name="Slide Number Placeholder 3"/>
          <p:cNvSpPr>
            <a:spLocks noGrp="1"/>
          </p:cNvSpPr>
          <p:nvPr>
            <p:ph type="sldNum" sz="quarter" idx="5"/>
          </p:nvPr>
        </p:nvSpPr>
        <p:spPr/>
        <p:txBody>
          <a:bodyPr/>
          <a:lstStyle/>
          <a:p>
            <a:fld id="{355AEF7A-D8E5-4307-AB7B-360F60A8E2F7}" type="slidenum">
              <a:rPr lang="en-US" smtClean="0"/>
              <a:t>22</a:t>
            </a:fld>
            <a:endParaRPr lang="en-US"/>
          </a:p>
        </p:txBody>
      </p:sp>
    </p:spTree>
    <p:extLst>
      <p:ext uri="{BB962C8B-B14F-4D97-AF65-F5344CB8AC3E}">
        <p14:creationId xmlns:p14="http://schemas.microsoft.com/office/powerpoint/2010/main" val="2863579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Wellness Recovery Action Plan offers a comprehensive approach to healing from trauma. By understanding trauma, creating personalized plans, and focusing on long-term growth, individuals can navigate their recovery journey towards wellness and empowerment.</a:t>
            </a:r>
          </a:p>
        </p:txBody>
      </p:sp>
      <p:sp>
        <p:nvSpPr>
          <p:cNvPr id="4" name="Slide Number Placeholder 3"/>
          <p:cNvSpPr>
            <a:spLocks noGrp="1"/>
          </p:cNvSpPr>
          <p:nvPr>
            <p:ph type="sldNum" sz="quarter" idx="5"/>
          </p:nvPr>
        </p:nvSpPr>
        <p:spPr/>
        <p:txBody>
          <a:bodyPr/>
          <a:lstStyle/>
          <a:p>
            <a:fld id="{355AEF7A-D8E5-4307-AB7B-360F60A8E2F7}" type="slidenum">
              <a:rPr lang="en-US" smtClean="0"/>
              <a:t>23</a:t>
            </a:fld>
            <a:endParaRPr lang="en-US"/>
          </a:p>
        </p:txBody>
      </p:sp>
    </p:spTree>
    <p:extLst>
      <p:ext uri="{BB962C8B-B14F-4D97-AF65-F5344CB8AC3E}">
        <p14:creationId xmlns:p14="http://schemas.microsoft.com/office/powerpoint/2010/main" val="4118974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Trauma is a complex experience that can significantly impact mental and physical health. Understanding its definition and various types is crucial for effective recovery.</a:t>
            </a:r>
          </a:p>
        </p:txBody>
      </p:sp>
      <p:sp>
        <p:nvSpPr>
          <p:cNvPr id="4" name="Slide Number Placeholder 3"/>
          <p:cNvSpPr>
            <a:spLocks noGrp="1"/>
          </p:cNvSpPr>
          <p:nvPr>
            <p:ph type="sldNum" sz="quarter" idx="5"/>
          </p:nvPr>
        </p:nvSpPr>
        <p:spPr/>
        <p:txBody>
          <a:bodyPr/>
          <a:lstStyle/>
          <a:p>
            <a:fld id="{355AEF7A-D8E5-4307-AB7B-360F60A8E2F7}" type="slidenum">
              <a:rPr lang="en-US" smtClean="0"/>
              <a:t>3</a:t>
            </a:fld>
            <a:endParaRPr lang="en-US"/>
          </a:p>
        </p:txBody>
      </p:sp>
    </p:spTree>
    <p:extLst>
      <p:ext uri="{BB962C8B-B14F-4D97-AF65-F5344CB8AC3E}">
        <p14:creationId xmlns:p14="http://schemas.microsoft.com/office/powerpoint/2010/main" val="98492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Trauma can be categorized into different types, including acute, chronic, and complex trauma. Each type has unique characteristics and requires tailored approaches for recovery.</a:t>
            </a:r>
          </a:p>
        </p:txBody>
      </p:sp>
      <p:sp>
        <p:nvSpPr>
          <p:cNvPr id="4" name="Slide Number Placeholder 3"/>
          <p:cNvSpPr>
            <a:spLocks noGrp="1"/>
          </p:cNvSpPr>
          <p:nvPr>
            <p:ph type="sldNum" sz="quarter" idx="5"/>
          </p:nvPr>
        </p:nvSpPr>
        <p:spPr/>
        <p:txBody>
          <a:bodyPr/>
          <a:lstStyle/>
          <a:p>
            <a:fld id="{355AEF7A-D8E5-4307-AB7B-360F60A8E2F7}" type="slidenum">
              <a:rPr lang="en-US" smtClean="0"/>
              <a:t>4</a:t>
            </a:fld>
            <a:endParaRPr lang="en-US"/>
          </a:p>
        </p:txBody>
      </p:sp>
    </p:spTree>
    <p:extLst>
      <p:ext uri="{BB962C8B-B14F-4D97-AF65-F5344CB8AC3E}">
        <p14:creationId xmlns:p14="http://schemas.microsoft.com/office/powerpoint/2010/main" val="1726451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Trauma can lead to both psychological effects, such as anxiety and depression, as well as physical symptoms like fatigue and chronic pain. Understanding these impacts is vital for effective recovery strategies.</a:t>
            </a:r>
          </a:p>
        </p:txBody>
      </p:sp>
      <p:sp>
        <p:nvSpPr>
          <p:cNvPr id="4" name="Slide Number Placeholder 3"/>
          <p:cNvSpPr>
            <a:spLocks noGrp="1"/>
          </p:cNvSpPr>
          <p:nvPr>
            <p:ph type="sldNum" sz="quarter" idx="5"/>
          </p:nvPr>
        </p:nvSpPr>
        <p:spPr/>
        <p:txBody>
          <a:bodyPr/>
          <a:lstStyle/>
          <a:p>
            <a:fld id="{355AEF7A-D8E5-4307-AB7B-360F60A8E2F7}" type="slidenum">
              <a:rPr lang="en-US" smtClean="0"/>
              <a:t>5</a:t>
            </a:fld>
            <a:endParaRPr lang="en-US"/>
          </a:p>
        </p:txBody>
      </p:sp>
    </p:spTree>
    <p:extLst>
      <p:ext uri="{BB962C8B-B14F-4D97-AF65-F5344CB8AC3E}">
        <p14:creationId xmlns:p14="http://schemas.microsoft.com/office/powerpoint/2010/main" val="355438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Individuals may exhibit a range of symptoms in response to trauma, including emotional dysregulation, avoidance behaviors, and hyperarousal. Recognizing these responses is essential for developing support mechanisms.</a:t>
            </a:r>
          </a:p>
        </p:txBody>
      </p:sp>
      <p:sp>
        <p:nvSpPr>
          <p:cNvPr id="4" name="Slide Number Placeholder 3"/>
          <p:cNvSpPr>
            <a:spLocks noGrp="1"/>
          </p:cNvSpPr>
          <p:nvPr>
            <p:ph type="sldNum" sz="quarter" idx="5"/>
          </p:nvPr>
        </p:nvSpPr>
        <p:spPr/>
        <p:txBody>
          <a:bodyPr/>
          <a:lstStyle/>
          <a:p>
            <a:fld id="{355AEF7A-D8E5-4307-AB7B-360F60A8E2F7}" type="slidenum">
              <a:rPr lang="en-US" smtClean="0"/>
              <a:t>6</a:t>
            </a:fld>
            <a:endParaRPr lang="en-US"/>
          </a:p>
        </p:txBody>
      </p:sp>
    </p:spTree>
    <p:extLst>
      <p:ext uri="{BB962C8B-B14F-4D97-AF65-F5344CB8AC3E}">
        <p14:creationId xmlns:p14="http://schemas.microsoft.com/office/powerpoint/2010/main" val="274224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is a self-designed prevention and wellness tool that helps individuals manage their health and well-being, especially following traumatic experiences. It serves as a structured approach to recovery.</a:t>
            </a:r>
          </a:p>
        </p:txBody>
      </p:sp>
      <p:sp>
        <p:nvSpPr>
          <p:cNvPr id="4" name="Slide Number Placeholder 3"/>
          <p:cNvSpPr>
            <a:spLocks noGrp="1"/>
          </p:cNvSpPr>
          <p:nvPr>
            <p:ph type="sldNum" sz="quarter" idx="5"/>
          </p:nvPr>
        </p:nvSpPr>
        <p:spPr/>
        <p:txBody>
          <a:bodyPr/>
          <a:lstStyle/>
          <a:p>
            <a:fld id="{355AEF7A-D8E5-4307-AB7B-360F60A8E2F7}" type="slidenum">
              <a:rPr lang="en-US" smtClean="0"/>
              <a:t>7</a:t>
            </a:fld>
            <a:endParaRPr lang="en-US"/>
          </a:p>
        </p:txBody>
      </p:sp>
    </p:spTree>
    <p:extLst>
      <p:ext uri="{BB962C8B-B14F-4D97-AF65-F5344CB8AC3E}">
        <p14:creationId xmlns:p14="http://schemas.microsoft.com/office/powerpoint/2010/main" val="2640314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Wellness Recovery Action Plan (WRAP) is a personalized plan created by individuals to help them identify their wellness tools and strategies. It is a proactive approach to managing mental health and recovery.</a:t>
            </a:r>
          </a:p>
        </p:txBody>
      </p:sp>
      <p:sp>
        <p:nvSpPr>
          <p:cNvPr id="4" name="Slide Number Placeholder 3"/>
          <p:cNvSpPr>
            <a:spLocks noGrp="1"/>
          </p:cNvSpPr>
          <p:nvPr>
            <p:ph type="sldNum" sz="quarter" idx="5"/>
          </p:nvPr>
        </p:nvSpPr>
        <p:spPr/>
        <p:txBody>
          <a:bodyPr/>
          <a:lstStyle/>
          <a:p>
            <a:fld id="{355AEF7A-D8E5-4307-AB7B-360F60A8E2F7}" type="slidenum">
              <a:rPr lang="en-US" smtClean="0"/>
              <a:t>8</a:t>
            </a:fld>
            <a:endParaRPr lang="en-US"/>
          </a:p>
        </p:txBody>
      </p:sp>
    </p:spTree>
    <p:extLst>
      <p:ext uri="{BB962C8B-B14F-4D97-AF65-F5344CB8AC3E}">
        <p14:creationId xmlns:p14="http://schemas.microsoft.com/office/powerpoint/2010/main" val="231804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is built on core principles such as hope, personal responsibility, education, self-advocacy, and support. Its components include wellness tools, daily maintenance plans, and crisis plans.</a:t>
            </a:r>
          </a:p>
        </p:txBody>
      </p:sp>
      <p:sp>
        <p:nvSpPr>
          <p:cNvPr id="4" name="Slide Number Placeholder 3"/>
          <p:cNvSpPr>
            <a:spLocks noGrp="1"/>
          </p:cNvSpPr>
          <p:nvPr>
            <p:ph type="sldNum" sz="quarter" idx="5"/>
          </p:nvPr>
        </p:nvSpPr>
        <p:spPr/>
        <p:txBody>
          <a:bodyPr/>
          <a:lstStyle/>
          <a:p>
            <a:fld id="{355AEF7A-D8E5-4307-AB7B-360F60A8E2F7}" type="slidenum">
              <a:rPr lang="en-US" smtClean="0"/>
              <a:t>9</a:t>
            </a:fld>
            <a:endParaRPr lang="en-US"/>
          </a:p>
        </p:txBody>
      </p:sp>
    </p:spTree>
    <p:extLst>
      <p:ext uri="{BB962C8B-B14F-4D97-AF65-F5344CB8AC3E}">
        <p14:creationId xmlns:p14="http://schemas.microsoft.com/office/powerpoint/2010/main" val="3933984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5/20/2026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93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5/20/2026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8573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5/20/2026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9385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5/20/2026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4442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5/20/2026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5185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5/20/2026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2819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5/20/2026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9350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5/20/2026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8026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5/20/2026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3474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5/20/2026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6715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5/20/2026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5956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5/20/2026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827285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846B4F-C734-C50A-5EFB-681FB25B1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254D9-1E2C-98DA-E61F-DCAFB9852A04}"/>
              </a:ext>
            </a:extLst>
          </p:cNvPr>
          <p:cNvSpPr>
            <a:spLocks noGrp="1"/>
          </p:cNvSpPr>
          <p:nvPr>
            <p:ph type="ctrTitle"/>
          </p:nvPr>
        </p:nvSpPr>
        <p:spPr>
          <a:xfrm>
            <a:off x="6546870" y="1255367"/>
            <a:ext cx="4540945" cy="2724433"/>
          </a:xfrm>
        </p:spPr>
        <p:txBody>
          <a:bodyPr>
            <a:normAutofit/>
          </a:bodyPr>
          <a:lstStyle/>
          <a:p>
            <a:pPr algn="l"/>
            <a:r>
              <a:rPr lang="en-US" sz="3400" dirty="0"/>
              <a:t>Wellness Recovery Action Plan for Trauma: A Comprehensive Approach to Healing</a:t>
            </a:r>
          </a:p>
        </p:txBody>
      </p:sp>
      <p:sp>
        <p:nvSpPr>
          <p:cNvPr id="3" name="Subtitle 2">
            <a:extLst>
              <a:ext uri="{FF2B5EF4-FFF2-40B4-BE49-F238E27FC236}">
                <a16:creationId xmlns:a16="http://schemas.microsoft.com/office/drawing/2014/main" id="{6C98D028-75F1-517D-2CC9-FA7F41960D66}"/>
              </a:ext>
            </a:extLst>
          </p:cNvPr>
          <p:cNvSpPr>
            <a:spLocks noGrp="1"/>
          </p:cNvSpPr>
          <p:nvPr>
            <p:ph type="subTitle" idx="1"/>
          </p:nvPr>
        </p:nvSpPr>
        <p:spPr>
          <a:xfrm>
            <a:off x="6546869" y="4209874"/>
            <a:ext cx="4535401" cy="1487097"/>
          </a:xfrm>
        </p:spPr>
        <p:txBody>
          <a:bodyPr>
            <a:normAutofit/>
          </a:bodyPr>
          <a:lstStyle/>
          <a:p>
            <a:pPr algn="l"/>
            <a:r>
              <a:rPr lang="en-US" sz="2000"/>
              <a:t>Strategies for effective trauma recovery and support</a:t>
            </a:r>
          </a:p>
        </p:txBody>
      </p:sp>
      <p:pic>
        <p:nvPicPr>
          <p:cNvPr id="4" name="Picture 3" descr="Queensland, Australia.">
            <a:extLst>
              <a:ext uri="{FF2B5EF4-FFF2-40B4-BE49-F238E27FC236}">
                <a16:creationId xmlns:a16="http://schemas.microsoft.com/office/drawing/2014/main" id="{C01B1AD1-4644-4539-A6B2-F69B1C253484}"/>
              </a:ext>
            </a:extLst>
          </p:cNvPr>
          <p:cNvPicPr>
            <a:picLocks noChangeAspect="1"/>
          </p:cNvPicPr>
          <p:nvPr/>
        </p:nvPicPr>
        <p:blipFill>
          <a:blip r:embed="rId3"/>
          <a:srcRect l="18879" r="14393" b="1"/>
          <a:stretch/>
        </p:blipFill>
        <p:spPr>
          <a:xfrm>
            <a:off x="1190113" y="1160168"/>
            <a:ext cx="4535401" cy="4536803"/>
          </a:xfrm>
          <a:prstGeom prst="rect">
            <a:avLst/>
          </a:prstGeom>
        </p:spPr>
      </p:pic>
    </p:spTree>
    <p:extLst>
      <p:ext uri="{BB962C8B-B14F-4D97-AF65-F5344CB8AC3E}">
        <p14:creationId xmlns:p14="http://schemas.microsoft.com/office/powerpoint/2010/main" val="315136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3AB2F-52FD-E688-3194-F3BDE467B756}"/>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Benefits and Applications for Trauma Recovery</a:t>
            </a:r>
          </a:p>
        </p:txBody>
      </p:sp>
      <p:sp>
        <p:nvSpPr>
          <p:cNvPr id="4" name="Content Placeholder 3">
            <a:extLst>
              <a:ext uri="{FF2B5EF4-FFF2-40B4-BE49-F238E27FC236}">
                <a16:creationId xmlns:a16="http://schemas.microsoft.com/office/drawing/2014/main" id="{73FBBE09-105F-A62D-E4C1-E91899DF343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400" b="1"/>
              <a:t>Increased Self-Awareness</a:t>
            </a:r>
          </a:p>
          <a:p>
            <a:pPr marL="0" lvl="1" indent="0">
              <a:buNone/>
            </a:pPr>
            <a:r>
              <a:rPr lang="en-US" sz="1400"/>
              <a:t>WRAP promotes increased self-awareness, helping individuals better understand their thoughts and feelings in the recovery process.</a:t>
            </a:r>
          </a:p>
          <a:p>
            <a:pPr marL="0" indent="0">
              <a:spcBef>
                <a:spcPts val="2500"/>
              </a:spcBef>
              <a:buNone/>
            </a:pPr>
            <a:r>
              <a:rPr lang="en-US" sz="1400" b="1"/>
              <a:t>Empowerment in Recovery</a:t>
            </a:r>
          </a:p>
          <a:p>
            <a:pPr marL="0" lvl="1" indent="0">
              <a:buNone/>
            </a:pPr>
            <a:r>
              <a:rPr lang="en-US" sz="1400"/>
              <a:t>The program empowers individuals to take charge of their recovery journey, fostering a sense of control and ownership over their healing process.</a:t>
            </a:r>
          </a:p>
          <a:p>
            <a:pPr marL="0" indent="0">
              <a:spcBef>
                <a:spcPts val="2500"/>
              </a:spcBef>
              <a:buNone/>
            </a:pPr>
            <a:r>
              <a:rPr lang="en-US" sz="1400" b="1"/>
              <a:t>Supportive Group Settings</a:t>
            </a:r>
          </a:p>
          <a:p>
            <a:pPr marL="0" lvl="1" indent="0">
              <a:buNone/>
            </a:pPr>
            <a:r>
              <a:rPr lang="en-US" sz="1400"/>
              <a:t>WRAP is effective in both individual therapy and group settings, providing support through shared experiences and community connections.</a:t>
            </a:r>
          </a:p>
        </p:txBody>
      </p:sp>
      <p:pic>
        <p:nvPicPr>
          <p:cNvPr id="5" name="Content Placeholder 4" descr="Students and therapist discussing by depressed young woman in lecture hall. Female and male are sitting in group therapy session. They are in casuals at university.">
            <a:extLst>
              <a:ext uri="{FF2B5EF4-FFF2-40B4-BE49-F238E27FC236}">
                <a16:creationId xmlns:a16="http://schemas.microsoft.com/office/drawing/2014/main" id="{50BA4483-3EC0-4316-B208-E1666D663640}"/>
              </a:ext>
            </a:extLst>
          </p:cNvPr>
          <p:cNvPicPr>
            <a:picLocks noGrp="1" noChangeAspect="1"/>
          </p:cNvPicPr>
          <p:nvPr>
            <p:ph sz="half" idx="1"/>
          </p:nvPr>
        </p:nvPicPr>
        <p:blipFill>
          <a:blip r:embed="rId3"/>
          <a:srcRect l="20756" r="32074" b="-1"/>
          <a:stretch/>
        </p:blipFill>
        <p:spPr>
          <a:xfrm>
            <a:off x="7345680" y="10"/>
            <a:ext cx="4846320" cy="6857990"/>
          </a:xfrm>
          <a:prstGeom prst="rect">
            <a:avLst/>
          </a:prstGeom>
        </p:spPr>
      </p:pic>
    </p:spTree>
    <p:extLst>
      <p:ext uri="{BB962C8B-B14F-4D97-AF65-F5344CB8AC3E}">
        <p14:creationId xmlns:p14="http://schemas.microsoft.com/office/powerpoint/2010/main" val="536007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954C7D4F-44EA-B42F-6BCD-B15F593F7C08}"/>
              </a:ext>
            </a:extLst>
          </p:cNvPr>
          <p:cNvSpPr>
            <a:spLocks noGrp="1"/>
          </p:cNvSpPr>
          <p:nvPr>
            <p:ph type="ctrTitle"/>
          </p:nvPr>
        </p:nvSpPr>
        <p:spPr>
          <a:xfrm>
            <a:off x="277091" y="1814321"/>
            <a:ext cx="7772400" cy="4560920"/>
          </a:xfrm>
        </p:spPr>
        <p:txBody>
          <a:bodyPr anchor="b">
            <a:normAutofit/>
          </a:bodyPr>
          <a:lstStyle/>
          <a:p>
            <a:pPr algn="l"/>
            <a:r>
              <a:rPr lang="en-US" sz="6800"/>
              <a:t>Creating a Personalized WRAP for Trauma Recovery</a:t>
            </a:r>
          </a:p>
        </p:txBody>
      </p:sp>
    </p:spTree>
    <p:extLst>
      <p:ext uri="{BB962C8B-B14F-4D97-AF65-F5344CB8AC3E}">
        <p14:creationId xmlns:p14="http://schemas.microsoft.com/office/powerpoint/2010/main" val="32966687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C8771-FCAE-65E4-EAC0-08211A4BC599}"/>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Identifying Wellness Tools and Strategies</a:t>
            </a:r>
          </a:p>
        </p:txBody>
      </p:sp>
      <p:pic>
        <p:nvPicPr>
          <p:cNvPr id="5" name="Content Placeholder 4" descr="Meditation ritual still life on red-brown soil with Buddha, incense stick and diverse spiritual objects. Focus on the incense stick. Grain added. Dark light conditions.">
            <a:extLst>
              <a:ext uri="{FF2B5EF4-FFF2-40B4-BE49-F238E27FC236}">
                <a16:creationId xmlns:a16="http://schemas.microsoft.com/office/drawing/2014/main" id="{E18814B2-44FA-4D99-8326-D536C196703C}"/>
              </a:ext>
            </a:extLst>
          </p:cNvPr>
          <p:cNvPicPr>
            <a:picLocks noGrp="1" noChangeAspect="1"/>
          </p:cNvPicPr>
          <p:nvPr>
            <p:ph sz="half" idx="1"/>
          </p:nvPr>
        </p:nvPicPr>
        <p:blipFill>
          <a:blip r:embed="rId3"/>
          <a:srcRect l="30064" r="22143" b="-1"/>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740E1238-3246-A055-93CB-1AC05904BB5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Mindfulness Practices</a:t>
            </a:r>
          </a:p>
          <a:p>
            <a:pPr marL="0" lvl="1" indent="0">
              <a:buNone/>
            </a:pPr>
            <a:r>
              <a:rPr lang="en-US" sz="1400"/>
              <a:t>Mindfulness practices help individuals focus on the present moment, reducing stress and enhancing mental clarity.</a:t>
            </a:r>
          </a:p>
          <a:p>
            <a:pPr marL="0" indent="0">
              <a:spcBef>
                <a:spcPts val="2500"/>
              </a:spcBef>
              <a:buNone/>
            </a:pPr>
            <a:r>
              <a:rPr lang="en-US" sz="1400" b="1"/>
              <a:t>Physical Activity</a:t>
            </a:r>
          </a:p>
          <a:p>
            <a:pPr marL="0" lvl="1" indent="0">
              <a:buNone/>
            </a:pPr>
            <a:r>
              <a:rPr lang="en-US" sz="1400"/>
              <a:t>Regular physical activity is essential for maintaining physical health and improving overall well-being.</a:t>
            </a:r>
          </a:p>
          <a:p>
            <a:pPr marL="0" indent="0">
              <a:spcBef>
                <a:spcPts val="2500"/>
              </a:spcBef>
              <a:buNone/>
            </a:pPr>
            <a:r>
              <a:rPr lang="en-US" sz="1400" b="1"/>
              <a:t>Creative Expression</a:t>
            </a:r>
          </a:p>
          <a:p>
            <a:pPr marL="0" lvl="1" indent="0">
              <a:buNone/>
            </a:pPr>
            <a:r>
              <a:rPr lang="en-US" sz="1400"/>
              <a:t>Engaging in creative expression can significantly enhance emotional health and personal fulfillment.</a:t>
            </a:r>
          </a:p>
        </p:txBody>
      </p:sp>
    </p:spTree>
    <p:extLst>
      <p:ext uri="{BB962C8B-B14F-4D97-AF65-F5344CB8AC3E}">
        <p14:creationId xmlns:p14="http://schemas.microsoft.com/office/powerpoint/2010/main" val="2395515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C80217-01E0-EEFD-17B8-B5C941E4E1F7}"/>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Developing a Daily Maintenance Plan</a:t>
            </a:r>
          </a:p>
        </p:txBody>
      </p:sp>
      <p:pic>
        <p:nvPicPr>
          <p:cNvPr id="5" name="Content Placeholder 4" descr="Weekly Diet Planner with lots of healthy vegetables">
            <a:extLst>
              <a:ext uri="{FF2B5EF4-FFF2-40B4-BE49-F238E27FC236}">
                <a16:creationId xmlns:a16="http://schemas.microsoft.com/office/drawing/2014/main" id="{ACABFABD-6096-4F1F-9D28-AF2673443AD4}"/>
              </a:ext>
            </a:extLst>
          </p:cNvPr>
          <p:cNvPicPr>
            <a:picLocks noGrp="1" noChangeAspect="1"/>
          </p:cNvPicPr>
          <p:nvPr>
            <p:ph sz="half" idx="1"/>
          </p:nvPr>
        </p:nvPicPr>
        <p:blipFill>
          <a:blip r:embed="rId3"/>
          <a:srcRect r="4214"/>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E57F10C7-E25D-8F6A-9048-DDD9D71730D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Wellness Activities</a:t>
            </a:r>
          </a:p>
          <a:p>
            <a:pPr marL="0" lvl="1" indent="0">
              <a:buNone/>
            </a:pPr>
            <a:r>
              <a:rPr lang="en-US" sz="1400"/>
              <a:t>Incorporating specific activities into a daily routine helps promote overall wellness and recovery.</a:t>
            </a:r>
          </a:p>
          <a:p>
            <a:pPr marL="0" indent="0">
              <a:spcBef>
                <a:spcPts val="2500"/>
              </a:spcBef>
              <a:buNone/>
            </a:pPr>
            <a:r>
              <a:rPr lang="en-US" sz="1400" b="1"/>
              <a:t>Stability and Health</a:t>
            </a:r>
          </a:p>
          <a:p>
            <a:pPr marL="0" lvl="1" indent="0">
              <a:buNone/>
            </a:pPr>
            <a:r>
              <a:rPr lang="en-US" sz="1400"/>
              <a:t>A solid daily maintenance plan provides a foundation for maintaining stability and health during recovery.</a:t>
            </a:r>
          </a:p>
          <a:p>
            <a:pPr marL="0" indent="0">
              <a:spcBef>
                <a:spcPts val="2500"/>
              </a:spcBef>
              <a:buNone/>
            </a:pPr>
            <a:r>
              <a:rPr lang="en-US" sz="1400" b="1"/>
              <a:t>Roadmap to Recovery</a:t>
            </a:r>
          </a:p>
          <a:p>
            <a:pPr marL="0" lvl="1" indent="0">
              <a:buNone/>
            </a:pPr>
            <a:r>
              <a:rPr lang="en-US" sz="1400"/>
              <a:t>The daily maintenance plan serves as a roadmap guiding individuals through their recovery journey.</a:t>
            </a:r>
          </a:p>
        </p:txBody>
      </p:sp>
    </p:spTree>
    <p:extLst>
      <p:ext uri="{BB962C8B-B14F-4D97-AF65-F5344CB8AC3E}">
        <p14:creationId xmlns:p14="http://schemas.microsoft.com/office/powerpoint/2010/main" val="2423731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5E6A77-CF71-2069-8523-E3B7F38695A7}"/>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Creating a Crisis Plan</a:t>
            </a:r>
          </a:p>
        </p:txBody>
      </p:sp>
      <p:pic>
        <p:nvPicPr>
          <p:cNvPr id="5" name="Content Placeholder 4" descr="Risk management plan">
            <a:extLst>
              <a:ext uri="{FF2B5EF4-FFF2-40B4-BE49-F238E27FC236}">
                <a16:creationId xmlns:a16="http://schemas.microsoft.com/office/drawing/2014/main" id="{DC5AE4BC-3B3F-4A7A-81C0-7E278F34797A}"/>
              </a:ext>
            </a:extLst>
          </p:cNvPr>
          <p:cNvPicPr>
            <a:picLocks noGrp="1" noChangeAspect="1"/>
          </p:cNvPicPr>
          <p:nvPr>
            <p:ph sz="half" idx="1"/>
          </p:nvPr>
        </p:nvPicPr>
        <p:blipFill>
          <a:blip r:embed="rId3"/>
          <a:srcRect l="2789" r="43511"/>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66A07168-8FA2-BFEE-5A05-C8821402B08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Importance of a Crisis Plan</a:t>
            </a:r>
          </a:p>
          <a:p>
            <a:pPr marL="0" lvl="1" indent="0">
              <a:buNone/>
            </a:pPr>
            <a:r>
              <a:rPr lang="en-US" sz="1400"/>
              <a:t>A well-structured crisis plan is essential for ensuring safety and providing support during emergencies, helping individuals respond effectively.</a:t>
            </a:r>
          </a:p>
          <a:p>
            <a:pPr marL="0" indent="0">
              <a:spcBef>
                <a:spcPts val="2500"/>
              </a:spcBef>
              <a:buNone/>
            </a:pPr>
            <a:r>
              <a:rPr lang="en-US" sz="1400" b="1"/>
              <a:t>Coping Strategies</a:t>
            </a:r>
          </a:p>
          <a:p>
            <a:pPr marL="0" lvl="1" indent="0">
              <a:buNone/>
            </a:pPr>
            <a:r>
              <a:rPr lang="en-US" sz="1400"/>
              <a:t>Including coping strategies in the crisis plan helps individuals manage stress and anxiety during difficult times, promoting mental well-being.</a:t>
            </a:r>
          </a:p>
          <a:p>
            <a:pPr marL="0" indent="0">
              <a:spcBef>
                <a:spcPts val="2500"/>
              </a:spcBef>
              <a:buNone/>
            </a:pPr>
            <a:r>
              <a:rPr lang="en-US" sz="1400" b="1"/>
              <a:t>Emergency Contacts</a:t>
            </a:r>
          </a:p>
          <a:p>
            <a:pPr marL="0" lvl="1" indent="0">
              <a:buNone/>
            </a:pPr>
            <a:r>
              <a:rPr lang="en-US" sz="1400"/>
              <a:t>Listing emergency contacts in the crisis plan ensures quick access to support and resources when they are most needed.</a:t>
            </a:r>
          </a:p>
        </p:txBody>
      </p:sp>
    </p:spTree>
    <p:extLst>
      <p:ext uri="{BB962C8B-B14F-4D97-AF65-F5344CB8AC3E}">
        <p14:creationId xmlns:p14="http://schemas.microsoft.com/office/powerpoint/2010/main" val="3243622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94D8627-25F9-990C-F4FF-BE904C4780C7}"/>
              </a:ext>
            </a:extLst>
          </p:cNvPr>
          <p:cNvSpPr>
            <a:spLocks noGrp="1"/>
          </p:cNvSpPr>
          <p:nvPr>
            <p:ph type="ctrTitle"/>
          </p:nvPr>
        </p:nvSpPr>
        <p:spPr>
          <a:xfrm>
            <a:off x="277091" y="1814321"/>
            <a:ext cx="7772400" cy="4560920"/>
          </a:xfrm>
        </p:spPr>
        <p:txBody>
          <a:bodyPr anchor="b">
            <a:normAutofit/>
          </a:bodyPr>
          <a:lstStyle/>
          <a:p>
            <a:pPr algn="l"/>
            <a:r>
              <a:rPr lang="en-US" sz="7400"/>
              <a:t>Implementing and Adjusting Your WRAP</a:t>
            </a:r>
          </a:p>
        </p:txBody>
      </p:sp>
    </p:spTree>
    <p:extLst>
      <p:ext uri="{BB962C8B-B14F-4D97-AF65-F5344CB8AC3E}">
        <p14:creationId xmlns:p14="http://schemas.microsoft.com/office/powerpoint/2010/main" val="24232779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B4925D-C90C-BD02-7E0A-F15E8571195A}"/>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Putting the Plan Into Action</a:t>
            </a:r>
          </a:p>
        </p:txBody>
      </p:sp>
      <p:pic>
        <p:nvPicPr>
          <p:cNvPr id="5" name="Content Placeholder 4" descr="Be more aware of how you feel in your body">
            <a:extLst>
              <a:ext uri="{FF2B5EF4-FFF2-40B4-BE49-F238E27FC236}">
                <a16:creationId xmlns:a16="http://schemas.microsoft.com/office/drawing/2014/main" id="{8F7255D1-D745-4FA4-A34A-6CFA805F3E71}"/>
              </a:ext>
            </a:extLst>
          </p:cNvPr>
          <p:cNvPicPr>
            <a:picLocks noGrp="1" noChangeAspect="1"/>
          </p:cNvPicPr>
          <p:nvPr>
            <p:ph sz="half" idx="1"/>
          </p:nvPr>
        </p:nvPicPr>
        <p:blipFill>
          <a:blip r:embed="rId3"/>
          <a:srcRect r="2" b="6775"/>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6709BE0E-54CE-0F39-71FC-4E2FF6683D4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Integrating Wellness Strategies</a:t>
            </a:r>
          </a:p>
          <a:p>
            <a:pPr marL="0" lvl="1" indent="0">
              <a:buNone/>
            </a:pPr>
            <a:r>
              <a:rPr lang="en-US" sz="1400"/>
              <a:t>To implement the WRAP, wellness strategies must be integrated into daily routines, promoting healthier lifestyles.</a:t>
            </a:r>
          </a:p>
          <a:p>
            <a:pPr marL="0" indent="0">
              <a:spcBef>
                <a:spcPts val="2500"/>
              </a:spcBef>
              <a:buNone/>
            </a:pPr>
            <a:r>
              <a:rPr lang="en-US" sz="1400" b="1"/>
              <a:t>Commitment to Success</a:t>
            </a:r>
          </a:p>
          <a:p>
            <a:pPr marL="0" lvl="1" indent="0">
              <a:buNone/>
            </a:pPr>
            <a:r>
              <a:rPr lang="en-US" sz="1400"/>
              <a:t>A strong commitment to the wellness plan is crucial for achieving long-term success and maintaining motivation.</a:t>
            </a:r>
          </a:p>
          <a:p>
            <a:pPr marL="0" indent="0">
              <a:spcBef>
                <a:spcPts val="2500"/>
              </a:spcBef>
              <a:buNone/>
            </a:pPr>
            <a:r>
              <a:rPr lang="en-US" sz="1400" b="1"/>
              <a:t>Consistency is Key</a:t>
            </a:r>
          </a:p>
          <a:p>
            <a:pPr marL="0" lvl="1" indent="0">
              <a:buNone/>
            </a:pPr>
            <a:r>
              <a:rPr lang="en-US" sz="1400"/>
              <a:t>Regular practice of wellness strategies is essential to see the benefits and ensure sustainability in health improvements.</a:t>
            </a:r>
          </a:p>
        </p:txBody>
      </p:sp>
    </p:spTree>
    <p:extLst>
      <p:ext uri="{BB962C8B-B14F-4D97-AF65-F5344CB8AC3E}">
        <p14:creationId xmlns:p14="http://schemas.microsoft.com/office/powerpoint/2010/main" val="2181696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93105-53AC-DF16-1ADE-243F1C2CC32D}"/>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sz="3300" b="1" kern="1200">
                <a:solidFill>
                  <a:schemeClr val="tx1"/>
                </a:solidFill>
                <a:latin typeface="+mj-lt"/>
                <a:ea typeface="+mj-ea"/>
                <a:cs typeface="+mj-cs"/>
              </a:rPr>
              <a:t>Monitoring Progress and Making Adjustments</a:t>
            </a:r>
          </a:p>
        </p:txBody>
      </p:sp>
      <p:sp>
        <p:nvSpPr>
          <p:cNvPr id="4" name="Content Placeholder 3">
            <a:extLst>
              <a:ext uri="{FF2B5EF4-FFF2-40B4-BE49-F238E27FC236}">
                <a16:creationId xmlns:a16="http://schemas.microsoft.com/office/drawing/2014/main" id="{CEED3256-E25E-6FEE-D107-284D852DC7F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4679" y="2212848"/>
            <a:ext cx="4361688" cy="4096512"/>
          </a:xfrm>
        </p:spPr>
        <p:txBody>
          <a:bodyPr>
            <a:normAutofit/>
          </a:bodyPr>
          <a:lstStyle/>
          <a:p>
            <a:pPr marL="0" indent="0">
              <a:spcBef>
                <a:spcPts val="2500"/>
              </a:spcBef>
              <a:buNone/>
            </a:pPr>
            <a:r>
              <a:rPr lang="en-US" sz="1400" b="1"/>
              <a:t>Regular Progress Reviews</a:t>
            </a:r>
          </a:p>
          <a:p>
            <a:pPr marL="0" lvl="1" indent="0">
              <a:buNone/>
            </a:pPr>
            <a:r>
              <a:rPr lang="en-US" sz="1400"/>
              <a:t>Regularly reviewing progress helps identify successful strategies and areas that require modifications to achieve goals.</a:t>
            </a:r>
          </a:p>
          <a:p>
            <a:pPr marL="0" indent="0">
              <a:spcBef>
                <a:spcPts val="2500"/>
              </a:spcBef>
              <a:buNone/>
            </a:pPr>
            <a:r>
              <a:rPr lang="en-US" sz="1400" b="1"/>
              <a:t>Importance of Flexibility</a:t>
            </a:r>
          </a:p>
          <a:p>
            <a:pPr marL="0" lvl="1" indent="0">
              <a:buNone/>
            </a:pPr>
            <a:r>
              <a:rPr lang="en-US" sz="1400"/>
              <a:t>Being flexible in the planning process is crucial for adapting to changing circumstances and evolving needs effectively.</a:t>
            </a:r>
          </a:p>
        </p:txBody>
      </p:sp>
      <p:pic>
        <p:nvPicPr>
          <p:cNvPr id="5" name="Content Placeholder 4" descr="Conceptual hands pulling business finance growth chart line upwards on blue background.">
            <a:extLst>
              <a:ext uri="{FF2B5EF4-FFF2-40B4-BE49-F238E27FC236}">
                <a16:creationId xmlns:a16="http://schemas.microsoft.com/office/drawing/2014/main" id="{0C2292D4-33F0-41F2-A41D-24EEDE7F0511}"/>
              </a:ext>
            </a:extLst>
          </p:cNvPr>
          <p:cNvPicPr>
            <a:picLocks noGrp="1" noChangeAspect="1"/>
          </p:cNvPicPr>
          <p:nvPr>
            <p:ph sz="half" idx="1"/>
          </p:nvPr>
        </p:nvPicPr>
        <p:blipFill>
          <a:blip r:embed="rId3"/>
          <a:srcRect l="37968" r="-2" b="-2"/>
          <a:stretch/>
        </p:blipFill>
        <p:spPr>
          <a:xfrm>
            <a:off x="5818632" y="-1"/>
            <a:ext cx="6373368" cy="6857999"/>
          </a:xfrm>
          <a:prstGeom prst="rect">
            <a:avLst/>
          </a:prstGeom>
        </p:spPr>
      </p:pic>
    </p:spTree>
    <p:extLst>
      <p:ext uri="{BB962C8B-B14F-4D97-AF65-F5344CB8AC3E}">
        <p14:creationId xmlns:p14="http://schemas.microsoft.com/office/powerpoint/2010/main" val="2104097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2B2B4-D486-D6B1-9FEB-0722377DFF15}"/>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Seeking Support and Resources</a:t>
            </a:r>
          </a:p>
        </p:txBody>
      </p:sp>
      <p:pic>
        <p:nvPicPr>
          <p:cNvPr id="5" name="Content Placeholder 4" descr="instant team going to work together as  perfect machine they could be unkown to each other but the know their role and their job and work together like a well oiled machine. in which each member is a essential gear">
            <a:extLst>
              <a:ext uri="{FF2B5EF4-FFF2-40B4-BE49-F238E27FC236}">
                <a16:creationId xmlns:a16="http://schemas.microsoft.com/office/drawing/2014/main" id="{8EAF6052-25A9-48E3-BF23-A57182DEC213}"/>
              </a:ext>
            </a:extLst>
          </p:cNvPr>
          <p:cNvPicPr>
            <a:picLocks noGrp="1" noChangeAspect="1"/>
          </p:cNvPicPr>
          <p:nvPr>
            <p:ph sz="half" idx="1"/>
          </p:nvPr>
        </p:nvPicPr>
        <p:blipFill>
          <a:blip r:embed="rId3"/>
          <a:srcRect l="10319" r="15867"/>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9AB6A264-6D30-7292-E9A7-03A0F901DCD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Importance of Support</a:t>
            </a:r>
          </a:p>
          <a:p>
            <a:pPr marL="0" lvl="1" indent="0">
              <a:buNone/>
            </a:pPr>
            <a:r>
              <a:rPr lang="en-US" sz="1400"/>
              <a:t>Connecting with supportive individuals is crucial for implementing WRAP successfully, enhancing motivation and resilience.</a:t>
            </a:r>
          </a:p>
          <a:p>
            <a:pPr marL="0" indent="0">
              <a:spcBef>
                <a:spcPts val="2500"/>
              </a:spcBef>
              <a:buNone/>
            </a:pPr>
            <a:r>
              <a:rPr lang="en-US" sz="1400" b="1"/>
              <a:t>Community Resources</a:t>
            </a:r>
          </a:p>
          <a:p>
            <a:pPr marL="0" lvl="1" indent="0">
              <a:buNone/>
            </a:pPr>
            <a:r>
              <a:rPr lang="en-US" sz="1400"/>
              <a:t>Utilizing community resources can provide varied perspectives and enhance the WRAP implementation process.</a:t>
            </a:r>
          </a:p>
          <a:p>
            <a:pPr marL="0" indent="0">
              <a:spcBef>
                <a:spcPts val="2500"/>
              </a:spcBef>
              <a:buNone/>
            </a:pPr>
            <a:r>
              <a:rPr lang="en-US" sz="1400" b="1"/>
              <a:t>Motivation Through Support</a:t>
            </a:r>
          </a:p>
          <a:p>
            <a:pPr marL="0" lvl="1" indent="0">
              <a:buNone/>
            </a:pPr>
            <a:r>
              <a:rPr lang="en-US" sz="1400"/>
              <a:t>Support from individuals and groups boosts motivation, making the journey of WRAP implementation more effective.</a:t>
            </a:r>
          </a:p>
        </p:txBody>
      </p:sp>
    </p:spTree>
    <p:extLst>
      <p:ext uri="{BB962C8B-B14F-4D97-AF65-F5344CB8AC3E}">
        <p14:creationId xmlns:p14="http://schemas.microsoft.com/office/powerpoint/2010/main" val="2155550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90E9578-0AF9-CF53-AE53-2CDF8B3F58E5}"/>
              </a:ext>
            </a:extLst>
          </p:cNvPr>
          <p:cNvSpPr>
            <a:spLocks noGrp="1"/>
          </p:cNvSpPr>
          <p:nvPr>
            <p:ph type="ctrTitle"/>
          </p:nvPr>
        </p:nvSpPr>
        <p:spPr>
          <a:xfrm>
            <a:off x="277091" y="1814321"/>
            <a:ext cx="7772400" cy="4560920"/>
          </a:xfrm>
        </p:spPr>
        <p:txBody>
          <a:bodyPr anchor="b">
            <a:normAutofit/>
          </a:bodyPr>
          <a:lstStyle/>
          <a:p>
            <a:pPr algn="l"/>
            <a:r>
              <a:rPr lang="en-US" sz="7400"/>
              <a:t>Long-Term Recovery and Growth</a:t>
            </a:r>
          </a:p>
        </p:txBody>
      </p:sp>
    </p:spTree>
    <p:extLst>
      <p:ext uri="{BB962C8B-B14F-4D97-AF65-F5344CB8AC3E}">
        <p14:creationId xmlns:p14="http://schemas.microsoft.com/office/powerpoint/2010/main" val="418358733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17874D-CBDB-93DE-5A0E-E8A6D13D946A}"/>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sz="3300" b="1" kern="1200">
                <a:solidFill>
                  <a:schemeClr val="tx1"/>
                </a:solidFill>
                <a:latin typeface="+mj-lt"/>
                <a:ea typeface="+mj-ea"/>
                <a:cs typeface="+mj-cs"/>
              </a:rPr>
              <a:t>Agenda for Today's Presentation</a:t>
            </a:r>
          </a:p>
        </p:txBody>
      </p:sp>
      <p:sp>
        <p:nvSpPr>
          <p:cNvPr id="4" name="Content Placeholder 3">
            <a:extLst>
              <a:ext uri="{FF2B5EF4-FFF2-40B4-BE49-F238E27FC236}">
                <a16:creationId xmlns:a16="http://schemas.microsoft.com/office/drawing/2014/main" id="{24AAFE95-DC5E-BD0F-4860-21BF520792BB}"/>
              </a:ext>
            </a:extLst>
          </p:cNvPr>
          <p:cNvSpPr>
            <a:spLocks noGrp="1"/>
          </p:cNvSpPr>
          <p:nvPr>
            <p:ph sz="half" idx="2"/>
          </p:nvPr>
        </p:nvSpPr>
        <p:spPr>
          <a:xfrm>
            <a:off x="614679" y="2212848"/>
            <a:ext cx="4361688" cy="4096512"/>
          </a:xfrm>
        </p:spPr>
        <p:txBody>
          <a:bodyPr vert="horz" lIns="91440" tIns="45720" rIns="91440" bIns="45720" rtlCol="0">
            <a:normAutofit/>
          </a:bodyPr>
          <a:lstStyle/>
          <a:p>
            <a:r>
              <a:rPr lang="en-US" sz="1800"/>
              <a:t>Understanding Trauma and Its Effects</a:t>
            </a:r>
          </a:p>
          <a:p>
            <a:r>
              <a:rPr lang="en-US" sz="1800"/>
              <a:t>Introduction to Wellness Recovery Action Plan (WRAP)</a:t>
            </a:r>
          </a:p>
          <a:p>
            <a:r>
              <a:rPr lang="en-US" sz="1800"/>
              <a:t>Creating a Personalized WRAP for Trauma Recovery</a:t>
            </a:r>
          </a:p>
          <a:p>
            <a:r>
              <a:rPr lang="en-US" sz="1800"/>
              <a:t>Implementing and Adjusting Your WRAP</a:t>
            </a:r>
          </a:p>
          <a:p>
            <a:r>
              <a:rPr lang="en-US" sz="1800"/>
              <a:t>Long-Term Recovery and Growth</a:t>
            </a:r>
          </a:p>
        </p:txBody>
      </p:sp>
      <p:pic>
        <p:nvPicPr>
          <p:cNvPr id="5" name="Content Placeholder 4" descr="Bright yellow arrow with male figure moving upwards">
            <a:extLst>
              <a:ext uri="{FF2B5EF4-FFF2-40B4-BE49-F238E27FC236}">
                <a16:creationId xmlns:a16="http://schemas.microsoft.com/office/drawing/2014/main" id="{09F28ADB-09C1-4C32-BC51-7F2DC508B3ED}"/>
              </a:ext>
            </a:extLst>
          </p:cNvPr>
          <p:cNvPicPr>
            <a:picLocks noGrp="1" noChangeAspect="1"/>
          </p:cNvPicPr>
          <p:nvPr>
            <p:ph sz="half" idx="1"/>
          </p:nvPr>
        </p:nvPicPr>
        <p:blipFill>
          <a:blip r:embed="rId3"/>
          <a:srcRect l="19031" r="11036"/>
          <a:stretch/>
        </p:blipFill>
        <p:spPr>
          <a:xfrm>
            <a:off x="5818632" y="-1"/>
            <a:ext cx="6373368" cy="6857999"/>
          </a:xfrm>
          <a:prstGeom prst="rect">
            <a:avLst/>
          </a:prstGeom>
        </p:spPr>
      </p:pic>
    </p:spTree>
    <p:extLst>
      <p:ext uri="{BB962C8B-B14F-4D97-AF65-F5344CB8AC3E}">
        <p14:creationId xmlns:p14="http://schemas.microsoft.com/office/powerpoint/2010/main" val="2029904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9D49CE2-E221-135A-31B7-6CC8F53912AF}"/>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b="1" kern="1200">
                <a:solidFill>
                  <a:schemeClr val="tx1"/>
                </a:solidFill>
                <a:latin typeface="+mj-lt"/>
                <a:ea typeface="+mj-ea"/>
                <a:cs typeface="+mj-cs"/>
              </a:rPr>
              <a:t>Building Resilience and Coping Skills</a:t>
            </a:r>
          </a:p>
        </p:txBody>
      </p:sp>
      <p:pic>
        <p:nvPicPr>
          <p:cNvPr id="5" name="Content Placeholder 4" descr="Shot of a businessman holding on to a bunch of cryptocurrency balloons on top of a graph against a white background">
            <a:extLst>
              <a:ext uri="{FF2B5EF4-FFF2-40B4-BE49-F238E27FC236}">
                <a16:creationId xmlns:a16="http://schemas.microsoft.com/office/drawing/2014/main" id="{FD797108-0E1E-40EF-B90A-E9049178C52A}"/>
              </a:ext>
            </a:extLst>
          </p:cNvPr>
          <p:cNvPicPr>
            <a:picLocks noGrp="1" noChangeAspect="1"/>
          </p:cNvPicPr>
          <p:nvPr>
            <p:ph sz="half" idx="1"/>
          </p:nvPr>
        </p:nvPicPr>
        <p:blipFill>
          <a:blip r:embed="rId3"/>
          <a:srcRect l="6535" r="3" b="3"/>
          <a:stretch/>
        </p:blipFill>
        <p:spPr>
          <a:xfrm>
            <a:off x="731521" y="2011679"/>
            <a:ext cx="4684352" cy="4297680"/>
          </a:xfrm>
          <a:prstGeom prst="rect">
            <a:avLst/>
          </a:prstGeom>
        </p:spPr>
      </p:pic>
      <p:sp>
        <p:nvSpPr>
          <p:cNvPr id="4" name="Content Placeholder 3">
            <a:extLst>
              <a:ext uri="{FF2B5EF4-FFF2-40B4-BE49-F238E27FC236}">
                <a16:creationId xmlns:a16="http://schemas.microsoft.com/office/drawing/2014/main" id="{C7F6096C-C17E-7282-621F-A114DA819BC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1" y="548638"/>
            <a:ext cx="5546770" cy="5760721"/>
          </a:xfrm>
        </p:spPr>
        <p:txBody>
          <a:bodyPr>
            <a:normAutofit/>
          </a:bodyPr>
          <a:lstStyle/>
          <a:p>
            <a:pPr marL="0" indent="0">
              <a:spcBef>
                <a:spcPts val="2500"/>
              </a:spcBef>
              <a:buNone/>
            </a:pPr>
            <a:r>
              <a:rPr lang="en-US" sz="1400" b="1"/>
              <a:t>Understanding Resilience</a:t>
            </a:r>
          </a:p>
          <a:p>
            <a:pPr marL="0" lvl="1" indent="0">
              <a:buNone/>
            </a:pPr>
            <a:r>
              <a:rPr lang="en-US" sz="1400"/>
              <a:t>Resilience is the ability to bounce back from adversity. It involves adapting to challenges and maintaining mental well-being.</a:t>
            </a:r>
          </a:p>
          <a:p>
            <a:pPr marL="0" indent="0">
              <a:spcBef>
                <a:spcPts val="2500"/>
              </a:spcBef>
              <a:buNone/>
            </a:pPr>
            <a:r>
              <a:rPr lang="en-US" sz="1400" b="1"/>
              <a:t>Coping Skills Development</a:t>
            </a:r>
          </a:p>
          <a:p>
            <a:pPr marL="0" lvl="1" indent="0">
              <a:buNone/>
            </a:pPr>
            <a:r>
              <a:rPr lang="en-US" sz="1400"/>
              <a:t>Developing coping skills is crucial for managing stress and emotions during challenging times. These skills help individuals navigate life's difficulties.</a:t>
            </a:r>
          </a:p>
          <a:p>
            <a:pPr marL="0" indent="0">
              <a:spcBef>
                <a:spcPts val="2500"/>
              </a:spcBef>
              <a:buNone/>
            </a:pPr>
            <a:r>
              <a:rPr lang="en-US" sz="1400" b="1"/>
              <a:t>Stress Management Techniques</a:t>
            </a:r>
          </a:p>
          <a:p>
            <a:pPr marL="0" lvl="1" indent="0">
              <a:buNone/>
            </a:pPr>
            <a:r>
              <a:rPr lang="en-US" sz="1400"/>
              <a:t>Effective stress management techniques, such as deep breathing and meditation, play an essential role in building resilience.</a:t>
            </a:r>
          </a:p>
          <a:p>
            <a:pPr marL="0" indent="0">
              <a:spcBef>
                <a:spcPts val="2500"/>
              </a:spcBef>
              <a:buNone/>
            </a:pPr>
            <a:r>
              <a:rPr lang="en-US" sz="1400" b="1"/>
              <a:t>Positive Thinking</a:t>
            </a:r>
          </a:p>
          <a:p>
            <a:pPr marL="0" lvl="1" indent="0">
              <a:buNone/>
            </a:pPr>
            <a:r>
              <a:rPr lang="en-US" sz="1400"/>
              <a:t>Cultivating a positive mindset fosters resilience. Positive thinking can improve overall mental health and enhance coping abilities.</a:t>
            </a:r>
          </a:p>
        </p:txBody>
      </p:sp>
    </p:spTree>
    <p:extLst>
      <p:ext uri="{BB962C8B-B14F-4D97-AF65-F5344CB8AC3E}">
        <p14:creationId xmlns:p14="http://schemas.microsoft.com/office/powerpoint/2010/main" val="3390648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463FCF8-2266-B879-4B65-7568D62D3651}"/>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sz="3100" b="1" kern="1200">
                <a:solidFill>
                  <a:schemeClr val="tx1"/>
                </a:solidFill>
                <a:latin typeface="+mj-lt"/>
                <a:ea typeface="+mj-ea"/>
                <a:cs typeface="+mj-cs"/>
              </a:rPr>
              <a:t>Sustaining Wellness and Preventing Relapse</a:t>
            </a:r>
          </a:p>
        </p:txBody>
      </p:sp>
      <p:pic>
        <p:nvPicPr>
          <p:cNvPr id="5" name="Content Placeholder 4" descr="Reminder alarm in human's mind">
            <a:extLst>
              <a:ext uri="{FF2B5EF4-FFF2-40B4-BE49-F238E27FC236}">
                <a16:creationId xmlns:a16="http://schemas.microsoft.com/office/drawing/2014/main" id="{61CFC1B6-19CB-4632-BF88-61D22719EF1E}"/>
              </a:ext>
            </a:extLst>
          </p:cNvPr>
          <p:cNvPicPr>
            <a:picLocks noGrp="1" noChangeAspect="1"/>
          </p:cNvPicPr>
          <p:nvPr>
            <p:ph sz="half" idx="1"/>
          </p:nvPr>
        </p:nvPicPr>
        <p:blipFill>
          <a:blip r:embed="rId3"/>
          <a:srcRect l="27245" r="-1" b="-1"/>
          <a:stretch/>
        </p:blipFill>
        <p:spPr>
          <a:xfrm>
            <a:off x="731521" y="2011679"/>
            <a:ext cx="4684352" cy="4297680"/>
          </a:xfrm>
          <a:prstGeom prst="rect">
            <a:avLst/>
          </a:prstGeom>
        </p:spPr>
      </p:pic>
      <p:sp>
        <p:nvSpPr>
          <p:cNvPr id="4" name="Content Placeholder 3">
            <a:extLst>
              <a:ext uri="{FF2B5EF4-FFF2-40B4-BE49-F238E27FC236}">
                <a16:creationId xmlns:a16="http://schemas.microsoft.com/office/drawing/2014/main" id="{0D215499-F65A-964E-0D72-9006DEDEC8C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1" y="548638"/>
            <a:ext cx="5546770" cy="5760721"/>
          </a:xfrm>
        </p:spPr>
        <p:txBody>
          <a:bodyPr>
            <a:normAutofit/>
          </a:bodyPr>
          <a:lstStyle/>
          <a:p>
            <a:pPr marL="0" indent="0">
              <a:spcBef>
                <a:spcPts val="2500"/>
              </a:spcBef>
              <a:buNone/>
            </a:pPr>
            <a:r>
              <a:rPr lang="en-US" sz="1400" b="1"/>
              <a:t>Ongoing Wellness Efforts</a:t>
            </a:r>
          </a:p>
          <a:p>
            <a:pPr marL="0" lvl="1" indent="0">
              <a:buNone/>
            </a:pPr>
            <a:r>
              <a:rPr lang="en-US" sz="1400"/>
              <a:t>Sustaining long-term wellness requires continuous effort and commitment to personal health strategies.</a:t>
            </a:r>
          </a:p>
          <a:p>
            <a:pPr marL="0" indent="0">
              <a:spcBef>
                <a:spcPts val="2500"/>
              </a:spcBef>
              <a:buNone/>
            </a:pPr>
            <a:r>
              <a:rPr lang="en-US" sz="1400" b="1"/>
              <a:t>Preventive Strategies</a:t>
            </a:r>
          </a:p>
          <a:p>
            <a:pPr marL="0" lvl="1" indent="0">
              <a:buNone/>
            </a:pPr>
            <a:r>
              <a:rPr lang="en-US" sz="1400"/>
              <a:t>Implementing preventive strategies is essential for maintaining wellness and reducing the risk of relapse.</a:t>
            </a:r>
          </a:p>
          <a:p>
            <a:pPr marL="0" indent="0">
              <a:spcBef>
                <a:spcPts val="2500"/>
              </a:spcBef>
              <a:buNone/>
            </a:pPr>
            <a:r>
              <a:rPr lang="en-US" sz="1400" b="1"/>
              <a:t>Support Systems</a:t>
            </a:r>
          </a:p>
          <a:p>
            <a:pPr marL="0" lvl="1" indent="0">
              <a:buNone/>
            </a:pPr>
            <a:r>
              <a:rPr lang="en-US" sz="1400"/>
              <a:t>Maintaining strong support systems, including friends, family, and professionals, is vital for recovery and wellness.</a:t>
            </a:r>
          </a:p>
          <a:p>
            <a:pPr marL="0" indent="0">
              <a:spcBef>
                <a:spcPts val="2500"/>
              </a:spcBef>
              <a:buNone/>
            </a:pPr>
            <a:r>
              <a:rPr lang="en-US" sz="1400" b="1"/>
              <a:t>Updating WRAP</a:t>
            </a:r>
          </a:p>
          <a:p>
            <a:pPr marL="0" lvl="1" indent="0">
              <a:buNone/>
            </a:pPr>
            <a:r>
              <a:rPr lang="en-US" sz="1400"/>
              <a:t>Regularly updating the Wellness Recovery Action Plan (WRAP) is crucial for adapting to changing needs and situations.</a:t>
            </a:r>
          </a:p>
        </p:txBody>
      </p:sp>
    </p:spTree>
    <p:extLst>
      <p:ext uri="{BB962C8B-B14F-4D97-AF65-F5344CB8AC3E}">
        <p14:creationId xmlns:p14="http://schemas.microsoft.com/office/powerpoint/2010/main" val="1576534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43456F-17CB-0E82-690D-55C3076D3383}"/>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sz="3300" b="1" kern="1200">
                <a:solidFill>
                  <a:schemeClr val="tx1"/>
                </a:solidFill>
                <a:latin typeface="+mj-lt"/>
                <a:ea typeface="+mj-ea"/>
                <a:cs typeface="+mj-cs"/>
              </a:rPr>
              <a:t>Achieving Personal Growth and Empowerment</a:t>
            </a:r>
          </a:p>
        </p:txBody>
      </p:sp>
      <p:sp>
        <p:nvSpPr>
          <p:cNvPr id="4" name="Content Placeholder 3">
            <a:extLst>
              <a:ext uri="{FF2B5EF4-FFF2-40B4-BE49-F238E27FC236}">
                <a16:creationId xmlns:a16="http://schemas.microsoft.com/office/drawing/2014/main" id="{7CD0172A-0E23-D7C6-48D0-A08A8A5EF67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400" b="1"/>
              <a:t>Trauma Recovery Journey</a:t>
            </a:r>
          </a:p>
          <a:p>
            <a:pPr marL="0" lvl="1" indent="0">
              <a:buNone/>
            </a:pPr>
            <a:r>
              <a:rPr lang="en-US" sz="1400"/>
              <a:t>Healing from trauma can pave the way for profound personal growth and self-discovery, transforming pain into strength.</a:t>
            </a:r>
          </a:p>
          <a:p>
            <a:pPr marL="0" indent="0">
              <a:spcBef>
                <a:spcPts val="2500"/>
              </a:spcBef>
              <a:buNone/>
            </a:pPr>
            <a:r>
              <a:rPr lang="en-US" sz="1400" b="1"/>
              <a:t>Strengthening Identity</a:t>
            </a:r>
          </a:p>
          <a:p>
            <a:pPr marL="0" lvl="1" indent="0">
              <a:buNone/>
            </a:pPr>
            <a:r>
              <a:rPr lang="en-US" sz="1400"/>
              <a:t>Individuals can use their experiences to form a stronger sense of self, leading to greater confidence and resilience.</a:t>
            </a:r>
          </a:p>
          <a:p>
            <a:pPr marL="0" indent="0">
              <a:spcBef>
                <a:spcPts val="2500"/>
              </a:spcBef>
              <a:buNone/>
            </a:pPr>
            <a:r>
              <a:rPr lang="en-US" sz="1400" b="1"/>
              <a:t>Pursuing Goals</a:t>
            </a:r>
          </a:p>
          <a:p>
            <a:pPr marL="0" lvl="1" indent="0">
              <a:buNone/>
            </a:pPr>
            <a:r>
              <a:rPr lang="en-US" sz="1400"/>
              <a:t>With newfound confidence, individuals are empowered to pursue their goals and aspirations with determination and clarity.</a:t>
            </a:r>
          </a:p>
        </p:txBody>
      </p:sp>
      <p:pic>
        <p:nvPicPr>
          <p:cNvPr id="5" name="Content Placeholder 4" descr="Woman silhouette in a evocative and suggestive place arms raised">
            <a:extLst>
              <a:ext uri="{FF2B5EF4-FFF2-40B4-BE49-F238E27FC236}">
                <a16:creationId xmlns:a16="http://schemas.microsoft.com/office/drawing/2014/main" id="{EAAB9E1C-4336-4A05-A052-0AC4C54BD531}"/>
              </a:ext>
            </a:extLst>
          </p:cNvPr>
          <p:cNvPicPr>
            <a:picLocks noGrp="1" noChangeAspect="1"/>
          </p:cNvPicPr>
          <p:nvPr>
            <p:ph sz="half" idx="1"/>
          </p:nvPr>
        </p:nvPicPr>
        <p:blipFill>
          <a:blip r:embed="rId3"/>
          <a:srcRect t="5543"/>
          <a:stretch/>
        </p:blipFill>
        <p:spPr>
          <a:xfrm>
            <a:off x="7345680" y="10"/>
            <a:ext cx="4846320" cy="6857990"/>
          </a:xfrm>
          <a:prstGeom prst="rect">
            <a:avLst/>
          </a:prstGeom>
        </p:spPr>
      </p:pic>
    </p:spTree>
    <p:extLst>
      <p:ext uri="{BB962C8B-B14F-4D97-AF65-F5344CB8AC3E}">
        <p14:creationId xmlns:p14="http://schemas.microsoft.com/office/powerpoint/2010/main" val="2207289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3AFC20F-4AC6-F1BC-A93A-43DC7EF72C4C}"/>
              </a:ext>
            </a:extLst>
          </p:cNvPr>
          <p:cNvSpPr>
            <a:spLocks noGrp="1"/>
          </p:cNvSpPr>
          <p:nvPr>
            <p:ph type="title"/>
          </p:nvPr>
        </p:nvSpPr>
        <p:spPr>
          <a:xfrm>
            <a:off x="612648" y="1847088"/>
            <a:ext cx="7344336" cy="1133856"/>
          </a:xfrm>
        </p:spPr>
        <p:txBody>
          <a:bodyPr anchor="b">
            <a:normAutofit/>
          </a:bodyPr>
          <a:lstStyle/>
          <a:p>
            <a:r>
              <a:rPr lang="en-US" sz="6000"/>
              <a:t>Conclusion</a:t>
            </a:r>
          </a:p>
        </p:txBody>
      </p:sp>
      <p:graphicFrame>
        <p:nvGraphicFramePr>
          <p:cNvPr id="9" name="Content Placeholder 2">
            <a:extLst>
              <a:ext uri="{FF2B5EF4-FFF2-40B4-BE49-F238E27FC236}">
                <a16:creationId xmlns:a16="http://schemas.microsoft.com/office/drawing/2014/main" id="{9B5D8CCA-09C7-2178-1B98-3017E9358BAD}"/>
              </a:ext>
            </a:extLst>
          </p:cNvPr>
          <p:cNvGraphicFramePr>
            <a:graphicFrameLocks noGrp="1"/>
          </p:cNvGraphicFramePr>
          <p:nvPr>
            <p:ph idx="1"/>
            <p:extLst>
              <p:ext uri="{D42A27DB-BD31-4B8C-83A1-F6EECF244321}">
                <p14:modId xmlns:p14="http://schemas.microsoft.com/office/powerpoint/2010/main" val="390364460"/>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8610547"/>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46135461-56AC-0818-7E69-71D3FDA8B2B3}"/>
              </a:ext>
            </a:extLst>
          </p:cNvPr>
          <p:cNvSpPr>
            <a:spLocks noGrp="1"/>
          </p:cNvSpPr>
          <p:nvPr>
            <p:ph type="ctrTitle"/>
          </p:nvPr>
        </p:nvSpPr>
        <p:spPr>
          <a:xfrm>
            <a:off x="277091" y="1814321"/>
            <a:ext cx="7772400" cy="4560920"/>
          </a:xfrm>
        </p:spPr>
        <p:txBody>
          <a:bodyPr anchor="b">
            <a:normAutofit/>
          </a:bodyPr>
          <a:lstStyle/>
          <a:p>
            <a:pPr algn="l"/>
            <a:r>
              <a:rPr lang="en-US" sz="7400"/>
              <a:t>Understanding Trauma and Its Effects</a:t>
            </a:r>
          </a:p>
        </p:txBody>
      </p:sp>
    </p:spTree>
    <p:extLst>
      <p:ext uri="{BB962C8B-B14F-4D97-AF65-F5344CB8AC3E}">
        <p14:creationId xmlns:p14="http://schemas.microsoft.com/office/powerpoint/2010/main" val="9522631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03A95-AF51-8357-EC15-98762E9992F5}"/>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Definition and Types of Trauma</a:t>
            </a:r>
          </a:p>
        </p:txBody>
      </p:sp>
      <p:pic>
        <p:nvPicPr>
          <p:cNvPr id="5" name="Content Placeholder 4" descr="Competition for Coronavirus covid-19 vaccine">
            <a:extLst>
              <a:ext uri="{FF2B5EF4-FFF2-40B4-BE49-F238E27FC236}">
                <a16:creationId xmlns:a16="http://schemas.microsoft.com/office/drawing/2014/main" id="{EF7B0358-EFBA-45A3-9776-78966C5A3CE2}"/>
              </a:ext>
            </a:extLst>
          </p:cNvPr>
          <p:cNvPicPr>
            <a:picLocks noGrp="1" noChangeAspect="1"/>
          </p:cNvPicPr>
          <p:nvPr>
            <p:ph sz="half" idx="1"/>
          </p:nvPr>
        </p:nvPicPr>
        <p:blipFill>
          <a:blip r:embed="rId3"/>
          <a:srcRect l="24795" r="23832" b="-2"/>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94BE056F-5E6D-BECB-7C58-FCCF3FD4AA6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Acute Trauma</a:t>
            </a:r>
          </a:p>
          <a:p>
            <a:pPr marL="0" lvl="1" indent="0">
              <a:buNone/>
            </a:pPr>
            <a:r>
              <a:rPr lang="en-US" sz="1400"/>
              <a:t>Acute trauma results from a single distressing event that causes immediate shock and emotional distress.</a:t>
            </a:r>
          </a:p>
          <a:p>
            <a:pPr marL="0" indent="0">
              <a:spcBef>
                <a:spcPts val="2500"/>
              </a:spcBef>
              <a:buNone/>
            </a:pPr>
            <a:r>
              <a:rPr lang="en-US" sz="1400" b="1"/>
              <a:t>Chronic Trauma</a:t>
            </a:r>
          </a:p>
          <a:p>
            <a:pPr marL="0" lvl="1" indent="0">
              <a:buNone/>
            </a:pPr>
            <a:r>
              <a:rPr lang="en-US" sz="1400"/>
              <a:t>Chronic trauma stems from prolonged exposure to distressing situations, leading to ongoing emotional and psychological challenges.</a:t>
            </a:r>
          </a:p>
          <a:p>
            <a:pPr marL="0" indent="0">
              <a:spcBef>
                <a:spcPts val="2500"/>
              </a:spcBef>
              <a:buNone/>
            </a:pPr>
            <a:r>
              <a:rPr lang="en-US" sz="1400" b="1"/>
              <a:t>Complex Trauma</a:t>
            </a:r>
          </a:p>
          <a:p>
            <a:pPr marL="0" lvl="1" indent="0">
              <a:buNone/>
            </a:pPr>
            <a:r>
              <a:rPr lang="en-US" sz="1400"/>
              <a:t>Complex trauma involves multiple traumatic events, often in interpersonal relationships, leading to deep-seated emotional issues.</a:t>
            </a:r>
          </a:p>
        </p:txBody>
      </p:sp>
    </p:spTree>
    <p:extLst>
      <p:ext uri="{BB962C8B-B14F-4D97-AF65-F5344CB8AC3E}">
        <p14:creationId xmlns:p14="http://schemas.microsoft.com/office/powerpoint/2010/main" val="959711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977247-1261-C349-5DAB-72E0EA45C103}"/>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Psychological and Physical Impact</a:t>
            </a:r>
          </a:p>
        </p:txBody>
      </p:sp>
      <p:sp>
        <p:nvSpPr>
          <p:cNvPr id="4" name="Content Placeholder 3">
            <a:extLst>
              <a:ext uri="{FF2B5EF4-FFF2-40B4-BE49-F238E27FC236}">
                <a16:creationId xmlns:a16="http://schemas.microsoft.com/office/drawing/2014/main" id="{7131A621-C1A0-15FB-DB89-8711CAC0A81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400" b="1"/>
              <a:t>Psychological Effects of Trauma</a:t>
            </a:r>
          </a:p>
          <a:p>
            <a:pPr marL="0" lvl="1" indent="0">
              <a:buNone/>
            </a:pPr>
            <a:r>
              <a:rPr lang="en-US" sz="1400"/>
              <a:t>Trauma can manifest in various psychological effects, including anxiety, depression, and emotional distress.</a:t>
            </a:r>
          </a:p>
          <a:p>
            <a:pPr marL="0" indent="0">
              <a:spcBef>
                <a:spcPts val="2500"/>
              </a:spcBef>
              <a:buNone/>
            </a:pPr>
            <a:r>
              <a:rPr lang="en-US" sz="1400" b="1"/>
              <a:t>Physical Symptoms of Trauma</a:t>
            </a:r>
          </a:p>
          <a:p>
            <a:pPr marL="0" lvl="1" indent="0">
              <a:buNone/>
            </a:pPr>
            <a:r>
              <a:rPr lang="en-US" sz="1400"/>
              <a:t>Physical symptoms such as fatigue and chronic pain often accompany psychological trauma, affecting overall well-being.</a:t>
            </a:r>
          </a:p>
          <a:p>
            <a:pPr marL="0" indent="0">
              <a:spcBef>
                <a:spcPts val="2500"/>
              </a:spcBef>
              <a:buNone/>
            </a:pPr>
            <a:r>
              <a:rPr lang="en-US" sz="1400" b="1"/>
              <a:t>Recovery Strategies</a:t>
            </a:r>
          </a:p>
          <a:p>
            <a:pPr marL="0" lvl="1" indent="0">
              <a:buNone/>
            </a:pPr>
            <a:r>
              <a:rPr lang="en-US" sz="1400"/>
              <a:t>Understanding the psychological and physical impacts of trauma is crucial for developing effective recovery strategies.</a:t>
            </a:r>
          </a:p>
        </p:txBody>
      </p:sp>
      <p:pic>
        <p:nvPicPr>
          <p:cNvPr id="5" name="Content Placeholder 4" descr="Concept of pain in the head/ Headache/brain">
            <a:extLst>
              <a:ext uri="{FF2B5EF4-FFF2-40B4-BE49-F238E27FC236}">
                <a16:creationId xmlns:a16="http://schemas.microsoft.com/office/drawing/2014/main" id="{6E26AD61-E24F-48E1-8DED-E45AF00F55D5}"/>
              </a:ext>
            </a:extLst>
          </p:cNvPr>
          <p:cNvPicPr>
            <a:picLocks noGrp="1" noChangeAspect="1"/>
          </p:cNvPicPr>
          <p:nvPr>
            <p:ph sz="half" idx="1"/>
          </p:nvPr>
        </p:nvPicPr>
        <p:blipFill>
          <a:blip r:embed="rId3"/>
          <a:srcRect l="15464" r="37365" b="-1"/>
          <a:stretch/>
        </p:blipFill>
        <p:spPr>
          <a:xfrm>
            <a:off x="7345680" y="10"/>
            <a:ext cx="4846320" cy="6857990"/>
          </a:xfrm>
          <a:prstGeom prst="rect">
            <a:avLst/>
          </a:prstGeom>
        </p:spPr>
      </p:pic>
    </p:spTree>
    <p:extLst>
      <p:ext uri="{BB962C8B-B14F-4D97-AF65-F5344CB8AC3E}">
        <p14:creationId xmlns:p14="http://schemas.microsoft.com/office/powerpoint/2010/main" val="97164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5FE52D-644B-BCBD-0B94-807C272DAC25}"/>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Common Symptoms and Responses</a:t>
            </a:r>
          </a:p>
        </p:txBody>
      </p:sp>
      <p:pic>
        <p:nvPicPr>
          <p:cNvPr id="5" name="Content Placeholder 4" descr="Check Mark on Human Head">
            <a:extLst>
              <a:ext uri="{FF2B5EF4-FFF2-40B4-BE49-F238E27FC236}">
                <a16:creationId xmlns:a16="http://schemas.microsoft.com/office/drawing/2014/main" id="{FEF53767-2C1B-43B2-835A-9E5909434F7C}"/>
              </a:ext>
            </a:extLst>
          </p:cNvPr>
          <p:cNvPicPr>
            <a:picLocks noGrp="1" noChangeAspect="1"/>
          </p:cNvPicPr>
          <p:nvPr>
            <p:ph sz="half" idx="1"/>
          </p:nvPr>
        </p:nvPicPr>
        <p:blipFill>
          <a:blip r:embed="rId3"/>
          <a:srcRect l="44869" r="-1" b="-1"/>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E38F352C-6643-9C99-D78B-8EC2CEC6C0A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Emotional Dysregulation</a:t>
            </a:r>
          </a:p>
          <a:p>
            <a:pPr marL="0" lvl="1" indent="0">
              <a:buNone/>
            </a:pPr>
            <a:r>
              <a:rPr lang="en-US" sz="1400"/>
              <a:t>People may struggle with managing their emotions after experiencing trauma, leading to mood swings and intense feelings.</a:t>
            </a:r>
          </a:p>
          <a:p>
            <a:pPr marL="0" indent="0">
              <a:spcBef>
                <a:spcPts val="2500"/>
              </a:spcBef>
              <a:buNone/>
            </a:pPr>
            <a:r>
              <a:rPr lang="en-US" sz="1400" b="1"/>
              <a:t>Avoidance Behaviors</a:t>
            </a:r>
          </a:p>
          <a:p>
            <a:pPr marL="0" lvl="1" indent="0">
              <a:buNone/>
            </a:pPr>
            <a:r>
              <a:rPr lang="en-US" sz="1400"/>
              <a:t>Individuals might engage in avoidance behaviors to cope with reminders of trauma, such as staying away from certain places or situations.</a:t>
            </a:r>
          </a:p>
          <a:p>
            <a:pPr marL="0" indent="0">
              <a:spcBef>
                <a:spcPts val="2500"/>
              </a:spcBef>
              <a:buNone/>
            </a:pPr>
            <a:r>
              <a:rPr lang="en-US" sz="1400" b="1"/>
              <a:t>Hyperarousal</a:t>
            </a:r>
          </a:p>
          <a:p>
            <a:pPr marL="0" lvl="1" indent="0">
              <a:buNone/>
            </a:pPr>
            <a:r>
              <a:rPr lang="en-US" sz="1400"/>
              <a:t>Hyperarousal is characterized by heightened alertness and anxiety, making individuals easily startled or irritable after trauma.</a:t>
            </a:r>
          </a:p>
        </p:txBody>
      </p:sp>
    </p:spTree>
    <p:extLst>
      <p:ext uri="{BB962C8B-B14F-4D97-AF65-F5344CB8AC3E}">
        <p14:creationId xmlns:p14="http://schemas.microsoft.com/office/powerpoint/2010/main" val="1384195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98E8D61B-6ED8-9697-02FD-9A696AAE4F87}"/>
              </a:ext>
            </a:extLst>
          </p:cNvPr>
          <p:cNvSpPr>
            <a:spLocks noGrp="1"/>
          </p:cNvSpPr>
          <p:nvPr>
            <p:ph type="ctrTitle"/>
          </p:nvPr>
        </p:nvSpPr>
        <p:spPr>
          <a:xfrm>
            <a:off x="277091" y="1814321"/>
            <a:ext cx="7772400" cy="4560920"/>
          </a:xfrm>
        </p:spPr>
        <p:txBody>
          <a:bodyPr anchor="b">
            <a:normAutofit/>
          </a:bodyPr>
          <a:lstStyle/>
          <a:p>
            <a:pPr algn="l"/>
            <a:r>
              <a:rPr lang="en-US" sz="7400"/>
              <a:t>Introduction to Wellness Recovery Action Plan (WRAP)</a:t>
            </a:r>
          </a:p>
        </p:txBody>
      </p:sp>
    </p:spTree>
    <p:extLst>
      <p:ext uri="{BB962C8B-B14F-4D97-AF65-F5344CB8AC3E}">
        <p14:creationId xmlns:p14="http://schemas.microsoft.com/office/powerpoint/2010/main" val="331633181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C9ED2B-914D-BDE2-B978-1D222B90FE9B}"/>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What Is WRAP?</a:t>
            </a:r>
          </a:p>
        </p:txBody>
      </p:sp>
      <p:pic>
        <p:nvPicPr>
          <p:cNvPr id="5" name="Content Placeholder 4" descr="Directly above view of green dumbbell, measure tape, weekdays on a notepad with a pencil, gray shoes and green mat on wooden background.">
            <a:extLst>
              <a:ext uri="{FF2B5EF4-FFF2-40B4-BE49-F238E27FC236}">
                <a16:creationId xmlns:a16="http://schemas.microsoft.com/office/drawing/2014/main" id="{915A08D5-ED3C-43AE-8888-62FADF357286}"/>
              </a:ext>
            </a:extLst>
          </p:cNvPr>
          <p:cNvPicPr>
            <a:picLocks noGrp="1" noChangeAspect="1"/>
          </p:cNvPicPr>
          <p:nvPr>
            <p:ph sz="half" idx="1"/>
          </p:nvPr>
        </p:nvPicPr>
        <p:blipFill>
          <a:blip r:embed="rId3"/>
          <a:srcRect l="33717" r="18489" b="-1"/>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2965F9BE-2CC7-1072-CFC2-45D90516707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Personalized Wellness Plan</a:t>
            </a:r>
          </a:p>
          <a:p>
            <a:pPr marL="0" lvl="1" indent="0">
              <a:buNone/>
            </a:pPr>
            <a:r>
              <a:rPr lang="en-US" sz="1400"/>
              <a:t>WRAP is tailored to individual needs, empowering people to create their own wellness strategies and tools.</a:t>
            </a:r>
          </a:p>
          <a:p>
            <a:pPr marL="0" indent="0">
              <a:spcBef>
                <a:spcPts val="2500"/>
              </a:spcBef>
              <a:buNone/>
            </a:pPr>
            <a:r>
              <a:rPr lang="en-US" sz="1400" b="1"/>
              <a:t>Proactive Mental Health Management</a:t>
            </a:r>
          </a:p>
          <a:p>
            <a:pPr marL="0" lvl="1" indent="0">
              <a:buNone/>
            </a:pPr>
            <a:r>
              <a:rPr lang="en-US" sz="1400"/>
              <a:t>The plan encourages proactive management of mental health, promoting self-advocacy and resilience in recovery.</a:t>
            </a:r>
          </a:p>
          <a:p>
            <a:pPr marL="0" indent="0">
              <a:spcBef>
                <a:spcPts val="2500"/>
              </a:spcBef>
              <a:buNone/>
            </a:pPr>
            <a:r>
              <a:rPr lang="en-US" sz="1400" b="1"/>
              <a:t>Identifying Wellness Tools</a:t>
            </a:r>
          </a:p>
          <a:p>
            <a:pPr marL="0" lvl="1" indent="0">
              <a:buNone/>
            </a:pPr>
            <a:r>
              <a:rPr lang="en-US" sz="1400"/>
              <a:t>WRAP helps individuals identify wellness tools that work best for them, fostering personal growth and recovery.</a:t>
            </a:r>
          </a:p>
        </p:txBody>
      </p:sp>
    </p:spTree>
    <p:extLst>
      <p:ext uri="{BB962C8B-B14F-4D97-AF65-F5344CB8AC3E}">
        <p14:creationId xmlns:p14="http://schemas.microsoft.com/office/powerpoint/2010/main" val="1219551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593CF41C-4A01-7499-50C5-2620A5DC2506}"/>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b="1" kern="1200">
                <a:solidFill>
                  <a:schemeClr val="tx1"/>
                </a:solidFill>
                <a:latin typeface="+mj-lt"/>
                <a:ea typeface="+mj-ea"/>
                <a:cs typeface="+mj-cs"/>
              </a:rPr>
              <a:t>Core Principles and Components</a:t>
            </a:r>
          </a:p>
        </p:txBody>
      </p:sp>
      <p:pic>
        <p:nvPicPr>
          <p:cNvPr id="5" name="Content Placeholder 4" descr="This is a close up photo in the studio of women's yoga and fitness equipment photgraphed on a white background">
            <a:extLst>
              <a:ext uri="{FF2B5EF4-FFF2-40B4-BE49-F238E27FC236}">
                <a16:creationId xmlns:a16="http://schemas.microsoft.com/office/drawing/2014/main" id="{C18556B6-F2AF-4FF9-9FB6-46438BE594FF}"/>
              </a:ext>
            </a:extLst>
          </p:cNvPr>
          <p:cNvPicPr>
            <a:picLocks noGrp="1" noChangeAspect="1"/>
          </p:cNvPicPr>
          <p:nvPr>
            <p:ph sz="half" idx="1"/>
          </p:nvPr>
        </p:nvPicPr>
        <p:blipFill>
          <a:blip r:embed="rId3"/>
          <a:srcRect t="10078" r="-4" b="238"/>
          <a:stretch/>
        </p:blipFill>
        <p:spPr>
          <a:xfrm>
            <a:off x="731521" y="2011679"/>
            <a:ext cx="4684352" cy="4297680"/>
          </a:xfrm>
          <a:prstGeom prst="rect">
            <a:avLst/>
          </a:prstGeom>
        </p:spPr>
      </p:pic>
      <p:sp>
        <p:nvSpPr>
          <p:cNvPr id="4" name="Content Placeholder 3">
            <a:extLst>
              <a:ext uri="{FF2B5EF4-FFF2-40B4-BE49-F238E27FC236}">
                <a16:creationId xmlns:a16="http://schemas.microsoft.com/office/drawing/2014/main" id="{BDC98EEF-5B35-9D90-0592-4E7068E4AB8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1" y="548638"/>
            <a:ext cx="5546770" cy="5760721"/>
          </a:xfrm>
        </p:spPr>
        <p:txBody>
          <a:bodyPr>
            <a:normAutofit/>
          </a:bodyPr>
          <a:lstStyle/>
          <a:p>
            <a:pPr marL="0" indent="0">
              <a:spcBef>
                <a:spcPts val="2500"/>
              </a:spcBef>
              <a:buNone/>
            </a:pPr>
            <a:r>
              <a:rPr lang="en-US" sz="1400" b="1"/>
              <a:t>Core Principles</a:t>
            </a:r>
          </a:p>
          <a:p>
            <a:pPr marL="0" lvl="1" indent="0">
              <a:buNone/>
            </a:pPr>
            <a:r>
              <a:rPr lang="en-US" sz="1400"/>
              <a:t>WRAP emphasizes core principles such as hope, personal responsibility, education, and self-advocacy, promoting individual growth and recovery.</a:t>
            </a:r>
          </a:p>
          <a:p>
            <a:pPr marL="0" indent="0">
              <a:spcBef>
                <a:spcPts val="2500"/>
              </a:spcBef>
              <a:buNone/>
            </a:pPr>
            <a:r>
              <a:rPr lang="en-US" sz="1400" b="1"/>
              <a:t>Wellness Tools</a:t>
            </a:r>
          </a:p>
          <a:p>
            <a:pPr marL="0" lvl="1" indent="0">
              <a:buNone/>
            </a:pPr>
            <a:r>
              <a:rPr lang="en-US" sz="1400"/>
              <a:t>The wellness tools in WRAP provide strategies for individuals to manage their well-being effectively and promote a healthy lifestyle.</a:t>
            </a:r>
          </a:p>
          <a:p>
            <a:pPr marL="0" indent="0">
              <a:spcBef>
                <a:spcPts val="2500"/>
              </a:spcBef>
              <a:buNone/>
            </a:pPr>
            <a:r>
              <a:rPr lang="en-US" sz="1400" b="1"/>
              <a:t>Daily Maintenance Plans</a:t>
            </a:r>
          </a:p>
          <a:p>
            <a:pPr marL="0" lvl="1" indent="0">
              <a:buNone/>
            </a:pPr>
            <a:r>
              <a:rPr lang="en-US" sz="1400"/>
              <a:t>Daily maintenance plans help individuals stay on track with their wellness goals and maintain a balanced life.</a:t>
            </a:r>
          </a:p>
          <a:p>
            <a:pPr marL="0" indent="0">
              <a:spcBef>
                <a:spcPts val="2500"/>
              </a:spcBef>
              <a:buNone/>
            </a:pPr>
            <a:r>
              <a:rPr lang="en-US" sz="1400" b="1"/>
              <a:t>Crisis Plans</a:t>
            </a:r>
          </a:p>
          <a:p>
            <a:pPr marL="0" lvl="1" indent="0">
              <a:buNone/>
            </a:pPr>
            <a:r>
              <a:rPr lang="en-US" sz="1400"/>
              <a:t>Crisis plans provide essential steps for individuals to take during challenging times, ensuring they receive the necessary support.</a:t>
            </a:r>
          </a:p>
        </p:txBody>
      </p:sp>
    </p:spTree>
    <p:extLst>
      <p:ext uri="{BB962C8B-B14F-4D97-AF65-F5344CB8AC3E}">
        <p14:creationId xmlns:p14="http://schemas.microsoft.com/office/powerpoint/2010/main" val="3882947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1934</Words>
  <Application>Microsoft Office PowerPoint</Application>
  <PresentationFormat>Widescreen</PresentationFormat>
  <Paragraphs>175</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Arial</vt:lpstr>
      <vt:lpstr>Neue Haas Grotesk Text Pro</vt:lpstr>
      <vt:lpstr>VanillaVTI</vt:lpstr>
      <vt:lpstr>Wellness Recovery Action Plan for Trauma: A Comprehensive Approach to Healing</vt:lpstr>
      <vt:lpstr>Agenda for Today's Presentation</vt:lpstr>
      <vt:lpstr>Understanding Trauma and Its Effects</vt:lpstr>
      <vt:lpstr>Definition and Types of Trauma</vt:lpstr>
      <vt:lpstr>Psychological and Physical Impact</vt:lpstr>
      <vt:lpstr>Common Symptoms and Responses</vt:lpstr>
      <vt:lpstr>Introduction to Wellness Recovery Action Plan (WRAP)</vt:lpstr>
      <vt:lpstr>What Is WRAP?</vt:lpstr>
      <vt:lpstr>Core Principles and Components</vt:lpstr>
      <vt:lpstr>Benefits and Applications for Trauma Recovery</vt:lpstr>
      <vt:lpstr>Creating a Personalized WRAP for Trauma Recovery</vt:lpstr>
      <vt:lpstr>Identifying Wellness Tools and Strategies</vt:lpstr>
      <vt:lpstr>Developing a Daily Maintenance Plan</vt:lpstr>
      <vt:lpstr>Creating a Crisis Plan</vt:lpstr>
      <vt:lpstr>Implementing and Adjusting Your WRAP</vt:lpstr>
      <vt:lpstr>Putting the Plan Into Action</vt:lpstr>
      <vt:lpstr>Monitoring Progress and Making Adjustments</vt:lpstr>
      <vt:lpstr>Seeking Support and Resources</vt:lpstr>
      <vt:lpstr>Long-Term Recovery and Growth</vt:lpstr>
      <vt:lpstr>Building Resilience and Coping Skills</vt:lpstr>
      <vt:lpstr>Sustaining Wellness and Preventing Relapse</vt:lpstr>
      <vt:lpstr>Achieving Personal Growth and Empowerment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2025-03-21T12:05:30Z</dcterms:created>
  <dcterms:modified xsi:type="dcterms:W3CDTF">2026-05-20T20:09:28Z</dcterms:modified>
</cp:coreProperties>
</file>