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0" d="100"/>
          <a:sy n="80" d="100"/>
        </p:scale>
        <p:origin x="60"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9874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participants to the WRAP Seminar. This session focuses on three critical action plans within the Wellness Recovery Action Plan framework: the Triggers Action Plan, the Early Warning Signs Action Plan, and the When Things Are Breaking Down Action Plan. Remind attendees that WRAP is a self-designed prevention and wellness process developed by Mary Ellen Copeland in 1997.</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how the three action plans form a continuum. The key takeaway: early intervention is always more effective. When triggers are addressed promptly, early warning signs may never develop. When early warning signs are caught, a full breakdown can often be prevented. Encourage participants to see these plans as a connected system, not isolated documents.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these key messages. Encourage participants to start writing their own WRAP. Remind them that WRAP is a living document — it should be updated as they learn more about themselves. Point them to resources: mentalhealthrecovery.com and the Copeland Center for Wellness and Recovery. Remind them of the five key recovery concepts: Hope, Personal Responsibility, Education, Self-Advocacy, and Support.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was developed in 1997 by Mary Ellen Copeland and a group of people searching for ways to overcome mental health challenges. It is now listed in the National Registry of Evidence-based Programs and Practices (NREPP). WRAP is built on five key recovery concepts: Hope, Personal Responsibility, Education, Self-Advocacy, and Support. Emphasize that each person is the expert on themselves.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full WRAP framework so participants understand where the three action plans fit. The highlighted components (3, 4, 5) are today's focus. Mention that the Wellness Toolbox is the foundation — all action plans draw from it. Each step builds on the previous one, creating a continuum from daily wellness to crisis management.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Triggers are the external situations or events that produce uncomfortable feelings. They are normal reactions to life events. The key insight is that everyone has triggers, and recognizing them is the first step toward managing your response. Emphasize that triggers come from outside — they are events, situations, or interactions, not internal feelings.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Guide participants through building their own Triggers Action Plan. Common triggers vary widely — encourage participants to think about their unique situations. The action plan should use tools from their personal Wellness Toolbox. Remind them: the goal is not to avoid all triggers, but to have a plan ready when they occur. Suggest keeping the plan accessible — in a phone, wallet, or posted at home.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warning signs differ from triggers because they are internal and subtle — changes in thoughts, feelings, or behaviors that signal wellness is declining. They may not have an obvious external cause. Key distinction: triggers are external events, early warning signs are internal shifts. Encourage participants to think back to past episodes — what did they notice first?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Help participants identify their own early warning signs. These are very personal — what's an early sign for one person may not be for another. The key is regular self-check-ins. The response plan should be concrete and actionable. Encourage using multiple wellness tools simultaneously. Stress that acting on early warning signs is far more effective than waiting until things worsen.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most urgent of the three action plans. Things are breaking down when early warning signs have escalated and the person's functioning is seriously impacted. The critical message: this is NOT yet a crisis — there is still time to take action and prevent one. Emphasize that having a plan ready for this stage is essential because thinking clearly becomes harder as symptoms intensify.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provides concrete guidance for the breaking down stage. The action steps are more intensive than the early warning signs plan — this is deliberate. Emphasize that at this stage, people need to reach out for help, not just use self-care tools alone. Reviewing the Crisis Plan is important because it prepares for the possibility that things may continue to escalate. Encourage participants to identify specific people they would call.</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D5A3E"/>
        </a:solidFill>
        <a:effectLst/>
      </p:bgPr>
    </p:bg>
    <p:spTree>
      <p:nvGrpSpPr>
        <p:cNvPr id="1" name=""/>
        <p:cNvGrpSpPr/>
        <p:nvPr/>
      </p:nvGrpSpPr>
      <p:grpSpPr>
        <a:xfrm>
          <a:off x="0" y="0"/>
          <a:ext cx="0" cy="0"/>
          <a:chOff x="0" y="0"/>
          <a:chExt cx="0" cy="0"/>
        </a:xfrm>
      </p:grpSpPr>
      <p:sp>
        <p:nvSpPr>
          <p:cNvPr id="2" name="Shape 0"/>
          <p:cNvSpPr/>
          <p:nvPr/>
        </p:nvSpPr>
        <p:spPr>
          <a:xfrm>
            <a:off x="5943600" y="-1371600"/>
            <a:ext cx="4572000" cy="4572000"/>
          </a:xfrm>
          <a:prstGeom prst="ellipse">
            <a:avLst/>
          </a:prstGeom>
          <a:solidFill>
            <a:srgbClr val="7A9B7E">
              <a:alpha val="30000"/>
            </a:srgbClr>
          </a:solidFill>
          <a:ln/>
        </p:spPr>
        <p:txBody>
          <a:bodyPr/>
          <a:lstStyle/>
          <a:p>
            <a:endParaRPr lang="en-US"/>
          </a:p>
        </p:txBody>
      </p:sp>
      <p:sp>
        <p:nvSpPr>
          <p:cNvPr id="3" name="Shape 1"/>
          <p:cNvSpPr/>
          <p:nvPr/>
        </p:nvSpPr>
        <p:spPr>
          <a:xfrm>
            <a:off x="6858000" y="2286000"/>
            <a:ext cx="3657600" cy="3657600"/>
          </a:xfrm>
          <a:prstGeom prst="ellipse">
            <a:avLst/>
          </a:prstGeom>
          <a:solidFill>
            <a:srgbClr val="A8C5AB">
              <a:alpha val="25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731520" y="822960"/>
            <a:ext cx="640080" cy="640080"/>
          </a:xfrm>
          <a:prstGeom prst="rect">
            <a:avLst/>
          </a:prstGeom>
        </p:spPr>
      </p:pic>
      <p:sp>
        <p:nvSpPr>
          <p:cNvPr id="5" name="Text 2"/>
          <p:cNvSpPr/>
          <p:nvPr/>
        </p:nvSpPr>
        <p:spPr>
          <a:xfrm>
            <a:off x="731520" y="1554480"/>
            <a:ext cx="6400800" cy="731520"/>
          </a:xfrm>
          <a:prstGeom prst="rect">
            <a:avLst/>
          </a:prstGeom>
          <a:noFill/>
          <a:ln/>
        </p:spPr>
        <p:txBody>
          <a:bodyPr wrap="square" lIns="0" tIns="0" rIns="0" bIns="0" rtlCol="0" anchor="ctr"/>
          <a:lstStyle/>
          <a:p>
            <a:pPr marL="0" indent="0">
              <a:buNone/>
            </a:pPr>
            <a:r>
              <a:rPr lang="en-US" sz="4200" b="1" dirty="0">
                <a:solidFill>
                  <a:srgbClr val="FFFFFF"/>
                </a:solidFill>
                <a:latin typeface="Georgia" pitchFamily="34" charset="0"/>
                <a:ea typeface="Georgia" pitchFamily="34" charset="-122"/>
                <a:cs typeface="Georgia" pitchFamily="34" charset="-120"/>
              </a:rPr>
              <a:t>WRAP Seminar</a:t>
            </a:r>
            <a:endParaRPr lang="en-US" sz="4200" dirty="0"/>
          </a:p>
        </p:txBody>
      </p:sp>
      <p:sp>
        <p:nvSpPr>
          <p:cNvPr id="6" name="Text 3"/>
          <p:cNvSpPr/>
          <p:nvPr/>
        </p:nvSpPr>
        <p:spPr>
          <a:xfrm>
            <a:off x="731520" y="2286000"/>
            <a:ext cx="6400800" cy="548640"/>
          </a:xfrm>
          <a:prstGeom prst="rect">
            <a:avLst/>
          </a:prstGeom>
          <a:noFill/>
          <a:ln/>
        </p:spPr>
        <p:txBody>
          <a:bodyPr wrap="square" lIns="0" tIns="0" rIns="0" bIns="0" rtlCol="0" anchor="ctr"/>
          <a:lstStyle/>
          <a:p>
            <a:pPr marL="0" indent="0">
              <a:buNone/>
            </a:pPr>
            <a:r>
              <a:rPr lang="en-US" sz="2200" dirty="0">
                <a:solidFill>
                  <a:srgbClr val="A8C5AB"/>
                </a:solidFill>
                <a:latin typeface="Calibri" pitchFamily="34" charset="0"/>
                <a:ea typeface="Calibri" pitchFamily="34" charset="-122"/>
                <a:cs typeface="Calibri" pitchFamily="34" charset="-120"/>
              </a:rPr>
              <a:t>Understanding Your Action Plans</a:t>
            </a:r>
            <a:endParaRPr lang="en-US" sz="2200" dirty="0"/>
          </a:p>
        </p:txBody>
      </p:sp>
      <p:sp>
        <p:nvSpPr>
          <p:cNvPr id="7" name="Text 4"/>
          <p:cNvSpPr/>
          <p:nvPr/>
        </p:nvSpPr>
        <p:spPr>
          <a:xfrm>
            <a:off x="731520" y="3108960"/>
            <a:ext cx="6400800" cy="45720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Triggers  |  Early Warning Signs  |  When Things Are Breaking Down</a:t>
            </a:r>
            <a:endParaRPr lang="en-US" sz="1300" dirty="0"/>
          </a:p>
        </p:txBody>
      </p:sp>
      <p:sp>
        <p:nvSpPr>
          <p:cNvPr id="8" name="Shape 5"/>
          <p:cNvSpPr/>
          <p:nvPr/>
        </p:nvSpPr>
        <p:spPr>
          <a:xfrm>
            <a:off x="0" y="4617720"/>
            <a:ext cx="9144000" cy="525780"/>
          </a:xfrm>
          <a:prstGeom prst="rect">
            <a:avLst/>
          </a:prstGeom>
          <a:solidFill>
            <a:srgbClr val="C0654A"/>
          </a:solidFill>
          <a:ln/>
        </p:spPr>
        <p:txBody>
          <a:bodyPr/>
          <a:lstStyle/>
          <a:p>
            <a:endParaRPr lang="en-US"/>
          </a:p>
        </p:txBody>
      </p:sp>
      <p:sp>
        <p:nvSpPr>
          <p:cNvPr id="9" name="Text 6"/>
          <p:cNvSpPr/>
          <p:nvPr/>
        </p:nvSpPr>
        <p:spPr>
          <a:xfrm>
            <a:off x="731520" y="4617720"/>
            <a:ext cx="7315200" cy="52578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Wellness Recovery Action Plan</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7315200" cy="640080"/>
          </a:xfrm>
          <a:prstGeom prst="rect">
            <a:avLst/>
          </a:prstGeom>
          <a:noFill/>
          <a:ln/>
        </p:spPr>
        <p:txBody>
          <a:bodyPr wrap="square" lIns="0" tIns="0" rIns="0" bIns="0" rtlCol="0" anchor="ctr"/>
          <a:lstStyle/>
          <a:p>
            <a:pPr marL="0" indent="0">
              <a:buNone/>
            </a:pPr>
            <a:r>
              <a:rPr lang="en-US" sz="3200" b="1" dirty="0">
                <a:solidFill>
                  <a:srgbClr val="3D5A3E"/>
                </a:solidFill>
                <a:latin typeface="Georgia" pitchFamily="34" charset="0"/>
                <a:ea typeface="Georgia" pitchFamily="34" charset="-122"/>
                <a:cs typeface="Georgia" pitchFamily="34" charset="-120"/>
              </a:rPr>
              <a:t>How the Plans Work Together</a:t>
            </a:r>
            <a:endParaRPr lang="en-US" sz="3200" dirty="0"/>
          </a:p>
        </p:txBody>
      </p:sp>
      <p:sp>
        <p:nvSpPr>
          <p:cNvPr id="3" name="Shape 1"/>
          <p:cNvSpPr/>
          <p:nvPr/>
        </p:nvSpPr>
        <p:spPr>
          <a:xfrm>
            <a:off x="731520" y="1371600"/>
            <a:ext cx="2377440" cy="3017520"/>
          </a:xfrm>
          <a:prstGeom prst="roundRect">
            <a:avLst>
              <a:gd name="adj" fmla="val 4615"/>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4" name="Image 0" descr="preencoded.png"/>
          <p:cNvPicPr>
            <a:picLocks noChangeAspect="1"/>
          </p:cNvPicPr>
          <p:nvPr/>
        </p:nvPicPr>
        <p:blipFill>
          <a:blip r:embed="rId3"/>
          <a:stretch>
            <a:fillRect/>
          </a:stretch>
        </p:blipFill>
        <p:spPr>
          <a:xfrm>
            <a:off x="1005840" y="1600200"/>
            <a:ext cx="320040" cy="320040"/>
          </a:xfrm>
          <a:prstGeom prst="rect">
            <a:avLst/>
          </a:prstGeom>
        </p:spPr>
      </p:pic>
      <p:sp>
        <p:nvSpPr>
          <p:cNvPr id="5" name="Text 2"/>
          <p:cNvSpPr/>
          <p:nvPr/>
        </p:nvSpPr>
        <p:spPr>
          <a:xfrm>
            <a:off x="1005840" y="1965960"/>
            <a:ext cx="1828800" cy="274320"/>
          </a:xfrm>
          <a:prstGeom prst="rect">
            <a:avLst/>
          </a:prstGeom>
          <a:noFill/>
          <a:ln/>
        </p:spPr>
        <p:txBody>
          <a:bodyPr wrap="square" lIns="0" tIns="0" rIns="0" bIns="0" rtlCol="0" anchor="ctr"/>
          <a:lstStyle/>
          <a:p>
            <a:pPr marL="0" indent="0">
              <a:buNone/>
            </a:pPr>
            <a:r>
              <a:rPr lang="en-US" sz="1400" b="1" dirty="0">
                <a:solidFill>
                  <a:srgbClr val="3D5A3E"/>
                </a:solidFill>
                <a:latin typeface="Georgia" pitchFamily="34" charset="0"/>
                <a:ea typeface="Georgia" pitchFamily="34" charset="-122"/>
                <a:cs typeface="Georgia" pitchFamily="34" charset="-120"/>
              </a:rPr>
              <a:t>Triggers</a:t>
            </a:r>
            <a:endParaRPr lang="en-US" sz="1400" dirty="0"/>
          </a:p>
        </p:txBody>
      </p:sp>
      <p:sp>
        <p:nvSpPr>
          <p:cNvPr id="6" name="Text 3"/>
          <p:cNvSpPr/>
          <p:nvPr/>
        </p:nvSpPr>
        <p:spPr>
          <a:xfrm>
            <a:off x="1005840" y="2286000"/>
            <a:ext cx="1828800" cy="182880"/>
          </a:xfrm>
          <a:prstGeom prst="rect">
            <a:avLst/>
          </a:prstGeom>
          <a:noFill/>
          <a:ln/>
        </p:spPr>
        <p:txBody>
          <a:bodyPr wrap="square" lIns="0" tIns="0" rIns="0" bIns="0" rtlCol="0" anchor="ctr"/>
          <a:lstStyle/>
          <a:p>
            <a:pPr marL="0" indent="0">
              <a:buNone/>
            </a:pPr>
            <a:r>
              <a:rPr lang="en-US" sz="1000" dirty="0">
                <a:solidFill>
                  <a:srgbClr val="7A9B7E"/>
                </a:solidFill>
                <a:latin typeface="Calibri" pitchFamily="34" charset="0"/>
                <a:ea typeface="Calibri" pitchFamily="34" charset="-122"/>
                <a:cs typeface="Calibri" pitchFamily="34" charset="-120"/>
              </a:rPr>
              <a:t>External Events</a:t>
            </a:r>
            <a:endParaRPr lang="en-US" sz="1000" dirty="0"/>
          </a:p>
        </p:txBody>
      </p:sp>
      <p:sp>
        <p:nvSpPr>
          <p:cNvPr id="7" name="Text 4"/>
          <p:cNvSpPr/>
          <p:nvPr/>
        </p:nvSpPr>
        <p:spPr>
          <a:xfrm>
            <a:off x="1005840" y="2514600"/>
            <a:ext cx="1828800" cy="502920"/>
          </a:xfrm>
          <a:prstGeom prst="rect">
            <a:avLst/>
          </a:prstGeom>
          <a:noFill/>
          <a:ln/>
        </p:spPr>
        <p:txBody>
          <a:bodyPr wrap="square" lIns="0" tIns="0" rIns="0" bIns="0" rtlCol="0" anchor="ctr"/>
          <a:lstStyle/>
          <a:p>
            <a:pPr marL="0" indent="0">
              <a:buNone/>
            </a:pPr>
            <a:r>
              <a:rPr lang="en-US" sz="1100" dirty="0">
                <a:solidFill>
                  <a:srgbClr val="4A5648"/>
                </a:solidFill>
                <a:latin typeface="Calibri" pitchFamily="34" charset="0"/>
                <a:ea typeface="Calibri" pitchFamily="34" charset="-122"/>
                <a:cs typeface="Calibri" pitchFamily="34" charset="-120"/>
              </a:rPr>
              <a:t>Something happens that makes you uncomfortable</a:t>
            </a:r>
            <a:endParaRPr lang="en-US" sz="1100" dirty="0"/>
          </a:p>
        </p:txBody>
      </p:sp>
      <p:sp>
        <p:nvSpPr>
          <p:cNvPr id="8" name="Shape 5"/>
          <p:cNvSpPr/>
          <p:nvPr/>
        </p:nvSpPr>
        <p:spPr>
          <a:xfrm>
            <a:off x="914400" y="3200400"/>
            <a:ext cx="2011680" cy="502920"/>
          </a:xfrm>
          <a:prstGeom prst="roundRect">
            <a:avLst>
              <a:gd name="adj" fmla="val 14545"/>
            </a:avLst>
          </a:prstGeom>
          <a:solidFill>
            <a:srgbClr val="F5F0E8"/>
          </a:solidFill>
          <a:ln/>
        </p:spPr>
        <p:txBody>
          <a:bodyPr/>
          <a:lstStyle/>
          <a:p>
            <a:endParaRPr lang="en-US"/>
          </a:p>
        </p:txBody>
      </p:sp>
      <p:sp>
        <p:nvSpPr>
          <p:cNvPr id="9" name="Text 6"/>
          <p:cNvSpPr/>
          <p:nvPr/>
        </p:nvSpPr>
        <p:spPr>
          <a:xfrm>
            <a:off x="1005840" y="3246120"/>
            <a:ext cx="1828800" cy="457200"/>
          </a:xfrm>
          <a:prstGeom prst="rect">
            <a:avLst/>
          </a:prstGeom>
          <a:noFill/>
          <a:ln/>
        </p:spPr>
        <p:txBody>
          <a:bodyPr wrap="square" lIns="0" tIns="0" rIns="0" bIns="0" rtlCol="0" anchor="ctr"/>
          <a:lstStyle/>
          <a:p>
            <a:pPr marL="0" indent="0" algn="ctr">
              <a:buNone/>
            </a:pPr>
            <a:r>
              <a:rPr lang="en-US" sz="1000" dirty="0">
                <a:solidFill>
                  <a:srgbClr val="3D5A3E"/>
                </a:solidFill>
                <a:latin typeface="Calibri" pitchFamily="34" charset="0"/>
                <a:ea typeface="Calibri" pitchFamily="34" charset="-122"/>
                <a:cs typeface="Calibri" pitchFamily="34" charset="-120"/>
              </a:rPr>
              <a:t>Use wellness tools,</a:t>
            </a:r>
            <a:endParaRPr lang="en-US" sz="1000" dirty="0"/>
          </a:p>
          <a:p>
            <a:pPr marL="0" indent="0" algn="ctr">
              <a:buNone/>
            </a:pPr>
            <a:r>
              <a:rPr lang="en-US" sz="1000" dirty="0">
                <a:solidFill>
                  <a:srgbClr val="3D5A3E"/>
                </a:solidFill>
                <a:latin typeface="Calibri" pitchFamily="34" charset="0"/>
                <a:ea typeface="Calibri" pitchFamily="34" charset="-122"/>
                <a:cs typeface="Calibri" pitchFamily="34" charset="-120"/>
              </a:rPr>
              <a:t>notify supporters</a:t>
            </a:r>
            <a:endParaRPr lang="en-US" sz="1000" dirty="0"/>
          </a:p>
        </p:txBody>
      </p:sp>
      <p:sp>
        <p:nvSpPr>
          <p:cNvPr id="10" name="Text 7"/>
          <p:cNvSpPr/>
          <p:nvPr/>
        </p:nvSpPr>
        <p:spPr>
          <a:xfrm>
            <a:off x="1005840" y="3840480"/>
            <a:ext cx="1828800" cy="274320"/>
          </a:xfrm>
          <a:prstGeom prst="rect">
            <a:avLst/>
          </a:prstGeom>
          <a:noFill/>
          <a:ln/>
        </p:spPr>
        <p:txBody>
          <a:bodyPr wrap="square" lIns="0" tIns="0" rIns="0" bIns="0" rtlCol="0" anchor="ctr"/>
          <a:lstStyle/>
          <a:p>
            <a:pPr marL="0" indent="0" algn="ctr">
              <a:buNone/>
            </a:pPr>
            <a:r>
              <a:rPr lang="en-US" sz="900" i="1" dirty="0">
                <a:solidFill>
                  <a:srgbClr val="C0654A"/>
                </a:solidFill>
                <a:latin typeface="Calibri" pitchFamily="34" charset="0"/>
                <a:ea typeface="Calibri" pitchFamily="34" charset="-122"/>
                <a:cs typeface="Calibri" pitchFamily="34" charset="-120"/>
              </a:rPr>
              <a:t>Mild discomfort</a:t>
            </a:r>
            <a:endParaRPr lang="en-US" sz="900" dirty="0"/>
          </a:p>
        </p:txBody>
      </p:sp>
      <p:pic>
        <p:nvPicPr>
          <p:cNvPr id="11" name="Image 1" descr="preencoded.png"/>
          <p:cNvPicPr>
            <a:picLocks noChangeAspect="1"/>
          </p:cNvPicPr>
          <p:nvPr/>
        </p:nvPicPr>
        <p:blipFill>
          <a:blip r:embed="rId4"/>
          <a:stretch>
            <a:fillRect/>
          </a:stretch>
        </p:blipFill>
        <p:spPr>
          <a:xfrm>
            <a:off x="3182112" y="2468880"/>
            <a:ext cx="182880" cy="182880"/>
          </a:xfrm>
          <a:prstGeom prst="rect">
            <a:avLst/>
          </a:prstGeom>
        </p:spPr>
      </p:pic>
      <p:sp>
        <p:nvSpPr>
          <p:cNvPr id="12" name="Shape 8"/>
          <p:cNvSpPr/>
          <p:nvPr/>
        </p:nvSpPr>
        <p:spPr>
          <a:xfrm>
            <a:off x="3566160" y="1371600"/>
            <a:ext cx="2377440" cy="3017520"/>
          </a:xfrm>
          <a:prstGeom prst="roundRect">
            <a:avLst>
              <a:gd name="adj" fmla="val 4615"/>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3840480" y="1600200"/>
            <a:ext cx="320040" cy="320040"/>
          </a:xfrm>
          <a:prstGeom prst="rect">
            <a:avLst/>
          </a:prstGeom>
        </p:spPr>
      </p:pic>
      <p:sp>
        <p:nvSpPr>
          <p:cNvPr id="14" name="Text 9"/>
          <p:cNvSpPr/>
          <p:nvPr/>
        </p:nvSpPr>
        <p:spPr>
          <a:xfrm>
            <a:off x="3840480" y="1965960"/>
            <a:ext cx="1828800" cy="274320"/>
          </a:xfrm>
          <a:prstGeom prst="rect">
            <a:avLst/>
          </a:prstGeom>
          <a:noFill/>
          <a:ln/>
        </p:spPr>
        <p:txBody>
          <a:bodyPr wrap="square" lIns="0" tIns="0" rIns="0" bIns="0" rtlCol="0" anchor="ctr"/>
          <a:lstStyle/>
          <a:p>
            <a:pPr marL="0" indent="0">
              <a:buNone/>
            </a:pPr>
            <a:r>
              <a:rPr lang="en-US" sz="1400" b="1" dirty="0">
                <a:solidFill>
                  <a:srgbClr val="3D5A3E"/>
                </a:solidFill>
                <a:latin typeface="Georgia" pitchFamily="34" charset="0"/>
                <a:ea typeface="Georgia" pitchFamily="34" charset="-122"/>
                <a:cs typeface="Georgia" pitchFamily="34" charset="-120"/>
              </a:rPr>
              <a:t>Early Warning Signs</a:t>
            </a:r>
            <a:endParaRPr lang="en-US" sz="1400" dirty="0"/>
          </a:p>
        </p:txBody>
      </p:sp>
      <p:sp>
        <p:nvSpPr>
          <p:cNvPr id="15" name="Text 10"/>
          <p:cNvSpPr/>
          <p:nvPr/>
        </p:nvSpPr>
        <p:spPr>
          <a:xfrm>
            <a:off x="3840480" y="2286000"/>
            <a:ext cx="1828800" cy="182880"/>
          </a:xfrm>
          <a:prstGeom prst="rect">
            <a:avLst/>
          </a:prstGeom>
          <a:noFill/>
          <a:ln/>
        </p:spPr>
        <p:txBody>
          <a:bodyPr wrap="square" lIns="0" tIns="0" rIns="0" bIns="0" rtlCol="0" anchor="ctr"/>
          <a:lstStyle/>
          <a:p>
            <a:pPr marL="0" indent="0">
              <a:buNone/>
            </a:pPr>
            <a:r>
              <a:rPr lang="en-US" sz="1000" dirty="0">
                <a:solidFill>
                  <a:srgbClr val="7A9B7E"/>
                </a:solidFill>
                <a:latin typeface="Calibri" pitchFamily="34" charset="0"/>
                <a:ea typeface="Calibri" pitchFamily="34" charset="-122"/>
                <a:cs typeface="Calibri" pitchFamily="34" charset="-120"/>
              </a:rPr>
              <a:t>Internal Shifts</a:t>
            </a:r>
            <a:endParaRPr lang="en-US" sz="1000" dirty="0"/>
          </a:p>
        </p:txBody>
      </p:sp>
      <p:sp>
        <p:nvSpPr>
          <p:cNvPr id="16" name="Text 11"/>
          <p:cNvSpPr/>
          <p:nvPr/>
        </p:nvSpPr>
        <p:spPr>
          <a:xfrm>
            <a:off x="3840480" y="2514600"/>
            <a:ext cx="1828800" cy="502920"/>
          </a:xfrm>
          <a:prstGeom prst="rect">
            <a:avLst/>
          </a:prstGeom>
          <a:noFill/>
          <a:ln/>
        </p:spPr>
        <p:txBody>
          <a:bodyPr wrap="square" lIns="0" tIns="0" rIns="0" bIns="0" rtlCol="0" anchor="ctr"/>
          <a:lstStyle/>
          <a:p>
            <a:pPr marL="0" indent="0">
              <a:buNone/>
            </a:pPr>
            <a:r>
              <a:rPr lang="en-US" sz="1100" dirty="0">
                <a:solidFill>
                  <a:srgbClr val="4A5648"/>
                </a:solidFill>
                <a:latin typeface="Calibri" pitchFamily="34" charset="0"/>
                <a:ea typeface="Calibri" pitchFamily="34" charset="-122"/>
                <a:cs typeface="Calibri" pitchFamily="34" charset="-120"/>
              </a:rPr>
              <a:t>Subtle changes in thoughts, feelings, or behavior</a:t>
            </a:r>
            <a:endParaRPr lang="en-US" sz="1100" dirty="0"/>
          </a:p>
        </p:txBody>
      </p:sp>
      <p:sp>
        <p:nvSpPr>
          <p:cNvPr id="17" name="Shape 12"/>
          <p:cNvSpPr/>
          <p:nvPr/>
        </p:nvSpPr>
        <p:spPr>
          <a:xfrm>
            <a:off x="3749040" y="3200400"/>
            <a:ext cx="2011680" cy="502920"/>
          </a:xfrm>
          <a:prstGeom prst="roundRect">
            <a:avLst>
              <a:gd name="adj" fmla="val 14545"/>
            </a:avLst>
          </a:prstGeom>
          <a:solidFill>
            <a:srgbClr val="F5F0E8"/>
          </a:solidFill>
          <a:ln/>
        </p:spPr>
        <p:txBody>
          <a:bodyPr/>
          <a:lstStyle/>
          <a:p>
            <a:endParaRPr lang="en-US"/>
          </a:p>
        </p:txBody>
      </p:sp>
      <p:sp>
        <p:nvSpPr>
          <p:cNvPr id="18" name="Text 13"/>
          <p:cNvSpPr/>
          <p:nvPr/>
        </p:nvSpPr>
        <p:spPr>
          <a:xfrm>
            <a:off x="3840480" y="3246120"/>
            <a:ext cx="1828800" cy="457200"/>
          </a:xfrm>
          <a:prstGeom prst="rect">
            <a:avLst/>
          </a:prstGeom>
          <a:noFill/>
          <a:ln/>
        </p:spPr>
        <p:txBody>
          <a:bodyPr wrap="square" lIns="0" tIns="0" rIns="0" bIns="0" rtlCol="0" anchor="ctr"/>
          <a:lstStyle/>
          <a:p>
            <a:pPr marL="0" indent="0" algn="ctr">
              <a:buNone/>
            </a:pPr>
            <a:r>
              <a:rPr lang="en-US" sz="1000" dirty="0">
                <a:solidFill>
                  <a:srgbClr val="3D5A3E"/>
                </a:solidFill>
                <a:latin typeface="Calibri" pitchFamily="34" charset="0"/>
                <a:ea typeface="Calibri" pitchFamily="34" charset="-122"/>
                <a:cs typeface="Calibri" pitchFamily="34" charset="-120"/>
              </a:rPr>
              <a:t>Increase self-care,</a:t>
            </a:r>
            <a:endParaRPr lang="en-US" sz="1000" dirty="0"/>
          </a:p>
          <a:p>
            <a:pPr marL="0" indent="0" algn="ctr">
              <a:buNone/>
            </a:pPr>
            <a:r>
              <a:rPr lang="en-US" sz="1000" dirty="0">
                <a:solidFill>
                  <a:srgbClr val="3D5A3E"/>
                </a:solidFill>
                <a:latin typeface="Calibri" pitchFamily="34" charset="0"/>
                <a:ea typeface="Calibri" pitchFamily="34" charset="-122"/>
                <a:cs typeface="Calibri" pitchFamily="34" charset="-120"/>
              </a:rPr>
              <a:t>tell trusted person</a:t>
            </a:r>
            <a:endParaRPr lang="en-US" sz="1000" dirty="0"/>
          </a:p>
        </p:txBody>
      </p:sp>
      <p:sp>
        <p:nvSpPr>
          <p:cNvPr id="19" name="Text 14"/>
          <p:cNvSpPr/>
          <p:nvPr/>
        </p:nvSpPr>
        <p:spPr>
          <a:xfrm>
            <a:off x="3840480" y="3840480"/>
            <a:ext cx="1828800" cy="274320"/>
          </a:xfrm>
          <a:prstGeom prst="rect">
            <a:avLst/>
          </a:prstGeom>
          <a:noFill/>
          <a:ln/>
        </p:spPr>
        <p:txBody>
          <a:bodyPr wrap="square" lIns="0" tIns="0" rIns="0" bIns="0" rtlCol="0" anchor="ctr"/>
          <a:lstStyle/>
          <a:p>
            <a:pPr marL="0" indent="0" algn="ctr">
              <a:buNone/>
            </a:pPr>
            <a:r>
              <a:rPr lang="en-US" sz="900" i="1" dirty="0">
                <a:solidFill>
                  <a:srgbClr val="C0654A"/>
                </a:solidFill>
                <a:latin typeface="Calibri" pitchFamily="34" charset="0"/>
                <a:ea typeface="Calibri" pitchFamily="34" charset="-122"/>
                <a:cs typeface="Calibri" pitchFamily="34" charset="-120"/>
              </a:rPr>
              <a:t>Growing concern</a:t>
            </a:r>
            <a:endParaRPr lang="en-US" sz="900" dirty="0"/>
          </a:p>
        </p:txBody>
      </p:sp>
      <p:pic>
        <p:nvPicPr>
          <p:cNvPr id="20" name="Image 3" descr="preencoded.png"/>
          <p:cNvPicPr>
            <a:picLocks noChangeAspect="1"/>
          </p:cNvPicPr>
          <p:nvPr/>
        </p:nvPicPr>
        <p:blipFill>
          <a:blip r:embed="rId4"/>
          <a:stretch>
            <a:fillRect/>
          </a:stretch>
        </p:blipFill>
        <p:spPr>
          <a:xfrm>
            <a:off x="6016752" y="2468880"/>
            <a:ext cx="182880" cy="182880"/>
          </a:xfrm>
          <a:prstGeom prst="rect">
            <a:avLst/>
          </a:prstGeom>
        </p:spPr>
      </p:pic>
      <p:sp>
        <p:nvSpPr>
          <p:cNvPr id="21" name="Shape 15"/>
          <p:cNvSpPr/>
          <p:nvPr/>
        </p:nvSpPr>
        <p:spPr>
          <a:xfrm>
            <a:off x="6400800" y="1371600"/>
            <a:ext cx="2377440" cy="3017520"/>
          </a:xfrm>
          <a:prstGeom prst="roundRect">
            <a:avLst>
              <a:gd name="adj" fmla="val 4615"/>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22" name="Image 4" descr="preencoded.png"/>
          <p:cNvPicPr>
            <a:picLocks noChangeAspect="1"/>
          </p:cNvPicPr>
          <p:nvPr/>
        </p:nvPicPr>
        <p:blipFill>
          <a:blip r:embed="rId6"/>
          <a:stretch>
            <a:fillRect/>
          </a:stretch>
        </p:blipFill>
        <p:spPr>
          <a:xfrm>
            <a:off x="6675120" y="1600200"/>
            <a:ext cx="320040" cy="320040"/>
          </a:xfrm>
          <a:prstGeom prst="rect">
            <a:avLst/>
          </a:prstGeom>
        </p:spPr>
      </p:pic>
      <p:sp>
        <p:nvSpPr>
          <p:cNvPr id="23" name="Text 16"/>
          <p:cNvSpPr/>
          <p:nvPr/>
        </p:nvSpPr>
        <p:spPr>
          <a:xfrm>
            <a:off x="6675120" y="1965960"/>
            <a:ext cx="1828800" cy="274320"/>
          </a:xfrm>
          <a:prstGeom prst="rect">
            <a:avLst/>
          </a:prstGeom>
          <a:noFill/>
          <a:ln/>
        </p:spPr>
        <p:txBody>
          <a:bodyPr wrap="square" lIns="0" tIns="0" rIns="0" bIns="0" rtlCol="0" anchor="ctr"/>
          <a:lstStyle/>
          <a:p>
            <a:pPr marL="0" indent="0">
              <a:buNone/>
            </a:pPr>
            <a:r>
              <a:rPr lang="en-US" sz="1400" b="1" dirty="0">
                <a:solidFill>
                  <a:srgbClr val="3D5A3E"/>
                </a:solidFill>
                <a:latin typeface="Georgia" pitchFamily="34" charset="0"/>
                <a:ea typeface="Georgia" pitchFamily="34" charset="-122"/>
                <a:cs typeface="Georgia" pitchFamily="34" charset="-120"/>
              </a:rPr>
              <a:t>Breaking Down</a:t>
            </a:r>
            <a:endParaRPr lang="en-US" sz="1400" dirty="0"/>
          </a:p>
        </p:txBody>
      </p:sp>
      <p:sp>
        <p:nvSpPr>
          <p:cNvPr id="24" name="Text 17"/>
          <p:cNvSpPr/>
          <p:nvPr/>
        </p:nvSpPr>
        <p:spPr>
          <a:xfrm>
            <a:off x="6675120" y="2286000"/>
            <a:ext cx="1828800" cy="182880"/>
          </a:xfrm>
          <a:prstGeom prst="rect">
            <a:avLst/>
          </a:prstGeom>
          <a:noFill/>
          <a:ln/>
        </p:spPr>
        <p:txBody>
          <a:bodyPr wrap="square" lIns="0" tIns="0" rIns="0" bIns="0" rtlCol="0" anchor="ctr"/>
          <a:lstStyle/>
          <a:p>
            <a:pPr marL="0" indent="0">
              <a:buNone/>
            </a:pPr>
            <a:r>
              <a:rPr lang="en-US" sz="1000" dirty="0">
                <a:solidFill>
                  <a:srgbClr val="7A9B7E"/>
                </a:solidFill>
                <a:latin typeface="Calibri" pitchFamily="34" charset="0"/>
                <a:ea typeface="Calibri" pitchFamily="34" charset="-122"/>
                <a:cs typeface="Calibri" pitchFamily="34" charset="-120"/>
              </a:rPr>
              <a:t>Serious Symptoms</a:t>
            </a:r>
            <a:endParaRPr lang="en-US" sz="1000" dirty="0"/>
          </a:p>
        </p:txBody>
      </p:sp>
      <p:sp>
        <p:nvSpPr>
          <p:cNvPr id="25" name="Text 18"/>
          <p:cNvSpPr/>
          <p:nvPr/>
        </p:nvSpPr>
        <p:spPr>
          <a:xfrm>
            <a:off x="6675120" y="2514600"/>
            <a:ext cx="1828800" cy="502920"/>
          </a:xfrm>
          <a:prstGeom prst="rect">
            <a:avLst/>
          </a:prstGeom>
          <a:noFill/>
          <a:ln/>
        </p:spPr>
        <p:txBody>
          <a:bodyPr wrap="square" lIns="0" tIns="0" rIns="0" bIns="0" rtlCol="0" anchor="ctr"/>
          <a:lstStyle/>
          <a:p>
            <a:pPr marL="0" indent="0">
              <a:buNone/>
            </a:pPr>
            <a:r>
              <a:rPr lang="en-US" sz="1100" dirty="0">
                <a:solidFill>
                  <a:srgbClr val="4A5648"/>
                </a:solidFill>
                <a:latin typeface="Calibri" pitchFamily="34" charset="0"/>
                <a:ea typeface="Calibri" pitchFamily="34" charset="-122"/>
                <a:cs typeface="Calibri" pitchFamily="34" charset="-120"/>
              </a:rPr>
              <a:t>Functioning is significantly impaired</a:t>
            </a:r>
            <a:endParaRPr lang="en-US" sz="1100" dirty="0"/>
          </a:p>
        </p:txBody>
      </p:sp>
      <p:sp>
        <p:nvSpPr>
          <p:cNvPr id="26" name="Shape 19"/>
          <p:cNvSpPr/>
          <p:nvPr/>
        </p:nvSpPr>
        <p:spPr>
          <a:xfrm>
            <a:off x="6583680" y="3200400"/>
            <a:ext cx="2011680" cy="502920"/>
          </a:xfrm>
          <a:prstGeom prst="roundRect">
            <a:avLst>
              <a:gd name="adj" fmla="val 14545"/>
            </a:avLst>
          </a:prstGeom>
          <a:solidFill>
            <a:srgbClr val="F5F0E8"/>
          </a:solidFill>
          <a:ln/>
        </p:spPr>
        <p:txBody>
          <a:bodyPr/>
          <a:lstStyle/>
          <a:p>
            <a:endParaRPr lang="en-US"/>
          </a:p>
        </p:txBody>
      </p:sp>
      <p:sp>
        <p:nvSpPr>
          <p:cNvPr id="27" name="Text 20"/>
          <p:cNvSpPr/>
          <p:nvPr/>
        </p:nvSpPr>
        <p:spPr>
          <a:xfrm>
            <a:off x="6675120" y="3246120"/>
            <a:ext cx="1828800" cy="457200"/>
          </a:xfrm>
          <a:prstGeom prst="rect">
            <a:avLst/>
          </a:prstGeom>
          <a:noFill/>
          <a:ln/>
        </p:spPr>
        <p:txBody>
          <a:bodyPr wrap="square" lIns="0" tIns="0" rIns="0" bIns="0" rtlCol="0" anchor="ctr"/>
          <a:lstStyle/>
          <a:p>
            <a:pPr marL="0" indent="0" algn="ctr">
              <a:buNone/>
            </a:pPr>
            <a:r>
              <a:rPr lang="en-US" sz="1000" dirty="0">
                <a:solidFill>
                  <a:srgbClr val="3D5A3E"/>
                </a:solidFill>
                <a:latin typeface="Calibri" pitchFamily="34" charset="0"/>
                <a:ea typeface="Calibri" pitchFamily="34" charset="-122"/>
                <a:cs typeface="Calibri" pitchFamily="34" charset="-120"/>
              </a:rPr>
              <a:t>Contact professionals,</a:t>
            </a:r>
            <a:endParaRPr lang="en-US" sz="1000" dirty="0"/>
          </a:p>
          <a:p>
            <a:pPr marL="0" indent="0" algn="ctr">
              <a:buNone/>
            </a:pPr>
            <a:r>
              <a:rPr lang="en-US" sz="1000" dirty="0">
                <a:solidFill>
                  <a:srgbClr val="3D5A3E"/>
                </a:solidFill>
                <a:latin typeface="Calibri" pitchFamily="34" charset="0"/>
                <a:ea typeface="Calibri" pitchFamily="34" charset="-122"/>
                <a:cs typeface="Calibri" pitchFamily="34" charset="-120"/>
              </a:rPr>
              <a:t>activate full plan</a:t>
            </a:r>
            <a:endParaRPr lang="en-US" sz="1000" dirty="0"/>
          </a:p>
        </p:txBody>
      </p:sp>
      <p:sp>
        <p:nvSpPr>
          <p:cNvPr id="28" name="Text 21"/>
          <p:cNvSpPr/>
          <p:nvPr/>
        </p:nvSpPr>
        <p:spPr>
          <a:xfrm>
            <a:off x="6675120" y="3840480"/>
            <a:ext cx="1828800" cy="274320"/>
          </a:xfrm>
          <a:prstGeom prst="rect">
            <a:avLst/>
          </a:prstGeom>
          <a:noFill/>
          <a:ln/>
        </p:spPr>
        <p:txBody>
          <a:bodyPr wrap="square" lIns="0" tIns="0" rIns="0" bIns="0" rtlCol="0" anchor="ctr"/>
          <a:lstStyle/>
          <a:p>
            <a:pPr marL="0" indent="0" algn="ctr">
              <a:buNone/>
            </a:pPr>
            <a:r>
              <a:rPr lang="en-US" sz="900" i="1" dirty="0">
                <a:solidFill>
                  <a:srgbClr val="C0654A"/>
                </a:solidFill>
                <a:latin typeface="Calibri" pitchFamily="34" charset="0"/>
                <a:ea typeface="Calibri" pitchFamily="34" charset="-122"/>
                <a:cs typeface="Calibri" pitchFamily="34" charset="-120"/>
              </a:rPr>
              <a:t>Urgent action needed</a:t>
            </a:r>
            <a:endParaRPr lang="en-US" sz="900" dirty="0"/>
          </a:p>
        </p:txBody>
      </p:sp>
      <p:sp>
        <p:nvSpPr>
          <p:cNvPr id="29" name="Text 22"/>
          <p:cNvSpPr/>
          <p:nvPr/>
        </p:nvSpPr>
        <p:spPr>
          <a:xfrm>
            <a:off x="731520" y="4663440"/>
            <a:ext cx="7680960" cy="365760"/>
          </a:xfrm>
          <a:prstGeom prst="rect">
            <a:avLst/>
          </a:prstGeom>
          <a:noFill/>
          <a:ln/>
        </p:spPr>
        <p:txBody>
          <a:bodyPr wrap="square" lIns="0" tIns="0" rIns="0" bIns="0" rtlCol="0" anchor="ctr"/>
          <a:lstStyle/>
          <a:p>
            <a:pPr marL="0" indent="0" algn="ctr">
              <a:buNone/>
            </a:pPr>
            <a:r>
              <a:rPr lang="en-US" sz="1300" i="1" dirty="0">
                <a:solidFill>
                  <a:srgbClr val="7A9B7E"/>
                </a:solidFill>
                <a:latin typeface="Calibri" pitchFamily="34" charset="0"/>
                <a:ea typeface="Calibri" pitchFamily="34" charset="-122"/>
                <a:cs typeface="Calibri" pitchFamily="34" charset="-120"/>
              </a:rPr>
              <a:t>The earlier you act, the more effective your response will be.</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3D5A3E"/>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548640"/>
            <a:ext cx="548640" cy="548640"/>
          </a:xfrm>
          <a:prstGeom prst="rect">
            <a:avLst/>
          </a:prstGeom>
        </p:spPr>
      </p:pic>
      <p:sp>
        <p:nvSpPr>
          <p:cNvPr id="3" name="Text 0"/>
          <p:cNvSpPr/>
          <p:nvPr/>
        </p:nvSpPr>
        <p:spPr>
          <a:xfrm>
            <a:off x="731520" y="1188720"/>
            <a:ext cx="7315200" cy="73152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Your Recovery Journey</a:t>
            </a:r>
            <a:endParaRPr lang="en-US" sz="3800" dirty="0"/>
          </a:p>
        </p:txBody>
      </p:sp>
      <p:sp>
        <p:nvSpPr>
          <p:cNvPr id="4" name="Text 1"/>
          <p:cNvSpPr/>
          <p:nvPr/>
        </p:nvSpPr>
        <p:spPr>
          <a:xfrm>
            <a:off x="1005840" y="2194560"/>
            <a:ext cx="7132320" cy="41148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You are the expert</a:t>
            </a:r>
            <a:r>
              <a:rPr lang="en-US" sz="1500" dirty="0">
                <a:solidFill>
                  <a:srgbClr val="F5F0E8"/>
                </a:solidFill>
                <a:latin typeface="Calibri" pitchFamily="34" charset="0"/>
                <a:ea typeface="Calibri" pitchFamily="34" charset="-122"/>
                <a:cs typeface="Calibri" pitchFamily="34" charset="-120"/>
              </a:rPr>
              <a:t> on yourself — only you can write your WRAP</a:t>
            </a:r>
            <a:endParaRPr lang="en-US" sz="1500" dirty="0"/>
          </a:p>
        </p:txBody>
      </p:sp>
      <p:sp>
        <p:nvSpPr>
          <p:cNvPr id="5" name="Text 2"/>
          <p:cNvSpPr/>
          <p:nvPr/>
        </p:nvSpPr>
        <p:spPr>
          <a:xfrm>
            <a:off x="1005840" y="2697480"/>
            <a:ext cx="7132320" cy="41148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Awareness is power</a:t>
            </a:r>
            <a:r>
              <a:rPr lang="en-US" sz="1500" dirty="0">
                <a:solidFill>
                  <a:srgbClr val="F5F0E8"/>
                </a:solidFill>
                <a:latin typeface="Calibri" pitchFamily="34" charset="0"/>
                <a:ea typeface="Calibri" pitchFamily="34" charset="-122"/>
                <a:cs typeface="Calibri" pitchFamily="34" charset="-120"/>
              </a:rPr>
              <a:t> — recognizing triggers and signs early changes everything</a:t>
            </a:r>
            <a:endParaRPr lang="en-US" sz="1500" dirty="0"/>
          </a:p>
        </p:txBody>
      </p:sp>
      <p:sp>
        <p:nvSpPr>
          <p:cNvPr id="6" name="Text 3"/>
          <p:cNvSpPr/>
          <p:nvPr/>
        </p:nvSpPr>
        <p:spPr>
          <a:xfrm>
            <a:off x="1005840" y="3200400"/>
            <a:ext cx="7132320" cy="41148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Plans need practice</a:t>
            </a:r>
            <a:r>
              <a:rPr lang="en-US" sz="1500" dirty="0">
                <a:solidFill>
                  <a:srgbClr val="F5F0E8"/>
                </a:solidFill>
                <a:latin typeface="Calibri" pitchFamily="34" charset="0"/>
                <a:ea typeface="Calibri" pitchFamily="34" charset="-122"/>
                <a:cs typeface="Calibri" pitchFamily="34" charset="-120"/>
              </a:rPr>
              <a:t> — review and update your action plans regularly</a:t>
            </a:r>
            <a:endParaRPr lang="en-US" sz="1500" dirty="0"/>
          </a:p>
        </p:txBody>
      </p:sp>
      <p:sp>
        <p:nvSpPr>
          <p:cNvPr id="7" name="Text 4"/>
          <p:cNvSpPr/>
          <p:nvPr/>
        </p:nvSpPr>
        <p:spPr>
          <a:xfrm>
            <a:off x="1005840" y="3703320"/>
            <a:ext cx="7132320" cy="41148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Support matters</a:t>
            </a:r>
            <a:r>
              <a:rPr lang="en-US" sz="1500" dirty="0">
                <a:solidFill>
                  <a:srgbClr val="F5F0E8"/>
                </a:solidFill>
                <a:latin typeface="Calibri" pitchFamily="34" charset="0"/>
                <a:ea typeface="Calibri" pitchFamily="34" charset="-122"/>
                <a:cs typeface="Calibri" pitchFamily="34" charset="-120"/>
              </a:rPr>
              <a:t> — share your plans with people you trust</a:t>
            </a:r>
            <a:endParaRPr lang="en-US" sz="1500" dirty="0"/>
          </a:p>
        </p:txBody>
      </p:sp>
      <p:sp>
        <p:nvSpPr>
          <p:cNvPr id="8" name="Text 5"/>
          <p:cNvSpPr/>
          <p:nvPr/>
        </p:nvSpPr>
        <p:spPr>
          <a:xfrm>
            <a:off x="1005840" y="4206240"/>
            <a:ext cx="7132320" cy="41148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Recovery is real</a:t>
            </a:r>
            <a:r>
              <a:rPr lang="en-US" sz="1500" dirty="0">
                <a:solidFill>
                  <a:srgbClr val="F5F0E8"/>
                </a:solidFill>
                <a:latin typeface="Calibri" pitchFamily="34" charset="0"/>
                <a:ea typeface="Calibri" pitchFamily="34" charset="-122"/>
                <a:cs typeface="Calibri" pitchFamily="34" charset="-120"/>
              </a:rPr>
              <a:t> — with WRAP, you can get well, stay well, and thrive</a:t>
            </a:r>
            <a:endParaRPr lang="en-US" sz="1500" dirty="0"/>
          </a:p>
        </p:txBody>
      </p:sp>
      <p:sp>
        <p:nvSpPr>
          <p:cNvPr id="9" name="Shape 6"/>
          <p:cNvSpPr/>
          <p:nvPr/>
        </p:nvSpPr>
        <p:spPr>
          <a:xfrm>
            <a:off x="0" y="4617720"/>
            <a:ext cx="9144000" cy="525780"/>
          </a:xfrm>
          <a:prstGeom prst="rect">
            <a:avLst/>
          </a:prstGeom>
          <a:solidFill>
            <a:srgbClr val="C0654A"/>
          </a:solidFill>
          <a:ln/>
        </p:spPr>
        <p:txBody>
          <a:bodyPr/>
          <a:lstStyle/>
          <a:p>
            <a:endParaRPr lang="en-US"/>
          </a:p>
        </p:txBody>
      </p:sp>
      <p:sp>
        <p:nvSpPr>
          <p:cNvPr id="10" name="Text 7"/>
          <p:cNvSpPr/>
          <p:nvPr/>
        </p:nvSpPr>
        <p:spPr>
          <a:xfrm>
            <a:off x="731520" y="4617720"/>
            <a:ext cx="7680960" cy="525780"/>
          </a:xfrm>
          <a:prstGeom prst="rect">
            <a:avLst/>
          </a:prstGeom>
          <a:noFill/>
          <a:ln/>
        </p:spPr>
        <p:txBody>
          <a:bodyPr wrap="square" lIns="0" tIns="0" rIns="0" bIns="0" rtlCol="0" anchor="ctr"/>
          <a:lstStyle/>
          <a:p>
            <a:pPr marL="0" indent="0">
              <a:buNone/>
            </a:pPr>
            <a:r>
              <a:rPr lang="en-US" sz="1200" i="1" dirty="0">
                <a:solidFill>
                  <a:srgbClr val="FFFFFF"/>
                </a:solidFill>
                <a:latin typeface="Calibri" pitchFamily="34" charset="0"/>
                <a:ea typeface="Calibri" pitchFamily="34" charset="-122"/>
                <a:cs typeface="Calibri" pitchFamily="34" charset="-120"/>
              </a:rPr>
              <a:t>"WRAP is a way of life for me — a great life." — Mary Ellen Copeland, PhD</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7315200" cy="640080"/>
          </a:xfrm>
          <a:prstGeom prst="rect">
            <a:avLst/>
          </a:prstGeom>
          <a:noFill/>
          <a:ln/>
        </p:spPr>
        <p:txBody>
          <a:bodyPr wrap="square" lIns="0" tIns="0" rIns="0" bIns="0" rtlCol="0" anchor="ctr"/>
          <a:lstStyle/>
          <a:p>
            <a:pPr marL="0" indent="0">
              <a:buNone/>
            </a:pPr>
            <a:r>
              <a:rPr lang="en-US" sz="3600" b="1" dirty="0">
                <a:solidFill>
                  <a:srgbClr val="3D5A3E"/>
                </a:solidFill>
                <a:latin typeface="Georgia" pitchFamily="34" charset="0"/>
                <a:ea typeface="Georgia" pitchFamily="34" charset="-122"/>
                <a:cs typeface="Georgia" pitchFamily="34" charset="-120"/>
              </a:rPr>
              <a:t>What is WRAP?</a:t>
            </a:r>
            <a:endParaRPr lang="en-US" sz="3600" dirty="0"/>
          </a:p>
        </p:txBody>
      </p:sp>
      <p:sp>
        <p:nvSpPr>
          <p:cNvPr id="3" name="Text 1"/>
          <p:cNvSpPr/>
          <p:nvPr/>
        </p:nvSpPr>
        <p:spPr>
          <a:xfrm>
            <a:off x="731520" y="1280160"/>
            <a:ext cx="7680960" cy="822960"/>
          </a:xfrm>
          <a:prstGeom prst="rect">
            <a:avLst/>
          </a:prstGeom>
          <a:noFill/>
          <a:ln/>
        </p:spPr>
        <p:txBody>
          <a:bodyPr wrap="square" lIns="0" tIns="0" rIns="0" bIns="0" rtlCol="0" anchor="ctr"/>
          <a:lstStyle/>
          <a:p>
            <a:pPr marL="0" indent="0">
              <a:buNone/>
            </a:pPr>
            <a:r>
              <a:rPr lang="en-US" sz="1500" i="1" dirty="0">
                <a:solidFill>
                  <a:srgbClr val="4A5648"/>
                </a:solidFill>
                <a:latin typeface="Calibri" pitchFamily="34" charset="0"/>
                <a:ea typeface="Calibri" pitchFamily="34" charset="-122"/>
                <a:cs typeface="Calibri" pitchFamily="34" charset="-120"/>
              </a:rPr>
              <a:t>The Wellness Recovery Action Plan is a self-designed prevention and wellness process that anyone can use to get well, stay well, and make their life the way they want it to be.</a:t>
            </a:r>
            <a:endParaRPr lang="en-US" sz="1500" dirty="0"/>
          </a:p>
        </p:txBody>
      </p:sp>
      <p:sp>
        <p:nvSpPr>
          <p:cNvPr id="4" name="Shape 2"/>
          <p:cNvSpPr/>
          <p:nvPr/>
        </p:nvSpPr>
        <p:spPr>
          <a:xfrm>
            <a:off x="731520" y="2468880"/>
            <a:ext cx="2377440" cy="2011680"/>
          </a:xfrm>
          <a:prstGeom prst="roundRect">
            <a:avLst>
              <a:gd name="adj" fmla="val 6818"/>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1005840" y="2743200"/>
            <a:ext cx="365760" cy="365760"/>
          </a:xfrm>
          <a:prstGeom prst="rect">
            <a:avLst/>
          </a:prstGeom>
        </p:spPr>
      </p:pic>
      <p:sp>
        <p:nvSpPr>
          <p:cNvPr id="6" name="Text 3"/>
          <p:cNvSpPr/>
          <p:nvPr/>
        </p:nvSpPr>
        <p:spPr>
          <a:xfrm>
            <a:off x="1005840" y="3200400"/>
            <a:ext cx="1828800" cy="365760"/>
          </a:xfrm>
          <a:prstGeom prst="rect">
            <a:avLst/>
          </a:prstGeom>
          <a:noFill/>
          <a:ln/>
        </p:spPr>
        <p:txBody>
          <a:bodyPr wrap="square" lIns="0" tIns="0" rIns="0" bIns="0" rtlCol="0" anchor="ctr"/>
          <a:lstStyle/>
          <a:p>
            <a:pPr marL="0" indent="0">
              <a:buNone/>
            </a:pPr>
            <a:r>
              <a:rPr lang="en-US" sz="1500" b="1" dirty="0">
                <a:solidFill>
                  <a:srgbClr val="3D5A3E"/>
                </a:solidFill>
                <a:latin typeface="Georgia" pitchFamily="34" charset="0"/>
                <a:ea typeface="Georgia" pitchFamily="34" charset="-122"/>
                <a:cs typeface="Georgia" pitchFamily="34" charset="-120"/>
              </a:rPr>
              <a:t>Self-Awareness</a:t>
            </a:r>
            <a:endParaRPr lang="en-US" sz="1500" dirty="0"/>
          </a:p>
        </p:txBody>
      </p:sp>
      <p:sp>
        <p:nvSpPr>
          <p:cNvPr id="7" name="Text 4"/>
          <p:cNvSpPr/>
          <p:nvPr/>
        </p:nvSpPr>
        <p:spPr>
          <a:xfrm>
            <a:off x="1005840" y="3566160"/>
            <a:ext cx="1828800" cy="731520"/>
          </a:xfrm>
          <a:prstGeom prst="rect">
            <a:avLst/>
          </a:prstGeom>
          <a:noFill/>
          <a:ln/>
        </p:spPr>
        <p:txBody>
          <a:bodyPr wrap="square" lIns="0" tIns="0" rIns="0" bIns="0" rtlCol="0" anchor="ctr"/>
          <a:lstStyle/>
          <a:p>
            <a:pPr marL="0" indent="0">
              <a:buNone/>
            </a:pPr>
            <a:r>
              <a:rPr lang="en-US" sz="1200" dirty="0">
                <a:solidFill>
                  <a:srgbClr val="4A5648"/>
                </a:solidFill>
                <a:latin typeface="Calibri" pitchFamily="34" charset="0"/>
                <a:ea typeface="Calibri" pitchFamily="34" charset="-122"/>
                <a:cs typeface="Calibri" pitchFamily="34" charset="-120"/>
              </a:rPr>
              <a:t>Identify your wellness tools, triggers, and warning signs through personal reflection</a:t>
            </a:r>
            <a:endParaRPr lang="en-US" sz="1200" dirty="0"/>
          </a:p>
        </p:txBody>
      </p:sp>
      <p:sp>
        <p:nvSpPr>
          <p:cNvPr id="8" name="Shape 5"/>
          <p:cNvSpPr/>
          <p:nvPr/>
        </p:nvSpPr>
        <p:spPr>
          <a:xfrm>
            <a:off x="3383280" y="2468880"/>
            <a:ext cx="2377440" cy="2011680"/>
          </a:xfrm>
          <a:prstGeom prst="roundRect">
            <a:avLst>
              <a:gd name="adj" fmla="val 6818"/>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3657600" y="2743200"/>
            <a:ext cx="365760" cy="365760"/>
          </a:xfrm>
          <a:prstGeom prst="rect">
            <a:avLst/>
          </a:prstGeom>
        </p:spPr>
      </p:pic>
      <p:sp>
        <p:nvSpPr>
          <p:cNvPr id="10" name="Text 6"/>
          <p:cNvSpPr/>
          <p:nvPr/>
        </p:nvSpPr>
        <p:spPr>
          <a:xfrm>
            <a:off x="3657600" y="3200400"/>
            <a:ext cx="1828800" cy="365760"/>
          </a:xfrm>
          <a:prstGeom prst="rect">
            <a:avLst/>
          </a:prstGeom>
          <a:noFill/>
          <a:ln/>
        </p:spPr>
        <p:txBody>
          <a:bodyPr wrap="square" lIns="0" tIns="0" rIns="0" bIns="0" rtlCol="0" anchor="ctr"/>
          <a:lstStyle/>
          <a:p>
            <a:pPr marL="0" indent="0">
              <a:buNone/>
            </a:pPr>
            <a:r>
              <a:rPr lang="en-US" sz="1500" b="1" dirty="0">
                <a:solidFill>
                  <a:srgbClr val="3D5A3E"/>
                </a:solidFill>
                <a:latin typeface="Georgia" pitchFamily="34" charset="0"/>
                <a:ea typeface="Georgia" pitchFamily="34" charset="-122"/>
                <a:cs typeface="Georgia" pitchFamily="34" charset="-120"/>
              </a:rPr>
              <a:t>Personal Responsibility</a:t>
            </a:r>
            <a:endParaRPr lang="en-US" sz="1500" dirty="0"/>
          </a:p>
        </p:txBody>
      </p:sp>
      <p:sp>
        <p:nvSpPr>
          <p:cNvPr id="11" name="Text 7"/>
          <p:cNvSpPr/>
          <p:nvPr/>
        </p:nvSpPr>
        <p:spPr>
          <a:xfrm>
            <a:off x="3657600" y="3566160"/>
            <a:ext cx="1828800" cy="731520"/>
          </a:xfrm>
          <a:prstGeom prst="rect">
            <a:avLst/>
          </a:prstGeom>
          <a:noFill/>
          <a:ln/>
        </p:spPr>
        <p:txBody>
          <a:bodyPr wrap="square" lIns="0" tIns="0" rIns="0" bIns="0" rtlCol="0" anchor="ctr"/>
          <a:lstStyle/>
          <a:p>
            <a:pPr marL="0" indent="0">
              <a:buNone/>
            </a:pPr>
            <a:r>
              <a:rPr lang="en-US" sz="1200" dirty="0">
                <a:solidFill>
                  <a:srgbClr val="4A5648"/>
                </a:solidFill>
                <a:latin typeface="Calibri" pitchFamily="34" charset="0"/>
                <a:ea typeface="Calibri" pitchFamily="34" charset="-122"/>
                <a:cs typeface="Calibri" pitchFamily="34" charset="-120"/>
              </a:rPr>
              <a:t>You are the expert on yourself — take ownership of your wellness journey</a:t>
            </a:r>
            <a:endParaRPr lang="en-US" sz="1200" dirty="0"/>
          </a:p>
        </p:txBody>
      </p:sp>
      <p:sp>
        <p:nvSpPr>
          <p:cNvPr id="12" name="Shape 8"/>
          <p:cNvSpPr/>
          <p:nvPr/>
        </p:nvSpPr>
        <p:spPr>
          <a:xfrm>
            <a:off x="6035040" y="2468880"/>
            <a:ext cx="2377440" cy="2011680"/>
          </a:xfrm>
          <a:prstGeom prst="roundRect">
            <a:avLst>
              <a:gd name="adj" fmla="val 6818"/>
            </a:avLst>
          </a:prstGeom>
          <a:solidFill>
            <a:srgbClr val="FFFFFF"/>
          </a:solidFill>
          <a:ln/>
          <a:effectLst>
            <a:outerShdw blurRad="76200" dist="25400" dir="8100000" algn="bl" rotWithShape="0">
              <a:srgbClr val="000000">
                <a:alpha val="10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6309360" y="2743200"/>
            <a:ext cx="365760" cy="365760"/>
          </a:xfrm>
          <a:prstGeom prst="rect">
            <a:avLst/>
          </a:prstGeom>
        </p:spPr>
      </p:pic>
      <p:sp>
        <p:nvSpPr>
          <p:cNvPr id="14" name="Text 9"/>
          <p:cNvSpPr/>
          <p:nvPr/>
        </p:nvSpPr>
        <p:spPr>
          <a:xfrm>
            <a:off x="6309360" y="3200400"/>
            <a:ext cx="1828800" cy="365760"/>
          </a:xfrm>
          <a:prstGeom prst="rect">
            <a:avLst/>
          </a:prstGeom>
          <a:noFill/>
          <a:ln/>
        </p:spPr>
        <p:txBody>
          <a:bodyPr wrap="square" lIns="0" tIns="0" rIns="0" bIns="0" rtlCol="0" anchor="ctr"/>
          <a:lstStyle/>
          <a:p>
            <a:pPr marL="0" indent="0">
              <a:buNone/>
            </a:pPr>
            <a:r>
              <a:rPr lang="en-US" sz="1500" b="1" dirty="0">
                <a:solidFill>
                  <a:srgbClr val="3D5A3E"/>
                </a:solidFill>
                <a:latin typeface="Georgia" pitchFamily="34" charset="0"/>
                <a:ea typeface="Georgia" pitchFamily="34" charset="-122"/>
                <a:cs typeface="Georgia" pitchFamily="34" charset="-120"/>
              </a:rPr>
              <a:t>Action Planning</a:t>
            </a:r>
            <a:endParaRPr lang="en-US" sz="1500" dirty="0"/>
          </a:p>
        </p:txBody>
      </p:sp>
      <p:sp>
        <p:nvSpPr>
          <p:cNvPr id="15" name="Text 10"/>
          <p:cNvSpPr/>
          <p:nvPr/>
        </p:nvSpPr>
        <p:spPr>
          <a:xfrm>
            <a:off x="6309360" y="3566160"/>
            <a:ext cx="1828800" cy="731520"/>
          </a:xfrm>
          <a:prstGeom prst="rect">
            <a:avLst/>
          </a:prstGeom>
          <a:noFill/>
          <a:ln/>
        </p:spPr>
        <p:txBody>
          <a:bodyPr wrap="square" lIns="0" tIns="0" rIns="0" bIns="0" rtlCol="0" anchor="ctr"/>
          <a:lstStyle/>
          <a:p>
            <a:pPr marL="0" indent="0">
              <a:buNone/>
            </a:pPr>
            <a:r>
              <a:rPr lang="en-US" sz="1200" dirty="0">
                <a:solidFill>
                  <a:srgbClr val="4A5648"/>
                </a:solidFill>
                <a:latin typeface="Calibri" pitchFamily="34" charset="0"/>
                <a:ea typeface="Calibri" pitchFamily="34" charset="-122"/>
                <a:cs typeface="Calibri" pitchFamily="34" charset="-120"/>
              </a:rPr>
              <a:t>Create specific, practical plans for each stage of your wellness continuum</a:t>
            </a:r>
            <a:endParaRPr lang="en-US" sz="1200" dirty="0"/>
          </a:p>
        </p:txBody>
      </p:sp>
      <p:sp>
        <p:nvSpPr>
          <p:cNvPr id="16" name="Text 11"/>
          <p:cNvSpPr/>
          <p:nvPr/>
        </p:nvSpPr>
        <p:spPr>
          <a:xfrm>
            <a:off x="731520" y="4663440"/>
            <a:ext cx="7680960" cy="365760"/>
          </a:xfrm>
          <a:prstGeom prst="rect">
            <a:avLst/>
          </a:prstGeom>
          <a:noFill/>
          <a:ln/>
        </p:spPr>
        <p:txBody>
          <a:bodyPr wrap="square" lIns="0" tIns="0" rIns="0" bIns="0" rtlCol="0" anchor="ctr"/>
          <a:lstStyle/>
          <a:p>
            <a:pPr marL="0" indent="0">
              <a:buNone/>
            </a:pPr>
            <a:r>
              <a:rPr lang="en-US" sz="1000" dirty="0">
                <a:solidFill>
                  <a:srgbClr val="4A5648"/>
                </a:solidFill>
                <a:latin typeface="Calibri" pitchFamily="34" charset="0"/>
                <a:ea typeface="Calibri" pitchFamily="34" charset="-122"/>
                <a:cs typeface="Calibri" pitchFamily="34" charset="-120"/>
              </a:rPr>
              <a:t>Developed in 1997 by Mary Ellen Copeland, PhD — listed in SAMHSA's National Registry of Evidence-Based Programs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7315200" cy="640080"/>
          </a:xfrm>
          <a:prstGeom prst="rect">
            <a:avLst/>
          </a:prstGeom>
          <a:noFill/>
          <a:ln/>
        </p:spPr>
        <p:txBody>
          <a:bodyPr wrap="square" lIns="0" tIns="0" rIns="0" bIns="0" rtlCol="0" anchor="ctr"/>
          <a:lstStyle/>
          <a:p>
            <a:pPr marL="0" indent="0">
              <a:buNone/>
            </a:pPr>
            <a:r>
              <a:rPr lang="en-US" sz="3600" b="1" dirty="0">
                <a:solidFill>
                  <a:srgbClr val="3D5A3E"/>
                </a:solidFill>
                <a:latin typeface="Georgia" pitchFamily="34" charset="0"/>
                <a:ea typeface="Georgia" pitchFamily="34" charset="-122"/>
                <a:cs typeface="Georgia" pitchFamily="34" charset="-120"/>
              </a:rPr>
              <a:t>The WRAP Framework</a:t>
            </a:r>
            <a:endParaRPr lang="en-US" sz="3600" dirty="0"/>
          </a:p>
        </p:txBody>
      </p:sp>
      <p:sp>
        <p:nvSpPr>
          <p:cNvPr id="3" name="Text 1"/>
          <p:cNvSpPr/>
          <p:nvPr/>
        </p:nvSpPr>
        <p:spPr>
          <a:xfrm>
            <a:off x="731520" y="1097280"/>
            <a:ext cx="7315200" cy="365760"/>
          </a:xfrm>
          <a:prstGeom prst="rect">
            <a:avLst/>
          </a:prstGeom>
          <a:noFill/>
          <a:ln/>
        </p:spPr>
        <p:txBody>
          <a:bodyPr wrap="square" lIns="0" tIns="0" rIns="0" bIns="0" rtlCol="0" anchor="ctr"/>
          <a:lstStyle/>
          <a:p>
            <a:pPr marL="0" indent="0">
              <a:buNone/>
            </a:pPr>
            <a:r>
              <a:rPr lang="en-US" sz="1400" dirty="0">
                <a:solidFill>
                  <a:srgbClr val="4A5648"/>
                </a:solidFill>
                <a:latin typeface="Calibri" pitchFamily="34" charset="0"/>
                <a:ea typeface="Calibri" pitchFamily="34" charset="-122"/>
                <a:cs typeface="Calibri" pitchFamily="34" charset="-120"/>
              </a:rPr>
              <a:t>Seven interconnected components that guide your wellness journey</a:t>
            </a:r>
            <a:endParaRPr lang="en-US" sz="1400" dirty="0"/>
          </a:p>
        </p:txBody>
      </p:sp>
      <p:sp>
        <p:nvSpPr>
          <p:cNvPr id="4" name="Shape 2"/>
          <p:cNvSpPr/>
          <p:nvPr/>
        </p:nvSpPr>
        <p:spPr>
          <a:xfrm>
            <a:off x="457200" y="1828800"/>
            <a:ext cx="960120" cy="1005840"/>
          </a:xfrm>
          <a:prstGeom prst="roundRect">
            <a:avLst>
              <a:gd name="adj" fmla="val 9524"/>
            </a:avLst>
          </a:prstGeom>
          <a:solidFill>
            <a:srgbClr val="7A9B7E"/>
          </a:solidFill>
          <a:ln/>
        </p:spPr>
        <p:txBody>
          <a:bodyPr/>
          <a:lstStyle/>
          <a:p>
            <a:endParaRPr lang="en-US"/>
          </a:p>
        </p:txBody>
      </p:sp>
      <p:sp>
        <p:nvSpPr>
          <p:cNvPr id="5" name="Text 3"/>
          <p:cNvSpPr/>
          <p:nvPr/>
        </p:nvSpPr>
        <p:spPr>
          <a:xfrm>
            <a:off x="457200" y="1920240"/>
            <a:ext cx="9601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6" name="Text 4"/>
          <p:cNvSpPr/>
          <p:nvPr/>
        </p:nvSpPr>
        <p:spPr>
          <a:xfrm>
            <a:off x="530352"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Wellness Toolbox</a:t>
            </a:r>
            <a:endParaRPr lang="en-US" sz="950" dirty="0"/>
          </a:p>
        </p:txBody>
      </p:sp>
      <p:pic>
        <p:nvPicPr>
          <p:cNvPr id="7" name="Image 0" descr="preencoded.png"/>
          <p:cNvPicPr>
            <a:picLocks noChangeAspect="1"/>
          </p:cNvPicPr>
          <p:nvPr/>
        </p:nvPicPr>
        <p:blipFill>
          <a:blip r:embed="rId3"/>
          <a:stretch>
            <a:fillRect/>
          </a:stretch>
        </p:blipFill>
        <p:spPr>
          <a:xfrm>
            <a:off x="1435608" y="2194560"/>
            <a:ext cx="128016" cy="128016"/>
          </a:xfrm>
          <a:prstGeom prst="rect">
            <a:avLst/>
          </a:prstGeom>
        </p:spPr>
      </p:pic>
      <p:sp>
        <p:nvSpPr>
          <p:cNvPr id="8" name="Shape 5"/>
          <p:cNvSpPr/>
          <p:nvPr/>
        </p:nvSpPr>
        <p:spPr>
          <a:xfrm>
            <a:off x="1581912" y="1828800"/>
            <a:ext cx="960120" cy="1005840"/>
          </a:xfrm>
          <a:prstGeom prst="roundRect">
            <a:avLst>
              <a:gd name="adj" fmla="val 9524"/>
            </a:avLst>
          </a:prstGeom>
          <a:solidFill>
            <a:srgbClr val="7A9B7E"/>
          </a:solidFill>
          <a:ln/>
        </p:spPr>
        <p:txBody>
          <a:bodyPr/>
          <a:lstStyle/>
          <a:p>
            <a:endParaRPr lang="en-US"/>
          </a:p>
        </p:txBody>
      </p:sp>
      <p:sp>
        <p:nvSpPr>
          <p:cNvPr id="9" name="Text 6"/>
          <p:cNvSpPr/>
          <p:nvPr/>
        </p:nvSpPr>
        <p:spPr>
          <a:xfrm>
            <a:off x="1581912" y="1920240"/>
            <a:ext cx="9601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7"/>
          <p:cNvSpPr/>
          <p:nvPr/>
        </p:nvSpPr>
        <p:spPr>
          <a:xfrm>
            <a:off x="1655064"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Daily Maintenance Plan</a:t>
            </a:r>
            <a:endParaRPr lang="en-US" sz="950" dirty="0"/>
          </a:p>
        </p:txBody>
      </p:sp>
      <p:pic>
        <p:nvPicPr>
          <p:cNvPr id="11" name="Image 1" descr="preencoded.png"/>
          <p:cNvPicPr>
            <a:picLocks noChangeAspect="1"/>
          </p:cNvPicPr>
          <p:nvPr/>
        </p:nvPicPr>
        <p:blipFill>
          <a:blip r:embed="rId3"/>
          <a:stretch>
            <a:fillRect/>
          </a:stretch>
        </p:blipFill>
        <p:spPr>
          <a:xfrm>
            <a:off x="2560320" y="2194560"/>
            <a:ext cx="128016" cy="128016"/>
          </a:xfrm>
          <a:prstGeom prst="rect">
            <a:avLst/>
          </a:prstGeom>
        </p:spPr>
      </p:pic>
      <p:sp>
        <p:nvSpPr>
          <p:cNvPr id="12" name="Shape 8"/>
          <p:cNvSpPr/>
          <p:nvPr/>
        </p:nvSpPr>
        <p:spPr>
          <a:xfrm>
            <a:off x="2706624" y="1828800"/>
            <a:ext cx="960120" cy="1005840"/>
          </a:xfrm>
          <a:prstGeom prst="roundRect">
            <a:avLst>
              <a:gd name="adj" fmla="val 9524"/>
            </a:avLst>
          </a:prstGeom>
          <a:solidFill>
            <a:srgbClr val="C0654A"/>
          </a:solidFill>
          <a:ln/>
        </p:spPr>
        <p:txBody>
          <a:bodyPr/>
          <a:lstStyle/>
          <a:p>
            <a:endParaRPr lang="en-US"/>
          </a:p>
        </p:txBody>
      </p:sp>
      <p:sp>
        <p:nvSpPr>
          <p:cNvPr id="13" name="Text 9"/>
          <p:cNvSpPr/>
          <p:nvPr/>
        </p:nvSpPr>
        <p:spPr>
          <a:xfrm>
            <a:off x="2706624" y="1920240"/>
            <a:ext cx="960120" cy="274320"/>
          </a:xfrm>
          <a:prstGeom prst="rect">
            <a:avLst/>
          </a:prstGeom>
          <a:noFill/>
          <a:ln/>
        </p:spPr>
        <p:txBody>
          <a:bodyPr wrap="square" lIns="0" tIns="0" rIns="0" bIns="0" rtlCol="0" anchor="ctr"/>
          <a:lstStyle/>
          <a:p>
            <a:pPr marL="0" indent="0" algn="ctr">
              <a:buNone/>
            </a:pPr>
            <a:r>
              <a:rPr lang="en-US" sz="1100" b="1" dirty="0">
                <a:solidFill>
                  <a:srgbClr val="F5F0E8"/>
                </a:solidFill>
                <a:latin typeface="Calibri" pitchFamily="34" charset="0"/>
                <a:ea typeface="Calibri" pitchFamily="34" charset="-122"/>
                <a:cs typeface="Calibri" pitchFamily="34" charset="-120"/>
              </a:rPr>
              <a:t>3</a:t>
            </a:r>
            <a:endParaRPr lang="en-US" sz="1100" dirty="0"/>
          </a:p>
        </p:txBody>
      </p:sp>
      <p:sp>
        <p:nvSpPr>
          <p:cNvPr id="14" name="Text 10"/>
          <p:cNvSpPr/>
          <p:nvPr/>
        </p:nvSpPr>
        <p:spPr>
          <a:xfrm>
            <a:off x="2779776"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Triggers Action Plan</a:t>
            </a:r>
            <a:endParaRPr lang="en-US" sz="950" dirty="0"/>
          </a:p>
        </p:txBody>
      </p:sp>
      <p:pic>
        <p:nvPicPr>
          <p:cNvPr id="15" name="Image 2" descr="preencoded.png"/>
          <p:cNvPicPr>
            <a:picLocks noChangeAspect="1"/>
          </p:cNvPicPr>
          <p:nvPr/>
        </p:nvPicPr>
        <p:blipFill>
          <a:blip r:embed="rId3"/>
          <a:stretch>
            <a:fillRect/>
          </a:stretch>
        </p:blipFill>
        <p:spPr>
          <a:xfrm>
            <a:off x="3685032" y="2194560"/>
            <a:ext cx="128016" cy="128016"/>
          </a:xfrm>
          <a:prstGeom prst="rect">
            <a:avLst/>
          </a:prstGeom>
        </p:spPr>
      </p:pic>
      <p:sp>
        <p:nvSpPr>
          <p:cNvPr id="16" name="Shape 11"/>
          <p:cNvSpPr/>
          <p:nvPr/>
        </p:nvSpPr>
        <p:spPr>
          <a:xfrm>
            <a:off x="3831336" y="1828800"/>
            <a:ext cx="960120" cy="1005840"/>
          </a:xfrm>
          <a:prstGeom prst="roundRect">
            <a:avLst>
              <a:gd name="adj" fmla="val 9524"/>
            </a:avLst>
          </a:prstGeom>
          <a:solidFill>
            <a:srgbClr val="C0654A"/>
          </a:solidFill>
          <a:ln/>
        </p:spPr>
        <p:txBody>
          <a:bodyPr/>
          <a:lstStyle/>
          <a:p>
            <a:endParaRPr lang="en-US"/>
          </a:p>
        </p:txBody>
      </p:sp>
      <p:sp>
        <p:nvSpPr>
          <p:cNvPr id="17" name="Text 12"/>
          <p:cNvSpPr/>
          <p:nvPr/>
        </p:nvSpPr>
        <p:spPr>
          <a:xfrm>
            <a:off x="3831336" y="1920240"/>
            <a:ext cx="960120" cy="274320"/>
          </a:xfrm>
          <a:prstGeom prst="rect">
            <a:avLst/>
          </a:prstGeom>
          <a:noFill/>
          <a:ln/>
        </p:spPr>
        <p:txBody>
          <a:bodyPr wrap="square" lIns="0" tIns="0" rIns="0" bIns="0" rtlCol="0" anchor="ctr"/>
          <a:lstStyle/>
          <a:p>
            <a:pPr marL="0" indent="0" algn="ctr">
              <a:buNone/>
            </a:pPr>
            <a:r>
              <a:rPr lang="en-US" sz="1100" b="1" dirty="0">
                <a:solidFill>
                  <a:srgbClr val="F5F0E8"/>
                </a:solidFill>
                <a:latin typeface="Calibri" pitchFamily="34" charset="0"/>
                <a:ea typeface="Calibri" pitchFamily="34" charset="-122"/>
                <a:cs typeface="Calibri" pitchFamily="34" charset="-120"/>
              </a:rPr>
              <a:t>4</a:t>
            </a:r>
            <a:endParaRPr lang="en-US" sz="1100" dirty="0"/>
          </a:p>
        </p:txBody>
      </p:sp>
      <p:sp>
        <p:nvSpPr>
          <p:cNvPr id="18" name="Text 13"/>
          <p:cNvSpPr/>
          <p:nvPr/>
        </p:nvSpPr>
        <p:spPr>
          <a:xfrm>
            <a:off x="3904488"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Early Warning Signs</a:t>
            </a:r>
            <a:endParaRPr lang="en-US" sz="950" dirty="0"/>
          </a:p>
          <a:p>
            <a:pPr marL="0" indent="0" algn="ctr">
              <a:buNone/>
            </a:pPr>
            <a:r>
              <a:rPr lang="en-US" sz="950" dirty="0">
                <a:solidFill>
                  <a:srgbClr val="FFFFFF"/>
                </a:solidFill>
                <a:latin typeface="Calibri" pitchFamily="34" charset="0"/>
                <a:ea typeface="Calibri" pitchFamily="34" charset="-122"/>
                <a:cs typeface="Calibri" pitchFamily="34" charset="-120"/>
              </a:rPr>
              <a:t>Action Plan</a:t>
            </a:r>
            <a:endParaRPr lang="en-US" sz="950" dirty="0"/>
          </a:p>
        </p:txBody>
      </p:sp>
      <p:pic>
        <p:nvPicPr>
          <p:cNvPr id="19" name="Image 3" descr="preencoded.png"/>
          <p:cNvPicPr>
            <a:picLocks noChangeAspect="1"/>
          </p:cNvPicPr>
          <p:nvPr/>
        </p:nvPicPr>
        <p:blipFill>
          <a:blip r:embed="rId3"/>
          <a:stretch>
            <a:fillRect/>
          </a:stretch>
        </p:blipFill>
        <p:spPr>
          <a:xfrm>
            <a:off x="4809744" y="2194560"/>
            <a:ext cx="128016" cy="128016"/>
          </a:xfrm>
          <a:prstGeom prst="rect">
            <a:avLst/>
          </a:prstGeom>
        </p:spPr>
      </p:pic>
      <p:sp>
        <p:nvSpPr>
          <p:cNvPr id="20" name="Shape 14"/>
          <p:cNvSpPr/>
          <p:nvPr/>
        </p:nvSpPr>
        <p:spPr>
          <a:xfrm>
            <a:off x="4956048" y="1828800"/>
            <a:ext cx="960120" cy="1005840"/>
          </a:xfrm>
          <a:prstGeom prst="roundRect">
            <a:avLst>
              <a:gd name="adj" fmla="val 9524"/>
            </a:avLst>
          </a:prstGeom>
          <a:solidFill>
            <a:srgbClr val="C0654A"/>
          </a:solidFill>
          <a:ln/>
        </p:spPr>
        <p:txBody>
          <a:bodyPr/>
          <a:lstStyle/>
          <a:p>
            <a:endParaRPr lang="en-US"/>
          </a:p>
        </p:txBody>
      </p:sp>
      <p:sp>
        <p:nvSpPr>
          <p:cNvPr id="21" name="Text 15"/>
          <p:cNvSpPr/>
          <p:nvPr/>
        </p:nvSpPr>
        <p:spPr>
          <a:xfrm>
            <a:off x="4956048" y="1920240"/>
            <a:ext cx="960120" cy="274320"/>
          </a:xfrm>
          <a:prstGeom prst="rect">
            <a:avLst/>
          </a:prstGeom>
          <a:noFill/>
          <a:ln/>
        </p:spPr>
        <p:txBody>
          <a:bodyPr wrap="square" lIns="0" tIns="0" rIns="0" bIns="0" rtlCol="0" anchor="ctr"/>
          <a:lstStyle/>
          <a:p>
            <a:pPr marL="0" indent="0" algn="ctr">
              <a:buNone/>
            </a:pPr>
            <a:r>
              <a:rPr lang="en-US" sz="1100" b="1" dirty="0">
                <a:solidFill>
                  <a:srgbClr val="F5F0E8"/>
                </a:solidFill>
                <a:latin typeface="Calibri" pitchFamily="34" charset="0"/>
                <a:ea typeface="Calibri" pitchFamily="34" charset="-122"/>
                <a:cs typeface="Calibri" pitchFamily="34" charset="-120"/>
              </a:rPr>
              <a:t>5</a:t>
            </a:r>
            <a:endParaRPr lang="en-US" sz="1100" dirty="0"/>
          </a:p>
        </p:txBody>
      </p:sp>
      <p:sp>
        <p:nvSpPr>
          <p:cNvPr id="22" name="Text 16"/>
          <p:cNvSpPr/>
          <p:nvPr/>
        </p:nvSpPr>
        <p:spPr>
          <a:xfrm>
            <a:off x="5029200"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When Things Are</a:t>
            </a:r>
            <a:endParaRPr lang="en-US" sz="950" dirty="0"/>
          </a:p>
          <a:p>
            <a:pPr marL="0" indent="0" algn="ctr">
              <a:buNone/>
            </a:pPr>
            <a:r>
              <a:rPr lang="en-US" sz="950" dirty="0">
                <a:solidFill>
                  <a:srgbClr val="FFFFFF"/>
                </a:solidFill>
                <a:latin typeface="Calibri" pitchFamily="34" charset="0"/>
                <a:ea typeface="Calibri" pitchFamily="34" charset="-122"/>
                <a:cs typeface="Calibri" pitchFamily="34" charset="-120"/>
              </a:rPr>
              <a:t>Breaking Down</a:t>
            </a:r>
            <a:endParaRPr lang="en-US" sz="950" dirty="0"/>
          </a:p>
        </p:txBody>
      </p:sp>
      <p:pic>
        <p:nvPicPr>
          <p:cNvPr id="23" name="Image 4" descr="preencoded.png"/>
          <p:cNvPicPr>
            <a:picLocks noChangeAspect="1"/>
          </p:cNvPicPr>
          <p:nvPr/>
        </p:nvPicPr>
        <p:blipFill>
          <a:blip r:embed="rId3"/>
          <a:stretch>
            <a:fillRect/>
          </a:stretch>
        </p:blipFill>
        <p:spPr>
          <a:xfrm>
            <a:off x="5934456" y="2194560"/>
            <a:ext cx="128016" cy="128016"/>
          </a:xfrm>
          <a:prstGeom prst="rect">
            <a:avLst/>
          </a:prstGeom>
        </p:spPr>
      </p:pic>
      <p:sp>
        <p:nvSpPr>
          <p:cNvPr id="24" name="Shape 17"/>
          <p:cNvSpPr/>
          <p:nvPr/>
        </p:nvSpPr>
        <p:spPr>
          <a:xfrm>
            <a:off x="6080760" y="1828800"/>
            <a:ext cx="960120" cy="1005840"/>
          </a:xfrm>
          <a:prstGeom prst="roundRect">
            <a:avLst>
              <a:gd name="adj" fmla="val 9524"/>
            </a:avLst>
          </a:prstGeom>
          <a:solidFill>
            <a:srgbClr val="7A9B7E"/>
          </a:solidFill>
          <a:ln/>
        </p:spPr>
        <p:txBody>
          <a:bodyPr/>
          <a:lstStyle/>
          <a:p>
            <a:endParaRPr lang="en-US"/>
          </a:p>
        </p:txBody>
      </p:sp>
      <p:sp>
        <p:nvSpPr>
          <p:cNvPr id="25" name="Text 18"/>
          <p:cNvSpPr/>
          <p:nvPr/>
        </p:nvSpPr>
        <p:spPr>
          <a:xfrm>
            <a:off x="6080760" y="1920240"/>
            <a:ext cx="9601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6</a:t>
            </a:r>
            <a:endParaRPr lang="en-US" sz="1100" dirty="0"/>
          </a:p>
        </p:txBody>
      </p:sp>
      <p:sp>
        <p:nvSpPr>
          <p:cNvPr id="26" name="Text 19"/>
          <p:cNvSpPr/>
          <p:nvPr/>
        </p:nvSpPr>
        <p:spPr>
          <a:xfrm>
            <a:off x="6153912"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Crisis Plan</a:t>
            </a:r>
            <a:endParaRPr lang="en-US" sz="950" dirty="0"/>
          </a:p>
        </p:txBody>
      </p:sp>
      <p:pic>
        <p:nvPicPr>
          <p:cNvPr id="27" name="Image 5" descr="preencoded.png"/>
          <p:cNvPicPr>
            <a:picLocks noChangeAspect="1"/>
          </p:cNvPicPr>
          <p:nvPr/>
        </p:nvPicPr>
        <p:blipFill>
          <a:blip r:embed="rId3"/>
          <a:stretch>
            <a:fillRect/>
          </a:stretch>
        </p:blipFill>
        <p:spPr>
          <a:xfrm>
            <a:off x="7059168" y="2194560"/>
            <a:ext cx="128016" cy="128016"/>
          </a:xfrm>
          <a:prstGeom prst="rect">
            <a:avLst/>
          </a:prstGeom>
        </p:spPr>
      </p:pic>
      <p:sp>
        <p:nvSpPr>
          <p:cNvPr id="28" name="Shape 20"/>
          <p:cNvSpPr/>
          <p:nvPr/>
        </p:nvSpPr>
        <p:spPr>
          <a:xfrm>
            <a:off x="7205472" y="1828800"/>
            <a:ext cx="960120" cy="1005840"/>
          </a:xfrm>
          <a:prstGeom prst="roundRect">
            <a:avLst>
              <a:gd name="adj" fmla="val 9524"/>
            </a:avLst>
          </a:prstGeom>
          <a:solidFill>
            <a:srgbClr val="7A9B7E"/>
          </a:solidFill>
          <a:ln/>
        </p:spPr>
        <p:txBody>
          <a:bodyPr/>
          <a:lstStyle/>
          <a:p>
            <a:endParaRPr lang="en-US"/>
          </a:p>
        </p:txBody>
      </p:sp>
      <p:sp>
        <p:nvSpPr>
          <p:cNvPr id="29" name="Text 21"/>
          <p:cNvSpPr/>
          <p:nvPr/>
        </p:nvSpPr>
        <p:spPr>
          <a:xfrm>
            <a:off x="7205472" y="1920240"/>
            <a:ext cx="9601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7</a:t>
            </a:r>
            <a:endParaRPr lang="en-US" sz="1100" dirty="0"/>
          </a:p>
        </p:txBody>
      </p:sp>
      <p:sp>
        <p:nvSpPr>
          <p:cNvPr id="30" name="Text 22"/>
          <p:cNvSpPr/>
          <p:nvPr/>
        </p:nvSpPr>
        <p:spPr>
          <a:xfrm>
            <a:off x="7278624" y="2148840"/>
            <a:ext cx="813816" cy="594360"/>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Post-Crisis Plan</a:t>
            </a:r>
            <a:endParaRPr lang="en-US" sz="950" dirty="0"/>
          </a:p>
        </p:txBody>
      </p:sp>
      <p:sp>
        <p:nvSpPr>
          <p:cNvPr id="31" name="Shape 23"/>
          <p:cNvSpPr/>
          <p:nvPr/>
        </p:nvSpPr>
        <p:spPr>
          <a:xfrm>
            <a:off x="731520" y="3200400"/>
            <a:ext cx="7680960" cy="1463040"/>
          </a:xfrm>
          <a:prstGeom prst="roundRect">
            <a:avLst>
              <a:gd name="adj" fmla="val 7500"/>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32" name="Text 24"/>
          <p:cNvSpPr/>
          <p:nvPr/>
        </p:nvSpPr>
        <p:spPr>
          <a:xfrm>
            <a:off x="1005840" y="3337560"/>
            <a:ext cx="2743200" cy="320040"/>
          </a:xfrm>
          <a:prstGeom prst="rect">
            <a:avLst/>
          </a:prstGeom>
          <a:noFill/>
          <a:ln/>
        </p:spPr>
        <p:txBody>
          <a:bodyPr wrap="square" lIns="0" tIns="0" rIns="0" bIns="0" rtlCol="0" anchor="ctr"/>
          <a:lstStyle/>
          <a:p>
            <a:pPr marL="0" indent="0">
              <a:buNone/>
            </a:pPr>
            <a:r>
              <a:rPr lang="en-US" sz="1500" b="1" dirty="0">
                <a:solidFill>
                  <a:srgbClr val="C0654A"/>
                </a:solidFill>
                <a:latin typeface="Georgia" pitchFamily="34" charset="0"/>
                <a:ea typeface="Georgia" pitchFamily="34" charset="-122"/>
                <a:cs typeface="Georgia" pitchFamily="34" charset="-120"/>
              </a:rPr>
              <a:t>Today's Focus</a:t>
            </a:r>
            <a:endParaRPr lang="en-US" sz="1500" dirty="0"/>
          </a:p>
        </p:txBody>
      </p:sp>
      <p:sp>
        <p:nvSpPr>
          <p:cNvPr id="33" name="Text 25"/>
          <p:cNvSpPr/>
          <p:nvPr/>
        </p:nvSpPr>
        <p:spPr>
          <a:xfrm>
            <a:off x="1005840" y="3657600"/>
            <a:ext cx="7132320" cy="914400"/>
          </a:xfrm>
          <a:prstGeom prst="rect">
            <a:avLst/>
          </a:prstGeom>
          <a:noFill/>
          <a:ln/>
        </p:spPr>
        <p:txBody>
          <a:bodyPr wrap="square" lIns="0" tIns="0" rIns="0" bIns="0" rtlCol="0" anchor="ctr"/>
          <a:lstStyle/>
          <a:p>
            <a:pPr marL="0" indent="0">
              <a:spcAft>
                <a:spcPts val="200"/>
              </a:spcAft>
              <a:buNone/>
            </a:pPr>
            <a:r>
              <a:rPr lang="en-US" sz="1100" b="1" dirty="0">
                <a:solidFill>
                  <a:srgbClr val="3D5A3E"/>
                </a:solidFill>
                <a:latin typeface="Calibri" pitchFamily="34" charset="0"/>
                <a:ea typeface="Calibri" pitchFamily="34" charset="-122"/>
                <a:cs typeface="Calibri" pitchFamily="34" charset="-120"/>
              </a:rPr>
              <a:t>Triggers Action Plan</a:t>
            </a:r>
            <a:endParaRPr lang="en-US" sz="1100" dirty="0"/>
          </a:p>
          <a:p>
            <a:pPr marL="0" indent="0">
              <a:spcAft>
                <a:spcPts val="200"/>
              </a:spcAft>
              <a:buNone/>
            </a:pPr>
            <a:r>
              <a:rPr lang="en-US" sz="1100" dirty="0">
                <a:solidFill>
                  <a:srgbClr val="4A5648"/>
                </a:solidFill>
                <a:latin typeface="Calibri" pitchFamily="34" charset="0"/>
                <a:ea typeface="Calibri" pitchFamily="34" charset="-122"/>
                <a:cs typeface="Calibri" pitchFamily="34" charset="-120"/>
              </a:rPr>
              <a:t>Identify external events that cause distress and plan your response</a:t>
            </a:r>
            <a:endParaRPr lang="en-US" sz="1100" dirty="0"/>
          </a:p>
          <a:p>
            <a:pPr marL="0" indent="0">
              <a:spcAft>
                <a:spcPts val="200"/>
              </a:spcAft>
              <a:buNone/>
            </a:pPr>
            <a:r>
              <a:rPr lang="en-US" sz="1100" b="1" dirty="0">
                <a:solidFill>
                  <a:srgbClr val="3D5A3E"/>
                </a:solidFill>
                <a:latin typeface="Calibri" pitchFamily="34" charset="0"/>
                <a:ea typeface="Calibri" pitchFamily="34" charset="-122"/>
                <a:cs typeface="Calibri" pitchFamily="34" charset="-120"/>
              </a:rPr>
              <a:t>Early Warning Signs Action Plan</a:t>
            </a:r>
            <a:endParaRPr lang="en-US" sz="1100" dirty="0"/>
          </a:p>
          <a:p>
            <a:pPr marL="0" indent="0">
              <a:spcAft>
                <a:spcPts val="200"/>
              </a:spcAft>
              <a:buNone/>
            </a:pPr>
            <a:r>
              <a:rPr lang="en-US" sz="1100" dirty="0">
                <a:solidFill>
                  <a:srgbClr val="4A5648"/>
                </a:solidFill>
                <a:latin typeface="Calibri" pitchFamily="34" charset="0"/>
                <a:ea typeface="Calibri" pitchFamily="34" charset="-122"/>
                <a:cs typeface="Calibri" pitchFamily="34" charset="-120"/>
              </a:rPr>
              <a:t>Recognize subtle internal signals before they escalate</a:t>
            </a:r>
            <a:endParaRPr lang="en-US" sz="1100" dirty="0"/>
          </a:p>
          <a:p>
            <a:pPr marL="0" indent="0">
              <a:spcAft>
                <a:spcPts val="200"/>
              </a:spcAft>
              <a:buNone/>
            </a:pPr>
            <a:r>
              <a:rPr lang="en-US" sz="1100" b="1" dirty="0">
                <a:solidFill>
                  <a:srgbClr val="3D5A3E"/>
                </a:solidFill>
                <a:latin typeface="Calibri" pitchFamily="34" charset="0"/>
                <a:ea typeface="Calibri" pitchFamily="34" charset="-122"/>
                <a:cs typeface="Calibri" pitchFamily="34" charset="-120"/>
              </a:rPr>
              <a:t>When Things Are Breaking Down Action Plan</a:t>
            </a:r>
            <a:endParaRPr lang="en-US" sz="1100" dirty="0"/>
          </a:p>
          <a:p>
            <a:pPr marL="0" indent="0">
              <a:spcAft>
                <a:spcPts val="200"/>
              </a:spcAft>
              <a:buNone/>
            </a:pPr>
            <a:r>
              <a:rPr lang="en-US" sz="1100" dirty="0">
                <a:solidFill>
                  <a:srgbClr val="4A5648"/>
                </a:solidFill>
                <a:latin typeface="Calibri" pitchFamily="34" charset="0"/>
                <a:ea typeface="Calibri" pitchFamily="34" charset="-122"/>
                <a:cs typeface="Calibri" pitchFamily="34" charset="-120"/>
              </a:rPr>
              <a:t>Take decisive action when symptoms become more serious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3D5A3E"/>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640080"/>
            <a:ext cx="548640" cy="548640"/>
          </a:xfrm>
          <a:prstGeom prst="rect">
            <a:avLst/>
          </a:prstGeom>
        </p:spPr>
      </p:pic>
      <p:sp>
        <p:nvSpPr>
          <p:cNvPr id="3" name="Text 0"/>
          <p:cNvSpPr/>
          <p:nvPr/>
        </p:nvSpPr>
        <p:spPr>
          <a:xfrm>
            <a:off x="731520" y="1280160"/>
            <a:ext cx="7315200" cy="73152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Triggers Action Plan</a:t>
            </a:r>
            <a:endParaRPr lang="en-US" sz="3800" dirty="0"/>
          </a:p>
        </p:txBody>
      </p:sp>
      <p:sp>
        <p:nvSpPr>
          <p:cNvPr id="4" name="Text 1"/>
          <p:cNvSpPr/>
          <p:nvPr/>
        </p:nvSpPr>
        <p:spPr>
          <a:xfrm>
            <a:off x="731520" y="2011680"/>
            <a:ext cx="7315200" cy="457200"/>
          </a:xfrm>
          <a:prstGeom prst="rect">
            <a:avLst/>
          </a:prstGeom>
          <a:noFill/>
          <a:ln/>
        </p:spPr>
        <p:txBody>
          <a:bodyPr wrap="square" lIns="0" tIns="0" rIns="0" bIns="0" rtlCol="0" anchor="ctr"/>
          <a:lstStyle/>
          <a:p>
            <a:pPr marL="0" indent="0">
              <a:buNone/>
            </a:pPr>
            <a:r>
              <a:rPr lang="en-US" sz="1700" dirty="0">
                <a:solidFill>
                  <a:srgbClr val="A8C5AB"/>
                </a:solidFill>
                <a:latin typeface="Calibri" pitchFamily="34" charset="0"/>
                <a:ea typeface="Calibri" pitchFamily="34" charset="-122"/>
                <a:cs typeface="Calibri" pitchFamily="34" charset="-120"/>
              </a:rPr>
              <a:t>Identifying External Events That Cause Distress</a:t>
            </a:r>
            <a:endParaRPr lang="en-US" sz="1700" dirty="0"/>
          </a:p>
        </p:txBody>
      </p:sp>
      <p:sp>
        <p:nvSpPr>
          <p:cNvPr id="5" name="Shape 2"/>
          <p:cNvSpPr/>
          <p:nvPr/>
        </p:nvSpPr>
        <p:spPr>
          <a:xfrm>
            <a:off x="731520" y="2834640"/>
            <a:ext cx="7680960" cy="1371600"/>
          </a:xfrm>
          <a:prstGeom prst="roundRect">
            <a:avLst>
              <a:gd name="adj" fmla="val 8000"/>
            </a:avLst>
          </a:prstGeom>
          <a:solidFill>
            <a:srgbClr val="7A9B7E">
              <a:alpha val="50000"/>
            </a:srgbClr>
          </a:solidFill>
          <a:ln/>
        </p:spPr>
        <p:txBody>
          <a:bodyPr/>
          <a:lstStyle/>
          <a:p>
            <a:endParaRPr lang="en-US"/>
          </a:p>
        </p:txBody>
      </p:sp>
      <p:sp>
        <p:nvSpPr>
          <p:cNvPr id="6" name="Text 3"/>
          <p:cNvSpPr/>
          <p:nvPr/>
        </p:nvSpPr>
        <p:spPr>
          <a:xfrm>
            <a:off x="1005840" y="2971800"/>
            <a:ext cx="7132320" cy="64008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Triggers are external events or circumstances that, if they happen, may make you feel uncomfortable. These are normal reactions — but if not addressed, they can cause you to feel significantly worse.</a:t>
            </a:r>
            <a:endParaRPr lang="en-US" sz="1400" dirty="0"/>
          </a:p>
        </p:txBody>
      </p:sp>
      <p:sp>
        <p:nvSpPr>
          <p:cNvPr id="7" name="Text 4"/>
          <p:cNvSpPr/>
          <p:nvPr/>
        </p:nvSpPr>
        <p:spPr>
          <a:xfrm>
            <a:off x="1005840" y="3611880"/>
            <a:ext cx="7132320" cy="320040"/>
          </a:xfrm>
          <a:prstGeom prst="rect">
            <a:avLst/>
          </a:prstGeom>
          <a:noFill/>
          <a:ln/>
        </p:spPr>
        <p:txBody>
          <a:bodyPr wrap="square" lIns="0" tIns="0" rIns="0" bIns="0" rtlCol="0" anchor="ctr"/>
          <a:lstStyle/>
          <a:p>
            <a:pPr marL="0" indent="0">
              <a:buNone/>
            </a:pPr>
            <a:r>
              <a:rPr lang="en-US" sz="1100" i="1" dirty="0">
                <a:solidFill>
                  <a:srgbClr val="A8C5AB"/>
                </a:solidFill>
                <a:latin typeface="Calibri" pitchFamily="34" charset="0"/>
                <a:ea typeface="Calibri" pitchFamily="34" charset="-122"/>
                <a:cs typeface="Calibri" pitchFamily="34" charset="-120"/>
              </a:rPr>
              <a:t>— WRAP Framework, Mary Ellen Copeland, PhD</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8229600" cy="640080"/>
          </a:xfrm>
          <a:prstGeom prst="rect">
            <a:avLst/>
          </a:prstGeom>
          <a:noFill/>
          <a:ln/>
        </p:spPr>
        <p:txBody>
          <a:bodyPr wrap="square" lIns="0" tIns="0" rIns="0" bIns="0" rtlCol="0" anchor="ctr"/>
          <a:lstStyle/>
          <a:p>
            <a:pPr marL="0" indent="0">
              <a:buNone/>
            </a:pPr>
            <a:r>
              <a:rPr lang="en-US" sz="2800" b="1" dirty="0">
                <a:solidFill>
                  <a:srgbClr val="3D5A3E"/>
                </a:solidFill>
                <a:latin typeface="Georgia" pitchFamily="34" charset="0"/>
                <a:ea typeface="Georgia" pitchFamily="34" charset="-122"/>
                <a:cs typeface="Georgia" pitchFamily="34" charset="-120"/>
              </a:rPr>
              <a:t>Building Your Triggers Action Plan</a:t>
            </a:r>
            <a:endParaRPr lang="en-US" sz="2800" dirty="0"/>
          </a:p>
        </p:txBody>
      </p:sp>
      <p:sp>
        <p:nvSpPr>
          <p:cNvPr id="3" name="Shape 1"/>
          <p:cNvSpPr/>
          <p:nvPr/>
        </p:nvSpPr>
        <p:spPr>
          <a:xfrm>
            <a:off x="731520" y="1371600"/>
            <a:ext cx="3657600" cy="3200400"/>
          </a:xfrm>
          <a:prstGeom prst="roundRect">
            <a:avLst>
              <a:gd name="adj" fmla="val 3429"/>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4" name="Text 2"/>
          <p:cNvSpPr/>
          <p:nvPr/>
        </p:nvSpPr>
        <p:spPr>
          <a:xfrm>
            <a:off x="1005840" y="1554480"/>
            <a:ext cx="3108960" cy="365760"/>
          </a:xfrm>
          <a:prstGeom prst="rect">
            <a:avLst/>
          </a:prstGeom>
          <a:noFill/>
          <a:ln/>
        </p:spPr>
        <p:txBody>
          <a:bodyPr wrap="square" lIns="0" tIns="0" rIns="0" bIns="0" rtlCol="0" anchor="ctr"/>
          <a:lstStyle/>
          <a:p>
            <a:pPr marL="0" indent="0">
              <a:buNone/>
            </a:pPr>
            <a:r>
              <a:rPr lang="en-US" sz="1600" b="1" dirty="0">
                <a:solidFill>
                  <a:srgbClr val="C0654A"/>
                </a:solidFill>
                <a:latin typeface="Georgia" pitchFamily="34" charset="0"/>
                <a:ea typeface="Georgia" pitchFamily="34" charset="-122"/>
                <a:cs typeface="Georgia" pitchFamily="34" charset="-120"/>
              </a:rPr>
              <a:t>Common Triggers</a:t>
            </a:r>
            <a:endParaRPr lang="en-US" sz="1600" dirty="0"/>
          </a:p>
        </p:txBody>
      </p:sp>
      <p:sp>
        <p:nvSpPr>
          <p:cNvPr id="5" name="Text 3"/>
          <p:cNvSpPr/>
          <p:nvPr/>
        </p:nvSpPr>
        <p:spPr>
          <a:xfrm>
            <a:off x="1005840" y="2011680"/>
            <a:ext cx="3108960" cy="2286000"/>
          </a:xfrm>
          <a:prstGeom prst="rect">
            <a:avLst/>
          </a:prstGeom>
          <a:noFill/>
          <a:ln/>
        </p:spPr>
        <p:txBody>
          <a:bodyPr wrap="square" lIns="0" tIns="0" rIns="0" bIns="0" rtlCol="0" anchor="ctr"/>
          <a:lstStyle/>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Anniversary dates of losses or trauma</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Stressful work or financial situations</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Conflict with family or friends</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Being overtired or physically ill</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World or community events</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Receiving unexpected news</a:t>
            </a:r>
            <a:endParaRPr lang="en-US" sz="1250" dirty="0"/>
          </a:p>
        </p:txBody>
      </p:sp>
      <p:sp>
        <p:nvSpPr>
          <p:cNvPr id="6" name="Shape 4"/>
          <p:cNvSpPr/>
          <p:nvPr/>
        </p:nvSpPr>
        <p:spPr>
          <a:xfrm>
            <a:off x="4754880" y="1371600"/>
            <a:ext cx="3657600" cy="3200400"/>
          </a:xfrm>
          <a:prstGeom prst="roundRect">
            <a:avLst>
              <a:gd name="adj" fmla="val 3429"/>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Text 5"/>
          <p:cNvSpPr/>
          <p:nvPr/>
        </p:nvSpPr>
        <p:spPr>
          <a:xfrm>
            <a:off x="5029200" y="1554480"/>
            <a:ext cx="3108960" cy="365760"/>
          </a:xfrm>
          <a:prstGeom prst="rect">
            <a:avLst/>
          </a:prstGeom>
          <a:noFill/>
          <a:ln/>
        </p:spPr>
        <p:txBody>
          <a:bodyPr wrap="square" lIns="0" tIns="0" rIns="0" bIns="0" rtlCol="0" anchor="ctr"/>
          <a:lstStyle/>
          <a:p>
            <a:pPr marL="0" indent="0">
              <a:buNone/>
            </a:pPr>
            <a:r>
              <a:rPr lang="en-US" sz="1600" b="1" dirty="0">
                <a:solidFill>
                  <a:srgbClr val="C0654A"/>
                </a:solidFill>
                <a:latin typeface="Georgia" pitchFamily="34" charset="0"/>
                <a:ea typeface="Georgia" pitchFamily="34" charset="-122"/>
                <a:cs typeface="Georgia" pitchFamily="34" charset="-120"/>
              </a:rPr>
              <a:t>Your Action Plan Steps</a:t>
            </a:r>
            <a:endParaRPr lang="en-US" sz="1600" dirty="0"/>
          </a:p>
        </p:txBody>
      </p:sp>
      <p:sp>
        <p:nvSpPr>
          <p:cNvPr id="8" name="Text 6"/>
          <p:cNvSpPr/>
          <p:nvPr/>
        </p:nvSpPr>
        <p:spPr>
          <a:xfrm>
            <a:off x="5029200" y="2011680"/>
            <a:ext cx="3108960" cy="2286000"/>
          </a:xfrm>
          <a:prstGeom prst="rect">
            <a:avLst/>
          </a:prstGeom>
          <a:noFill/>
          <a:ln/>
        </p:spPr>
        <p:txBody>
          <a:bodyPr wrap="square" lIns="0" tIns="0" rIns="0" bIns="0" rtlCol="0" anchor="ctr"/>
          <a:lstStyle/>
          <a:p>
            <a:pPr marL="0" indent="0">
              <a:lnSpc>
                <a:spcPct val="160000"/>
              </a:lnSpc>
              <a:buNone/>
            </a:pPr>
            <a:r>
              <a:rPr lang="en-US" sz="1250" b="1" dirty="0">
                <a:solidFill>
                  <a:srgbClr val="C0654A"/>
                </a:solidFill>
                <a:latin typeface="Calibri" pitchFamily="34" charset="0"/>
                <a:ea typeface="Calibri" pitchFamily="34" charset="-122"/>
                <a:cs typeface="Calibri" pitchFamily="34" charset="-120"/>
              </a:rPr>
              <a:t>1.  </a:t>
            </a:r>
            <a:r>
              <a:rPr lang="en-US" sz="1250" dirty="0">
                <a:solidFill>
                  <a:srgbClr val="4A5648"/>
                </a:solidFill>
                <a:latin typeface="Calibri" pitchFamily="34" charset="0"/>
                <a:ea typeface="Calibri" pitchFamily="34" charset="-122"/>
                <a:cs typeface="Calibri" pitchFamily="34" charset="-120"/>
              </a:rPr>
              <a:t>List your personal triggers</a:t>
            </a:r>
            <a:endParaRPr lang="en-US" sz="1250" dirty="0"/>
          </a:p>
          <a:p>
            <a:pPr marL="0" indent="0">
              <a:lnSpc>
                <a:spcPct val="160000"/>
              </a:lnSpc>
              <a:buNone/>
            </a:pPr>
            <a:r>
              <a:rPr lang="en-US" sz="1250" b="1" dirty="0">
                <a:solidFill>
                  <a:srgbClr val="C0654A"/>
                </a:solidFill>
                <a:latin typeface="Calibri" pitchFamily="34" charset="0"/>
                <a:ea typeface="Calibri" pitchFamily="34" charset="-122"/>
                <a:cs typeface="Calibri" pitchFamily="34" charset="-120"/>
              </a:rPr>
              <a:t>2.  </a:t>
            </a:r>
            <a:r>
              <a:rPr lang="en-US" sz="1250" dirty="0">
                <a:solidFill>
                  <a:srgbClr val="4A5648"/>
                </a:solidFill>
                <a:latin typeface="Calibri" pitchFamily="34" charset="0"/>
                <a:ea typeface="Calibri" pitchFamily="34" charset="-122"/>
                <a:cs typeface="Calibri" pitchFamily="34" charset="-120"/>
              </a:rPr>
              <a:t>Choose tools from your Wellness Toolbox</a:t>
            </a:r>
            <a:endParaRPr lang="en-US" sz="1250" dirty="0"/>
          </a:p>
          <a:p>
            <a:pPr marL="0" indent="0">
              <a:lnSpc>
                <a:spcPct val="160000"/>
              </a:lnSpc>
              <a:buNone/>
            </a:pPr>
            <a:r>
              <a:rPr lang="en-US" sz="1250" b="1" dirty="0">
                <a:solidFill>
                  <a:srgbClr val="C0654A"/>
                </a:solidFill>
                <a:latin typeface="Calibri" pitchFamily="34" charset="0"/>
                <a:ea typeface="Calibri" pitchFamily="34" charset="-122"/>
                <a:cs typeface="Calibri" pitchFamily="34" charset="-120"/>
              </a:rPr>
              <a:t>3.  </a:t>
            </a:r>
            <a:r>
              <a:rPr lang="en-US" sz="1250" dirty="0">
                <a:solidFill>
                  <a:srgbClr val="4A5648"/>
                </a:solidFill>
                <a:latin typeface="Calibri" pitchFamily="34" charset="0"/>
                <a:ea typeface="Calibri" pitchFamily="34" charset="-122"/>
                <a:cs typeface="Calibri" pitchFamily="34" charset="-120"/>
              </a:rPr>
              <a:t>Write a specific response plan for each</a:t>
            </a:r>
            <a:endParaRPr lang="en-US" sz="1250" dirty="0"/>
          </a:p>
          <a:p>
            <a:pPr marL="0" indent="0">
              <a:lnSpc>
                <a:spcPct val="160000"/>
              </a:lnSpc>
              <a:buNone/>
            </a:pPr>
            <a:r>
              <a:rPr lang="en-US" sz="1250" b="1" dirty="0">
                <a:solidFill>
                  <a:srgbClr val="C0654A"/>
                </a:solidFill>
                <a:latin typeface="Calibri" pitchFamily="34" charset="0"/>
                <a:ea typeface="Calibri" pitchFamily="34" charset="-122"/>
                <a:cs typeface="Calibri" pitchFamily="34" charset="-120"/>
              </a:rPr>
              <a:t>4.  </a:t>
            </a:r>
            <a:r>
              <a:rPr lang="en-US" sz="1250" dirty="0">
                <a:solidFill>
                  <a:srgbClr val="4A5648"/>
                </a:solidFill>
                <a:latin typeface="Calibri" pitchFamily="34" charset="0"/>
                <a:ea typeface="Calibri" pitchFamily="34" charset="-122"/>
                <a:cs typeface="Calibri" pitchFamily="34" charset="-120"/>
              </a:rPr>
              <a:t>Identify who can support you</a:t>
            </a:r>
            <a:endParaRPr lang="en-US" sz="1250" dirty="0"/>
          </a:p>
          <a:p>
            <a:pPr marL="0" indent="0">
              <a:lnSpc>
                <a:spcPct val="160000"/>
              </a:lnSpc>
              <a:buNone/>
            </a:pPr>
            <a:r>
              <a:rPr lang="en-US" sz="1250" b="1" dirty="0">
                <a:solidFill>
                  <a:srgbClr val="C0654A"/>
                </a:solidFill>
                <a:latin typeface="Calibri" pitchFamily="34" charset="0"/>
                <a:ea typeface="Calibri" pitchFamily="34" charset="-122"/>
                <a:cs typeface="Calibri" pitchFamily="34" charset="-120"/>
              </a:rPr>
              <a:t>5.  </a:t>
            </a:r>
            <a:r>
              <a:rPr lang="en-US" sz="1250" dirty="0">
                <a:solidFill>
                  <a:srgbClr val="4A5648"/>
                </a:solidFill>
                <a:latin typeface="Calibri" pitchFamily="34" charset="0"/>
                <a:ea typeface="Calibri" pitchFamily="34" charset="-122"/>
                <a:cs typeface="Calibri" pitchFamily="34" charset="-120"/>
              </a:rPr>
              <a:t>Review and update regularly</a:t>
            </a:r>
            <a:endParaRPr lang="en-US" sz="1250" dirty="0"/>
          </a:p>
        </p:txBody>
      </p:sp>
      <p:sp>
        <p:nvSpPr>
          <p:cNvPr id="9" name="Text 7"/>
          <p:cNvSpPr/>
          <p:nvPr/>
        </p:nvSpPr>
        <p:spPr>
          <a:xfrm>
            <a:off x="731520" y="4709160"/>
            <a:ext cx="7680960" cy="320040"/>
          </a:xfrm>
          <a:prstGeom prst="rect">
            <a:avLst/>
          </a:prstGeom>
          <a:noFill/>
          <a:ln/>
        </p:spPr>
        <p:txBody>
          <a:bodyPr wrap="square" lIns="0" tIns="0" rIns="0" bIns="0" rtlCol="0" anchor="ctr"/>
          <a:lstStyle/>
          <a:p>
            <a:pPr marL="0" indent="0">
              <a:buNone/>
            </a:pPr>
            <a:r>
              <a:rPr lang="en-US" sz="1050" i="1" dirty="0">
                <a:solidFill>
                  <a:srgbClr val="7A9B7E"/>
                </a:solidFill>
                <a:latin typeface="Calibri" pitchFamily="34" charset="0"/>
                <a:ea typeface="Calibri" pitchFamily="34" charset="-122"/>
                <a:cs typeface="Calibri" pitchFamily="34" charset="-120"/>
              </a:rPr>
              <a:t>Tip: Keep your triggers list where you can easily access it — reviewing it regularly increases self-awareness.</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3D5A3E"/>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640080"/>
            <a:ext cx="548640" cy="548640"/>
          </a:xfrm>
          <a:prstGeom prst="rect">
            <a:avLst/>
          </a:prstGeom>
        </p:spPr>
      </p:pic>
      <p:sp>
        <p:nvSpPr>
          <p:cNvPr id="3" name="Text 0"/>
          <p:cNvSpPr/>
          <p:nvPr/>
        </p:nvSpPr>
        <p:spPr>
          <a:xfrm>
            <a:off x="731520" y="1280160"/>
            <a:ext cx="7315200" cy="100584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Early Warning Signs</a:t>
            </a:r>
            <a:endParaRPr lang="en-US" sz="3800" dirty="0"/>
          </a:p>
          <a:p>
            <a:pPr marL="0" indent="0">
              <a:buNone/>
            </a:pPr>
            <a:r>
              <a:rPr lang="en-US" sz="3800" b="1" dirty="0">
                <a:solidFill>
                  <a:srgbClr val="FFFFFF"/>
                </a:solidFill>
                <a:latin typeface="Georgia" pitchFamily="34" charset="0"/>
                <a:ea typeface="Georgia" pitchFamily="34" charset="-122"/>
                <a:cs typeface="Georgia" pitchFamily="34" charset="-120"/>
              </a:rPr>
              <a:t>Action Plan</a:t>
            </a:r>
            <a:endParaRPr lang="en-US" sz="3800" dirty="0"/>
          </a:p>
        </p:txBody>
      </p:sp>
      <p:sp>
        <p:nvSpPr>
          <p:cNvPr id="4" name="Text 1"/>
          <p:cNvSpPr/>
          <p:nvPr/>
        </p:nvSpPr>
        <p:spPr>
          <a:xfrm>
            <a:off x="731520" y="2331720"/>
            <a:ext cx="7315200" cy="457200"/>
          </a:xfrm>
          <a:prstGeom prst="rect">
            <a:avLst/>
          </a:prstGeom>
          <a:noFill/>
          <a:ln/>
        </p:spPr>
        <p:txBody>
          <a:bodyPr wrap="square" lIns="0" tIns="0" rIns="0" bIns="0" rtlCol="0" anchor="ctr"/>
          <a:lstStyle/>
          <a:p>
            <a:pPr marL="0" indent="0">
              <a:buNone/>
            </a:pPr>
            <a:r>
              <a:rPr lang="en-US" sz="1700" dirty="0">
                <a:solidFill>
                  <a:srgbClr val="A8C5AB"/>
                </a:solidFill>
                <a:latin typeface="Calibri" pitchFamily="34" charset="0"/>
                <a:ea typeface="Calibri" pitchFamily="34" charset="-122"/>
                <a:cs typeface="Calibri" pitchFamily="34" charset="-120"/>
              </a:rPr>
              <a:t>Recognizing Subtle Internal Signals</a:t>
            </a:r>
            <a:endParaRPr lang="en-US" sz="1700" dirty="0"/>
          </a:p>
        </p:txBody>
      </p:sp>
      <p:sp>
        <p:nvSpPr>
          <p:cNvPr id="5" name="Shape 2"/>
          <p:cNvSpPr/>
          <p:nvPr/>
        </p:nvSpPr>
        <p:spPr>
          <a:xfrm>
            <a:off x="731520" y="3017520"/>
            <a:ext cx="7680960" cy="1371600"/>
          </a:xfrm>
          <a:prstGeom prst="roundRect">
            <a:avLst>
              <a:gd name="adj" fmla="val 8000"/>
            </a:avLst>
          </a:prstGeom>
          <a:solidFill>
            <a:srgbClr val="7A9B7E">
              <a:alpha val="50000"/>
            </a:srgbClr>
          </a:solidFill>
          <a:ln/>
        </p:spPr>
        <p:txBody>
          <a:bodyPr/>
          <a:lstStyle/>
          <a:p>
            <a:endParaRPr lang="en-US"/>
          </a:p>
        </p:txBody>
      </p:sp>
      <p:sp>
        <p:nvSpPr>
          <p:cNvPr id="6" name="Text 3"/>
          <p:cNvSpPr/>
          <p:nvPr/>
        </p:nvSpPr>
        <p:spPr>
          <a:xfrm>
            <a:off x="1005840" y="3154680"/>
            <a:ext cx="7132320" cy="64008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Early warning signs are internal, subtle signs that let you know you are beginning to feel worse. They are not reactions to external events — they come from within. Reviewing them regularly helps you become more aware and take action before they worsen.</a:t>
            </a:r>
            <a:endParaRPr lang="en-US" sz="1400" dirty="0"/>
          </a:p>
        </p:txBody>
      </p:sp>
      <p:sp>
        <p:nvSpPr>
          <p:cNvPr id="7" name="Text 4"/>
          <p:cNvSpPr/>
          <p:nvPr/>
        </p:nvSpPr>
        <p:spPr>
          <a:xfrm>
            <a:off x="1005840" y="3794760"/>
            <a:ext cx="7132320" cy="320040"/>
          </a:xfrm>
          <a:prstGeom prst="rect">
            <a:avLst/>
          </a:prstGeom>
          <a:noFill/>
          <a:ln/>
        </p:spPr>
        <p:txBody>
          <a:bodyPr wrap="square" lIns="0" tIns="0" rIns="0" bIns="0" rtlCol="0" anchor="ctr"/>
          <a:lstStyle/>
          <a:p>
            <a:pPr marL="0" indent="0">
              <a:buNone/>
            </a:pPr>
            <a:r>
              <a:rPr lang="en-US" sz="1100" i="1" dirty="0">
                <a:solidFill>
                  <a:srgbClr val="A8C5AB"/>
                </a:solidFill>
                <a:latin typeface="Calibri" pitchFamily="34" charset="0"/>
                <a:ea typeface="Calibri" pitchFamily="34" charset="-122"/>
                <a:cs typeface="Calibri" pitchFamily="34" charset="-120"/>
              </a:rPr>
              <a:t>— WRAP Framework, Mary Ellen Copeland, PhD</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8229600" cy="640080"/>
          </a:xfrm>
          <a:prstGeom prst="rect">
            <a:avLst/>
          </a:prstGeom>
          <a:noFill/>
          <a:ln/>
        </p:spPr>
        <p:txBody>
          <a:bodyPr wrap="square" lIns="0" tIns="0" rIns="0" bIns="0" rtlCol="0" anchor="ctr"/>
          <a:lstStyle/>
          <a:p>
            <a:pPr marL="0" indent="0">
              <a:buNone/>
            </a:pPr>
            <a:r>
              <a:rPr lang="en-US" sz="2600" b="1" dirty="0">
                <a:solidFill>
                  <a:srgbClr val="3D5A3E"/>
                </a:solidFill>
                <a:latin typeface="Georgia" pitchFamily="34" charset="0"/>
                <a:ea typeface="Georgia" pitchFamily="34" charset="-122"/>
                <a:cs typeface="Georgia" pitchFamily="34" charset="-120"/>
              </a:rPr>
              <a:t>Building Your Early Warning Signs Plan</a:t>
            </a:r>
            <a:endParaRPr lang="en-US" sz="2600" dirty="0"/>
          </a:p>
        </p:txBody>
      </p:sp>
      <p:sp>
        <p:nvSpPr>
          <p:cNvPr id="3" name="Text 1"/>
          <p:cNvSpPr/>
          <p:nvPr/>
        </p:nvSpPr>
        <p:spPr>
          <a:xfrm>
            <a:off x="731520" y="1280160"/>
            <a:ext cx="7315200" cy="320040"/>
          </a:xfrm>
          <a:prstGeom prst="rect">
            <a:avLst/>
          </a:prstGeom>
          <a:noFill/>
          <a:ln/>
        </p:spPr>
        <p:txBody>
          <a:bodyPr wrap="square" lIns="0" tIns="0" rIns="0" bIns="0" rtlCol="0" anchor="ctr"/>
          <a:lstStyle/>
          <a:p>
            <a:pPr marL="0" indent="0">
              <a:buNone/>
            </a:pPr>
            <a:r>
              <a:rPr lang="en-US" sz="1500" b="1" dirty="0">
                <a:solidFill>
                  <a:srgbClr val="C0654A"/>
                </a:solidFill>
                <a:latin typeface="Georgia" pitchFamily="34" charset="0"/>
                <a:ea typeface="Georgia" pitchFamily="34" charset="-122"/>
                <a:cs typeface="Georgia" pitchFamily="34" charset="-120"/>
              </a:rPr>
              <a:t>Recognize Your Signals</a:t>
            </a:r>
            <a:endParaRPr lang="en-US" sz="1500" dirty="0"/>
          </a:p>
        </p:txBody>
      </p:sp>
      <p:sp>
        <p:nvSpPr>
          <p:cNvPr id="4" name="Text 2"/>
          <p:cNvSpPr/>
          <p:nvPr/>
        </p:nvSpPr>
        <p:spPr>
          <a:xfrm>
            <a:off x="731520" y="1691640"/>
            <a:ext cx="3657600" cy="1463040"/>
          </a:xfrm>
          <a:prstGeom prst="rect">
            <a:avLst/>
          </a:prstGeom>
          <a:noFill/>
          <a:ln/>
        </p:spPr>
        <p:txBody>
          <a:bodyPr wrap="square" lIns="0" tIns="0" rIns="0" bIns="0" rtlCol="0" anchor="ctr"/>
          <a:lstStyle/>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Feeling anxious for no clear reason</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Withdrawing from friends and family</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Difficulty concentrating or making decisions</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Changes in sleep patterns</a:t>
            </a:r>
            <a:endParaRPr lang="en-US" sz="1250" dirty="0"/>
          </a:p>
        </p:txBody>
      </p:sp>
      <p:sp>
        <p:nvSpPr>
          <p:cNvPr id="5" name="Text 3"/>
          <p:cNvSpPr/>
          <p:nvPr/>
        </p:nvSpPr>
        <p:spPr>
          <a:xfrm>
            <a:off x="4754880" y="1691640"/>
            <a:ext cx="3657600" cy="1463040"/>
          </a:xfrm>
          <a:prstGeom prst="rect">
            <a:avLst/>
          </a:prstGeom>
          <a:noFill/>
          <a:ln/>
        </p:spPr>
        <p:txBody>
          <a:bodyPr wrap="square" lIns="0" tIns="0" rIns="0" bIns="0" rtlCol="0" anchor="ctr"/>
          <a:lstStyle/>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Increased irritability or impatience</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Neglecting personal hygiene or meals</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Loss of motivation or interest</a:t>
            </a:r>
            <a:endParaRPr lang="en-US" sz="1250" dirty="0"/>
          </a:p>
          <a:p>
            <a:pPr marL="342900" indent="-342900">
              <a:spcAft>
                <a:spcPts val="400"/>
              </a:spcAft>
              <a:buSzPct val="100000"/>
              <a:buChar char="•"/>
            </a:pPr>
            <a:r>
              <a:rPr lang="en-US" sz="1250" dirty="0">
                <a:solidFill>
                  <a:srgbClr val="4A5648"/>
                </a:solidFill>
                <a:latin typeface="Calibri" pitchFamily="34" charset="0"/>
                <a:ea typeface="Calibri" pitchFamily="34" charset="-122"/>
                <a:cs typeface="Calibri" pitchFamily="34" charset="-120"/>
              </a:rPr>
              <a:t>Negative self-talk increasing</a:t>
            </a:r>
            <a:endParaRPr lang="en-US" sz="1250" dirty="0"/>
          </a:p>
        </p:txBody>
      </p:sp>
      <p:sp>
        <p:nvSpPr>
          <p:cNvPr id="6" name="Shape 4"/>
          <p:cNvSpPr/>
          <p:nvPr/>
        </p:nvSpPr>
        <p:spPr>
          <a:xfrm>
            <a:off x="731520" y="3383280"/>
            <a:ext cx="7680960" cy="1463040"/>
          </a:xfrm>
          <a:prstGeom prst="roundRect">
            <a:avLst>
              <a:gd name="adj" fmla="val 7500"/>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Text 5"/>
          <p:cNvSpPr/>
          <p:nvPr/>
        </p:nvSpPr>
        <p:spPr>
          <a:xfrm>
            <a:off x="1005840" y="3520440"/>
            <a:ext cx="7132320" cy="320040"/>
          </a:xfrm>
          <a:prstGeom prst="rect">
            <a:avLst/>
          </a:prstGeom>
          <a:noFill/>
          <a:ln/>
        </p:spPr>
        <p:txBody>
          <a:bodyPr wrap="square" lIns="0" tIns="0" rIns="0" bIns="0" rtlCol="0" anchor="ctr"/>
          <a:lstStyle/>
          <a:p>
            <a:pPr marL="0" indent="0">
              <a:buNone/>
            </a:pPr>
            <a:r>
              <a:rPr lang="en-US" sz="1500" b="1" dirty="0">
                <a:solidFill>
                  <a:srgbClr val="C0654A"/>
                </a:solidFill>
                <a:latin typeface="Georgia" pitchFamily="34" charset="0"/>
                <a:ea typeface="Georgia" pitchFamily="34" charset="-122"/>
                <a:cs typeface="Georgia" pitchFamily="34" charset="-120"/>
              </a:rPr>
              <a:t>Your Response Plan</a:t>
            </a:r>
            <a:endParaRPr lang="en-US" sz="1500" dirty="0"/>
          </a:p>
        </p:txBody>
      </p:sp>
      <p:sp>
        <p:nvSpPr>
          <p:cNvPr id="8" name="Text 6"/>
          <p:cNvSpPr/>
          <p:nvPr/>
        </p:nvSpPr>
        <p:spPr>
          <a:xfrm>
            <a:off x="1005840" y="3840480"/>
            <a:ext cx="7132320" cy="914400"/>
          </a:xfrm>
          <a:prstGeom prst="rect">
            <a:avLst/>
          </a:prstGeom>
          <a:noFill/>
          <a:ln/>
        </p:spPr>
        <p:txBody>
          <a:bodyPr wrap="square" lIns="0" tIns="0" rIns="0" bIns="0" rtlCol="0" anchor="ctr"/>
          <a:lstStyle/>
          <a:p>
            <a:pPr marL="0" indent="0">
              <a:spcAft>
                <a:spcPts val="200"/>
              </a:spcAft>
              <a:buNone/>
            </a:pPr>
            <a:r>
              <a:rPr lang="en-US" sz="1200" dirty="0">
                <a:solidFill>
                  <a:srgbClr val="4A5648"/>
                </a:solidFill>
                <a:latin typeface="Calibri" pitchFamily="34" charset="0"/>
                <a:ea typeface="Calibri" pitchFamily="34" charset="-122"/>
                <a:cs typeface="Calibri" pitchFamily="34" charset="-120"/>
              </a:rPr>
              <a:t>When you notice early warning signs, use your Wellness Toolbox:</a:t>
            </a:r>
            <a:endParaRPr lang="en-US" sz="1200" dirty="0"/>
          </a:p>
          <a:p>
            <a:pPr marL="342900" indent="-342900">
              <a:spcAft>
                <a:spcPts val="200"/>
              </a:spcAft>
              <a:buSzPct val="100000"/>
              <a:buChar char="•"/>
            </a:pPr>
            <a:r>
              <a:rPr lang="en-US" sz="1200" dirty="0">
                <a:solidFill>
                  <a:srgbClr val="2D3328"/>
                </a:solidFill>
                <a:latin typeface="Calibri" pitchFamily="34" charset="0"/>
                <a:ea typeface="Calibri" pitchFamily="34" charset="-122"/>
                <a:cs typeface="Calibri" pitchFamily="34" charset="-120"/>
              </a:rPr>
              <a:t>Tell a trusted supporter how you're feeling</a:t>
            </a:r>
            <a:endParaRPr lang="en-US" sz="1200" dirty="0"/>
          </a:p>
          <a:p>
            <a:pPr marL="342900" indent="-342900">
              <a:spcAft>
                <a:spcPts val="200"/>
              </a:spcAft>
              <a:buSzPct val="100000"/>
              <a:buChar char="•"/>
            </a:pPr>
            <a:r>
              <a:rPr lang="en-US" sz="1200" dirty="0">
                <a:solidFill>
                  <a:srgbClr val="2D3328"/>
                </a:solidFill>
                <a:latin typeface="Calibri" pitchFamily="34" charset="0"/>
                <a:ea typeface="Calibri" pitchFamily="34" charset="-122"/>
                <a:cs typeface="Calibri" pitchFamily="34" charset="-120"/>
              </a:rPr>
              <a:t>Increase self-care activities (sleep, nutrition, exercise)</a:t>
            </a:r>
            <a:endParaRPr lang="en-US" sz="1200" dirty="0"/>
          </a:p>
          <a:p>
            <a:pPr marL="342900" indent="-342900">
              <a:spcAft>
                <a:spcPts val="200"/>
              </a:spcAft>
              <a:buSzPct val="100000"/>
              <a:buChar char="•"/>
            </a:pPr>
            <a:r>
              <a:rPr lang="en-US" sz="1200" dirty="0">
                <a:solidFill>
                  <a:srgbClr val="2D3328"/>
                </a:solidFill>
                <a:latin typeface="Calibri" pitchFamily="34" charset="0"/>
                <a:ea typeface="Calibri" pitchFamily="34" charset="-122"/>
                <a:cs typeface="Calibri" pitchFamily="34" charset="-120"/>
              </a:rPr>
              <a:t>Use peer counseling, journaling, or relaxation techniques</a:t>
            </a:r>
            <a:endParaRPr lang="en-US" sz="1200" dirty="0"/>
          </a:p>
          <a:p>
            <a:pPr marL="342900" indent="-342900">
              <a:spcAft>
                <a:spcPts val="200"/>
              </a:spcAft>
              <a:buSzPct val="100000"/>
              <a:buChar char="•"/>
            </a:pPr>
            <a:r>
              <a:rPr lang="en-US" sz="1200" dirty="0">
                <a:solidFill>
                  <a:srgbClr val="2D3328"/>
                </a:solidFill>
                <a:latin typeface="Calibri" pitchFamily="34" charset="0"/>
                <a:ea typeface="Calibri" pitchFamily="34" charset="-122"/>
                <a:cs typeface="Calibri" pitchFamily="34" charset="-120"/>
              </a:rPr>
              <a:t>Adjust responsibilities and reduce stress where possible</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3D5A3E"/>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640080"/>
            <a:ext cx="548640" cy="548640"/>
          </a:xfrm>
          <a:prstGeom prst="rect">
            <a:avLst/>
          </a:prstGeom>
        </p:spPr>
      </p:pic>
      <p:sp>
        <p:nvSpPr>
          <p:cNvPr id="3" name="Text 0"/>
          <p:cNvSpPr/>
          <p:nvPr/>
        </p:nvSpPr>
        <p:spPr>
          <a:xfrm>
            <a:off x="731520" y="1280160"/>
            <a:ext cx="7315200" cy="100584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When Things Are</a:t>
            </a:r>
            <a:endParaRPr lang="en-US" sz="3800" dirty="0"/>
          </a:p>
          <a:p>
            <a:pPr marL="0" indent="0">
              <a:buNone/>
            </a:pPr>
            <a:r>
              <a:rPr lang="en-US" sz="3800" b="1" dirty="0">
                <a:solidFill>
                  <a:srgbClr val="FFFFFF"/>
                </a:solidFill>
                <a:latin typeface="Georgia" pitchFamily="34" charset="0"/>
                <a:ea typeface="Georgia" pitchFamily="34" charset="-122"/>
                <a:cs typeface="Georgia" pitchFamily="34" charset="-120"/>
              </a:rPr>
              <a:t>Breaking Down</a:t>
            </a:r>
            <a:endParaRPr lang="en-US" sz="3800" dirty="0"/>
          </a:p>
        </p:txBody>
      </p:sp>
      <p:sp>
        <p:nvSpPr>
          <p:cNvPr id="4" name="Text 1"/>
          <p:cNvSpPr/>
          <p:nvPr/>
        </p:nvSpPr>
        <p:spPr>
          <a:xfrm>
            <a:off x="731520" y="2331720"/>
            <a:ext cx="7315200" cy="457200"/>
          </a:xfrm>
          <a:prstGeom prst="rect">
            <a:avLst/>
          </a:prstGeom>
          <a:noFill/>
          <a:ln/>
        </p:spPr>
        <p:txBody>
          <a:bodyPr wrap="square" lIns="0" tIns="0" rIns="0" bIns="0" rtlCol="0" anchor="ctr"/>
          <a:lstStyle/>
          <a:p>
            <a:pPr marL="0" indent="0">
              <a:buNone/>
            </a:pPr>
            <a:r>
              <a:rPr lang="en-US" sz="1700" dirty="0">
                <a:solidFill>
                  <a:srgbClr val="A8C5AB"/>
                </a:solidFill>
                <a:latin typeface="Calibri" pitchFamily="34" charset="0"/>
                <a:ea typeface="Calibri" pitchFamily="34" charset="-122"/>
                <a:cs typeface="Calibri" pitchFamily="34" charset="-120"/>
              </a:rPr>
              <a:t>Taking Decisive Action Before Crisis</a:t>
            </a:r>
            <a:endParaRPr lang="en-US" sz="1700" dirty="0"/>
          </a:p>
        </p:txBody>
      </p:sp>
      <p:sp>
        <p:nvSpPr>
          <p:cNvPr id="5" name="Shape 2"/>
          <p:cNvSpPr/>
          <p:nvPr/>
        </p:nvSpPr>
        <p:spPr>
          <a:xfrm>
            <a:off x="731520" y="3017520"/>
            <a:ext cx="7680960" cy="1371600"/>
          </a:xfrm>
          <a:prstGeom prst="roundRect">
            <a:avLst>
              <a:gd name="adj" fmla="val 8000"/>
            </a:avLst>
          </a:prstGeom>
          <a:solidFill>
            <a:srgbClr val="7A9B7E">
              <a:alpha val="50000"/>
            </a:srgbClr>
          </a:solidFill>
          <a:ln/>
        </p:spPr>
        <p:txBody>
          <a:bodyPr/>
          <a:lstStyle/>
          <a:p>
            <a:endParaRPr lang="en-US"/>
          </a:p>
        </p:txBody>
      </p:sp>
      <p:sp>
        <p:nvSpPr>
          <p:cNvPr id="6" name="Text 3"/>
          <p:cNvSpPr/>
          <p:nvPr/>
        </p:nvSpPr>
        <p:spPr>
          <a:xfrm>
            <a:off x="1005840" y="3154680"/>
            <a:ext cx="7132320" cy="64008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This section addresses the point when symptoms have progressed beyond early warning signs. You are not yet in crisis, but you are in a very uncomfortable and potentially dangerous place. Immediate action is essential to prevent a full crisis.</a:t>
            </a:r>
            <a:endParaRPr lang="en-US" sz="1400" dirty="0"/>
          </a:p>
        </p:txBody>
      </p:sp>
      <p:sp>
        <p:nvSpPr>
          <p:cNvPr id="7" name="Text 4"/>
          <p:cNvSpPr/>
          <p:nvPr/>
        </p:nvSpPr>
        <p:spPr>
          <a:xfrm>
            <a:off x="1005840" y="3794760"/>
            <a:ext cx="7132320" cy="320040"/>
          </a:xfrm>
          <a:prstGeom prst="rect">
            <a:avLst/>
          </a:prstGeom>
          <a:noFill/>
          <a:ln/>
        </p:spPr>
        <p:txBody>
          <a:bodyPr wrap="square" lIns="0" tIns="0" rIns="0" bIns="0" rtlCol="0" anchor="ctr"/>
          <a:lstStyle/>
          <a:p>
            <a:pPr marL="0" indent="0">
              <a:buNone/>
            </a:pPr>
            <a:r>
              <a:rPr lang="en-US" sz="1200" i="1" dirty="0">
                <a:solidFill>
                  <a:srgbClr val="F5F0E8"/>
                </a:solidFill>
                <a:latin typeface="Calibri" pitchFamily="34" charset="0"/>
                <a:ea typeface="Calibri" pitchFamily="34" charset="-122"/>
                <a:cs typeface="Calibri" pitchFamily="34" charset="-120"/>
              </a:rPr>
              <a:t>This is the critical window between early warnings and crisis — act now.</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731520" y="457200"/>
            <a:ext cx="8229600" cy="640080"/>
          </a:xfrm>
          <a:prstGeom prst="rect">
            <a:avLst/>
          </a:prstGeom>
          <a:noFill/>
          <a:ln/>
        </p:spPr>
        <p:txBody>
          <a:bodyPr wrap="square" lIns="0" tIns="0" rIns="0" bIns="0" rtlCol="0" anchor="ctr"/>
          <a:lstStyle/>
          <a:p>
            <a:pPr marL="0" indent="0">
              <a:buNone/>
            </a:pPr>
            <a:r>
              <a:rPr lang="en-US" sz="2600" b="1" dirty="0">
                <a:solidFill>
                  <a:srgbClr val="3D5A3E"/>
                </a:solidFill>
                <a:latin typeface="Georgia" pitchFamily="34" charset="0"/>
                <a:ea typeface="Georgia" pitchFamily="34" charset="-122"/>
                <a:cs typeface="Georgia" pitchFamily="34" charset="-120"/>
              </a:rPr>
              <a:t>Navigating When Things Break Down</a:t>
            </a:r>
            <a:endParaRPr lang="en-US" sz="2600" dirty="0"/>
          </a:p>
        </p:txBody>
      </p:sp>
      <p:sp>
        <p:nvSpPr>
          <p:cNvPr id="3" name="Shape 1"/>
          <p:cNvSpPr/>
          <p:nvPr/>
        </p:nvSpPr>
        <p:spPr>
          <a:xfrm>
            <a:off x="731520" y="1325880"/>
            <a:ext cx="3657600" cy="3291840"/>
          </a:xfrm>
          <a:prstGeom prst="roundRect">
            <a:avLst>
              <a:gd name="adj" fmla="val 3333"/>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4" name="Text 2"/>
          <p:cNvSpPr/>
          <p:nvPr/>
        </p:nvSpPr>
        <p:spPr>
          <a:xfrm>
            <a:off x="1005840" y="1463040"/>
            <a:ext cx="3108960" cy="320040"/>
          </a:xfrm>
          <a:prstGeom prst="rect">
            <a:avLst/>
          </a:prstGeom>
          <a:noFill/>
          <a:ln/>
        </p:spPr>
        <p:txBody>
          <a:bodyPr wrap="square" lIns="0" tIns="0" rIns="0" bIns="0" rtlCol="0" anchor="ctr"/>
          <a:lstStyle/>
          <a:p>
            <a:pPr marL="0" indent="0">
              <a:buNone/>
            </a:pPr>
            <a:r>
              <a:rPr lang="en-US" sz="1500" b="1" dirty="0">
                <a:solidFill>
                  <a:srgbClr val="C0654A"/>
                </a:solidFill>
                <a:latin typeface="Georgia" pitchFamily="34" charset="0"/>
                <a:ea typeface="Georgia" pitchFamily="34" charset="-122"/>
                <a:cs typeface="Georgia" pitchFamily="34" charset="-120"/>
              </a:rPr>
              <a:t>Warning Signals</a:t>
            </a:r>
            <a:endParaRPr lang="en-US" sz="1500" dirty="0"/>
          </a:p>
        </p:txBody>
      </p:sp>
      <p:sp>
        <p:nvSpPr>
          <p:cNvPr id="5" name="Text 3"/>
          <p:cNvSpPr/>
          <p:nvPr/>
        </p:nvSpPr>
        <p:spPr>
          <a:xfrm>
            <a:off x="1005840" y="1874520"/>
            <a:ext cx="3108960" cy="2468880"/>
          </a:xfrm>
          <a:prstGeom prst="rect">
            <a:avLst/>
          </a:prstGeom>
          <a:noFill/>
          <a:ln/>
        </p:spPr>
        <p:txBody>
          <a:bodyPr wrap="square" lIns="0" tIns="0" rIns="0" bIns="0" rtlCol="0" anchor="ctr"/>
          <a:lstStyle/>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Unable to manage daily responsibilities</a:t>
            </a:r>
            <a:endParaRPr lang="en-US" sz="1250" dirty="0"/>
          </a:p>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Feeling very out of control or hopeless</a:t>
            </a:r>
            <a:endParaRPr lang="en-US" sz="1250" dirty="0"/>
          </a:p>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Engaging in risky or self-destructive behavior</a:t>
            </a:r>
            <a:endParaRPr lang="en-US" sz="1250" dirty="0"/>
          </a:p>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Severe sleep disruption</a:t>
            </a:r>
            <a:endParaRPr lang="en-US" sz="1250" dirty="0"/>
          </a:p>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Extreme mood swings or racing thoughts</a:t>
            </a:r>
            <a:endParaRPr lang="en-US" sz="1250" dirty="0"/>
          </a:p>
          <a:p>
            <a:pPr marL="342900" indent="-342900">
              <a:spcAft>
                <a:spcPts val="500"/>
              </a:spcAft>
              <a:buSzPct val="100000"/>
              <a:buChar char="•"/>
            </a:pPr>
            <a:r>
              <a:rPr lang="en-US" sz="1250" dirty="0">
                <a:solidFill>
                  <a:srgbClr val="4A5648"/>
                </a:solidFill>
                <a:latin typeface="Calibri" pitchFamily="34" charset="0"/>
                <a:ea typeface="Calibri" pitchFamily="34" charset="-122"/>
                <a:cs typeface="Calibri" pitchFamily="34" charset="-120"/>
              </a:rPr>
              <a:t>Isolating completely from others</a:t>
            </a:r>
            <a:endParaRPr lang="en-US" sz="1250" dirty="0"/>
          </a:p>
        </p:txBody>
      </p:sp>
      <p:sp>
        <p:nvSpPr>
          <p:cNvPr id="6" name="Shape 4"/>
          <p:cNvSpPr/>
          <p:nvPr/>
        </p:nvSpPr>
        <p:spPr>
          <a:xfrm>
            <a:off x="4754880" y="1325880"/>
            <a:ext cx="3657600" cy="3291840"/>
          </a:xfrm>
          <a:prstGeom prst="roundRect">
            <a:avLst>
              <a:gd name="adj" fmla="val 3333"/>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Text 5"/>
          <p:cNvSpPr/>
          <p:nvPr/>
        </p:nvSpPr>
        <p:spPr>
          <a:xfrm>
            <a:off x="5029200" y="1463040"/>
            <a:ext cx="3108960" cy="320040"/>
          </a:xfrm>
          <a:prstGeom prst="rect">
            <a:avLst/>
          </a:prstGeom>
          <a:noFill/>
          <a:ln/>
        </p:spPr>
        <p:txBody>
          <a:bodyPr wrap="square" lIns="0" tIns="0" rIns="0" bIns="0" rtlCol="0" anchor="ctr"/>
          <a:lstStyle/>
          <a:p>
            <a:pPr marL="0" indent="0">
              <a:buNone/>
            </a:pPr>
            <a:r>
              <a:rPr lang="en-US" sz="1500" b="1" dirty="0">
                <a:solidFill>
                  <a:srgbClr val="C0654A"/>
                </a:solidFill>
                <a:latin typeface="Georgia" pitchFamily="34" charset="0"/>
                <a:ea typeface="Georgia" pitchFamily="34" charset="-122"/>
                <a:cs typeface="Georgia" pitchFamily="34" charset="-120"/>
              </a:rPr>
              <a:t>Immediate Action Steps</a:t>
            </a:r>
            <a:endParaRPr lang="en-US" sz="1500" dirty="0"/>
          </a:p>
        </p:txBody>
      </p:sp>
      <p:sp>
        <p:nvSpPr>
          <p:cNvPr id="8" name="Text 6"/>
          <p:cNvSpPr/>
          <p:nvPr/>
        </p:nvSpPr>
        <p:spPr>
          <a:xfrm>
            <a:off x="5029200" y="1874520"/>
            <a:ext cx="3108960" cy="2468880"/>
          </a:xfrm>
          <a:prstGeom prst="rect">
            <a:avLst/>
          </a:prstGeom>
          <a:noFill/>
          <a:ln/>
        </p:spPr>
        <p:txBody>
          <a:bodyPr wrap="square" lIns="0" tIns="0" rIns="0" bIns="0" rtlCol="0" anchor="ctr"/>
          <a:lstStyle/>
          <a:p>
            <a:pPr marL="0" indent="0">
              <a:lnSpc>
                <a:spcPct val="150000"/>
              </a:lnSpc>
              <a:buNone/>
            </a:pPr>
            <a:r>
              <a:rPr lang="en-US" sz="1250" b="1" dirty="0">
                <a:solidFill>
                  <a:srgbClr val="C0654A"/>
                </a:solidFill>
                <a:latin typeface="Calibri" pitchFamily="34" charset="0"/>
                <a:ea typeface="Calibri" pitchFamily="34" charset="-122"/>
                <a:cs typeface="Calibri" pitchFamily="34" charset="-120"/>
              </a:rPr>
              <a:t>1.  </a:t>
            </a:r>
            <a:r>
              <a:rPr lang="en-US" sz="1250" dirty="0">
                <a:solidFill>
                  <a:srgbClr val="4A5648"/>
                </a:solidFill>
                <a:latin typeface="Calibri" pitchFamily="34" charset="0"/>
                <a:ea typeface="Calibri" pitchFamily="34" charset="-122"/>
                <a:cs typeface="Calibri" pitchFamily="34" charset="-120"/>
              </a:rPr>
              <a:t>Contact your doctor or therapist</a:t>
            </a:r>
            <a:endParaRPr lang="en-US" sz="1250" dirty="0"/>
          </a:p>
          <a:p>
            <a:pPr marL="0" indent="0">
              <a:lnSpc>
                <a:spcPct val="150000"/>
              </a:lnSpc>
              <a:buNone/>
            </a:pPr>
            <a:r>
              <a:rPr lang="en-US" sz="1250" b="1" dirty="0">
                <a:solidFill>
                  <a:srgbClr val="C0654A"/>
                </a:solidFill>
                <a:latin typeface="Calibri" pitchFamily="34" charset="0"/>
                <a:ea typeface="Calibri" pitchFamily="34" charset="-122"/>
                <a:cs typeface="Calibri" pitchFamily="34" charset="-120"/>
              </a:rPr>
              <a:t>2.  </a:t>
            </a:r>
            <a:r>
              <a:rPr lang="en-US" sz="1250" dirty="0">
                <a:solidFill>
                  <a:srgbClr val="4A5648"/>
                </a:solidFill>
                <a:latin typeface="Calibri" pitchFamily="34" charset="0"/>
                <a:ea typeface="Calibri" pitchFamily="34" charset="-122"/>
                <a:cs typeface="Calibri" pitchFamily="34" charset="-120"/>
              </a:rPr>
              <a:t>Call a trusted supporter immediately</a:t>
            </a:r>
            <a:endParaRPr lang="en-US" sz="1250" dirty="0"/>
          </a:p>
          <a:p>
            <a:pPr marL="0" indent="0">
              <a:lnSpc>
                <a:spcPct val="150000"/>
              </a:lnSpc>
              <a:buNone/>
            </a:pPr>
            <a:r>
              <a:rPr lang="en-US" sz="1250" b="1" dirty="0">
                <a:solidFill>
                  <a:srgbClr val="C0654A"/>
                </a:solidFill>
                <a:latin typeface="Calibri" pitchFamily="34" charset="0"/>
                <a:ea typeface="Calibri" pitchFamily="34" charset="-122"/>
                <a:cs typeface="Calibri" pitchFamily="34" charset="-120"/>
              </a:rPr>
              <a:t>3.  </a:t>
            </a:r>
            <a:r>
              <a:rPr lang="en-US" sz="1250" dirty="0">
                <a:solidFill>
                  <a:srgbClr val="4A5648"/>
                </a:solidFill>
                <a:latin typeface="Calibri" pitchFamily="34" charset="0"/>
                <a:ea typeface="Calibri" pitchFamily="34" charset="-122"/>
                <a:cs typeface="Calibri" pitchFamily="34" charset="-120"/>
              </a:rPr>
              <a:t>Use intensive wellness tools (exercise, peer support, relaxation)</a:t>
            </a:r>
            <a:endParaRPr lang="en-US" sz="1250" dirty="0"/>
          </a:p>
          <a:p>
            <a:pPr marL="0" indent="0">
              <a:lnSpc>
                <a:spcPct val="150000"/>
              </a:lnSpc>
              <a:buNone/>
            </a:pPr>
            <a:r>
              <a:rPr lang="en-US" sz="1250" b="1" dirty="0">
                <a:solidFill>
                  <a:srgbClr val="C0654A"/>
                </a:solidFill>
                <a:latin typeface="Calibri" pitchFamily="34" charset="0"/>
                <a:ea typeface="Calibri" pitchFamily="34" charset="-122"/>
                <a:cs typeface="Calibri" pitchFamily="34" charset="-120"/>
              </a:rPr>
              <a:t>4.  </a:t>
            </a:r>
            <a:r>
              <a:rPr lang="en-US" sz="1250" dirty="0">
                <a:solidFill>
                  <a:srgbClr val="4A5648"/>
                </a:solidFill>
                <a:latin typeface="Calibri" pitchFamily="34" charset="0"/>
                <a:ea typeface="Calibri" pitchFamily="34" charset="-122"/>
                <a:cs typeface="Calibri" pitchFamily="34" charset="-120"/>
              </a:rPr>
              <a:t>Simplify your schedule — reduce all non-essential tasks</a:t>
            </a:r>
            <a:endParaRPr lang="en-US" sz="1250" dirty="0"/>
          </a:p>
          <a:p>
            <a:pPr marL="0" indent="0">
              <a:lnSpc>
                <a:spcPct val="150000"/>
              </a:lnSpc>
              <a:buNone/>
            </a:pPr>
            <a:r>
              <a:rPr lang="en-US" sz="1250" b="1" dirty="0">
                <a:solidFill>
                  <a:srgbClr val="C0654A"/>
                </a:solidFill>
                <a:latin typeface="Calibri" pitchFamily="34" charset="0"/>
                <a:ea typeface="Calibri" pitchFamily="34" charset="-122"/>
                <a:cs typeface="Calibri" pitchFamily="34" charset="-120"/>
              </a:rPr>
              <a:t>5.  </a:t>
            </a:r>
            <a:r>
              <a:rPr lang="en-US" sz="1250" dirty="0">
                <a:solidFill>
                  <a:srgbClr val="4A5648"/>
                </a:solidFill>
                <a:latin typeface="Calibri" pitchFamily="34" charset="0"/>
                <a:ea typeface="Calibri" pitchFamily="34" charset="-122"/>
                <a:cs typeface="Calibri" pitchFamily="34" charset="-120"/>
              </a:rPr>
              <a:t>Review your Crisis Plan so it's ready if needed</a:t>
            </a:r>
            <a:endParaRPr lang="en-US" sz="1250" dirty="0"/>
          </a:p>
        </p:txBody>
      </p:sp>
      <p:sp>
        <p:nvSpPr>
          <p:cNvPr id="9" name="Text 7"/>
          <p:cNvSpPr/>
          <p:nvPr/>
        </p:nvSpPr>
        <p:spPr>
          <a:xfrm>
            <a:off x="731520" y="4754880"/>
            <a:ext cx="7680960" cy="320040"/>
          </a:xfrm>
          <a:prstGeom prst="rect">
            <a:avLst/>
          </a:prstGeom>
          <a:noFill/>
          <a:ln/>
        </p:spPr>
        <p:txBody>
          <a:bodyPr wrap="square" lIns="0" tIns="0" rIns="0" bIns="0" rtlCol="0" anchor="ctr"/>
          <a:lstStyle/>
          <a:p>
            <a:pPr marL="0" indent="0">
              <a:buNone/>
            </a:pPr>
            <a:r>
              <a:rPr lang="en-US" sz="1050" i="1" dirty="0">
                <a:solidFill>
                  <a:srgbClr val="7A9B7E"/>
                </a:solidFill>
                <a:latin typeface="Calibri" pitchFamily="34" charset="0"/>
                <a:ea typeface="Calibri" pitchFamily="34" charset="-122"/>
                <a:cs typeface="Calibri" pitchFamily="34" charset="-120"/>
              </a:rPr>
              <a:t>This is the time to act assertively — do not wait for things to improve on their own.</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1611</Words>
  <Application>Microsoft Office PowerPoint</Application>
  <PresentationFormat>On-screen Show (16:9)</PresentationFormat>
  <Paragraphs>147</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2026-05-21T22:44:41Z</dcterms:created>
  <dcterms:modified xsi:type="dcterms:W3CDTF">2026-05-21T22:58:14Z</dcterms:modified>
</cp:coreProperties>
</file>