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84" d="100"/>
          <a:sy n="84" d="100"/>
        </p:scale>
        <p:origin x="73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839912-BAF3-4F69-85BB-A6C8CF8C5077}" type="datetimeFigureOut">
              <a:rPr lang="en-US" smtClean="0"/>
              <a:t>8/3/2026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952C62-9349-45AA-96D1-C0995B322B89}" type="slidenum">
              <a:rPr lang="en-US" smtClean="0"/>
              <a:t>‹#›</a:t>
            </a:fld>
            <a:endParaRPr lang="en-US"/>
          </a:p>
        </p:txBody>
      </p:sp>
    </p:spTree>
    <p:extLst>
      <p:ext uri="{BB962C8B-B14F-4D97-AF65-F5344CB8AC3E}">
        <p14:creationId xmlns:p14="http://schemas.microsoft.com/office/powerpoint/2010/main" val="40011958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section covers the Triggers Action Plan — the second part of WRAP after the Daily Maintenance Plan. Triggers are external events or circumstances that make you feel uncomfortable, upset, or distressed. The action plan involves identifying your personal triggers and listing wellness tools you can use when they occur.</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Triggers Action Plan draws from your personal Wellness Toolbox — the collection of tools and strategies you've identified that help you feel better.</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action plan in WRAP draws from your Wellness Toolbox. This ensures all strategies are personally meaningful and have worked for you before — or are things you want to try.</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WRAP emphasizes having many wellness tools available so you have options no matter the situation. Include plenty of choices that are easy to use in any circumstance.</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Having a robust Triggers Action Plan with many options ensures flexibility. Different situations may call for different wellness tools, so variety is essential.</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Triggers are defined as external events or circumstances that, if they happen, may make you feel uncomfortable, upset, or distressed. They are different from early warning signs, which are internal.</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Triggers are defined as external, unplanned events — not internal feelings. Examples include criticism, anniversary dates, or holiday stress. The key distinction is that triggers come from outside, while early warning signs are internal.</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key distinction in WRAP. Triggers are external events, while early warning signs are internal, subtle changes you notice about yourself.</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one of the most important distinctions in WRAP. Triggers come from outside — they are situations, events, or people. Early warning signs come from within — they are subtle internal changes in how you feel or behave.</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Triggers are external events. An anniversary date is an external circumstance that can trigger difficult feelings. The other options describe internal signs or behaviors.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Triggers are things like criticism, anniversaries, certain seasons, world events, or interactions with specific people. They are external circumstances, not internal feelings or behaviors.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According to WRAP, avoiding triggers can actually be a perfectly healthy response. However, since triggers sometimes happen unexpectedly, you also need a plan for coping when they occur.</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WRAP teaches that avoiding triggers is one valid strategy. The key is having multiple wellness tools available — some for avoidance and some for coping — so you're prepared regardless of the situation.</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092629"/>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9618140"/>
      </p:ext>
    </p:extLst>
  </p:cSld>
  <p:clrMap bg1="lt1" tx1="dk1" bg2="lt2" tx2="dk2" accent1="accent1" accent2="accent2" accent3="accent3" accent4="accent4" accent5="accent5" accent6="accent6" hlink="hlink" folHlink="folHlink"/>
  <p:sldLayoutIdLst>
    <p:sldLayoutId id="2147483661" r:id="rId1"/>
  </p:sldLayoutIdLst>
  <p:hf sldNum="0" hdr="0" ftr="0" dt="0"/>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8F0"/>
        </a:solidFill>
        <a:effectLst/>
      </p:bgPr>
    </p:bg>
    <p:spTree>
      <p:nvGrpSpPr>
        <p:cNvPr id="1" name=""/>
        <p:cNvGrpSpPr/>
        <p:nvPr/>
      </p:nvGrpSpPr>
      <p:grpSpPr>
        <a:xfrm>
          <a:off x="0" y="0"/>
          <a:ext cx="0" cy="0"/>
          <a:chOff x="0" y="0"/>
          <a:chExt cx="0" cy="0"/>
        </a:xfrm>
      </p:grpSpPr>
      <p:sp>
        <p:nvSpPr>
          <p:cNvPr id="2" name="Shape 0"/>
          <p:cNvSpPr/>
          <p:nvPr/>
        </p:nvSpPr>
        <p:spPr>
          <a:xfrm>
            <a:off x="0" y="0"/>
            <a:ext cx="5120640" cy="6858000"/>
          </a:xfrm>
          <a:prstGeom prst="rect">
            <a:avLst/>
          </a:prstGeom>
          <a:solidFill>
            <a:srgbClr val="147A6E"/>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5120640" y="0"/>
            <a:ext cx="73152" cy="6858000"/>
          </a:xfrm>
          <a:prstGeom prst="rect">
            <a:avLst/>
          </a:prstGeom>
          <a:solidFill>
            <a:srgbClr val="E8705A"/>
          </a:solidFill>
          <a:ln/>
        </p:spPr>
        <p:txBody>
          <a:bodyPr/>
          <a:lstStyle/>
          <a:p>
            <a:pPr defTabSz="1219170"/>
            <a:endParaRPr lang="en-US" sz="2400">
              <a:solidFill>
                <a:prstClr val="black"/>
              </a:solidFill>
              <a:latin typeface="Calibri" panose="020F0502020204030204"/>
            </a:endParaRPr>
          </a:p>
        </p:txBody>
      </p:sp>
      <p:pic>
        <p:nvPicPr>
          <p:cNvPr id="4" name="Image 0" descr="preencoded.png"/>
          <p:cNvPicPr>
            <a:picLocks noChangeAspect="1"/>
          </p:cNvPicPr>
          <p:nvPr/>
        </p:nvPicPr>
        <p:blipFill>
          <a:blip r:embed="rId3"/>
          <a:stretch>
            <a:fillRect/>
          </a:stretch>
        </p:blipFill>
        <p:spPr>
          <a:xfrm>
            <a:off x="1950720" y="1828800"/>
            <a:ext cx="1219200" cy="1219200"/>
          </a:xfrm>
          <a:prstGeom prst="rect">
            <a:avLst/>
          </a:prstGeom>
        </p:spPr>
      </p:pic>
      <p:sp>
        <p:nvSpPr>
          <p:cNvPr id="5" name="Text 2"/>
          <p:cNvSpPr/>
          <p:nvPr/>
        </p:nvSpPr>
        <p:spPr>
          <a:xfrm>
            <a:off x="609600" y="3291840"/>
            <a:ext cx="4145280" cy="1219200"/>
          </a:xfrm>
          <a:prstGeom prst="rect">
            <a:avLst/>
          </a:prstGeom>
          <a:noFill/>
          <a:ln/>
        </p:spPr>
        <p:txBody>
          <a:bodyPr wrap="square" rtlCol="0" anchor="ctr"/>
          <a:lstStyle/>
          <a:p>
            <a:pPr algn="ctr" defTabSz="1219170"/>
            <a:r>
              <a:rPr lang="en-US" sz="2933" b="1" dirty="0">
                <a:solidFill>
                  <a:srgbClr val="FFFFFF"/>
                </a:solidFill>
                <a:latin typeface="Georgia" pitchFamily="34" charset="0"/>
                <a:ea typeface="Georgia" pitchFamily="34" charset="-122"/>
                <a:cs typeface="Georgia" pitchFamily="34" charset="-120"/>
              </a:rPr>
              <a:t>Triggers</a:t>
            </a:r>
            <a:endParaRPr lang="en-US" sz="2933" dirty="0">
              <a:solidFill>
                <a:prstClr val="black"/>
              </a:solidFill>
              <a:latin typeface="Calibri" panose="020F0502020204030204"/>
            </a:endParaRPr>
          </a:p>
          <a:p>
            <a:pPr algn="ctr" defTabSz="1219170"/>
            <a:r>
              <a:rPr lang="en-US" sz="2933" b="1" dirty="0">
                <a:solidFill>
                  <a:srgbClr val="FFFFFF"/>
                </a:solidFill>
                <a:latin typeface="Georgia" pitchFamily="34" charset="0"/>
                <a:ea typeface="Georgia" pitchFamily="34" charset="-122"/>
                <a:cs typeface="Georgia" pitchFamily="34" charset="-120"/>
              </a:rPr>
              <a:t>Action Plan</a:t>
            </a:r>
            <a:endParaRPr lang="en-US" sz="2933" dirty="0">
              <a:solidFill>
                <a:prstClr val="black"/>
              </a:solidFill>
              <a:latin typeface="Calibri" panose="020F0502020204030204"/>
            </a:endParaRPr>
          </a:p>
        </p:txBody>
      </p:sp>
      <p:sp>
        <p:nvSpPr>
          <p:cNvPr id="6" name="Text 3"/>
          <p:cNvSpPr/>
          <p:nvPr/>
        </p:nvSpPr>
        <p:spPr>
          <a:xfrm>
            <a:off x="5852160" y="1828800"/>
            <a:ext cx="5608320" cy="1463040"/>
          </a:xfrm>
          <a:prstGeom prst="rect">
            <a:avLst/>
          </a:prstGeom>
          <a:noFill/>
          <a:ln/>
        </p:spPr>
        <p:txBody>
          <a:bodyPr wrap="square" rtlCol="0" anchor="ctr"/>
          <a:lstStyle/>
          <a:p>
            <a:pPr defTabSz="1219170"/>
            <a:r>
              <a:rPr lang="en-US" sz="2400" b="1" dirty="0">
                <a:solidFill>
                  <a:srgbClr val="1E3530"/>
                </a:solidFill>
                <a:latin typeface="Georgia" pitchFamily="34" charset="0"/>
                <a:ea typeface="Georgia" pitchFamily="34" charset="-122"/>
                <a:cs typeface="Georgia" pitchFamily="34" charset="-120"/>
              </a:rPr>
              <a:t>Section 1 of 3</a:t>
            </a:r>
            <a:endParaRPr lang="en-US" sz="2400" dirty="0">
              <a:solidFill>
                <a:prstClr val="black"/>
              </a:solidFill>
              <a:latin typeface="Calibri" panose="020F0502020204030204"/>
            </a:endParaRPr>
          </a:p>
        </p:txBody>
      </p:sp>
      <p:sp>
        <p:nvSpPr>
          <p:cNvPr id="7" name="Text 4"/>
          <p:cNvSpPr/>
          <p:nvPr/>
        </p:nvSpPr>
        <p:spPr>
          <a:xfrm>
            <a:off x="5852160" y="3413760"/>
            <a:ext cx="5608320" cy="975360"/>
          </a:xfrm>
          <a:prstGeom prst="rect">
            <a:avLst/>
          </a:prstGeom>
          <a:noFill/>
          <a:ln/>
        </p:spPr>
        <p:txBody>
          <a:bodyPr wrap="square" rtlCol="0" anchor="ctr"/>
          <a:lstStyle/>
          <a:p>
            <a:pPr defTabSz="1219170"/>
            <a:r>
              <a:rPr lang="en-US" sz="1867" dirty="0">
                <a:solidFill>
                  <a:srgbClr val="3D5C54"/>
                </a:solidFill>
                <a:latin typeface="Calibri" pitchFamily="34" charset="0"/>
                <a:ea typeface="Calibri" pitchFamily="34" charset="-122"/>
                <a:cs typeface="Calibri" pitchFamily="34" charset="-120"/>
              </a:rPr>
              <a:t>Questions 1–6</a:t>
            </a:r>
            <a:endParaRPr lang="en-US" sz="1867" dirty="0">
              <a:solidFill>
                <a:prstClr val="black"/>
              </a:solidFill>
              <a:latin typeface="Calibri" panose="020F0502020204030204"/>
            </a:endParaRPr>
          </a:p>
          <a:p>
            <a:pPr defTabSz="1219170"/>
            <a:r>
              <a:rPr lang="en-US" sz="1867" dirty="0">
                <a:solidFill>
                  <a:srgbClr val="3D5C54"/>
                </a:solidFill>
                <a:latin typeface="Calibri" pitchFamily="34" charset="0"/>
                <a:ea typeface="Calibri" pitchFamily="34" charset="-122"/>
                <a:cs typeface="Calibri" pitchFamily="34" charset="-120"/>
              </a:rPr>
              <a:t>Test your knowledge of triggers and how to respond to them.</a:t>
            </a:r>
            <a:endParaRPr lang="en-US" sz="1867" dirty="0">
              <a:solidFill>
                <a:prstClr val="black"/>
              </a:solidFill>
              <a:latin typeface="Calibri" panose="020F0502020204030204"/>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8F5F2"/>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E8705A"/>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731520" y="426720"/>
            <a:ext cx="853440" cy="853440"/>
          </a:xfrm>
          <a:prstGeom prst="ellipse">
            <a:avLst/>
          </a:prstGeom>
          <a:solidFill>
            <a:srgbClr val="1A9A8A"/>
          </a:solidFill>
          <a:ln/>
        </p:spPr>
        <p:txBody>
          <a:bodyPr/>
          <a:lstStyle/>
          <a:p>
            <a:pPr defTabSz="1219170"/>
            <a:endParaRPr lang="en-US" sz="2400">
              <a:solidFill>
                <a:prstClr val="black"/>
              </a:solidFill>
              <a:latin typeface="Calibri" panose="020F0502020204030204"/>
            </a:endParaRPr>
          </a:p>
        </p:txBody>
      </p:sp>
      <p:sp>
        <p:nvSpPr>
          <p:cNvPr id="4" name="Text 2"/>
          <p:cNvSpPr/>
          <p:nvPr/>
        </p:nvSpPr>
        <p:spPr>
          <a:xfrm>
            <a:off x="731520" y="426720"/>
            <a:ext cx="853440" cy="853440"/>
          </a:xfrm>
          <a:prstGeom prst="rect">
            <a:avLst/>
          </a:prstGeom>
          <a:noFill/>
          <a:ln/>
        </p:spPr>
        <p:txBody>
          <a:bodyPr wrap="square" rtlCol="0" anchor="ctr"/>
          <a:lstStyle/>
          <a:p>
            <a:pPr algn="ctr" defTabSz="1219170"/>
            <a:r>
              <a:rPr lang="en-US" sz="2133" b="1" dirty="0">
                <a:solidFill>
                  <a:srgbClr val="FFFFFF"/>
                </a:solidFill>
                <a:latin typeface="Calibri" pitchFamily="34" charset="0"/>
                <a:ea typeface="Calibri" pitchFamily="34" charset="-122"/>
                <a:cs typeface="Calibri" pitchFamily="34" charset="-120"/>
              </a:rPr>
              <a:t>Q5</a:t>
            </a:r>
            <a:endParaRPr lang="en-US" sz="2133" dirty="0">
              <a:solidFill>
                <a:prstClr val="black"/>
              </a:solidFill>
              <a:latin typeface="Calibri" panose="020F0502020204030204"/>
            </a:endParaRPr>
          </a:p>
        </p:txBody>
      </p:sp>
      <p:sp>
        <p:nvSpPr>
          <p:cNvPr id="5" name="Text 3"/>
          <p:cNvSpPr/>
          <p:nvPr/>
        </p:nvSpPr>
        <p:spPr>
          <a:xfrm>
            <a:off x="1950720" y="365760"/>
            <a:ext cx="9509760" cy="1097280"/>
          </a:xfrm>
          <a:prstGeom prst="rect">
            <a:avLst/>
          </a:prstGeom>
          <a:noFill/>
          <a:ln/>
        </p:spPr>
        <p:txBody>
          <a:bodyPr wrap="square" rtlCol="0" anchor="ctr"/>
          <a:lstStyle/>
          <a:p>
            <a:pPr defTabSz="1219170"/>
            <a:r>
              <a:rPr lang="en-US" sz="2667" b="1" dirty="0">
                <a:solidFill>
                  <a:srgbClr val="1E3530"/>
                </a:solidFill>
                <a:latin typeface="Georgia" pitchFamily="34" charset="0"/>
                <a:ea typeface="Georgia" pitchFamily="34" charset="-122"/>
                <a:cs typeface="Georgia" pitchFamily="34" charset="-120"/>
              </a:rPr>
              <a:t>Where do the strategies in the Triggers Action Plan come from?</a:t>
            </a:r>
            <a:endParaRPr lang="en-US" sz="2667" dirty="0">
              <a:solidFill>
                <a:prstClr val="black"/>
              </a:solidFill>
              <a:latin typeface="Calibri" panose="020F0502020204030204"/>
            </a:endParaRPr>
          </a:p>
        </p:txBody>
      </p:sp>
      <p:sp>
        <p:nvSpPr>
          <p:cNvPr id="6" name="Shape 4"/>
          <p:cNvSpPr/>
          <p:nvPr/>
        </p:nvSpPr>
        <p:spPr>
          <a:xfrm>
            <a:off x="1463040" y="1767840"/>
            <a:ext cx="9265920" cy="877824"/>
          </a:xfrm>
          <a:prstGeom prst="roundRect">
            <a:avLst>
              <a:gd name="adj" fmla="val 16667"/>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7" name="Shape 5"/>
          <p:cNvSpPr/>
          <p:nvPr/>
        </p:nvSpPr>
        <p:spPr>
          <a:xfrm>
            <a:off x="1828800" y="1901952"/>
            <a:ext cx="609600" cy="609600"/>
          </a:xfrm>
          <a:prstGeom prst="ellipse">
            <a:avLst/>
          </a:prstGeom>
          <a:solidFill>
            <a:srgbClr val="F5EDE3"/>
          </a:solidFill>
          <a:ln/>
        </p:spPr>
        <p:txBody>
          <a:bodyPr/>
          <a:lstStyle/>
          <a:p>
            <a:pPr defTabSz="1219170"/>
            <a:endParaRPr lang="en-US" sz="2400">
              <a:solidFill>
                <a:prstClr val="black"/>
              </a:solidFill>
              <a:latin typeface="Calibri" panose="020F0502020204030204"/>
            </a:endParaRPr>
          </a:p>
        </p:txBody>
      </p:sp>
      <p:sp>
        <p:nvSpPr>
          <p:cNvPr id="8" name="Text 6"/>
          <p:cNvSpPr/>
          <p:nvPr/>
        </p:nvSpPr>
        <p:spPr>
          <a:xfrm>
            <a:off x="1828800" y="1901952"/>
            <a:ext cx="609600" cy="609600"/>
          </a:xfrm>
          <a:prstGeom prst="rect">
            <a:avLst/>
          </a:prstGeom>
          <a:noFill/>
          <a:ln/>
        </p:spPr>
        <p:txBody>
          <a:bodyPr wrap="square" rtlCol="0" anchor="ctr"/>
          <a:lstStyle/>
          <a:p>
            <a:pPr algn="ctr" defTabSz="1219170"/>
            <a:r>
              <a:rPr lang="en-US" sz="1867" b="1" dirty="0">
                <a:solidFill>
                  <a:srgbClr val="147A6E"/>
                </a:solidFill>
                <a:latin typeface="Calibri" pitchFamily="34" charset="0"/>
                <a:ea typeface="Calibri" pitchFamily="34" charset="-122"/>
                <a:cs typeface="Calibri" pitchFamily="34" charset="-120"/>
              </a:rPr>
              <a:t>A</a:t>
            </a:r>
            <a:endParaRPr lang="en-US" sz="1867" dirty="0">
              <a:solidFill>
                <a:prstClr val="black"/>
              </a:solidFill>
              <a:latin typeface="Calibri" panose="020F0502020204030204"/>
            </a:endParaRPr>
          </a:p>
        </p:txBody>
      </p:sp>
      <p:sp>
        <p:nvSpPr>
          <p:cNvPr id="9" name="Text 7"/>
          <p:cNvSpPr/>
          <p:nvPr/>
        </p:nvSpPr>
        <p:spPr>
          <a:xfrm>
            <a:off x="2682240" y="1767840"/>
            <a:ext cx="7680960" cy="877824"/>
          </a:xfrm>
          <a:prstGeom prst="rect">
            <a:avLst/>
          </a:prstGeom>
          <a:noFill/>
          <a:ln/>
        </p:spPr>
        <p:txBody>
          <a:bodyPr wrap="square" rtlCol="0" anchor="ctr"/>
          <a:lstStyle/>
          <a:p>
            <a:pPr defTabSz="1219170"/>
            <a:r>
              <a:rPr lang="en-US" sz="1867" dirty="0">
                <a:solidFill>
                  <a:srgbClr val="1E3530"/>
                </a:solidFill>
                <a:latin typeface="Calibri" pitchFamily="34" charset="0"/>
                <a:ea typeface="Calibri" pitchFamily="34" charset="-122"/>
                <a:cs typeface="Calibri" pitchFamily="34" charset="-120"/>
              </a:rPr>
              <a:t>Your therapist's recommendations only</a:t>
            </a:r>
            <a:endParaRPr lang="en-US" sz="1867" dirty="0">
              <a:solidFill>
                <a:prstClr val="black"/>
              </a:solidFill>
              <a:latin typeface="Calibri" panose="020F0502020204030204"/>
            </a:endParaRPr>
          </a:p>
        </p:txBody>
      </p:sp>
      <p:sp>
        <p:nvSpPr>
          <p:cNvPr id="10" name="Shape 8"/>
          <p:cNvSpPr/>
          <p:nvPr/>
        </p:nvSpPr>
        <p:spPr>
          <a:xfrm>
            <a:off x="1463040" y="2828544"/>
            <a:ext cx="9265920" cy="877824"/>
          </a:xfrm>
          <a:prstGeom prst="roundRect">
            <a:avLst>
              <a:gd name="adj" fmla="val 16667"/>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11" name="Shape 9"/>
          <p:cNvSpPr/>
          <p:nvPr/>
        </p:nvSpPr>
        <p:spPr>
          <a:xfrm>
            <a:off x="1828800" y="2962656"/>
            <a:ext cx="609600" cy="609600"/>
          </a:xfrm>
          <a:prstGeom prst="ellipse">
            <a:avLst/>
          </a:prstGeom>
          <a:solidFill>
            <a:srgbClr val="F5EDE3"/>
          </a:solidFill>
          <a:ln/>
        </p:spPr>
        <p:txBody>
          <a:bodyPr/>
          <a:lstStyle/>
          <a:p>
            <a:pPr defTabSz="1219170"/>
            <a:endParaRPr lang="en-US" sz="2400">
              <a:solidFill>
                <a:prstClr val="black"/>
              </a:solidFill>
              <a:latin typeface="Calibri" panose="020F0502020204030204"/>
            </a:endParaRPr>
          </a:p>
        </p:txBody>
      </p:sp>
      <p:sp>
        <p:nvSpPr>
          <p:cNvPr id="12" name="Text 10"/>
          <p:cNvSpPr/>
          <p:nvPr/>
        </p:nvSpPr>
        <p:spPr>
          <a:xfrm>
            <a:off x="1828800" y="2962656"/>
            <a:ext cx="609600" cy="609600"/>
          </a:xfrm>
          <a:prstGeom prst="rect">
            <a:avLst/>
          </a:prstGeom>
          <a:noFill/>
          <a:ln/>
        </p:spPr>
        <p:txBody>
          <a:bodyPr wrap="square" rtlCol="0" anchor="ctr"/>
          <a:lstStyle/>
          <a:p>
            <a:pPr algn="ctr" defTabSz="1219170"/>
            <a:r>
              <a:rPr lang="en-US" sz="1867" b="1" dirty="0">
                <a:solidFill>
                  <a:srgbClr val="147A6E"/>
                </a:solidFill>
                <a:latin typeface="Calibri" pitchFamily="34" charset="0"/>
                <a:ea typeface="Calibri" pitchFamily="34" charset="-122"/>
                <a:cs typeface="Calibri" pitchFamily="34" charset="-120"/>
              </a:rPr>
              <a:t>B</a:t>
            </a:r>
            <a:endParaRPr lang="en-US" sz="1867" dirty="0">
              <a:solidFill>
                <a:prstClr val="black"/>
              </a:solidFill>
              <a:latin typeface="Calibri" panose="020F0502020204030204"/>
            </a:endParaRPr>
          </a:p>
        </p:txBody>
      </p:sp>
      <p:sp>
        <p:nvSpPr>
          <p:cNvPr id="13" name="Text 11"/>
          <p:cNvSpPr/>
          <p:nvPr/>
        </p:nvSpPr>
        <p:spPr>
          <a:xfrm>
            <a:off x="2682240" y="2828544"/>
            <a:ext cx="7680960" cy="877824"/>
          </a:xfrm>
          <a:prstGeom prst="rect">
            <a:avLst/>
          </a:prstGeom>
          <a:noFill/>
          <a:ln/>
        </p:spPr>
        <p:txBody>
          <a:bodyPr wrap="square" rtlCol="0" anchor="ctr"/>
          <a:lstStyle/>
          <a:p>
            <a:pPr defTabSz="1219170"/>
            <a:r>
              <a:rPr lang="en-US" sz="1867" dirty="0">
                <a:solidFill>
                  <a:srgbClr val="1E3530"/>
                </a:solidFill>
                <a:latin typeface="Calibri" pitchFamily="34" charset="0"/>
                <a:ea typeface="Calibri" pitchFamily="34" charset="-122"/>
                <a:cs typeface="Calibri" pitchFamily="34" charset="-120"/>
              </a:rPr>
              <a:t>A standardized list provided by WRAP</a:t>
            </a:r>
            <a:endParaRPr lang="en-US" sz="1867" dirty="0">
              <a:solidFill>
                <a:prstClr val="black"/>
              </a:solidFill>
              <a:latin typeface="Calibri" panose="020F0502020204030204"/>
            </a:endParaRPr>
          </a:p>
        </p:txBody>
      </p:sp>
      <p:sp>
        <p:nvSpPr>
          <p:cNvPr id="14" name="Shape 12"/>
          <p:cNvSpPr/>
          <p:nvPr/>
        </p:nvSpPr>
        <p:spPr>
          <a:xfrm>
            <a:off x="1463040" y="3889248"/>
            <a:ext cx="9265920" cy="877824"/>
          </a:xfrm>
          <a:prstGeom prst="roundRect">
            <a:avLst>
              <a:gd name="adj" fmla="val 16667"/>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15" name="Shape 13"/>
          <p:cNvSpPr/>
          <p:nvPr/>
        </p:nvSpPr>
        <p:spPr>
          <a:xfrm>
            <a:off x="1828800" y="4023360"/>
            <a:ext cx="609600" cy="609600"/>
          </a:xfrm>
          <a:prstGeom prst="ellipse">
            <a:avLst/>
          </a:prstGeom>
          <a:solidFill>
            <a:srgbClr val="F5EDE3"/>
          </a:solidFill>
          <a:ln/>
        </p:spPr>
        <p:txBody>
          <a:bodyPr/>
          <a:lstStyle/>
          <a:p>
            <a:pPr defTabSz="1219170"/>
            <a:endParaRPr lang="en-US" sz="2400">
              <a:solidFill>
                <a:prstClr val="black"/>
              </a:solidFill>
              <a:latin typeface="Calibri" panose="020F0502020204030204"/>
            </a:endParaRPr>
          </a:p>
        </p:txBody>
      </p:sp>
      <p:sp>
        <p:nvSpPr>
          <p:cNvPr id="16" name="Text 14"/>
          <p:cNvSpPr/>
          <p:nvPr/>
        </p:nvSpPr>
        <p:spPr>
          <a:xfrm>
            <a:off x="1828800" y="4023360"/>
            <a:ext cx="609600" cy="609600"/>
          </a:xfrm>
          <a:prstGeom prst="rect">
            <a:avLst/>
          </a:prstGeom>
          <a:noFill/>
          <a:ln/>
        </p:spPr>
        <p:txBody>
          <a:bodyPr wrap="square" rtlCol="0" anchor="ctr"/>
          <a:lstStyle/>
          <a:p>
            <a:pPr algn="ctr" defTabSz="1219170"/>
            <a:r>
              <a:rPr lang="en-US" sz="1867" b="1" dirty="0">
                <a:solidFill>
                  <a:srgbClr val="147A6E"/>
                </a:solidFill>
                <a:latin typeface="Calibri" pitchFamily="34" charset="0"/>
                <a:ea typeface="Calibri" pitchFamily="34" charset="-122"/>
                <a:cs typeface="Calibri" pitchFamily="34" charset="-120"/>
              </a:rPr>
              <a:t>C</a:t>
            </a:r>
            <a:endParaRPr lang="en-US" sz="1867" dirty="0">
              <a:solidFill>
                <a:prstClr val="black"/>
              </a:solidFill>
              <a:latin typeface="Calibri" panose="020F0502020204030204"/>
            </a:endParaRPr>
          </a:p>
        </p:txBody>
      </p:sp>
      <p:sp>
        <p:nvSpPr>
          <p:cNvPr id="17" name="Text 15"/>
          <p:cNvSpPr/>
          <p:nvPr/>
        </p:nvSpPr>
        <p:spPr>
          <a:xfrm>
            <a:off x="2682240" y="3889248"/>
            <a:ext cx="7680960" cy="877824"/>
          </a:xfrm>
          <a:prstGeom prst="rect">
            <a:avLst/>
          </a:prstGeom>
          <a:noFill/>
          <a:ln/>
        </p:spPr>
        <p:txBody>
          <a:bodyPr wrap="square" rtlCol="0" anchor="ctr"/>
          <a:lstStyle/>
          <a:p>
            <a:pPr defTabSz="1219170"/>
            <a:r>
              <a:rPr lang="en-US" sz="1867" dirty="0">
                <a:solidFill>
                  <a:srgbClr val="1E3530"/>
                </a:solidFill>
                <a:latin typeface="Calibri" pitchFamily="34" charset="0"/>
                <a:ea typeface="Calibri" pitchFamily="34" charset="-122"/>
                <a:cs typeface="Calibri" pitchFamily="34" charset="-120"/>
              </a:rPr>
              <a:t>Your personal Wellness Toolbox</a:t>
            </a:r>
            <a:endParaRPr lang="en-US" sz="1867" dirty="0">
              <a:solidFill>
                <a:prstClr val="black"/>
              </a:solidFill>
              <a:latin typeface="Calibri" panose="020F0502020204030204"/>
            </a:endParaRPr>
          </a:p>
        </p:txBody>
      </p:sp>
      <p:sp>
        <p:nvSpPr>
          <p:cNvPr id="18" name="Shape 16"/>
          <p:cNvSpPr/>
          <p:nvPr/>
        </p:nvSpPr>
        <p:spPr>
          <a:xfrm>
            <a:off x="1463040" y="4949952"/>
            <a:ext cx="9265920" cy="877824"/>
          </a:xfrm>
          <a:prstGeom prst="roundRect">
            <a:avLst>
              <a:gd name="adj" fmla="val 16667"/>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19" name="Shape 17"/>
          <p:cNvSpPr/>
          <p:nvPr/>
        </p:nvSpPr>
        <p:spPr>
          <a:xfrm>
            <a:off x="1828800" y="5084064"/>
            <a:ext cx="609600" cy="609600"/>
          </a:xfrm>
          <a:prstGeom prst="ellipse">
            <a:avLst/>
          </a:prstGeom>
          <a:solidFill>
            <a:srgbClr val="F5EDE3"/>
          </a:solidFill>
          <a:ln/>
        </p:spPr>
        <p:txBody>
          <a:bodyPr/>
          <a:lstStyle/>
          <a:p>
            <a:pPr defTabSz="1219170"/>
            <a:endParaRPr lang="en-US" sz="2400">
              <a:solidFill>
                <a:prstClr val="black"/>
              </a:solidFill>
              <a:latin typeface="Calibri" panose="020F0502020204030204"/>
            </a:endParaRPr>
          </a:p>
        </p:txBody>
      </p:sp>
      <p:sp>
        <p:nvSpPr>
          <p:cNvPr id="20" name="Text 18"/>
          <p:cNvSpPr/>
          <p:nvPr/>
        </p:nvSpPr>
        <p:spPr>
          <a:xfrm>
            <a:off x="1828800" y="5084064"/>
            <a:ext cx="609600" cy="609600"/>
          </a:xfrm>
          <a:prstGeom prst="rect">
            <a:avLst/>
          </a:prstGeom>
          <a:noFill/>
          <a:ln/>
        </p:spPr>
        <p:txBody>
          <a:bodyPr wrap="square" rtlCol="0" anchor="ctr"/>
          <a:lstStyle/>
          <a:p>
            <a:pPr algn="ctr" defTabSz="1219170"/>
            <a:r>
              <a:rPr lang="en-US" sz="1867" b="1" dirty="0">
                <a:solidFill>
                  <a:srgbClr val="147A6E"/>
                </a:solidFill>
                <a:latin typeface="Calibri" pitchFamily="34" charset="0"/>
                <a:ea typeface="Calibri" pitchFamily="34" charset="-122"/>
                <a:cs typeface="Calibri" pitchFamily="34" charset="-120"/>
              </a:rPr>
              <a:t>D</a:t>
            </a:r>
            <a:endParaRPr lang="en-US" sz="1867" dirty="0">
              <a:solidFill>
                <a:prstClr val="black"/>
              </a:solidFill>
              <a:latin typeface="Calibri" panose="020F0502020204030204"/>
            </a:endParaRPr>
          </a:p>
        </p:txBody>
      </p:sp>
      <p:sp>
        <p:nvSpPr>
          <p:cNvPr id="21" name="Text 19"/>
          <p:cNvSpPr/>
          <p:nvPr/>
        </p:nvSpPr>
        <p:spPr>
          <a:xfrm>
            <a:off x="2682240" y="4949952"/>
            <a:ext cx="7680960" cy="877824"/>
          </a:xfrm>
          <a:prstGeom prst="rect">
            <a:avLst/>
          </a:prstGeom>
          <a:noFill/>
          <a:ln/>
        </p:spPr>
        <p:txBody>
          <a:bodyPr wrap="square" rtlCol="0" anchor="ctr"/>
          <a:lstStyle/>
          <a:p>
            <a:pPr defTabSz="1219170"/>
            <a:r>
              <a:rPr lang="en-US" sz="1867" dirty="0">
                <a:solidFill>
                  <a:srgbClr val="1E3530"/>
                </a:solidFill>
                <a:latin typeface="Calibri" pitchFamily="34" charset="0"/>
                <a:ea typeface="Calibri" pitchFamily="34" charset="-122"/>
                <a:cs typeface="Calibri" pitchFamily="34" charset="-120"/>
              </a:rPr>
              <a:t>The Crisis Plan section</a:t>
            </a:r>
            <a:endParaRPr lang="en-US" sz="1867" dirty="0">
              <a:solidFill>
                <a:prstClr val="black"/>
              </a:solidFill>
              <a:latin typeface="Calibri" panose="020F0502020204030204"/>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8F0"/>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2E8B6E"/>
          </a:solidFill>
          <a:ln/>
        </p:spPr>
        <p:txBody>
          <a:bodyPr/>
          <a:lstStyle/>
          <a:p>
            <a:pPr defTabSz="1219170"/>
            <a:endParaRPr lang="en-US" sz="2400">
              <a:solidFill>
                <a:prstClr val="black"/>
              </a:solidFill>
              <a:latin typeface="Calibri" panose="020F0502020204030204"/>
            </a:endParaRPr>
          </a:p>
        </p:txBody>
      </p:sp>
      <p:pic>
        <p:nvPicPr>
          <p:cNvPr id="3" name="Image 0" descr="preencoded.png"/>
          <p:cNvPicPr>
            <a:picLocks noChangeAspect="1"/>
          </p:cNvPicPr>
          <p:nvPr/>
        </p:nvPicPr>
        <p:blipFill>
          <a:blip r:embed="rId3"/>
          <a:stretch>
            <a:fillRect/>
          </a:stretch>
        </p:blipFill>
        <p:spPr>
          <a:xfrm>
            <a:off x="853440" y="426720"/>
            <a:ext cx="548640" cy="548640"/>
          </a:xfrm>
          <a:prstGeom prst="rect">
            <a:avLst/>
          </a:prstGeom>
        </p:spPr>
      </p:pic>
      <p:sp>
        <p:nvSpPr>
          <p:cNvPr id="4" name="Shape 1"/>
          <p:cNvSpPr/>
          <p:nvPr/>
        </p:nvSpPr>
        <p:spPr>
          <a:xfrm>
            <a:off x="609600" y="304800"/>
            <a:ext cx="1036320" cy="792480"/>
          </a:xfrm>
          <a:prstGeom prst="roundRect">
            <a:avLst>
              <a:gd name="adj" fmla="val 15385"/>
            </a:avLst>
          </a:prstGeom>
          <a:solidFill>
            <a:srgbClr val="2E8B6E"/>
          </a:solidFill>
          <a:ln/>
        </p:spPr>
        <p:txBody>
          <a:bodyPr/>
          <a:lstStyle/>
          <a:p>
            <a:pPr defTabSz="1219170"/>
            <a:endParaRPr lang="en-US" sz="2400">
              <a:solidFill>
                <a:prstClr val="black"/>
              </a:solidFill>
              <a:latin typeface="Calibri" panose="020F0502020204030204"/>
            </a:endParaRPr>
          </a:p>
        </p:txBody>
      </p:sp>
      <p:pic>
        <p:nvPicPr>
          <p:cNvPr id="5" name="Image 1" descr="preencoded.png"/>
          <p:cNvPicPr>
            <a:picLocks noChangeAspect="1"/>
          </p:cNvPicPr>
          <p:nvPr/>
        </p:nvPicPr>
        <p:blipFill>
          <a:blip r:embed="rId3"/>
          <a:stretch>
            <a:fillRect/>
          </a:stretch>
        </p:blipFill>
        <p:spPr>
          <a:xfrm>
            <a:off x="853440" y="426720"/>
            <a:ext cx="548640" cy="548640"/>
          </a:xfrm>
          <a:prstGeom prst="rect">
            <a:avLst/>
          </a:prstGeom>
        </p:spPr>
      </p:pic>
      <p:sp>
        <p:nvSpPr>
          <p:cNvPr id="6" name="Text 2"/>
          <p:cNvSpPr/>
          <p:nvPr/>
        </p:nvSpPr>
        <p:spPr>
          <a:xfrm>
            <a:off x="1828800" y="304800"/>
            <a:ext cx="3657600" cy="792480"/>
          </a:xfrm>
          <a:prstGeom prst="rect">
            <a:avLst/>
          </a:prstGeom>
          <a:noFill/>
          <a:ln/>
        </p:spPr>
        <p:txBody>
          <a:bodyPr wrap="square" rtlCol="0" anchor="ctr"/>
          <a:lstStyle/>
          <a:p>
            <a:pPr defTabSz="1219170"/>
            <a:r>
              <a:rPr lang="en-US" sz="2933" b="1" dirty="0">
                <a:solidFill>
                  <a:srgbClr val="2E8B6E"/>
                </a:solidFill>
                <a:latin typeface="Georgia" pitchFamily="34" charset="0"/>
                <a:ea typeface="Georgia" pitchFamily="34" charset="-122"/>
                <a:cs typeface="Georgia" pitchFamily="34" charset="-120"/>
              </a:rPr>
              <a:t>Answer</a:t>
            </a:r>
            <a:endParaRPr lang="en-US" sz="2933" dirty="0">
              <a:solidFill>
                <a:prstClr val="black"/>
              </a:solidFill>
              <a:latin typeface="Calibri" panose="020F0502020204030204"/>
            </a:endParaRPr>
          </a:p>
        </p:txBody>
      </p:sp>
      <p:sp>
        <p:nvSpPr>
          <p:cNvPr id="7" name="Text 3"/>
          <p:cNvSpPr/>
          <p:nvPr/>
        </p:nvSpPr>
        <p:spPr>
          <a:xfrm>
            <a:off x="975360" y="1341120"/>
            <a:ext cx="10241280" cy="731520"/>
          </a:xfrm>
          <a:prstGeom prst="rect">
            <a:avLst/>
          </a:prstGeom>
          <a:noFill/>
          <a:ln/>
        </p:spPr>
        <p:txBody>
          <a:bodyPr wrap="square" rtlCol="0" anchor="ctr"/>
          <a:lstStyle/>
          <a:p>
            <a:pPr defTabSz="1219170"/>
            <a:r>
              <a:rPr lang="en-US" sz="1867" i="1" dirty="0">
                <a:solidFill>
                  <a:srgbClr val="3D5C54"/>
                </a:solidFill>
                <a:latin typeface="Calibri" pitchFamily="34" charset="0"/>
                <a:ea typeface="Calibri" pitchFamily="34" charset="-122"/>
                <a:cs typeface="Calibri" pitchFamily="34" charset="-120"/>
              </a:rPr>
              <a:t>Where do the strategies in the Triggers Action Plan come from?</a:t>
            </a:r>
            <a:endParaRPr lang="en-US" sz="1867" dirty="0">
              <a:solidFill>
                <a:prstClr val="black"/>
              </a:solidFill>
              <a:latin typeface="Calibri" panose="020F0502020204030204"/>
            </a:endParaRPr>
          </a:p>
        </p:txBody>
      </p:sp>
      <p:sp>
        <p:nvSpPr>
          <p:cNvPr id="8" name="Shape 4"/>
          <p:cNvSpPr/>
          <p:nvPr/>
        </p:nvSpPr>
        <p:spPr>
          <a:xfrm>
            <a:off x="1463040" y="2072640"/>
            <a:ext cx="9265920" cy="670560"/>
          </a:xfrm>
          <a:prstGeom prst="roundRect">
            <a:avLst>
              <a:gd name="adj" fmla="val 18182"/>
            </a:avLst>
          </a:prstGeom>
          <a:solidFill>
            <a:srgbClr val="FFFFFF"/>
          </a:solidFill>
          <a:ln/>
        </p:spPr>
        <p:txBody>
          <a:bodyPr/>
          <a:lstStyle/>
          <a:p>
            <a:pPr defTabSz="1219170"/>
            <a:endParaRPr lang="en-US" sz="2400">
              <a:solidFill>
                <a:prstClr val="black"/>
              </a:solidFill>
              <a:latin typeface="Calibri" panose="020F0502020204030204"/>
            </a:endParaRPr>
          </a:p>
        </p:txBody>
      </p:sp>
      <p:sp>
        <p:nvSpPr>
          <p:cNvPr id="9" name="Text 5"/>
          <p:cNvSpPr/>
          <p:nvPr/>
        </p:nvSpPr>
        <p:spPr>
          <a:xfrm>
            <a:off x="1828800" y="2072640"/>
            <a:ext cx="8534400" cy="670560"/>
          </a:xfrm>
          <a:prstGeom prst="rect">
            <a:avLst/>
          </a:prstGeom>
          <a:noFill/>
          <a:ln/>
        </p:spPr>
        <p:txBody>
          <a:bodyPr wrap="square" rtlCol="0" anchor="ctr"/>
          <a:lstStyle/>
          <a:p>
            <a:pPr defTabSz="1219170"/>
            <a:r>
              <a:rPr lang="en-US" sz="1733" dirty="0">
                <a:solidFill>
                  <a:srgbClr val="3D5C54"/>
                </a:solidFill>
                <a:latin typeface="Calibri" pitchFamily="34" charset="0"/>
                <a:ea typeface="Calibri" pitchFamily="34" charset="-122"/>
                <a:cs typeface="Calibri" pitchFamily="34" charset="-120"/>
              </a:rPr>
              <a:t>A.  Your therapist's recommendations only</a:t>
            </a:r>
            <a:endParaRPr lang="en-US" sz="1733" dirty="0">
              <a:solidFill>
                <a:prstClr val="black"/>
              </a:solidFill>
              <a:latin typeface="Calibri" panose="020F0502020204030204"/>
            </a:endParaRPr>
          </a:p>
        </p:txBody>
      </p:sp>
      <p:sp>
        <p:nvSpPr>
          <p:cNvPr id="10" name="Shape 6"/>
          <p:cNvSpPr/>
          <p:nvPr/>
        </p:nvSpPr>
        <p:spPr>
          <a:xfrm>
            <a:off x="1463040" y="2865120"/>
            <a:ext cx="9265920" cy="670560"/>
          </a:xfrm>
          <a:prstGeom prst="roundRect">
            <a:avLst>
              <a:gd name="adj" fmla="val 18182"/>
            </a:avLst>
          </a:prstGeom>
          <a:solidFill>
            <a:srgbClr val="FFFFFF"/>
          </a:solidFill>
          <a:ln/>
        </p:spPr>
        <p:txBody>
          <a:bodyPr/>
          <a:lstStyle/>
          <a:p>
            <a:pPr defTabSz="1219170"/>
            <a:endParaRPr lang="en-US" sz="2400">
              <a:solidFill>
                <a:prstClr val="black"/>
              </a:solidFill>
              <a:latin typeface="Calibri" panose="020F0502020204030204"/>
            </a:endParaRPr>
          </a:p>
        </p:txBody>
      </p:sp>
      <p:sp>
        <p:nvSpPr>
          <p:cNvPr id="11" name="Text 7"/>
          <p:cNvSpPr/>
          <p:nvPr/>
        </p:nvSpPr>
        <p:spPr>
          <a:xfrm>
            <a:off x="1828800" y="2865120"/>
            <a:ext cx="8534400" cy="670560"/>
          </a:xfrm>
          <a:prstGeom prst="rect">
            <a:avLst/>
          </a:prstGeom>
          <a:noFill/>
          <a:ln/>
        </p:spPr>
        <p:txBody>
          <a:bodyPr wrap="square" rtlCol="0" anchor="ctr"/>
          <a:lstStyle/>
          <a:p>
            <a:pPr defTabSz="1219170"/>
            <a:r>
              <a:rPr lang="en-US" sz="1733" dirty="0">
                <a:solidFill>
                  <a:srgbClr val="3D5C54"/>
                </a:solidFill>
                <a:latin typeface="Calibri" pitchFamily="34" charset="0"/>
                <a:ea typeface="Calibri" pitchFamily="34" charset="-122"/>
                <a:cs typeface="Calibri" pitchFamily="34" charset="-120"/>
              </a:rPr>
              <a:t>B.  A standardized list provided by WRAP</a:t>
            </a:r>
            <a:endParaRPr lang="en-US" sz="1733" dirty="0">
              <a:solidFill>
                <a:prstClr val="black"/>
              </a:solidFill>
              <a:latin typeface="Calibri" panose="020F0502020204030204"/>
            </a:endParaRPr>
          </a:p>
        </p:txBody>
      </p:sp>
      <p:sp>
        <p:nvSpPr>
          <p:cNvPr id="12" name="Shape 8"/>
          <p:cNvSpPr/>
          <p:nvPr/>
        </p:nvSpPr>
        <p:spPr>
          <a:xfrm>
            <a:off x="1463040" y="3657600"/>
            <a:ext cx="9265920" cy="670560"/>
          </a:xfrm>
          <a:prstGeom prst="roundRect">
            <a:avLst>
              <a:gd name="adj" fmla="val 18182"/>
            </a:avLst>
          </a:prstGeom>
          <a:solidFill>
            <a:srgbClr val="E8F8F0"/>
          </a:solidFill>
          <a:ln w="25400">
            <a:solidFill>
              <a:srgbClr val="2E8B6E"/>
            </a:solidFill>
            <a:prstDash val="solid"/>
          </a:ln>
        </p:spPr>
        <p:txBody>
          <a:bodyPr/>
          <a:lstStyle/>
          <a:p>
            <a:pPr defTabSz="1219170"/>
            <a:endParaRPr lang="en-US" sz="2400">
              <a:solidFill>
                <a:prstClr val="black"/>
              </a:solidFill>
              <a:latin typeface="Calibri" panose="020F0502020204030204"/>
            </a:endParaRPr>
          </a:p>
        </p:txBody>
      </p:sp>
      <p:sp>
        <p:nvSpPr>
          <p:cNvPr id="13" name="Text 9"/>
          <p:cNvSpPr/>
          <p:nvPr/>
        </p:nvSpPr>
        <p:spPr>
          <a:xfrm>
            <a:off x="1828800" y="3657600"/>
            <a:ext cx="8534400" cy="670560"/>
          </a:xfrm>
          <a:prstGeom prst="rect">
            <a:avLst/>
          </a:prstGeom>
          <a:noFill/>
          <a:ln/>
        </p:spPr>
        <p:txBody>
          <a:bodyPr wrap="square" rtlCol="0" anchor="ctr"/>
          <a:lstStyle/>
          <a:p>
            <a:pPr defTabSz="1219170"/>
            <a:r>
              <a:rPr lang="en-US" sz="1733" b="1" dirty="0">
                <a:solidFill>
                  <a:srgbClr val="2E8B6E"/>
                </a:solidFill>
                <a:latin typeface="Calibri" pitchFamily="34" charset="0"/>
                <a:ea typeface="Calibri" pitchFamily="34" charset="-122"/>
                <a:cs typeface="Calibri" pitchFamily="34" charset="-120"/>
              </a:rPr>
              <a:t>C.  Your personal Wellness Toolbox</a:t>
            </a:r>
            <a:endParaRPr lang="en-US" sz="1733" dirty="0">
              <a:solidFill>
                <a:prstClr val="black"/>
              </a:solidFill>
              <a:latin typeface="Calibri" panose="020F0502020204030204"/>
            </a:endParaRPr>
          </a:p>
        </p:txBody>
      </p:sp>
      <p:sp>
        <p:nvSpPr>
          <p:cNvPr id="14" name="Shape 10"/>
          <p:cNvSpPr/>
          <p:nvPr/>
        </p:nvSpPr>
        <p:spPr>
          <a:xfrm>
            <a:off x="10021824" y="3742944"/>
            <a:ext cx="512064" cy="512064"/>
          </a:xfrm>
          <a:prstGeom prst="ellipse">
            <a:avLst/>
          </a:prstGeom>
          <a:solidFill>
            <a:srgbClr val="2E8B6E"/>
          </a:solidFill>
          <a:ln/>
        </p:spPr>
        <p:txBody>
          <a:bodyPr/>
          <a:lstStyle/>
          <a:p>
            <a:pPr defTabSz="1219170"/>
            <a:endParaRPr lang="en-US" sz="2400">
              <a:solidFill>
                <a:prstClr val="black"/>
              </a:solidFill>
              <a:latin typeface="Calibri" panose="020F0502020204030204"/>
            </a:endParaRPr>
          </a:p>
        </p:txBody>
      </p:sp>
      <p:pic>
        <p:nvPicPr>
          <p:cNvPr id="15" name="Image 2" descr="preencoded.png"/>
          <p:cNvPicPr>
            <a:picLocks noChangeAspect="1"/>
          </p:cNvPicPr>
          <p:nvPr/>
        </p:nvPicPr>
        <p:blipFill>
          <a:blip r:embed="rId3"/>
          <a:stretch>
            <a:fillRect/>
          </a:stretch>
        </p:blipFill>
        <p:spPr>
          <a:xfrm>
            <a:off x="10082784" y="3779520"/>
            <a:ext cx="390144" cy="390144"/>
          </a:xfrm>
          <a:prstGeom prst="rect">
            <a:avLst/>
          </a:prstGeom>
        </p:spPr>
      </p:pic>
      <p:sp>
        <p:nvSpPr>
          <p:cNvPr id="16" name="Shape 11"/>
          <p:cNvSpPr/>
          <p:nvPr/>
        </p:nvSpPr>
        <p:spPr>
          <a:xfrm>
            <a:off x="1463040" y="4450080"/>
            <a:ext cx="9265920" cy="670560"/>
          </a:xfrm>
          <a:prstGeom prst="roundRect">
            <a:avLst>
              <a:gd name="adj" fmla="val 18182"/>
            </a:avLst>
          </a:prstGeom>
          <a:solidFill>
            <a:srgbClr val="FFFFFF"/>
          </a:solidFill>
          <a:ln/>
        </p:spPr>
        <p:txBody>
          <a:bodyPr/>
          <a:lstStyle/>
          <a:p>
            <a:pPr defTabSz="1219170"/>
            <a:endParaRPr lang="en-US" sz="2400">
              <a:solidFill>
                <a:prstClr val="black"/>
              </a:solidFill>
              <a:latin typeface="Calibri" panose="020F0502020204030204"/>
            </a:endParaRPr>
          </a:p>
        </p:txBody>
      </p:sp>
      <p:sp>
        <p:nvSpPr>
          <p:cNvPr id="17" name="Text 12"/>
          <p:cNvSpPr/>
          <p:nvPr/>
        </p:nvSpPr>
        <p:spPr>
          <a:xfrm>
            <a:off x="1828800" y="4450080"/>
            <a:ext cx="8534400" cy="670560"/>
          </a:xfrm>
          <a:prstGeom prst="rect">
            <a:avLst/>
          </a:prstGeom>
          <a:noFill/>
          <a:ln/>
        </p:spPr>
        <p:txBody>
          <a:bodyPr wrap="square" rtlCol="0" anchor="ctr"/>
          <a:lstStyle/>
          <a:p>
            <a:pPr defTabSz="1219170"/>
            <a:r>
              <a:rPr lang="en-US" sz="1733" dirty="0">
                <a:solidFill>
                  <a:srgbClr val="3D5C54"/>
                </a:solidFill>
                <a:latin typeface="Calibri" pitchFamily="34" charset="0"/>
                <a:ea typeface="Calibri" pitchFamily="34" charset="-122"/>
                <a:cs typeface="Calibri" pitchFamily="34" charset="-120"/>
              </a:rPr>
              <a:t>D.  The Crisis Plan section</a:t>
            </a:r>
            <a:endParaRPr lang="en-US" sz="1733" dirty="0">
              <a:solidFill>
                <a:prstClr val="black"/>
              </a:solidFill>
              <a:latin typeface="Calibri" panose="020F0502020204030204"/>
            </a:endParaRPr>
          </a:p>
        </p:txBody>
      </p:sp>
      <p:sp>
        <p:nvSpPr>
          <p:cNvPr id="18" name="Shape 13"/>
          <p:cNvSpPr/>
          <p:nvPr/>
        </p:nvSpPr>
        <p:spPr>
          <a:xfrm>
            <a:off x="975360" y="5303520"/>
            <a:ext cx="10241280" cy="1158240"/>
          </a:xfrm>
          <a:prstGeom prst="roundRect">
            <a:avLst>
              <a:gd name="adj" fmla="val 10526"/>
            </a:avLst>
          </a:prstGeom>
          <a:solidFill>
            <a:srgbClr val="E8F5F2"/>
          </a:solidFill>
          <a:ln/>
        </p:spPr>
        <p:txBody>
          <a:bodyPr/>
          <a:lstStyle/>
          <a:p>
            <a:pPr defTabSz="1219170"/>
            <a:endParaRPr lang="en-US" sz="2400">
              <a:solidFill>
                <a:prstClr val="black"/>
              </a:solidFill>
              <a:latin typeface="Calibri" panose="020F0502020204030204"/>
            </a:endParaRPr>
          </a:p>
        </p:txBody>
      </p:sp>
      <p:sp>
        <p:nvSpPr>
          <p:cNvPr id="19" name="Text 14"/>
          <p:cNvSpPr/>
          <p:nvPr/>
        </p:nvSpPr>
        <p:spPr>
          <a:xfrm>
            <a:off x="1219200" y="5303520"/>
            <a:ext cx="9753600" cy="1158240"/>
          </a:xfrm>
          <a:prstGeom prst="rect">
            <a:avLst/>
          </a:prstGeom>
          <a:noFill/>
          <a:ln/>
        </p:spPr>
        <p:txBody>
          <a:bodyPr wrap="square" rtlCol="0" anchor="ctr"/>
          <a:lstStyle/>
          <a:p>
            <a:pPr defTabSz="1219170"/>
            <a:r>
              <a:rPr lang="en-US" sz="1600" dirty="0">
                <a:solidFill>
                  <a:srgbClr val="1E3530"/>
                </a:solidFill>
                <a:latin typeface="Calibri" pitchFamily="34" charset="0"/>
                <a:ea typeface="Calibri" pitchFamily="34" charset="-122"/>
                <a:cs typeface="Calibri" pitchFamily="34" charset="-120"/>
              </a:rPr>
              <a:t>The Triggers Action Plan is built using wellness tools from your personal Wellness Toolbox. You choose tools that work best for you in different triggering situations.</a:t>
            </a:r>
            <a:endParaRPr lang="en-US" sz="1600" dirty="0">
              <a:solidFill>
                <a:prstClr val="black"/>
              </a:solidFill>
              <a:latin typeface="Calibri" panose="020F0502020204030204"/>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8F5F2"/>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E8705A"/>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731520" y="426720"/>
            <a:ext cx="853440" cy="853440"/>
          </a:xfrm>
          <a:prstGeom prst="ellipse">
            <a:avLst/>
          </a:prstGeom>
          <a:solidFill>
            <a:srgbClr val="1A9A8A"/>
          </a:solidFill>
          <a:ln/>
        </p:spPr>
        <p:txBody>
          <a:bodyPr/>
          <a:lstStyle/>
          <a:p>
            <a:pPr defTabSz="1219170"/>
            <a:endParaRPr lang="en-US" sz="2400">
              <a:solidFill>
                <a:prstClr val="black"/>
              </a:solidFill>
              <a:latin typeface="Calibri" panose="020F0502020204030204"/>
            </a:endParaRPr>
          </a:p>
        </p:txBody>
      </p:sp>
      <p:sp>
        <p:nvSpPr>
          <p:cNvPr id="4" name="Text 2"/>
          <p:cNvSpPr/>
          <p:nvPr/>
        </p:nvSpPr>
        <p:spPr>
          <a:xfrm>
            <a:off x="731520" y="426720"/>
            <a:ext cx="853440" cy="853440"/>
          </a:xfrm>
          <a:prstGeom prst="rect">
            <a:avLst/>
          </a:prstGeom>
          <a:noFill/>
          <a:ln/>
        </p:spPr>
        <p:txBody>
          <a:bodyPr wrap="square" rtlCol="0" anchor="ctr"/>
          <a:lstStyle/>
          <a:p>
            <a:pPr algn="ctr" defTabSz="1219170"/>
            <a:r>
              <a:rPr lang="en-US" sz="2133" b="1" dirty="0">
                <a:solidFill>
                  <a:srgbClr val="FFFFFF"/>
                </a:solidFill>
                <a:latin typeface="Calibri" pitchFamily="34" charset="0"/>
                <a:ea typeface="Calibri" pitchFamily="34" charset="-122"/>
                <a:cs typeface="Calibri" pitchFamily="34" charset="-120"/>
              </a:rPr>
              <a:t>Q6</a:t>
            </a:r>
            <a:endParaRPr lang="en-US" sz="2133" dirty="0">
              <a:solidFill>
                <a:prstClr val="black"/>
              </a:solidFill>
              <a:latin typeface="Calibri" panose="020F0502020204030204"/>
            </a:endParaRPr>
          </a:p>
        </p:txBody>
      </p:sp>
      <p:sp>
        <p:nvSpPr>
          <p:cNvPr id="5" name="Text 3"/>
          <p:cNvSpPr/>
          <p:nvPr/>
        </p:nvSpPr>
        <p:spPr>
          <a:xfrm>
            <a:off x="1950720" y="304800"/>
            <a:ext cx="3657600" cy="609600"/>
          </a:xfrm>
          <a:prstGeom prst="rect">
            <a:avLst/>
          </a:prstGeom>
          <a:noFill/>
          <a:ln/>
        </p:spPr>
        <p:txBody>
          <a:bodyPr wrap="square" rtlCol="0" anchor="ctr"/>
          <a:lstStyle/>
          <a:p>
            <a:pPr defTabSz="1219170"/>
            <a:r>
              <a:rPr lang="en-US" sz="1733" b="1" dirty="0">
                <a:solidFill>
                  <a:srgbClr val="E8705A"/>
                </a:solidFill>
                <a:latin typeface="Calibri" pitchFamily="34" charset="0"/>
                <a:ea typeface="Calibri" pitchFamily="34" charset="-122"/>
                <a:cs typeface="Calibri" pitchFamily="34" charset="-120"/>
              </a:rPr>
              <a:t>True or False?</a:t>
            </a:r>
            <a:endParaRPr lang="en-US" sz="1733" dirty="0">
              <a:solidFill>
                <a:prstClr val="black"/>
              </a:solidFill>
              <a:latin typeface="Calibri" panose="020F0502020204030204"/>
            </a:endParaRPr>
          </a:p>
        </p:txBody>
      </p:sp>
      <p:sp>
        <p:nvSpPr>
          <p:cNvPr id="6" name="Text 4"/>
          <p:cNvSpPr/>
          <p:nvPr/>
        </p:nvSpPr>
        <p:spPr>
          <a:xfrm>
            <a:off x="1950720" y="853440"/>
            <a:ext cx="9509760" cy="1097280"/>
          </a:xfrm>
          <a:prstGeom prst="rect">
            <a:avLst/>
          </a:prstGeom>
          <a:noFill/>
          <a:ln/>
        </p:spPr>
        <p:txBody>
          <a:bodyPr wrap="square" rtlCol="0" anchor="ctr"/>
          <a:lstStyle/>
          <a:p>
            <a:pPr defTabSz="1219170"/>
            <a:r>
              <a:rPr lang="en-US" sz="2667" b="1" dirty="0">
                <a:solidFill>
                  <a:srgbClr val="1E3530"/>
                </a:solidFill>
                <a:latin typeface="Georgia" pitchFamily="34" charset="0"/>
                <a:ea typeface="Georgia" pitchFamily="34" charset="-122"/>
                <a:cs typeface="Georgia" pitchFamily="34" charset="-120"/>
              </a:rPr>
              <a:t>Your Triggers Action Plan should include plenty of choices for different situations.</a:t>
            </a:r>
            <a:endParaRPr lang="en-US" sz="2667" dirty="0">
              <a:solidFill>
                <a:prstClr val="black"/>
              </a:solidFill>
              <a:latin typeface="Calibri" panose="020F0502020204030204"/>
            </a:endParaRPr>
          </a:p>
        </p:txBody>
      </p:sp>
      <p:sp>
        <p:nvSpPr>
          <p:cNvPr id="7" name="Shape 5"/>
          <p:cNvSpPr/>
          <p:nvPr/>
        </p:nvSpPr>
        <p:spPr>
          <a:xfrm>
            <a:off x="1828800" y="3048000"/>
            <a:ext cx="4267200" cy="2194560"/>
          </a:xfrm>
          <a:prstGeom prst="roundRect">
            <a:avLst>
              <a:gd name="adj" fmla="val 8333"/>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8" name="Shape 6"/>
          <p:cNvSpPr/>
          <p:nvPr/>
        </p:nvSpPr>
        <p:spPr>
          <a:xfrm>
            <a:off x="3413760" y="3413760"/>
            <a:ext cx="1097280" cy="1097280"/>
          </a:xfrm>
          <a:prstGeom prst="ellipse">
            <a:avLst/>
          </a:prstGeom>
          <a:solidFill>
            <a:srgbClr val="E8F8F0"/>
          </a:solidFill>
          <a:ln/>
        </p:spPr>
        <p:txBody>
          <a:bodyPr/>
          <a:lstStyle/>
          <a:p>
            <a:pPr defTabSz="1219170"/>
            <a:endParaRPr lang="en-US" sz="2400">
              <a:solidFill>
                <a:prstClr val="black"/>
              </a:solidFill>
              <a:latin typeface="Calibri" panose="020F0502020204030204"/>
            </a:endParaRPr>
          </a:p>
        </p:txBody>
      </p:sp>
      <p:sp>
        <p:nvSpPr>
          <p:cNvPr id="9" name="Text 7"/>
          <p:cNvSpPr/>
          <p:nvPr/>
        </p:nvSpPr>
        <p:spPr>
          <a:xfrm>
            <a:off x="3413760" y="3413760"/>
            <a:ext cx="1097280" cy="1097280"/>
          </a:xfrm>
          <a:prstGeom prst="rect">
            <a:avLst/>
          </a:prstGeom>
          <a:noFill/>
          <a:ln/>
        </p:spPr>
        <p:txBody>
          <a:bodyPr wrap="square" rtlCol="0" anchor="ctr"/>
          <a:lstStyle/>
          <a:p>
            <a:pPr algn="ctr" defTabSz="1219170"/>
            <a:r>
              <a:rPr lang="en-US" sz="3733" b="1" dirty="0">
                <a:solidFill>
                  <a:srgbClr val="2E8B6E"/>
                </a:solidFill>
                <a:latin typeface="Georgia" pitchFamily="34" charset="0"/>
                <a:ea typeface="Georgia" pitchFamily="34" charset="-122"/>
                <a:cs typeface="Georgia" pitchFamily="34" charset="-120"/>
              </a:rPr>
              <a:t>T</a:t>
            </a:r>
            <a:endParaRPr lang="en-US" sz="3733" dirty="0">
              <a:solidFill>
                <a:prstClr val="black"/>
              </a:solidFill>
              <a:latin typeface="Calibri" panose="020F0502020204030204"/>
            </a:endParaRPr>
          </a:p>
        </p:txBody>
      </p:sp>
      <p:sp>
        <p:nvSpPr>
          <p:cNvPr id="10" name="Text 8"/>
          <p:cNvSpPr/>
          <p:nvPr/>
        </p:nvSpPr>
        <p:spPr>
          <a:xfrm>
            <a:off x="1828800" y="4572000"/>
            <a:ext cx="4267200" cy="548640"/>
          </a:xfrm>
          <a:prstGeom prst="rect">
            <a:avLst/>
          </a:prstGeom>
          <a:noFill/>
          <a:ln/>
        </p:spPr>
        <p:txBody>
          <a:bodyPr wrap="square" rtlCol="0" anchor="ctr"/>
          <a:lstStyle/>
          <a:p>
            <a:pPr algn="ctr" defTabSz="1219170"/>
            <a:r>
              <a:rPr lang="en-US" sz="2133" b="1" dirty="0">
                <a:solidFill>
                  <a:srgbClr val="2E8B6E"/>
                </a:solidFill>
                <a:latin typeface="Calibri" pitchFamily="34" charset="0"/>
                <a:ea typeface="Calibri" pitchFamily="34" charset="-122"/>
                <a:cs typeface="Calibri" pitchFamily="34" charset="-120"/>
              </a:rPr>
              <a:t>TRUE</a:t>
            </a:r>
            <a:endParaRPr lang="en-US" sz="2133" dirty="0">
              <a:solidFill>
                <a:prstClr val="black"/>
              </a:solidFill>
              <a:latin typeface="Calibri" panose="020F0502020204030204"/>
            </a:endParaRPr>
          </a:p>
        </p:txBody>
      </p:sp>
      <p:sp>
        <p:nvSpPr>
          <p:cNvPr id="11" name="Shape 9"/>
          <p:cNvSpPr/>
          <p:nvPr/>
        </p:nvSpPr>
        <p:spPr>
          <a:xfrm>
            <a:off x="6705600" y="3048000"/>
            <a:ext cx="4267200" cy="2194560"/>
          </a:xfrm>
          <a:prstGeom prst="roundRect">
            <a:avLst>
              <a:gd name="adj" fmla="val 8333"/>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12" name="Shape 10"/>
          <p:cNvSpPr/>
          <p:nvPr/>
        </p:nvSpPr>
        <p:spPr>
          <a:xfrm>
            <a:off x="8290560" y="3413760"/>
            <a:ext cx="1097280" cy="1097280"/>
          </a:xfrm>
          <a:prstGeom prst="ellipse">
            <a:avLst/>
          </a:prstGeom>
          <a:solidFill>
            <a:srgbClr val="FDE8E8"/>
          </a:solidFill>
          <a:ln/>
        </p:spPr>
        <p:txBody>
          <a:bodyPr/>
          <a:lstStyle/>
          <a:p>
            <a:pPr defTabSz="1219170"/>
            <a:endParaRPr lang="en-US" sz="2400">
              <a:solidFill>
                <a:prstClr val="black"/>
              </a:solidFill>
              <a:latin typeface="Calibri" panose="020F0502020204030204"/>
            </a:endParaRPr>
          </a:p>
        </p:txBody>
      </p:sp>
      <p:sp>
        <p:nvSpPr>
          <p:cNvPr id="13" name="Text 11"/>
          <p:cNvSpPr/>
          <p:nvPr/>
        </p:nvSpPr>
        <p:spPr>
          <a:xfrm>
            <a:off x="8290560" y="3413760"/>
            <a:ext cx="1097280" cy="1097280"/>
          </a:xfrm>
          <a:prstGeom prst="rect">
            <a:avLst/>
          </a:prstGeom>
          <a:noFill/>
          <a:ln/>
        </p:spPr>
        <p:txBody>
          <a:bodyPr wrap="square" rtlCol="0" anchor="ctr"/>
          <a:lstStyle/>
          <a:p>
            <a:pPr algn="ctr" defTabSz="1219170"/>
            <a:r>
              <a:rPr lang="en-US" sz="3733" b="1" dirty="0">
                <a:solidFill>
                  <a:srgbClr val="D9534F"/>
                </a:solidFill>
                <a:latin typeface="Georgia" pitchFamily="34" charset="0"/>
                <a:ea typeface="Georgia" pitchFamily="34" charset="-122"/>
                <a:cs typeface="Georgia" pitchFamily="34" charset="-120"/>
              </a:rPr>
              <a:t>F</a:t>
            </a:r>
            <a:endParaRPr lang="en-US" sz="3733" dirty="0">
              <a:solidFill>
                <a:prstClr val="black"/>
              </a:solidFill>
              <a:latin typeface="Calibri" panose="020F0502020204030204"/>
            </a:endParaRPr>
          </a:p>
        </p:txBody>
      </p:sp>
      <p:sp>
        <p:nvSpPr>
          <p:cNvPr id="14" name="Text 12"/>
          <p:cNvSpPr/>
          <p:nvPr/>
        </p:nvSpPr>
        <p:spPr>
          <a:xfrm>
            <a:off x="6705600" y="4572000"/>
            <a:ext cx="4267200" cy="548640"/>
          </a:xfrm>
          <a:prstGeom prst="rect">
            <a:avLst/>
          </a:prstGeom>
          <a:noFill/>
          <a:ln/>
        </p:spPr>
        <p:txBody>
          <a:bodyPr wrap="square" rtlCol="0" anchor="ctr"/>
          <a:lstStyle/>
          <a:p>
            <a:pPr algn="ctr" defTabSz="1219170"/>
            <a:r>
              <a:rPr lang="en-US" sz="2133" b="1" dirty="0">
                <a:solidFill>
                  <a:srgbClr val="D9534F"/>
                </a:solidFill>
                <a:latin typeface="Calibri" pitchFamily="34" charset="0"/>
                <a:ea typeface="Calibri" pitchFamily="34" charset="-122"/>
                <a:cs typeface="Calibri" pitchFamily="34" charset="-120"/>
              </a:rPr>
              <a:t>FALSE</a:t>
            </a:r>
            <a:endParaRPr lang="en-US" sz="2133" dirty="0">
              <a:solidFill>
                <a:prstClr val="black"/>
              </a:solidFill>
              <a:latin typeface="Calibri" panose="020F0502020204030204"/>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8F0"/>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2E8B6E"/>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609600" y="304800"/>
            <a:ext cx="1036320" cy="792480"/>
          </a:xfrm>
          <a:prstGeom prst="roundRect">
            <a:avLst>
              <a:gd name="adj" fmla="val 15385"/>
            </a:avLst>
          </a:prstGeom>
          <a:solidFill>
            <a:srgbClr val="2E8B6E"/>
          </a:solidFill>
          <a:ln/>
        </p:spPr>
        <p:txBody>
          <a:bodyPr/>
          <a:lstStyle/>
          <a:p>
            <a:pPr defTabSz="1219170"/>
            <a:endParaRPr lang="en-US" sz="2400">
              <a:solidFill>
                <a:prstClr val="black"/>
              </a:solidFill>
              <a:latin typeface="Calibri" panose="020F0502020204030204"/>
            </a:endParaRPr>
          </a:p>
        </p:txBody>
      </p:sp>
      <p:pic>
        <p:nvPicPr>
          <p:cNvPr id="4" name="Image 0" descr="preencoded.png"/>
          <p:cNvPicPr>
            <a:picLocks noChangeAspect="1"/>
          </p:cNvPicPr>
          <p:nvPr/>
        </p:nvPicPr>
        <p:blipFill>
          <a:blip r:embed="rId3"/>
          <a:stretch>
            <a:fillRect/>
          </a:stretch>
        </p:blipFill>
        <p:spPr>
          <a:xfrm>
            <a:off x="853440" y="426720"/>
            <a:ext cx="548640" cy="548640"/>
          </a:xfrm>
          <a:prstGeom prst="rect">
            <a:avLst/>
          </a:prstGeom>
        </p:spPr>
      </p:pic>
      <p:sp>
        <p:nvSpPr>
          <p:cNvPr id="5" name="Text 2"/>
          <p:cNvSpPr/>
          <p:nvPr/>
        </p:nvSpPr>
        <p:spPr>
          <a:xfrm>
            <a:off x="1828800" y="304800"/>
            <a:ext cx="3657600" cy="792480"/>
          </a:xfrm>
          <a:prstGeom prst="rect">
            <a:avLst/>
          </a:prstGeom>
          <a:noFill/>
          <a:ln/>
        </p:spPr>
        <p:txBody>
          <a:bodyPr wrap="square" rtlCol="0" anchor="ctr"/>
          <a:lstStyle/>
          <a:p>
            <a:pPr defTabSz="1219170"/>
            <a:r>
              <a:rPr lang="en-US" sz="2933" b="1" dirty="0">
                <a:solidFill>
                  <a:srgbClr val="2E8B6E"/>
                </a:solidFill>
                <a:latin typeface="Georgia" pitchFamily="34" charset="0"/>
                <a:ea typeface="Georgia" pitchFamily="34" charset="-122"/>
                <a:cs typeface="Georgia" pitchFamily="34" charset="-120"/>
              </a:rPr>
              <a:t>Answer</a:t>
            </a:r>
            <a:endParaRPr lang="en-US" sz="2933" dirty="0">
              <a:solidFill>
                <a:prstClr val="black"/>
              </a:solidFill>
              <a:latin typeface="Calibri" panose="020F0502020204030204"/>
            </a:endParaRPr>
          </a:p>
        </p:txBody>
      </p:sp>
      <p:sp>
        <p:nvSpPr>
          <p:cNvPr id="6" name="Text 3"/>
          <p:cNvSpPr/>
          <p:nvPr/>
        </p:nvSpPr>
        <p:spPr>
          <a:xfrm>
            <a:off x="975360" y="1341120"/>
            <a:ext cx="10241280" cy="853440"/>
          </a:xfrm>
          <a:prstGeom prst="rect">
            <a:avLst/>
          </a:prstGeom>
          <a:noFill/>
          <a:ln/>
        </p:spPr>
        <p:txBody>
          <a:bodyPr wrap="square" rtlCol="0" anchor="ctr"/>
          <a:lstStyle/>
          <a:p>
            <a:pPr defTabSz="1219170"/>
            <a:r>
              <a:rPr lang="en-US" sz="1867" i="1" dirty="0">
                <a:solidFill>
                  <a:srgbClr val="3D5C54"/>
                </a:solidFill>
                <a:latin typeface="Calibri" pitchFamily="34" charset="0"/>
                <a:ea typeface="Calibri" pitchFamily="34" charset="-122"/>
                <a:cs typeface="Calibri" pitchFamily="34" charset="-120"/>
              </a:rPr>
              <a:t>Your Triggers Action Plan should include plenty of choices for different situations.</a:t>
            </a:r>
            <a:endParaRPr lang="en-US" sz="1867" dirty="0">
              <a:solidFill>
                <a:prstClr val="black"/>
              </a:solidFill>
              <a:latin typeface="Calibri" panose="020F0502020204030204"/>
            </a:endParaRPr>
          </a:p>
        </p:txBody>
      </p:sp>
      <p:sp>
        <p:nvSpPr>
          <p:cNvPr id="7" name="Shape 4"/>
          <p:cNvSpPr/>
          <p:nvPr/>
        </p:nvSpPr>
        <p:spPr>
          <a:xfrm>
            <a:off x="3048000" y="2438400"/>
            <a:ext cx="6096000" cy="1706880"/>
          </a:xfrm>
          <a:prstGeom prst="roundRect">
            <a:avLst>
              <a:gd name="adj" fmla="val 14286"/>
            </a:avLst>
          </a:prstGeom>
          <a:solidFill>
            <a:srgbClr val="E8F8F0"/>
          </a:solidFill>
          <a:ln w="25400">
            <a:solidFill>
              <a:srgbClr val="2E8B6E"/>
            </a:solidFill>
            <a:prstDash val="solid"/>
          </a:ln>
        </p:spPr>
        <p:txBody>
          <a:bodyPr/>
          <a:lstStyle/>
          <a:p>
            <a:pPr defTabSz="1219170"/>
            <a:endParaRPr lang="en-US" sz="2400">
              <a:solidFill>
                <a:prstClr val="black"/>
              </a:solidFill>
              <a:latin typeface="Calibri" panose="020F0502020204030204"/>
            </a:endParaRPr>
          </a:p>
        </p:txBody>
      </p:sp>
      <p:sp>
        <p:nvSpPr>
          <p:cNvPr id="8" name="Text 5"/>
          <p:cNvSpPr/>
          <p:nvPr/>
        </p:nvSpPr>
        <p:spPr>
          <a:xfrm>
            <a:off x="3048000" y="2438400"/>
            <a:ext cx="6096000" cy="1706880"/>
          </a:xfrm>
          <a:prstGeom prst="rect">
            <a:avLst/>
          </a:prstGeom>
          <a:noFill/>
          <a:ln/>
        </p:spPr>
        <p:txBody>
          <a:bodyPr wrap="square" rtlCol="0" anchor="ctr"/>
          <a:lstStyle/>
          <a:p>
            <a:pPr algn="ctr" defTabSz="1219170"/>
            <a:r>
              <a:rPr lang="en-US" sz="5600" b="1" dirty="0">
                <a:solidFill>
                  <a:srgbClr val="2E8B6E"/>
                </a:solidFill>
                <a:latin typeface="Georgia" pitchFamily="34" charset="0"/>
                <a:ea typeface="Georgia" pitchFamily="34" charset="-122"/>
                <a:cs typeface="Georgia" pitchFamily="34" charset="-120"/>
              </a:rPr>
              <a:t>TRUE</a:t>
            </a:r>
            <a:endParaRPr lang="en-US" sz="5600" dirty="0">
              <a:solidFill>
                <a:prstClr val="black"/>
              </a:solidFill>
              <a:latin typeface="Calibri" panose="020F0502020204030204"/>
            </a:endParaRPr>
          </a:p>
        </p:txBody>
      </p:sp>
      <p:sp>
        <p:nvSpPr>
          <p:cNvPr id="9" name="Shape 6"/>
          <p:cNvSpPr/>
          <p:nvPr/>
        </p:nvSpPr>
        <p:spPr>
          <a:xfrm>
            <a:off x="975360" y="4632960"/>
            <a:ext cx="10241280" cy="1584960"/>
          </a:xfrm>
          <a:prstGeom prst="roundRect">
            <a:avLst>
              <a:gd name="adj" fmla="val 7692"/>
            </a:avLst>
          </a:prstGeom>
          <a:solidFill>
            <a:srgbClr val="E8F5F2"/>
          </a:solidFill>
          <a:ln/>
        </p:spPr>
        <p:txBody>
          <a:bodyPr/>
          <a:lstStyle/>
          <a:p>
            <a:pPr defTabSz="1219170"/>
            <a:endParaRPr lang="en-US" sz="2400">
              <a:solidFill>
                <a:prstClr val="black"/>
              </a:solidFill>
              <a:latin typeface="Calibri" panose="020F0502020204030204"/>
            </a:endParaRPr>
          </a:p>
        </p:txBody>
      </p:sp>
      <p:sp>
        <p:nvSpPr>
          <p:cNvPr id="10" name="Text 7"/>
          <p:cNvSpPr/>
          <p:nvPr/>
        </p:nvSpPr>
        <p:spPr>
          <a:xfrm>
            <a:off x="1219200" y="4632960"/>
            <a:ext cx="9753600" cy="1584960"/>
          </a:xfrm>
          <a:prstGeom prst="rect">
            <a:avLst/>
          </a:prstGeom>
          <a:noFill/>
          <a:ln/>
        </p:spPr>
        <p:txBody>
          <a:bodyPr wrap="square" rtlCol="0" anchor="ctr"/>
          <a:lstStyle/>
          <a:p>
            <a:pPr defTabSz="1219170"/>
            <a:r>
              <a:rPr lang="en-US" sz="1733" dirty="0">
                <a:solidFill>
                  <a:srgbClr val="1E3530"/>
                </a:solidFill>
                <a:latin typeface="Calibri" pitchFamily="34" charset="0"/>
                <a:ea typeface="Calibri" pitchFamily="34" charset="-122"/>
                <a:cs typeface="Calibri" pitchFamily="34" charset="-120"/>
              </a:rPr>
              <a:t>WRAP recommends including plenty of choices in your Triggers Action Plan so that you have a lot of options available that you can easily use in any situation. The more tools available, the better prepared you are.</a:t>
            </a:r>
            <a:endParaRPr lang="en-US" sz="1733" dirty="0">
              <a:solidFill>
                <a:prstClr val="black"/>
              </a:solidFill>
              <a:latin typeface="Calibri" panose="020F050202020403020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8F5F2"/>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E8705A"/>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731520" y="426720"/>
            <a:ext cx="853440" cy="853440"/>
          </a:xfrm>
          <a:prstGeom prst="ellipse">
            <a:avLst/>
          </a:prstGeom>
          <a:solidFill>
            <a:srgbClr val="1A9A8A"/>
          </a:solidFill>
          <a:ln/>
        </p:spPr>
        <p:txBody>
          <a:bodyPr/>
          <a:lstStyle/>
          <a:p>
            <a:pPr defTabSz="1219170"/>
            <a:endParaRPr lang="en-US" sz="2400">
              <a:solidFill>
                <a:prstClr val="black"/>
              </a:solidFill>
              <a:latin typeface="Calibri" panose="020F0502020204030204"/>
            </a:endParaRPr>
          </a:p>
        </p:txBody>
      </p:sp>
      <p:sp>
        <p:nvSpPr>
          <p:cNvPr id="4" name="Text 2"/>
          <p:cNvSpPr/>
          <p:nvPr/>
        </p:nvSpPr>
        <p:spPr>
          <a:xfrm>
            <a:off x="731520" y="426720"/>
            <a:ext cx="853440" cy="853440"/>
          </a:xfrm>
          <a:prstGeom prst="rect">
            <a:avLst/>
          </a:prstGeom>
          <a:noFill/>
          <a:ln/>
        </p:spPr>
        <p:txBody>
          <a:bodyPr wrap="square" rtlCol="0" anchor="ctr"/>
          <a:lstStyle/>
          <a:p>
            <a:pPr algn="ctr" defTabSz="1219170"/>
            <a:r>
              <a:rPr lang="en-US" sz="2133" b="1" dirty="0">
                <a:solidFill>
                  <a:srgbClr val="FFFFFF"/>
                </a:solidFill>
                <a:latin typeface="Calibri" pitchFamily="34" charset="0"/>
                <a:ea typeface="Calibri" pitchFamily="34" charset="-122"/>
                <a:cs typeface="Calibri" pitchFamily="34" charset="-120"/>
              </a:rPr>
              <a:t>Q1</a:t>
            </a:r>
            <a:endParaRPr lang="en-US" sz="2133" dirty="0">
              <a:solidFill>
                <a:prstClr val="black"/>
              </a:solidFill>
              <a:latin typeface="Calibri" panose="020F0502020204030204"/>
            </a:endParaRPr>
          </a:p>
        </p:txBody>
      </p:sp>
      <p:sp>
        <p:nvSpPr>
          <p:cNvPr id="5" name="Text 3"/>
          <p:cNvSpPr/>
          <p:nvPr/>
        </p:nvSpPr>
        <p:spPr>
          <a:xfrm>
            <a:off x="1950720" y="365760"/>
            <a:ext cx="9509760" cy="1097280"/>
          </a:xfrm>
          <a:prstGeom prst="rect">
            <a:avLst/>
          </a:prstGeom>
          <a:noFill/>
          <a:ln/>
        </p:spPr>
        <p:txBody>
          <a:bodyPr wrap="square" rtlCol="0" anchor="ctr"/>
          <a:lstStyle/>
          <a:p>
            <a:pPr defTabSz="1219170"/>
            <a:r>
              <a:rPr lang="en-US" sz="2667" b="1" dirty="0">
                <a:solidFill>
                  <a:srgbClr val="1E3530"/>
                </a:solidFill>
                <a:latin typeface="Georgia" pitchFamily="34" charset="0"/>
                <a:ea typeface="Georgia" pitchFamily="34" charset="-122"/>
                <a:cs typeface="Georgia" pitchFamily="34" charset="-120"/>
              </a:rPr>
              <a:t>In WRAP, what are "triggers"?</a:t>
            </a:r>
            <a:endParaRPr lang="en-US" sz="2667" dirty="0">
              <a:solidFill>
                <a:prstClr val="black"/>
              </a:solidFill>
              <a:latin typeface="Calibri" panose="020F0502020204030204"/>
            </a:endParaRPr>
          </a:p>
        </p:txBody>
      </p:sp>
      <p:sp>
        <p:nvSpPr>
          <p:cNvPr id="6" name="Shape 4"/>
          <p:cNvSpPr/>
          <p:nvPr/>
        </p:nvSpPr>
        <p:spPr>
          <a:xfrm>
            <a:off x="1463040" y="1767840"/>
            <a:ext cx="9265920" cy="877824"/>
          </a:xfrm>
          <a:prstGeom prst="roundRect">
            <a:avLst>
              <a:gd name="adj" fmla="val 16667"/>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7" name="Shape 5"/>
          <p:cNvSpPr/>
          <p:nvPr/>
        </p:nvSpPr>
        <p:spPr>
          <a:xfrm>
            <a:off x="1828800" y="1901952"/>
            <a:ext cx="609600" cy="609600"/>
          </a:xfrm>
          <a:prstGeom prst="ellipse">
            <a:avLst/>
          </a:prstGeom>
          <a:solidFill>
            <a:srgbClr val="F5EDE3"/>
          </a:solidFill>
          <a:ln/>
        </p:spPr>
        <p:txBody>
          <a:bodyPr/>
          <a:lstStyle/>
          <a:p>
            <a:pPr defTabSz="1219170"/>
            <a:endParaRPr lang="en-US" sz="2400">
              <a:solidFill>
                <a:prstClr val="black"/>
              </a:solidFill>
              <a:latin typeface="Calibri" panose="020F0502020204030204"/>
            </a:endParaRPr>
          </a:p>
        </p:txBody>
      </p:sp>
      <p:sp>
        <p:nvSpPr>
          <p:cNvPr id="8" name="Text 6"/>
          <p:cNvSpPr/>
          <p:nvPr/>
        </p:nvSpPr>
        <p:spPr>
          <a:xfrm>
            <a:off x="1828800" y="1901952"/>
            <a:ext cx="609600" cy="609600"/>
          </a:xfrm>
          <a:prstGeom prst="rect">
            <a:avLst/>
          </a:prstGeom>
          <a:noFill/>
          <a:ln/>
        </p:spPr>
        <p:txBody>
          <a:bodyPr wrap="square" rtlCol="0" anchor="ctr"/>
          <a:lstStyle/>
          <a:p>
            <a:pPr algn="ctr" defTabSz="1219170"/>
            <a:r>
              <a:rPr lang="en-US" sz="1867" b="1" dirty="0">
                <a:solidFill>
                  <a:srgbClr val="147A6E"/>
                </a:solidFill>
                <a:latin typeface="Calibri" pitchFamily="34" charset="0"/>
                <a:ea typeface="Calibri" pitchFamily="34" charset="-122"/>
                <a:cs typeface="Calibri" pitchFamily="34" charset="-120"/>
              </a:rPr>
              <a:t>A</a:t>
            </a:r>
            <a:endParaRPr lang="en-US" sz="1867" dirty="0">
              <a:solidFill>
                <a:prstClr val="black"/>
              </a:solidFill>
              <a:latin typeface="Calibri" panose="020F0502020204030204"/>
            </a:endParaRPr>
          </a:p>
        </p:txBody>
      </p:sp>
      <p:sp>
        <p:nvSpPr>
          <p:cNvPr id="9" name="Text 7"/>
          <p:cNvSpPr/>
          <p:nvPr/>
        </p:nvSpPr>
        <p:spPr>
          <a:xfrm>
            <a:off x="2682240" y="1767840"/>
            <a:ext cx="7680960" cy="877824"/>
          </a:xfrm>
          <a:prstGeom prst="rect">
            <a:avLst/>
          </a:prstGeom>
          <a:noFill/>
          <a:ln/>
        </p:spPr>
        <p:txBody>
          <a:bodyPr wrap="square" rtlCol="0" anchor="ctr"/>
          <a:lstStyle/>
          <a:p>
            <a:pPr defTabSz="1219170"/>
            <a:r>
              <a:rPr lang="en-US" sz="1867" dirty="0">
                <a:solidFill>
                  <a:srgbClr val="1E3530"/>
                </a:solidFill>
                <a:latin typeface="Calibri" pitchFamily="34" charset="0"/>
                <a:ea typeface="Calibri" pitchFamily="34" charset="-122"/>
                <a:cs typeface="Calibri" pitchFamily="34" charset="-120"/>
              </a:rPr>
              <a:t>Internal feelings you notice about yourself</a:t>
            </a:r>
            <a:endParaRPr lang="en-US" sz="1867" dirty="0">
              <a:solidFill>
                <a:prstClr val="black"/>
              </a:solidFill>
              <a:latin typeface="Calibri" panose="020F0502020204030204"/>
            </a:endParaRPr>
          </a:p>
        </p:txBody>
      </p:sp>
      <p:sp>
        <p:nvSpPr>
          <p:cNvPr id="10" name="Shape 8"/>
          <p:cNvSpPr/>
          <p:nvPr/>
        </p:nvSpPr>
        <p:spPr>
          <a:xfrm>
            <a:off x="1463040" y="2828544"/>
            <a:ext cx="9265920" cy="877824"/>
          </a:xfrm>
          <a:prstGeom prst="roundRect">
            <a:avLst>
              <a:gd name="adj" fmla="val 16667"/>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11" name="Shape 9"/>
          <p:cNvSpPr/>
          <p:nvPr/>
        </p:nvSpPr>
        <p:spPr>
          <a:xfrm>
            <a:off x="1828800" y="2962656"/>
            <a:ext cx="609600" cy="609600"/>
          </a:xfrm>
          <a:prstGeom prst="ellipse">
            <a:avLst/>
          </a:prstGeom>
          <a:solidFill>
            <a:srgbClr val="F5EDE3"/>
          </a:solidFill>
          <a:ln/>
        </p:spPr>
        <p:txBody>
          <a:bodyPr/>
          <a:lstStyle/>
          <a:p>
            <a:pPr defTabSz="1219170"/>
            <a:endParaRPr lang="en-US" sz="2400">
              <a:solidFill>
                <a:prstClr val="black"/>
              </a:solidFill>
              <a:latin typeface="Calibri" panose="020F0502020204030204"/>
            </a:endParaRPr>
          </a:p>
        </p:txBody>
      </p:sp>
      <p:sp>
        <p:nvSpPr>
          <p:cNvPr id="12" name="Text 10"/>
          <p:cNvSpPr/>
          <p:nvPr/>
        </p:nvSpPr>
        <p:spPr>
          <a:xfrm>
            <a:off x="1828800" y="2962656"/>
            <a:ext cx="609600" cy="609600"/>
          </a:xfrm>
          <a:prstGeom prst="rect">
            <a:avLst/>
          </a:prstGeom>
          <a:noFill/>
          <a:ln/>
        </p:spPr>
        <p:txBody>
          <a:bodyPr wrap="square" rtlCol="0" anchor="ctr"/>
          <a:lstStyle/>
          <a:p>
            <a:pPr algn="ctr" defTabSz="1219170"/>
            <a:r>
              <a:rPr lang="en-US" sz="1867" b="1" dirty="0">
                <a:solidFill>
                  <a:srgbClr val="147A6E"/>
                </a:solidFill>
                <a:latin typeface="Calibri" pitchFamily="34" charset="0"/>
                <a:ea typeface="Calibri" pitchFamily="34" charset="-122"/>
                <a:cs typeface="Calibri" pitchFamily="34" charset="-120"/>
              </a:rPr>
              <a:t>B</a:t>
            </a:r>
            <a:endParaRPr lang="en-US" sz="1867" dirty="0">
              <a:solidFill>
                <a:prstClr val="black"/>
              </a:solidFill>
              <a:latin typeface="Calibri" panose="020F0502020204030204"/>
            </a:endParaRPr>
          </a:p>
        </p:txBody>
      </p:sp>
      <p:sp>
        <p:nvSpPr>
          <p:cNvPr id="13" name="Text 11"/>
          <p:cNvSpPr/>
          <p:nvPr/>
        </p:nvSpPr>
        <p:spPr>
          <a:xfrm>
            <a:off x="2682240" y="2828544"/>
            <a:ext cx="7680960" cy="877824"/>
          </a:xfrm>
          <a:prstGeom prst="rect">
            <a:avLst/>
          </a:prstGeom>
          <a:noFill/>
          <a:ln/>
        </p:spPr>
        <p:txBody>
          <a:bodyPr wrap="square" rtlCol="0" anchor="ctr"/>
          <a:lstStyle/>
          <a:p>
            <a:pPr defTabSz="1219170"/>
            <a:r>
              <a:rPr lang="en-US" sz="1867" dirty="0">
                <a:solidFill>
                  <a:srgbClr val="1E3530"/>
                </a:solidFill>
                <a:latin typeface="Calibri" pitchFamily="34" charset="0"/>
                <a:ea typeface="Calibri" pitchFamily="34" charset="-122"/>
                <a:cs typeface="Calibri" pitchFamily="34" charset="-120"/>
              </a:rPr>
              <a:t>External events or circumstances that cause discomfort</a:t>
            </a:r>
            <a:endParaRPr lang="en-US" sz="1867" dirty="0">
              <a:solidFill>
                <a:prstClr val="black"/>
              </a:solidFill>
              <a:latin typeface="Calibri" panose="020F0502020204030204"/>
            </a:endParaRPr>
          </a:p>
        </p:txBody>
      </p:sp>
      <p:sp>
        <p:nvSpPr>
          <p:cNvPr id="14" name="Shape 12"/>
          <p:cNvSpPr/>
          <p:nvPr/>
        </p:nvSpPr>
        <p:spPr>
          <a:xfrm>
            <a:off x="1463040" y="3889248"/>
            <a:ext cx="9265920" cy="877824"/>
          </a:xfrm>
          <a:prstGeom prst="roundRect">
            <a:avLst>
              <a:gd name="adj" fmla="val 16667"/>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15" name="Shape 13"/>
          <p:cNvSpPr/>
          <p:nvPr/>
        </p:nvSpPr>
        <p:spPr>
          <a:xfrm>
            <a:off x="1828800" y="4023360"/>
            <a:ext cx="609600" cy="609600"/>
          </a:xfrm>
          <a:prstGeom prst="ellipse">
            <a:avLst/>
          </a:prstGeom>
          <a:solidFill>
            <a:srgbClr val="F5EDE3"/>
          </a:solidFill>
          <a:ln/>
        </p:spPr>
        <p:txBody>
          <a:bodyPr/>
          <a:lstStyle/>
          <a:p>
            <a:pPr defTabSz="1219170"/>
            <a:endParaRPr lang="en-US" sz="2400">
              <a:solidFill>
                <a:prstClr val="black"/>
              </a:solidFill>
              <a:latin typeface="Calibri" panose="020F0502020204030204"/>
            </a:endParaRPr>
          </a:p>
        </p:txBody>
      </p:sp>
      <p:sp>
        <p:nvSpPr>
          <p:cNvPr id="16" name="Text 14"/>
          <p:cNvSpPr/>
          <p:nvPr/>
        </p:nvSpPr>
        <p:spPr>
          <a:xfrm>
            <a:off x="1828800" y="4023360"/>
            <a:ext cx="609600" cy="609600"/>
          </a:xfrm>
          <a:prstGeom prst="rect">
            <a:avLst/>
          </a:prstGeom>
          <a:noFill/>
          <a:ln/>
        </p:spPr>
        <p:txBody>
          <a:bodyPr wrap="square" rtlCol="0" anchor="ctr"/>
          <a:lstStyle/>
          <a:p>
            <a:pPr algn="ctr" defTabSz="1219170"/>
            <a:r>
              <a:rPr lang="en-US" sz="1867" b="1" dirty="0">
                <a:solidFill>
                  <a:srgbClr val="147A6E"/>
                </a:solidFill>
                <a:latin typeface="Calibri" pitchFamily="34" charset="0"/>
                <a:ea typeface="Calibri" pitchFamily="34" charset="-122"/>
                <a:cs typeface="Calibri" pitchFamily="34" charset="-120"/>
              </a:rPr>
              <a:t>C</a:t>
            </a:r>
            <a:endParaRPr lang="en-US" sz="1867" dirty="0">
              <a:solidFill>
                <a:prstClr val="black"/>
              </a:solidFill>
              <a:latin typeface="Calibri" panose="020F0502020204030204"/>
            </a:endParaRPr>
          </a:p>
        </p:txBody>
      </p:sp>
      <p:sp>
        <p:nvSpPr>
          <p:cNvPr id="17" name="Text 15"/>
          <p:cNvSpPr/>
          <p:nvPr/>
        </p:nvSpPr>
        <p:spPr>
          <a:xfrm>
            <a:off x="2682240" y="3889248"/>
            <a:ext cx="7680960" cy="877824"/>
          </a:xfrm>
          <a:prstGeom prst="rect">
            <a:avLst/>
          </a:prstGeom>
          <a:noFill/>
          <a:ln/>
        </p:spPr>
        <p:txBody>
          <a:bodyPr wrap="square" rtlCol="0" anchor="ctr"/>
          <a:lstStyle/>
          <a:p>
            <a:pPr defTabSz="1219170"/>
            <a:r>
              <a:rPr lang="en-US" sz="1867" dirty="0">
                <a:solidFill>
                  <a:srgbClr val="1E3530"/>
                </a:solidFill>
                <a:latin typeface="Calibri" pitchFamily="34" charset="0"/>
                <a:ea typeface="Calibri" pitchFamily="34" charset="-122"/>
                <a:cs typeface="Calibri" pitchFamily="34" charset="-120"/>
              </a:rPr>
              <a:t>Signs that things are breaking down</a:t>
            </a:r>
            <a:endParaRPr lang="en-US" sz="1867" dirty="0">
              <a:solidFill>
                <a:prstClr val="black"/>
              </a:solidFill>
              <a:latin typeface="Calibri" panose="020F0502020204030204"/>
            </a:endParaRPr>
          </a:p>
        </p:txBody>
      </p:sp>
      <p:sp>
        <p:nvSpPr>
          <p:cNvPr id="18" name="Shape 16"/>
          <p:cNvSpPr/>
          <p:nvPr/>
        </p:nvSpPr>
        <p:spPr>
          <a:xfrm>
            <a:off x="1463040" y="4949952"/>
            <a:ext cx="9265920" cy="877824"/>
          </a:xfrm>
          <a:prstGeom prst="roundRect">
            <a:avLst>
              <a:gd name="adj" fmla="val 16667"/>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19" name="Shape 17"/>
          <p:cNvSpPr/>
          <p:nvPr/>
        </p:nvSpPr>
        <p:spPr>
          <a:xfrm>
            <a:off x="1828800" y="5084064"/>
            <a:ext cx="609600" cy="609600"/>
          </a:xfrm>
          <a:prstGeom prst="ellipse">
            <a:avLst/>
          </a:prstGeom>
          <a:solidFill>
            <a:srgbClr val="F5EDE3"/>
          </a:solidFill>
          <a:ln/>
        </p:spPr>
        <p:txBody>
          <a:bodyPr/>
          <a:lstStyle/>
          <a:p>
            <a:pPr defTabSz="1219170"/>
            <a:endParaRPr lang="en-US" sz="2400">
              <a:solidFill>
                <a:prstClr val="black"/>
              </a:solidFill>
              <a:latin typeface="Calibri" panose="020F0502020204030204"/>
            </a:endParaRPr>
          </a:p>
        </p:txBody>
      </p:sp>
      <p:sp>
        <p:nvSpPr>
          <p:cNvPr id="20" name="Text 18"/>
          <p:cNvSpPr/>
          <p:nvPr/>
        </p:nvSpPr>
        <p:spPr>
          <a:xfrm>
            <a:off x="1828800" y="5084064"/>
            <a:ext cx="609600" cy="609600"/>
          </a:xfrm>
          <a:prstGeom prst="rect">
            <a:avLst/>
          </a:prstGeom>
          <a:noFill/>
          <a:ln/>
        </p:spPr>
        <p:txBody>
          <a:bodyPr wrap="square" rtlCol="0" anchor="ctr"/>
          <a:lstStyle/>
          <a:p>
            <a:pPr algn="ctr" defTabSz="1219170"/>
            <a:r>
              <a:rPr lang="en-US" sz="1867" b="1" dirty="0">
                <a:solidFill>
                  <a:srgbClr val="147A6E"/>
                </a:solidFill>
                <a:latin typeface="Calibri" pitchFamily="34" charset="0"/>
                <a:ea typeface="Calibri" pitchFamily="34" charset="-122"/>
                <a:cs typeface="Calibri" pitchFamily="34" charset="-120"/>
              </a:rPr>
              <a:t>D</a:t>
            </a:r>
            <a:endParaRPr lang="en-US" sz="1867" dirty="0">
              <a:solidFill>
                <a:prstClr val="black"/>
              </a:solidFill>
              <a:latin typeface="Calibri" panose="020F0502020204030204"/>
            </a:endParaRPr>
          </a:p>
        </p:txBody>
      </p:sp>
      <p:sp>
        <p:nvSpPr>
          <p:cNvPr id="21" name="Text 19"/>
          <p:cNvSpPr/>
          <p:nvPr/>
        </p:nvSpPr>
        <p:spPr>
          <a:xfrm>
            <a:off x="2682240" y="4949952"/>
            <a:ext cx="7680960" cy="877824"/>
          </a:xfrm>
          <a:prstGeom prst="rect">
            <a:avLst/>
          </a:prstGeom>
          <a:noFill/>
          <a:ln/>
        </p:spPr>
        <p:txBody>
          <a:bodyPr wrap="square" rtlCol="0" anchor="ctr"/>
          <a:lstStyle/>
          <a:p>
            <a:pPr defTabSz="1219170"/>
            <a:r>
              <a:rPr lang="en-US" sz="1867" dirty="0">
                <a:solidFill>
                  <a:srgbClr val="1E3530"/>
                </a:solidFill>
                <a:latin typeface="Calibri" pitchFamily="34" charset="0"/>
                <a:ea typeface="Calibri" pitchFamily="34" charset="-122"/>
                <a:cs typeface="Calibri" pitchFamily="34" charset="-120"/>
              </a:rPr>
              <a:t>Activities in your daily maintenance plan</a:t>
            </a:r>
            <a:endParaRPr lang="en-US" sz="1867" dirty="0">
              <a:solidFill>
                <a:prstClr val="black"/>
              </a:solidFill>
              <a:latin typeface="Calibri" panose="020F0502020204030204"/>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8F0"/>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2E8B6E"/>
          </a:solidFill>
          <a:ln/>
        </p:spPr>
        <p:txBody>
          <a:bodyPr/>
          <a:lstStyle/>
          <a:p>
            <a:pPr defTabSz="1219170"/>
            <a:endParaRPr lang="en-US" sz="2400">
              <a:solidFill>
                <a:prstClr val="black"/>
              </a:solidFill>
              <a:latin typeface="Calibri" panose="020F0502020204030204"/>
            </a:endParaRPr>
          </a:p>
        </p:txBody>
      </p:sp>
      <p:pic>
        <p:nvPicPr>
          <p:cNvPr id="3" name="Image 0" descr="preencoded.png"/>
          <p:cNvPicPr>
            <a:picLocks noChangeAspect="1"/>
          </p:cNvPicPr>
          <p:nvPr/>
        </p:nvPicPr>
        <p:blipFill>
          <a:blip r:embed="rId3"/>
          <a:stretch>
            <a:fillRect/>
          </a:stretch>
        </p:blipFill>
        <p:spPr>
          <a:xfrm>
            <a:off x="853440" y="426720"/>
            <a:ext cx="548640" cy="548640"/>
          </a:xfrm>
          <a:prstGeom prst="rect">
            <a:avLst/>
          </a:prstGeom>
        </p:spPr>
      </p:pic>
      <p:sp>
        <p:nvSpPr>
          <p:cNvPr id="4" name="Shape 1"/>
          <p:cNvSpPr/>
          <p:nvPr/>
        </p:nvSpPr>
        <p:spPr>
          <a:xfrm>
            <a:off x="609600" y="304800"/>
            <a:ext cx="1036320" cy="792480"/>
          </a:xfrm>
          <a:prstGeom prst="roundRect">
            <a:avLst>
              <a:gd name="adj" fmla="val 15385"/>
            </a:avLst>
          </a:prstGeom>
          <a:solidFill>
            <a:srgbClr val="2E8B6E"/>
          </a:solidFill>
          <a:ln/>
        </p:spPr>
        <p:txBody>
          <a:bodyPr/>
          <a:lstStyle/>
          <a:p>
            <a:pPr defTabSz="1219170"/>
            <a:endParaRPr lang="en-US" sz="2400">
              <a:solidFill>
                <a:prstClr val="black"/>
              </a:solidFill>
              <a:latin typeface="Calibri" panose="020F0502020204030204"/>
            </a:endParaRPr>
          </a:p>
        </p:txBody>
      </p:sp>
      <p:pic>
        <p:nvPicPr>
          <p:cNvPr id="5" name="Image 1" descr="preencoded.png"/>
          <p:cNvPicPr>
            <a:picLocks noChangeAspect="1"/>
          </p:cNvPicPr>
          <p:nvPr/>
        </p:nvPicPr>
        <p:blipFill>
          <a:blip r:embed="rId3"/>
          <a:stretch>
            <a:fillRect/>
          </a:stretch>
        </p:blipFill>
        <p:spPr>
          <a:xfrm>
            <a:off x="853440" y="426720"/>
            <a:ext cx="548640" cy="548640"/>
          </a:xfrm>
          <a:prstGeom prst="rect">
            <a:avLst/>
          </a:prstGeom>
        </p:spPr>
      </p:pic>
      <p:sp>
        <p:nvSpPr>
          <p:cNvPr id="6" name="Text 2"/>
          <p:cNvSpPr/>
          <p:nvPr/>
        </p:nvSpPr>
        <p:spPr>
          <a:xfrm>
            <a:off x="1828800" y="304800"/>
            <a:ext cx="3657600" cy="792480"/>
          </a:xfrm>
          <a:prstGeom prst="rect">
            <a:avLst/>
          </a:prstGeom>
          <a:noFill/>
          <a:ln/>
        </p:spPr>
        <p:txBody>
          <a:bodyPr wrap="square" rtlCol="0" anchor="ctr"/>
          <a:lstStyle/>
          <a:p>
            <a:pPr defTabSz="1219170"/>
            <a:r>
              <a:rPr lang="en-US" sz="2933" b="1" dirty="0">
                <a:solidFill>
                  <a:srgbClr val="2E8B6E"/>
                </a:solidFill>
                <a:latin typeface="Georgia" pitchFamily="34" charset="0"/>
                <a:ea typeface="Georgia" pitchFamily="34" charset="-122"/>
                <a:cs typeface="Georgia" pitchFamily="34" charset="-120"/>
              </a:rPr>
              <a:t>Answer</a:t>
            </a:r>
            <a:endParaRPr lang="en-US" sz="2933" dirty="0">
              <a:solidFill>
                <a:prstClr val="black"/>
              </a:solidFill>
              <a:latin typeface="Calibri" panose="020F0502020204030204"/>
            </a:endParaRPr>
          </a:p>
        </p:txBody>
      </p:sp>
      <p:sp>
        <p:nvSpPr>
          <p:cNvPr id="7" name="Text 3"/>
          <p:cNvSpPr/>
          <p:nvPr/>
        </p:nvSpPr>
        <p:spPr>
          <a:xfrm>
            <a:off x="975360" y="1341120"/>
            <a:ext cx="10241280" cy="731520"/>
          </a:xfrm>
          <a:prstGeom prst="rect">
            <a:avLst/>
          </a:prstGeom>
          <a:noFill/>
          <a:ln/>
        </p:spPr>
        <p:txBody>
          <a:bodyPr wrap="square" rtlCol="0" anchor="ctr"/>
          <a:lstStyle/>
          <a:p>
            <a:pPr defTabSz="1219170"/>
            <a:r>
              <a:rPr lang="en-US" sz="1867" i="1" dirty="0">
                <a:solidFill>
                  <a:srgbClr val="3D5C54"/>
                </a:solidFill>
                <a:latin typeface="Calibri" pitchFamily="34" charset="0"/>
                <a:ea typeface="Calibri" pitchFamily="34" charset="-122"/>
                <a:cs typeface="Calibri" pitchFamily="34" charset="-120"/>
              </a:rPr>
              <a:t>In WRAP, what are "triggers"?</a:t>
            </a:r>
            <a:endParaRPr lang="en-US" sz="1867" dirty="0">
              <a:solidFill>
                <a:prstClr val="black"/>
              </a:solidFill>
              <a:latin typeface="Calibri" panose="020F0502020204030204"/>
            </a:endParaRPr>
          </a:p>
        </p:txBody>
      </p:sp>
      <p:sp>
        <p:nvSpPr>
          <p:cNvPr id="8" name="Shape 4"/>
          <p:cNvSpPr/>
          <p:nvPr/>
        </p:nvSpPr>
        <p:spPr>
          <a:xfrm>
            <a:off x="1463040" y="2072640"/>
            <a:ext cx="9265920" cy="670560"/>
          </a:xfrm>
          <a:prstGeom prst="roundRect">
            <a:avLst>
              <a:gd name="adj" fmla="val 18182"/>
            </a:avLst>
          </a:prstGeom>
          <a:solidFill>
            <a:srgbClr val="FFFFFF"/>
          </a:solidFill>
          <a:ln/>
        </p:spPr>
        <p:txBody>
          <a:bodyPr/>
          <a:lstStyle/>
          <a:p>
            <a:pPr defTabSz="1219170"/>
            <a:endParaRPr lang="en-US" sz="2400">
              <a:solidFill>
                <a:prstClr val="black"/>
              </a:solidFill>
              <a:latin typeface="Calibri" panose="020F0502020204030204"/>
            </a:endParaRPr>
          </a:p>
        </p:txBody>
      </p:sp>
      <p:sp>
        <p:nvSpPr>
          <p:cNvPr id="9" name="Text 5"/>
          <p:cNvSpPr/>
          <p:nvPr/>
        </p:nvSpPr>
        <p:spPr>
          <a:xfrm>
            <a:off x="1828800" y="2072640"/>
            <a:ext cx="8534400" cy="670560"/>
          </a:xfrm>
          <a:prstGeom prst="rect">
            <a:avLst/>
          </a:prstGeom>
          <a:noFill/>
          <a:ln/>
        </p:spPr>
        <p:txBody>
          <a:bodyPr wrap="square" rtlCol="0" anchor="ctr"/>
          <a:lstStyle/>
          <a:p>
            <a:pPr defTabSz="1219170"/>
            <a:r>
              <a:rPr lang="en-US" sz="1733" dirty="0">
                <a:solidFill>
                  <a:srgbClr val="3D5C54"/>
                </a:solidFill>
                <a:latin typeface="Calibri" pitchFamily="34" charset="0"/>
                <a:ea typeface="Calibri" pitchFamily="34" charset="-122"/>
                <a:cs typeface="Calibri" pitchFamily="34" charset="-120"/>
              </a:rPr>
              <a:t>A.  Internal feelings you notice about yourself</a:t>
            </a:r>
            <a:endParaRPr lang="en-US" sz="1733" dirty="0">
              <a:solidFill>
                <a:prstClr val="black"/>
              </a:solidFill>
              <a:latin typeface="Calibri" panose="020F0502020204030204"/>
            </a:endParaRPr>
          </a:p>
        </p:txBody>
      </p:sp>
      <p:sp>
        <p:nvSpPr>
          <p:cNvPr id="10" name="Shape 6"/>
          <p:cNvSpPr/>
          <p:nvPr/>
        </p:nvSpPr>
        <p:spPr>
          <a:xfrm>
            <a:off x="1463040" y="2865120"/>
            <a:ext cx="9265920" cy="670560"/>
          </a:xfrm>
          <a:prstGeom prst="roundRect">
            <a:avLst>
              <a:gd name="adj" fmla="val 18182"/>
            </a:avLst>
          </a:prstGeom>
          <a:solidFill>
            <a:srgbClr val="E8F8F0"/>
          </a:solidFill>
          <a:ln w="25400">
            <a:solidFill>
              <a:srgbClr val="2E8B6E"/>
            </a:solidFill>
            <a:prstDash val="solid"/>
          </a:ln>
        </p:spPr>
        <p:txBody>
          <a:bodyPr/>
          <a:lstStyle/>
          <a:p>
            <a:pPr defTabSz="1219170"/>
            <a:endParaRPr lang="en-US" sz="2400">
              <a:solidFill>
                <a:prstClr val="black"/>
              </a:solidFill>
              <a:latin typeface="Calibri" panose="020F0502020204030204"/>
            </a:endParaRPr>
          </a:p>
        </p:txBody>
      </p:sp>
      <p:sp>
        <p:nvSpPr>
          <p:cNvPr id="11" name="Text 7"/>
          <p:cNvSpPr/>
          <p:nvPr/>
        </p:nvSpPr>
        <p:spPr>
          <a:xfrm>
            <a:off x="1828800" y="2865120"/>
            <a:ext cx="8534400" cy="670560"/>
          </a:xfrm>
          <a:prstGeom prst="rect">
            <a:avLst/>
          </a:prstGeom>
          <a:noFill/>
          <a:ln/>
        </p:spPr>
        <p:txBody>
          <a:bodyPr wrap="square" rtlCol="0" anchor="ctr"/>
          <a:lstStyle/>
          <a:p>
            <a:pPr defTabSz="1219170"/>
            <a:r>
              <a:rPr lang="en-US" sz="1733" b="1" dirty="0">
                <a:solidFill>
                  <a:srgbClr val="2E8B6E"/>
                </a:solidFill>
                <a:latin typeface="Calibri" pitchFamily="34" charset="0"/>
                <a:ea typeface="Calibri" pitchFamily="34" charset="-122"/>
                <a:cs typeface="Calibri" pitchFamily="34" charset="-120"/>
              </a:rPr>
              <a:t>B.  External events or circumstances that cause discomfort</a:t>
            </a:r>
            <a:endParaRPr lang="en-US" sz="1733" dirty="0">
              <a:solidFill>
                <a:prstClr val="black"/>
              </a:solidFill>
              <a:latin typeface="Calibri" panose="020F0502020204030204"/>
            </a:endParaRPr>
          </a:p>
        </p:txBody>
      </p:sp>
      <p:sp>
        <p:nvSpPr>
          <p:cNvPr id="12" name="Shape 8"/>
          <p:cNvSpPr/>
          <p:nvPr/>
        </p:nvSpPr>
        <p:spPr>
          <a:xfrm>
            <a:off x="10021824" y="2950464"/>
            <a:ext cx="512064" cy="512064"/>
          </a:xfrm>
          <a:prstGeom prst="ellipse">
            <a:avLst/>
          </a:prstGeom>
          <a:solidFill>
            <a:srgbClr val="2E8B6E"/>
          </a:solidFill>
          <a:ln/>
        </p:spPr>
        <p:txBody>
          <a:bodyPr/>
          <a:lstStyle/>
          <a:p>
            <a:pPr defTabSz="1219170"/>
            <a:endParaRPr lang="en-US" sz="2400">
              <a:solidFill>
                <a:prstClr val="black"/>
              </a:solidFill>
              <a:latin typeface="Calibri" panose="020F0502020204030204"/>
            </a:endParaRPr>
          </a:p>
        </p:txBody>
      </p:sp>
      <p:pic>
        <p:nvPicPr>
          <p:cNvPr id="13" name="Image 2" descr="preencoded.png"/>
          <p:cNvPicPr>
            <a:picLocks noChangeAspect="1"/>
          </p:cNvPicPr>
          <p:nvPr/>
        </p:nvPicPr>
        <p:blipFill>
          <a:blip r:embed="rId3"/>
          <a:stretch>
            <a:fillRect/>
          </a:stretch>
        </p:blipFill>
        <p:spPr>
          <a:xfrm>
            <a:off x="10082784" y="2987040"/>
            <a:ext cx="390144" cy="390144"/>
          </a:xfrm>
          <a:prstGeom prst="rect">
            <a:avLst/>
          </a:prstGeom>
        </p:spPr>
      </p:pic>
      <p:sp>
        <p:nvSpPr>
          <p:cNvPr id="14" name="Shape 9"/>
          <p:cNvSpPr/>
          <p:nvPr/>
        </p:nvSpPr>
        <p:spPr>
          <a:xfrm>
            <a:off x="1463040" y="3657600"/>
            <a:ext cx="9265920" cy="670560"/>
          </a:xfrm>
          <a:prstGeom prst="roundRect">
            <a:avLst>
              <a:gd name="adj" fmla="val 18182"/>
            </a:avLst>
          </a:prstGeom>
          <a:solidFill>
            <a:srgbClr val="FFFFFF"/>
          </a:solidFill>
          <a:ln/>
        </p:spPr>
        <p:txBody>
          <a:bodyPr/>
          <a:lstStyle/>
          <a:p>
            <a:pPr defTabSz="1219170"/>
            <a:endParaRPr lang="en-US" sz="2400">
              <a:solidFill>
                <a:prstClr val="black"/>
              </a:solidFill>
              <a:latin typeface="Calibri" panose="020F0502020204030204"/>
            </a:endParaRPr>
          </a:p>
        </p:txBody>
      </p:sp>
      <p:sp>
        <p:nvSpPr>
          <p:cNvPr id="15" name="Text 10"/>
          <p:cNvSpPr/>
          <p:nvPr/>
        </p:nvSpPr>
        <p:spPr>
          <a:xfrm>
            <a:off x="1828800" y="3657600"/>
            <a:ext cx="8534400" cy="670560"/>
          </a:xfrm>
          <a:prstGeom prst="rect">
            <a:avLst/>
          </a:prstGeom>
          <a:noFill/>
          <a:ln/>
        </p:spPr>
        <p:txBody>
          <a:bodyPr wrap="square" rtlCol="0" anchor="ctr"/>
          <a:lstStyle/>
          <a:p>
            <a:pPr defTabSz="1219170"/>
            <a:r>
              <a:rPr lang="en-US" sz="1733" dirty="0">
                <a:solidFill>
                  <a:srgbClr val="3D5C54"/>
                </a:solidFill>
                <a:latin typeface="Calibri" pitchFamily="34" charset="0"/>
                <a:ea typeface="Calibri" pitchFamily="34" charset="-122"/>
                <a:cs typeface="Calibri" pitchFamily="34" charset="-120"/>
              </a:rPr>
              <a:t>C.  Signs that things are breaking down</a:t>
            </a:r>
            <a:endParaRPr lang="en-US" sz="1733" dirty="0">
              <a:solidFill>
                <a:prstClr val="black"/>
              </a:solidFill>
              <a:latin typeface="Calibri" panose="020F0502020204030204"/>
            </a:endParaRPr>
          </a:p>
        </p:txBody>
      </p:sp>
      <p:sp>
        <p:nvSpPr>
          <p:cNvPr id="16" name="Shape 11"/>
          <p:cNvSpPr/>
          <p:nvPr/>
        </p:nvSpPr>
        <p:spPr>
          <a:xfrm>
            <a:off x="1463040" y="4450080"/>
            <a:ext cx="9265920" cy="670560"/>
          </a:xfrm>
          <a:prstGeom prst="roundRect">
            <a:avLst>
              <a:gd name="adj" fmla="val 18182"/>
            </a:avLst>
          </a:prstGeom>
          <a:solidFill>
            <a:srgbClr val="FFFFFF"/>
          </a:solidFill>
          <a:ln/>
        </p:spPr>
        <p:txBody>
          <a:bodyPr/>
          <a:lstStyle/>
          <a:p>
            <a:pPr defTabSz="1219170"/>
            <a:endParaRPr lang="en-US" sz="2400">
              <a:solidFill>
                <a:prstClr val="black"/>
              </a:solidFill>
              <a:latin typeface="Calibri" panose="020F0502020204030204"/>
            </a:endParaRPr>
          </a:p>
        </p:txBody>
      </p:sp>
      <p:sp>
        <p:nvSpPr>
          <p:cNvPr id="17" name="Text 12"/>
          <p:cNvSpPr/>
          <p:nvPr/>
        </p:nvSpPr>
        <p:spPr>
          <a:xfrm>
            <a:off x="1828800" y="4450080"/>
            <a:ext cx="8534400" cy="670560"/>
          </a:xfrm>
          <a:prstGeom prst="rect">
            <a:avLst/>
          </a:prstGeom>
          <a:noFill/>
          <a:ln/>
        </p:spPr>
        <p:txBody>
          <a:bodyPr wrap="square" rtlCol="0" anchor="ctr"/>
          <a:lstStyle/>
          <a:p>
            <a:pPr defTabSz="1219170"/>
            <a:r>
              <a:rPr lang="en-US" sz="1733" dirty="0">
                <a:solidFill>
                  <a:srgbClr val="3D5C54"/>
                </a:solidFill>
                <a:latin typeface="Calibri" pitchFamily="34" charset="0"/>
                <a:ea typeface="Calibri" pitchFamily="34" charset="-122"/>
                <a:cs typeface="Calibri" pitchFamily="34" charset="-120"/>
              </a:rPr>
              <a:t>D.  Activities in your daily maintenance plan</a:t>
            </a:r>
            <a:endParaRPr lang="en-US" sz="1733" dirty="0">
              <a:solidFill>
                <a:prstClr val="black"/>
              </a:solidFill>
              <a:latin typeface="Calibri" panose="020F0502020204030204"/>
            </a:endParaRPr>
          </a:p>
        </p:txBody>
      </p:sp>
      <p:sp>
        <p:nvSpPr>
          <p:cNvPr id="18" name="Shape 13"/>
          <p:cNvSpPr/>
          <p:nvPr/>
        </p:nvSpPr>
        <p:spPr>
          <a:xfrm>
            <a:off x="975360" y="5303520"/>
            <a:ext cx="10241280" cy="1158240"/>
          </a:xfrm>
          <a:prstGeom prst="roundRect">
            <a:avLst>
              <a:gd name="adj" fmla="val 10526"/>
            </a:avLst>
          </a:prstGeom>
          <a:solidFill>
            <a:srgbClr val="E8F5F2"/>
          </a:solidFill>
          <a:ln/>
        </p:spPr>
        <p:txBody>
          <a:bodyPr/>
          <a:lstStyle/>
          <a:p>
            <a:pPr defTabSz="1219170"/>
            <a:endParaRPr lang="en-US" sz="2400">
              <a:solidFill>
                <a:prstClr val="black"/>
              </a:solidFill>
              <a:latin typeface="Calibri" panose="020F0502020204030204"/>
            </a:endParaRPr>
          </a:p>
        </p:txBody>
      </p:sp>
      <p:sp>
        <p:nvSpPr>
          <p:cNvPr id="19" name="Text 14"/>
          <p:cNvSpPr/>
          <p:nvPr/>
        </p:nvSpPr>
        <p:spPr>
          <a:xfrm>
            <a:off x="1219200" y="5303520"/>
            <a:ext cx="9753600" cy="1158240"/>
          </a:xfrm>
          <a:prstGeom prst="rect">
            <a:avLst/>
          </a:prstGeom>
          <a:noFill/>
          <a:ln/>
        </p:spPr>
        <p:txBody>
          <a:bodyPr wrap="square" rtlCol="0" anchor="ctr"/>
          <a:lstStyle/>
          <a:p>
            <a:pPr defTabSz="1219170"/>
            <a:r>
              <a:rPr lang="en-US" sz="1600" dirty="0">
                <a:solidFill>
                  <a:srgbClr val="1E3530"/>
                </a:solidFill>
                <a:latin typeface="Calibri" pitchFamily="34" charset="0"/>
                <a:ea typeface="Calibri" pitchFamily="34" charset="-122"/>
                <a:cs typeface="Calibri" pitchFamily="34" charset="-120"/>
              </a:rPr>
              <a:t>Triggers are external events or circumstances that happen and may make you feel uncomfortable, upset, or distressed. They are unplanned and intermittent.</a:t>
            </a:r>
            <a:endParaRPr lang="en-US" sz="1600" dirty="0">
              <a:solidFill>
                <a:prstClr val="black"/>
              </a:solidFill>
              <a:latin typeface="Calibri" panose="020F0502020204030204"/>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8F5F2"/>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E8705A"/>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731520" y="426720"/>
            <a:ext cx="853440" cy="853440"/>
          </a:xfrm>
          <a:prstGeom prst="ellipse">
            <a:avLst/>
          </a:prstGeom>
          <a:solidFill>
            <a:srgbClr val="1A9A8A"/>
          </a:solidFill>
          <a:ln/>
        </p:spPr>
        <p:txBody>
          <a:bodyPr/>
          <a:lstStyle/>
          <a:p>
            <a:pPr defTabSz="1219170"/>
            <a:endParaRPr lang="en-US" sz="2400">
              <a:solidFill>
                <a:prstClr val="black"/>
              </a:solidFill>
              <a:latin typeface="Calibri" panose="020F0502020204030204"/>
            </a:endParaRPr>
          </a:p>
        </p:txBody>
      </p:sp>
      <p:sp>
        <p:nvSpPr>
          <p:cNvPr id="4" name="Text 2"/>
          <p:cNvSpPr/>
          <p:nvPr/>
        </p:nvSpPr>
        <p:spPr>
          <a:xfrm>
            <a:off x="731520" y="426720"/>
            <a:ext cx="853440" cy="853440"/>
          </a:xfrm>
          <a:prstGeom prst="rect">
            <a:avLst/>
          </a:prstGeom>
          <a:noFill/>
          <a:ln/>
        </p:spPr>
        <p:txBody>
          <a:bodyPr wrap="square" rtlCol="0" anchor="ctr"/>
          <a:lstStyle/>
          <a:p>
            <a:pPr algn="ctr" defTabSz="1219170"/>
            <a:r>
              <a:rPr lang="en-US" sz="2133" b="1" dirty="0">
                <a:solidFill>
                  <a:srgbClr val="FFFFFF"/>
                </a:solidFill>
                <a:latin typeface="Calibri" pitchFamily="34" charset="0"/>
                <a:ea typeface="Calibri" pitchFamily="34" charset="-122"/>
                <a:cs typeface="Calibri" pitchFamily="34" charset="-120"/>
              </a:rPr>
              <a:t>Q2</a:t>
            </a:r>
            <a:endParaRPr lang="en-US" sz="2133" dirty="0">
              <a:solidFill>
                <a:prstClr val="black"/>
              </a:solidFill>
              <a:latin typeface="Calibri" panose="020F0502020204030204"/>
            </a:endParaRPr>
          </a:p>
        </p:txBody>
      </p:sp>
      <p:sp>
        <p:nvSpPr>
          <p:cNvPr id="5" name="Text 3"/>
          <p:cNvSpPr/>
          <p:nvPr/>
        </p:nvSpPr>
        <p:spPr>
          <a:xfrm>
            <a:off x="1950720" y="304800"/>
            <a:ext cx="3657600" cy="609600"/>
          </a:xfrm>
          <a:prstGeom prst="rect">
            <a:avLst/>
          </a:prstGeom>
          <a:noFill/>
          <a:ln/>
        </p:spPr>
        <p:txBody>
          <a:bodyPr wrap="square" rtlCol="0" anchor="ctr"/>
          <a:lstStyle/>
          <a:p>
            <a:pPr defTabSz="1219170"/>
            <a:r>
              <a:rPr lang="en-US" sz="1733" b="1" dirty="0">
                <a:solidFill>
                  <a:srgbClr val="E8705A"/>
                </a:solidFill>
                <a:latin typeface="Calibri" pitchFamily="34" charset="0"/>
                <a:ea typeface="Calibri" pitchFamily="34" charset="-122"/>
                <a:cs typeface="Calibri" pitchFamily="34" charset="-120"/>
              </a:rPr>
              <a:t>True or False?</a:t>
            </a:r>
            <a:endParaRPr lang="en-US" sz="1733" dirty="0">
              <a:solidFill>
                <a:prstClr val="black"/>
              </a:solidFill>
              <a:latin typeface="Calibri" panose="020F0502020204030204"/>
            </a:endParaRPr>
          </a:p>
        </p:txBody>
      </p:sp>
      <p:sp>
        <p:nvSpPr>
          <p:cNvPr id="6" name="Text 4"/>
          <p:cNvSpPr/>
          <p:nvPr/>
        </p:nvSpPr>
        <p:spPr>
          <a:xfrm>
            <a:off x="1950720" y="853440"/>
            <a:ext cx="9509760" cy="1097280"/>
          </a:xfrm>
          <a:prstGeom prst="rect">
            <a:avLst/>
          </a:prstGeom>
          <a:noFill/>
          <a:ln/>
        </p:spPr>
        <p:txBody>
          <a:bodyPr wrap="square" rtlCol="0" anchor="ctr"/>
          <a:lstStyle/>
          <a:p>
            <a:pPr defTabSz="1219170"/>
            <a:r>
              <a:rPr lang="en-US" sz="2667" b="1" dirty="0">
                <a:solidFill>
                  <a:srgbClr val="1E3530"/>
                </a:solidFill>
                <a:latin typeface="Georgia" pitchFamily="34" charset="0"/>
                <a:ea typeface="Georgia" pitchFamily="34" charset="-122"/>
                <a:cs typeface="Georgia" pitchFamily="34" charset="-120"/>
              </a:rPr>
              <a:t>Triggers in WRAP are the same as early warning signs.</a:t>
            </a:r>
            <a:endParaRPr lang="en-US" sz="2667" dirty="0">
              <a:solidFill>
                <a:prstClr val="black"/>
              </a:solidFill>
              <a:latin typeface="Calibri" panose="020F0502020204030204"/>
            </a:endParaRPr>
          </a:p>
        </p:txBody>
      </p:sp>
      <p:sp>
        <p:nvSpPr>
          <p:cNvPr id="7" name="Shape 5"/>
          <p:cNvSpPr/>
          <p:nvPr/>
        </p:nvSpPr>
        <p:spPr>
          <a:xfrm>
            <a:off x="1828800" y="3048000"/>
            <a:ext cx="4267200" cy="2194560"/>
          </a:xfrm>
          <a:prstGeom prst="roundRect">
            <a:avLst>
              <a:gd name="adj" fmla="val 8333"/>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8" name="Shape 6"/>
          <p:cNvSpPr/>
          <p:nvPr/>
        </p:nvSpPr>
        <p:spPr>
          <a:xfrm>
            <a:off x="3413760" y="3413760"/>
            <a:ext cx="1097280" cy="1097280"/>
          </a:xfrm>
          <a:prstGeom prst="ellipse">
            <a:avLst/>
          </a:prstGeom>
          <a:solidFill>
            <a:srgbClr val="E8F8F0"/>
          </a:solidFill>
          <a:ln/>
        </p:spPr>
        <p:txBody>
          <a:bodyPr/>
          <a:lstStyle/>
          <a:p>
            <a:pPr defTabSz="1219170"/>
            <a:endParaRPr lang="en-US" sz="2400">
              <a:solidFill>
                <a:prstClr val="black"/>
              </a:solidFill>
              <a:latin typeface="Calibri" panose="020F0502020204030204"/>
            </a:endParaRPr>
          </a:p>
        </p:txBody>
      </p:sp>
      <p:sp>
        <p:nvSpPr>
          <p:cNvPr id="9" name="Text 7"/>
          <p:cNvSpPr/>
          <p:nvPr/>
        </p:nvSpPr>
        <p:spPr>
          <a:xfrm>
            <a:off x="3413760" y="3413760"/>
            <a:ext cx="1097280" cy="1097280"/>
          </a:xfrm>
          <a:prstGeom prst="rect">
            <a:avLst/>
          </a:prstGeom>
          <a:noFill/>
          <a:ln/>
        </p:spPr>
        <p:txBody>
          <a:bodyPr wrap="square" rtlCol="0" anchor="ctr"/>
          <a:lstStyle/>
          <a:p>
            <a:pPr algn="ctr" defTabSz="1219170"/>
            <a:r>
              <a:rPr lang="en-US" sz="3733" b="1" dirty="0">
                <a:solidFill>
                  <a:srgbClr val="2E8B6E"/>
                </a:solidFill>
                <a:latin typeface="Georgia" pitchFamily="34" charset="0"/>
                <a:ea typeface="Georgia" pitchFamily="34" charset="-122"/>
                <a:cs typeface="Georgia" pitchFamily="34" charset="-120"/>
              </a:rPr>
              <a:t>T</a:t>
            </a:r>
            <a:endParaRPr lang="en-US" sz="3733" dirty="0">
              <a:solidFill>
                <a:prstClr val="black"/>
              </a:solidFill>
              <a:latin typeface="Calibri" panose="020F0502020204030204"/>
            </a:endParaRPr>
          </a:p>
        </p:txBody>
      </p:sp>
      <p:sp>
        <p:nvSpPr>
          <p:cNvPr id="10" name="Text 8"/>
          <p:cNvSpPr/>
          <p:nvPr/>
        </p:nvSpPr>
        <p:spPr>
          <a:xfrm>
            <a:off x="1828800" y="4572000"/>
            <a:ext cx="4267200" cy="548640"/>
          </a:xfrm>
          <a:prstGeom prst="rect">
            <a:avLst/>
          </a:prstGeom>
          <a:noFill/>
          <a:ln/>
        </p:spPr>
        <p:txBody>
          <a:bodyPr wrap="square" rtlCol="0" anchor="ctr"/>
          <a:lstStyle/>
          <a:p>
            <a:pPr algn="ctr" defTabSz="1219170"/>
            <a:r>
              <a:rPr lang="en-US" sz="2133" b="1" dirty="0">
                <a:solidFill>
                  <a:srgbClr val="2E8B6E"/>
                </a:solidFill>
                <a:latin typeface="Calibri" pitchFamily="34" charset="0"/>
                <a:ea typeface="Calibri" pitchFamily="34" charset="-122"/>
                <a:cs typeface="Calibri" pitchFamily="34" charset="-120"/>
              </a:rPr>
              <a:t>TRUE</a:t>
            </a:r>
            <a:endParaRPr lang="en-US" sz="2133" dirty="0">
              <a:solidFill>
                <a:prstClr val="black"/>
              </a:solidFill>
              <a:latin typeface="Calibri" panose="020F0502020204030204"/>
            </a:endParaRPr>
          </a:p>
        </p:txBody>
      </p:sp>
      <p:sp>
        <p:nvSpPr>
          <p:cNvPr id="11" name="Shape 9"/>
          <p:cNvSpPr/>
          <p:nvPr/>
        </p:nvSpPr>
        <p:spPr>
          <a:xfrm>
            <a:off x="6705600" y="3048000"/>
            <a:ext cx="4267200" cy="2194560"/>
          </a:xfrm>
          <a:prstGeom prst="roundRect">
            <a:avLst>
              <a:gd name="adj" fmla="val 8333"/>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12" name="Shape 10"/>
          <p:cNvSpPr/>
          <p:nvPr/>
        </p:nvSpPr>
        <p:spPr>
          <a:xfrm>
            <a:off x="8290560" y="3413760"/>
            <a:ext cx="1097280" cy="1097280"/>
          </a:xfrm>
          <a:prstGeom prst="ellipse">
            <a:avLst/>
          </a:prstGeom>
          <a:solidFill>
            <a:srgbClr val="FDE8E8"/>
          </a:solidFill>
          <a:ln/>
        </p:spPr>
        <p:txBody>
          <a:bodyPr/>
          <a:lstStyle/>
          <a:p>
            <a:pPr defTabSz="1219170"/>
            <a:endParaRPr lang="en-US" sz="2400">
              <a:solidFill>
                <a:prstClr val="black"/>
              </a:solidFill>
              <a:latin typeface="Calibri" panose="020F0502020204030204"/>
            </a:endParaRPr>
          </a:p>
        </p:txBody>
      </p:sp>
      <p:sp>
        <p:nvSpPr>
          <p:cNvPr id="13" name="Text 11"/>
          <p:cNvSpPr/>
          <p:nvPr/>
        </p:nvSpPr>
        <p:spPr>
          <a:xfrm>
            <a:off x="8290560" y="3413760"/>
            <a:ext cx="1097280" cy="1097280"/>
          </a:xfrm>
          <a:prstGeom prst="rect">
            <a:avLst/>
          </a:prstGeom>
          <a:noFill/>
          <a:ln/>
        </p:spPr>
        <p:txBody>
          <a:bodyPr wrap="square" rtlCol="0" anchor="ctr"/>
          <a:lstStyle/>
          <a:p>
            <a:pPr algn="ctr" defTabSz="1219170"/>
            <a:r>
              <a:rPr lang="en-US" sz="3733" b="1" dirty="0">
                <a:solidFill>
                  <a:srgbClr val="D9534F"/>
                </a:solidFill>
                <a:latin typeface="Georgia" pitchFamily="34" charset="0"/>
                <a:ea typeface="Georgia" pitchFamily="34" charset="-122"/>
                <a:cs typeface="Georgia" pitchFamily="34" charset="-120"/>
              </a:rPr>
              <a:t>F</a:t>
            </a:r>
            <a:endParaRPr lang="en-US" sz="3733" dirty="0">
              <a:solidFill>
                <a:prstClr val="black"/>
              </a:solidFill>
              <a:latin typeface="Calibri" panose="020F0502020204030204"/>
            </a:endParaRPr>
          </a:p>
        </p:txBody>
      </p:sp>
      <p:sp>
        <p:nvSpPr>
          <p:cNvPr id="14" name="Text 12"/>
          <p:cNvSpPr/>
          <p:nvPr/>
        </p:nvSpPr>
        <p:spPr>
          <a:xfrm>
            <a:off x="6705600" y="4572000"/>
            <a:ext cx="4267200" cy="548640"/>
          </a:xfrm>
          <a:prstGeom prst="rect">
            <a:avLst/>
          </a:prstGeom>
          <a:noFill/>
          <a:ln/>
        </p:spPr>
        <p:txBody>
          <a:bodyPr wrap="square" rtlCol="0" anchor="ctr"/>
          <a:lstStyle/>
          <a:p>
            <a:pPr algn="ctr" defTabSz="1219170"/>
            <a:r>
              <a:rPr lang="en-US" sz="2133" b="1" dirty="0">
                <a:solidFill>
                  <a:srgbClr val="D9534F"/>
                </a:solidFill>
                <a:latin typeface="Calibri" pitchFamily="34" charset="0"/>
                <a:ea typeface="Calibri" pitchFamily="34" charset="-122"/>
                <a:cs typeface="Calibri" pitchFamily="34" charset="-120"/>
              </a:rPr>
              <a:t>FALSE</a:t>
            </a:r>
            <a:endParaRPr lang="en-US" sz="2133" dirty="0">
              <a:solidFill>
                <a:prstClr val="black"/>
              </a:solidFill>
              <a:latin typeface="Calibri" panose="020F0502020204030204"/>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8F0"/>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2E8B6E"/>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609600" y="304800"/>
            <a:ext cx="1036320" cy="792480"/>
          </a:xfrm>
          <a:prstGeom prst="roundRect">
            <a:avLst>
              <a:gd name="adj" fmla="val 15385"/>
            </a:avLst>
          </a:prstGeom>
          <a:solidFill>
            <a:srgbClr val="2E8B6E"/>
          </a:solidFill>
          <a:ln/>
        </p:spPr>
        <p:txBody>
          <a:bodyPr/>
          <a:lstStyle/>
          <a:p>
            <a:pPr defTabSz="1219170"/>
            <a:endParaRPr lang="en-US" sz="2400">
              <a:solidFill>
                <a:prstClr val="black"/>
              </a:solidFill>
              <a:latin typeface="Calibri" panose="020F0502020204030204"/>
            </a:endParaRPr>
          </a:p>
        </p:txBody>
      </p:sp>
      <p:pic>
        <p:nvPicPr>
          <p:cNvPr id="4" name="Image 0" descr="preencoded.png"/>
          <p:cNvPicPr>
            <a:picLocks noChangeAspect="1"/>
          </p:cNvPicPr>
          <p:nvPr/>
        </p:nvPicPr>
        <p:blipFill>
          <a:blip r:embed="rId3"/>
          <a:stretch>
            <a:fillRect/>
          </a:stretch>
        </p:blipFill>
        <p:spPr>
          <a:xfrm>
            <a:off x="853440" y="426720"/>
            <a:ext cx="548640" cy="548640"/>
          </a:xfrm>
          <a:prstGeom prst="rect">
            <a:avLst/>
          </a:prstGeom>
        </p:spPr>
      </p:pic>
      <p:sp>
        <p:nvSpPr>
          <p:cNvPr id="5" name="Text 2"/>
          <p:cNvSpPr/>
          <p:nvPr/>
        </p:nvSpPr>
        <p:spPr>
          <a:xfrm>
            <a:off x="1828800" y="304800"/>
            <a:ext cx="3657600" cy="792480"/>
          </a:xfrm>
          <a:prstGeom prst="rect">
            <a:avLst/>
          </a:prstGeom>
          <a:noFill/>
          <a:ln/>
        </p:spPr>
        <p:txBody>
          <a:bodyPr wrap="square" rtlCol="0" anchor="ctr"/>
          <a:lstStyle/>
          <a:p>
            <a:pPr defTabSz="1219170"/>
            <a:r>
              <a:rPr lang="en-US" sz="2933" b="1" dirty="0">
                <a:solidFill>
                  <a:srgbClr val="2E8B6E"/>
                </a:solidFill>
                <a:latin typeface="Georgia" pitchFamily="34" charset="0"/>
                <a:ea typeface="Georgia" pitchFamily="34" charset="-122"/>
                <a:cs typeface="Georgia" pitchFamily="34" charset="-120"/>
              </a:rPr>
              <a:t>Answer</a:t>
            </a:r>
            <a:endParaRPr lang="en-US" sz="2933" dirty="0">
              <a:solidFill>
                <a:prstClr val="black"/>
              </a:solidFill>
              <a:latin typeface="Calibri" panose="020F0502020204030204"/>
            </a:endParaRPr>
          </a:p>
        </p:txBody>
      </p:sp>
      <p:sp>
        <p:nvSpPr>
          <p:cNvPr id="6" name="Text 3"/>
          <p:cNvSpPr/>
          <p:nvPr/>
        </p:nvSpPr>
        <p:spPr>
          <a:xfrm>
            <a:off x="975360" y="1341120"/>
            <a:ext cx="10241280" cy="853440"/>
          </a:xfrm>
          <a:prstGeom prst="rect">
            <a:avLst/>
          </a:prstGeom>
          <a:noFill/>
          <a:ln/>
        </p:spPr>
        <p:txBody>
          <a:bodyPr wrap="square" rtlCol="0" anchor="ctr"/>
          <a:lstStyle/>
          <a:p>
            <a:pPr defTabSz="1219170"/>
            <a:r>
              <a:rPr lang="en-US" sz="1867" i="1" dirty="0">
                <a:solidFill>
                  <a:srgbClr val="3D5C54"/>
                </a:solidFill>
                <a:latin typeface="Calibri" pitchFamily="34" charset="0"/>
                <a:ea typeface="Calibri" pitchFamily="34" charset="-122"/>
                <a:cs typeface="Calibri" pitchFamily="34" charset="-120"/>
              </a:rPr>
              <a:t>Triggers in WRAP are the same as early warning signs.</a:t>
            </a:r>
            <a:endParaRPr lang="en-US" sz="1867" dirty="0">
              <a:solidFill>
                <a:prstClr val="black"/>
              </a:solidFill>
              <a:latin typeface="Calibri" panose="020F0502020204030204"/>
            </a:endParaRPr>
          </a:p>
        </p:txBody>
      </p:sp>
      <p:sp>
        <p:nvSpPr>
          <p:cNvPr id="7" name="Shape 4"/>
          <p:cNvSpPr/>
          <p:nvPr/>
        </p:nvSpPr>
        <p:spPr>
          <a:xfrm>
            <a:off x="3048000" y="2438400"/>
            <a:ext cx="6096000" cy="1706880"/>
          </a:xfrm>
          <a:prstGeom prst="roundRect">
            <a:avLst>
              <a:gd name="adj" fmla="val 14286"/>
            </a:avLst>
          </a:prstGeom>
          <a:solidFill>
            <a:srgbClr val="FDE8E8"/>
          </a:solidFill>
          <a:ln w="25400">
            <a:solidFill>
              <a:srgbClr val="D9534F"/>
            </a:solidFill>
            <a:prstDash val="solid"/>
          </a:ln>
        </p:spPr>
        <p:txBody>
          <a:bodyPr/>
          <a:lstStyle/>
          <a:p>
            <a:pPr defTabSz="1219170"/>
            <a:endParaRPr lang="en-US" sz="2400">
              <a:solidFill>
                <a:prstClr val="black"/>
              </a:solidFill>
              <a:latin typeface="Calibri" panose="020F0502020204030204"/>
            </a:endParaRPr>
          </a:p>
        </p:txBody>
      </p:sp>
      <p:sp>
        <p:nvSpPr>
          <p:cNvPr id="8" name="Text 5"/>
          <p:cNvSpPr/>
          <p:nvPr/>
        </p:nvSpPr>
        <p:spPr>
          <a:xfrm>
            <a:off x="3048000" y="2438400"/>
            <a:ext cx="6096000" cy="1706880"/>
          </a:xfrm>
          <a:prstGeom prst="rect">
            <a:avLst/>
          </a:prstGeom>
          <a:noFill/>
          <a:ln/>
        </p:spPr>
        <p:txBody>
          <a:bodyPr wrap="square" rtlCol="0" anchor="ctr"/>
          <a:lstStyle/>
          <a:p>
            <a:pPr algn="ctr" defTabSz="1219170"/>
            <a:r>
              <a:rPr lang="en-US" sz="5600" b="1" dirty="0">
                <a:solidFill>
                  <a:srgbClr val="D9534F"/>
                </a:solidFill>
                <a:latin typeface="Georgia" pitchFamily="34" charset="0"/>
                <a:ea typeface="Georgia" pitchFamily="34" charset="-122"/>
                <a:cs typeface="Georgia" pitchFamily="34" charset="-120"/>
              </a:rPr>
              <a:t>FALSE</a:t>
            </a:r>
            <a:endParaRPr lang="en-US" sz="5600" dirty="0">
              <a:solidFill>
                <a:prstClr val="black"/>
              </a:solidFill>
              <a:latin typeface="Calibri" panose="020F0502020204030204"/>
            </a:endParaRPr>
          </a:p>
        </p:txBody>
      </p:sp>
      <p:sp>
        <p:nvSpPr>
          <p:cNvPr id="9" name="Shape 6"/>
          <p:cNvSpPr/>
          <p:nvPr/>
        </p:nvSpPr>
        <p:spPr>
          <a:xfrm>
            <a:off x="975360" y="4632960"/>
            <a:ext cx="10241280" cy="1584960"/>
          </a:xfrm>
          <a:prstGeom prst="roundRect">
            <a:avLst>
              <a:gd name="adj" fmla="val 7692"/>
            </a:avLst>
          </a:prstGeom>
          <a:solidFill>
            <a:srgbClr val="E8F5F2"/>
          </a:solidFill>
          <a:ln/>
        </p:spPr>
        <p:txBody>
          <a:bodyPr/>
          <a:lstStyle/>
          <a:p>
            <a:pPr defTabSz="1219170"/>
            <a:endParaRPr lang="en-US" sz="2400">
              <a:solidFill>
                <a:prstClr val="black"/>
              </a:solidFill>
              <a:latin typeface="Calibri" panose="020F0502020204030204"/>
            </a:endParaRPr>
          </a:p>
        </p:txBody>
      </p:sp>
      <p:sp>
        <p:nvSpPr>
          <p:cNvPr id="10" name="Text 7"/>
          <p:cNvSpPr/>
          <p:nvPr/>
        </p:nvSpPr>
        <p:spPr>
          <a:xfrm>
            <a:off x="1219200" y="4632960"/>
            <a:ext cx="9753600" cy="1584960"/>
          </a:xfrm>
          <a:prstGeom prst="rect">
            <a:avLst/>
          </a:prstGeom>
          <a:noFill/>
          <a:ln/>
        </p:spPr>
        <p:txBody>
          <a:bodyPr wrap="square" rtlCol="0" anchor="ctr"/>
          <a:lstStyle/>
          <a:p>
            <a:pPr defTabSz="1219170"/>
            <a:r>
              <a:rPr lang="en-US" sz="1733" dirty="0">
                <a:solidFill>
                  <a:srgbClr val="1E3530"/>
                </a:solidFill>
                <a:latin typeface="Calibri" pitchFamily="34" charset="0"/>
                <a:ea typeface="Calibri" pitchFamily="34" charset="-122"/>
                <a:cs typeface="Calibri" pitchFamily="34" charset="-120"/>
              </a:rPr>
              <a:t>Triggers are external events or circumstances (like criticism or anniversaries), while early warning signs are internal, subtle signs that let you know you are beginning to feel worse. They are two distinct sections of WRAP.</a:t>
            </a:r>
            <a:endParaRPr lang="en-US" sz="1733" dirty="0">
              <a:solidFill>
                <a:prstClr val="black"/>
              </a:solidFill>
              <a:latin typeface="Calibri" panose="020F0502020204030204"/>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8F5F2"/>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E8705A"/>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731520" y="426720"/>
            <a:ext cx="853440" cy="853440"/>
          </a:xfrm>
          <a:prstGeom prst="ellipse">
            <a:avLst/>
          </a:prstGeom>
          <a:solidFill>
            <a:srgbClr val="1A9A8A"/>
          </a:solidFill>
          <a:ln/>
        </p:spPr>
        <p:txBody>
          <a:bodyPr/>
          <a:lstStyle/>
          <a:p>
            <a:pPr defTabSz="1219170"/>
            <a:endParaRPr lang="en-US" sz="2400">
              <a:solidFill>
                <a:prstClr val="black"/>
              </a:solidFill>
              <a:latin typeface="Calibri" panose="020F0502020204030204"/>
            </a:endParaRPr>
          </a:p>
        </p:txBody>
      </p:sp>
      <p:sp>
        <p:nvSpPr>
          <p:cNvPr id="4" name="Text 2"/>
          <p:cNvSpPr/>
          <p:nvPr/>
        </p:nvSpPr>
        <p:spPr>
          <a:xfrm>
            <a:off x="731520" y="426720"/>
            <a:ext cx="853440" cy="853440"/>
          </a:xfrm>
          <a:prstGeom prst="rect">
            <a:avLst/>
          </a:prstGeom>
          <a:noFill/>
          <a:ln/>
        </p:spPr>
        <p:txBody>
          <a:bodyPr wrap="square" rtlCol="0" anchor="ctr"/>
          <a:lstStyle/>
          <a:p>
            <a:pPr algn="ctr" defTabSz="1219170"/>
            <a:r>
              <a:rPr lang="en-US" sz="2133" b="1" dirty="0">
                <a:solidFill>
                  <a:srgbClr val="FFFFFF"/>
                </a:solidFill>
                <a:latin typeface="Calibri" pitchFamily="34" charset="0"/>
                <a:ea typeface="Calibri" pitchFamily="34" charset="-122"/>
                <a:cs typeface="Calibri" pitchFamily="34" charset="-120"/>
              </a:rPr>
              <a:t>Q3</a:t>
            </a:r>
            <a:endParaRPr lang="en-US" sz="2133" dirty="0">
              <a:solidFill>
                <a:prstClr val="black"/>
              </a:solidFill>
              <a:latin typeface="Calibri" panose="020F0502020204030204"/>
            </a:endParaRPr>
          </a:p>
        </p:txBody>
      </p:sp>
      <p:sp>
        <p:nvSpPr>
          <p:cNvPr id="5" name="Text 3"/>
          <p:cNvSpPr/>
          <p:nvPr/>
        </p:nvSpPr>
        <p:spPr>
          <a:xfrm>
            <a:off x="1950720" y="365760"/>
            <a:ext cx="9509760" cy="1097280"/>
          </a:xfrm>
          <a:prstGeom prst="rect">
            <a:avLst/>
          </a:prstGeom>
          <a:noFill/>
          <a:ln/>
        </p:spPr>
        <p:txBody>
          <a:bodyPr wrap="square" rtlCol="0" anchor="ctr"/>
          <a:lstStyle/>
          <a:p>
            <a:pPr defTabSz="1219170"/>
            <a:r>
              <a:rPr lang="en-US" sz="2667" b="1" dirty="0">
                <a:solidFill>
                  <a:srgbClr val="1E3530"/>
                </a:solidFill>
                <a:latin typeface="Georgia" pitchFamily="34" charset="0"/>
                <a:ea typeface="Georgia" pitchFamily="34" charset="-122"/>
                <a:cs typeface="Georgia" pitchFamily="34" charset="-120"/>
              </a:rPr>
              <a:t>Which of the following is an example of a trigger?</a:t>
            </a:r>
            <a:endParaRPr lang="en-US" sz="2667" dirty="0">
              <a:solidFill>
                <a:prstClr val="black"/>
              </a:solidFill>
              <a:latin typeface="Calibri" panose="020F0502020204030204"/>
            </a:endParaRPr>
          </a:p>
        </p:txBody>
      </p:sp>
      <p:sp>
        <p:nvSpPr>
          <p:cNvPr id="6" name="Shape 4"/>
          <p:cNvSpPr/>
          <p:nvPr/>
        </p:nvSpPr>
        <p:spPr>
          <a:xfrm>
            <a:off x="1463040" y="1767840"/>
            <a:ext cx="9265920" cy="877824"/>
          </a:xfrm>
          <a:prstGeom prst="roundRect">
            <a:avLst>
              <a:gd name="adj" fmla="val 16667"/>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7" name="Shape 5"/>
          <p:cNvSpPr/>
          <p:nvPr/>
        </p:nvSpPr>
        <p:spPr>
          <a:xfrm>
            <a:off x="1828800" y="1901952"/>
            <a:ext cx="609600" cy="609600"/>
          </a:xfrm>
          <a:prstGeom prst="ellipse">
            <a:avLst/>
          </a:prstGeom>
          <a:solidFill>
            <a:srgbClr val="F5EDE3"/>
          </a:solidFill>
          <a:ln/>
        </p:spPr>
        <p:txBody>
          <a:bodyPr/>
          <a:lstStyle/>
          <a:p>
            <a:pPr defTabSz="1219170"/>
            <a:endParaRPr lang="en-US" sz="2400">
              <a:solidFill>
                <a:prstClr val="black"/>
              </a:solidFill>
              <a:latin typeface="Calibri" panose="020F0502020204030204"/>
            </a:endParaRPr>
          </a:p>
        </p:txBody>
      </p:sp>
      <p:sp>
        <p:nvSpPr>
          <p:cNvPr id="8" name="Text 6"/>
          <p:cNvSpPr/>
          <p:nvPr/>
        </p:nvSpPr>
        <p:spPr>
          <a:xfrm>
            <a:off x="1828800" y="1901952"/>
            <a:ext cx="609600" cy="609600"/>
          </a:xfrm>
          <a:prstGeom prst="rect">
            <a:avLst/>
          </a:prstGeom>
          <a:noFill/>
          <a:ln/>
        </p:spPr>
        <p:txBody>
          <a:bodyPr wrap="square" rtlCol="0" anchor="ctr"/>
          <a:lstStyle/>
          <a:p>
            <a:pPr algn="ctr" defTabSz="1219170"/>
            <a:r>
              <a:rPr lang="en-US" sz="1867" b="1" dirty="0">
                <a:solidFill>
                  <a:srgbClr val="147A6E"/>
                </a:solidFill>
                <a:latin typeface="Calibri" pitchFamily="34" charset="0"/>
                <a:ea typeface="Calibri" pitchFamily="34" charset="-122"/>
                <a:cs typeface="Calibri" pitchFamily="34" charset="-120"/>
              </a:rPr>
              <a:t>A</a:t>
            </a:r>
            <a:endParaRPr lang="en-US" sz="1867" dirty="0">
              <a:solidFill>
                <a:prstClr val="black"/>
              </a:solidFill>
              <a:latin typeface="Calibri" panose="020F0502020204030204"/>
            </a:endParaRPr>
          </a:p>
        </p:txBody>
      </p:sp>
      <p:sp>
        <p:nvSpPr>
          <p:cNvPr id="9" name="Text 7"/>
          <p:cNvSpPr/>
          <p:nvPr/>
        </p:nvSpPr>
        <p:spPr>
          <a:xfrm>
            <a:off x="2682240" y="1767840"/>
            <a:ext cx="7680960" cy="877824"/>
          </a:xfrm>
          <a:prstGeom prst="rect">
            <a:avLst/>
          </a:prstGeom>
          <a:noFill/>
          <a:ln/>
        </p:spPr>
        <p:txBody>
          <a:bodyPr wrap="square" rtlCol="0" anchor="ctr"/>
          <a:lstStyle/>
          <a:p>
            <a:pPr defTabSz="1219170"/>
            <a:r>
              <a:rPr lang="en-US" sz="1867" dirty="0">
                <a:solidFill>
                  <a:srgbClr val="1E3530"/>
                </a:solidFill>
                <a:latin typeface="Calibri" pitchFamily="34" charset="0"/>
                <a:ea typeface="Calibri" pitchFamily="34" charset="-122"/>
                <a:cs typeface="Calibri" pitchFamily="34" charset="-120"/>
              </a:rPr>
              <a:t>Feeling anxious for no apparent reason</a:t>
            </a:r>
            <a:endParaRPr lang="en-US" sz="1867" dirty="0">
              <a:solidFill>
                <a:prstClr val="black"/>
              </a:solidFill>
              <a:latin typeface="Calibri" panose="020F0502020204030204"/>
            </a:endParaRPr>
          </a:p>
        </p:txBody>
      </p:sp>
      <p:sp>
        <p:nvSpPr>
          <p:cNvPr id="10" name="Shape 8"/>
          <p:cNvSpPr/>
          <p:nvPr/>
        </p:nvSpPr>
        <p:spPr>
          <a:xfrm>
            <a:off x="1463040" y="2828544"/>
            <a:ext cx="9265920" cy="877824"/>
          </a:xfrm>
          <a:prstGeom prst="roundRect">
            <a:avLst>
              <a:gd name="adj" fmla="val 16667"/>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11" name="Shape 9"/>
          <p:cNvSpPr/>
          <p:nvPr/>
        </p:nvSpPr>
        <p:spPr>
          <a:xfrm>
            <a:off x="1828800" y="2962656"/>
            <a:ext cx="609600" cy="609600"/>
          </a:xfrm>
          <a:prstGeom prst="ellipse">
            <a:avLst/>
          </a:prstGeom>
          <a:solidFill>
            <a:srgbClr val="F5EDE3"/>
          </a:solidFill>
          <a:ln/>
        </p:spPr>
        <p:txBody>
          <a:bodyPr/>
          <a:lstStyle/>
          <a:p>
            <a:pPr defTabSz="1219170"/>
            <a:endParaRPr lang="en-US" sz="2400">
              <a:solidFill>
                <a:prstClr val="black"/>
              </a:solidFill>
              <a:latin typeface="Calibri" panose="020F0502020204030204"/>
            </a:endParaRPr>
          </a:p>
        </p:txBody>
      </p:sp>
      <p:sp>
        <p:nvSpPr>
          <p:cNvPr id="12" name="Text 10"/>
          <p:cNvSpPr/>
          <p:nvPr/>
        </p:nvSpPr>
        <p:spPr>
          <a:xfrm>
            <a:off x="1828800" y="2962656"/>
            <a:ext cx="609600" cy="609600"/>
          </a:xfrm>
          <a:prstGeom prst="rect">
            <a:avLst/>
          </a:prstGeom>
          <a:noFill/>
          <a:ln/>
        </p:spPr>
        <p:txBody>
          <a:bodyPr wrap="square" rtlCol="0" anchor="ctr"/>
          <a:lstStyle/>
          <a:p>
            <a:pPr algn="ctr" defTabSz="1219170"/>
            <a:r>
              <a:rPr lang="en-US" sz="1867" b="1" dirty="0">
                <a:solidFill>
                  <a:srgbClr val="147A6E"/>
                </a:solidFill>
                <a:latin typeface="Calibri" pitchFamily="34" charset="0"/>
                <a:ea typeface="Calibri" pitchFamily="34" charset="-122"/>
                <a:cs typeface="Calibri" pitchFamily="34" charset="-120"/>
              </a:rPr>
              <a:t>B</a:t>
            </a:r>
            <a:endParaRPr lang="en-US" sz="1867" dirty="0">
              <a:solidFill>
                <a:prstClr val="black"/>
              </a:solidFill>
              <a:latin typeface="Calibri" panose="020F0502020204030204"/>
            </a:endParaRPr>
          </a:p>
        </p:txBody>
      </p:sp>
      <p:sp>
        <p:nvSpPr>
          <p:cNvPr id="13" name="Text 11"/>
          <p:cNvSpPr/>
          <p:nvPr/>
        </p:nvSpPr>
        <p:spPr>
          <a:xfrm>
            <a:off x="2682240" y="2828544"/>
            <a:ext cx="7680960" cy="877824"/>
          </a:xfrm>
          <a:prstGeom prst="rect">
            <a:avLst/>
          </a:prstGeom>
          <a:noFill/>
          <a:ln/>
        </p:spPr>
        <p:txBody>
          <a:bodyPr wrap="square" rtlCol="0" anchor="ctr"/>
          <a:lstStyle/>
          <a:p>
            <a:pPr defTabSz="1219170"/>
            <a:r>
              <a:rPr lang="en-US" sz="1867" dirty="0">
                <a:solidFill>
                  <a:srgbClr val="1E3530"/>
                </a:solidFill>
                <a:latin typeface="Calibri" pitchFamily="34" charset="0"/>
                <a:ea typeface="Calibri" pitchFamily="34" charset="-122"/>
                <a:cs typeface="Calibri" pitchFamily="34" charset="-120"/>
              </a:rPr>
              <a:t>Anniversary of a loved one's death</a:t>
            </a:r>
            <a:endParaRPr lang="en-US" sz="1867" dirty="0">
              <a:solidFill>
                <a:prstClr val="black"/>
              </a:solidFill>
              <a:latin typeface="Calibri" panose="020F0502020204030204"/>
            </a:endParaRPr>
          </a:p>
        </p:txBody>
      </p:sp>
      <p:sp>
        <p:nvSpPr>
          <p:cNvPr id="14" name="Shape 12"/>
          <p:cNvSpPr/>
          <p:nvPr/>
        </p:nvSpPr>
        <p:spPr>
          <a:xfrm>
            <a:off x="1463040" y="3889248"/>
            <a:ext cx="9265920" cy="877824"/>
          </a:xfrm>
          <a:prstGeom prst="roundRect">
            <a:avLst>
              <a:gd name="adj" fmla="val 16667"/>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15" name="Shape 13"/>
          <p:cNvSpPr/>
          <p:nvPr/>
        </p:nvSpPr>
        <p:spPr>
          <a:xfrm>
            <a:off x="1828800" y="4023360"/>
            <a:ext cx="609600" cy="609600"/>
          </a:xfrm>
          <a:prstGeom prst="ellipse">
            <a:avLst/>
          </a:prstGeom>
          <a:solidFill>
            <a:srgbClr val="F5EDE3"/>
          </a:solidFill>
          <a:ln/>
        </p:spPr>
        <p:txBody>
          <a:bodyPr/>
          <a:lstStyle/>
          <a:p>
            <a:pPr defTabSz="1219170"/>
            <a:endParaRPr lang="en-US" sz="2400">
              <a:solidFill>
                <a:prstClr val="black"/>
              </a:solidFill>
              <a:latin typeface="Calibri" panose="020F0502020204030204"/>
            </a:endParaRPr>
          </a:p>
        </p:txBody>
      </p:sp>
      <p:sp>
        <p:nvSpPr>
          <p:cNvPr id="16" name="Text 14"/>
          <p:cNvSpPr/>
          <p:nvPr/>
        </p:nvSpPr>
        <p:spPr>
          <a:xfrm>
            <a:off x="1828800" y="4023360"/>
            <a:ext cx="609600" cy="609600"/>
          </a:xfrm>
          <a:prstGeom prst="rect">
            <a:avLst/>
          </a:prstGeom>
          <a:noFill/>
          <a:ln/>
        </p:spPr>
        <p:txBody>
          <a:bodyPr wrap="square" rtlCol="0" anchor="ctr"/>
          <a:lstStyle/>
          <a:p>
            <a:pPr algn="ctr" defTabSz="1219170"/>
            <a:r>
              <a:rPr lang="en-US" sz="1867" b="1" dirty="0">
                <a:solidFill>
                  <a:srgbClr val="147A6E"/>
                </a:solidFill>
                <a:latin typeface="Calibri" pitchFamily="34" charset="0"/>
                <a:ea typeface="Calibri" pitchFamily="34" charset="-122"/>
                <a:cs typeface="Calibri" pitchFamily="34" charset="-120"/>
              </a:rPr>
              <a:t>C</a:t>
            </a:r>
            <a:endParaRPr lang="en-US" sz="1867" dirty="0">
              <a:solidFill>
                <a:prstClr val="black"/>
              </a:solidFill>
              <a:latin typeface="Calibri" panose="020F0502020204030204"/>
            </a:endParaRPr>
          </a:p>
        </p:txBody>
      </p:sp>
      <p:sp>
        <p:nvSpPr>
          <p:cNvPr id="17" name="Text 15"/>
          <p:cNvSpPr/>
          <p:nvPr/>
        </p:nvSpPr>
        <p:spPr>
          <a:xfrm>
            <a:off x="2682240" y="3889248"/>
            <a:ext cx="7680960" cy="877824"/>
          </a:xfrm>
          <a:prstGeom prst="rect">
            <a:avLst/>
          </a:prstGeom>
          <a:noFill/>
          <a:ln/>
        </p:spPr>
        <p:txBody>
          <a:bodyPr wrap="square" rtlCol="0" anchor="ctr"/>
          <a:lstStyle/>
          <a:p>
            <a:pPr defTabSz="1219170"/>
            <a:r>
              <a:rPr lang="en-US" sz="1867" dirty="0">
                <a:solidFill>
                  <a:srgbClr val="1E3530"/>
                </a:solidFill>
                <a:latin typeface="Calibri" pitchFamily="34" charset="0"/>
                <a:ea typeface="Calibri" pitchFamily="34" charset="-122"/>
                <a:cs typeface="Calibri" pitchFamily="34" charset="-120"/>
              </a:rPr>
              <a:t>Sleeping all the time</a:t>
            </a:r>
            <a:endParaRPr lang="en-US" sz="1867" dirty="0">
              <a:solidFill>
                <a:prstClr val="black"/>
              </a:solidFill>
              <a:latin typeface="Calibri" panose="020F0502020204030204"/>
            </a:endParaRPr>
          </a:p>
        </p:txBody>
      </p:sp>
      <p:sp>
        <p:nvSpPr>
          <p:cNvPr id="18" name="Shape 16"/>
          <p:cNvSpPr/>
          <p:nvPr/>
        </p:nvSpPr>
        <p:spPr>
          <a:xfrm>
            <a:off x="1463040" y="4949952"/>
            <a:ext cx="9265920" cy="877824"/>
          </a:xfrm>
          <a:prstGeom prst="roundRect">
            <a:avLst>
              <a:gd name="adj" fmla="val 16667"/>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19" name="Shape 17"/>
          <p:cNvSpPr/>
          <p:nvPr/>
        </p:nvSpPr>
        <p:spPr>
          <a:xfrm>
            <a:off x="1828800" y="5084064"/>
            <a:ext cx="609600" cy="609600"/>
          </a:xfrm>
          <a:prstGeom prst="ellipse">
            <a:avLst/>
          </a:prstGeom>
          <a:solidFill>
            <a:srgbClr val="F5EDE3"/>
          </a:solidFill>
          <a:ln/>
        </p:spPr>
        <p:txBody>
          <a:bodyPr/>
          <a:lstStyle/>
          <a:p>
            <a:pPr defTabSz="1219170"/>
            <a:endParaRPr lang="en-US" sz="2400">
              <a:solidFill>
                <a:prstClr val="black"/>
              </a:solidFill>
              <a:latin typeface="Calibri" panose="020F0502020204030204"/>
            </a:endParaRPr>
          </a:p>
        </p:txBody>
      </p:sp>
      <p:sp>
        <p:nvSpPr>
          <p:cNvPr id="20" name="Text 18"/>
          <p:cNvSpPr/>
          <p:nvPr/>
        </p:nvSpPr>
        <p:spPr>
          <a:xfrm>
            <a:off x="1828800" y="5084064"/>
            <a:ext cx="609600" cy="609600"/>
          </a:xfrm>
          <a:prstGeom prst="rect">
            <a:avLst/>
          </a:prstGeom>
          <a:noFill/>
          <a:ln/>
        </p:spPr>
        <p:txBody>
          <a:bodyPr wrap="square" rtlCol="0" anchor="ctr"/>
          <a:lstStyle/>
          <a:p>
            <a:pPr algn="ctr" defTabSz="1219170"/>
            <a:r>
              <a:rPr lang="en-US" sz="1867" b="1" dirty="0">
                <a:solidFill>
                  <a:srgbClr val="147A6E"/>
                </a:solidFill>
                <a:latin typeface="Calibri" pitchFamily="34" charset="0"/>
                <a:ea typeface="Calibri" pitchFamily="34" charset="-122"/>
                <a:cs typeface="Calibri" pitchFamily="34" charset="-120"/>
              </a:rPr>
              <a:t>D</a:t>
            </a:r>
            <a:endParaRPr lang="en-US" sz="1867" dirty="0">
              <a:solidFill>
                <a:prstClr val="black"/>
              </a:solidFill>
              <a:latin typeface="Calibri" panose="020F0502020204030204"/>
            </a:endParaRPr>
          </a:p>
        </p:txBody>
      </p:sp>
      <p:sp>
        <p:nvSpPr>
          <p:cNvPr id="21" name="Text 19"/>
          <p:cNvSpPr/>
          <p:nvPr/>
        </p:nvSpPr>
        <p:spPr>
          <a:xfrm>
            <a:off x="2682240" y="4949952"/>
            <a:ext cx="7680960" cy="877824"/>
          </a:xfrm>
          <a:prstGeom prst="rect">
            <a:avLst/>
          </a:prstGeom>
          <a:noFill/>
          <a:ln/>
        </p:spPr>
        <p:txBody>
          <a:bodyPr wrap="square" rtlCol="0" anchor="ctr"/>
          <a:lstStyle/>
          <a:p>
            <a:pPr defTabSz="1219170"/>
            <a:r>
              <a:rPr lang="en-US" sz="1867" dirty="0">
                <a:solidFill>
                  <a:srgbClr val="1E3530"/>
                </a:solidFill>
                <a:latin typeface="Calibri" pitchFamily="34" charset="0"/>
                <a:ea typeface="Calibri" pitchFamily="34" charset="-122"/>
                <a:cs typeface="Calibri" pitchFamily="34" charset="-120"/>
              </a:rPr>
              <a:t>Not taking care of responsibilities</a:t>
            </a:r>
            <a:endParaRPr lang="en-US" sz="1867" dirty="0">
              <a:solidFill>
                <a:prstClr val="black"/>
              </a:solidFill>
              <a:latin typeface="Calibri" panose="020F0502020204030204"/>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8F0"/>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2E8B6E"/>
          </a:solidFill>
          <a:ln/>
        </p:spPr>
        <p:txBody>
          <a:bodyPr/>
          <a:lstStyle/>
          <a:p>
            <a:pPr defTabSz="1219170"/>
            <a:endParaRPr lang="en-US" sz="2400">
              <a:solidFill>
                <a:prstClr val="black"/>
              </a:solidFill>
              <a:latin typeface="Calibri" panose="020F0502020204030204"/>
            </a:endParaRPr>
          </a:p>
        </p:txBody>
      </p:sp>
      <p:pic>
        <p:nvPicPr>
          <p:cNvPr id="3" name="Image 0" descr="preencoded.png"/>
          <p:cNvPicPr>
            <a:picLocks noChangeAspect="1"/>
          </p:cNvPicPr>
          <p:nvPr/>
        </p:nvPicPr>
        <p:blipFill>
          <a:blip r:embed="rId3"/>
          <a:stretch>
            <a:fillRect/>
          </a:stretch>
        </p:blipFill>
        <p:spPr>
          <a:xfrm>
            <a:off x="853440" y="426720"/>
            <a:ext cx="548640" cy="548640"/>
          </a:xfrm>
          <a:prstGeom prst="rect">
            <a:avLst/>
          </a:prstGeom>
        </p:spPr>
      </p:pic>
      <p:sp>
        <p:nvSpPr>
          <p:cNvPr id="4" name="Shape 1"/>
          <p:cNvSpPr/>
          <p:nvPr/>
        </p:nvSpPr>
        <p:spPr>
          <a:xfrm>
            <a:off x="609600" y="304800"/>
            <a:ext cx="1036320" cy="792480"/>
          </a:xfrm>
          <a:prstGeom prst="roundRect">
            <a:avLst>
              <a:gd name="adj" fmla="val 15385"/>
            </a:avLst>
          </a:prstGeom>
          <a:solidFill>
            <a:srgbClr val="2E8B6E"/>
          </a:solidFill>
          <a:ln/>
        </p:spPr>
        <p:txBody>
          <a:bodyPr/>
          <a:lstStyle/>
          <a:p>
            <a:pPr defTabSz="1219170"/>
            <a:endParaRPr lang="en-US" sz="2400">
              <a:solidFill>
                <a:prstClr val="black"/>
              </a:solidFill>
              <a:latin typeface="Calibri" panose="020F0502020204030204"/>
            </a:endParaRPr>
          </a:p>
        </p:txBody>
      </p:sp>
      <p:pic>
        <p:nvPicPr>
          <p:cNvPr id="5" name="Image 1" descr="preencoded.png"/>
          <p:cNvPicPr>
            <a:picLocks noChangeAspect="1"/>
          </p:cNvPicPr>
          <p:nvPr/>
        </p:nvPicPr>
        <p:blipFill>
          <a:blip r:embed="rId3"/>
          <a:stretch>
            <a:fillRect/>
          </a:stretch>
        </p:blipFill>
        <p:spPr>
          <a:xfrm>
            <a:off x="853440" y="426720"/>
            <a:ext cx="548640" cy="548640"/>
          </a:xfrm>
          <a:prstGeom prst="rect">
            <a:avLst/>
          </a:prstGeom>
        </p:spPr>
      </p:pic>
      <p:sp>
        <p:nvSpPr>
          <p:cNvPr id="6" name="Text 2"/>
          <p:cNvSpPr/>
          <p:nvPr/>
        </p:nvSpPr>
        <p:spPr>
          <a:xfrm>
            <a:off x="1828800" y="304800"/>
            <a:ext cx="3657600" cy="792480"/>
          </a:xfrm>
          <a:prstGeom prst="rect">
            <a:avLst/>
          </a:prstGeom>
          <a:noFill/>
          <a:ln/>
        </p:spPr>
        <p:txBody>
          <a:bodyPr wrap="square" rtlCol="0" anchor="ctr"/>
          <a:lstStyle/>
          <a:p>
            <a:pPr defTabSz="1219170"/>
            <a:r>
              <a:rPr lang="en-US" sz="2933" b="1" dirty="0">
                <a:solidFill>
                  <a:srgbClr val="2E8B6E"/>
                </a:solidFill>
                <a:latin typeface="Georgia" pitchFamily="34" charset="0"/>
                <a:ea typeface="Georgia" pitchFamily="34" charset="-122"/>
                <a:cs typeface="Georgia" pitchFamily="34" charset="-120"/>
              </a:rPr>
              <a:t>Answer</a:t>
            </a:r>
            <a:endParaRPr lang="en-US" sz="2933" dirty="0">
              <a:solidFill>
                <a:prstClr val="black"/>
              </a:solidFill>
              <a:latin typeface="Calibri" panose="020F0502020204030204"/>
            </a:endParaRPr>
          </a:p>
        </p:txBody>
      </p:sp>
      <p:sp>
        <p:nvSpPr>
          <p:cNvPr id="7" name="Text 3"/>
          <p:cNvSpPr/>
          <p:nvPr/>
        </p:nvSpPr>
        <p:spPr>
          <a:xfrm>
            <a:off x="975360" y="1341120"/>
            <a:ext cx="10241280" cy="731520"/>
          </a:xfrm>
          <a:prstGeom prst="rect">
            <a:avLst/>
          </a:prstGeom>
          <a:noFill/>
          <a:ln/>
        </p:spPr>
        <p:txBody>
          <a:bodyPr wrap="square" rtlCol="0" anchor="ctr"/>
          <a:lstStyle/>
          <a:p>
            <a:pPr defTabSz="1219170"/>
            <a:r>
              <a:rPr lang="en-US" sz="1867" i="1" dirty="0">
                <a:solidFill>
                  <a:srgbClr val="3D5C54"/>
                </a:solidFill>
                <a:latin typeface="Calibri" pitchFamily="34" charset="0"/>
                <a:ea typeface="Calibri" pitchFamily="34" charset="-122"/>
                <a:cs typeface="Calibri" pitchFamily="34" charset="-120"/>
              </a:rPr>
              <a:t>Which of the following is an example of a trigger?</a:t>
            </a:r>
            <a:endParaRPr lang="en-US" sz="1867" dirty="0">
              <a:solidFill>
                <a:prstClr val="black"/>
              </a:solidFill>
              <a:latin typeface="Calibri" panose="020F0502020204030204"/>
            </a:endParaRPr>
          </a:p>
        </p:txBody>
      </p:sp>
      <p:sp>
        <p:nvSpPr>
          <p:cNvPr id="8" name="Shape 4"/>
          <p:cNvSpPr/>
          <p:nvPr/>
        </p:nvSpPr>
        <p:spPr>
          <a:xfrm>
            <a:off x="1463040" y="2072640"/>
            <a:ext cx="9265920" cy="670560"/>
          </a:xfrm>
          <a:prstGeom prst="roundRect">
            <a:avLst>
              <a:gd name="adj" fmla="val 18182"/>
            </a:avLst>
          </a:prstGeom>
          <a:solidFill>
            <a:srgbClr val="FFFFFF"/>
          </a:solidFill>
          <a:ln/>
        </p:spPr>
        <p:txBody>
          <a:bodyPr/>
          <a:lstStyle/>
          <a:p>
            <a:pPr defTabSz="1219170"/>
            <a:endParaRPr lang="en-US" sz="2400">
              <a:solidFill>
                <a:prstClr val="black"/>
              </a:solidFill>
              <a:latin typeface="Calibri" panose="020F0502020204030204"/>
            </a:endParaRPr>
          </a:p>
        </p:txBody>
      </p:sp>
      <p:sp>
        <p:nvSpPr>
          <p:cNvPr id="9" name="Text 5"/>
          <p:cNvSpPr/>
          <p:nvPr/>
        </p:nvSpPr>
        <p:spPr>
          <a:xfrm>
            <a:off x="1828800" y="2072640"/>
            <a:ext cx="8534400" cy="670560"/>
          </a:xfrm>
          <a:prstGeom prst="rect">
            <a:avLst/>
          </a:prstGeom>
          <a:noFill/>
          <a:ln/>
        </p:spPr>
        <p:txBody>
          <a:bodyPr wrap="square" rtlCol="0" anchor="ctr"/>
          <a:lstStyle/>
          <a:p>
            <a:pPr defTabSz="1219170"/>
            <a:r>
              <a:rPr lang="en-US" sz="1733" dirty="0">
                <a:solidFill>
                  <a:srgbClr val="3D5C54"/>
                </a:solidFill>
                <a:latin typeface="Calibri" pitchFamily="34" charset="0"/>
                <a:ea typeface="Calibri" pitchFamily="34" charset="-122"/>
                <a:cs typeface="Calibri" pitchFamily="34" charset="-120"/>
              </a:rPr>
              <a:t>A.  Feeling anxious for no apparent reason</a:t>
            </a:r>
            <a:endParaRPr lang="en-US" sz="1733" dirty="0">
              <a:solidFill>
                <a:prstClr val="black"/>
              </a:solidFill>
              <a:latin typeface="Calibri" panose="020F0502020204030204"/>
            </a:endParaRPr>
          </a:p>
        </p:txBody>
      </p:sp>
      <p:sp>
        <p:nvSpPr>
          <p:cNvPr id="10" name="Shape 6"/>
          <p:cNvSpPr/>
          <p:nvPr/>
        </p:nvSpPr>
        <p:spPr>
          <a:xfrm>
            <a:off x="1463040" y="2865120"/>
            <a:ext cx="9265920" cy="670560"/>
          </a:xfrm>
          <a:prstGeom prst="roundRect">
            <a:avLst>
              <a:gd name="adj" fmla="val 18182"/>
            </a:avLst>
          </a:prstGeom>
          <a:solidFill>
            <a:srgbClr val="E8F8F0"/>
          </a:solidFill>
          <a:ln w="25400">
            <a:solidFill>
              <a:srgbClr val="2E8B6E"/>
            </a:solidFill>
            <a:prstDash val="solid"/>
          </a:ln>
        </p:spPr>
        <p:txBody>
          <a:bodyPr/>
          <a:lstStyle/>
          <a:p>
            <a:pPr defTabSz="1219170"/>
            <a:endParaRPr lang="en-US" sz="2400">
              <a:solidFill>
                <a:prstClr val="black"/>
              </a:solidFill>
              <a:latin typeface="Calibri" panose="020F0502020204030204"/>
            </a:endParaRPr>
          </a:p>
        </p:txBody>
      </p:sp>
      <p:sp>
        <p:nvSpPr>
          <p:cNvPr id="11" name="Text 7"/>
          <p:cNvSpPr/>
          <p:nvPr/>
        </p:nvSpPr>
        <p:spPr>
          <a:xfrm>
            <a:off x="1828800" y="2865120"/>
            <a:ext cx="8534400" cy="670560"/>
          </a:xfrm>
          <a:prstGeom prst="rect">
            <a:avLst/>
          </a:prstGeom>
          <a:noFill/>
          <a:ln/>
        </p:spPr>
        <p:txBody>
          <a:bodyPr wrap="square" rtlCol="0" anchor="ctr"/>
          <a:lstStyle/>
          <a:p>
            <a:pPr defTabSz="1219170"/>
            <a:r>
              <a:rPr lang="en-US" sz="1733" b="1" dirty="0">
                <a:solidFill>
                  <a:srgbClr val="2E8B6E"/>
                </a:solidFill>
                <a:latin typeface="Calibri" pitchFamily="34" charset="0"/>
                <a:ea typeface="Calibri" pitchFamily="34" charset="-122"/>
                <a:cs typeface="Calibri" pitchFamily="34" charset="-120"/>
              </a:rPr>
              <a:t>B.  Anniversary of a loved one's death</a:t>
            </a:r>
            <a:endParaRPr lang="en-US" sz="1733" dirty="0">
              <a:solidFill>
                <a:prstClr val="black"/>
              </a:solidFill>
              <a:latin typeface="Calibri" panose="020F0502020204030204"/>
            </a:endParaRPr>
          </a:p>
        </p:txBody>
      </p:sp>
      <p:sp>
        <p:nvSpPr>
          <p:cNvPr id="12" name="Shape 8"/>
          <p:cNvSpPr/>
          <p:nvPr/>
        </p:nvSpPr>
        <p:spPr>
          <a:xfrm>
            <a:off x="10021824" y="2950464"/>
            <a:ext cx="512064" cy="512064"/>
          </a:xfrm>
          <a:prstGeom prst="ellipse">
            <a:avLst/>
          </a:prstGeom>
          <a:solidFill>
            <a:srgbClr val="2E8B6E"/>
          </a:solidFill>
          <a:ln/>
        </p:spPr>
        <p:txBody>
          <a:bodyPr/>
          <a:lstStyle/>
          <a:p>
            <a:pPr defTabSz="1219170"/>
            <a:endParaRPr lang="en-US" sz="2400">
              <a:solidFill>
                <a:prstClr val="black"/>
              </a:solidFill>
              <a:latin typeface="Calibri" panose="020F0502020204030204"/>
            </a:endParaRPr>
          </a:p>
        </p:txBody>
      </p:sp>
      <p:pic>
        <p:nvPicPr>
          <p:cNvPr id="13" name="Image 2" descr="preencoded.png"/>
          <p:cNvPicPr>
            <a:picLocks noChangeAspect="1"/>
          </p:cNvPicPr>
          <p:nvPr/>
        </p:nvPicPr>
        <p:blipFill>
          <a:blip r:embed="rId3"/>
          <a:stretch>
            <a:fillRect/>
          </a:stretch>
        </p:blipFill>
        <p:spPr>
          <a:xfrm>
            <a:off x="10082784" y="2987040"/>
            <a:ext cx="390144" cy="390144"/>
          </a:xfrm>
          <a:prstGeom prst="rect">
            <a:avLst/>
          </a:prstGeom>
        </p:spPr>
      </p:pic>
      <p:sp>
        <p:nvSpPr>
          <p:cNvPr id="14" name="Shape 9"/>
          <p:cNvSpPr/>
          <p:nvPr/>
        </p:nvSpPr>
        <p:spPr>
          <a:xfrm>
            <a:off x="1463040" y="3657600"/>
            <a:ext cx="9265920" cy="670560"/>
          </a:xfrm>
          <a:prstGeom prst="roundRect">
            <a:avLst>
              <a:gd name="adj" fmla="val 18182"/>
            </a:avLst>
          </a:prstGeom>
          <a:solidFill>
            <a:srgbClr val="FFFFFF"/>
          </a:solidFill>
          <a:ln/>
        </p:spPr>
        <p:txBody>
          <a:bodyPr/>
          <a:lstStyle/>
          <a:p>
            <a:pPr defTabSz="1219170"/>
            <a:endParaRPr lang="en-US" sz="2400">
              <a:solidFill>
                <a:prstClr val="black"/>
              </a:solidFill>
              <a:latin typeface="Calibri" panose="020F0502020204030204"/>
            </a:endParaRPr>
          </a:p>
        </p:txBody>
      </p:sp>
      <p:sp>
        <p:nvSpPr>
          <p:cNvPr id="15" name="Text 10"/>
          <p:cNvSpPr/>
          <p:nvPr/>
        </p:nvSpPr>
        <p:spPr>
          <a:xfrm>
            <a:off x="1828800" y="3657600"/>
            <a:ext cx="8534400" cy="670560"/>
          </a:xfrm>
          <a:prstGeom prst="rect">
            <a:avLst/>
          </a:prstGeom>
          <a:noFill/>
          <a:ln/>
        </p:spPr>
        <p:txBody>
          <a:bodyPr wrap="square" rtlCol="0" anchor="ctr"/>
          <a:lstStyle/>
          <a:p>
            <a:pPr defTabSz="1219170"/>
            <a:r>
              <a:rPr lang="en-US" sz="1733" dirty="0">
                <a:solidFill>
                  <a:srgbClr val="3D5C54"/>
                </a:solidFill>
                <a:latin typeface="Calibri" pitchFamily="34" charset="0"/>
                <a:ea typeface="Calibri" pitchFamily="34" charset="-122"/>
                <a:cs typeface="Calibri" pitchFamily="34" charset="-120"/>
              </a:rPr>
              <a:t>C.  Sleeping all the time</a:t>
            </a:r>
            <a:endParaRPr lang="en-US" sz="1733" dirty="0">
              <a:solidFill>
                <a:prstClr val="black"/>
              </a:solidFill>
              <a:latin typeface="Calibri" panose="020F0502020204030204"/>
            </a:endParaRPr>
          </a:p>
        </p:txBody>
      </p:sp>
      <p:sp>
        <p:nvSpPr>
          <p:cNvPr id="16" name="Shape 11"/>
          <p:cNvSpPr/>
          <p:nvPr/>
        </p:nvSpPr>
        <p:spPr>
          <a:xfrm>
            <a:off x="1463040" y="4450080"/>
            <a:ext cx="9265920" cy="670560"/>
          </a:xfrm>
          <a:prstGeom prst="roundRect">
            <a:avLst>
              <a:gd name="adj" fmla="val 18182"/>
            </a:avLst>
          </a:prstGeom>
          <a:solidFill>
            <a:srgbClr val="FFFFFF"/>
          </a:solidFill>
          <a:ln/>
        </p:spPr>
        <p:txBody>
          <a:bodyPr/>
          <a:lstStyle/>
          <a:p>
            <a:pPr defTabSz="1219170"/>
            <a:endParaRPr lang="en-US" sz="2400">
              <a:solidFill>
                <a:prstClr val="black"/>
              </a:solidFill>
              <a:latin typeface="Calibri" panose="020F0502020204030204"/>
            </a:endParaRPr>
          </a:p>
        </p:txBody>
      </p:sp>
      <p:sp>
        <p:nvSpPr>
          <p:cNvPr id="17" name="Text 12"/>
          <p:cNvSpPr/>
          <p:nvPr/>
        </p:nvSpPr>
        <p:spPr>
          <a:xfrm>
            <a:off x="1828800" y="4450080"/>
            <a:ext cx="8534400" cy="670560"/>
          </a:xfrm>
          <a:prstGeom prst="rect">
            <a:avLst/>
          </a:prstGeom>
          <a:noFill/>
          <a:ln/>
        </p:spPr>
        <p:txBody>
          <a:bodyPr wrap="square" rtlCol="0" anchor="ctr"/>
          <a:lstStyle/>
          <a:p>
            <a:pPr defTabSz="1219170"/>
            <a:r>
              <a:rPr lang="en-US" sz="1733" dirty="0">
                <a:solidFill>
                  <a:srgbClr val="3D5C54"/>
                </a:solidFill>
                <a:latin typeface="Calibri" pitchFamily="34" charset="0"/>
                <a:ea typeface="Calibri" pitchFamily="34" charset="-122"/>
                <a:cs typeface="Calibri" pitchFamily="34" charset="-120"/>
              </a:rPr>
              <a:t>D.  Not taking care of responsibilities</a:t>
            </a:r>
            <a:endParaRPr lang="en-US" sz="1733" dirty="0">
              <a:solidFill>
                <a:prstClr val="black"/>
              </a:solidFill>
              <a:latin typeface="Calibri" panose="020F0502020204030204"/>
            </a:endParaRPr>
          </a:p>
        </p:txBody>
      </p:sp>
      <p:sp>
        <p:nvSpPr>
          <p:cNvPr id="18" name="Shape 13"/>
          <p:cNvSpPr/>
          <p:nvPr/>
        </p:nvSpPr>
        <p:spPr>
          <a:xfrm>
            <a:off x="975360" y="5303520"/>
            <a:ext cx="10241280" cy="1158240"/>
          </a:xfrm>
          <a:prstGeom prst="roundRect">
            <a:avLst>
              <a:gd name="adj" fmla="val 10526"/>
            </a:avLst>
          </a:prstGeom>
          <a:solidFill>
            <a:srgbClr val="E8F5F2"/>
          </a:solidFill>
          <a:ln/>
        </p:spPr>
        <p:txBody>
          <a:bodyPr/>
          <a:lstStyle/>
          <a:p>
            <a:pPr defTabSz="1219170"/>
            <a:endParaRPr lang="en-US" sz="2400">
              <a:solidFill>
                <a:prstClr val="black"/>
              </a:solidFill>
              <a:latin typeface="Calibri" panose="020F0502020204030204"/>
            </a:endParaRPr>
          </a:p>
        </p:txBody>
      </p:sp>
      <p:sp>
        <p:nvSpPr>
          <p:cNvPr id="19" name="Text 14"/>
          <p:cNvSpPr/>
          <p:nvPr/>
        </p:nvSpPr>
        <p:spPr>
          <a:xfrm>
            <a:off x="1219200" y="5303520"/>
            <a:ext cx="9753600" cy="1158240"/>
          </a:xfrm>
          <a:prstGeom prst="rect">
            <a:avLst/>
          </a:prstGeom>
          <a:noFill/>
          <a:ln/>
        </p:spPr>
        <p:txBody>
          <a:bodyPr wrap="square" rtlCol="0" anchor="ctr"/>
          <a:lstStyle/>
          <a:p>
            <a:pPr defTabSz="1219170"/>
            <a:r>
              <a:rPr lang="en-US" sz="1600" dirty="0">
                <a:solidFill>
                  <a:srgbClr val="1E3530"/>
                </a:solidFill>
                <a:latin typeface="Calibri" pitchFamily="34" charset="0"/>
                <a:ea typeface="Calibri" pitchFamily="34" charset="-122"/>
                <a:cs typeface="Calibri" pitchFamily="34" charset="-120"/>
              </a:rPr>
              <a:t>The anniversary of a loved one's death is an external event that can trigger uncomfortable feelings. The other options are internal signs or behaviors, not external triggers.</a:t>
            </a:r>
            <a:endParaRPr lang="en-US" sz="1600" dirty="0">
              <a:solidFill>
                <a:prstClr val="black"/>
              </a:solidFill>
              <a:latin typeface="Calibri" panose="020F0502020204030204"/>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8F5F2"/>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E8705A"/>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731520" y="426720"/>
            <a:ext cx="853440" cy="853440"/>
          </a:xfrm>
          <a:prstGeom prst="ellipse">
            <a:avLst/>
          </a:prstGeom>
          <a:solidFill>
            <a:srgbClr val="1A9A8A"/>
          </a:solidFill>
          <a:ln/>
        </p:spPr>
        <p:txBody>
          <a:bodyPr/>
          <a:lstStyle/>
          <a:p>
            <a:pPr defTabSz="1219170"/>
            <a:endParaRPr lang="en-US" sz="2400">
              <a:solidFill>
                <a:prstClr val="black"/>
              </a:solidFill>
              <a:latin typeface="Calibri" panose="020F0502020204030204"/>
            </a:endParaRPr>
          </a:p>
        </p:txBody>
      </p:sp>
      <p:sp>
        <p:nvSpPr>
          <p:cNvPr id="4" name="Text 2"/>
          <p:cNvSpPr/>
          <p:nvPr/>
        </p:nvSpPr>
        <p:spPr>
          <a:xfrm>
            <a:off x="731520" y="426720"/>
            <a:ext cx="853440" cy="853440"/>
          </a:xfrm>
          <a:prstGeom prst="rect">
            <a:avLst/>
          </a:prstGeom>
          <a:noFill/>
          <a:ln/>
        </p:spPr>
        <p:txBody>
          <a:bodyPr wrap="square" rtlCol="0" anchor="ctr"/>
          <a:lstStyle/>
          <a:p>
            <a:pPr algn="ctr" defTabSz="1219170"/>
            <a:r>
              <a:rPr lang="en-US" sz="2133" b="1" dirty="0">
                <a:solidFill>
                  <a:srgbClr val="FFFFFF"/>
                </a:solidFill>
                <a:latin typeface="Calibri" pitchFamily="34" charset="0"/>
                <a:ea typeface="Calibri" pitchFamily="34" charset="-122"/>
                <a:cs typeface="Calibri" pitchFamily="34" charset="-120"/>
              </a:rPr>
              <a:t>Q4</a:t>
            </a:r>
            <a:endParaRPr lang="en-US" sz="2133" dirty="0">
              <a:solidFill>
                <a:prstClr val="black"/>
              </a:solidFill>
              <a:latin typeface="Calibri" panose="020F0502020204030204"/>
            </a:endParaRPr>
          </a:p>
        </p:txBody>
      </p:sp>
      <p:sp>
        <p:nvSpPr>
          <p:cNvPr id="5" name="Text 3"/>
          <p:cNvSpPr/>
          <p:nvPr/>
        </p:nvSpPr>
        <p:spPr>
          <a:xfrm>
            <a:off x="1950720" y="304800"/>
            <a:ext cx="3657600" cy="609600"/>
          </a:xfrm>
          <a:prstGeom prst="rect">
            <a:avLst/>
          </a:prstGeom>
          <a:noFill/>
          <a:ln/>
        </p:spPr>
        <p:txBody>
          <a:bodyPr wrap="square" rtlCol="0" anchor="ctr"/>
          <a:lstStyle/>
          <a:p>
            <a:pPr defTabSz="1219170"/>
            <a:r>
              <a:rPr lang="en-US" sz="1733" b="1" dirty="0">
                <a:solidFill>
                  <a:srgbClr val="E8705A"/>
                </a:solidFill>
                <a:latin typeface="Calibri" pitchFamily="34" charset="0"/>
                <a:ea typeface="Calibri" pitchFamily="34" charset="-122"/>
                <a:cs typeface="Calibri" pitchFamily="34" charset="-120"/>
              </a:rPr>
              <a:t>True or False?</a:t>
            </a:r>
            <a:endParaRPr lang="en-US" sz="1733" dirty="0">
              <a:solidFill>
                <a:prstClr val="black"/>
              </a:solidFill>
              <a:latin typeface="Calibri" panose="020F0502020204030204"/>
            </a:endParaRPr>
          </a:p>
        </p:txBody>
      </p:sp>
      <p:sp>
        <p:nvSpPr>
          <p:cNvPr id="6" name="Text 4"/>
          <p:cNvSpPr/>
          <p:nvPr/>
        </p:nvSpPr>
        <p:spPr>
          <a:xfrm>
            <a:off x="1950720" y="853440"/>
            <a:ext cx="9509760" cy="1097280"/>
          </a:xfrm>
          <a:prstGeom prst="rect">
            <a:avLst/>
          </a:prstGeom>
          <a:noFill/>
          <a:ln/>
        </p:spPr>
        <p:txBody>
          <a:bodyPr wrap="square" rtlCol="0" anchor="ctr"/>
          <a:lstStyle/>
          <a:p>
            <a:pPr defTabSz="1219170"/>
            <a:r>
              <a:rPr lang="en-US" sz="2667" b="1" dirty="0">
                <a:solidFill>
                  <a:srgbClr val="1E3530"/>
                </a:solidFill>
                <a:latin typeface="Georgia" pitchFamily="34" charset="0"/>
                <a:ea typeface="Georgia" pitchFamily="34" charset="-122"/>
                <a:cs typeface="Georgia" pitchFamily="34" charset="-120"/>
              </a:rPr>
              <a:t>Avoiding a trigger is always an unhealthy response.</a:t>
            </a:r>
            <a:endParaRPr lang="en-US" sz="2667" dirty="0">
              <a:solidFill>
                <a:prstClr val="black"/>
              </a:solidFill>
              <a:latin typeface="Calibri" panose="020F0502020204030204"/>
            </a:endParaRPr>
          </a:p>
        </p:txBody>
      </p:sp>
      <p:sp>
        <p:nvSpPr>
          <p:cNvPr id="7" name="Shape 5"/>
          <p:cNvSpPr/>
          <p:nvPr/>
        </p:nvSpPr>
        <p:spPr>
          <a:xfrm>
            <a:off x="1828800" y="3048000"/>
            <a:ext cx="4267200" cy="2194560"/>
          </a:xfrm>
          <a:prstGeom prst="roundRect">
            <a:avLst>
              <a:gd name="adj" fmla="val 8333"/>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8" name="Shape 6"/>
          <p:cNvSpPr/>
          <p:nvPr/>
        </p:nvSpPr>
        <p:spPr>
          <a:xfrm>
            <a:off x="3413760" y="3413760"/>
            <a:ext cx="1097280" cy="1097280"/>
          </a:xfrm>
          <a:prstGeom prst="ellipse">
            <a:avLst/>
          </a:prstGeom>
          <a:solidFill>
            <a:srgbClr val="E8F8F0"/>
          </a:solidFill>
          <a:ln/>
        </p:spPr>
        <p:txBody>
          <a:bodyPr/>
          <a:lstStyle/>
          <a:p>
            <a:pPr defTabSz="1219170"/>
            <a:endParaRPr lang="en-US" sz="2400">
              <a:solidFill>
                <a:prstClr val="black"/>
              </a:solidFill>
              <a:latin typeface="Calibri" panose="020F0502020204030204"/>
            </a:endParaRPr>
          </a:p>
        </p:txBody>
      </p:sp>
      <p:sp>
        <p:nvSpPr>
          <p:cNvPr id="9" name="Text 7"/>
          <p:cNvSpPr/>
          <p:nvPr/>
        </p:nvSpPr>
        <p:spPr>
          <a:xfrm>
            <a:off x="3413760" y="3413760"/>
            <a:ext cx="1097280" cy="1097280"/>
          </a:xfrm>
          <a:prstGeom prst="rect">
            <a:avLst/>
          </a:prstGeom>
          <a:noFill/>
          <a:ln/>
        </p:spPr>
        <p:txBody>
          <a:bodyPr wrap="square" rtlCol="0" anchor="ctr"/>
          <a:lstStyle/>
          <a:p>
            <a:pPr algn="ctr" defTabSz="1219170"/>
            <a:r>
              <a:rPr lang="en-US" sz="3733" b="1" dirty="0">
                <a:solidFill>
                  <a:srgbClr val="2E8B6E"/>
                </a:solidFill>
                <a:latin typeface="Georgia" pitchFamily="34" charset="0"/>
                <a:ea typeface="Georgia" pitchFamily="34" charset="-122"/>
                <a:cs typeface="Georgia" pitchFamily="34" charset="-120"/>
              </a:rPr>
              <a:t>T</a:t>
            </a:r>
            <a:endParaRPr lang="en-US" sz="3733" dirty="0">
              <a:solidFill>
                <a:prstClr val="black"/>
              </a:solidFill>
              <a:latin typeface="Calibri" panose="020F0502020204030204"/>
            </a:endParaRPr>
          </a:p>
        </p:txBody>
      </p:sp>
      <p:sp>
        <p:nvSpPr>
          <p:cNvPr id="10" name="Text 8"/>
          <p:cNvSpPr/>
          <p:nvPr/>
        </p:nvSpPr>
        <p:spPr>
          <a:xfrm>
            <a:off x="1828800" y="4572000"/>
            <a:ext cx="4267200" cy="548640"/>
          </a:xfrm>
          <a:prstGeom prst="rect">
            <a:avLst/>
          </a:prstGeom>
          <a:noFill/>
          <a:ln/>
        </p:spPr>
        <p:txBody>
          <a:bodyPr wrap="square" rtlCol="0" anchor="ctr"/>
          <a:lstStyle/>
          <a:p>
            <a:pPr algn="ctr" defTabSz="1219170"/>
            <a:r>
              <a:rPr lang="en-US" sz="2133" b="1" dirty="0">
                <a:solidFill>
                  <a:srgbClr val="2E8B6E"/>
                </a:solidFill>
                <a:latin typeface="Calibri" pitchFamily="34" charset="0"/>
                <a:ea typeface="Calibri" pitchFamily="34" charset="-122"/>
                <a:cs typeface="Calibri" pitchFamily="34" charset="-120"/>
              </a:rPr>
              <a:t>TRUE</a:t>
            </a:r>
            <a:endParaRPr lang="en-US" sz="2133" dirty="0">
              <a:solidFill>
                <a:prstClr val="black"/>
              </a:solidFill>
              <a:latin typeface="Calibri" panose="020F0502020204030204"/>
            </a:endParaRPr>
          </a:p>
        </p:txBody>
      </p:sp>
      <p:sp>
        <p:nvSpPr>
          <p:cNvPr id="11" name="Shape 9"/>
          <p:cNvSpPr/>
          <p:nvPr/>
        </p:nvSpPr>
        <p:spPr>
          <a:xfrm>
            <a:off x="6705600" y="3048000"/>
            <a:ext cx="4267200" cy="2194560"/>
          </a:xfrm>
          <a:prstGeom prst="roundRect">
            <a:avLst>
              <a:gd name="adj" fmla="val 8333"/>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12" name="Shape 10"/>
          <p:cNvSpPr/>
          <p:nvPr/>
        </p:nvSpPr>
        <p:spPr>
          <a:xfrm>
            <a:off x="8290560" y="3413760"/>
            <a:ext cx="1097280" cy="1097280"/>
          </a:xfrm>
          <a:prstGeom prst="ellipse">
            <a:avLst/>
          </a:prstGeom>
          <a:solidFill>
            <a:srgbClr val="FDE8E8"/>
          </a:solidFill>
          <a:ln/>
        </p:spPr>
        <p:txBody>
          <a:bodyPr/>
          <a:lstStyle/>
          <a:p>
            <a:pPr defTabSz="1219170"/>
            <a:endParaRPr lang="en-US" sz="2400">
              <a:solidFill>
                <a:prstClr val="black"/>
              </a:solidFill>
              <a:latin typeface="Calibri" panose="020F0502020204030204"/>
            </a:endParaRPr>
          </a:p>
        </p:txBody>
      </p:sp>
      <p:sp>
        <p:nvSpPr>
          <p:cNvPr id="13" name="Text 11"/>
          <p:cNvSpPr/>
          <p:nvPr/>
        </p:nvSpPr>
        <p:spPr>
          <a:xfrm>
            <a:off x="8290560" y="3413760"/>
            <a:ext cx="1097280" cy="1097280"/>
          </a:xfrm>
          <a:prstGeom prst="rect">
            <a:avLst/>
          </a:prstGeom>
          <a:noFill/>
          <a:ln/>
        </p:spPr>
        <p:txBody>
          <a:bodyPr wrap="square" rtlCol="0" anchor="ctr"/>
          <a:lstStyle/>
          <a:p>
            <a:pPr algn="ctr" defTabSz="1219170"/>
            <a:r>
              <a:rPr lang="en-US" sz="3733" b="1" dirty="0">
                <a:solidFill>
                  <a:srgbClr val="D9534F"/>
                </a:solidFill>
                <a:latin typeface="Georgia" pitchFamily="34" charset="0"/>
                <a:ea typeface="Georgia" pitchFamily="34" charset="-122"/>
                <a:cs typeface="Georgia" pitchFamily="34" charset="-120"/>
              </a:rPr>
              <a:t>F</a:t>
            </a:r>
            <a:endParaRPr lang="en-US" sz="3733" dirty="0">
              <a:solidFill>
                <a:prstClr val="black"/>
              </a:solidFill>
              <a:latin typeface="Calibri" panose="020F0502020204030204"/>
            </a:endParaRPr>
          </a:p>
        </p:txBody>
      </p:sp>
      <p:sp>
        <p:nvSpPr>
          <p:cNvPr id="14" name="Text 12"/>
          <p:cNvSpPr/>
          <p:nvPr/>
        </p:nvSpPr>
        <p:spPr>
          <a:xfrm>
            <a:off x="6705600" y="4572000"/>
            <a:ext cx="4267200" cy="548640"/>
          </a:xfrm>
          <a:prstGeom prst="rect">
            <a:avLst/>
          </a:prstGeom>
          <a:noFill/>
          <a:ln/>
        </p:spPr>
        <p:txBody>
          <a:bodyPr wrap="square" rtlCol="0" anchor="ctr"/>
          <a:lstStyle/>
          <a:p>
            <a:pPr algn="ctr" defTabSz="1219170"/>
            <a:r>
              <a:rPr lang="en-US" sz="2133" b="1" dirty="0">
                <a:solidFill>
                  <a:srgbClr val="D9534F"/>
                </a:solidFill>
                <a:latin typeface="Calibri" pitchFamily="34" charset="0"/>
                <a:ea typeface="Calibri" pitchFamily="34" charset="-122"/>
                <a:cs typeface="Calibri" pitchFamily="34" charset="-120"/>
              </a:rPr>
              <a:t>FALSE</a:t>
            </a:r>
            <a:endParaRPr lang="en-US" sz="2133" dirty="0">
              <a:solidFill>
                <a:prstClr val="black"/>
              </a:solidFill>
              <a:latin typeface="Calibri" panose="020F0502020204030204"/>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8F0"/>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2E8B6E"/>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609600" y="304800"/>
            <a:ext cx="1036320" cy="792480"/>
          </a:xfrm>
          <a:prstGeom prst="roundRect">
            <a:avLst>
              <a:gd name="adj" fmla="val 15385"/>
            </a:avLst>
          </a:prstGeom>
          <a:solidFill>
            <a:srgbClr val="2E8B6E"/>
          </a:solidFill>
          <a:ln/>
        </p:spPr>
        <p:txBody>
          <a:bodyPr/>
          <a:lstStyle/>
          <a:p>
            <a:pPr defTabSz="1219170"/>
            <a:endParaRPr lang="en-US" sz="2400">
              <a:solidFill>
                <a:prstClr val="black"/>
              </a:solidFill>
              <a:latin typeface="Calibri" panose="020F0502020204030204"/>
            </a:endParaRPr>
          </a:p>
        </p:txBody>
      </p:sp>
      <p:pic>
        <p:nvPicPr>
          <p:cNvPr id="4" name="Image 0" descr="preencoded.png"/>
          <p:cNvPicPr>
            <a:picLocks noChangeAspect="1"/>
          </p:cNvPicPr>
          <p:nvPr/>
        </p:nvPicPr>
        <p:blipFill>
          <a:blip r:embed="rId3"/>
          <a:stretch>
            <a:fillRect/>
          </a:stretch>
        </p:blipFill>
        <p:spPr>
          <a:xfrm>
            <a:off x="853440" y="426720"/>
            <a:ext cx="548640" cy="548640"/>
          </a:xfrm>
          <a:prstGeom prst="rect">
            <a:avLst/>
          </a:prstGeom>
        </p:spPr>
      </p:pic>
      <p:sp>
        <p:nvSpPr>
          <p:cNvPr id="5" name="Text 2"/>
          <p:cNvSpPr/>
          <p:nvPr/>
        </p:nvSpPr>
        <p:spPr>
          <a:xfrm>
            <a:off x="1828800" y="304800"/>
            <a:ext cx="3657600" cy="792480"/>
          </a:xfrm>
          <a:prstGeom prst="rect">
            <a:avLst/>
          </a:prstGeom>
          <a:noFill/>
          <a:ln/>
        </p:spPr>
        <p:txBody>
          <a:bodyPr wrap="square" rtlCol="0" anchor="ctr"/>
          <a:lstStyle/>
          <a:p>
            <a:pPr defTabSz="1219170"/>
            <a:r>
              <a:rPr lang="en-US" sz="2933" b="1" dirty="0">
                <a:solidFill>
                  <a:srgbClr val="2E8B6E"/>
                </a:solidFill>
                <a:latin typeface="Georgia" pitchFamily="34" charset="0"/>
                <a:ea typeface="Georgia" pitchFamily="34" charset="-122"/>
                <a:cs typeface="Georgia" pitchFamily="34" charset="-120"/>
              </a:rPr>
              <a:t>Answer</a:t>
            </a:r>
            <a:endParaRPr lang="en-US" sz="2933" dirty="0">
              <a:solidFill>
                <a:prstClr val="black"/>
              </a:solidFill>
              <a:latin typeface="Calibri" panose="020F0502020204030204"/>
            </a:endParaRPr>
          </a:p>
        </p:txBody>
      </p:sp>
      <p:sp>
        <p:nvSpPr>
          <p:cNvPr id="6" name="Text 3"/>
          <p:cNvSpPr/>
          <p:nvPr/>
        </p:nvSpPr>
        <p:spPr>
          <a:xfrm>
            <a:off x="975360" y="1341120"/>
            <a:ext cx="10241280" cy="853440"/>
          </a:xfrm>
          <a:prstGeom prst="rect">
            <a:avLst/>
          </a:prstGeom>
          <a:noFill/>
          <a:ln/>
        </p:spPr>
        <p:txBody>
          <a:bodyPr wrap="square" rtlCol="0" anchor="ctr"/>
          <a:lstStyle/>
          <a:p>
            <a:pPr defTabSz="1219170"/>
            <a:r>
              <a:rPr lang="en-US" sz="1867" i="1" dirty="0">
                <a:solidFill>
                  <a:srgbClr val="3D5C54"/>
                </a:solidFill>
                <a:latin typeface="Calibri" pitchFamily="34" charset="0"/>
                <a:ea typeface="Calibri" pitchFamily="34" charset="-122"/>
                <a:cs typeface="Calibri" pitchFamily="34" charset="-120"/>
              </a:rPr>
              <a:t>Avoiding a trigger is always an unhealthy response.</a:t>
            </a:r>
            <a:endParaRPr lang="en-US" sz="1867" dirty="0">
              <a:solidFill>
                <a:prstClr val="black"/>
              </a:solidFill>
              <a:latin typeface="Calibri" panose="020F0502020204030204"/>
            </a:endParaRPr>
          </a:p>
        </p:txBody>
      </p:sp>
      <p:sp>
        <p:nvSpPr>
          <p:cNvPr id="7" name="Shape 4"/>
          <p:cNvSpPr/>
          <p:nvPr/>
        </p:nvSpPr>
        <p:spPr>
          <a:xfrm>
            <a:off x="3048000" y="2438400"/>
            <a:ext cx="6096000" cy="1706880"/>
          </a:xfrm>
          <a:prstGeom prst="roundRect">
            <a:avLst>
              <a:gd name="adj" fmla="val 14286"/>
            </a:avLst>
          </a:prstGeom>
          <a:solidFill>
            <a:srgbClr val="FDE8E8"/>
          </a:solidFill>
          <a:ln w="25400">
            <a:solidFill>
              <a:srgbClr val="D9534F"/>
            </a:solidFill>
            <a:prstDash val="solid"/>
          </a:ln>
        </p:spPr>
        <p:txBody>
          <a:bodyPr/>
          <a:lstStyle/>
          <a:p>
            <a:pPr defTabSz="1219170"/>
            <a:endParaRPr lang="en-US" sz="2400">
              <a:solidFill>
                <a:prstClr val="black"/>
              </a:solidFill>
              <a:latin typeface="Calibri" panose="020F0502020204030204"/>
            </a:endParaRPr>
          </a:p>
        </p:txBody>
      </p:sp>
      <p:sp>
        <p:nvSpPr>
          <p:cNvPr id="8" name="Text 5"/>
          <p:cNvSpPr/>
          <p:nvPr/>
        </p:nvSpPr>
        <p:spPr>
          <a:xfrm>
            <a:off x="3048000" y="2438400"/>
            <a:ext cx="6096000" cy="1706880"/>
          </a:xfrm>
          <a:prstGeom prst="rect">
            <a:avLst/>
          </a:prstGeom>
          <a:noFill/>
          <a:ln/>
        </p:spPr>
        <p:txBody>
          <a:bodyPr wrap="square" rtlCol="0" anchor="ctr"/>
          <a:lstStyle/>
          <a:p>
            <a:pPr algn="ctr" defTabSz="1219170"/>
            <a:r>
              <a:rPr lang="en-US" sz="5600" b="1" dirty="0">
                <a:solidFill>
                  <a:srgbClr val="D9534F"/>
                </a:solidFill>
                <a:latin typeface="Georgia" pitchFamily="34" charset="0"/>
                <a:ea typeface="Georgia" pitchFamily="34" charset="-122"/>
                <a:cs typeface="Georgia" pitchFamily="34" charset="-120"/>
              </a:rPr>
              <a:t>FALSE</a:t>
            </a:r>
            <a:endParaRPr lang="en-US" sz="5600" dirty="0">
              <a:solidFill>
                <a:prstClr val="black"/>
              </a:solidFill>
              <a:latin typeface="Calibri" panose="020F0502020204030204"/>
            </a:endParaRPr>
          </a:p>
        </p:txBody>
      </p:sp>
      <p:sp>
        <p:nvSpPr>
          <p:cNvPr id="9" name="Shape 6"/>
          <p:cNvSpPr/>
          <p:nvPr/>
        </p:nvSpPr>
        <p:spPr>
          <a:xfrm>
            <a:off x="975360" y="4632960"/>
            <a:ext cx="10241280" cy="1584960"/>
          </a:xfrm>
          <a:prstGeom prst="roundRect">
            <a:avLst>
              <a:gd name="adj" fmla="val 7692"/>
            </a:avLst>
          </a:prstGeom>
          <a:solidFill>
            <a:srgbClr val="E8F5F2"/>
          </a:solidFill>
          <a:ln/>
        </p:spPr>
        <p:txBody>
          <a:bodyPr/>
          <a:lstStyle/>
          <a:p>
            <a:pPr defTabSz="1219170"/>
            <a:endParaRPr lang="en-US" sz="2400">
              <a:solidFill>
                <a:prstClr val="black"/>
              </a:solidFill>
              <a:latin typeface="Calibri" panose="020F0502020204030204"/>
            </a:endParaRPr>
          </a:p>
        </p:txBody>
      </p:sp>
      <p:sp>
        <p:nvSpPr>
          <p:cNvPr id="10" name="Text 7"/>
          <p:cNvSpPr/>
          <p:nvPr/>
        </p:nvSpPr>
        <p:spPr>
          <a:xfrm>
            <a:off x="1219200" y="4632960"/>
            <a:ext cx="9753600" cy="1584960"/>
          </a:xfrm>
          <a:prstGeom prst="rect">
            <a:avLst/>
          </a:prstGeom>
          <a:noFill/>
          <a:ln/>
        </p:spPr>
        <p:txBody>
          <a:bodyPr wrap="square" rtlCol="0" anchor="ctr"/>
          <a:lstStyle/>
          <a:p>
            <a:pPr defTabSz="1219170"/>
            <a:r>
              <a:rPr lang="en-US" sz="1733" dirty="0">
                <a:solidFill>
                  <a:srgbClr val="1E3530"/>
                </a:solidFill>
                <a:latin typeface="Calibri" pitchFamily="34" charset="0"/>
                <a:ea typeface="Calibri" pitchFamily="34" charset="-122"/>
                <a:cs typeface="Calibri" pitchFamily="34" charset="-120"/>
              </a:rPr>
              <a:t>Avoidance can actually be a perfectly healthy response to triggers. However, since triggers can't always be avoided, the Triggers Action Plan also includes wellness tools to cope when they do happen.</a:t>
            </a:r>
            <a:endParaRPr lang="en-US" sz="1733" dirty="0">
              <a:solidFill>
                <a:prstClr val="black"/>
              </a:solidFill>
              <a:latin typeface="Calibri" panose="020F0502020204030204"/>
            </a:endParaRPr>
          </a:p>
        </p:txBody>
      </p:sp>
    </p:spTree>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1007</Words>
  <Application>Microsoft Office PowerPoint</Application>
  <PresentationFormat>Widescreen</PresentationFormat>
  <Paragraphs>115</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Aptos</vt:lpstr>
      <vt:lpstr>Arial</vt:lpstr>
      <vt:lpstr>Calibri</vt:lpstr>
      <vt:lpstr>Georgia</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WRAP of DC</dc:creator>
  <cp:lastModifiedBy>WRAP of DC</cp:lastModifiedBy>
  <cp:revision>1</cp:revision>
  <dcterms:created xsi:type="dcterms:W3CDTF">2026-08-03T14:51:43Z</dcterms:created>
  <dcterms:modified xsi:type="dcterms:W3CDTF">2026-08-03T14:53:04Z</dcterms:modified>
</cp:coreProperties>
</file>