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 id="2580" r:id="rId21"/>
    <p:sldId id="2581" r:id="rId22"/>
    <p:sldId id="258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eer Case Manager: Client Empowerment Through Education and Skill Building" id="{BFD65717-DF8C-4E91-AC88-0308D3DF064D}">
          <p14:sldIdLst>
            <p14:sldId id="2561"/>
            <p14:sldId id="2562"/>
          </p14:sldIdLst>
        </p14:section>
        <p14:section name="Introduction to Peer Case Management" id="{B635D7FD-13C8-4B60-A996-40C3D68EDBE2}">
          <p14:sldIdLst>
            <p14:sldId id="2563"/>
            <p14:sldId id="2564"/>
            <p14:sldId id="2565"/>
          </p14:sldIdLst>
        </p14:section>
        <p14:section name="Client Empowerment Principles" id="{461769C1-A79C-47CE-B42E-87B8AE0A7980}">
          <p14:sldIdLst>
            <p14:sldId id="2566"/>
            <p14:sldId id="2567"/>
            <p14:sldId id="2568"/>
            <p14:sldId id="2569"/>
          </p14:sldIdLst>
        </p14:section>
        <p14:section name="Education Strategies for Clients" id="{3DBAC08D-DAB2-44D6-B96C-2989D49EC293}">
          <p14:sldIdLst>
            <p14:sldId id="2570"/>
            <p14:sldId id="2571"/>
            <p14:sldId id="2572"/>
            <p14:sldId id="2573"/>
          </p14:sldIdLst>
        </p14:section>
        <p14:section name="Skill Building for Sustainable Independence" id="{C8F4605D-6549-4103-9F25-A3EBFB433436}">
          <p14:sldIdLst>
            <p14:sldId id="2574"/>
            <p14:sldId id="2575"/>
            <p14:sldId id="2576"/>
            <p14:sldId id="2577"/>
          </p14:sldIdLst>
        </p14:section>
        <p14:section name="Measuring Outcomes and Continuous Improvement" id="{F7ABA907-89A6-466E-BC0F-488EFD6595A9}">
          <p14:sldIdLst>
            <p14:sldId id="2578"/>
            <p14:sldId id="2579"/>
            <p14:sldId id="2580"/>
            <p14:sldId id="2581"/>
          </p14:sldIdLst>
        </p14:section>
        <p14:section name="Conclusion" id="{0EAE05FA-777D-49F1-AE53-AE9AD2A4C69B}">
          <p14:sldIdLst>
            <p14:sldId id="258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59" d="100"/>
          <a:sy n="59" d="100"/>
        </p:scale>
        <p:origin x="1098" y="282"/>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ata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diagrams/_rels/data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diagrams/_rels/data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99F8A8-D6D9-4C9A-8F27-C08DEDAB2436}" type="doc">
      <dgm:prSet loTypeId="urn:microsoft.com/office/officeart/2024/3/layout/verticalVisualTextBlock1" loCatId="Picture" qsTypeId="urn:microsoft.com/office/officeart/2005/8/quickstyle/simple4" qsCatId="simple" csTypeId="urn:microsoft.com/office/officeart/2005/8/colors/accent0_3" csCatId="mainScheme" phldr="1"/>
      <dgm:spPr/>
      <dgm:t>
        <a:bodyPr/>
        <a:lstStyle/>
        <a:p>
          <a:endParaRPr lang="en-US"/>
        </a:p>
      </dgm:t>
    </dgm:pt>
    <dgm:pt modelId="{39BD34ED-7808-4635-9EC7-AEED3F5855F3}">
      <dgm:prSet/>
      <dgm:spPr/>
      <dgm:t>
        <a:bodyPr/>
        <a:lstStyle/>
        <a:p>
          <a:pPr>
            <a:lnSpc>
              <a:spcPct val="100000"/>
            </a:lnSpc>
            <a:defRPr b="1"/>
          </a:pPr>
          <a:r>
            <a:rPr lang="en-US"/>
            <a:t>Empathy Through Shared Experience</a:t>
          </a:r>
        </a:p>
      </dgm:t>
    </dgm:pt>
    <dgm:pt modelId="{9E1F7B28-D7A6-4B48-9EEB-79539612E25F}" type="parTrans" cxnId="{EC325701-5F89-4F4C-97BE-F74F4C7392D2}">
      <dgm:prSet/>
      <dgm:spPr/>
      <dgm:t>
        <a:bodyPr/>
        <a:lstStyle/>
        <a:p>
          <a:endParaRPr lang="en-US"/>
        </a:p>
      </dgm:t>
    </dgm:pt>
    <dgm:pt modelId="{0F2D186E-AF48-457B-929B-276E01FA6984}" type="sibTrans" cxnId="{EC325701-5F89-4F4C-97BE-F74F4C7392D2}">
      <dgm:prSet/>
      <dgm:spPr/>
      <dgm:t>
        <a:bodyPr/>
        <a:lstStyle/>
        <a:p>
          <a:pPr>
            <a:lnSpc>
              <a:spcPct val="100000"/>
            </a:lnSpc>
            <a:defRPr b="1"/>
          </a:pPr>
          <a:endParaRPr lang="en-US"/>
        </a:p>
      </dgm:t>
    </dgm:pt>
    <dgm:pt modelId="{9AF920CE-ED0B-4EB2-A363-6DB779CF85C7}">
      <dgm:prSet/>
      <dgm:spPr/>
      <dgm:t>
        <a:bodyPr/>
        <a:lstStyle/>
        <a:p>
          <a:pPr>
            <a:lnSpc>
              <a:spcPct val="100000"/>
            </a:lnSpc>
          </a:pPr>
          <a:r>
            <a:rPr lang="en-US"/>
            <a:t>Lived experience enables peer managers to empathize deeply with clients, strengthening trust and rapport.</a:t>
          </a:r>
        </a:p>
      </dgm:t>
    </dgm:pt>
    <dgm:pt modelId="{10227E04-C179-4D53-AD37-AA0451B7097D}" type="parTrans" cxnId="{06FECF66-3815-4352-A0A9-9F253CA20446}">
      <dgm:prSet/>
      <dgm:spPr/>
      <dgm:t>
        <a:bodyPr/>
        <a:lstStyle/>
        <a:p>
          <a:endParaRPr lang="en-US"/>
        </a:p>
      </dgm:t>
    </dgm:pt>
    <dgm:pt modelId="{B5C50853-D854-4630-BE9F-DD3AB116C772}" type="sibTrans" cxnId="{06FECF66-3815-4352-A0A9-9F253CA20446}">
      <dgm:prSet/>
      <dgm:spPr/>
      <dgm:t>
        <a:bodyPr/>
        <a:lstStyle/>
        <a:p>
          <a:endParaRPr lang="en-US"/>
        </a:p>
      </dgm:t>
    </dgm:pt>
    <dgm:pt modelId="{90598B18-2CAA-4D3A-9665-62DD2295707C}">
      <dgm:prSet/>
      <dgm:spPr/>
      <dgm:t>
        <a:bodyPr/>
        <a:lstStyle/>
        <a:p>
          <a:pPr>
            <a:lnSpc>
              <a:spcPct val="100000"/>
            </a:lnSpc>
            <a:defRPr b="1"/>
          </a:pPr>
          <a:r>
            <a:rPr lang="en-US"/>
            <a:t>Enhancing Credibility</a:t>
          </a:r>
        </a:p>
      </dgm:t>
    </dgm:pt>
    <dgm:pt modelId="{A5619831-189C-4935-9D71-D9A1F39E809D}" type="parTrans" cxnId="{2DFF5B17-2DBB-42CA-B6B5-58074676CCF1}">
      <dgm:prSet/>
      <dgm:spPr/>
      <dgm:t>
        <a:bodyPr/>
        <a:lstStyle/>
        <a:p>
          <a:endParaRPr lang="en-US"/>
        </a:p>
      </dgm:t>
    </dgm:pt>
    <dgm:pt modelId="{1024A4B8-CCF2-4489-BCE9-410765FC9977}" type="sibTrans" cxnId="{2DFF5B17-2DBB-42CA-B6B5-58074676CCF1}">
      <dgm:prSet/>
      <dgm:spPr/>
      <dgm:t>
        <a:bodyPr/>
        <a:lstStyle/>
        <a:p>
          <a:pPr>
            <a:lnSpc>
              <a:spcPct val="100000"/>
            </a:lnSpc>
            <a:defRPr b="1"/>
          </a:pPr>
          <a:endParaRPr lang="en-US"/>
        </a:p>
      </dgm:t>
    </dgm:pt>
    <dgm:pt modelId="{1502ADCE-F7B8-4589-9962-429B8516D8F8}">
      <dgm:prSet/>
      <dgm:spPr/>
      <dgm:t>
        <a:bodyPr/>
        <a:lstStyle/>
        <a:p>
          <a:pPr>
            <a:lnSpc>
              <a:spcPct val="100000"/>
            </a:lnSpc>
          </a:pPr>
          <a:r>
            <a:rPr lang="en-US"/>
            <a:t>Sharing personal recovery stories builds credibility and authenticity in the peer support relationship.</a:t>
          </a:r>
        </a:p>
      </dgm:t>
    </dgm:pt>
    <dgm:pt modelId="{6C693BC7-DAE9-40A8-8730-1C43D21CE632}" type="parTrans" cxnId="{9F8DAEBD-CEE0-4DA2-A2CC-2A52F8E6122C}">
      <dgm:prSet/>
      <dgm:spPr/>
      <dgm:t>
        <a:bodyPr/>
        <a:lstStyle/>
        <a:p>
          <a:endParaRPr lang="en-US"/>
        </a:p>
      </dgm:t>
    </dgm:pt>
    <dgm:pt modelId="{4B9D5407-D148-421E-A6FD-84ACB5E8CF2A}" type="sibTrans" cxnId="{9F8DAEBD-CEE0-4DA2-A2CC-2A52F8E6122C}">
      <dgm:prSet/>
      <dgm:spPr/>
      <dgm:t>
        <a:bodyPr/>
        <a:lstStyle/>
        <a:p>
          <a:endParaRPr lang="en-US"/>
        </a:p>
      </dgm:t>
    </dgm:pt>
    <dgm:pt modelId="{2D41A53F-09B2-42BA-A567-A76BE4690A20}">
      <dgm:prSet/>
      <dgm:spPr/>
      <dgm:t>
        <a:bodyPr/>
        <a:lstStyle/>
        <a:p>
          <a:pPr>
            <a:lnSpc>
              <a:spcPct val="100000"/>
            </a:lnSpc>
            <a:defRPr b="1"/>
          </a:pPr>
          <a:r>
            <a:rPr lang="en-US"/>
            <a:t>Boosting Motivation and Engagement</a:t>
          </a:r>
        </a:p>
      </dgm:t>
    </dgm:pt>
    <dgm:pt modelId="{4E737115-EA05-4B59-B039-725AB40E0593}" type="parTrans" cxnId="{5F0FDD3E-962F-435B-944E-A0612015F0FB}">
      <dgm:prSet/>
      <dgm:spPr/>
      <dgm:t>
        <a:bodyPr/>
        <a:lstStyle/>
        <a:p>
          <a:endParaRPr lang="en-US"/>
        </a:p>
      </dgm:t>
    </dgm:pt>
    <dgm:pt modelId="{E2F2CF15-1E1E-4CB9-B4BC-7CD05611F949}" type="sibTrans" cxnId="{5F0FDD3E-962F-435B-944E-A0612015F0FB}">
      <dgm:prSet/>
      <dgm:spPr/>
      <dgm:t>
        <a:bodyPr/>
        <a:lstStyle/>
        <a:p>
          <a:endParaRPr lang="en-US"/>
        </a:p>
      </dgm:t>
    </dgm:pt>
    <dgm:pt modelId="{40A4CCC0-2EC9-49AD-9E2E-492478623CEB}">
      <dgm:prSet/>
      <dgm:spPr/>
      <dgm:t>
        <a:bodyPr/>
        <a:lstStyle/>
        <a:p>
          <a:pPr>
            <a:lnSpc>
              <a:spcPct val="100000"/>
            </a:lnSpc>
          </a:pPr>
          <a:r>
            <a:rPr lang="en-US"/>
            <a:t>Shared experiences motivate clients and encourage active engagement in their recovery journey.</a:t>
          </a:r>
        </a:p>
      </dgm:t>
    </dgm:pt>
    <dgm:pt modelId="{AF7E6B2C-44AF-4D0E-BD72-80D60750B305}" type="parTrans" cxnId="{3D186D4F-647A-49B1-960F-7E31485B950F}">
      <dgm:prSet/>
      <dgm:spPr/>
      <dgm:t>
        <a:bodyPr/>
        <a:lstStyle/>
        <a:p>
          <a:endParaRPr lang="en-US"/>
        </a:p>
      </dgm:t>
    </dgm:pt>
    <dgm:pt modelId="{D8124797-BFFF-4986-83D4-C6C14EB18EDC}" type="sibTrans" cxnId="{3D186D4F-647A-49B1-960F-7E31485B950F}">
      <dgm:prSet/>
      <dgm:spPr/>
      <dgm:t>
        <a:bodyPr/>
        <a:lstStyle/>
        <a:p>
          <a:endParaRPr lang="en-US"/>
        </a:p>
      </dgm:t>
    </dgm:pt>
    <dgm:pt modelId="{543CF896-EF26-4B9E-9AC3-2166DB78E9A1}" type="pres">
      <dgm:prSet presAssocID="{4E99F8A8-D6D9-4C9A-8F27-C08DEDAB2436}" presName="Root" presStyleCnt="0">
        <dgm:presLayoutVars>
          <dgm:dir/>
          <dgm:resizeHandles val="exact"/>
        </dgm:presLayoutVars>
      </dgm:prSet>
      <dgm:spPr/>
    </dgm:pt>
    <dgm:pt modelId="{25BB5F1C-A230-4019-926D-A423D6F1A76C}" type="pres">
      <dgm:prSet presAssocID="{39BD34ED-7808-4635-9EC7-AEED3F5855F3}" presName="Composite" presStyleCnt="0"/>
      <dgm:spPr/>
    </dgm:pt>
    <dgm:pt modelId="{9D37C333-407F-4AA8-94A1-75E092102A02}" type="pres">
      <dgm:prSet presAssocID="{39BD34ED-7808-4635-9EC7-AEED3F5855F3}"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26811" r="6442" b="4"/>
          <a:stretch/>
        </a:blipFill>
      </dgm:spPr>
      <dgm:extLst>
        <a:ext uri="{E40237B7-FDA0-4F09-8148-C483321AD2D9}">
          <dgm14:cNvPr xmlns:dgm14="http://schemas.microsoft.com/office/drawing/2010/diagram" id="0" name="" descr="Woman talking to a therapist"/>
        </a:ext>
      </dgm:extLst>
    </dgm:pt>
    <dgm:pt modelId="{7F93736E-42EE-47F9-AF62-9A5E0F38283E}" type="pres">
      <dgm:prSet presAssocID="{39BD34ED-7808-4635-9EC7-AEED3F5855F3}" presName="Subtitle" presStyleLbl="revTx" presStyleIdx="0" presStyleCnt="6">
        <dgm:presLayoutVars>
          <dgm:chMax val="0"/>
          <dgm:bulletEnabled/>
        </dgm:presLayoutVars>
      </dgm:prSet>
      <dgm:spPr/>
    </dgm:pt>
    <dgm:pt modelId="{778CD0F2-A33E-4F2B-ABA2-6593D465B81E}" type="pres">
      <dgm:prSet presAssocID="{39BD34ED-7808-4635-9EC7-AEED3F5855F3}" presName="Description" presStyleLbl="revTx" presStyleIdx="1" presStyleCnt="6">
        <dgm:presLayoutVars>
          <dgm:bulletEnabled/>
        </dgm:presLayoutVars>
      </dgm:prSet>
      <dgm:spPr/>
    </dgm:pt>
    <dgm:pt modelId="{CFC14A05-AC6F-450A-BD1B-3BCFC7D47A50}" type="pres">
      <dgm:prSet presAssocID="{0F2D186E-AF48-457B-929B-276E01FA6984}" presName="sibTrans" presStyleLbl="sibTrans2D1" presStyleIdx="0" presStyleCnt="0"/>
      <dgm:spPr/>
    </dgm:pt>
    <dgm:pt modelId="{A825695B-669C-467D-8BA3-FC68A29D1A81}" type="pres">
      <dgm:prSet presAssocID="{90598B18-2CAA-4D3A-9665-62DD2295707C}" presName="Composite" presStyleCnt="0"/>
      <dgm:spPr/>
    </dgm:pt>
    <dgm:pt modelId="{309548E9-0C74-4D38-9531-750E48CA4F0C}" type="pres">
      <dgm:prSet presAssocID="{90598B18-2CAA-4D3A-9665-62DD2295707C}"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2268" r="30985" b="4"/>
          <a:stretch/>
        </a:blipFill>
      </dgm:spPr>
      <dgm:extLst>
        <a:ext uri="{E40237B7-FDA0-4F09-8148-C483321AD2D9}">
          <dgm14:cNvPr xmlns:dgm14="http://schemas.microsoft.com/office/drawing/2010/diagram" id="0" name="" descr="Business people near a whiteboard"/>
        </a:ext>
      </dgm:extLst>
    </dgm:pt>
    <dgm:pt modelId="{47FEF517-3430-45D9-A985-EF5DC4DD0E0B}" type="pres">
      <dgm:prSet presAssocID="{90598B18-2CAA-4D3A-9665-62DD2295707C}" presName="Subtitle" presStyleLbl="revTx" presStyleIdx="2" presStyleCnt="6">
        <dgm:presLayoutVars>
          <dgm:chMax val="0"/>
          <dgm:bulletEnabled/>
        </dgm:presLayoutVars>
      </dgm:prSet>
      <dgm:spPr/>
    </dgm:pt>
    <dgm:pt modelId="{A02D0A2D-771E-46FE-89BC-BE7234F2F097}" type="pres">
      <dgm:prSet presAssocID="{90598B18-2CAA-4D3A-9665-62DD2295707C}" presName="Description" presStyleLbl="revTx" presStyleIdx="3" presStyleCnt="6">
        <dgm:presLayoutVars>
          <dgm:bulletEnabled/>
        </dgm:presLayoutVars>
      </dgm:prSet>
      <dgm:spPr/>
    </dgm:pt>
    <dgm:pt modelId="{78351860-E1FD-47DA-8A46-B4446BDB76D1}" type="pres">
      <dgm:prSet presAssocID="{1024A4B8-CCF2-4489-BCE9-410765FC9977}" presName="sibTrans" presStyleLbl="sibTrans2D1" presStyleIdx="0" presStyleCnt="0"/>
      <dgm:spPr/>
    </dgm:pt>
    <dgm:pt modelId="{97F16502-F7F5-4656-A03E-E84C4D32991E}" type="pres">
      <dgm:prSet presAssocID="{2D41A53F-09B2-42BA-A567-A76BE4690A20}" presName="Composite" presStyleCnt="0"/>
      <dgm:spPr/>
    </dgm:pt>
    <dgm:pt modelId="{52E11813-1E41-4DFF-A9BF-60C9CC1A1D32}" type="pres">
      <dgm:prSet presAssocID="{2D41A53F-09B2-42BA-A567-A76BE4690A20}"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8627" r="14626" b="4"/>
          <a:stretch/>
        </a:blipFill>
      </dgm:spPr>
      <dgm:extLst>
        <a:ext uri="{E40237B7-FDA0-4F09-8148-C483321AD2D9}">
          <dgm14:cNvPr xmlns:dgm14="http://schemas.microsoft.com/office/drawing/2010/diagram" id="0" name="" descr="Hands holding each other's wrists and interlinked to form a circle"/>
        </a:ext>
      </dgm:extLst>
    </dgm:pt>
    <dgm:pt modelId="{6DA0D946-8631-4DD7-A796-70379A46E1B7}" type="pres">
      <dgm:prSet presAssocID="{2D41A53F-09B2-42BA-A567-A76BE4690A20}" presName="Subtitle" presStyleLbl="revTx" presStyleIdx="4" presStyleCnt="6">
        <dgm:presLayoutVars>
          <dgm:chMax val="0"/>
          <dgm:bulletEnabled/>
        </dgm:presLayoutVars>
      </dgm:prSet>
      <dgm:spPr/>
    </dgm:pt>
    <dgm:pt modelId="{FB78E848-958B-4407-9EDF-4C014DF25A0C}" type="pres">
      <dgm:prSet presAssocID="{2D41A53F-09B2-42BA-A567-A76BE4690A20}" presName="Description" presStyleLbl="revTx" presStyleIdx="5" presStyleCnt="6">
        <dgm:presLayoutVars>
          <dgm:bulletEnabled/>
        </dgm:presLayoutVars>
      </dgm:prSet>
      <dgm:spPr/>
    </dgm:pt>
  </dgm:ptLst>
  <dgm:cxnLst>
    <dgm:cxn modelId="{EC325701-5F89-4F4C-97BE-F74F4C7392D2}" srcId="{4E99F8A8-D6D9-4C9A-8F27-C08DEDAB2436}" destId="{39BD34ED-7808-4635-9EC7-AEED3F5855F3}" srcOrd="0" destOrd="0" parTransId="{9E1F7B28-D7A6-4B48-9EEB-79539612E25F}" sibTransId="{0F2D186E-AF48-457B-929B-276E01FA6984}"/>
    <dgm:cxn modelId="{81FBD70F-47B6-4C28-A6BB-BAB29D6A493E}" type="presOf" srcId="{90598B18-2CAA-4D3A-9665-62DD2295707C}" destId="{47FEF517-3430-45D9-A985-EF5DC4DD0E0B}" srcOrd="0" destOrd="0" presId="urn:microsoft.com/office/officeart/2024/3/layout/verticalVisualTextBlock1"/>
    <dgm:cxn modelId="{2DFF5B17-2DBB-42CA-B6B5-58074676CCF1}" srcId="{4E99F8A8-D6D9-4C9A-8F27-C08DEDAB2436}" destId="{90598B18-2CAA-4D3A-9665-62DD2295707C}" srcOrd="1" destOrd="0" parTransId="{A5619831-189C-4935-9D71-D9A1F39E809D}" sibTransId="{1024A4B8-CCF2-4489-BCE9-410765FC9977}"/>
    <dgm:cxn modelId="{5F0FDD3E-962F-435B-944E-A0612015F0FB}" srcId="{4E99F8A8-D6D9-4C9A-8F27-C08DEDAB2436}" destId="{2D41A53F-09B2-42BA-A567-A76BE4690A20}" srcOrd="2" destOrd="0" parTransId="{4E737115-EA05-4B59-B039-725AB40E0593}" sibTransId="{E2F2CF15-1E1E-4CB9-B4BC-7CD05611F949}"/>
    <dgm:cxn modelId="{5455BD44-0E24-431A-A4DA-3F18D4108C3B}" type="presOf" srcId="{1502ADCE-F7B8-4589-9962-429B8516D8F8}" destId="{A02D0A2D-771E-46FE-89BC-BE7234F2F097}" srcOrd="0" destOrd="0" presId="urn:microsoft.com/office/officeart/2024/3/layout/verticalVisualTextBlock1"/>
    <dgm:cxn modelId="{06FECF66-3815-4352-A0A9-9F253CA20446}" srcId="{39BD34ED-7808-4635-9EC7-AEED3F5855F3}" destId="{9AF920CE-ED0B-4EB2-A363-6DB779CF85C7}" srcOrd="0" destOrd="0" parTransId="{10227E04-C179-4D53-AD37-AA0451B7097D}" sibTransId="{B5C50853-D854-4630-BE9F-DD3AB116C772}"/>
    <dgm:cxn modelId="{5367376D-B171-42E3-A784-5712D9E480ED}" type="presOf" srcId="{40A4CCC0-2EC9-49AD-9E2E-492478623CEB}" destId="{FB78E848-958B-4407-9EDF-4C014DF25A0C}" srcOrd="0" destOrd="0" presId="urn:microsoft.com/office/officeart/2024/3/layout/verticalVisualTextBlock1"/>
    <dgm:cxn modelId="{3D186D4F-647A-49B1-960F-7E31485B950F}" srcId="{2D41A53F-09B2-42BA-A567-A76BE4690A20}" destId="{40A4CCC0-2EC9-49AD-9E2E-492478623CEB}" srcOrd="0" destOrd="0" parTransId="{AF7E6B2C-44AF-4D0E-BD72-80D60750B305}" sibTransId="{D8124797-BFFF-4986-83D4-C6C14EB18EDC}"/>
    <dgm:cxn modelId="{D708417B-AC13-411B-9E3B-1356E4F3DD57}" type="presOf" srcId="{2D41A53F-09B2-42BA-A567-A76BE4690A20}" destId="{6DA0D946-8631-4DD7-A796-70379A46E1B7}" srcOrd="0" destOrd="0" presId="urn:microsoft.com/office/officeart/2024/3/layout/verticalVisualTextBlock1"/>
    <dgm:cxn modelId="{30E0E590-99E0-4136-B21E-9611F9424564}" type="presOf" srcId="{9AF920CE-ED0B-4EB2-A363-6DB779CF85C7}" destId="{778CD0F2-A33E-4F2B-ABA2-6593D465B81E}" srcOrd="0" destOrd="0" presId="urn:microsoft.com/office/officeart/2024/3/layout/verticalVisualTextBlock1"/>
    <dgm:cxn modelId="{649C6E9F-B607-4E1C-8AA4-A38BBD00B9C9}" type="presOf" srcId="{0F2D186E-AF48-457B-929B-276E01FA6984}" destId="{CFC14A05-AC6F-450A-BD1B-3BCFC7D47A50}" srcOrd="0" destOrd="0" presId="urn:microsoft.com/office/officeart/2024/3/layout/verticalVisualTextBlock1"/>
    <dgm:cxn modelId="{B6386AAD-7E67-4FB0-90D9-D13D06DA98DD}" type="presOf" srcId="{39BD34ED-7808-4635-9EC7-AEED3F5855F3}" destId="{7F93736E-42EE-47F9-AF62-9A5E0F38283E}" srcOrd="0" destOrd="0" presId="urn:microsoft.com/office/officeart/2024/3/layout/verticalVisualTextBlock1"/>
    <dgm:cxn modelId="{9F8DAEBD-CEE0-4DA2-A2CC-2A52F8E6122C}" srcId="{90598B18-2CAA-4D3A-9665-62DD2295707C}" destId="{1502ADCE-F7B8-4589-9962-429B8516D8F8}" srcOrd="0" destOrd="0" parTransId="{6C693BC7-DAE9-40A8-8730-1C43D21CE632}" sibTransId="{4B9D5407-D148-421E-A6FD-84ACB5E8CF2A}"/>
    <dgm:cxn modelId="{69B5FDE8-0734-4CD3-A757-8E501DDC5461}" type="presOf" srcId="{1024A4B8-CCF2-4489-BCE9-410765FC9977}" destId="{78351860-E1FD-47DA-8A46-B4446BDB76D1}" srcOrd="0" destOrd="0" presId="urn:microsoft.com/office/officeart/2024/3/layout/verticalVisualTextBlock1"/>
    <dgm:cxn modelId="{060441F3-705B-47C3-A761-9F452404194C}" type="presOf" srcId="{4E99F8A8-D6D9-4C9A-8F27-C08DEDAB2436}" destId="{543CF896-EF26-4B9E-9AC3-2166DB78E9A1}" srcOrd="0" destOrd="0" presId="urn:microsoft.com/office/officeart/2024/3/layout/verticalVisualTextBlock1"/>
    <dgm:cxn modelId="{DD0AD768-4205-4C7B-8DB3-FD269F64ACBB}" type="presParOf" srcId="{543CF896-EF26-4B9E-9AC3-2166DB78E9A1}" destId="{25BB5F1C-A230-4019-926D-A423D6F1A76C}" srcOrd="0" destOrd="0" presId="urn:microsoft.com/office/officeart/2024/3/layout/verticalVisualTextBlock1"/>
    <dgm:cxn modelId="{8DA1B3B8-5FAC-48B7-A107-DAA4D6E29164}" type="presParOf" srcId="{25BB5F1C-A230-4019-926D-A423D6F1A76C}" destId="{9D37C333-407F-4AA8-94A1-75E092102A02}" srcOrd="0" destOrd="0" presId="urn:microsoft.com/office/officeart/2024/3/layout/verticalVisualTextBlock1"/>
    <dgm:cxn modelId="{9516BD3A-BD9D-4989-80BD-C773ABA6A07D}" type="presParOf" srcId="{25BB5F1C-A230-4019-926D-A423D6F1A76C}" destId="{7F93736E-42EE-47F9-AF62-9A5E0F38283E}" srcOrd="1" destOrd="0" presId="urn:microsoft.com/office/officeart/2024/3/layout/verticalVisualTextBlock1"/>
    <dgm:cxn modelId="{0E0F6FF1-0C83-4649-958B-1E38369AD89F}" type="presParOf" srcId="{25BB5F1C-A230-4019-926D-A423D6F1A76C}" destId="{778CD0F2-A33E-4F2B-ABA2-6593D465B81E}" srcOrd="2" destOrd="0" presId="urn:microsoft.com/office/officeart/2024/3/layout/verticalVisualTextBlock1"/>
    <dgm:cxn modelId="{DECE614F-460B-459E-8862-4FCF1E58BF1D}" type="presParOf" srcId="{543CF896-EF26-4B9E-9AC3-2166DB78E9A1}" destId="{CFC14A05-AC6F-450A-BD1B-3BCFC7D47A50}" srcOrd="1" destOrd="0" presId="urn:microsoft.com/office/officeart/2024/3/layout/verticalVisualTextBlock1"/>
    <dgm:cxn modelId="{86D7D5C2-B446-4CCB-B58A-A93C8864E7A1}" type="presParOf" srcId="{543CF896-EF26-4B9E-9AC3-2166DB78E9A1}" destId="{A825695B-669C-467D-8BA3-FC68A29D1A81}" srcOrd="2" destOrd="0" presId="urn:microsoft.com/office/officeart/2024/3/layout/verticalVisualTextBlock1"/>
    <dgm:cxn modelId="{A273F510-7A2E-41B5-B3B8-7497263B5120}" type="presParOf" srcId="{A825695B-669C-467D-8BA3-FC68A29D1A81}" destId="{309548E9-0C74-4D38-9531-750E48CA4F0C}" srcOrd="0" destOrd="0" presId="urn:microsoft.com/office/officeart/2024/3/layout/verticalVisualTextBlock1"/>
    <dgm:cxn modelId="{6977D0A9-267F-4708-AB32-2B860CBF86CC}" type="presParOf" srcId="{A825695B-669C-467D-8BA3-FC68A29D1A81}" destId="{47FEF517-3430-45D9-A985-EF5DC4DD0E0B}" srcOrd="1" destOrd="0" presId="urn:microsoft.com/office/officeart/2024/3/layout/verticalVisualTextBlock1"/>
    <dgm:cxn modelId="{E3CCD077-0C34-405D-AB6B-5F4DE16F1D53}" type="presParOf" srcId="{A825695B-669C-467D-8BA3-FC68A29D1A81}" destId="{A02D0A2D-771E-46FE-89BC-BE7234F2F097}" srcOrd="2" destOrd="0" presId="urn:microsoft.com/office/officeart/2024/3/layout/verticalVisualTextBlock1"/>
    <dgm:cxn modelId="{A6AF4B65-DE3A-4470-883F-4935D1025167}" type="presParOf" srcId="{543CF896-EF26-4B9E-9AC3-2166DB78E9A1}" destId="{78351860-E1FD-47DA-8A46-B4446BDB76D1}" srcOrd="3" destOrd="0" presId="urn:microsoft.com/office/officeart/2024/3/layout/verticalVisualTextBlock1"/>
    <dgm:cxn modelId="{2EA722D2-925A-4A1C-8FEB-E9E5EC7960E4}" type="presParOf" srcId="{543CF896-EF26-4B9E-9AC3-2166DB78E9A1}" destId="{97F16502-F7F5-4656-A03E-E84C4D32991E}" srcOrd="4" destOrd="0" presId="urn:microsoft.com/office/officeart/2024/3/layout/verticalVisualTextBlock1"/>
    <dgm:cxn modelId="{88E78667-2290-41CA-85F9-D97AA1528649}" type="presParOf" srcId="{97F16502-F7F5-4656-A03E-E84C4D32991E}" destId="{52E11813-1E41-4DFF-A9BF-60C9CC1A1D32}" srcOrd="0" destOrd="0" presId="urn:microsoft.com/office/officeart/2024/3/layout/verticalVisualTextBlock1"/>
    <dgm:cxn modelId="{C51273B2-A8B8-40B7-83F2-51A428B993C9}" type="presParOf" srcId="{97F16502-F7F5-4656-A03E-E84C4D32991E}" destId="{6DA0D946-8631-4DD7-A796-70379A46E1B7}" srcOrd="1" destOrd="0" presId="urn:microsoft.com/office/officeart/2024/3/layout/verticalVisualTextBlock1"/>
    <dgm:cxn modelId="{C0BCA6ED-F21B-4F01-8A99-7490C87D40D6}" type="presParOf" srcId="{97F16502-F7F5-4656-A03E-E84C4D32991E}" destId="{FB78E848-958B-4407-9EDF-4C014DF25A0C}"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E28C1B-D192-420F-B736-81DB68C512FD}"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en-US"/>
        </a:p>
      </dgm:t>
    </dgm:pt>
    <dgm:pt modelId="{6CC3C965-5F77-4C9A-88F4-A522CAC6C18F}">
      <dgm:prSet/>
      <dgm:spPr/>
      <dgm:t>
        <a:bodyPr/>
        <a:lstStyle/>
        <a:p>
          <a:pPr>
            <a:lnSpc>
              <a:spcPct val="100000"/>
            </a:lnSpc>
            <a:defRPr b="1"/>
          </a:pPr>
          <a:r>
            <a:rPr lang="en-US"/>
            <a:t>Weighing Options</a:t>
          </a:r>
        </a:p>
      </dgm:t>
    </dgm:pt>
    <dgm:pt modelId="{3B808292-0824-49B2-9E5C-6E7B55614662}" type="parTrans" cxnId="{4916CEA5-5275-4CBF-AD0E-A25668BAB6F5}">
      <dgm:prSet/>
      <dgm:spPr/>
      <dgm:t>
        <a:bodyPr/>
        <a:lstStyle/>
        <a:p>
          <a:endParaRPr lang="en-US"/>
        </a:p>
      </dgm:t>
    </dgm:pt>
    <dgm:pt modelId="{C33E2E84-E0DC-4250-AF8A-E3607E502C1B}" type="sibTrans" cxnId="{4916CEA5-5275-4CBF-AD0E-A25668BAB6F5}">
      <dgm:prSet/>
      <dgm:spPr/>
      <dgm:t>
        <a:bodyPr/>
        <a:lstStyle/>
        <a:p>
          <a:pPr>
            <a:lnSpc>
              <a:spcPct val="100000"/>
            </a:lnSpc>
            <a:defRPr b="1"/>
          </a:pPr>
          <a:endParaRPr lang="en-US"/>
        </a:p>
      </dgm:t>
    </dgm:pt>
    <dgm:pt modelId="{7E6A4101-1F90-47AA-BD19-AFD93672F127}">
      <dgm:prSet/>
      <dgm:spPr/>
      <dgm:t>
        <a:bodyPr/>
        <a:lstStyle/>
        <a:p>
          <a:pPr>
            <a:lnSpc>
              <a:spcPct val="100000"/>
            </a:lnSpc>
          </a:pPr>
          <a:r>
            <a:rPr lang="en-US"/>
            <a:t>Clients learn to evaluate different choices carefully before making decisions.</a:t>
          </a:r>
        </a:p>
      </dgm:t>
    </dgm:pt>
    <dgm:pt modelId="{52D69FA7-9346-4372-8B56-A7698716FBA1}" type="parTrans" cxnId="{F8BDB3D5-98F4-4BC5-B378-D9B06ABBEFF9}">
      <dgm:prSet/>
      <dgm:spPr/>
      <dgm:t>
        <a:bodyPr/>
        <a:lstStyle/>
        <a:p>
          <a:endParaRPr lang="en-US"/>
        </a:p>
      </dgm:t>
    </dgm:pt>
    <dgm:pt modelId="{FC8F2771-3AC4-4712-884B-D44C0BFD11A1}" type="sibTrans" cxnId="{F8BDB3D5-98F4-4BC5-B378-D9B06ABBEFF9}">
      <dgm:prSet/>
      <dgm:spPr/>
      <dgm:t>
        <a:bodyPr/>
        <a:lstStyle/>
        <a:p>
          <a:endParaRPr lang="en-US"/>
        </a:p>
      </dgm:t>
    </dgm:pt>
    <dgm:pt modelId="{66E44765-F7F6-4A4E-8677-B51019A5C446}">
      <dgm:prSet/>
      <dgm:spPr/>
      <dgm:t>
        <a:bodyPr/>
        <a:lstStyle/>
        <a:p>
          <a:pPr>
            <a:lnSpc>
              <a:spcPct val="100000"/>
            </a:lnSpc>
            <a:defRPr b="1"/>
          </a:pPr>
          <a:r>
            <a:rPr lang="en-US"/>
            <a:t>Considering Consequences</a:t>
          </a:r>
        </a:p>
      </dgm:t>
    </dgm:pt>
    <dgm:pt modelId="{C4F7F76C-00D8-4F4A-837D-5AB6240B6579}" type="parTrans" cxnId="{48FE9D8D-7A10-41EB-888D-316F9929E73A}">
      <dgm:prSet/>
      <dgm:spPr/>
      <dgm:t>
        <a:bodyPr/>
        <a:lstStyle/>
        <a:p>
          <a:endParaRPr lang="en-US"/>
        </a:p>
      </dgm:t>
    </dgm:pt>
    <dgm:pt modelId="{8857C25F-C3E0-4A09-9160-CECD563BF9A9}" type="sibTrans" cxnId="{48FE9D8D-7A10-41EB-888D-316F9929E73A}">
      <dgm:prSet/>
      <dgm:spPr/>
      <dgm:t>
        <a:bodyPr/>
        <a:lstStyle/>
        <a:p>
          <a:pPr>
            <a:lnSpc>
              <a:spcPct val="100000"/>
            </a:lnSpc>
            <a:defRPr b="1"/>
          </a:pPr>
          <a:endParaRPr lang="en-US"/>
        </a:p>
      </dgm:t>
    </dgm:pt>
    <dgm:pt modelId="{B7A1CE61-E6B7-453F-8B62-FD85EC154112}">
      <dgm:prSet/>
      <dgm:spPr/>
      <dgm:t>
        <a:bodyPr/>
        <a:lstStyle/>
        <a:p>
          <a:pPr>
            <a:lnSpc>
              <a:spcPct val="100000"/>
            </a:lnSpc>
          </a:pPr>
          <a:r>
            <a:rPr lang="en-US"/>
            <a:t>Understanding the potential outcomes of each option helps in responsible decision-making.</a:t>
          </a:r>
        </a:p>
      </dgm:t>
    </dgm:pt>
    <dgm:pt modelId="{758395F6-4E51-42C2-80E5-5C3B1DF22929}" type="parTrans" cxnId="{FCE1E35D-CBDD-41D2-AC71-3D25C497EE82}">
      <dgm:prSet/>
      <dgm:spPr/>
      <dgm:t>
        <a:bodyPr/>
        <a:lstStyle/>
        <a:p>
          <a:endParaRPr lang="en-US"/>
        </a:p>
      </dgm:t>
    </dgm:pt>
    <dgm:pt modelId="{FFCB80A3-EEF6-411E-9776-5EF5828A7EDB}" type="sibTrans" cxnId="{FCE1E35D-CBDD-41D2-AC71-3D25C497EE82}">
      <dgm:prSet/>
      <dgm:spPr/>
      <dgm:t>
        <a:bodyPr/>
        <a:lstStyle/>
        <a:p>
          <a:endParaRPr lang="en-US"/>
        </a:p>
      </dgm:t>
    </dgm:pt>
    <dgm:pt modelId="{3C3BE79A-9FAA-4CAF-9AEA-2EF6AF37FCD8}">
      <dgm:prSet/>
      <dgm:spPr/>
      <dgm:t>
        <a:bodyPr/>
        <a:lstStyle/>
        <a:p>
          <a:pPr>
            <a:lnSpc>
              <a:spcPct val="100000"/>
            </a:lnSpc>
            <a:defRPr b="1"/>
          </a:pPr>
          <a:r>
            <a:rPr lang="en-US"/>
            <a:t>Aligning with Goals</a:t>
          </a:r>
        </a:p>
      </dgm:t>
    </dgm:pt>
    <dgm:pt modelId="{1C0B85B8-B330-4304-8BA7-D4BF5B954FF7}" type="parTrans" cxnId="{0BB6FF6F-7EFC-4F44-AC1B-00CC4A4CEB5E}">
      <dgm:prSet/>
      <dgm:spPr/>
      <dgm:t>
        <a:bodyPr/>
        <a:lstStyle/>
        <a:p>
          <a:endParaRPr lang="en-US"/>
        </a:p>
      </dgm:t>
    </dgm:pt>
    <dgm:pt modelId="{3D815B93-E7BF-465E-87AC-186582002A21}" type="sibTrans" cxnId="{0BB6FF6F-7EFC-4F44-AC1B-00CC4A4CEB5E}">
      <dgm:prSet/>
      <dgm:spPr/>
      <dgm:t>
        <a:bodyPr/>
        <a:lstStyle/>
        <a:p>
          <a:endParaRPr lang="en-US"/>
        </a:p>
      </dgm:t>
    </dgm:pt>
    <dgm:pt modelId="{A9FFDB0C-4847-40F1-BB04-D91681C3583B}">
      <dgm:prSet/>
      <dgm:spPr/>
      <dgm:t>
        <a:bodyPr/>
        <a:lstStyle/>
        <a:p>
          <a:pPr>
            <a:lnSpc>
              <a:spcPct val="100000"/>
            </a:lnSpc>
          </a:pPr>
          <a:r>
            <a:rPr lang="en-US"/>
            <a:t>Ensuring decisions support personal goals fosters autonomy and responsibility.</a:t>
          </a:r>
        </a:p>
      </dgm:t>
    </dgm:pt>
    <dgm:pt modelId="{4E2D2DF0-FCA5-416B-B30C-932CBD69550C}" type="parTrans" cxnId="{53DB40CA-37CD-4E8A-B66E-4878833A3975}">
      <dgm:prSet/>
      <dgm:spPr/>
      <dgm:t>
        <a:bodyPr/>
        <a:lstStyle/>
        <a:p>
          <a:endParaRPr lang="en-US"/>
        </a:p>
      </dgm:t>
    </dgm:pt>
    <dgm:pt modelId="{5ECDFBF0-B060-4413-A738-87C9749C0968}" type="sibTrans" cxnId="{53DB40CA-37CD-4E8A-B66E-4878833A3975}">
      <dgm:prSet/>
      <dgm:spPr/>
      <dgm:t>
        <a:bodyPr/>
        <a:lstStyle/>
        <a:p>
          <a:endParaRPr lang="en-US"/>
        </a:p>
      </dgm:t>
    </dgm:pt>
    <dgm:pt modelId="{724732D8-CDCC-4962-96AA-168665220A53}" type="pres">
      <dgm:prSet presAssocID="{4CE28C1B-D192-420F-B736-81DB68C512FD}" presName="Root" presStyleCnt="0">
        <dgm:presLayoutVars>
          <dgm:dir/>
          <dgm:resizeHandles val="exact"/>
        </dgm:presLayoutVars>
      </dgm:prSet>
      <dgm:spPr/>
    </dgm:pt>
    <dgm:pt modelId="{F2A47B17-D159-45E4-9457-7891BEE11FC0}" type="pres">
      <dgm:prSet presAssocID="{6CC3C965-5F77-4C9A-88F4-A522CAC6C18F}" presName="Composite" presStyleCnt="0"/>
      <dgm:spPr/>
    </dgm:pt>
    <dgm:pt modelId="{A2A0CE0B-21A6-4ADF-B817-8CF5EBD56405}" type="pres">
      <dgm:prSet presAssocID="{6CC3C965-5F77-4C9A-88F4-A522CAC6C18F}"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29216" r="10787" b="5"/>
          <a:stretch/>
        </a:blipFill>
      </dgm:spPr>
      <dgm:extLst>
        <a:ext uri="{E40237B7-FDA0-4F09-8148-C483321AD2D9}">
          <dgm14:cNvPr xmlns:dgm14="http://schemas.microsoft.com/office/drawing/2010/diagram" id="0" name="" descr="Stones balancing on a wood"/>
        </a:ext>
      </dgm:extLst>
    </dgm:pt>
    <dgm:pt modelId="{F77E39D0-B864-4A41-BFE4-A9903BB6911B}" type="pres">
      <dgm:prSet presAssocID="{6CC3C965-5F77-4C9A-88F4-A522CAC6C18F}" presName="Subtitle" presStyleLbl="revTx" presStyleIdx="0" presStyleCnt="6">
        <dgm:presLayoutVars>
          <dgm:chMax val="0"/>
          <dgm:bulletEnabled/>
        </dgm:presLayoutVars>
      </dgm:prSet>
      <dgm:spPr/>
    </dgm:pt>
    <dgm:pt modelId="{6826B66B-6A2F-4E4F-B03F-C0FB65212221}" type="pres">
      <dgm:prSet presAssocID="{6CC3C965-5F77-4C9A-88F4-A522CAC6C18F}" presName="Description" presStyleLbl="revTx" presStyleIdx="1" presStyleCnt="6">
        <dgm:presLayoutVars>
          <dgm:bulletEnabled/>
        </dgm:presLayoutVars>
      </dgm:prSet>
      <dgm:spPr/>
    </dgm:pt>
    <dgm:pt modelId="{29EB8FCC-E2C6-40CB-A5F2-997E8FB14AC9}" type="pres">
      <dgm:prSet presAssocID="{C33E2E84-E0DC-4250-AF8A-E3607E502C1B}" presName="sibTrans" presStyleLbl="sibTrans2D1" presStyleIdx="0" presStyleCnt="0"/>
      <dgm:spPr/>
    </dgm:pt>
    <dgm:pt modelId="{66F03A0F-42B3-4851-B809-E1BEA8B163AC}" type="pres">
      <dgm:prSet presAssocID="{66E44765-F7F6-4A4E-8677-B51019A5C446}" presName="Composite" presStyleCnt="0"/>
      <dgm:spPr/>
    </dgm:pt>
    <dgm:pt modelId="{1617687B-16B1-4EC1-986C-76C86D8250EF}" type="pres">
      <dgm:prSet presAssocID="{66E44765-F7F6-4A4E-8677-B51019A5C446}"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5568" r="18935" b="5"/>
          <a:stretch/>
        </a:blipFill>
      </dgm:spPr>
      <dgm:extLst>
        <a:ext uri="{E40237B7-FDA0-4F09-8148-C483321AD2D9}">
          <dgm14:cNvPr xmlns:dgm14="http://schemas.microsoft.com/office/drawing/2010/diagram" id="0" name="" descr="Female drawing flow chart"/>
        </a:ext>
      </dgm:extLst>
    </dgm:pt>
    <dgm:pt modelId="{5F628D12-664A-4C24-86D9-92CE354E221F}" type="pres">
      <dgm:prSet presAssocID="{66E44765-F7F6-4A4E-8677-B51019A5C446}" presName="Subtitle" presStyleLbl="revTx" presStyleIdx="2" presStyleCnt="6">
        <dgm:presLayoutVars>
          <dgm:chMax val="0"/>
          <dgm:bulletEnabled/>
        </dgm:presLayoutVars>
      </dgm:prSet>
      <dgm:spPr/>
    </dgm:pt>
    <dgm:pt modelId="{14E4114F-2EEF-48E9-B6BF-964094613917}" type="pres">
      <dgm:prSet presAssocID="{66E44765-F7F6-4A4E-8677-B51019A5C446}" presName="Description" presStyleLbl="revTx" presStyleIdx="3" presStyleCnt="6">
        <dgm:presLayoutVars>
          <dgm:bulletEnabled/>
        </dgm:presLayoutVars>
      </dgm:prSet>
      <dgm:spPr/>
    </dgm:pt>
    <dgm:pt modelId="{ED0242FD-F527-414F-BF8F-238920B819F9}" type="pres">
      <dgm:prSet presAssocID="{8857C25F-C3E0-4A09-9160-CECD563BF9A9}" presName="sibTrans" presStyleLbl="sibTrans2D1" presStyleIdx="0" presStyleCnt="0"/>
      <dgm:spPr/>
    </dgm:pt>
    <dgm:pt modelId="{5D9495F8-73BD-431B-8B7D-FCB8E3A85F66}" type="pres">
      <dgm:prSet presAssocID="{3C3BE79A-9FAA-4CAF-9AEA-2EF6AF37FCD8}" presName="Composite" presStyleCnt="0"/>
      <dgm:spPr/>
    </dgm:pt>
    <dgm:pt modelId="{75EDA654-B143-4F6D-A4D9-97E779A60950}" type="pres">
      <dgm:prSet presAssocID="{3C3BE79A-9FAA-4CAF-9AEA-2EF6AF37FCD8}"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22380" r="21372" b="3"/>
          <a:stretch/>
        </a:blipFill>
      </dgm:spPr>
      <dgm:extLst>
        <a:ext uri="{E40237B7-FDA0-4F09-8148-C483321AD2D9}">
          <dgm14:cNvPr xmlns:dgm14="http://schemas.microsoft.com/office/drawing/2010/diagram" id="0" name="" descr="White stairs with black cords"/>
        </a:ext>
      </dgm:extLst>
    </dgm:pt>
    <dgm:pt modelId="{EF31C273-D9CA-4E18-969B-CA4FD48B6B3A}" type="pres">
      <dgm:prSet presAssocID="{3C3BE79A-9FAA-4CAF-9AEA-2EF6AF37FCD8}" presName="Subtitle" presStyleLbl="revTx" presStyleIdx="4" presStyleCnt="6">
        <dgm:presLayoutVars>
          <dgm:chMax val="0"/>
          <dgm:bulletEnabled/>
        </dgm:presLayoutVars>
      </dgm:prSet>
      <dgm:spPr/>
    </dgm:pt>
    <dgm:pt modelId="{04B7C478-76A3-4EBC-A0FC-790D0CB270BB}" type="pres">
      <dgm:prSet presAssocID="{3C3BE79A-9FAA-4CAF-9AEA-2EF6AF37FCD8}" presName="Description" presStyleLbl="revTx" presStyleIdx="5" presStyleCnt="6">
        <dgm:presLayoutVars>
          <dgm:bulletEnabled/>
        </dgm:presLayoutVars>
      </dgm:prSet>
      <dgm:spPr/>
    </dgm:pt>
  </dgm:ptLst>
  <dgm:cxnLst>
    <dgm:cxn modelId="{CA549E15-E5AB-462A-9782-18B864D165A2}" type="presOf" srcId="{C33E2E84-E0DC-4250-AF8A-E3607E502C1B}" destId="{29EB8FCC-E2C6-40CB-A5F2-997E8FB14AC9}" srcOrd="0" destOrd="0" presId="urn:microsoft.com/office/officeart/2024/3/layout/verticalVisualTextBlock1"/>
    <dgm:cxn modelId="{E2137535-C9D2-482E-A3AC-3FFA1B9A9185}" type="presOf" srcId="{A9FFDB0C-4847-40F1-BB04-D91681C3583B}" destId="{04B7C478-76A3-4EBC-A0FC-790D0CB270BB}" srcOrd="0" destOrd="0" presId="urn:microsoft.com/office/officeart/2024/3/layout/verticalVisualTextBlock1"/>
    <dgm:cxn modelId="{E430983B-40C6-4E6A-A8E0-0398E16C2076}" type="presOf" srcId="{4CE28C1B-D192-420F-B736-81DB68C512FD}" destId="{724732D8-CDCC-4962-96AA-168665220A53}" srcOrd="0" destOrd="0" presId="urn:microsoft.com/office/officeart/2024/3/layout/verticalVisualTextBlock1"/>
    <dgm:cxn modelId="{192FD95D-F2A6-40BB-A215-046680E8F8B1}" type="presOf" srcId="{3C3BE79A-9FAA-4CAF-9AEA-2EF6AF37FCD8}" destId="{EF31C273-D9CA-4E18-969B-CA4FD48B6B3A}" srcOrd="0" destOrd="0" presId="urn:microsoft.com/office/officeart/2024/3/layout/verticalVisualTextBlock1"/>
    <dgm:cxn modelId="{FCE1E35D-CBDD-41D2-AC71-3D25C497EE82}" srcId="{66E44765-F7F6-4A4E-8677-B51019A5C446}" destId="{B7A1CE61-E6B7-453F-8B62-FD85EC154112}" srcOrd="0" destOrd="0" parTransId="{758395F6-4E51-42C2-80E5-5C3B1DF22929}" sibTransId="{FFCB80A3-EEF6-411E-9776-5EF5828A7EDB}"/>
    <dgm:cxn modelId="{19871F60-A484-4A8D-8F20-BC7764FB5AA5}" type="presOf" srcId="{66E44765-F7F6-4A4E-8677-B51019A5C446}" destId="{5F628D12-664A-4C24-86D9-92CE354E221F}" srcOrd="0" destOrd="0" presId="urn:microsoft.com/office/officeart/2024/3/layout/verticalVisualTextBlock1"/>
    <dgm:cxn modelId="{8B120C6F-778B-4D86-93CC-601DBBA715F5}" type="presOf" srcId="{7E6A4101-1F90-47AA-BD19-AFD93672F127}" destId="{6826B66B-6A2F-4E4F-B03F-C0FB65212221}" srcOrd="0" destOrd="0" presId="urn:microsoft.com/office/officeart/2024/3/layout/verticalVisualTextBlock1"/>
    <dgm:cxn modelId="{0BB6FF6F-7EFC-4F44-AC1B-00CC4A4CEB5E}" srcId="{4CE28C1B-D192-420F-B736-81DB68C512FD}" destId="{3C3BE79A-9FAA-4CAF-9AEA-2EF6AF37FCD8}" srcOrd="2" destOrd="0" parTransId="{1C0B85B8-B330-4304-8BA7-D4BF5B954FF7}" sibTransId="{3D815B93-E7BF-465E-87AC-186582002A21}"/>
    <dgm:cxn modelId="{48FE9D8D-7A10-41EB-888D-316F9929E73A}" srcId="{4CE28C1B-D192-420F-B736-81DB68C512FD}" destId="{66E44765-F7F6-4A4E-8677-B51019A5C446}" srcOrd="1" destOrd="0" parTransId="{C4F7F76C-00D8-4F4A-837D-5AB6240B6579}" sibTransId="{8857C25F-C3E0-4A09-9160-CECD563BF9A9}"/>
    <dgm:cxn modelId="{461071A0-2511-4B9C-B9E9-265DF2AFBBC3}" type="presOf" srcId="{B7A1CE61-E6B7-453F-8B62-FD85EC154112}" destId="{14E4114F-2EEF-48E9-B6BF-964094613917}" srcOrd="0" destOrd="0" presId="urn:microsoft.com/office/officeart/2024/3/layout/verticalVisualTextBlock1"/>
    <dgm:cxn modelId="{4916CEA5-5275-4CBF-AD0E-A25668BAB6F5}" srcId="{4CE28C1B-D192-420F-B736-81DB68C512FD}" destId="{6CC3C965-5F77-4C9A-88F4-A522CAC6C18F}" srcOrd="0" destOrd="0" parTransId="{3B808292-0824-49B2-9E5C-6E7B55614662}" sibTransId="{C33E2E84-E0DC-4250-AF8A-E3607E502C1B}"/>
    <dgm:cxn modelId="{98216BB9-8FB8-4E6B-A259-24D0B5DECE2F}" type="presOf" srcId="{8857C25F-C3E0-4A09-9160-CECD563BF9A9}" destId="{ED0242FD-F527-414F-BF8F-238920B819F9}" srcOrd="0" destOrd="0" presId="urn:microsoft.com/office/officeart/2024/3/layout/verticalVisualTextBlock1"/>
    <dgm:cxn modelId="{53DB40CA-37CD-4E8A-B66E-4878833A3975}" srcId="{3C3BE79A-9FAA-4CAF-9AEA-2EF6AF37FCD8}" destId="{A9FFDB0C-4847-40F1-BB04-D91681C3583B}" srcOrd="0" destOrd="0" parTransId="{4E2D2DF0-FCA5-416B-B30C-932CBD69550C}" sibTransId="{5ECDFBF0-B060-4413-A738-87C9749C0968}"/>
    <dgm:cxn modelId="{F8BDB3D5-98F4-4BC5-B378-D9B06ABBEFF9}" srcId="{6CC3C965-5F77-4C9A-88F4-A522CAC6C18F}" destId="{7E6A4101-1F90-47AA-BD19-AFD93672F127}" srcOrd="0" destOrd="0" parTransId="{52D69FA7-9346-4372-8B56-A7698716FBA1}" sibTransId="{FC8F2771-3AC4-4712-884B-D44C0BFD11A1}"/>
    <dgm:cxn modelId="{29FE58DB-1BF3-4A48-87BC-8F95BA3EC45B}" type="presOf" srcId="{6CC3C965-5F77-4C9A-88F4-A522CAC6C18F}" destId="{F77E39D0-B864-4A41-BFE4-A9903BB6911B}" srcOrd="0" destOrd="0" presId="urn:microsoft.com/office/officeart/2024/3/layout/verticalVisualTextBlock1"/>
    <dgm:cxn modelId="{891D8A66-C3B6-4943-8952-EB1266086BCA}" type="presParOf" srcId="{724732D8-CDCC-4962-96AA-168665220A53}" destId="{F2A47B17-D159-45E4-9457-7891BEE11FC0}" srcOrd="0" destOrd="0" presId="urn:microsoft.com/office/officeart/2024/3/layout/verticalVisualTextBlock1"/>
    <dgm:cxn modelId="{D4014BE1-6A75-4421-938F-732099007EA2}" type="presParOf" srcId="{F2A47B17-D159-45E4-9457-7891BEE11FC0}" destId="{A2A0CE0B-21A6-4ADF-B817-8CF5EBD56405}" srcOrd="0" destOrd="0" presId="urn:microsoft.com/office/officeart/2024/3/layout/verticalVisualTextBlock1"/>
    <dgm:cxn modelId="{A6E3194F-7B88-4EFE-8A87-2C5E86F62A4B}" type="presParOf" srcId="{F2A47B17-D159-45E4-9457-7891BEE11FC0}" destId="{F77E39D0-B864-4A41-BFE4-A9903BB6911B}" srcOrd="1" destOrd="0" presId="urn:microsoft.com/office/officeart/2024/3/layout/verticalVisualTextBlock1"/>
    <dgm:cxn modelId="{0E3C5FEB-23A1-4C62-BC39-14A76B6C61F4}" type="presParOf" srcId="{F2A47B17-D159-45E4-9457-7891BEE11FC0}" destId="{6826B66B-6A2F-4E4F-B03F-C0FB65212221}" srcOrd="2" destOrd="0" presId="urn:microsoft.com/office/officeart/2024/3/layout/verticalVisualTextBlock1"/>
    <dgm:cxn modelId="{BC226624-A12B-4F41-B8E9-6BA0DE3F1763}" type="presParOf" srcId="{724732D8-CDCC-4962-96AA-168665220A53}" destId="{29EB8FCC-E2C6-40CB-A5F2-997E8FB14AC9}" srcOrd="1" destOrd="0" presId="urn:microsoft.com/office/officeart/2024/3/layout/verticalVisualTextBlock1"/>
    <dgm:cxn modelId="{AA10B86E-E596-4A85-A0DE-BE7437EDF4BA}" type="presParOf" srcId="{724732D8-CDCC-4962-96AA-168665220A53}" destId="{66F03A0F-42B3-4851-B809-E1BEA8B163AC}" srcOrd="2" destOrd="0" presId="urn:microsoft.com/office/officeart/2024/3/layout/verticalVisualTextBlock1"/>
    <dgm:cxn modelId="{81CEFAE1-105E-4C58-9FBC-382FFA2EA36A}" type="presParOf" srcId="{66F03A0F-42B3-4851-B809-E1BEA8B163AC}" destId="{1617687B-16B1-4EC1-986C-76C86D8250EF}" srcOrd="0" destOrd="0" presId="urn:microsoft.com/office/officeart/2024/3/layout/verticalVisualTextBlock1"/>
    <dgm:cxn modelId="{E6A22E9B-F5F5-4BE8-939F-60DCA437E972}" type="presParOf" srcId="{66F03A0F-42B3-4851-B809-E1BEA8B163AC}" destId="{5F628D12-664A-4C24-86D9-92CE354E221F}" srcOrd="1" destOrd="0" presId="urn:microsoft.com/office/officeart/2024/3/layout/verticalVisualTextBlock1"/>
    <dgm:cxn modelId="{E5B5B503-D22E-4776-A517-B41A9F72EA41}" type="presParOf" srcId="{66F03A0F-42B3-4851-B809-E1BEA8B163AC}" destId="{14E4114F-2EEF-48E9-B6BF-964094613917}" srcOrd="2" destOrd="0" presId="urn:microsoft.com/office/officeart/2024/3/layout/verticalVisualTextBlock1"/>
    <dgm:cxn modelId="{D1A3BA67-274A-42C6-9921-A89F9924DFDD}" type="presParOf" srcId="{724732D8-CDCC-4962-96AA-168665220A53}" destId="{ED0242FD-F527-414F-BF8F-238920B819F9}" srcOrd="3" destOrd="0" presId="urn:microsoft.com/office/officeart/2024/3/layout/verticalVisualTextBlock1"/>
    <dgm:cxn modelId="{B75B2FA7-3B10-4468-860C-3C5C11ABA53A}" type="presParOf" srcId="{724732D8-CDCC-4962-96AA-168665220A53}" destId="{5D9495F8-73BD-431B-8B7D-FCB8E3A85F66}" srcOrd="4" destOrd="0" presId="urn:microsoft.com/office/officeart/2024/3/layout/verticalVisualTextBlock1"/>
    <dgm:cxn modelId="{093EB531-29C5-4B21-9EC3-5C940E5D16B9}" type="presParOf" srcId="{5D9495F8-73BD-431B-8B7D-FCB8E3A85F66}" destId="{75EDA654-B143-4F6D-A4D9-97E779A60950}" srcOrd="0" destOrd="0" presId="urn:microsoft.com/office/officeart/2024/3/layout/verticalVisualTextBlock1"/>
    <dgm:cxn modelId="{2E2EECC6-E1FB-402B-B786-CD5D899E7E00}" type="presParOf" srcId="{5D9495F8-73BD-431B-8B7D-FCB8E3A85F66}" destId="{EF31C273-D9CA-4E18-969B-CA4FD48B6B3A}" srcOrd="1" destOrd="0" presId="urn:microsoft.com/office/officeart/2024/3/layout/verticalVisualTextBlock1"/>
    <dgm:cxn modelId="{A74D1EC2-FD4E-47B3-927A-2DB42764FC11}" type="presParOf" srcId="{5D9495F8-73BD-431B-8B7D-FCB8E3A85F66}" destId="{04B7C478-76A3-4EBC-A0FC-790D0CB270BB}"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1DDD0E-5C0B-4C55-A00E-8A5CB5370104}" type="doc">
      <dgm:prSet loTypeId="urn:microsoft.com/office/officeart/2024/3/layout/verticalVisualTextBlock1" loCatId="Picture" qsTypeId="urn:microsoft.com/office/officeart/2005/8/quickstyle/simple4" qsCatId="simple" csTypeId="urn:microsoft.com/office/officeart/2005/8/colors/accent0_2" csCatId="mainScheme" phldr="1"/>
      <dgm:spPr/>
      <dgm:t>
        <a:bodyPr/>
        <a:lstStyle/>
        <a:p>
          <a:endParaRPr lang="en-US"/>
        </a:p>
      </dgm:t>
    </dgm:pt>
    <dgm:pt modelId="{A6AB25C4-5478-40C4-BF8D-6DEB30EFD325}">
      <dgm:prSet/>
      <dgm:spPr/>
      <dgm:t>
        <a:bodyPr/>
        <a:lstStyle/>
        <a:p>
          <a:pPr>
            <a:lnSpc>
              <a:spcPct val="100000"/>
            </a:lnSpc>
            <a:defRPr b="1"/>
          </a:pPr>
          <a:r>
            <a:rPr lang="en-US"/>
            <a:t>Building Strong Relationships</a:t>
          </a:r>
        </a:p>
      </dgm:t>
    </dgm:pt>
    <dgm:pt modelId="{A62B77DF-6753-41A4-B0DD-CEA212082214}" type="parTrans" cxnId="{0DE5D01F-137C-493B-BB99-A3B4A1CAF698}">
      <dgm:prSet/>
      <dgm:spPr/>
      <dgm:t>
        <a:bodyPr/>
        <a:lstStyle/>
        <a:p>
          <a:endParaRPr lang="en-US"/>
        </a:p>
      </dgm:t>
    </dgm:pt>
    <dgm:pt modelId="{F3808A7C-E66A-4385-9C12-ED9C9384A450}" type="sibTrans" cxnId="{0DE5D01F-137C-493B-BB99-A3B4A1CAF698}">
      <dgm:prSet/>
      <dgm:spPr/>
      <dgm:t>
        <a:bodyPr/>
        <a:lstStyle/>
        <a:p>
          <a:pPr>
            <a:lnSpc>
              <a:spcPct val="100000"/>
            </a:lnSpc>
            <a:defRPr b="1"/>
          </a:pPr>
          <a:endParaRPr lang="en-US"/>
        </a:p>
      </dgm:t>
    </dgm:pt>
    <dgm:pt modelId="{3318B125-AEF5-4BE6-B56F-DBBC9C64D2B6}">
      <dgm:prSet/>
      <dgm:spPr/>
      <dgm:t>
        <a:bodyPr/>
        <a:lstStyle/>
        <a:p>
          <a:pPr>
            <a:lnSpc>
              <a:spcPct val="100000"/>
            </a:lnSpc>
          </a:pPr>
          <a:r>
            <a:rPr lang="en-US"/>
            <a:t>Effective communication fosters trust and connection, essential for building strong relationships during recovery.</a:t>
          </a:r>
        </a:p>
      </dgm:t>
    </dgm:pt>
    <dgm:pt modelId="{B25C1CE3-C361-430A-B58A-395E7F624B39}" type="parTrans" cxnId="{148452D8-B5FF-454D-B529-372D0279C4DF}">
      <dgm:prSet/>
      <dgm:spPr/>
      <dgm:t>
        <a:bodyPr/>
        <a:lstStyle/>
        <a:p>
          <a:endParaRPr lang="en-US"/>
        </a:p>
      </dgm:t>
    </dgm:pt>
    <dgm:pt modelId="{E00FE215-8F5C-480E-BFD7-33310489A215}" type="sibTrans" cxnId="{148452D8-B5FF-454D-B529-372D0279C4DF}">
      <dgm:prSet/>
      <dgm:spPr/>
      <dgm:t>
        <a:bodyPr/>
        <a:lstStyle/>
        <a:p>
          <a:endParaRPr lang="en-US"/>
        </a:p>
      </dgm:t>
    </dgm:pt>
    <dgm:pt modelId="{0FD07254-FFD1-4B6D-A071-1ED22CEEE9BC}">
      <dgm:prSet/>
      <dgm:spPr/>
      <dgm:t>
        <a:bodyPr/>
        <a:lstStyle/>
        <a:p>
          <a:pPr>
            <a:lnSpc>
              <a:spcPct val="100000"/>
            </a:lnSpc>
            <a:defRPr b="1"/>
          </a:pPr>
          <a:r>
            <a:rPr lang="en-US"/>
            <a:t>Self-Advocacy Skills</a:t>
          </a:r>
        </a:p>
      </dgm:t>
    </dgm:pt>
    <dgm:pt modelId="{BBE722F9-1AD7-4BBC-B427-8BD201CCB501}" type="parTrans" cxnId="{4D63AF91-8190-41D6-AA34-D4452F480BB5}">
      <dgm:prSet/>
      <dgm:spPr/>
      <dgm:t>
        <a:bodyPr/>
        <a:lstStyle/>
        <a:p>
          <a:endParaRPr lang="en-US"/>
        </a:p>
      </dgm:t>
    </dgm:pt>
    <dgm:pt modelId="{C6310A0F-8AF9-4FA1-8312-2E0A36F2EAC8}" type="sibTrans" cxnId="{4D63AF91-8190-41D6-AA34-D4452F480BB5}">
      <dgm:prSet/>
      <dgm:spPr/>
      <dgm:t>
        <a:bodyPr/>
        <a:lstStyle/>
        <a:p>
          <a:pPr>
            <a:lnSpc>
              <a:spcPct val="100000"/>
            </a:lnSpc>
            <a:defRPr b="1"/>
          </a:pPr>
          <a:endParaRPr lang="en-US"/>
        </a:p>
      </dgm:t>
    </dgm:pt>
    <dgm:pt modelId="{EF2915BF-B5FB-4404-BD52-AB2FAB2C0075}">
      <dgm:prSet/>
      <dgm:spPr/>
      <dgm:t>
        <a:bodyPr/>
        <a:lstStyle/>
        <a:p>
          <a:pPr>
            <a:lnSpc>
              <a:spcPct val="100000"/>
            </a:lnSpc>
          </a:pPr>
          <a:r>
            <a:rPr lang="en-US"/>
            <a:t>Clients learn to express their needs and rights clearly to advocate for themselves effectively.</a:t>
          </a:r>
        </a:p>
      </dgm:t>
    </dgm:pt>
    <dgm:pt modelId="{41DDE653-B1BA-4291-8628-BBEABA386124}" type="parTrans" cxnId="{374670C3-2E29-4296-B42F-82C87A32ECDB}">
      <dgm:prSet/>
      <dgm:spPr/>
      <dgm:t>
        <a:bodyPr/>
        <a:lstStyle/>
        <a:p>
          <a:endParaRPr lang="en-US"/>
        </a:p>
      </dgm:t>
    </dgm:pt>
    <dgm:pt modelId="{52460D75-8656-4E65-9AC8-815CAC9EF6F1}" type="sibTrans" cxnId="{374670C3-2E29-4296-B42F-82C87A32ECDB}">
      <dgm:prSet/>
      <dgm:spPr/>
      <dgm:t>
        <a:bodyPr/>
        <a:lstStyle/>
        <a:p>
          <a:endParaRPr lang="en-US"/>
        </a:p>
      </dgm:t>
    </dgm:pt>
    <dgm:pt modelId="{627600BB-4D9A-420E-BBB9-F71A3AABF974}">
      <dgm:prSet/>
      <dgm:spPr/>
      <dgm:t>
        <a:bodyPr/>
        <a:lstStyle/>
        <a:p>
          <a:pPr>
            <a:lnSpc>
              <a:spcPct val="100000"/>
            </a:lnSpc>
            <a:defRPr b="1"/>
          </a:pPr>
          <a:r>
            <a:rPr lang="en-US"/>
            <a:t>Collaborative Partnerships</a:t>
          </a:r>
        </a:p>
      </dgm:t>
    </dgm:pt>
    <dgm:pt modelId="{3CA63DB3-536E-4AB3-A899-83B25887818F}" type="parTrans" cxnId="{5765BF8A-6635-4BBD-97CF-649AAA0BB2E3}">
      <dgm:prSet/>
      <dgm:spPr/>
      <dgm:t>
        <a:bodyPr/>
        <a:lstStyle/>
        <a:p>
          <a:endParaRPr lang="en-US"/>
        </a:p>
      </dgm:t>
    </dgm:pt>
    <dgm:pt modelId="{F7A646CA-75F5-4E30-98AD-6580DA6D9AE7}" type="sibTrans" cxnId="{5765BF8A-6635-4BBD-97CF-649AAA0BB2E3}">
      <dgm:prSet/>
      <dgm:spPr/>
      <dgm:t>
        <a:bodyPr/>
        <a:lstStyle/>
        <a:p>
          <a:endParaRPr lang="en-US"/>
        </a:p>
      </dgm:t>
    </dgm:pt>
    <dgm:pt modelId="{40B57EF6-BC46-43F9-A9A2-55E1C4AF7D3D}">
      <dgm:prSet/>
      <dgm:spPr/>
      <dgm:t>
        <a:bodyPr/>
        <a:lstStyle/>
        <a:p>
          <a:pPr>
            <a:lnSpc>
              <a:spcPct val="100000"/>
            </a:lnSpc>
          </a:pPr>
          <a:r>
            <a:rPr lang="en-US"/>
            <a:t>Collaborating with others enhances recovery by sharing ideas and working towards common goals.</a:t>
          </a:r>
        </a:p>
      </dgm:t>
    </dgm:pt>
    <dgm:pt modelId="{83BD4FBE-95F1-4675-BB0A-761A9CAA21BA}" type="parTrans" cxnId="{9F4B4708-BFD0-45B3-AB1F-300BC47BC623}">
      <dgm:prSet/>
      <dgm:spPr/>
      <dgm:t>
        <a:bodyPr/>
        <a:lstStyle/>
        <a:p>
          <a:endParaRPr lang="en-US"/>
        </a:p>
      </dgm:t>
    </dgm:pt>
    <dgm:pt modelId="{A0F7AC67-6578-4940-AE7D-F85D2BE735B7}" type="sibTrans" cxnId="{9F4B4708-BFD0-45B3-AB1F-300BC47BC623}">
      <dgm:prSet/>
      <dgm:spPr/>
      <dgm:t>
        <a:bodyPr/>
        <a:lstStyle/>
        <a:p>
          <a:endParaRPr lang="en-US"/>
        </a:p>
      </dgm:t>
    </dgm:pt>
    <dgm:pt modelId="{B703D073-5473-4054-8ED8-6D85122EB18B}" type="pres">
      <dgm:prSet presAssocID="{4E1DDD0E-5C0B-4C55-A00E-8A5CB5370104}" presName="Root" presStyleCnt="0">
        <dgm:presLayoutVars>
          <dgm:dir/>
          <dgm:resizeHandles val="exact"/>
        </dgm:presLayoutVars>
      </dgm:prSet>
      <dgm:spPr/>
    </dgm:pt>
    <dgm:pt modelId="{86C95BA9-4A9C-4820-8085-730EE81799ED}" type="pres">
      <dgm:prSet presAssocID="{A6AB25C4-5478-40C4-BF8D-6DEB30EFD325}" presName="Composite" presStyleCnt="0"/>
      <dgm:spPr/>
    </dgm:pt>
    <dgm:pt modelId="{9A3F819D-4363-4092-A58E-53E4B1FDD00B}" type="pres">
      <dgm:prSet presAssocID="{A6AB25C4-5478-40C4-BF8D-6DEB30EFD325}"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5988" r="27265" b="4"/>
          <a:stretch/>
        </a:blipFill>
      </dgm:spPr>
      <dgm:extLst>
        <a:ext uri="{E40237B7-FDA0-4F09-8148-C483321AD2D9}">
          <dgm14:cNvPr xmlns:dgm14="http://schemas.microsoft.com/office/drawing/2010/diagram" id="0" name="" descr="Cropped shot of a group of businesspeople sitting together and holding hands in a modern office"/>
        </a:ext>
      </dgm:extLst>
    </dgm:pt>
    <dgm:pt modelId="{088D985F-0CDD-4244-8D78-13F44927371A}" type="pres">
      <dgm:prSet presAssocID="{A6AB25C4-5478-40C4-BF8D-6DEB30EFD325}" presName="Subtitle" presStyleLbl="revTx" presStyleIdx="0" presStyleCnt="6">
        <dgm:presLayoutVars>
          <dgm:chMax val="0"/>
          <dgm:bulletEnabled/>
        </dgm:presLayoutVars>
      </dgm:prSet>
      <dgm:spPr/>
    </dgm:pt>
    <dgm:pt modelId="{9D756D16-644F-4FB2-9B4B-05F724939B57}" type="pres">
      <dgm:prSet presAssocID="{A6AB25C4-5478-40C4-BF8D-6DEB30EFD325}" presName="Description" presStyleLbl="revTx" presStyleIdx="1" presStyleCnt="6">
        <dgm:presLayoutVars>
          <dgm:bulletEnabled/>
        </dgm:presLayoutVars>
      </dgm:prSet>
      <dgm:spPr/>
    </dgm:pt>
    <dgm:pt modelId="{BF8A3912-FA64-4988-AC65-09C7A055CD6C}" type="pres">
      <dgm:prSet presAssocID="{F3808A7C-E66A-4385-9C12-ED9C9384A450}" presName="sibTrans" presStyleLbl="sibTrans2D1" presStyleIdx="0" presStyleCnt="0"/>
      <dgm:spPr/>
    </dgm:pt>
    <dgm:pt modelId="{60DA018E-211E-4229-9ACB-6AD25A260259}" type="pres">
      <dgm:prSet presAssocID="{0FD07254-FFD1-4B6D-A071-1ED22CEEE9BC}" presName="Composite" presStyleCnt="0"/>
      <dgm:spPr/>
    </dgm:pt>
    <dgm:pt modelId="{017DE230-093D-49E5-828D-230E99EE029E}" type="pres">
      <dgm:prSet presAssocID="{0FD07254-FFD1-4B6D-A071-1ED22CEEE9BC}"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27198" r="6054" b="4"/>
          <a:stretch/>
        </a:blipFill>
      </dgm:spPr>
      <dgm:extLst>
        <a:ext uri="{E40237B7-FDA0-4F09-8148-C483321AD2D9}">
          <dgm14:cNvPr xmlns:dgm14="http://schemas.microsoft.com/office/drawing/2010/diagram" id="0" name="" descr="People talking in workplace"/>
        </a:ext>
      </dgm:extLst>
    </dgm:pt>
    <dgm:pt modelId="{8943AE21-8DB9-4142-819C-9FD4BC3C4DD3}" type="pres">
      <dgm:prSet presAssocID="{0FD07254-FFD1-4B6D-A071-1ED22CEEE9BC}" presName="Subtitle" presStyleLbl="revTx" presStyleIdx="2" presStyleCnt="6">
        <dgm:presLayoutVars>
          <dgm:chMax val="0"/>
          <dgm:bulletEnabled/>
        </dgm:presLayoutVars>
      </dgm:prSet>
      <dgm:spPr/>
    </dgm:pt>
    <dgm:pt modelId="{6A7CEBA1-C437-4609-9F81-12A3BB230F67}" type="pres">
      <dgm:prSet presAssocID="{0FD07254-FFD1-4B6D-A071-1ED22CEEE9BC}" presName="Description" presStyleLbl="revTx" presStyleIdx="3" presStyleCnt="6">
        <dgm:presLayoutVars>
          <dgm:bulletEnabled/>
        </dgm:presLayoutVars>
      </dgm:prSet>
      <dgm:spPr/>
    </dgm:pt>
    <dgm:pt modelId="{19ED359E-F51C-400A-8A26-5E6B32362F31}" type="pres">
      <dgm:prSet presAssocID="{C6310A0F-8AF9-4FA1-8312-2E0A36F2EAC8}" presName="sibTrans" presStyleLbl="sibTrans2D1" presStyleIdx="0" presStyleCnt="0"/>
      <dgm:spPr/>
    </dgm:pt>
    <dgm:pt modelId="{C01F2F9F-7CFA-4C85-8222-00ED05188E9D}" type="pres">
      <dgm:prSet presAssocID="{627600BB-4D9A-420E-BBB9-F71A3AABF974}" presName="Composite" presStyleCnt="0"/>
      <dgm:spPr/>
    </dgm:pt>
    <dgm:pt modelId="{B6E1E879-4873-4DDC-A3A6-C2EBA0F9553C}" type="pres">
      <dgm:prSet presAssocID="{627600BB-4D9A-420E-BBB9-F71A3AABF974}"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26548" r="6705" b="4"/>
          <a:stretch/>
        </a:blipFill>
      </dgm:spPr>
      <dgm:extLst>
        <a:ext uri="{E40237B7-FDA0-4F09-8148-C483321AD2D9}">
          <dgm14:cNvPr xmlns:dgm14="http://schemas.microsoft.com/office/drawing/2010/diagram" id="0" name="" descr="Shot of a group of people building a puzzle together"/>
        </a:ext>
      </dgm:extLst>
    </dgm:pt>
    <dgm:pt modelId="{D079D05B-48E7-499F-9DF7-39620076CA25}" type="pres">
      <dgm:prSet presAssocID="{627600BB-4D9A-420E-BBB9-F71A3AABF974}" presName="Subtitle" presStyleLbl="revTx" presStyleIdx="4" presStyleCnt="6">
        <dgm:presLayoutVars>
          <dgm:chMax val="0"/>
          <dgm:bulletEnabled/>
        </dgm:presLayoutVars>
      </dgm:prSet>
      <dgm:spPr/>
    </dgm:pt>
    <dgm:pt modelId="{CDD66E5E-1B4E-4089-95D2-2BC0744601DD}" type="pres">
      <dgm:prSet presAssocID="{627600BB-4D9A-420E-BBB9-F71A3AABF974}" presName="Description" presStyleLbl="revTx" presStyleIdx="5" presStyleCnt="6">
        <dgm:presLayoutVars>
          <dgm:bulletEnabled/>
        </dgm:presLayoutVars>
      </dgm:prSet>
      <dgm:spPr/>
    </dgm:pt>
  </dgm:ptLst>
  <dgm:cxnLst>
    <dgm:cxn modelId="{9F4B4708-BFD0-45B3-AB1F-300BC47BC623}" srcId="{627600BB-4D9A-420E-BBB9-F71A3AABF974}" destId="{40B57EF6-BC46-43F9-A9A2-55E1C4AF7D3D}" srcOrd="0" destOrd="0" parTransId="{83BD4FBE-95F1-4675-BB0A-761A9CAA21BA}" sibTransId="{A0F7AC67-6578-4940-AE7D-F85D2BE735B7}"/>
    <dgm:cxn modelId="{90C6A514-5E75-4FE1-85AE-C7797103EA4C}" type="presOf" srcId="{40B57EF6-BC46-43F9-A9A2-55E1C4AF7D3D}" destId="{CDD66E5E-1B4E-4089-95D2-2BC0744601DD}" srcOrd="0" destOrd="0" presId="urn:microsoft.com/office/officeart/2024/3/layout/verticalVisualTextBlock1"/>
    <dgm:cxn modelId="{0DE5D01F-137C-493B-BB99-A3B4A1CAF698}" srcId="{4E1DDD0E-5C0B-4C55-A00E-8A5CB5370104}" destId="{A6AB25C4-5478-40C4-BF8D-6DEB30EFD325}" srcOrd="0" destOrd="0" parTransId="{A62B77DF-6753-41A4-B0DD-CEA212082214}" sibTransId="{F3808A7C-E66A-4385-9C12-ED9C9384A450}"/>
    <dgm:cxn modelId="{B8A5C463-F4C4-4227-9945-162355CF1122}" type="presOf" srcId="{C6310A0F-8AF9-4FA1-8312-2E0A36F2EAC8}" destId="{19ED359E-F51C-400A-8A26-5E6B32362F31}" srcOrd="0" destOrd="0" presId="urn:microsoft.com/office/officeart/2024/3/layout/verticalVisualTextBlock1"/>
    <dgm:cxn modelId="{1D8BDE6E-8A40-4EA9-9945-A30EE116165A}" type="presOf" srcId="{0FD07254-FFD1-4B6D-A071-1ED22CEEE9BC}" destId="{8943AE21-8DB9-4142-819C-9FD4BC3C4DD3}" srcOrd="0" destOrd="0" presId="urn:microsoft.com/office/officeart/2024/3/layout/verticalVisualTextBlock1"/>
    <dgm:cxn modelId="{5765BF8A-6635-4BBD-97CF-649AAA0BB2E3}" srcId="{4E1DDD0E-5C0B-4C55-A00E-8A5CB5370104}" destId="{627600BB-4D9A-420E-BBB9-F71A3AABF974}" srcOrd="2" destOrd="0" parTransId="{3CA63DB3-536E-4AB3-A899-83B25887818F}" sibTransId="{F7A646CA-75F5-4E30-98AD-6580DA6D9AE7}"/>
    <dgm:cxn modelId="{4D63AF91-8190-41D6-AA34-D4452F480BB5}" srcId="{4E1DDD0E-5C0B-4C55-A00E-8A5CB5370104}" destId="{0FD07254-FFD1-4B6D-A071-1ED22CEEE9BC}" srcOrd="1" destOrd="0" parTransId="{BBE722F9-1AD7-4BBC-B427-8BD201CCB501}" sibTransId="{C6310A0F-8AF9-4FA1-8312-2E0A36F2EAC8}"/>
    <dgm:cxn modelId="{91C40EAA-AF90-466A-8840-A18507B0E3D8}" type="presOf" srcId="{A6AB25C4-5478-40C4-BF8D-6DEB30EFD325}" destId="{088D985F-0CDD-4244-8D78-13F44927371A}" srcOrd="0" destOrd="0" presId="urn:microsoft.com/office/officeart/2024/3/layout/verticalVisualTextBlock1"/>
    <dgm:cxn modelId="{5D3939B1-F732-4207-B15D-AB074B3C255D}" type="presOf" srcId="{3318B125-AEF5-4BE6-B56F-DBBC9C64D2B6}" destId="{9D756D16-644F-4FB2-9B4B-05F724939B57}" srcOrd="0" destOrd="0" presId="urn:microsoft.com/office/officeart/2024/3/layout/verticalVisualTextBlock1"/>
    <dgm:cxn modelId="{CA044CB9-1710-4167-9155-BDAC3B3F782A}" type="presOf" srcId="{EF2915BF-B5FB-4404-BD52-AB2FAB2C0075}" destId="{6A7CEBA1-C437-4609-9F81-12A3BB230F67}" srcOrd="0" destOrd="0" presId="urn:microsoft.com/office/officeart/2024/3/layout/verticalVisualTextBlock1"/>
    <dgm:cxn modelId="{4329A9C1-175E-46AF-A988-FDB3BBF0C6DD}" type="presOf" srcId="{4E1DDD0E-5C0B-4C55-A00E-8A5CB5370104}" destId="{B703D073-5473-4054-8ED8-6D85122EB18B}" srcOrd="0" destOrd="0" presId="urn:microsoft.com/office/officeart/2024/3/layout/verticalVisualTextBlock1"/>
    <dgm:cxn modelId="{374670C3-2E29-4296-B42F-82C87A32ECDB}" srcId="{0FD07254-FFD1-4B6D-A071-1ED22CEEE9BC}" destId="{EF2915BF-B5FB-4404-BD52-AB2FAB2C0075}" srcOrd="0" destOrd="0" parTransId="{41DDE653-B1BA-4291-8628-BBEABA386124}" sibTransId="{52460D75-8656-4E65-9AC8-815CAC9EF6F1}"/>
    <dgm:cxn modelId="{148452D8-B5FF-454D-B529-372D0279C4DF}" srcId="{A6AB25C4-5478-40C4-BF8D-6DEB30EFD325}" destId="{3318B125-AEF5-4BE6-B56F-DBBC9C64D2B6}" srcOrd="0" destOrd="0" parTransId="{B25C1CE3-C361-430A-B58A-395E7F624B39}" sibTransId="{E00FE215-8F5C-480E-BFD7-33310489A215}"/>
    <dgm:cxn modelId="{35E19DDE-04FF-47BD-B08E-346665A7A349}" type="presOf" srcId="{627600BB-4D9A-420E-BBB9-F71A3AABF974}" destId="{D079D05B-48E7-499F-9DF7-39620076CA25}" srcOrd="0" destOrd="0" presId="urn:microsoft.com/office/officeart/2024/3/layout/verticalVisualTextBlock1"/>
    <dgm:cxn modelId="{F15D62E1-DE88-4C6A-A6D6-BA477E42D696}" type="presOf" srcId="{F3808A7C-E66A-4385-9C12-ED9C9384A450}" destId="{BF8A3912-FA64-4988-AC65-09C7A055CD6C}" srcOrd="0" destOrd="0" presId="urn:microsoft.com/office/officeart/2024/3/layout/verticalVisualTextBlock1"/>
    <dgm:cxn modelId="{696513D0-E0C3-481D-8645-818CC99B4F06}" type="presParOf" srcId="{B703D073-5473-4054-8ED8-6D85122EB18B}" destId="{86C95BA9-4A9C-4820-8085-730EE81799ED}" srcOrd="0" destOrd="0" presId="urn:microsoft.com/office/officeart/2024/3/layout/verticalVisualTextBlock1"/>
    <dgm:cxn modelId="{56C730AA-7524-4D5B-AC47-A53F9A51B735}" type="presParOf" srcId="{86C95BA9-4A9C-4820-8085-730EE81799ED}" destId="{9A3F819D-4363-4092-A58E-53E4B1FDD00B}" srcOrd="0" destOrd="0" presId="urn:microsoft.com/office/officeart/2024/3/layout/verticalVisualTextBlock1"/>
    <dgm:cxn modelId="{8A05E917-EE4E-42EC-95FB-922302DAA5BF}" type="presParOf" srcId="{86C95BA9-4A9C-4820-8085-730EE81799ED}" destId="{088D985F-0CDD-4244-8D78-13F44927371A}" srcOrd="1" destOrd="0" presId="urn:microsoft.com/office/officeart/2024/3/layout/verticalVisualTextBlock1"/>
    <dgm:cxn modelId="{68B0C9CD-9DBD-440B-B955-13649A493DED}" type="presParOf" srcId="{86C95BA9-4A9C-4820-8085-730EE81799ED}" destId="{9D756D16-644F-4FB2-9B4B-05F724939B57}" srcOrd="2" destOrd="0" presId="urn:microsoft.com/office/officeart/2024/3/layout/verticalVisualTextBlock1"/>
    <dgm:cxn modelId="{A8ED73E4-7133-4C81-868E-E72AF8DDE81B}" type="presParOf" srcId="{B703D073-5473-4054-8ED8-6D85122EB18B}" destId="{BF8A3912-FA64-4988-AC65-09C7A055CD6C}" srcOrd="1" destOrd="0" presId="urn:microsoft.com/office/officeart/2024/3/layout/verticalVisualTextBlock1"/>
    <dgm:cxn modelId="{7EDAD6E1-21E6-497A-B1A3-45F80112DE69}" type="presParOf" srcId="{B703D073-5473-4054-8ED8-6D85122EB18B}" destId="{60DA018E-211E-4229-9ACB-6AD25A260259}" srcOrd="2" destOrd="0" presId="urn:microsoft.com/office/officeart/2024/3/layout/verticalVisualTextBlock1"/>
    <dgm:cxn modelId="{005243E7-4B9A-41A0-8D4F-E015C8D5DD85}" type="presParOf" srcId="{60DA018E-211E-4229-9ACB-6AD25A260259}" destId="{017DE230-093D-49E5-828D-230E99EE029E}" srcOrd="0" destOrd="0" presId="urn:microsoft.com/office/officeart/2024/3/layout/verticalVisualTextBlock1"/>
    <dgm:cxn modelId="{CECFA407-21A2-453B-84F6-7071B7C5DD02}" type="presParOf" srcId="{60DA018E-211E-4229-9ACB-6AD25A260259}" destId="{8943AE21-8DB9-4142-819C-9FD4BC3C4DD3}" srcOrd="1" destOrd="0" presId="urn:microsoft.com/office/officeart/2024/3/layout/verticalVisualTextBlock1"/>
    <dgm:cxn modelId="{2DBBB79B-6F08-48C9-8C53-143169DA5308}" type="presParOf" srcId="{60DA018E-211E-4229-9ACB-6AD25A260259}" destId="{6A7CEBA1-C437-4609-9F81-12A3BB230F67}" srcOrd="2" destOrd="0" presId="urn:microsoft.com/office/officeart/2024/3/layout/verticalVisualTextBlock1"/>
    <dgm:cxn modelId="{AD3B903D-BEE0-40C0-8850-770380EE7589}" type="presParOf" srcId="{B703D073-5473-4054-8ED8-6D85122EB18B}" destId="{19ED359E-F51C-400A-8A26-5E6B32362F31}" srcOrd="3" destOrd="0" presId="urn:microsoft.com/office/officeart/2024/3/layout/verticalVisualTextBlock1"/>
    <dgm:cxn modelId="{4F8D3BDC-29DD-45F1-8260-8440E930E114}" type="presParOf" srcId="{B703D073-5473-4054-8ED8-6D85122EB18B}" destId="{C01F2F9F-7CFA-4C85-8222-00ED05188E9D}" srcOrd="4" destOrd="0" presId="urn:microsoft.com/office/officeart/2024/3/layout/verticalVisualTextBlock1"/>
    <dgm:cxn modelId="{888EF447-48A3-4A0A-A67B-DF8575EAC716}" type="presParOf" srcId="{C01F2F9F-7CFA-4C85-8222-00ED05188E9D}" destId="{B6E1E879-4873-4DDC-A3A6-C2EBA0F9553C}" srcOrd="0" destOrd="0" presId="urn:microsoft.com/office/officeart/2024/3/layout/verticalVisualTextBlock1"/>
    <dgm:cxn modelId="{46810FE7-34FA-4154-BDFA-A9D6151D2228}" type="presParOf" srcId="{C01F2F9F-7CFA-4C85-8222-00ED05188E9D}" destId="{D079D05B-48E7-499F-9DF7-39620076CA25}" srcOrd="1" destOrd="0" presId="urn:microsoft.com/office/officeart/2024/3/layout/verticalVisualTextBlock1"/>
    <dgm:cxn modelId="{FF52DC44-D301-4F2F-BAA3-3B7451FFD17E}" type="presParOf" srcId="{C01F2F9F-7CFA-4C85-8222-00ED05188E9D}" destId="{CDD66E5E-1B4E-4089-95D2-2BC0744601DD}"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B09068F-6B8E-4DF3-B5BD-3F0208DE2387}" type="doc">
      <dgm:prSet loTypeId="urn:microsoft.com/office/officeart/2024/3/layout/verticalVisualTextBlock1" loCatId="Picture" qsTypeId="urn:microsoft.com/office/officeart/2005/8/quickstyle/simple4" qsCatId="simple" csTypeId="urn:microsoft.com/office/officeart/2005/8/colors/accent0_2" csCatId="mainScheme" phldr="1"/>
      <dgm:spPr/>
      <dgm:t>
        <a:bodyPr/>
        <a:lstStyle/>
        <a:p>
          <a:endParaRPr lang="en-US"/>
        </a:p>
      </dgm:t>
    </dgm:pt>
    <dgm:pt modelId="{825F0F14-0FAB-4BE7-A10C-FA4E84673C55}">
      <dgm:prSet/>
      <dgm:spPr/>
      <dgm:t>
        <a:bodyPr/>
        <a:lstStyle/>
        <a:p>
          <a:pPr>
            <a:lnSpc>
              <a:spcPct val="100000"/>
            </a:lnSpc>
            <a:defRPr b="1"/>
          </a:pPr>
          <a:r>
            <a:rPr lang="en-US"/>
            <a:t>Skill Enhancement</a:t>
          </a:r>
        </a:p>
      </dgm:t>
    </dgm:pt>
    <dgm:pt modelId="{F22084C6-DFE2-49B4-97E3-7A7A62BACA45}" type="parTrans" cxnId="{E5FFA166-19F2-4563-8A3E-95F896ED4939}">
      <dgm:prSet/>
      <dgm:spPr/>
      <dgm:t>
        <a:bodyPr/>
        <a:lstStyle/>
        <a:p>
          <a:endParaRPr lang="en-US"/>
        </a:p>
      </dgm:t>
    </dgm:pt>
    <dgm:pt modelId="{FAA56B45-1089-4C89-8BA1-300A078B5A25}" type="sibTrans" cxnId="{E5FFA166-19F2-4563-8A3E-95F896ED4939}">
      <dgm:prSet/>
      <dgm:spPr/>
      <dgm:t>
        <a:bodyPr/>
        <a:lstStyle/>
        <a:p>
          <a:pPr>
            <a:lnSpc>
              <a:spcPct val="100000"/>
            </a:lnSpc>
            <a:defRPr b="1"/>
          </a:pPr>
          <a:endParaRPr lang="en-US"/>
        </a:p>
      </dgm:t>
    </dgm:pt>
    <dgm:pt modelId="{AA3E6271-D768-4A7F-A596-EC01639B6AC1}">
      <dgm:prSet/>
      <dgm:spPr/>
      <dgm:t>
        <a:bodyPr/>
        <a:lstStyle/>
        <a:p>
          <a:pPr>
            <a:lnSpc>
              <a:spcPct val="100000"/>
            </a:lnSpc>
          </a:pPr>
          <a:r>
            <a:rPr lang="en-US"/>
            <a:t>Ongoing training improves peer case managers' practical skills for better client support.</a:t>
          </a:r>
        </a:p>
      </dgm:t>
    </dgm:pt>
    <dgm:pt modelId="{C9E87487-79AE-4DA6-B4D8-1593D32B13AA}" type="parTrans" cxnId="{62A56597-9995-4342-9096-B143CA804AF7}">
      <dgm:prSet/>
      <dgm:spPr/>
      <dgm:t>
        <a:bodyPr/>
        <a:lstStyle/>
        <a:p>
          <a:endParaRPr lang="en-US"/>
        </a:p>
      </dgm:t>
    </dgm:pt>
    <dgm:pt modelId="{45243D8F-EC12-4571-BD88-40157CB77BEC}" type="sibTrans" cxnId="{62A56597-9995-4342-9096-B143CA804AF7}">
      <dgm:prSet/>
      <dgm:spPr/>
      <dgm:t>
        <a:bodyPr/>
        <a:lstStyle/>
        <a:p>
          <a:endParaRPr lang="en-US"/>
        </a:p>
      </dgm:t>
    </dgm:pt>
    <dgm:pt modelId="{8DB4FEA9-42B1-486C-B948-A5CE6C9B8207}">
      <dgm:prSet/>
      <dgm:spPr/>
      <dgm:t>
        <a:bodyPr/>
        <a:lstStyle/>
        <a:p>
          <a:pPr>
            <a:lnSpc>
              <a:spcPct val="100000"/>
            </a:lnSpc>
            <a:defRPr b="1"/>
          </a:pPr>
          <a:r>
            <a:rPr lang="en-US"/>
            <a:t>Knowledge Expansion</a:t>
          </a:r>
        </a:p>
      </dgm:t>
    </dgm:pt>
    <dgm:pt modelId="{C913C699-8824-4E01-AE6B-40A7243961F8}" type="parTrans" cxnId="{40EA504C-71F7-48A3-A84D-54628D64D0C9}">
      <dgm:prSet/>
      <dgm:spPr/>
      <dgm:t>
        <a:bodyPr/>
        <a:lstStyle/>
        <a:p>
          <a:endParaRPr lang="en-US"/>
        </a:p>
      </dgm:t>
    </dgm:pt>
    <dgm:pt modelId="{9195345A-E263-4797-AE02-F955F1ADEB9A}" type="sibTrans" cxnId="{40EA504C-71F7-48A3-A84D-54628D64D0C9}">
      <dgm:prSet/>
      <dgm:spPr/>
      <dgm:t>
        <a:bodyPr/>
        <a:lstStyle/>
        <a:p>
          <a:pPr>
            <a:lnSpc>
              <a:spcPct val="100000"/>
            </a:lnSpc>
            <a:defRPr b="1"/>
          </a:pPr>
          <a:endParaRPr lang="en-US"/>
        </a:p>
      </dgm:t>
    </dgm:pt>
    <dgm:pt modelId="{6389DC67-3657-4D6D-90DF-963F7039EFB9}">
      <dgm:prSet/>
      <dgm:spPr/>
      <dgm:t>
        <a:bodyPr/>
        <a:lstStyle/>
        <a:p>
          <a:pPr>
            <a:lnSpc>
              <a:spcPct val="100000"/>
            </a:lnSpc>
          </a:pPr>
          <a:r>
            <a:rPr lang="en-US"/>
            <a:t>Learning opportunities update peer case managers on latest practices and resources.</a:t>
          </a:r>
        </a:p>
      </dgm:t>
    </dgm:pt>
    <dgm:pt modelId="{1E8ED383-A107-482A-8992-2B762D526D0D}" type="parTrans" cxnId="{2581326F-FF03-4648-87C6-DA52562BDADD}">
      <dgm:prSet/>
      <dgm:spPr/>
      <dgm:t>
        <a:bodyPr/>
        <a:lstStyle/>
        <a:p>
          <a:endParaRPr lang="en-US"/>
        </a:p>
      </dgm:t>
    </dgm:pt>
    <dgm:pt modelId="{A7D873F5-6C93-4837-963D-71424279428D}" type="sibTrans" cxnId="{2581326F-FF03-4648-87C6-DA52562BDADD}">
      <dgm:prSet/>
      <dgm:spPr/>
      <dgm:t>
        <a:bodyPr/>
        <a:lstStyle/>
        <a:p>
          <a:endParaRPr lang="en-US"/>
        </a:p>
      </dgm:t>
    </dgm:pt>
    <dgm:pt modelId="{14CC093E-72EA-45F1-81BF-368DBC4FFA40}">
      <dgm:prSet/>
      <dgm:spPr/>
      <dgm:t>
        <a:bodyPr/>
        <a:lstStyle/>
        <a:p>
          <a:pPr>
            <a:lnSpc>
              <a:spcPct val="100000"/>
            </a:lnSpc>
            <a:defRPr b="1"/>
          </a:pPr>
          <a:r>
            <a:rPr lang="en-US"/>
            <a:t>Empowering Clients</a:t>
          </a:r>
        </a:p>
      </dgm:t>
    </dgm:pt>
    <dgm:pt modelId="{22D1A31A-D680-4A3E-B30A-AFA16210E451}" type="parTrans" cxnId="{27553FF6-6057-49D9-857D-39856E9AAD5E}">
      <dgm:prSet/>
      <dgm:spPr/>
      <dgm:t>
        <a:bodyPr/>
        <a:lstStyle/>
        <a:p>
          <a:endParaRPr lang="en-US"/>
        </a:p>
      </dgm:t>
    </dgm:pt>
    <dgm:pt modelId="{1AF81054-41B0-4171-A429-E19714F77961}" type="sibTrans" cxnId="{27553FF6-6057-49D9-857D-39856E9AAD5E}">
      <dgm:prSet/>
      <dgm:spPr/>
      <dgm:t>
        <a:bodyPr/>
        <a:lstStyle/>
        <a:p>
          <a:endParaRPr lang="en-US"/>
        </a:p>
      </dgm:t>
    </dgm:pt>
    <dgm:pt modelId="{8B69DB12-CE6B-471D-BBB2-8A98F0CC251D}">
      <dgm:prSet/>
      <dgm:spPr/>
      <dgm:t>
        <a:bodyPr/>
        <a:lstStyle/>
        <a:p>
          <a:pPr>
            <a:lnSpc>
              <a:spcPct val="100000"/>
            </a:lnSpc>
          </a:pPr>
          <a:r>
            <a:rPr lang="en-US"/>
            <a:t>Well-trained peer case managers effectively empower and guide their clients.</a:t>
          </a:r>
        </a:p>
      </dgm:t>
    </dgm:pt>
    <dgm:pt modelId="{6A14F2D3-2D09-4CF9-86BC-AC66D06F8AF5}" type="parTrans" cxnId="{BCC152C8-DD1C-441A-8E45-6A7AF5B3450C}">
      <dgm:prSet/>
      <dgm:spPr/>
      <dgm:t>
        <a:bodyPr/>
        <a:lstStyle/>
        <a:p>
          <a:endParaRPr lang="en-US"/>
        </a:p>
      </dgm:t>
    </dgm:pt>
    <dgm:pt modelId="{FA707F0A-75C9-42E7-BDE5-73FA52B4F535}" type="sibTrans" cxnId="{BCC152C8-DD1C-441A-8E45-6A7AF5B3450C}">
      <dgm:prSet/>
      <dgm:spPr/>
      <dgm:t>
        <a:bodyPr/>
        <a:lstStyle/>
        <a:p>
          <a:endParaRPr lang="en-US"/>
        </a:p>
      </dgm:t>
    </dgm:pt>
    <dgm:pt modelId="{3121C330-D07E-4623-9473-CF0E22D104A8}" type="pres">
      <dgm:prSet presAssocID="{9B09068F-6B8E-4DF3-B5BD-3F0208DE2387}" presName="Root" presStyleCnt="0">
        <dgm:presLayoutVars>
          <dgm:dir/>
          <dgm:resizeHandles val="exact"/>
        </dgm:presLayoutVars>
      </dgm:prSet>
      <dgm:spPr/>
    </dgm:pt>
    <dgm:pt modelId="{E6BEA903-6065-4D43-A6B4-7F7BBFD32AA7}" type="pres">
      <dgm:prSet presAssocID="{825F0F14-0FAB-4BE7-A10C-FA4E84673C55}" presName="Composite" presStyleCnt="0"/>
      <dgm:spPr/>
    </dgm:pt>
    <dgm:pt modelId="{D1CF0715-AF7F-4101-8232-D01AF79B3ABC}" type="pres">
      <dgm:prSet presAssocID="{825F0F14-0FAB-4BE7-A10C-FA4E84673C55}"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24125" r="9128" b="4"/>
          <a:stretch/>
        </a:blipFill>
      </dgm:spPr>
      <dgm:extLst>
        <a:ext uri="{E40237B7-FDA0-4F09-8148-C483321AD2D9}">
          <dgm14:cNvPr xmlns:dgm14="http://schemas.microsoft.com/office/drawing/2010/diagram" id="0" name="" descr="Business team brainstorming"/>
        </a:ext>
      </dgm:extLst>
    </dgm:pt>
    <dgm:pt modelId="{2183093C-D223-4C03-8C1A-2976675B0555}" type="pres">
      <dgm:prSet presAssocID="{825F0F14-0FAB-4BE7-A10C-FA4E84673C55}" presName="Subtitle" presStyleLbl="revTx" presStyleIdx="0" presStyleCnt="6">
        <dgm:presLayoutVars>
          <dgm:chMax val="0"/>
          <dgm:bulletEnabled/>
        </dgm:presLayoutVars>
      </dgm:prSet>
      <dgm:spPr/>
    </dgm:pt>
    <dgm:pt modelId="{3A90C8C8-D344-4A1B-9AAD-4DB58A4B89FF}" type="pres">
      <dgm:prSet presAssocID="{825F0F14-0FAB-4BE7-A10C-FA4E84673C55}" presName="Description" presStyleLbl="revTx" presStyleIdx="1" presStyleCnt="6">
        <dgm:presLayoutVars>
          <dgm:bulletEnabled/>
        </dgm:presLayoutVars>
      </dgm:prSet>
      <dgm:spPr/>
    </dgm:pt>
    <dgm:pt modelId="{94F07FFC-A1DC-48CC-BFE0-3167623BE1BE}" type="pres">
      <dgm:prSet presAssocID="{FAA56B45-1089-4C89-8BA1-300A078B5A25}" presName="sibTrans" presStyleLbl="sibTrans2D1" presStyleIdx="0" presStyleCnt="0"/>
      <dgm:spPr/>
    </dgm:pt>
    <dgm:pt modelId="{28956179-A015-4D03-9A23-7A1CCAFDE362}" type="pres">
      <dgm:prSet presAssocID="{8DB4FEA9-42B1-486C-B948-A5CE6C9B8207}" presName="Composite" presStyleCnt="0"/>
      <dgm:spPr/>
    </dgm:pt>
    <dgm:pt modelId="{43C3CF88-0504-47D6-97FA-F6D6A2961ACB}" type="pres">
      <dgm:prSet presAssocID="{8DB4FEA9-42B1-486C-B948-A5CE6C9B8207}"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6502" r="16751" b="4"/>
          <a:stretch/>
        </a:blipFill>
      </dgm:spPr>
      <dgm:extLst>
        <a:ext uri="{E40237B7-FDA0-4F09-8148-C483321AD2D9}">
          <dgm14:cNvPr xmlns:dgm14="http://schemas.microsoft.com/office/drawing/2010/diagram" id="0" name="" descr="Group of students working in library"/>
        </a:ext>
      </dgm:extLst>
    </dgm:pt>
    <dgm:pt modelId="{478E1841-EB4A-450B-B347-46BA3ADEB673}" type="pres">
      <dgm:prSet presAssocID="{8DB4FEA9-42B1-486C-B948-A5CE6C9B8207}" presName="Subtitle" presStyleLbl="revTx" presStyleIdx="2" presStyleCnt="6">
        <dgm:presLayoutVars>
          <dgm:chMax val="0"/>
          <dgm:bulletEnabled/>
        </dgm:presLayoutVars>
      </dgm:prSet>
      <dgm:spPr/>
    </dgm:pt>
    <dgm:pt modelId="{6339822A-6002-4C5B-A8C2-67AEEA7CA84C}" type="pres">
      <dgm:prSet presAssocID="{8DB4FEA9-42B1-486C-B948-A5CE6C9B8207}" presName="Description" presStyleLbl="revTx" presStyleIdx="3" presStyleCnt="6">
        <dgm:presLayoutVars>
          <dgm:bulletEnabled/>
        </dgm:presLayoutVars>
      </dgm:prSet>
      <dgm:spPr/>
    </dgm:pt>
    <dgm:pt modelId="{7EEF9866-EF97-48E7-A9C2-4824D8A21E30}" type="pres">
      <dgm:prSet presAssocID="{9195345A-E263-4797-AE02-F955F1ADEB9A}" presName="sibTrans" presStyleLbl="sibTrans2D1" presStyleIdx="0" presStyleCnt="0"/>
      <dgm:spPr/>
    </dgm:pt>
    <dgm:pt modelId="{3CD54F1F-FFF4-47E9-A074-57A55A7E3FA6}" type="pres">
      <dgm:prSet presAssocID="{14CC093E-72EA-45F1-81BF-368DBC4FFA40}" presName="Composite" presStyleCnt="0"/>
      <dgm:spPr/>
    </dgm:pt>
    <dgm:pt modelId="{BD939422-E8B7-4763-ADD1-96BBA89C1285}" type="pres">
      <dgm:prSet presAssocID="{14CC093E-72EA-45F1-81BF-368DBC4FFA40}"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t="20117" r="4" b="13136"/>
          <a:stretch/>
        </a:blipFill>
      </dgm:spPr>
      <dgm:extLst>
        <a:ext uri="{E40237B7-FDA0-4F09-8148-C483321AD2D9}">
          <dgm14:cNvPr xmlns:dgm14="http://schemas.microsoft.com/office/drawing/2010/diagram" id="0" name="" descr="Checkout my lightboxes:"/>
        </a:ext>
      </dgm:extLst>
    </dgm:pt>
    <dgm:pt modelId="{1F771D3C-3CC3-41C2-BD70-5012FC40D874}" type="pres">
      <dgm:prSet presAssocID="{14CC093E-72EA-45F1-81BF-368DBC4FFA40}" presName="Subtitle" presStyleLbl="revTx" presStyleIdx="4" presStyleCnt="6">
        <dgm:presLayoutVars>
          <dgm:chMax val="0"/>
          <dgm:bulletEnabled/>
        </dgm:presLayoutVars>
      </dgm:prSet>
      <dgm:spPr/>
    </dgm:pt>
    <dgm:pt modelId="{2B9C52F6-195C-4BFF-87DC-BCE2A4C0CF98}" type="pres">
      <dgm:prSet presAssocID="{14CC093E-72EA-45F1-81BF-368DBC4FFA40}" presName="Description" presStyleLbl="revTx" presStyleIdx="5" presStyleCnt="6">
        <dgm:presLayoutVars>
          <dgm:bulletEnabled/>
        </dgm:presLayoutVars>
      </dgm:prSet>
      <dgm:spPr/>
    </dgm:pt>
  </dgm:ptLst>
  <dgm:cxnLst>
    <dgm:cxn modelId="{B614F205-7891-4708-A34A-C398A8AB6381}" type="presOf" srcId="{FAA56B45-1089-4C89-8BA1-300A078B5A25}" destId="{94F07FFC-A1DC-48CC-BFE0-3167623BE1BE}" srcOrd="0" destOrd="0" presId="urn:microsoft.com/office/officeart/2024/3/layout/verticalVisualTextBlock1"/>
    <dgm:cxn modelId="{9FD28419-88DE-4F6F-B7C8-6CF892C8E510}" type="presOf" srcId="{8DB4FEA9-42B1-486C-B948-A5CE6C9B8207}" destId="{478E1841-EB4A-450B-B347-46BA3ADEB673}" srcOrd="0" destOrd="0" presId="urn:microsoft.com/office/officeart/2024/3/layout/verticalVisualTextBlock1"/>
    <dgm:cxn modelId="{685B1639-9C8C-4E9C-926E-473B069A62E6}" type="presOf" srcId="{9B09068F-6B8E-4DF3-B5BD-3F0208DE2387}" destId="{3121C330-D07E-4623-9473-CF0E22D104A8}" srcOrd="0" destOrd="0" presId="urn:microsoft.com/office/officeart/2024/3/layout/verticalVisualTextBlock1"/>
    <dgm:cxn modelId="{3C29E65C-CB79-4196-B92E-4B3EE51333AA}" type="presOf" srcId="{9195345A-E263-4797-AE02-F955F1ADEB9A}" destId="{7EEF9866-EF97-48E7-A9C2-4824D8A21E30}" srcOrd="0" destOrd="0" presId="urn:microsoft.com/office/officeart/2024/3/layout/verticalVisualTextBlock1"/>
    <dgm:cxn modelId="{E5FFA166-19F2-4563-8A3E-95F896ED4939}" srcId="{9B09068F-6B8E-4DF3-B5BD-3F0208DE2387}" destId="{825F0F14-0FAB-4BE7-A10C-FA4E84673C55}" srcOrd="0" destOrd="0" parTransId="{F22084C6-DFE2-49B4-97E3-7A7A62BACA45}" sibTransId="{FAA56B45-1089-4C89-8BA1-300A078B5A25}"/>
    <dgm:cxn modelId="{40EA504C-71F7-48A3-A84D-54628D64D0C9}" srcId="{9B09068F-6B8E-4DF3-B5BD-3F0208DE2387}" destId="{8DB4FEA9-42B1-486C-B948-A5CE6C9B8207}" srcOrd="1" destOrd="0" parTransId="{C913C699-8824-4E01-AE6B-40A7243961F8}" sibTransId="{9195345A-E263-4797-AE02-F955F1ADEB9A}"/>
    <dgm:cxn modelId="{2581326F-FF03-4648-87C6-DA52562BDADD}" srcId="{8DB4FEA9-42B1-486C-B948-A5CE6C9B8207}" destId="{6389DC67-3657-4D6D-90DF-963F7039EFB9}" srcOrd="0" destOrd="0" parTransId="{1E8ED383-A107-482A-8992-2B762D526D0D}" sibTransId="{A7D873F5-6C93-4837-963D-71424279428D}"/>
    <dgm:cxn modelId="{1B37E572-56B7-400B-ACD6-1F1724CEE8E9}" type="presOf" srcId="{AA3E6271-D768-4A7F-A596-EC01639B6AC1}" destId="{3A90C8C8-D344-4A1B-9AAD-4DB58A4B89FF}" srcOrd="0" destOrd="0" presId="urn:microsoft.com/office/officeart/2024/3/layout/verticalVisualTextBlock1"/>
    <dgm:cxn modelId="{62A56597-9995-4342-9096-B143CA804AF7}" srcId="{825F0F14-0FAB-4BE7-A10C-FA4E84673C55}" destId="{AA3E6271-D768-4A7F-A596-EC01639B6AC1}" srcOrd="0" destOrd="0" parTransId="{C9E87487-79AE-4DA6-B4D8-1593D32B13AA}" sibTransId="{45243D8F-EC12-4571-BD88-40157CB77BEC}"/>
    <dgm:cxn modelId="{72539AA1-15BA-45F7-8DA6-76BB80610E17}" type="presOf" srcId="{825F0F14-0FAB-4BE7-A10C-FA4E84673C55}" destId="{2183093C-D223-4C03-8C1A-2976675B0555}" srcOrd="0" destOrd="0" presId="urn:microsoft.com/office/officeart/2024/3/layout/verticalVisualTextBlock1"/>
    <dgm:cxn modelId="{A2F4EAA3-9A10-4A2C-8E2C-8E29772AFBE2}" type="presOf" srcId="{6389DC67-3657-4D6D-90DF-963F7039EFB9}" destId="{6339822A-6002-4C5B-A8C2-67AEEA7CA84C}" srcOrd="0" destOrd="0" presId="urn:microsoft.com/office/officeart/2024/3/layout/verticalVisualTextBlock1"/>
    <dgm:cxn modelId="{D6FB9BB5-E3EF-4C32-B60F-118997429E5B}" type="presOf" srcId="{14CC093E-72EA-45F1-81BF-368DBC4FFA40}" destId="{1F771D3C-3CC3-41C2-BD70-5012FC40D874}" srcOrd="0" destOrd="0" presId="urn:microsoft.com/office/officeart/2024/3/layout/verticalVisualTextBlock1"/>
    <dgm:cxn modelId="{BCC152C8-DD1C-441A-8E45-6A7AF5B3450C}" srcId="{14CC093E-72EA-45F1-81BF-368DBC4FFA40}" destId="{8B69DB12-CE6B-471D-BBB2-8A98F0CC251D}" srcOrd="0" destOrd="0" parTransId="{6A14F2D3-2D09-4CF9-86BC-AC66D06F8AF5}" sibTransId="{FA707F0A-75C9-42E7-BDE5-73FA52B4F535}"/>
    <dgm:cxn modelId="{56E17BEF-16B3-4A72-BD64-BB5055085918}" type="presOf" srcId="{8B69DB12-CE6B-471D-BBB2-8A98F0CC251D}" destId="{2B9C52F6-195C-4BFF-87DC-BCE2A4C0CF98}" srcOrd="0" destOrd="0" presId="urn:microsoft.com/office/officeart/2024/3/layout/verticalVisualTextBlock1"/>
    <dgm:cxn modelId="{27553FF6-6057-49D9-857D-39856E9AAD5E}" srcId="{9B09068F-6B8E-4DF3-B5BD-3F0208DE2387}" destId="{14CC093E-72EA-45F1-81BF-368DBC4FFA40}" srcOrd="2" destOrd="0" parTransId="{22D1A31A-D680-4A3E-B30A-AFA16210E451}" sibTransId="{1AF81054-41B0-4171-A429-E19714F77961}"/>
    <dgm:cxn modelId="{A8B6D50D-4BB1-4D38-80BF-14AACF92EAAA}" type="presParOf" srcId="{3121C330-D07E-4623-9473-CF0E22D104A8}" destId="{E6BEA903-6065-4D43-A6B4-7F7BBFD32AA7}" srcOrd="0" destOrd="0" presId="urn:microsoft.com/office/officeart/2024/3/layout/verticalVisualTextBlock1"/>
    <dgm:cxn modelId="{19471E1F-67A6-4D3C-96D9-99702C278778}" type="presParOf" srcId="{E6BEA903-6065-4D43-A6B4-7F7BBFD32AA7}" destId="{D1CF0715-AF7F-4101-8232-D01AF79B3ABC}" srcOrd="0" destOrd="0" presId="urn:microsoft.com/office/officeart/2024/3/layout/verticalVisualTextBlock1"/>
    <dgm:cxn modelId="{A84179D7-1FF1-4541-B85D-A4005B817B7C}" type="presParOf" srcId="{E6BEA903-6065-4D43-A6B4-7F7BBFD32AA7}" destId="{2183093C-D223-4C03-8C1A-2976675B0555}" srcOrd="1" destOrd="0" presId="urn:microsoft.com/office/officeart/2024/3/layout/verticalVisualTextBlock1"/>
    <dgm:cxn modelId="{BCDFA9B4-21D5-4568-8BBB-1FCD2A87C414}" type="presParOf" srcId="{E6BEA903-6065-4D43-A6B4-7F7BBFD32AA7}" destId="{3A90C8C8-D344-4A1B-9AAD-4DB58A4B89FF}" srcOrd="2" destOrd="0" presId="urn:microsoft.com/office/officeart/2024/3/layout/verticalVisualTextBlock1"/>
    <dgm:cxn modelId="{CA8F4C22-F9DB-48C8-9B3F-45AB4D1A51F8}" type="presParOf" srcId="{3121C330-D07E-4623-9473-CF0E22D104A8}" destId="{94F07FFC-A1DC-48CC-BFE0-3167623BE1BE}" srcOrd="1" destOrd="0" presId="urn:microsoft.com/office/officeart/2024/3/layout/verticalVisualTextBlock1"/>
    <dgm:cxn modelId="{82B9EA73-ED6F-43BB-9443-2523F856119A}" type="presParOf" srcId="{3121C330-D07E-4623-9473-CF0E22D104A8}" destId="{28956179-A015-4D03-9A23-7A1CCAFDE362}" srcOrd="2" destOrd="0" presId="urn:microsoft.com/office/officeart/2024/3/layout/verticalVisualTextBlock1"/>
    <dgm:cxn modelId="{3D4C283E-519C-4564-A594-CF0F324AF9E1}" type="presParOf" srcId="{28956179-A015-4D03-9A23-7A1CCAFDE362}" destId="{43C3CF88-0504-47D6-97FA-F6D6A2961ACB}" srcOrd="0" destOrd="0" presId="urn:microsoft.com/office/officeart/2024/3/layout/verticalVisualTextBlock1"/>
    <dgm:cxn modelId="{09BF69B3-1122-4006-8258-0ADDDF7F1D12}" type="presParOf" srcId="{28956179-A015-4D03-9A23-7A1CCAFDE362}" destId="{478E1841-EB4A-450B-B347-46BA3ADEB673}" srcOrd="1" destOrd="0" presId="urn:microsoft.com/office/officeart/2024/3/layout/verticalVisualTextBlock1"/>
    <dgm:cxn modelId="{4839680F-ED6A-487B-856F-136D4DEC78BC}" type="presParOf" srcId="{28956179-A015-4D03-9A23-7A1CCAFDE362}" destId="{6339822A-6002-4C5B-A8C2-67AEEA7CA84C}" srcOrd="2" destOrd="0" presId="urn:microsoft.com/office/officeart/2024/3/layout/verticalVisualTextBlock1"/>
    <dgm:cxn modelId="{D7EDDB5D-C145-4D96-8E7A-39F95B183C97}" type="presParOf" srcId="{3121C330-D07E-4623-9473-CF0E22D104A8}" destId="{7EEF9866-EF97-48E7-A9C2-4824D8A21E30}" srcOrd="3" destOrd="0" presId="urn:microsoft.com/office/officeart/2024/3/layout/verticalVisualTextBlock1"/>
    <dgm:cxn modelId="{645032FB-DFD6-4399-AB5E-67E963FBD6E1}" type="presParOf" srcId="{3121C330-D07E-4623-9473-CF0E22D104A8}" destId="{3CD54F1F-FFF4-47E9-A074-57A55A7E3FA6}" srcOrd="4" destOrd="0" presId="urn:microsoft.com/office/officeart/2024/3/layout/verticalVisualTextBlock1"/>
    <dgm:cxn modelId="{19272BCF-12D0-4857-A79F-6237F0C9FC92}" type="presParOf" srcId="{3CD54F1F-FFF4-47E9-A074-57A55A7E3FA6}" destId="{BD939422-E8B7-4763-ADD1-96BBA89C1285}" srcOrd="0" destOrd="0" presId="urn:microsoft.com/office/officeart/2024/3/layout/verticalVisualTextBlock1"/>
    <dgm:cxn modelId="{BE6A29FC-E480-4043-8C0D-19CDB9FA2B25}" type="presParOf" srcId="{3CD54F1F-FFF4-47E9-A074-57A55A7E3FA6}" destId="{1F771D3C-3CC3-41C2-BD70-5012FC40D874}" srcOrd="1" destOrd="0" presId="urn:microsoft.com/office/officeart/2024/3/layout/verticalVisualTextBlock1"/>
    <dgm:cxn modelId="{DC91A672-6885-4224-8A95-D03D73E43D75}" type="presParOf" srcId="{3CD54F1F-FFF4-47E9-A074-57A55A7E3FA6}" destId="{2B9C52F6-195C-4BFF-87DC-BCE2A4C0CF98}"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9E4367-1A62-4A90-A561-47C230F7633E}"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1904730E-F9D2-40A2-8931-8315184EE96A}">
      <dgm:prSet/>
      <dgm:spPr/>
      <dgm:t>
        <a:bodyPr/>
        <a:lstStyle/>
        <a:p>
          <a:pPr>
            <a:lnSpc>
              <a:spcPct val="100000"/>
            </a:lnSpc>
            <a:defRPr b="1"/>
          </a:pPr>
          <a:r>
            <a:rPr lang="en-US"/>
            <a:t>Empowering through Education</a:t>
          </a:r>
        </a:p>
      </dgm:t>
    </dgm:pt>
    <dgm:pt modelId="{47B7C0E0-3CD9-4B8F-8EB0-C10AC76804AE}" type="parTrans" cxnId="{EDAB75DA-243E-4560-93C3-3B7C715F9434}">
      <dgm:prSet/>
      <dgm:spPr/>
      <dgm:t>
        <a:bodyPr/>
        <a:lstStyle/>
        <a:p>
          <a:endParaRPr lang="en-US"/>
        </a:p>
      </dgm:t>
    </dgm:pt>
    <dgm:pt modelId="{A7B9B7AA-D382-4410-ADFE-5D7DB048985E}" type="sibTrans" cxnId="{EDAB75DA-243E-4560-93C3-3B7C715F9434}">
      <dgm:prSet/>
      <dgm:spPr/>
      <dgm:t>
        <a:bodyPr/>
        <a:lstStyle/>
        <a:p>
          <a:pPr>
            <a:lnSpc>
              <a:spcPct val="100000"/>
            </a:lnSpc>
            <a:defRPr b="1"/>
          </a:pPr>
          <a:endParaRPr lang="en-US"/>
        </a:p>
      </dgm:t>
    </dgm:pt>
    <dgm:pt modelId="{086ADDB3-1FE1-46A3-8404-EDA5E624F111}">
      <dgm:prSet/>
      <dgm:spPr/>
      <dgm:t>
        <a:bodyPr/>
        <a:lstStyle/>
        <a:p>
          <a:pPr>
            <a:lnSpc>
              <a:spcPct val="100000"/>
            </a:lnSpc>
          </a:pPr>
          <a:r>
            <a:rPr lang="en-US"/>
            <a:t>Peer case managers empower clients by providing education and developing essential skills.</a:t>
          </a:r>
        </a:p>
      </dgm:t>
    </dgm:pt>
    <dgm:pt modelId="{67A2CED1-3D7F-46F6-8E24-23C6811CE114}" type="parTrans" cxnId="{3A016F79-00AA-4516-B509-81918AF0BC5F}">
      <dgm:prSet/>
      <dgm:spPr/>
      <dgm:t>
        <a:bodyPr/>
        <a:lstStyle/>
        <a:p>
          <a:endParaRPr lang="en-US"/>
        </a:p>
      </dgm:t>
    </dgm:pt>
    <dgm:pt modelId="{55B99069-D584-4B72-9B57-5A5E2A35BADD}" type="sibTrans" cxnId="{3A016F79-00AA-4516-B509-81918AF0BC5F}">
      <dgm:prSet/>
      <dgm:spPr/>
      <dgm:t>
        <a:bodyPr/>
        <a:lstStyle/>
        <a:p>
          <a:endParaRPr lang="en-US"/>
        </a:p>
      </dgm:t>
    </dgm:pt>
    <dgm:pt modelId="{FBD52BEC-91C2-4F65-B9FD-828BA97455A5}">
      <dgm:prSet/>
      <dgm:spPr/>
      <dgm:t>
        <a:bodyPr/>
        <a:lstStyle/>
        <a:p>
          <a:pPr>
            <a:lnSpc>
              <a:spcPct val="100000"/>
            </a:lnSpc>
            <a:defRPr b="1"/>
          </a:pPr>
          <a:r>
            <a:rPr lang="en-US"/>
            <a:t>Building Trust</a:t>
          </a:r>
        </a:p>
      </dgm:t>
    </dgm:pt>
    <dgm:pt modelId="{9072730B-1A5A-421F-AECA-55178EDED6EC}" type="parTrans" cxnId="{1050F401-DDD6-4BA5-8249-AEE3B4188781}">
      <dgm:prSet/>
      <dgm:spPr/>
      <dgm:t>
        <a:bodyPr/>
        <a:lstStyle/>
        <a:p>
          <a:endParaRPr lang="en-US"/>
        </a:p>
      </dgm:t>
    </dgm:pt>
    <dgm:pt modelId="{1191A11A-0577-4D9E-AF91-810326AA4B78}" type="sibTrans" cxnId="{1050F401-DDD6-4BA5-8249-AEE3B4188781}">
      <dgm:prSet/>
      <dgm:spPr/>
      <dgm:t>
        <a:bodyPr/>
        <a:lstStyle/>
        <a:p>
          <a:pPr>
            <a:lnSpc>
              <a:spcPct val="100000"/>
            </a:lnSpc>
            <a:defRPr b="1"/>
          </a:pPr>
          <a:endParaRPr lang="en-US"/>
        </a:p>
      </dgm:t>
    </dgm:pt>
    <dgm:pt modelId="{3ECC1C46-D28A-4A8E-9F8D-3A269CF73488}">
      <dgm:prSet/>
      <dgm:spPr/>
      <dgm:t>
        <a:bodyPr/>
        <a:lstStyle/>
        <a:p>
          <a:pPr>
            <a:lnSpc>
              <a:spcPct val="100000"/>
            </a:lnSpc>
          </a:pPr>
          <a:r>
            <a:rPr lang="en-US"/>
            <a:t>Fostering trust strengthens the client-case manager relationship and promotes open communication.</a:t>
          </a:r>
        </a:p>
      </dgm:t>
    </dgm:pt>
    <dgm:pt modelId="{458A0962-8CCD-4821-80FB-F6BE6953B14D}" type="parTrans" cxnId="{BBC5F369-57BE-44F3-AD11-FB4ED4E7DA1A}">
      <dgm:prSet/>
      <dgm:spPr/>
      <dgm:t>
        <a:bodyPr/>
        <a:lstStyle/>
        <a:p>
          <a:endParaRPr lang="en-US"/>
        </a:p>
      </dgm:t>
    </dgm:pt>
    <dgm:pt modelId="{F2F7738A-016D-4D1C-9A05-FC72B8E856E6}" type="sibTrans" cxnId="{BBC5F369-57BE-44F3-AD11-FB4ED4E7DA1A}">
      <dgm:prSet/>
      <dgm:spPr/>
      <dgm:t>
        <a:bodyPr/>
        <a:lstStyle/>
        <a:p>
          <a:endParaRPr lang="en-US"/>
        </a:p>
      </dgm:t>
    </dgm:pt>
    <dgm:pt modelId="{8E4A0F20-1FE4-465B-9860-8B4E4B585924}">
      <dgm:prSet/>
      <dgm:spPr/>
      <dgm:t>
        <a:bodyPr/>
        <a:lstStyle/>
        <a:p>
          <a:pPr>
            <a:lnSpc>
              <a:spcPct val="100000"/>
            </a:lnSpc>
            <a:defRPr b="1"/>
          </a:pPr>
          <a:r>
            <a:rPr lang="en-US"/>
            <a:t>Promoting Autonomy</a:t>
          </a:r>
        </a:p>
      </dgm:t>
    </dgm:pt>
    <dgm:pt modelId="{6995D3BA-3CC4-466B-8DA2-145402E46999}" type="parTrans" cxnId="{75CFB6FC-F9A5-41F5-A569-C7F33BA479C5}">
      <dgm:prSet/>
      <dgm:spPr/>
      <dgm:t>
        <a:bodyPr/>
        <a:lstStyle/>
        <a:p>
          <a:endParaRPr lang="en-US"/>
        </a:p>
      </dgm:t>
    </dgm:pt>
    <dgm:pt modelId="{40BEDF24-DE51-443A-962D-CC448C9970C4}" type="sibTrans" cxnId="{75CFB6FC-F9A5-41F5-A569-C7F33BA479C5}">
      <dgm:prSet/>
      <dgm:spPr/>
      <dgm:t>
        <a:bodyPr/>
        <a:lstStyle/>
        <a:p>
          <a:pPr>
            <a:lnSpc>
              <a:spcPct val="100000"/>
            </a:lnSpc>
            <a:defRPr b="1"/>
          </a:pPr>
          <a:endParaRPr lang="en-US"/>
        </a:p>
      </dgm:t>
    </dgm:pt>
    <dgm:pt modelId="{7EF0080E-7F69-4867-91FF-8042C4846FA4}">
      <dgm:prSet/>
      <dgm:spPr/>
      <dgm:t>
        <a:bodyPr/>
        <a:lstStyle/>
        <a:p>
          <a:pPr>
            <a:lnSpc>
              <a:spcPct val="100000"/>
            </a:lnSpc>
          </a:pPr>
          <a:r>
            <a:rPr lang="en-US"/>
            <a:t>Encouraging client autonomy supports sustainable independence and self-management.</a:t>
          </a:r>
        </a:p>
      </dgm:t>
    </dgm:pt>
    <dgm:pt modelId="{42AC3E22-93AC-4CFB-AB06-9FE6B3D995F5}" type="parTrans" cxnId="{E1921FF7-9582-47E2-8655-06C5077BF2E4}">
      <dgm:prSet/>
      <dgm:spPr/>
      <dgm:t>
        <a:bodyPr/>
        <a:lstStyle/>
        <a:p>
          <a:endParaRPr lang="en-US"/>
        </a:p>
      </dgm:t>
    </dgm:pt>
    <dgm:pt modelId="{7862DF1C-F0DC-41A5-A03C-ED593EAC2F4E}" type="sibTrans" cxnId="{E1921FF7-9582-47E2-8655-06C5077BF2E4}">
      <dgm:prSet/>
      <dgm:spPr/>
      <dgm:t>
        <a:bodyPr/>
        <a:lstStyle/>
        <a:p>
          <a:endParaRPr lang="en-US"/>
        </a:p>
      </dgm:t>
    </dgm:pt>
    <dgm:pt modelId="{D823AC8A-9E5F-42A3-9D32-9C476432A2E6}">
      <dgm:prSet/>
      <dgm:spPr/>
      <dgm:t>
        <a:bodyPr/>
        <a:lstStyle/>
        <a:p>
          <a:pPr>
            <a:lnSpc>
              <a:spcPct val="100000"/>
            </a:lnSpc>
            <a:defRPr b="1"/>
          </a:pPr>
          <a:r>
            <a:rPr lang="en-US"/>
            <a:t>Continuous Improvement</a:t>
          </a:r>
        </a:p>
      </dgm:t>
    </dgm:pt>
    <dgm:pt modelId="{D133C153-A4A3-4B9C-9FE5-0AC45A382AD7}" type="parTrans" cxnId="{B7B309E6-E9EA-46B0-BD43-6141A7C20CF8}">
      <dgm:prSet/>
      <dgm:spPr/>
      <dgm:t>
        <a:bodyPr/>
        <a:lstStyle/>
        <a:p>
          <a:endParaRPr lang="en-US"/>
        </a:p>
      </dgm:t>
    </dgm:pt>
    <dgm:pt modelId="{74988CB7-C1D1-492D-9CCB-0A33F19B2866}" type="sibTrans" cxnId="{B7B309E6-E9EA-46B0-BD43-6141A7C20CF8}">
      <dgm:prSet/>
      <dgm:spPr/>
      <dgm:t>
        <a:bodyPr/>
        <a:lstStyle/>
        <a:p>
          <a:endParaRPr lang="en-US"/>
        </a:p>
      </dgm:t>
    </dgm:pt>
    <dgm:pt modelId="{B0B73913-DA1F-4A1E-A885-32A934B4E6A4}">
      <dgm:prSet/>
      <dgm:spPr/>
      <dgm:t>
        <a:bodyPr/>
        <a:lstStyle/>
        <a:p>
          <a:pPr>
            <a:lnSpc>
              <a:spcPct val="100000"/>
            </a:lnSpc>
          </a:pPr>
          <a:r>
            <a:rPr lang="en-US"/>
            <a:t>Ongoing practice improvements enhance service effectiveness and client well-being.</a:t>
          </a:r>
        </a:p>
      </dgm:t>
    </dgm:pt>
    <dgm:pt modelId="{CBABDEBD-8000-4719-9BB6-89FDAD5F62AB}" type="parTrans" cxnId="{EB6A3986-BEB6-4E15-A792-4BDEA377C97F}">
      <dgm:prSet/>
      <dgm:spPr/>
      <dgm:t>
        <a:bodyPr/>
        <a:lstStyle/>
        <a:p>
          <a:endParaRPr lang="en-US"/>
        </a:p>
      </dgm:t>
    </dgm:pt>
    <dgm:pt modelId="{7762792F-C0A5-4167-BCCB-E47EFECFBC15}" type="sibTrans" cxnId="{EB6A3986-BEB6-4E15-A792-4BDEA377C97F}">
      <dgm:prSet/>
      <dgm:spPr/>
      <dgm:t>
        <a:bodyPr/>
        <a:lstStyle/>
        <a:p>
          <a:endParaRPr lang="en-US"/>
        </a:p>
      </dgm:t>
    </dgm:pt>
    <dgm:pt modelId="{4C0AFA0F-2C29-415A-9A56-E2BFEA50E92D}" type="pres">
      <dgm:prSet presAssocID="{1A9E4367-1A62-4A90-A561-47C230F7633E}" presName="Name0" presStyleCnt="0">
        <dgm:presLayoutVars>
          <dgm:dir/>
          <dgm:resizeHandles val="exact"/>
        </dgm:presLayoutVars>
      </dgm:prSet>
      <dgm:spPr/>
    </dgm:pt>
    <dgm:pt modelId="{58684F86-66F9-46EB-9A0B-CE3495582E17}" type="pres">
      <dgm:prSet presAssocID="{1904730E-F9D2-40A2-8931-8315184EE96A}" presName="compNode" presStyleCnt="0"/>
      <dgm:spPr/>
    </dgm:pt>
    <dgm:pt modelId="{8B25A731-60CB-4C99-AC94-AEA7FC3F8E60}" type="pres">
      <dgm:prSet presAssocID="{1904730E-F9D2-40A2-8931-8315184EE96A}" presName="pictRect" presStyleLbl="revTx" presStyleIdx="0" presStyleCnt="8">
        <dgm:presLayoutVars>
          <dgm:chMax val="0"/>
          <dgm:bulletEnabled/>
        </dgm:presLayoutVars>
      </dgm:prSet>
      <dgm:spPr/>
    </dgm:pt>
    <dgm:pt modelId="{9AF89BC4-4C52-4B57-AD44-94E6DF700B38}" type="pres">
      <dgm:prSet presAssocID="{1904730E-F9D2-40A2-8931-8315184EE96A}" presName="textRect" presStyleLbl="revTx" presStyleIdx="1" presStyleCnt="8">
        <dgm:presLayoutVars>
          <dgm:bulletEnabled/>
        </dgm:presLayoutVars>
      </dgm:prSet>
      <dgm:spPr/>
    </dgm:pt>
    <dgm:pt modelId="{726E449A-50F1-42CB-BC64-DE99D491E5A3}" type="pres">
      <dgm:prSet presAssocID="{A7B9B7AA-D382-4410-ADFE-5D7DB048985E}" presName="sibTrans" presStyleLbl="sibTrans2D1" presStyleIdx="0" presStyleCnt="0"/>
      <dgm:spPr/>
    </dgm:pt>
    <dgm:pt modelId="{9F6A1F57-D144-43D4-87CD-18307F858978}" type="pres">
      <dgm:prSet presAssocID="{FBD52BEC-91C2-4F65-B9FD-828BA97455A5}" presName="compNode" presStyleCnt="0"/>
      <dgm:spPr/>
    </dgm:pt>
    <dgm:pt modelId="{C71212AB-4497-4C5E-BEFC-740E5FE470CC}" type="pres">
      <dgm:prSet presAssocID="{FBD52BEC-91C2-4F65-B9FD-828BA97455A5}" presName="pictRect" presStyleLbl="revTx" presStyleIdx="2" presStyleCnt="8">
        <dgm:presLayoutVars>
          <dgm:chMax val="0"/>
          <dgm:bulletEnabled/>
        </dgm:presLayoutVars>
      </dgm:prSet>
      <dgm:spPr/>
    </dgm:pt>
    <dgm:pt modelId="{FEE2A123-76FF-4B48-97CC-2B3B999BC38A}" type="pres">
      <dgm:prSet presAssocID="{FBD52BEC-91C2-4F65-B9FD-828BA97455A5}" presName="textRect" presStyleLbl="revTx" presStyleIdx="3" presStyleCnt="8">
        <dgm:presLayoutVars>
          <dgm:bulletEnabled/>
        </dgm:presLayoutVars>
      </dgm:prSet>
      <dgm:spPr/>
    </dgm:pt>
    <dgm:pt modelId="{DEA1C8C9-B7C3-4310-BBCE-6F6079BC4B83}" type="pres">
      <dgm:prSet presAssocID="{1191A11A-0577-4D9E-AF91-810326AA4B78}" presName="sibTrans" presStyleLbl="sibTrans2D1" presStyleIdx="0" presStyleCnt="0"/>
      <dgm:spPr/>
    </dgm:pt>
    <dgm:pt modelId="{5E42F607-D85A-4375-928A-AACBD77CBF82}" type="pres">
      <dgm:prSet presAssocID="{8E4A0F20-1FE4-465B-9860-8B4E4B585924}" presName="compNode" presStyleCnt="0"/>
      <dgm:spPr/>
    </dgm:pt>
    <dgm:pt modelId="{F943B66E-6DCA-479C-A45D-A68B0A40BC1D}" type="pres">
      <dgm:prSet presAssocID="{8E4A0F20-1FE4-465B-9860-8B4E4B585924}" presName="pictRect" presStyleLbl="revTx" presStyleIdx="4" presStyleCnt="8">
        <dgm:presLayoutVars>
          <dgm:chMax val="0"/>
          <dgm:bulletEnabled/>
        </dgm:presLayoutVars>
      </dgm:prSet>
      <dgm:spPr/>
    </dgm:pt>
    <dgm:pt modelId="{880027A8-5B09-4882-A74B-AF6C245FF259}" type="pres">
      <dgm:prSet presAssocID="{8E4A0F20-1FE4-465B-9860-8B4E4B585924}" presName="textRect" presStyleLbl="revTx" presStyleIdx="5" presStyleCnt="8">
        <dgm:presLayoutVars>
          <dgm:bulletEnabled/>
        </dgm:presLayoutVars>
      </dgm:prSet>
      <dgm:spPr/>
    </dgm:pt>
    <dgm:pt modelId="{FAEA7EC2-FB43-4709-9EDC-87A47E86508E}" type="pres">
      <dgm:prSet presAssocID="{40BEDF24-DE51-443A-962D-CC448C9970C4}" presName="sibTrans" presStyleLbl="sibTrans2D1" presStyleIdx="0" presStyleCnt="0"/>
      <dgm:spPr/>
    </dgm:pt>
    <dgm:pt modelId="{92E04F5C-95A8-4F1D-8908-529CC680DBE6}" type="pres">
      <dgm:prSet presAssocID="{D823AC8A-9E5F-42A3-9D32-9C476432A2E6}" presName="compNode" presStyleCnt="0"/>
      <dgm:spPr/>
    </dgm:pt>
    <dgm:pt modelId="{E9AF003D-EE15-450A-A259-029D0007FF81}" type="pres">
      <dgm:prSet presAssocID="{D823AC8A-9E5F-42A3-9D32-9C476432A2E6}" presName="pictRect" presStyleLbl="revTx" presStyleIdx="6" presStyleCnt="8">
        <dgm:presLayoutVars>
          <dgm:chMax val="0"/>
          <dgm:bulletEnabled/>
        </dgm:presLayoutVars>
      </dgm:prSet>
      <dgm:spPr/>
    </dgm:pt>
    <dgm:pt modelId="{D2E08F64-6018-47E5-86B6-83C1BB4D348A}" type="pres">
      <dgm:prSet presAssocID="{D823AC8A-9E5F-42A3-9D32-9C476432A2E6}" presName="textRect" presStyleLbl="revTx" presStyleIdx="7" presStyleCnt="8">
        <dgm:presLayoutVars>
          <dgm:bulletEnabled/>
        </dgm:presLayoutVars>
      </dgm:prSet>
      <dgm:spPr/>
    </dgm:pt>
  </dgm:ptLst>
  <dgm:cxnLst>
    <dgm:cxn modelId="{1050F401-DDD6-4BA5-8249-AEE3B4188781}" srcId="{1A9E4367-1A62-4A90-A561-47C230F7633E}" destId="{FBD52BEC-91C2-4F65-B9FD-828BA97455A5}" srcOrd="1" destOrd="0" parTransId="{9072730B-1A5A-421F-AECA-55178EDED6EC}" sibTransId="{1191A11A-0577-4D9E-AF91-810326AA4B78}"/>
    <dgm:cxn modelId="{BF8CE909-6E0B-43C0-A781-6304E222E05D}" type="presOf" srcId="{D823AC8A-9E5F-42A3-9D32-9C476432A2E6}" destId="{E9AF003D-EE15-450A-A259-029D0007FF81}" srcOrd="0" destOrd="0" presId="urn:microsoft.com/office/officeart/2024/3/layout/hArchList1"/>
    <dgm:cxn modelId="{3968C12D-4278-41C7-A322-E9F84FF67515}" type="presOf" srcId="{1904730E-F9D2-40A2-8931-8315184EE96A}" destId="{8B25A731-60CB-4C99-AC94-AEA7FC3F8E60}" srcOrd="0" destOrd="0" presId="urn:microsoft.com/office/officeart/2024/3/layout/hArchList1"/>
    <dgm:cxn modelId="{6FD5E538-C7AC-47D6-944C-57C5639FEDA2}" type="presOf" srcId="{FBD52BEC-91C2-4F65-B9FD-828BA97455A5}" destId="{C71212AB-4497-4C5E-BEFC-740E5FE470CC}" srcOrd="0" destOrd="0" presId="urn:microsoft.com/office/officeart/2024/3/layout/hArchList1"/>
    <dgm:cxn modelId="{3AECA361-B49E-4382-9CBE-9E9B7FFD0BAD}" type="presOf" srcId="{7EF0080E-7F69-4867-91FF-8042C4846FA4}" destId="{880027A8-5B09-4882-A74B-AF6C245FF259}" srcOrd="0" destOrd="0" presId="urn:microsoft.com/office/officeart/2024/3/layout/hArchList1"/>
    <dgm:cxn modelId="{1139CF42-93E0-4F34-A42A-4A75B935C191}" type="presOf" srcId="{1A9E4367-1A62-4A90-A561-47C230F7633E}" destId="{4C0AFA0F-2C29-415A-9A56-E2BFEA50E92D}" srcOrd="0" destOrd="0" presId="urn:microsoft.com/office/officeart/2024/3/layout/hArchList1"/>
    <dgm:cxn modelId="{EFF23749-5E91-47EC-A02E-161E456752D3}" type="presOf" srcId="{B0B73913-DA1F-4A1E-A885-32A934B4E6A4}" destId="{D2E08F64-6018-47E5-86B6-83C1BB4D348A}" srcOrd="0" destOrd="0" presId="urn:microsoft.com/office/officeart/2024/3/layout/hArchList1"/>
    <dgm:cxn modelId="{BBC5F369-57BE-44F3-AD11-FB4ED4E7DA1A}" srcId="{FBD52BEC-91C2-4F65-B9FD-828BA97455A5}" destId="{3ECC1C46-D28A-4A8E-9F8D-3A269CF73488}" srcOrd="0" destOrd="0" parTransId="{458A0962-8CCD-4821-80FB-F6BE6953B14D}" sibTransId="{F2F7738A-016D-4D1C-9A05-FC72B8E856E6}"/>
    <dgm:cxn modelId="{3A016F79-00AA-4516-B509-81918AF0BC5F}" srcId="{1904730E-F9D2-40A2-8931-8315184EE96A}" destId="{086ADDB3-1FE1-46A3-8404-EDA5E624F111}" srcOrd="0" destOrd="0" parTransId="{67A2CED1-3D7F-46F6-8E24-23C6811CE114}" sibTransId="{55B99069-D584-4B72-9B57-5A5E2A35BADD}"/>
    <dgm:cxn modelId="{EB6A3986-BEB6-4E15-A792-4BDEA377C97F}" srcId="{D823AC8A-9E5F-42A3-9D32-9C476432A2E6}" destId="{B0B73913-DA1F-4A1E-A885-32A934B4E6A4}" srcOrd="0" destOrd="0" parTransId="{CBABDEBD-8000-4719-9BB6-89FDAD5F62AB}" sibTransId="{7762792F-C0A5-4167-BCCB-E47EFECFBC15}"/>
    <dgm:cxn modelId="{7676D494-3755-4B6C-AE7F-ADF66AC673B9}" type="presOf" srcId="{1191A11A-0577-4D9E-AF91-810326AA4B78}" destId="{DEA1C8C9-B7C3-4310-BBCE-6F6079BC4B83}" srcOrd="0" destOrd="0" presId="urn:microsoft.com/office/officeart/2024/3/layout/hArchList1"/>
    <dgm:cxn modelId="{55159A9E-65AA-44BE-B91D-FA9050DB5AB0}" type="presOf" srcId="{A7B9B7AA-D382-4410-ADFE-5D7DB048985E}" destId="{726E449A-50F1-42CB-BC64-DE99D491E5A3}" srcOrd="0" destOrd="0" presId="urn:microsoft.com/office/officeart/2024/3/layout/hArchList1"/>
    <dgm:cxn modelId="{326278AA-EF98-483A-A636-D3160E20717D}" type="presOf" srcId="{8E4A0F20-1FE4-465B-9860-8B4E4B585924}" destId="{F943B66E-6DCA-479C-A45D-A68B0A40BC1D}" srcOrd="0" destOrd="0" presId="urn:microsoft.com/office/officeart/2024/3/layout/hArchList1"/>
    <dgm:cxn modelId="{63951BC4-041A-46A6-B239-430605E7C189}" type="presOf" srcId="{086ADDB3-1FE1-46A3-8404-EDA5E624F111}" destId="{9AF89BC4-4C52-4B57-AD44-94E6DF700B38}" srcOrd="0" destOrd="0" presId="urn:microsoft.com/office/officeart/2024/3/layout/hArchList1"/>
    <dgm:cxn modelId="{8D5C51CD-0F4C-46CF-B90F-1E178829B763}" type="presOf" srcId="{3ECC1C46-D28A-4A8E-9F8D-3A269CF73488}" destId="{FEE2A123-76FF-4B48-97CC-2B3B999BC38A}" srcOrd="0" destOrd="0" presId="urn:microsoft.com/office/officeart/2024/3/layout/hArchList1"/>
    <dgm:cxn modelId="{EDAB75DA-243E-4560-93C3-3B7C715F9434}" srcId="{1A9E4367-1A62-4A90-A561-47C230F7633E}" destId="{1904730E-F9D2-40A2-8931-8315184EE96A}" srcOrd="0" destOrd="0" parTransId="{47B7C0E0-3CD9-4B8F-8EB0-C10AC76804AE}" sibTransId="{A7B9B7AA-D382-4410-ADFE-5D7DB048985E}"/>
    <dgm:cxn modelId="{A6F569DC-C814-47DC-B1FF-B851CE86BEB2}" type="presOf" srcId="{40BEDF24-DE51-443A-962D-CC448C9970C4}" destId="{FAEA7EC2-FB43-4709-9EDC-87A47E86508E}" srcOrd="0" destOrd="0" presId="urn:microsoft.com/office/officeart/2024/3/layout/hArchList1"/>
    <dgm:cxn modelId="{B7B309E6-E9EA-46B0-BD43-6141A7C20CF8}" srcId="{1A9E4367-1A62-4A90-A561-47C230F7633E}" destId="{D823AC8A-9E5F-42A3-9D32-9C476432A2E6}" srcOrd="3" destOrd="0" parTransId="{D133C153-A4A3-4B9C-9FE5-0AC45A382AD7}" sibTransId="{74988CB7-C1D1-492D-9CCB-0A33F19B2866}"/>
    <dgm:cxn modelId="{E1921FF7-9582-47E2-8655-06C5077BF2E4}" srcId="{8E4A0F20-1FE4-465B-9860-8B4E4B585924}" destId="{7EF0080E-7F69-4867-91FF-8042C4846FA4}" srcOrd="0" destOrd="0" parTransId="{42AC3E22-93AC-4CFB-AB06-9FE6B3D995F5}" sibTransId="{7862DF1C-F0DC-41A5-A03C-ED593EAC2F4E}"/>
    <dgm:cxn modelId="{75CFB6FC-F9A5-41F5-A569-C7F33BA479C5}" srcId="{1A9E4367-1A62-4A90-A561-47C230F7633E}" destId="{8E4A0F20-1FE4-465B-9860-8B4E4B585924}" srcOrd="2" destOrd="0" parTransId="{6995D3BA-3CC4-466B-8DA2-145402E46999}" sibTransId="{40BEDF24-DE51-443A-962D-CC448C9970C4}"/>
    <dgm:cxn modelId="{5B9BDB51-CA6A-4017-AC3F-701C1A3B8EEF}" type="presParOf" srcId="{4C0AFA0F-2C29-415A-9A56-E2BFEA50E92D}" destId="{58684F86-66F9-46EB-9A0B-CE3495582E17}" srcOrd="0" destOrd="0" presId="urn:microsoft.com/office/officeart/2024/3/layout/hArchList1"/>
    <dgm:cxn modelId="{B666614A-97F9-47E0-A2B8-0CA8BAC3B258}" type="presParOf" srcId="{58684F86-66F9-46EB-9A0B-CE3495582E17}" destId="{8B25A731-60CB-4C99-AC94-AEA7FC3F8E60}" srcOrd="0" destOrd="0" presId="urn:microsoft.com/office/officeart/2024/3/layout/hArchList1"/>
    <dgm:cxn modelId="{D0956D27-E724-4930-BAB8-9E85158D3924}" type="presParOf" srcId="{58684F86-66F9-46EB-9A0B-CE3495582E17}" destId="{9AF89BC4-4C52-4B57-AD44-94E6DF700B38}" srcOrd="1" destOrd="0" presId="urn:microsoft.com/office/officeart/2024/3/layout/hArchList1"/>
    <dgm:cxn modelId="{1FD69FCD-6A69-4409-89C8-135E20DC953D}" type="presParOf" srcId="{4C0AFA0F-2C29-415A-9A56-E2BFEA50E92D}" destId="{726E449A-50F1-42CB-BC64-DE99D491E5A3}" srcOrd="1" destOrd="0" presId="urn:microsoft.com/office/officeart/2024/3/layout/hArchList1"/>
    <dgm:cxn modelId="{40B208C2-BDA1-456B-A842-A977925E823F}" type="presParOf" srcId="{4C0AFA0F-2C29-415A-9A56-E2BFEA50E92D}" destId="{9F6A1F57-D144-43D4-87CD-18307F858978}" srcOrd="2" destOrd="0" presId="urn:microsoft.com/office/officeart/2024/3/layout/hArchList1"/>
    <dgm:cxn modelId="{F7D57F3E-9DF6-465D-8A03-D1B4183D7D52}" type="presParOf" srcId="{9F6A1F57-D144-43D4-87CD-18307F858978}" destId="{C71212AB-4497-4C5E-BEFC-740E5FE470CC}" srcOrd="0" destOrd="0" presId="urn:microsoft.com/office/officeart/2024/3/layout/hArchList1"/>
    <dgm:cxn modelId="{21D9D2D2-16AC-4A1E-82F9-552AADB65A8A}" type="presParOf" srcId="{9F6A1F57-D144-43D4-87CD-18307F858978}" destId="{FEE2A123-76FF-4B48-97CC-2B3B999BC38A}" srcOrd="1" destOrd="0" presId="urn:microsoft.com/office/officeart/2024/3/layout/hArchList1"/>
    <dgm:cxn modelId="{5F575B40-57CB-41E9-B55D-CD805F35E32D}" type="presParOf" srcId="{4C0AFA0F-2C29-415A-9A56-E2BFEA50E92D}" destId="{DEA1C8C9-B7C3-4310-BBCE-6F6079BC4B83}" srcOrd="3" destOrd="0" presId="urn:microsoft.com/office/officeart/2024/3/layout/hArchList1"/>
    <dgm:cxn modelId="{32AC5E13-6F7A-4DAF-B292-3859859DB832}" type="presParOf" srcId="{4C0AFA0F-2C29-415A-9A56-E2BFEA50E92D}" destId="{5E42F607-D85A-4375-928A-AACBD77CBF82}" srcOrd="4" destOrd="0" presId="urn:microsoft.com/office/officeart/2024/3/layout/hArchList1"/>
    <dgm:cxn modelId="{17919DEF-5CFF-4C67-9976-9A79E6E032F8}" type="presParOf" srcId="{5E42F607-D85A-4375-928A-AACBD77CBF82}" destId="{F943B66E-6DCA-479C-A45D-A68B0A40BC1D}" srcOrd="0" destOrd="0" presId="urn:microsoft.com/office/officeart/2024/3/layout/hArchList1"/>
    <dgm:cxn modelId="{FF1928B1-AAEF-4963-8772-62F966627043}" type="presParOf" srcId="{5E42F607-D85A-4375-928A-AACBD77CBF82}" destId="{880027A8-5B09-4882-A74B-AF6C245FF259}" srcOrd="1" destOrd="0" presId="urn:microsoft.com/office/officeart/2024/3/layout/hArchList1"/>
    <dgm:cxn modelId="{9B238E93-AD50-4F64-910E-FB3187CEBE14}" type="presParOf" srcId="{4C0AFA0F-2C29-415A-9A56-E2BFEA50E92D}" destId="{FAEA7EC2-FB43-4709-9EDC-87A47E86508E}" srcOrd="5" destOrd="0" presId="urn:microsoft.com/office/officeart/2024/3/layout/hArchList1"/>
    <dgm:cxn modelId="{9DA32374-7134-4E53-B8D2-FB8C437919BD}" type="presParOf" srcId="{4C0AFA0F-2C29-415A-9A56-E2BFEA50E92D}" destId="{92E04F5C-95A8-4F1D-8908-529CC680DBE6}" srcOrd="6" destOrd="0" presId="urn:microsoft.com/office/officeart/2024/3/layout/hArchList1"/>
    <dgm:cxn modelId="{68280469-C936-4EF2-8145-A2DDAA79BE75}" type="presParOf" srcId="{92E04F5C-95A8-4F1D-8908-529CC680DBE6}" destId="{E9AF003D-EE15-450A-A259-029D0007FF81}" srcOrd="0" destOrd="0" presId="urn:microsoft.com/office/officeart/2024/3/layout/hArchList1"/>
    <dgm:cxn modelId="{C3E6A47F-DCE5-4BCF-AE57-E721FE01EFCF}" type="presParOf" srcId="{92E04F5C-95A8-4F1D-8908-529CC680DBE6}" destId="{D2E08F64-6018-47E5-86B6-83C1BB4D348A}"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37C333-407F-4AA8-94A1-75E092102A02}">
      <dsp:nvSpPr>
        <dsp:cNvPr id="0" name=""/>
        <dsp:cNvSpPr/>
      </dsp:nvSpPr>
      <dsp:spPr>
        <a:xfrm>
          <a:off x="0" y="0"/>
          <a:ext cx="1552009" cy="155200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26811" r="6442" b="4"/>
          <a:stretch/>
        </a:blipFill>
        <a:ln>
          <a:noFill/>
        </a:ln>
        <a:effectLst/>
      </dsp:spPr>
      <dsp:style>
        <a:lnRef idx="0">
          <a:scrgbClr r="0" g="0" b="0"/>
        </a:lnRef>
        <a:fillRef idx="3">
          <a:scrgbClr r="0" g="0" b="0"/>
        </a:fillRef>
        <a:effectRef idx="2">
          <a:scrgbClr r="0" g="0" b="0"/>
        </a:effectRef>
        <a:fontRef idx="minor">
          <a:schemeClr val="lt1"/>
        </a:fontRef>
      </dsp:style>
    </dsp:sp>
    <dsp:sp modelId="{7F93736E-42EE-47F9-AF62-9A5E0F38283E}">
      <dsp:nvSpPr>
        <dsp:cNvPr id="0" name=""/>
        <dsp:cNvSpPr/>
      </dsp:nvSpPr>
      <dsp:spPr>
        <a:xfrm>
          <a:off x="1732009" y="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Empathy Through Shared Experience</a:t>
          </a:r>
        </a:p>
      </dsp:txBody>
      <dsp:txXfrm>
        <a:off x="1732009" y="0"/>
        <a:ext cx="9393022" cy="380326"/>
      </dsp:txXfrm>
    </dsp:sp>
    <dsp:sp modelId="{778CD0F2-A33E-4F2B-ABA2-6593D465B81E}">
      <dsp:nvSpPr>
        <dsp:cNvPr id="0" name=""/>
        <dsp:cNvSpPr/>
      </dsp:nvSpPr>
      <dsp:spPr>
        <a:xfrm>
          <a:off x="1732009" y="38032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Lived experience enables peer managers to empathize deeply with clients, strengthening trust and rapport.</a:t>
          </a:r>
        </a:p>
      </dsp:txBody>
      <dsp:txXfrm>
        <a:off x="1732009" y="380326"/>
        <a:ext cx="9393022" cy="1171682"/>
      </dsp:txXfrm>
    </dsp:sp>
    <dsp:sp modelId="{309548E9-0C74-4D38-9531-750E48CA4F0C}">
      <dsp:nvSpPr>
        <dsp:cNvPr id="0" name=""/>
        <dsp:cNvSpPr/>
      </dsp:nvSpPr>
      <dsp:spPr>
        <a:xfrm>
          <a:off x="0" y="1676170"/>
          <a:ext cx="1552009" cy="155200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2268" r="30985" b="4"/>
          <a:stretch/>
        </a:blipFill>
        <a:ln>
          <a:noFill/>
        </a:ln>
        <a:effectLst/>
      </dsp:spPr>
      <dsp:style>
        <a:lnRef idx="0">
          <a:scrgbClr r="0" g="0" b="0"/>
        </a:lnRef>
        <a:fillRef idx="3">
          <a:scrgbClr r="0" g="0" b="0"/>
        </a:fillRef>
        <a:effectRef idx="2">
          <a:scrgbClr r="0" g="0" b="0"/>
        </a:effectRef>
        <a:fontRef idx="minor">
          <a:schemeClr val="lt1"/>
        </a:fontRef>
      </dsp:style>
    </dsp:sp>
    <dsp:sp modelId="{47FEF517-3430-45D9-A985-EF5DC4DD0E0B}">
      <dsp:nvSpPr>
        <dsp:cNvPr id="0" name=""/>
        <dsp:cNvSpPr/>
      </dsp:nvSpPr>
      <dsp:spPr>
        <a:xfrm>
          <a:off x="1732009" y="167617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Enhancing Credibility</a:t>
          </a:r>
        </a:p>
      </dsp:txBody>
      <dsp:txXfrm>
        <a:off x="1732009" y="1676170"/>
        <a:ext cx="9393022" cy="380326"/>
      </dsp:txXfrm>
    </dsp:sp>
    <dsp:sp modelId="{A02D0A2D-771E-46FE-89BC-BE7234F2F097}">
      <dsp:nvSpPr>
        <dsp:cNvPr id="0" name=""/>
        <dsp:cNvSpPr/>
      </dsp:nvSpPr>
      <dsp:spPr>
        <a:xfrm>
          <a:off x="1732009" y="205649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Sharing personal recovery stories builds credibility and authenticity in the peer support relationship.</a:t>
          </a:r>
        </a:p>
      </dsp:txBody>
      <dsp:txXfrm>
        <a:off x="1732009" y="2056496"/>
        <a:ext cx="9393022" cy="1171682"/>
      </dsp:txXfrm>
    </dsp:sp>
    <dsp:sp modelId="{52E11813-1E41-4DFF-A9BF-60C9CC1A1D32}">
      <dsp:nvSpPr>
        <dsp:cNvPr id="0" name=""/>
        <dsp:cNvSpPr/>
      </dsp:nvSpPr>
      <dsp:spPr>
        <a:xfrm>
          <a:off x="0" y="3352340"/>
          <a:ext cx="1552009" cy="155200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8627" r="14626" b="4"/>
          <a:stretch/>
        </a:blipFill>
        <a:ln>
          <a:noFill/>
        </a:ln>
        <a:effectLst/>
      </dsp:spPr>
      <dsp:style>
        <a:lnRef idx="0">
          <a:scrgbClr r="0" g="0" b="0"/>
        </a:lnRef>
        <a:fillRef idx="3">
          <a:scrgbClr r="0" g="0" b="0"/>
        </a:fillRef>
        <a:effectRef idx="2">
          <a:scrgbClr r="0" g="0" b="0"/>
        </a:effectRef>
        <a:fontRef idx="minor">
          <a:schemeClr val="lt1"/>
        </a:fontRef>
      </dsp:style>
    </dsp:sp>
    <dsp:sp modelId="{6DA0D946-8631-4DD7-A796-70379A46E1B7}">
      <dsp:nvSpPr>
        <dsp:cNvPr id="0" name=""/>
        <dsp:cNvSpPr/>
      </dsp:nvSpPr>
      <dsp:spPr>
        <a:xfrm>
          <a:off x="1732009" y="335234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Boosting Motivation and Engagement</a:t>
          </a:r>
        </a:p>
      </dsp:txBody>
      <dsp:txXfrm>
        <a:off x="1732009" y="3352340"/>
        <a:ext cx="9393022" cy="380326"/>
      </dsp:txXfrm>
    </dsp:sp>
    <dsp:sp modelId="{FB78E848-958B-4407-9EDF-4C014DF25A0C}">
      <dsp:nvSpPr>
        <dsp:cNvPr id="0" name=""/>
        <dsp:cNvSpPr/>
      </dsp:nvSpPr>
      <dsp:spPr>
        <a:xfrm>
          <a:off x="1732009" y="373266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Shared experiences motivate clients and encourage active engagement in their recovery journey.</a:t>
          </a:r>
        </a:p>
      </dsp:txBody>
      <dsp:txXfrm>
        <a:off x="1732009" y="3732666"/>
        <a:ext cx="9393022" cy="11716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A0CE0B-21A6-4ADF-B817-8CF5EBD56405}">
      <dsp:nvSpPr>
        <dsp:cNvPr id="0" name=""/>
        <dsp:cNvSpPr/>
      </dsp:nvSpPr>
      <dsp:spPr>
        <a:xfrm>
          <a:off x="0" y="0"/>
          <a:ext cx="1552009" cy="155200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29216" r="10787" b="5"/>
          <a:stretch/>
        </a:blipFill>
        <a:ln>
          <a:noFill/>
        </a:ln>
        <a:effectLst/>
      </dsp:spPr>
      <dsp:style>
        <a:lnRef idx="0">
          <a:scrgbClr r="0" g="0" b="0"/>
        </a:lnRef>
        <a:fillRef idx="3">
          <a:scrgbClr r="0" g="0" b="0"/>
        </a:fillRef>
        <a:effectRef idx="2">
          <a:scrgbClr r="0" g="0" b="0"/>
        </a:effectRef>
        <a:fontRef idx="minor">
          <a:schemeClr val="lt1"/>
        </a:fontRef>
      </dsp:style>
    </dsp:sp>
    <dsp:sp modelId="{F77E39D0-B864-4A41-BFE4-A9903BB6911B}">
      <dsp:nvSpPr>
        <dsp:cNvPr id="0" name=""/>
        <dsp:cNvSpPr/>
      </dsp:nvSpPr>
      <dsp:spPr>
        <a:xfrm>
          <a:off x="1732009" y="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Weighing Options</a:t>
          </a:r>
        </a:p>
      </dsp:txBody>
      <dsp:txXfrm>
        <a:off x="1732009" y="0"/>
        <a:ext cx="9393022" cy="380326"/>
      </dsp:txXfrm>
    </dsp:sp>
    <dsp:sp modelId="{6826B66B-6A2F-4E4F-B03F-C0FB65212221}">
      <dsp:nvSpPr>
        <dsp:cNvPr id="0" name=""/>
        <dsp:cNvSpPr/>
      </dsp:nvSpPr>
      <dsp:spPr>
        <a:xfrm>
          <a:off x="1732009" y="38032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Clients learn to evaluate different choices carefully before making decisions.</a:t>
          </a:r>
        </a:p>
      </dsp:txBody>
      <dsp:txXfrm>
        <a:off x="1732009" y="380326"/>
        <a:ext cx="9393022" cy="1171682"/>
      </dsp:txXfrm>
    </dsp:sp>
    <dsp:sp modelId="{1617687B-16B1-4EC1-986C-76C86D8250EF}">
      <dsp:nvSpPr>
        <dsp:cNvPr id="0" name=""/>
        <dsp:cNvSpPr/>
      </dsp:nvSpPr>
      <dsp:spPr>
        <a:xfrm>
          <a:off x="0" y="1676170"/>
          <a:ext cx="1552009" cy="155200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5568" r="18935" b="5"/>
          <a:stretch/>
        </a:blipFill>
        <a:ln>
          <a:noFill/>
        </a:ln>
        <a:effectLst/>
      </dsp:spPr>
      <dsp:style>
        <a:lnRef idx="0">
          <a:scrgbClr r="0" g="0" b="0"/>
        </a:lnRef>
        <a:fillRef idx="3">
          <a:scrgbClr r="0" g="0" b="0"/>
        </a:fillRef>
        <a:effectRef idx="2">
          <a:scrgbClr r="0" g="0" b="0"/>
        </a:effectRef>
        <a:fontRef idx="minor">
          <a:schemeClr val="lt1"/>
        </a:fontRef>
      </dsp:style>
    </dsp:sp>
    <dsp:sp modelId="{5F628D12-664A-4C24-86D9-92CE354E221F}">
      <dsp:nvSpPr>
        <dsp:cNvPr id="0" name=""/>
        <dsp:cNvSpPr/>
      </dsp:nvSpPr>
      <dsp:spPr>
        <a:xfrm>
          <a:off x="1732009" y="167617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Considering Consequences</a:t>
          </a:r>
        </a:p>
      </dsp:txBody>
      <dsp:txXfrm>
        <a:off x="1732009" y="1676170"/>
        <a:ext cx="9393022" cy="380326"/>
      </dsp:txXfrm>
    </dsp:sp>
    <dsp:sp modelId="{14E4114F-2EEF-48E9-B6BF-964094613917}">
      <dsp:nvSpPr>
        <dsp:cNvPr id="0" name=""/>
        <dsp:cNvSpPr/>
      </dsp:nvSpPr>
      <dsp:spPr>
        <a:xfrm>
          <a:off x="1732009" y="205649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Understanding the potential outcomes of each option helps in responsible decision-making.</a:t>
          </a:r>
        </a:p>
      </dsp:txBody>
      <dsp:txXfrm>
        <a:off x="1732009" y="2056496"/>
        <a:ext cx="9393022" cy="1171682"/>
      </dsp:txXfrm>
    </dsp:sp>
    <dsp:sp modelId="{75EDA654-B143-4F6D-A4D9-97E779A60950}">
      <dsp:nvSpPr>
        <dsp:cNvPr id="0" name=""/>
        <dsp:cNvSpPr/>
      </dsp:nvSpPr>
      <dsp:spPr>
        <a:xfrm>
          <a:off x="0" y="3352340"/>
          <a:ext cx="1552009" cy="155200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22380" r="21372" b="3"/>
          <a:stretch/>
        </a:blipFill>
        <a:ln>
          <a:noFill/>
        </a:ln>
        <a:effectLst/>
      </dsp:spPr>
      <dsp:style>
        <a:lnRef idx="0">
          <a:scrgbClr r="0" g="0" b="0"/>
        </a:lnRef>
        <a:fillRef idx="3">
          <a:scrgbClr r="0" g="0" b="0"/>
        </a:fillRef>
        <a:effectRef idx="2">
          <a:scrgbClr r="0" g="0" b="0"/>
        </a:effectRef>
        <a:fontRef idx="minor">
          <a:schemeClr val="lt1"/>
        </a:fontRef>
      </dsp:style>
    </dsp:sp>
    <dsp:sp modelId="{EF31C273-D9CA-4E18-969B-CA4FD48B6B3A}">
      <dsp:nvSpPr>
        <dsp:cNvPr id="0" name=""/>
        <dsp:cNvSpPr/>
      </dsp:nvSpPr>
      <dsp:spPr>
        <a:xfrm>
          <a:off x="1732009" y="335234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Aligning with Goals</a:t>
          </a:r>
        </a:p>
      </dsp:txBody>
      <dsp:txXfrm>
        <a:off x="1732009" y="3352340"/>
        <a:ext cx="9393022" cy="380326"/>
      </dsp:txXfrm>
    </dsp:sp>
    <dsp:sp modelId="{04B7C478-76A3-4EBC-A0FC-790D0CB270BB}">
      <dsp:nvSpPr>
        <dsp:cNvPr id="0" name=""/>
        <dsp:cNvSpPr/>
      </dsp:nvSpPr>
      <dsp:spPr>
        <a:xfrm>
          <a:off x="1732009" y="373266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Ensuring decisions support personal goals fosters autonomy and responsibility.</a:t>
          </a:r>
        </a:p>
      </dsp:txBody>
      <dsp:txXfrm>
        <a:off x="1732009" y="3732666"/>
        <a:ext cx="9393022" cy="11716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3F819D-4363-4092-A58E-53E4B1FDD00B}">
      <dsp:nvSpPr>
        <dsp:cNvPr id="0" name=""/>
        <dsp:cNvSpPr/>
      </dsp:nvSpPr>
      <dsp:spPr>
        <a:xfrm>
          <a:off x="0" y="0"/>
          <a:ext cx="1552009" cy="155200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5988" r="27265" b="4"/>
          <a:stretch/>
        </a:blipFill>
        <a:ln>
          <a:noFill/>
        </a:ln>
        <a:effectLst/>
      </dsp:spPr>
      <dsp:style>
        <a:lnRef idx="0">
          <a:scrgbClr r="0" g="0" b="0"/>
        </a:lnRef>
        <a:fillRef idx="3">
          <a:scrgbClr r="0" g="0" b="0"/>
        </a:fillRef>
        <a:effectRef idx="2">
          <a:scrgbClr r="0" g="0" b="0"/>
        </a:effectRef>
        <a:fontRef idx="minor">
          <a:schemeClr val="lt1"/>
        </a:fontRef>
      </dsp:style>
    </dsp:sp>
    <dsp:sp modelId="{088D985F-0CDD-4244-8D78-13F44927371A}">
      <dsp:nvSpPr>
        <dsp:cNvPr id="0" name=""/>
        <dsp:cNvSpPr/>
      </dsp:nvSpPr>
      <dsp:spPr>
        <a:xfrm>
          <a:off x="1732009" y="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Building Strong Relationships</a:t>
          </a:r>
        </a:p>
      </dsp:txBody>
      <dsp:txXfrm>
        <a:off x="1732009" y="0"/>
        <a:ext cx="9393022" cy="380326"/>
      </dsp:txXfrm>
    </dsp:sp>
    <dsp:sp modelId="{9D756D16-644F-4FB2-9B4B-05F724939B57}">
      <dsp:nvSpPr>
        <dsp:cNvPr id="0" name=""/>
        <dsp:cNvSpPr/>
      </dsp:nvSpPr>
      <dsp:spPr>
        <a:xfrm>
          <a:off x="1732009" y="38032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Effective communication fosters trust and connection, essential for building strong relationships during recovery.</a:t>
          </a:r>
        </a:p>
      </dsp:txBody>
      <dsp:txXfrm>
        <a:off x="1732009" y="380326"/>
        <a:ext cx="9393022" cy="1171682"/>
      </dsp:txXfrm>
    </dsp:sp>
    <dsp:sp modelId="{017DE230-093D-49E5-828D-230E99EE029E}">
      <dsp:nvSpPr>
        <dsp:cNvPr id="0" name=""/>
        <dsp:cNvSpPr/>
      </dsp:nvSpPr>
      <dsp:spPr>
        <a:xfrm>
          <a:off x="0" y="1676170"/>
          <a:ext cx="1552009" cy="155200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27198" r="6054" b="4"/>
          <a:stretch/>
        </a:blipFill>
        <a:ln>
          <a:noFill/>
        </a:ln>
        <a:effectLst/>
      </dsp:spPr>
      <dsp:style>
        <a:lnRef idx="0">
          <a:scrgbClr r="0" g="0" b="0"/>
        </a:lnRef>
        <a:fillRef idx="3">
          <a:scrgbClr r="0" g="0" b="0"/>
        </a:fillRef>
        <a:effectRef idx="2">
          <a:scrgbClr r="0" g="0" b="0"/>
        </a:effectRef>
        <a:fontRef idx="minor">
          <a:schemeClr val="lt1"/>
        </a:fontRef>
      </dsp:style>
    </dsp:sp>
    <dsp:sp modelId="{8943AE21-8DB9-4142-819C-9FD4BC3C4DD3}">
      <dsp:nvSpPr>
        <dsp:cNvPr id="0" name=""/>
        <dsp:cNvSpPr/>
      </dsp:nvSpPr>
      <dsp:spPr>
        <a:xfrm>
          <a:off x="1732009" y="167617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Self-Advocacy Skills</a:t>
          </a:r>
        </a:p>
      </dsp:txBody>
      <dsp:txXfrm>
        <a:off x="1732009" y="1676170"/>
        <a:ext cx="9393022" cy="380326"/>
      </dsp:txXfrm>
    </dsp:sp>
    <dsp:sp modelId="{6A7CEBA1-C437-4609-9F81-12A3BB230F67}">
      <dsp:nvSpPr>
        <dsp:cNvPr id="0" name=""/>
        <dsp:cNvSpPr/>
      </dsp:nvSpPr>
      <dsp:spPr>
        <a:xfrm>
          <a:off x="1732009" y="205649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Clients learn to express their needs and rights clearly to advocate for themselves effectively.</a:t>
          </a:r>
        </a:p>
      </dsp:txBody>
      <dsp:txXfrm>
        <a:off x="1732009" y="2056496"/>
        <a:ext cx="9393022" cy="1171682"/>
      </dsp:txXfrm>
    </dsp:sp>
    <dsp:sp modelId="{B6E1E879-4873-4DDC-A3A6-C2EBA0F9553C}">
      <dsp:nvSpPr>
        <dsp:cNvPr id="0" name=""/>
        <dsp:cNvSpPr/>
      </dsp:nvSpPr>
      <dsp:spPr>
        <a:xfrm>
          <a:off x="0" y="3352340"/>
          <a:ext cx="1552009" cy="155200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26548" r="6705" b="4"/>
          <a:stretch/>
        </a:blipFill>
        <a:ln>
          <a:noFill/>
        </a:ln>
        <a:effectLst/>
      </dsp:spPr>
      <dsp:style>
        <a:lnRef idx="0">
          <a:scrgbClr r="0" g="0" b="0"/>
        </a:lnRef>
        <a:fillRef idx="3">
          <a:scrgbClr r="0" g="0" b="0"/>
        </a:fillRef>
        <a:effectRef idx="2">
          <a:scrgbClr r="0" g="0" b="0"/>
        </a:effectRef>
        <a:fontRef idx="minor">
          <a:schemeClr val="lt1"/>
        </a:fontRef>
      </dsp:style>
    </dsp:sp>
    <dsp:sp modelId="{D079D05B-48E7-499F-9DF7-39620076CA25}">
      <dsp:nvSpPr>
        <dsp:cNvPr id="0" name=""/>
        <dsp:cNvSpPr/>
      </dsp:nvSpPr>
      <dsp:spPr>
        <a:xfrm>
          <a:off x="1732009" y="335234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Collaborative Partnerships</a:t>
          </a:r>
        </a:p>
      </dsp:txBody>
      <dsp:txXfrm>
        <a:off x="1732009" y="3352340"/>
        <a:ext cx="9393022" cy="380326"/>
      </dsp:txXfrm>
    </dsp:sp>
    <dsp:sp modelId="{CDD66E5E-1B4E-4089-95D2-2BC0744601DD}">
      <dsp:nvSpPr>
        <dsp:cNvPr id="0" name=""/>
        <dsp:cNvSpPr/>
      </dsp:nvSpPr>
      <dsp:spPr>
        <a:xfrm>
          <a:off x="1732009" y="373266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Collaborating with others enhances recovery by sharing ideas and working towards common goals.</a:t>
          </a:r>
        </a:p>
      </dsp:txBody>
      <dsp:txXfrm>
        <a:off x="1732009" y="3732666"/>
        <a:ext cx="9393022" cy="11716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F0715-AF7F-4101-8232-D01AF79B3ABC}">
      <dsp:nvSpPr>
        <dsp:cNvPr id="0" name=""/>
        <dsp:cNvSpPr/>
      </dsp:nvSpPr>
      <dsp:spPr>
        <a:xfrm>
          <a:off x="0" y="0"/>
          <a:ext cx="1552009" cy="155200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24125" r="9128" b="4"/>
          <a:stretch/>
        </a:blipFill>
        <a:ln>
          <a:noFill/>
        </a:ln>
        <a:effectLst/>
      </dsp:spPr>
      <dsp:style>
        <a:lnRef idx="0">
          <a:scrgbClr r="0" g="0" b="0"/>
        </a:lnRef>
        <a:fillRef idx="3">
          <a:scrgbClr r="0" g="0" b="0"/>
        </a:fillRef>
        <a:effectRef idx="2">
          <a:scrgbClr r="0" g="0" b="0"/>
        </a:effectRef>
        <a:fontRef idx="minor">
          <a:schemeClr val="lt1"/>
        </a:fontRef>
      </dsp:style>
    </dsp:sp>
    <dsp:sp modelId="{2183093C-D223-4C03-8C1A-2976675B0555}">
      <dsp:nvSpPr>
        <dsp:cNvPr id="0" name=""/>
        <dsp:cNvSpPr/>
      </dsp:nvSpPr>
      <dsp:spPr>
        <a:xfrm>
          <a:off x="1732009" y="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Skill Enhancement</a:t>
          </a:r>
        </a:p>
      </dsp:txBody>
      <dsp:txXfrm>
        <a:off x="1732009" y="0"/>
        <a:ext cx="9393022" cy="380326"/>
      </dsp:txXfrm>
    </dsp:sp>
    <dsp:sp modelId="{3A90C8C8-D344-4A1B-9AAD-4DB58A4B89FF}">
      <dsp:nvSpPr>
        <dsp:cNvPr id="0" name=""/>
        <dsp:cNvSpPr/>
      </dsp:nvSpPr>
      <dsp:spPr>
        <a:xfrm>
          <a:off x="1732009" y="38032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Ongoing training improves peer case managers' practical skills for better client support.</a:t>
          </a:r>
        </a:p>
      </dsp:txBody>
      <dsp:txXfrm>
        <a:off x="1732009" y="380326"/>
        <a:ext cx="9393022" cy="1171682"/>
      </dsp:txXfrm>
    </dsp:sp>
    <dsp:sp modelId="{43C3CF88-0504-47D6-97FA-F6D6A2961ACB}">
      <dsp:nvSpPr>
        <dsp:cNvPr id="0" name=""/>
        <dsp:cNvSpPr/>
      </dsp:nvSpPr>
      <dsp:spPr>
        <a:xfrm>
          <a:off x="0" y="1676170"/>
          <a:ext cx="1552009" cy="155200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6502" r="16751" b="4"/>
          <a:stretch/>
        </a:blipFill>
        <a:ln>
          <a:noFill/>
        </a:ln>
        <a:effectLst/>
      </dsp:spPr>
      <dsp:style>
        <a:lnRef idx="0">
          <a:scrgbClr r="0" g="0" b="0"/>
        </a:lnRef>
        <a:fillRef idx="3">
          <a:scrgbClr r="0" g="0" b="0"/>
        </a:fillRef>
        <a:effectRef idx="2">
          <a:scrgbClr r="0" g="0" b="0"/>
        </a:effectRef>
        <a:fontRef idx="minor">
          <a:schemeClr val="lt1"/>
        </a:fontRef>
      </dsp:style>
    </dsp:sp>
    <dsp:sp modelId="{478E1841-EB4A-450B-B347-46BA3ADEB673}">
      <dsp:nvSpPr>
        <dsp:cNvPr id="0" name=""/>
        <dsp:cNvSpPr/>
      </dsp:nvSpPr>
      <dsp:spPr>
        <a:xfrm>
          <a:off x="1732009" y="167617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Knowledge Expansion</a:t>
          </a:r>
        </a:p>
      </dsp:txBody>
      <dsp:txXfrm>
        <a:off x="1732009" y="1676170"/>
        <a:ext cx="9393022" cy="380326"/>
      </dsp:txXfrm>
    </dsp:sp>
    <dsp:sp modelId="{6339822A-6002-4C5B-A8C2-67AEEA7CA84C}">
      <dsp:nvSpPr>
        <dsp:cNvPr id="0" name=""/>
        <dsp:cNvSpPr/>
      </dsp:nvSpPr>
      <dsp:spPr>
        <a:xfrm>
          <a:off x="1732009" y="205649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Learning opportunities update peer case managers on latest practices and resources.</a:t>
          </a:r>
        </a:p>
      </dsp:txBody>
      <dsp:txXfrm>
        <a:off x="1732009" y="2056496"/>
        <a:ext cx="9393022" cy="1171682"/>
      </dsp:txXfrm>
    </dsp:sp>
    <dsp:sp modelId="{BD939422-E8B7-4763-ADD1-96BBA89C1285}">
      <dsp:nvSpPr>
        <dsp:cNvPr id="0" name=""/>
        <dsp:cNvSpPr/>
      </dsp:nvSpPr>
      <dsp:spPr>
        <a:xfrm>
          <a:off x="0" y="3352340"/>
          <a:ext cx="1552009" cy="155200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t="20117" r="4" b="13136"/>
          <a:stretch/>
        </a:blipFill>
        <a:ln>
          <a:noFill/>
        </a:ln>
        <a:effectLst/>
      </dsp:spPr>
      <dsp:style>
        <a:lnRef idx="0">
          <a:scrgbClr r="0" g="0" b="0"/>
        </a:lnRef>
        <a:fillRef idx="3">
          <a:scrgbClr r="0" g="0" b="0"/>
        </a:fillRef>
        <a:effectRef idx="2">
          <a:scrgbClr r="0" g="0" b="0"/>
        </a:effectRef>
        <a:fontRef idx="minor">
          <a:schemeClr val="lt1"/>
        </a:fontRef>
      </dsp:style>
    </dsp:sp>
    <dsp:sp modelId="{1F771D3C-3CC3-41C2-BD70-5012FC40D874}">
      <dsp:nvSpPr>
        <dsp:cNvPr id="0" name=""/>
        <dsp:cNvSpPr/>
      </dsp:nvSpPr>
      <dsp:spPr>
        <a:xfrm>
          <a:off x="1732009" y="335234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Empowering Clients</a:t>
          </a:r>
        </a:p>
      </dsp:txBody>
      <dsp:txXfrm>
        <a:off x="1732009" y="3352340"/>
        <a:ext cx="9393022" cy="380326"/>
      </dsp:txXfrm>
    </dsp:sp>
    <dsp:sp modelId="{2B9C52F6-195C-4BFF-87DC-BCE2A4C0CF98}">
      <dsp:nvSpPr>
        <dsp:cNvPr id="0" name=""/>
        <dsp:cNvSpPr/>
      </dsp:nvSpPr>
      <dsp:spPr>
        <a:xfrm>
          <a:off x="1732009" y="373266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Well-trained peer case managers effectively empower and guide their clients.</a:t>
          </a:r>
        </a:p>
      </dsp:txBody>
      <dsp:txXfrm>
        <a:off x="1732009" y="3732666"/>
        <a:ext cx="9393022" cy="11716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25A731-60CB-4C99-AC94-AEA7FC3F8E60}">
      <dsp:nvSpPr>
        <dsp:cNvPr id="0" name=""/>
        <dsp:cNvSpPr/>
      </dsp:nvSpPr>
      <dsp:spPr>
        <a:xfrm>
          <a:off x="0" y="0"/>
          <a:ext cx="2531161" cy="625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Empowering through Education</a:t>
          </a:r>
        </a:p>
      </dsp:txBody>
      <dsp:txXfrm>
        <a:off x="0" y="0"/>
        <a:ext cx="2531161" cy="625182"/>
      </dsp:txXfrm>
    </dsp:sp>
    <dsp:sp modelId="{9AF89BC4-4C52-4B57-AD44-94E6DF700B38}">
      <dsp:nvSpPr>
        <dsp:cNvPr id="0" name=""/>
        <dsp:cNvSpPr/>
      </dsp:nvSpPr>
      <dsp:spPr>
        <a:xfrm>
          <a:off x="0" y="625182"/>
          <a:ext cx="2531161" cy="2198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Peer case managers empower clients by providing education and developing essential skills.</a:t>
          </a:r>
        </a:p>
      </dsp:txBody>
      <dsp:txXfrm>
        <a:off x="0" y="625182"/>
        <a:ext cx="2531161" cy="2198256"/>
      </dsp:txXfrm>
    </dsp:sp>
    <dsp:sp modelId="{C71212AB-4497-4C5E-BEFC-740E5FE470CC}">
      <dsp:nvSpPr>
        <dsp:cNvPr id="0" name=""/>
        <dsp:cNvSpPr/>
      </dsp:nvSpPr>
      <dsp:spPr>
        <a:xfrm>
          <a:off x="2784277" y="0"/>
          <a:ext cx="2531161" cy="625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Building Trust</a:t>
          </a:r>
        </a:p>
      </dsp:txBody>
      <dsp:txXfrm>
        <a:off x="2784277" y="0"/>
        <a:ext cx="2531161" cy="625182"/>
      </dsp:txXfrm>
    </dsp:sp>
    <dsp:sp modelId="{FEE2A123-76FF-4B48-97CC-2B3B999BC38A}">
      <dsp:nvSpPr>
        <dsp:cNvPr id="0" name=""/>
        <dsp:cNvSpPr/>
      </dsp:nvSpPr>
      <dsp:spPr>
        <a:xfrm>
          <a:off x="2784277" y="625182"/>
          <a:ext cx="2531161" cy="2198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Fostering trust strengthens the client-case manager relationship and promotes open communication.</a:t>
          </a:r>
        </a:p>
      </dsp:txBody>
      <dsp:txXfrm>
        <a:off x="2784277" y="625182"/>
        <a:ext cx="2531161" cy="2198256"/>
      </dsp:txXfrm>
    </dsp:sp>
    <dsp:sp modelId="{F943B66E-6DCA-479C-A45D-A68B0A40BC1D}">
      <dsp:nvSpPr>
        <dsp:cNvPr id="0" name=""/>
        <dsp:cNvSpPr/>
      </dsp:nvSpPr>
      <dsp:spPr>
        <a:xfrm>
          <a:off x="5568554" y="0"/>
          <a:ext cx="2531161" cy="625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Promoting Autonomy</a:t>
          </a:r>
        </a:p>
      </dsp:txBody>
      <dsp:txXfrm>
        <a:off x="5568554" y="0"/>
        <a:ext cx="2531161" cy="625182"/>
      </dsp:txXfrm>
    </dsp:sp>
    <dsp:sp modelId="{880027A8-5B09-4882-A74B-AF6C245FF259}">
      <dsp:nvSpPr>
        <dsp:cNvPr id="0" name=""/>
        <dsp:cNvSpPr/>
      </dsp:nvSpPr>
      <dsp:spPr>
        <a:xfrm>
          <a:off x="5568554" y="625182"/>
          <a:ext cx="2531161" cy="2198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Encouraging client autonomy supports sustainable independence and self-management.</a:t>
          </a:r>
        </a:p>
      </dsp:txBody>
      <dsp:txXfrm>
        <a:off x="5568554" y="625182"/>
        <a:ext cx="2531161" cy="2198256"/>
      </dsp:txXfrm>
    </dsp:sp>
    <dsp:sp modelId="{E9AF003D-EE15-450A-A259-029D0007FF81}">
      <dsp:nvSpPr>
        <dsp:cNvPr id="0" name=""/>
        <dsp:cNvSpPr/>
      </dsp:nvSpPr>
      <dsp:spPr>
        <a:xfrm>
          <a:off x="8352831" y="0"/>
          <a:ext cx="2531161" cy="625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Continuous Improvement</a:t>
          </a:r>
        </a:p>
      </dsp:txBody>
      <dsp:txXfrm>
        <a:off x="8352831" y="0"/>
        <a:ext cx="2531161" cy="625182"/>
      </dsp:txXfrm>
    </dsp:sp>
    <dsp:sp modelId="{D2E08F64-6018-47E5-86B6-83C1BB4D348A}">
      <dsp:nvSpPr>
        <dsp:cNvPr id="0" name=""/>
        <dsp:cNvSpPr/>
      </dsp:nvSpPr>
      <dsp:spPr>
        <a:xfrm>
          <a:off x="8352831" y="625182"/>
          <a:ext cx="2531161" cy="2198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Ongoing practice improvements enhance service effectiveness and client well-being.</a:t>
          </a:r>
        </a:p>
      </dsp:txBody>
      <dsp:txXfrm>
        <a:off x="8352831" y="625182"/>
        <a:ext cx="2531161" cy="2198256"/>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3F58D8-CF97-41E6-85E8-8311DF0D8285}" type="datetimeFigureOut">
              <a:rPr lang="en-US" smtClean="0"/>
              <a:t>12/19/2025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AD761B-63F1-4DA2-90AC-470BF5478B0E}" type="slidenum">
              <a:rPr lang="en-US" smtClean="0"/>
              <a:t>‹#›</a:t>
            </a:fld>
            <a:endParaRPr lang="en-US"/>
          </a:p>
        </p:txBody>
      </p:sp>
    </p:spTree>
    <p:extLst>
      <p:ext uri="{BB962C8B-B14F-4D97-AF65-F5344CB8AC3E}">
        <p14:creationId xmlns:p14="http://schemas.microsoft.com/office/powerpoint/2010/main" val="3147529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This presentation explores the vital role of peer case managers in empowering clients through education and skill development. We will discuss the principles of empowerment, effective education strategies, and methods to build sustainable independence for clients.
</a:t>
            </a:r>
          </a:p>
        </p:txBody>
      </p:sp>
      <p:sp>
        <p:nvSpPr>
          <p:cNvPr id="4" name="Slide Number Placeholder 3"/>
          <p:cNvSpPr>
            <a:spLocks noGrp="1"/>
          </p:cNvSpPr>
          <p:nvPr>
            <p:ph type="sldNum" sz="quarter" idx="5"/>
          </p:nvPr>
        </p:nvSpPr>
        <p:spPr/>
        <p:txBody>
          <a:bodyPr/>
          <a:lstStyle/>
          <a:p>
            <a:fld id="{223FA1F4-4812-4D3C-838D-47519CE98946}" type="slidenum">
              <a:rPr lang="en-US" smtClean="0"/>
              <a:t>1</a:t>
            </a:fld>
            <a:endParaRPr lang="en-US"/>
          </a:p>
        </p:txBody>
      </p:sp>
    </p:spTree>
    <p:extLst>
      <p:ext uri="{BB962C8B-B14F-4D97-AF65-F5344CB8AC3E}">
        <p14:creationId xmlns:p14="http://schemas.microsoft.com/office/powerpoint/2010/main" val="4196000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will begin by defining peer case management and the importance of lived experience. Next, we cover client empowerment principles, followed by education strategies tailored for clients. Then, we discuss skill building approaches to foster independence. Finally, we look at measuring outcomes and continuous improvement.</a:t>
            </a:r>
          </a:p>
        </p:txBody>
      </p:sp>
      <p:sp>
        <p:nvSpPr>
          <p:cNvPr id="4" name="Slide Number Placeholder 3"/>
          <p:cNvSpPr>
            <a:spLocks noGrp="1"/>
          </p:cNvSpPr>
          <p:nvPr>
            <p:ph type="sldNum" sz="quarter" idx="5"/>
          </p:nvPr>
        </p:nvSpPr>
        <p:spPr/>
        <p:txBody>
          <a:bodyPr/>
          <a:lstStyle/>
          <a:p>
            <a:fld id="{223FA1F4-4812-4D3C-838D-47519CE98946}" type="slidenum">
              <a:rPr lang="en-US" smtClean="0"/>
              <a:t>2</a:t>
            </a:fld>
            <a:endParaRPr lang="en-US"/>
          </a:p>
        </p:txBody>
      </p:sp>
    </p:spTree>
    <p:extLst>
      <p:ext uri="{BB962C8B-B14F-4D97-AF65-F5344CB8AC3E}">
        <p14:creationId xmlns:p14="http://schemas.microsoft.com/office/powerpoint/2010/main" val="848006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Peer case management involves individuals with lived experience supporting clients through guidance, education, and advocacy. This foundation builds trust and relatability essential for effective support.</a:t>
            </a:r>
          </a:p>
        </p:txBody>
      </p:sp>
      <p:sp>
        <p:nvSpPr>
          <p:cNvPr id="4" name="Slide Number Placeholder 3"/>
          <p:cNvSpPr>
            <a:spLocks noGrp="1"/>
          </p:cNvSpPr>
          <p:nvPr>
            <p:ph type="sldNum" sz="quarter" idx="5"/>
          </p:nvPr>
        </p:nvSpPr>
        <p:spPr/>
        <p:txBody>
          <a:bodyPr/>
          <a:lstStyle/>
          <a:p>
            <a:fld id="{223FA1F4-4812-4D3C-838D-47519CE98946}" type="slidenum">
              <a:rPr lang="en-US" smtClean="0"/>
              <a:t>3</a:t>
            </a:fld>
            <a:endParaRPr lang="en-US"/>
          </a:p>
        </p:txBody>
      </p:sp>
    </p:spTree>
    <p:extLst>
      <p:ext uri="{BB962C8B-B14F-4D97-AF65-F5344CB8AC3E}">
        <p14:creationId xmlns:p14="http://schemas.microsoft.com/office/powerpoint/2010/main" val="1853202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Peer case managers are individuals who use their personal experience to assist clients in navigating challenges, accessing resources, and achieving goals. They serve as role models and advocates within the support system.
Image source: Microsoft 365 content library
</a:t>
            </a:r>
          </a:p>
        </p:txBody>
      </p:sp>
      <p:sp>
        <p:nvSpPr>
          <p:cNvPr id="4" name="Slide Number Placeholder 3"/>
          <p:cNvSpPr>
            <a:spLocks noGrp="1"/>
          </p:cNvSpPr>
          <p:nvPr>
            <p:ph type="sldNum" sz="quarter" idx="5"/>
          </p:nvPr>
        </p:nvSpPr>
        <p:spPr/>
        <p:txBody>
          <a:bodyPr/>
          <a:lstStyle/>
          <a:p>
            <a:fld id="{223FA1F4-4812-4D3C-838D-47519CE98946}" type="slidenum">
              <a:rPr lang="en-US" smtClean="0"/>
              <a:t>4</a:t>
            </a:fld>
            <a:endParaRPr lang="en-US"/>
          </a:p>
        </p:txBody>
      </p:sp>
    </p:spTree>
    <p:extLst>
      <p:ext uri="{BB962C8B-B14F-4D97-AF65-F5344CB8AC3E}">
        <p14:creationId xmlns:p14="http://schemas.microsoft.com/office/powerpoint/2010/main" val="415465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Lived experience fosters empathy and credibility, enabling peer case managers to connect authentically with clients. This shared understanding enhances motivation and engagement in the recovery process.
Image source: Microsoft 365 content library
</a:t>
            </a:r>
          </a:p>
        </p:txBody>
      </p:sp>
      <p:sp>
        <p:nvSpPr>
          <p:cNvPr id="4" name="Slide Number Placeholder 3"/>
          <p:cNvSpPr>
            <a:spLocks noGrp="1"/>
          </p:cNvSpPr>
          <p:nvPr>
            <p:ph type="sldNum" sz="quarter" idx="5"/>
          </p:nvPr>
        </p:nvSpPr>
        <p:spPr/>
        <p:txBody>
          <a:bodyPr/>
          <a:lstStyle/>
          <a:p>
            <a:fld id="{223FA1F4-4812-4D3C-838D-47519CE98946}" type="slidenum">
              <a:rPr lang="en-US" smtClean="0"/>
              <a:t>5</a:t>
            </a:fld>
            <a:endParaRPr lang="en-US"/>
          </a:p>
        </p:txBody>
      </p:sp>
    </p:spTree>
    <p:extLst>
      <p:ext uri="{BB962C8B-B14F-4D97-AF65-F5344CB8AC3E}">
        <p14:creationId xmlns:p14="http://schemas.microsoft.com/office/powerpoint/2010/main" val="1447835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Empowerment centers on fostering clients’ confidence and ability to advocate for themselves. Building trust and setting client-driven goals are key components of this approach.</a:t>
            </a:r>
          </a:p>
        </p:txBody>
      </p:sp>
      <p:sp>
        <p:nvSpPr>
          <p:cNvPr id="4" name="Slide Number Placeholder 3"/>
          <p:cNvSpPr>
            <a:spLocks noGrp="1"/>
          </p:cNvSpPr>
          <p:nvPr>
            <p:ph type="sldNum" sz="quarter" idx="5"/>
          </p:nvPr>
        </p:nvSpPr>
        <p:spPr/>
        <p:txBody>
          <a:bodyPr/>
          <a:lstStyle/>
          <a:p>
            <a:fld id="{223FA1F4-4812-4D3C-838D-47519CE98946}" type="slidenum">
              <a:rPr lang="en-US" smtClean="0"/>
              <a:t>6</a:t>
            </a:fld>
            <a:endParaRPr lang="en-US"/>
          </a:p>
        </p:txBody>
      </p:sp>
    </p:spTree>
    <p:extLst>
      <p:ext uri="{BB962C8B-B14F-4D97-AF65-F5344CB8AC3E}">
        <p14:creationId xmlns:p14="http://schemas.microsoft.com/office/powerpoint/2010/main" val="2729524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Empowerment encourages clients to take control of their lives and decisions. Self-advocacy skills support clients in expressing their needs and rights effectively.
Image source: Microsoft 365 content library
</a:t>
            </a:r>
          </a:p>
        </p:txBody>
      </p:sp>
      <p:sp>
        <p:nvSpPr>
          <p:cNvPr id="4" name="Slide Number Placeholder 3"/>
          <p:cNvSpPr>
            <a:spLocks noGrp="1"/>
          </p:cNvSpPr>
          <p:nvPr>
            <p:ph type="sldNum" sz="quarter" idx="5"/>
          </p:nvPr>
        </p:nvSpPr>
        <p:spPr/>
        <p:txBody>
          <a:bodyPr/>
          <a:lstStyle/>
          <a:p>
            <a:fld id="{223FA1F4-4812-4D3C-838D-47519CE98946}" type="slidenum">
              <a:rPr lang="en-US" smtClean="0"/>
              <a:t>7</a:t>
            </a:fld>
            <a:endParaRPr lang="en-US"/>
          </a:p>
        </p:txBody>
      </p:sp>
    </p:spTree>
    <p:extLst>
      <p:ext uri="{BB962C8B-B14F-4D97-AF65-F5344CB8AC3E}">
        <p14:creationId xmlns:p14="http://schemas.microsoft.com/office/powerpoint/2010/main" val="1849068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Trust and mutual respect create a safe space for clients to share openly and engage in the process. Peer case managers must demonstrate reliability, empathy, and cultural sensitivity.
Image source: Microsoft 365 content library
</a:t>
            </a:r>
          </a:p>
        </p:txBody>
      </p:sp>
      <p:sp>
        <p:nvSpPr>
          <p:cNvPr id="4" name="Slide Number Placeholder 3"/>
          <p:cNvSpPr>
            <a:spLocks noGrp="1"/>
          </p:cNvSpPr>
          <p:nvPr>
            <p:ph type="sldNum" sz="quarter" idx="5"/>
          </p:nvPr>
        </p:nvSpPr>
        <p:spPr/>
        <p:txBody>
          <a:bodyPr/>
          <a:lstStyle/>
          <a:p>
            <a:fld id="{223FA1F4-4812-4D3C-838D-47519CE98946}" type="slidenum">
              <a:rPr lang="en-US" smtClean="0"/>
              <a:t>8</a:t>
            </a:fld>
            <a:endParaRPr lang="en-US"/>
          </a:p>
        </p:txBody>
      </p:sp>
    </p:spTree>
    <p:extLst>
      <p:ext uri="{BB962C8B-B14F-4D97-AF65-F5344CB8AC3E}">
        <p14:creationId xmlns:p14="http://schemas.microsoft.com/office/powerpoint/2010/main" val="661132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Collaborating with clients to set meaningful, achievable goals ensures the support remains relevant and motivating. Goals should reflect the client’s values and aspirations.
Image source: Microsoft 365 content library
</a:t>
            </a:r>
          </a:p>
        </p:txBody>
      </p:sp>
      <p:sp>
        <p:nvSpPr>
          <p:cNvPr id="4" name="Slide Number Placeholder 3"/>
          <p:cNvSpPr>
            <a:spLocks noGrp="1"/>
          </p:cNvSpPr>
          <p:nvPr>
            <p:ph type="sldNum" sz="quarter" idx="5"/>
          </p:nvPr>
        </p:nvSpPr>
        <p:spPr/>
        <p:txBody>
          <a:bodyPr/>
          <a:lstStyle/>
          <a:p>
            <a:fld id="{223FA1F4-4812-4D3C-838D-47519CE98946}" type="slidenum">
              <a:rPr lang="en-US" smtClean="0"/>
              <a:t>9</a:t>
            </a:fld>
            <a:endParaRPr lang="en-US"/>
          </a:p>
        </p:txBody>
      </p:sp>
    </p:spTree>
    <p:extLst>
      <p:ext uri="{BB962C8B-B14F-4D97-AF65-F5344CB8AC3E}">
        <p14:creationId xmlns:p14="http://schemas.microsoft.com/office/powerpoint/2010/main" val="1898834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Effective education equips clients with knowledge and resources to make informed choices. Tailored approaches help address diverse learning needs and promote autonomy.</a:t>
            </a:r>
          </a:p>
        </p:txBody>
      </p:sp>
      <p:sp>
        <p:nvSpPr>
          <p:cNvPr id="4" name="Slide Number Placeholder 3"/>
          <p:cNvSpPr>
            <a:spLocks noGrp="1"/>
          </p:cNvSpPr>
          <p:nvPr>
            <p:ph type="sldNum" sz="quarter" idx="5"/>
          </p:nvPr>
        </p:nvSpPr>
        <p:spPr/>
        <p:txBody>
          <a:bodyPr/>
          <a:lstStyle/>
          <a:p>
            <a:fld id="{223FA1F4-4812-4D3C-838D-47519CE98946}" type="slidenum">
              <a:rPr lang="en-US" smtClean="0"/>
              <a:t>10</a:t>
            </a:fld>
            <a:endParaRPr lang="en-US"/>
          </a:p>
        </p:txBody>
      </p:sp>
    </p:spTree>
    <p:extLst>
      <p:ext uri="{BB962C8B-B14F-4D97-AF65-F5344CB8AC3E}">
        <p14:creationId xmlns:p14="http://schemas.microsoft.com/office/powerpoint/2010/main" val="3789620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Improving health literacy empowers clients to understand their conditions and treatment options. Clear, accessible information fosters confidence and engagement.
Image source: Microsoft 365 content library
</a:t>
            </a:r>
          </a:p>
        </p:txBody>
      </p:sp>
      <p:sp>
        <p:nvSpPr>
          <p:cNvPr id="4" name="Slide Number Placeholder 3"/>
          <p:cNvSpPr>
            <a:spLocks noGrp="1"/>
          </p:cNvSpPr>
          <p:nvPr>
            <p:ph type="sldNum" sz="quarter" idx="5"/>
          </p:nvPr>
        </p:nvSpPr>
        <p:spPr/>
        <p:txBody>
          <a:bodyPr/>
          <a:lstStyle/>
          <a:p>
            <a:fld id="{223FA1F4-4812-4D3C-838D-47519CE98946}" type="slidenum">
              <a:rPr lang="en-US" smtClean="0"/>
              <a:t>11</a:t>
            </a:fld>
            <a:endParaRPr lang="en-US"/>
          </a:p>
        </p:txBody>
      </p:sp>
    </p:spTree>
    <p:extLst>
      <p:ext uri="{BB962C8B-B14F-4D97-AF65-F5344CB8AC3E}">
        <p14:creationId xmlns:p14="http://schemas.microsoft.com/office/powerpoint/2010/main" val="3173448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Educating clients about available community services and supports enhances their ability to access necessary help and build social networks.
Image source: Microsoft 365 content library
</a:t>
            </a:r>
          </a:p>
        </p:txBody>
      </p:sp>
      <p:sp>
        <p:nvSpPr>
          <p:cNvPr id="4" name="Slide Number Placeholder 3"/>
          <p:cNvSpPr>
            <a:spLocks noGrp="1"/>
          </p:cNvSpPr>
          <p:nvPr>
            <p:ph type="sldNum" sz="quarter" idx="5"/>
          </p:nvPr>
        </p:nvSpPr>
        <p:spPr/>
        <p:txBody>
          <a:bodyPr/>
          <a:lstStyle/>
          <a:p>
            <a:fld id="{223FA1F4-4812-4D3C-838D-47519CE98946}" type="slidenum">
              <a:rPr lang="en-US" smtClean="0"/>
              <a:t>12</a:t>
            </a:fld>
            <a:endParaRPr lang="en-US"/>
          </a:p>
        </p:txBody>
      </p:sp>
    </p:spTree>
    <p:extLst>
      <p:ext uri="{BB962C8B-B14F-4D97-AF65-F5344CB8AC3E}">
        <p14:creationId xmlns:p14="http://schemas.microsoft.com/office/powerpoint/2010/main" val="4070215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Teaching clients to weigh options and consider consequences supports autonomous, responsible decision-making aligned with their goals.
Image source: Microsoft 365 content library
</a:t>
            </a:r>
          </a:p>
        </p:txBody>
      </p:sp>
      <p:sp>
        <p:nvSpPr>
          <p:cNvPr id="4" name="Slide Number Placeholder 3"/>
          <p:cNvSpPr>
            <a:spLocks noGrp="1"/>
          </p:cNvSpPr>
          <p:nvPr>
            <p:ph type="sldNum" sz="quarter" idx="5"/>
          </p:nvPr>
        </p:nvSpPr>
        <p:spPr/>
        <p:txBody>
          <a:bodyPr/>
          <a:lstStyle/>
          <a:p>
            <a:fld id="{223FA1F4-4812-4D3C-838D-47519CE98946}" type="slidenum">
              <a:rPr lang="en-US" smtClean="0"/>
              <a:t>13</a:t>
            </a:fld>
            <a:endParaRPr lang="en-US"/>
          </a:p>
        </p:txBody>
      </p:sp>
    </p:spTree>
    <p:extLst>
      <p:ext uri="{BB962C8B-B14F-4D97-AF65-F5344CB8AC3E}">
        <p14:creationId xmlns:p14="http://schemas.microsoft.com/office/powerpoint/2010/main" val="2066611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Developing practical skills enables clients to manage challenges and maintain progress beyond formal support. This fosters lasting empowerment.</a:t>
            </a:r>
          </a:p>
        </p:txBody>
      </p:sp>
      <p:sp>
        <p:nvSpPr>
          <p:cNvPr id="4" name="Slide Number Placeholder 3"/>
          <p:cNvSpPr>
            <a:spLocks noGrp="1"/>
          </p:cNvSpPr>
          <p:nvPr>
            <p:ph type="sldNum" sz="quarter" idx="5"/>
          </p:nvPr>
        </p:nvSpPr>
        <p:spPr/>
        <p:txBody>
          <a:bodyPr/>
          <a:lstStyle/>
          <a:p>
            <a:fld id="{223FA1F4-4812-4D3C-838D-47519CE98946}" type="slidenum">
              <a:rPr lang="en-US" smtClean="0"/>
              <a:t>14</a:t>
            </a:fld>
            <a:endParaRPr lang="en-US"/>
          </a:p>
        </p:txBody>
      </p:sp>
    </p:spTree>
    <p:extLst>
      <p:ext uri="{BB962C8B-B14F-4D97-AF65-F5344CB8AC3E}">
        <p14:creationId xmlns:p14="http://schemas.microsoft.com/office/powerpoint/2010/main" val="1614581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Teaching structured approaches to identify issues, generate solutions, and evaluate outcomes equips clients to handle obstacles effectively.
Image source: Microsoft 365 content library
</a:t>
            </a:r>
          </a:p>
        </p:txBody>
      </p:sp>
      <p:sp>
        <p:nvSpPr>
          <p:cNvPr id="4" name="Slide Number Placeholder 3"/>
          <p:cNvSpPr>
            <a:spLocks noGrp="1"/>
          </p:cNvSpPr>
          <p:nvPr>
            <p:ph type="sldNum" sz="quarter" idx="5"/>
          </p:nvPr>
        </p:nvSpPr>
        <p:spPr/>
        <p:txBody>
          <a:bodyPr/>
          <a:lstStyle/>
          <a:p>
            <a:fld id="{223FA1F4-4812-4D3C-838D-47519CE98946}" type="slidenum">
              <a:rPr lang="en-US" smtClean="0"/>
              <a:t>15</a:t>
            </a:fld>
            <a:endParaRPr lang="en-US"/>
          </a:p>
        </p:txBody>
      </p:sp>
    </p:spTree>
    <p:extLst>
      <p:ext uri="{BB962C8B-B14F-4D97-AF65-F5344CB8AC3E}">
        <p14:creationId xmlns:p14="http://schemas.microsoft.com/office/powerpoint/2010/main" val="415961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Effective communication skills help clients build relationships, advocate for themselves, and collaborate with others in their recovery journeys.
Image source: Microsoft 365 content library
</a:t>
            </a:r>
          </a:p>
        </p:txBody>
      </p:sp>
      <p:sp>
        <p:nvSpPr>
          <p:cNvPr id="4" name="Slide Number Placeholder 3"/>
          <p:cNvSpPr>
            <a:spLocks noGrp="1"/>
          </p:cNvSpPr>
          <p:nvPr>
            <p:ph type="sldNum" sz="quarter" idx="5"/>
          </p:nvPr>
        </p:nvSpPr>
        <p:spPr/>
        <p:txBody>
          <a:bodyPr/>
          <a:lstStyle/>
          <a:p>
            <a:fld id="{223FA1F4-4812-4D3C-838D-47519CE98946}" type="slidenum">
              <a:rPr lang="en-US" smtClean="0"/>
              <a:t>16</a:t>
            </a:fld>
            <a:endParaRPr lang="en-US"/>
          </a:p>
        </p:txBody>
      </p:sp>
    </p:spTree>
    <p:extLst>
      <p:ext uri="{BB962C8B-B14F-4D97-AF65-F5344CB8AC3E}">
        <p14:creationId xmlns:p14="http://schemas.microsoft.com/office/powerpoint/2010/main" val="284318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Building emotional resilience and adaptive coping strategies supports clients in managing stress and setbacks constructively.
Image source: Microsoft 365 content library
</a:t>
            </a:r>
          </a:p>
        </p:txBody>
      </p:sp>
      <p:sp>
        <p:nvSpPr>
          <p:cNvPr id="4" name="Slide Number Placeholder 3"/>
          <p:cNvSpPr>
            <a:spLocks noGrp="1"/>
          </p:cNvSpPr>
          <p:nvPr>
            <p:ph type="sldNum" sz="quarter" idx="5"/>
          </p:nvPr>
        </p:nvSpPr>
        <p:spPr/>
        <p:txBody>
          <a:bodyPr/>
          <a:lstStyle/>
          <a:p>
            <a:fld id="{223FA1F4-4812-4D3C-838D-47519CE98946}" type="slidenum">
              <a:rPr lang="en-US" smtClean="0"/>
              <a:t>17</a:t>
            </a:fld>
            <a:endParaRPr lang="en-US"/>
          </a:p>
        </p:txBody>
      </p:sp>
    </p:spTree>
    <p:extLst>
      <p:ext uri="{BB962C8B-B14F-4D97-AF65-F5344CB8AC3E}">
        <p14:creationId xmlns:p14="http://schemas.microsoft.com/office/powerpoint/2010/main" val="10471649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Ongoing evaluation and feedback ensure programs meet client needs effectively and support professional growth of peer case managers.</a:t>
            </a:r>
          </a:p>
        </p:txBody>
      </p:sp>
      <p:sp>
        <p:nvSpPr>
          <p:cNvPr id="4" name="Slide Number Placeholder 3"/>
          <p:cNvSpPr>
            <a:spLocks noGrp="1"/>
          </p:cNvSpPr>
          <p:nvPr>
            <p:ph type="sldNum" sz="quarter" idx="5"/>
          </p:nvPr>
        </p:nvSpPr>
        <p:spPr/>
        <p:txBody>
          <a:bodyPr/>
          <a:lstStyle/>
          <a:p>
            <a:fld id="{223FA1F4-4812-4D3C-838D-47519CE98946}" type="slidenum">
              <a:rPr lang="en-US" smtClean="0"/>
              <a:t>18</a:t>
            </a:fld>
            <a:endParaRPr lang="en-US"/>
          </a:p>
        </p:txBody>
      </p:sp>
    </p:spTree>
    <p:extLst>
      <p:ext uri="{BB962C8B-B14F-4D97-AF65-F5344CB8AC3E}">
        <p14:creationId xmlns:p14="http://schemas.microsoft.com/office/powerpoint/2010/main" val="249442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Monitoring progress allows identification of achievements and areas for further support, highlighting positive impacts and motivating clients.
Image source: Microsoft 365 content library
</a:t>
            </a:r>
          </a:p>
        </p:txBody>
      </p:sp>
      <p:sp>
        <p:nvSpPr>
          <p:cNvPr id="4" name="Slide Number Placeholder 3"/>
          <p:cNvSpPr>
            <a:spLocks noGrp="1"/>
          </p:cNvSpPr>
          <p:nvPr>
            <p:ph type="sldNum" sz="quarter" idx="5"/>
          </p:nvPr>
        </p:nvSpPr>
        <p:spPr/>
        <p:txBody>
          <a:bodyPr/>
          <a:lstStyle/>
          <a:p>
            <a:fld id="{223FA1F4-4812-4D3C-838D-47519CE98946}" type="slidenum">
              <a:rPr lang="en-US" smtClean="0"/>
              <a:t>19</a:t>
            </a:fld>
            <a:endParaRPr lang="en-US"/>
          </a:p>
        </p:txBody>
      </p:sp>
    </p:spTree>
    <p:extLst>
      <p:ext uri="{BB962C8B-B14F-4D97-AF65-F5344CB8AC3E}">
        <p14:creationId xmlns:p14="http://schemas.microsoft.com/office/powerpoint/2010/main" val="38120555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Incorporating client and staff feedback drives continuous improvement, ensuring strategies stay relevant and effective.
Image source: Microsoft 365 content library
</a:t>
            </a:r>
          </a:p>
        </p:txBody>
      </p:sp>
      <p:sp>
        <p:nvSpPr>
          <p:cNvPr id="4" name="Slide Number Placeholder 3"/>
          <p:cNvSpPr>
            <a:spLocks noGrp="1"/>
          </p:cNvSpPr>
          <p:nvPr>
            <p:ph type="sldNum" sz="quarter" idx="5"/>
          </p:nvPr>
        </p:nvSpPr>
        <p:spPr/>
        <p:txBody>
          <a:bodyPr/>
          <a:lstStyle/>
          <a:p>
            <a:fld id="{223FA1F4-4812-4D3C-838D-47519CE98946}" type="slidenum">
              <a:rPr lang="en-US" smtClean="0"/>
              <a:t>20</a:t>
            </a:fld>
            <a:endParaRPr lang="en-US"/>
          </a:p>
        </p:txBody>
      </p:sp>
    </p:spTree>
    <p:extLst>
      <p:ext uri="{BB962C8B-B14F-4D97-AF65-F5344CB8AC3E}">
        <p14:creationId xmlns:p14="http://schemas.microsoft.com/office/powerpoint/2010/main" val="5826516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Providing training and learning opportunities for peer case managers enhances their skills, knowledge, and ability to empower clients.
Image source: Microsoft 365 content library
</a:t>
            </a:r>
          </a:p>
        </p:txBody>
      </p:sp>
      <p:sp>
        <p:nvSpPr>
          <p:cNvPr id="4" name="Slide Number Placeholder 3"/>
          <p:cNvSpPr>
            <a:spLocks noGrp="1"/>
          </p:cNvSpPr>
          <p:nvPr>
            <p:ph type="sldNum" sz="quarter" idx="5"/>
          </p:nvPr>
        </p:nvSpPr>
        <p:spPr/>
        <p:txBody>
          <a:bodyPr/>
          <a:lstStyle/>
          <a:p>
            <a:fld id="{223FA1F4-4812-4D3C-838D-47519CE98946}" type="slidenum">
              <a:rPr lang="en-US" smtClean="0"/>
              <a:t>21</a:t>
            </a:fld>
            <a:endParaRPr lang="en-US"/>
          </a:p>
        </p:txBody>
      </p:sp>
    </p:spTree>
    <p:extLst>
      <p:ext uri="{BB962C8B-B14F-4D97-AF65-F5344CB8AC3E}">
        <p14:creationId xmlns:p14="http://schemas.microsoft.com/office/powerpoint/2010/main" val="3806763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Peer case managers play a crucial role in empowering clients through education and skill development. By fostering trust, promoting autonomy, and continuously improving practices, they contribute to sustainable client independence and well-being.</a:t>
            </a:r>
          </a:p>
        </p:txBody>
      </p:sp>
      <p:sp>
        <p:nvSpPr>
          <p:cNvPr id="4" name="Slide Number Placeholder 3"/>
          <p:cNvSpPr>
            <a:spLocks noGrp="1"/>
          </p:cNvSpPr>
          <p:nvPr>
            <p:ph type="sldNum" sz="quarter" idx="5"/>
          </p:nvPr>
        </p:nvSpPr>
        <p:spPr/>
        <p:txBody>
          <a:bodyPr/>
          <a:lstStyle/>
          <a:p>
            <a:fld id="{223FA1F4-4812-4D3C-838D-47519CE98946}" type="slidenum">
              <a:rPr lang="en-US" smtClean="0"/>
              <a:t>22</a:t>
            </a:fld>
            <a:endParaRPr lang="en-US"/>
          </a:p>
        </p:txBody>
      </p:sp>
    </p:spTree>
    <p:extLst>
      <p:ext uri="{BB962C8B-B14F-4D97-AF65-F5344CB8AC3E}">
        <p14:creationId xmlns:p14="http://schemas.microsoft.com/office/powerpoint/2010/main" val="1161735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31172" y="3425399"/>
            <a:ext cx="7685140" cy="2621154"/>
          </a:xfrm>
        </p:spPr>
        <p:txBody>
          <a:bodyPr anchor="b">
            <a:noAutofit/>
          </a:bodyPr>
          <a:lstStyle>
            <a:lvl1pPr algn="l">
              <a:defRPr sz="7200">
                <a:solidFill>
                  <a:schemeClr val="bg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31172" y="415057"/>
            <a:ext cx="7685139" cy="141409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B04EF954-66B1-4168-AF40-97F3DAF43FC4}"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1584865169"/>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26233410-150A-4A72-BF63-6D3ACBC30148}" type="datetime1">
              <a:rPr lang="en-US" smtClean="0"/>
              <a:t>12/19/2025</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1153285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91AF1D09-6B76-4716-AD3D-9F53166D3BF5}" type="datetime1">
              <a:rPr lang="en-US" smtClean="0"/>
              <a:t>12/19/2025</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576607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1172" y="293302"/>
            <a:ext cx="11125032" cy="96510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31172" y="1384847"/>
            <a:ext cx="11125032" cy="4905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E21D4C7-8630-4B98-978C-30388BBD4EE8}"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713214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anchor="b">
            <a:normAutofit/>
          </a:bodyPr>
          <a:lstStyle>
            <a:lvl1pPr algn="l">
              <a:defRPr sz="4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anchor="ct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bg1"/>
                </a:solidFill>
                <a:effectLst/>
              </a:defRPr>
            </a:lvl1pPr>
          </a:lstStyle>
          <a:p>
            <a:fld id="{8C13480A-5F85-4A30-80F2-F92581C6474C}"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bg1"/>
                </a:solidFill>
                <a:effectLst/>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vert="horz" lIns="91440" tIns="45720" rIns="91440" bIns="45720" rtlCol="0" anchor="ctr"/>
          <a:lstStyle>
            <a:lvl1pPr>
              <a:defRPr lang="en-US" smtClean="0">
                <a:solidFill>
                  <a:schemeClr val="bg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89005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anchor="t">
            <a:normAutofit/>
          </a:bodyPr>
          <a:lstStyle>
            <a:lvl1pPr algn="l">
              <a:defRPr sz="52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B2BF18D3-87BE-4A2D-AD2C-B21E415FD900}"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2077146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anchor="t">
            <a:normAutofit/>
          </a:bodyPr>
          <a:lstStyle>
            <a:lvl1pPr algn="l">
              <a:defRPr sz="6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73F0B94E-0195-4FC9-AEFD-CCBB878ACEDF}"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1717740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anchor="t">
            <a:normAutofit/>
          </a:bodyPr>
          <a:lstStyle>
            <a:lvl1pPr algn="l">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9B0F68CC-6BDD-49E7-8971-97164A4B1FA2}"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9744965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423160"/>
            <a:ext cx="520293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lphaLcPeriod"/>
              <a:defRPr lang="en-US" dirty="0"/>
            </a:lvl2pPr>
            <a:lvl3pPr marL="800100" indent="-342900">
              <a:buFont typeface="+mj-lt"/>
              <a:buAutoNum type="romanLcPeriod"/>
              <a:defRPr lang="en-US" dirty="0"/>
            </a:lvl3pPr>
            <a:lvl4pPr marL="914400" indent="-228600">
              <a:buFont typeface="+mj-lt"/>
              <a:buAutoNum type="arabicParenR"/>
              <a:defRPr lang="en-US" dirty="0"/>
            </a:lvl4pPr>
            <a:lvl5pPr marL="1143000" indent="-228600">
              <a:buFont typeface="+mj-lt"/>
              <a:buAutoNum type="alphaLcParen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244D5D5-F2FF-4BCB-BACC-FA9A736697CB}" type="datetime1">
              <a:rPr lang="en-US" smtClean="0"/>
              <a:t>12/19/2025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7772682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Autofit/>
          </a:bodyPr>
          <a:lstStyle>
            <a:lvl1pPr>
              <a:defRPr sz="4400"/>
            </a:lvl1pPr>
          </a:lstStyle>
          <a:p>
            <a:r>
              <a:rPr lang="en-US" dirty="0"/>
              <a:t>Click to edit Master title style</a:t>
            </a:r>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lphaLcPeriod"/>
              <a:defRPr sz="1600"/>
            </a:lvl2pPr>
            <a:lvl3pPr marL="800100" indent="-342900">
              <a:buFont typeface="+mj-lt"/>
              <a:buAutoNum type="romanLcPeriod"/>
              <a:defRPr sz="1400"/>
            </a:lvl3pPr>
            <a:lvl4pPr marL="914400" indent="-228600">
              <a:buFont typeface="+mj-lt"/>
              <a:buAutoNum type="arabicParenR"/>
              <a:defRPr sz="1200"/>
            </a:lvl4pPr>
            <a:lvl5pPr marL="1143000" indent="-228600">
              <a:buFont typeface="+mj-lt"/>
              <a:buAutoNum type="alphaLcParen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747D10D-DAA6-49BD-BCDC-42DE71F72A89}"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93447757"/>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31313"/>
                </a:solidFill>
                <a:effectLst/>
                <a:uLnTx/>
                <a:uFillTx/>
                <a:latin typeface="Neue Haas Grotesk Text Pro"/>
                <a:ea typeface="+mn-ea"/>
                <a:cs typeface="+mn-cs"/>
              </a:rPr>
              <a:t>Click to edit Master text styles</a:t>
            </a:r>
          </a:p>
          <a:p>
            <a:pPr marL="4572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31313"/>
                </a:solidFill>
                <a:effectLst/>
                <a:uLnTx/>
                <a:uFillTx/>
                <a:latin typeface="Neue Haas Grotesk Text Pro"/>
                <a:ea typeface="+mn-ea"/>
                <a:cs typeface="+mn-cs"/>
              </a:rPr>
              <a:t>Second level</a:t>
            </a:r>
          </a:p>
          <a:p>
            <a:pPr marL="685800" marR="0" lvl="2"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31313"/>
                </a:solidFill>
                <a:effectLst/>
                <a:uLnTx/>
                <a:uFillTx/>
                <a:latin typeface="Neue Haas Grotesk Text Pro"/>
                <a:ea typeface="+mn-ea"/>
                <a:cs typeface="+mn-cs"/>
              </a:rPr>
              <a:t>Third level</a:t>
            </a:r>
          </a:p>
          <a:p>
            <a:pPr marL="914400" marR="0" lvl="3"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131313"/>
                </a:solidFill>
                <a:effectLst/>
                <a:uLnTx/>
                <a:uFillTx/>
                <a:latin typeface="Neue Haas Grotesk Text Pro"/>
                <a:ea typeface="+mn-ea"/>
                <a:cs typeface="+mn-cs"/>
              </a:rPr>
              <a:t>Fourth level</a:t>
            </a:r>
          </a:p>
          <a:p>
            <a:pPr marL="1143000" marR="0" lvl="4"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131313"/>
                </a:solidFill>
                <a:effectLst/>
                <a:uLnTx/>
                <a:uFillTx/>
                <a:latin typeface="Neue Haas Grotesk Text Pro"/>
                <a:ea typeface="+mn-ea"/>
                <a:cs typeface="+mn-cs"/>
              </a:rPr>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A99C55D-C47D-42B9-AD20-3E2CCE08596C}"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87072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1EA44AD-1FB0-4882-B380-D102D5E41B49}"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622432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21FD0E9-BB2A-40F4-9FCA-339953EA9BCB}"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277230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82DCE86-7B4C-43EC-801D-4B957536C306}"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627631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FD3FCD9-BE24-4676-9D2E-63D9ED82EDA2}"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740798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b">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29450"/>
            <a:ext cx="11924209" cy="619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1CA290A-121B-47D5-B4CD-63E70D76A5D5}"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258335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60A58D8-7EDF-40A6-A98C-8CBDF59A319E}"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755424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6DF7C3E-B5DF-4043-B2F9-CD94B277B81B}"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894586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84F04B89-F088-43E2-8F95-5A2E5E9F612E}"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948381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A0FCFF8D-E3E3-4D6C-85D1-1D24204FD961}"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490097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479AD81-0F74-4052-9D15-1FCBE10FF531}"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885868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8567813-D47B-4BA9-A366-45E7794B6608}"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148515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285750" indent="-285750">
              <a:buFont typeface="Arial" panose="020B0604020202020204" pitchFamily="34" charset="0"/>
              <a:buChar char="•"/>
              <a:defRPr sz="1600"/>
            </a:lvl1pPr>
            <a:lvl2pPr marL="514350" indent="-285750">
              <a:buFont typeface="Arial" panose="020B0604020202020204" pitchFamily="34" charset="0"/>
              <a:buChar char="•"/>
              <a:defRPr sz="1400"/>
            </a:lvl2pPr>
            <a:lvl3pPr marL="628650" indent="-171450">
              <a:buFont typeface="Arial" panose="020B0604020202020204" pitchFamily="34" charset="0"/>
              <a:buChar char="•"/>
              <a:defRPr sz="1200"/>
            </a:lvl3pPr>
            <a:lvl4pPr marL="857250" indent="-171450">
              <a:buFont typeface="Arial" panose="020B0604020202020204" pitchFamily="34" charset="0"/>
              <a:buChar char="•"/>
              <a:defRPr sz="1100"/>
            </a:lvl4pPr>
            <a:lvl5pPr marL="1085850" indent="-171450">
              <a:buFont typeface="Arial" panose="020B0604020202020204" pitchFamily="34" charset="0"/>
              <a:buChar cha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D3C75A4F-7395-44C0-9A76-83F0F6EA512A}"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503343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100"/>
            </a:lvl3pPr>
            <a:lvl4pPr marL="685800" indent="0">
              <a:buFont typeface="Arial" panose="020B0604020202020204" pitchFamily="34" charset="0"/>
              <a:buNone/>
              <a:defRPr sz="1050"/>
            </a:lvl4pPr>
            <a:lvl5pPr marL="914400" indent="0">
              <a:buFont typeface="Arial" panose="020B0604020202020204" pitchFamily="34" charset="0"/>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B2EEDCC-520A-464B-900A-5F7E0E1FFC43}"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5905451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6C1D43-E95A-44CE-BF39-AC264176BC74}"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642153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F84395D-714C-468A-B505-16E3BDC41D6C}"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394899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009D615-5030-44BE-B1E7-FCAF557FFC34}"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408900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65D8DDD-BB5E-4F5B-81F2-5E5F98B403C0}"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472026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083588C5-4E32-4E6E-80AB-32A6125C957F}"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0456412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37EAFE-6A88-4B1F-9ABC-CA3CFB830DD6}"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8761659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EF70683-5F2F-44F3-8B59-45258C4FD45A}"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8200655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813EDC87-0EBE-4D2E-8804-E5F0EDA0B797}"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907951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51CF56A9-FD41-47F4-80A0-DA74EEEC2541}"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568254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ig Numb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93776" y="603504"/>
            <a:ext cx="11201400" cy="4206240"/>
          </a:xfrm>
        </p:spPr>
        <p:txBody>
          <a:bodyPr>
            <a:normAutofit/>
          </a:bodyPr>
          <a:lstStyle>
            <a:lvl1pPr algn="ctr">
              <a:defRPr sz="27800"/>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A4CBD270-9BF1-4C68-A7FA-BA016D8BB959}" type="datetime1">
              <a:rPr lang="en-US" smtClean="0"/>
              <a:t>12/19/2025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1389888" y="4809744"/>
            <a:ext cx="9345168" cy="1225296"/>
          </a:xfrm>
        </p:spPr>
        <p:txBody>
          <a:bodyPr>
            <a:normAutofit/>
          </a:bodyPr>
          <a:lstStyle>
            <a:lvl1pPr marL="0" indent="0" algn="ctr">
              <a:buNone/>
              <a:defRPr sz="2800" cap="all" baseline="0"/>
            </a:lvl1pPr>
            <a:lvl2pPr marL="228600" indent="0" algn="ctr">
              <a:buNone/>
              <a:defRPr sz="2400" cap="all" baseline="0"/>
            </a:lvl2pPr>
            <a:lvl3pPr marL="457200" indent="0" algn="ctr">
              <a:buNone/>
              <a:defRPr sz="2000" cap="all" baseline="0"/>
            </a:lvl3pPr>
            <a:lvl4pPr marL="685800" indent="0" algn="ctr">
              <a:buNone/>
              <a:defRPr sz="1800" cap="all" baseline="0"/>
            </a:lvl4pPr>
            <a:lvl5pPr marL="914400" indent="0" algn="ctr">
              <a:buNone/>
              <a:defRPr sz="1600" cap="all"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9872695"/>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E023AFB7-90A6-428C-A019-BBE6272496B8}" type="datetime1">
              <a:rPr lang="en-US" smtClean="0"/>
              <a:t>12/19/2025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490472"/>
          </a:xfrm>
        </p:spPr>
        <p:txBody>
          <a:bodyP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2748173"/>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g Number 3">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193DB7D-955F-21DF-15DA-4285375617FC}"/>
              </a:ext>
            </a:extLst>
          </p:cNvPr>
          <p:cNvSpPr/>
          <p:nvPr userDrawn="1"/>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09E47A9E-7C3C-4663-841E-C89520FA85A3}" type="datetime1">
              <a:rPr lang="en-US" smtClean="0"/>
              <a:t>12/19/2025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a:xfrm>
            <a:off x="8430768" y="6492240"/>
            <a:ext cx="2660904" cy="338328"/>
          </a:xfrm>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a:xfrm>
            <a:off x="11183112" y="6492240"/>
            <a:ext cx="457200" cy="338328"/>
          </a:xfrm>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589420"/>
          </a:xfrm>
        </p:spPr>
        <p:txBody>
          <a:bodyPr anchor="ct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4913656"/>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2FED8FD-3F8D-425F-9991-7FB6FCCEC5A2}" type="datetime1">
              <a:rPr lang="en-US" smtClean="0"/>
              <a:t>12/19/2025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18014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2">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userDrawn="1"/>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BD6B3E3-A05B-4311-9C9A-DA8A512CAB97}" type="datetime1">
              <a:rPr lang="en-US" smtClean="0"/>
              <a:t>12/19/2025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630935"/>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43266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userDrawn="1"/>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FAEFBAE2-1C27-41D0-8DBA-D202F753417F}" type="datetime1">
              <a:rPr lang="en-US" smtClean="0"/>
              <a:t>12/19/2025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283464" y="1596767"/>
            <a:ext cx="9537192" cy="4142232"/>
          </a:xfrm>
        </p:spPr>
        <p:txBody>
          <a:bodyPr anchor="b">
            <a:normAutofit/>
          </a:bodyPr>
          <a:lstStyle>
            <a:lvl1pPr marL="0" indent="0">
              <a:lnSpc>
                <a:spcPct val="100000"/>
              </a:lnSpc>
              <a:buNone/>
              <a:defRPr sz="6000" b="1"/>
            </a:lvl1pPr>
            <a:lvl2pPr marL="228600" indent="0">
              <a:lnSpc>
                <a:spcPct val="100000"/>
              </a:lnSpc>
              <a:buNone/>
              <a:defRPr sz="5400" b="1"/>
            </a:lvl2pPr>
            <a:lvl3pPr marL="457200" indent="0">
              <a:lnSpc>
                <a:spcPct val="100000"/>
              </a:lnSpc>
              <a:buNone/>
              <a:defRPr sz="4800" b="1"/>
            </a:lvl3pPr>
            <a:lvl4pPr marL="685800" indent="0">
              <a:lnSpc>
                <a:spcPct val="100000"/>
              </a:lnSpc>
              <a:buNone/>
              <a:defRPr sz="4400" b="1"/>
            </a:lvl4pPr>
            <a:lvl5pPr marL="914400" indent="0">
              <a:lnSpc>
                <a:spcPct val="100000"/>
              </a:lnSpc>
              <a:buNone/>
              <a:defRPr sz="40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05835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499616" y="1524002"/>
            <a:ext cx="9198864" cy="2871216"/>
          </a:xfrm>
        </p:spPr>
        <p:txBody>
          <a:bodyPr anchor="ctr">
            <a:normAutofit/>
          </a:bodyPr>
          <a:lstStyle>
            <a:lvl1pPr>
              <a:lnSpc>
                <a:spcPct val="110000"/>
              </a:lnSpc>
              <a:defRPr sz="40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6A453612-8941-41EA-ABBA-F717A06C8346}" type="datetime1">
              <a:rPr lang="en-US" smtClean="0"/>
              <a:t>12/19/2025</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499616" y="5376672"/>
            <a:ext cx="9198864" cy="466344"/>
          </a:xfrm>
        </p:spPr>
        <p:txBody>
          <a:bodyPr>
            <a:normAutofit/>
          </a:bodyPr>
          <a:lstStyle>
            <a:lvl1pPr marL="0" indent="0">
              <a:buNone/>
              <a:defRPr sz="2200" b="1" cap="all" baseline="0">
                <a:solidFill>
                  <a:schemeClr val="accent1"/>
                </a:solidFill>
              </a:defRPr>
            </a:lvl1pPr>
            <a:lvl2pPr marL="228600" indent="0">
              <a:buNone/>
              <a:defRPr sz="2000" b="1" cap="all" baseline="0">
                <a:solidFill>
                  <a:schemeClr val="accent1"/>
                </a:solidFill>
              </a:defRPr>
            </a:lvl2pPr>
            <a:lvl3pPr marL="457200" indent="0">
              <a:buNone/>
              <a:defRPr sz="1800" b="1" cap="all" baseline="0">
                <a:solidFill>
                  <a:schemeClr val="accent1"/>
                </a:solidFill>
              </a:defRPr>
            </a:lvl3pPr>
            <a:lvl4pPr marL="685800" indent="0">
              <a:buNone/>
              <a:defRPr sz="1600" b="1" cap="all" baseline="0">
                <a:solidFill>
                  <a:schemeClr val="accent1"/>
                </a:solidFill>
              </a:defRPr>
            </a:lvl4pPr>
            <a:lvl5pPr marL="914400" indent="0">
              <a:buNone/>
              <a:defRPr sz="1400" b="1" cap="all" baseline="0">
                <a:solidFill>
                  <a:schemeClr val="accent1"/>
                </a:solidFill>
              </a:defRPr>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103318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19D41517-889E-CBB7-FD17-C5FECA783B2A}"/>
              </a:ext>
            </a:extLst>
          </p:cNvPr>
          <p:cNvSpPr/>
          <p:nvPr userDrawn="1"/>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29768" y="1783080"/>
            <a:ext cx="8499079" cy="2249424"/>
          </a:xfrm>
        </p:spPr>
        <p:txBody>
          <a:bodyPr anchor="t">
            <a:normAutofit/>
          </a:bodyPr>
          <a:lstStyle>
            <a:lvl1pPr>
              <a:lnSpc>
                <a:spcPct val="100000"/>
              </a:lnSpc>
              <a:defRPr sz="36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73D6CD22-E4B3-48A1-94CA-B89DB574ED80}" type="datetime1">
              <a:rPr lang="en-US" smtClean="0"/>
              <a:t>12/19/2025</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8669124"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a:xfrm>
            <a:off x="11421468"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429768" y="5120640"/>
            <a:ext cx="5431536" cy="1289304"/>
          </a:xfrm>
        </p:spPr>
        <p:txBody>
          <a:bodyPr vert="horz" lIns="91440" tIns="45720" rIns="91440" bIns="45720" rtlCol="0" anchor="ctr">
            <a:normAutofit/>
          </a:bodyPr>
          <a:lstStyle>
            <a:lvl1pPr marL="0" indent="0">
              <a:buNone/>
              <a:defRPr lang="en-US" b="1" cap="all" baseline="0" dirty="0"/>
            </a:lvl1pPr>
            <a:lvl2pPr marL="228600" indent="0">
              <a:buNone/>
              <a:defRPr lang="en-US" b="1" cap="all" baseline="0" dirty="0"/>
            </a:lvl2pPr>
            <a:lvl3pPr marL="457200" indent="0">
              <a:buNone/>
              <a:defRPr lang="en-US" b="1" cap="all" baseline="0" dirty="0"/>
            </a:lvl3pPr>
            <a:lvl4pPr marL="685800" indent="0">
              <a:buNone/>
              <a:defRPr lang="en-US" b="1" cap="all" baseline="0" dirty="0"/>
            </a:lvl4pPr>
            <a:lvl5pPr marL="914400" indent="0">
              <a:buNone/>
              <a:defRPr lang="en-US" b="1" cap="all" baseline="0" dirty="0"/>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91656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7C38B47-093E-417D-A1C3-81EEF797AC69}"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74326247"/>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250925D-4314-49E4-A383-289640FEB5E3}"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17080859"/>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E2C59E0-667A-459A-BBD1-70DA72C3C576}"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330927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06CC00B-2F01-4379-B0FD-8DA094C16FA4}" type="datetime1">
              <a:rPr lang="en-US" smtClean="0"/>
              <a:t>12/19/2025</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5952260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5019F103-9E7C-4D5A-827C-0D2D66EE1CD2}" type="datetime1">
              <a:rPr lang="en-US" smtClean="0"/>
              <a:t>12/19/2025</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23503904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31173" y="285210"/>
            <a:ext cx="10653578" cy="965101"/>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31172" y="1384847"/>
            <a:ext cx="10653579" cy="49051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31172" y="6490524"/>
            <a:ext cx="2841959" cy="336141"/>
          </a:xfrm>
          <a:prstGeom prst="rect">
            <a:avLst/>
          </a:prstGeom>
        </p:spPr>
        <p:txBody>
          <a:bodyPr vert="horz" lIns="91440" tIns="45720" rIns="91440" bIns="45720" rtlCol="0" anchor="ctr"/>
          <a:lstStyle>
            <a:lvl1pPr algn="l">
              <a:defRPr sz="800">
                <a:solidFill>
                  <a:schemeClr val="tx1"/>
                </a:solidFill>
              </a:defRPr>
            </a:lvl1pPr>
          </a:lstStyle>
          <a:p>
            <a:fld id="{072E1B28-DB45-4001-B295-7D7933E04419}" type="datetime1">
              <a:rPr lang="en-US" smtClean="0"/>
              <a:t>12/19/2025</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3370" y="6490524"/>
            <a:ext cx="2662834" cy="336141"/>
          </a:xfrm>
          <a:prstGeom prst="rect">
            <a:avLst/>
          </a:prstGeom>
        </p:spPr>
        <p:txBody>
          <a:bodyPr vert="horz" lIns="91440" tIns="45720" rIns="91440" bIns="45720" rtlCol="0" anchor="ctr"/>
          <a:lstStyle>
            <a:lvl1pPr algn="r">
              <a:defRPr sz="8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8431" y="6490524"/>
            <a:ext cx="457200" cy="336141"/>
          </a:xfrm>
          <a:prstGeom prst="rect">
            <a:avLst/>
          </a:prstGeom>
        </p:spPr>
        <p:txBody>
          <a:bodyPr vert="horz" lIns="91440" tIns="45720" rIns="91440" bIns="45720" rtlCol="0" anchor="ctr"/>
          <a:lstStyle>
            <a:lvl1pPr algn="r">
              <a:defRPr sz="800">
                <a:solidFill>
                  <a:schemeClr val="tx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29167124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Lst>
  <p:hf hdr="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2.xml"/><Relationship Id="rId1" Type="http://schemas.openxmlformats.org/officeDocument/2006/relationships/slideLayout" Target="../slideLayouts/slideLayout4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7D35-B5C6-0E58-E8F9-1764405C85A6}"/>
              </a:ext>
            </a:extLst>
          </p:cNvPr>
          <p:cNvSpPr>
            <a:spLocks noGrp="1"/>
          </p:cNvSpPr>
          <p:nvPr>
            <p:ph type="ctrTitle"/>
          </p:nvPr>
        </p:nvSpPr>
        <p:spPr>
          <a:xfrm>
            <a:off x="431172" y="3425399"/>
            <a:ext cx="7685140" cy="2621154"/>
          </a:xfrm>
        </p:spPr>
        <p:txBody>
          <a:bodyPr anchor="b">
            <a:normAutofit/>
          </a:bodyPr>
          <a:lstStyle/>
          <a:p>
            <a:r>
              <a:rPr lang="en-US" sz="4500" dirty="0"/>
              <a:t>Peer Case Manager: Client Empowerment Through Education and Skill Building</a:t>
            </a:r>
          </a:p>
        </p:txBody>
      </p:sp>
      <p:sp>
        <p:nvSpPr>
          <p:cNvPr id="3" name="Subtitle 2">
            <a:extLst>
              <a:ext uri="{FF2B5EF4-FFF2-40B4-BE49-F238E27FC236}">
                <a16:creationId xmlns:a16="http://schemas.microsoft.com/office/drawing/2014/main" id="{589697C5-3344-1E01-AB10-B7DA5BC5CA64}"/>
              </a:ext>
            </a:extLst>
          </p:cNvPr>
          <p:cNvSpPr>
            <a:spLocks noGrp="1"/>
          </p:cNvSpPr>
          <p:nvPr>
            <p:ph type="subTitle" idx="1"/>
          </p:nvPr>
        </p:nvSpPr>
        <p:spPr>
          <a:xfrm>
            <a:off x="431172" y="415057"/>
            <a:ext cx="7685139" cy="1414091"/>
          </a:xfrm>
        </p:spPr>
        <p:txBody>
          <a:bodyPr>
            <a:normAutofit/>
          </a:bodyPr>
          <a:lstStyle/>
          <a:p>
            <a:r>
              <a:rPr lang="en-US"/>
              <a:t>Strategies to foster independence and growth in clients</a:t>
            </a:r>
          </a:p>
        </p:txBody>
      </p:sp>
      <p:sp>
        <p:nvSpPr>
          <p:cNvPr id="4" name="Date Placeholder 3">
            <a:extLst>
              <a:ext uri="{FF2B5EF4-FFF2-40B4-BE49-F238E27FC236}">
                <a16:creationId xmlns:a16="http://schemas.microsoft.com/office/drawing/2014/main" id="{018A1736-BFAB-2DC5-3A56-D96986F0BC32}"/>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4B811C35-4C18-0F06-F08F-1AF2E9C88647}"/>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3B2EF4CD-0988-AFC5-1307-11FCDA6B85D4}"/>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a:t>
            </a:fld>
            <a:endParaRPr lang="en-US"/>
          </a:p>
        </p:txBody>
      </p:sp>
    </p:spTree>
    <p:extLst>
      <p:ext uri="{BB962C8B-B14F-4D97-AF65-F5344CB8AC3E}">
        <p14:creationId xmlns:p14="http://schemas.microsoft.com/office/powerpoint/2010/main" val="1759486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46E7-3D14-F5DB-D19B-B915BB4EFF42}"/>
              </a:ext>
            </a:extLst>
          </p:cNvPr>
          <p:cNvSpPr>
            <a:spLocks noGrp="1"/>
          </p:cNvSpPr>
          <p:nvPr>
            <p:ph type="title"/>
          </p:nvPr>
        </p:nvSpPr>
        <p:spPr>
          <a:xfrm>
            <a:off x="429768" y="411480"/>
            <a:ext cx="11045952" cy="1828800"/>
          </a:xfrm>
        </p:spPr>
        <p:txBody>
          <a:bodyPr anchor="t">
            <a:normAutofit/>
          </a:bodyPr>
          <a:lstStyle/>
          <a:p>
            <a:r>
              <a:rPr lang="en-US" sz="6800"/>
              <a:t>Presentation Agenda</a:t>
            </a:r>
          </a:p>
        </p:txBody>
      </p:sp>
      <p:sp>
        <p:nvSpPr>
          <p:cNvPr id="3" name="Content Placeholder 2">
            <a:extLst>
              <a:ext uri="{FF2B5EF4-FFF2-40B4-BE49-F238E27FC236}">
                <a16:creationId xmlns:a16="http://schemas.microsoft.com/office/drawing/2014/main" id="{483EAAC4-269E-B7BA-6302-96103494363C}"/>
              </a:ext>
            </a:extLst>
          </p:cNvPr>
          <p:cNvSpPr>
            <a:spLocks noGrp="1"/>
          </p:cNvSpPr>
          <p:nvPr>
            <p:ph sz="quarter" idx="13"/>
            <p:extLst>
              <p:ext uri="{E7BDC344-281C-4309-B0C6-D0EE65EED2A8}">
                <p202:designPr xmlns:p202="http://schemas.microsoft.com/office/powerpoint/2020/02/main">
                  <p202:designTagLst>
                    <p202:designTag name="ARCH:1:CLS" val="BulletedText"/>
                  </p202:designTagLst>
                </p202:designPr>
              </p:ext>
            </p:extLst>
          </p:nvPr>
        </p:nvSpPr>
        <p:spPr>
          <a:xfrm>
            <a:off x="6272784" y="2423160"/>
            <a:ext cx="5202936" cy="3858768"/>
          </a:xfrm>
        </p:spPr>
        <p:txBody>
          <a:bodyPr>
            <a:normAutofit/>
          </a:bodyPr>
          <a:lstStyle/>
          <a:p>
            <a:pPr>
              <a:buFont typeface="Arial" panose="020B0604020202020204" pitchFamily="34" charset="0"/>
              <a:buChar char="•"/>
            </a:pPr>
            <a:r>
              <a:t>Introduction to Peer Case Management</a:t>
            </a:r>
          </a:p>
          <a:p>
            <a:pPr>
              <a:buFont typeface="Arial" panose="020B0604020202020204" pitchFamily="34" charset="0"/>
              <a:buChar char="•"/>
            </a:pPr>
            <a:r>
              <a:t>Client Empowerment Principles</a:t>
            </a:r>
          </a:p>
          <a:p>
            <a:pPr>
              <a:buFont typeface="Arial" panose="020B0604020202020204" pitchFamily="34" charset="0"/>
              <a:buChar char="•"/>
            </a:pPr>
            <a:r>
              <a:t>Education Strategies for Clients</a:t>
            </a:r>
          </a:p>
          <a:p>
            <a:pPr>
              <a:buFont typeface="Arial" panose="020B0604020202020204" pitchFamily="34" charset="0"/>
              <a:buChar char="•"/>
            </a:pPr>
            <a:r>
              <a:t>Skill Building for Sustainable Independence</a:t>
            </a:r>
          </a:p>
          <a:p>
            <a:pPr>
              <a:buFont typeface="Arial" panose="020B0604020202020204" pitchFamily="34" charset="0"/>
              <a:buChar char="•"/>
            </a:pPr>
            <a:r>
              <a:t>Measuring Outcomes and Continuous Improvement</a:t>
            </a:r>
            <a:endParaRPr lang="en-US"/>
          </a:p>
        </p:txBody>
      </p:sp>
      <p:sp>
        <p:nvSpPr>
          <p:cNvPr id="4" name="Date Placeholder 3">
            <a:extLst>
              <a:ext uri="{FF2B5EF4-FFF2-40B4-BE49-F238E27FC236}">
                <a16:creationId xmlns:a16="http://schemas.microsoft.com/office/drawing/2014/main" id="{826AC1F5-B606-B43C-A7F3-D784452CD9F3}"/>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D030E40E-EBF5-5286-CAAC-310923F39390}"/>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C544A710-6E61-667E-2735-79249C03BDAD}"/>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2</a:t>
            </a:fld>
            <a:endParaRPr lang="en-US"/>
          </a:p>
        </p:txBody>
      </p:sp>
    </p:spTree>
    <p:extLst>
      <p:ext uri="{BB962C8B-B14F-4D97-AF65-F5344CB8AC3E}">
        <p14:creationId xmlns:p14="http://schemas.microsoft.com/office/powerpoint/2010/main" val="352420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EFF37-F899-03E7-6FEE-34189620C9FF}"/>
              </a:ext>
            </a:extLst>
          </p:cNvPr>
          <p:cNvSpPr>
            <a:spLocks noGrp="1"/>
          </p:cNvSpPr>
          <p:nvPr>
            <p:ph type="title"/>
          </p:nvPr>
        </p:nvSpPr>
        <p:spPr>
          <a:xfrm>
            <a:off x="431172" y="553616"/>
            <a:ext cx="7914087" cy="4008859"/>
          </a:xfrm>
        </p:spPr>
        <p:txBody>
          <a:bodyPr anchor="t">
            <a:normAutofit/>
          </a:bodyPr>
          <a:lstStyle/>
          <a:p>
            <a:r>
              <a:rPr lang="en-US"/>
              <a:t>Introduction to Peer Case Management</a:t>
            </a:r>
          </a:p>
        </p:txBody>
      </p:sp>
      <p:sp>
        <p:nvSpPr>
          <p:cNvPr id="11" name="Text Placeholder 2">
            <a:extLst>
              <a:ext uri="{FF2B5EF4-FFF2-40B4-BE49-F238E27FC236}">
                <a16:creationId xmlns:a16="http://schemas.microsoft.com/office/drawing/2014/main" id="{AC6FA569-9FD7-FE5D-850B-211F49590BE8}"/>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3EABEA58-EA25-0AC7-3C91-2048907E05E2}"/>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173B7EBD-83A5-DCE3-1553-C54A4C0D7A30}"/>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60D45726-7E5A-F470-EAB4-B1766092FF9E}"/>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3</a:t>
            </a:fld>
            <a:endParaRPr lang="en-US"/>
          </a:p>
        </p:txBody>
      </p:sp>
    </p:spTree>
    <p:extLst>
      <p:ext uri="{BB962C8B-B14F-4D97-AF65-F5344CB8AC3E}">
        <p14:creationId xmlns:p14="http://schemas.microsoft.com/office/powerpoint/2010/main" val="35209603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E0B05-4547-4A81-A21D-1C5CB043E251}"/>
              </a:ext>
            </a:extLst>
          </p:cNvPr>
          <p:cNvSpPr>
            <a:spLocks noGrp="1"/>
          </p:cNvSpPr>
          <p:nvPr>
            <p:ph type="title"/>
          </p:nvPr>
        </p:nvSpPr>
        <p:spPr>
          <a:xfrm>
            <a:off x="429768" y="603504"/>
            <a:ext cx="4480560" cy="1527048"/>
          </a:xfrm>
        </p:spPr>
        <p:txBody>
          <a:bodyPr vert="horz" lIns="91440" tIns="45720" rIns="91440" bIns="45720" rtlCol="0" anchor="b">
            <a:normAutofit/>
          </a:bodyPr>
          <a:lstStyle/>
          <a:p>
            <a:r>
              <a:rPr lang="en-US" b="0" kern="1200" cap="all" baseline="0">
                <a:latin typeface="+mj-lt"/>
                <a:ea typeface="+mj-ea"/>
                <a:cs typeface="+mj-cs"/>
              </a:rPr>
              <a:t>Definition and Role of Peer Case Managers</a:t>
            </a:r>
          </a:p>
        </p:txBody>
      </p:sp>
      <p:sp>
        <p:nvSpPr>
          <p:cNvPr id="8" name="TextBox 7">
            <a:extLst>
              <a:ext uri="{FF2B5EF4-FFF2-40B4-BE49-F238E27FC236}">
                <a16:creationId xmlns:a16="http://schemas.microsoft.com/office/drawing/2014/main" id="{7FF3A5B8-8004-4417-9478-1D11C1577F5F}"/>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7" y="2276856"/>
            <a:ext cx="448056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Definition of Peer Case Managers</a:t>
            </a:r>
          </a:p>
          <a:p>
            <a:pPr marL="0" lvl="1" indent="0">
              <a:spcBef>
                <a:spcPts val="1000"/>
              </a:spcBef>
              <a:spcAft>
                <a:spcPts val="600"/>
              </a:spcAft>
              <a:buFont typeface="Arial" panose="020B0604020202020204" pitchFamily="34" charset="0"/>
              <a:buNone/>
            </a:pPr>
            <a:r>
              <a:rPr lang="en-US" sz="1400"/>
              <a:t>Peer case managers use their own experiences to guide clients through challenges and resource access.</a:t>
            </a:r>
          </a:p>
          <a:p>
            <a:pPr marL="0" indent="0">
              <a:spcBef>
                <a:spcPts val="2500"/>
              </a:spcBef>
              <a:spcAft>
                <a:spcPts val="600"/>
              </a:spcAft>
              <a:buFont typeface="Arial" panose="020B0604020202020204" pitchFamily="34" charset="0"/>
              <a:buNone/>
            </a:pPr>
            <a:r>
              <a:rPr lang="en-US" sz="1400" b="1"/>
              <a:t>Role as Role Models</a:t>
            </a:r>
          </a:p>
          <a:p>
            <a:pPr marL="0" lvl="1" indent="0">
              <a:spcBef>
                <a:spcPts val="1000"/>
              </a:spcBef>
              <a:spcAft>
                <a:spcPts val="600"/>
              </a:spcAft>
              <a:buFont typeface="Arial" panose="020B0604020202020204" pitchFamily="34" charset="0"/>
              <a:buNone/>
            </a:pPr>
            <a:r>
              <a:rPr lang="en-US" sz="1400"/>
              <a:t>They serve as positive examples, inspiring clients by sharing relatable experiences.</a:t>
            </a:r>
          </a:p>
          <a:p>
            <a:pPr marL="0" indent="0">
              <a:spcBef>
                <a:spcPts val="2500"/>
              </a:spcBef>
              <a:spcAft>
                <a:spcPts val="600"/>
              </a:spcAft>
              <a:buFont typeface="Arial" panose="020B0604020202020204" pitchFamily="34" charset="0"/>
              <a:buNone/>
            </a:pPr>
            <a:r>
              <a:rPr lang="en-US" sz="1400" b="1"/>
              <a:t>Advocacy within Support Systems</a:t>
            </a:r>
          </a:p>
          <a:p>
            <a:pPr marL="0" lvl="1" indent="0">
              <a:spcBef>
                <a:spcPts val="1000"/>
              </a:spcBef>
              <a:spcAft>
                <a:spcPts val="600"/>
              </a:spcAft>
              <a:buFont typeface="Arial" panose="020B0604020202020204" pitchFamily="34" charset="0"/>
              <a:buNone/>
            </a:pPr>
            <a:r>
              <a:rPr lang="en-US" sz="1400"/>
              <a:t>Peer case managers advocate to help clients access resources and achieve personal goals.</a:t>
            </a:r>
          </a:p>
        </p:txBody>
      </p:sp>
      <p:pic>
        <p:nvPicPr>
          <p:cNvPr id="7" name="Content Placeholder 6" descr="Team working together in the office">
            <a:extLst>
              <a:ext uri="{FF2B5EF4-FFF2-40B4-BE49-F238E27FC236}">
                <a16:creationId xmlns:a16="http://schemas.microsoft.com/office/drawing/2014/main" id="{A5DA56A8-9834-4445-BB78-E416428703C6}"/>
              </a:ext>
            </a:extLst>
          </p:cNvPr>
          <p:cNvPicPr>
            <a:picLocks noGrp="1" noChangeAspect="1"/>
          </p:cNvPicPr>
          <p:nvPr>
            <p:ph type="pic" sz="quarter" idx="15"/>
          </p:nvPr>
        </p:nvPicPr>
        <p:blipFill>
          <a:blip r:embed="rId3"/>
          <a:srcRect l="25277" r="7397" b="1"/>
          <a:stretch>
            <a:fillRect/>
          </a:stretch>
        </p:blipFill>
        <p:spPr>
          <a:xfrm>
            <a:off x="5737594" y="10"/>
            <a:ext cx="6454406" cy="6399142"/>
          </a:xfrm>
        </p:spPr>
      </p:pic>
      <p:sp>
        <p:nvSpPr>
          <p:cNvPr id="4" name="Date Placeholder 3">
            <a:extLst>
              <a:ext uri="{FF2B5EF4-FFF2-40B4-BE49-F238E27FC236}">
                <a16:creationId xmlns:a16="http://schemas.microsoft.com/office/drawing/2014/main" id="{A52FD6C0-A27F-84E2-0D9C-09810B8FBE5A}"/>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460CFB68-75C6-83EB-7B7F-5A2077B1AC0C}"/>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effectLst/>
                <a:latin typeface="+mn-lt"/>
                <a:ea typeface="+mn-ea"/>
                <a:cs typeface="+mn-cs"/>
              </a:rPr>
              <a:t>Sample Footer Text</a:t>
            </a:r>
          </a:p>
        </p:txBody>
      </p:sp>
      <p:sp>
        <p:nvSpPr>
          <p:cNvPr id="6" name="Slide Number Placeholder 5">
            <a:extLst>
              <a:ext uri="{FF2B5EF4-FFF2-40B4-BE49-F238E27FC236}">
                <a16:creationId xmlns:a16="http://schemas.microsoft.com/office/drawing/2014/main" id="{AB729C19-66B6-1C6C-9EFA-B46E2F506E12}"/>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4</a:t>
            </a:fld>
            <a:endParaRPr lang="en-US"/>
          </a:p>
        </p:txBody>
      </p:sp>
    </p:spTree>
    <p:extLst>
      <p:ext uri="{BB962C8B-B14F-4D97-AF65-F5344CB8AC3E}">
        <p14:creationId xmlns:p14="http://schemas.microsoft.com/office/powerpoint/2010/main" val="17663921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57D4C-171A-745E-27B5-8467C2B16F2B}"/>
              </a:ext>
            </a:extLst>
          </p:cNvPr>
          <p:cNvSpPr>
            <a:spLocks noGrp="1"/>
          </p:cNvSpPr>
          <p:nvPr>
            <p:ph type="title"/>
          </p:nvPr>
        </p:nvSpPr>
        <p:spPr>
          <a:xfrm>
            <a:off x="431172" y="293302"/>
            <a:ext cx="11125032" cy="965101"/>
          </a:xfrm>
        </p:spPr>
        <p:txBody>
          <a:bodyPr anchor="b">
            <a:normAutofit/>
          </a:bodyPr>
          <a:lstStyle/>
          <a:p>
            <a:r>
              <a:rPr lang="en-US" sz="3000"/>
              <a:t>Importance of Lived Experience in Peer Support</a:t>
            </a:r>
          </a:p>
        </p:txBody>
      </p:sp>
      <p:sp>
        <p:nvSpPr>
          <p:cNvPr id="4" name="Date Placeholder 3">
            <a:extLst>
              <a:ext uri="{FF2B5EF4-FFF2-40B4-BE49-F238E27FC236}">
                <a16:creationId xmlns:a16="http://schemas.microsoft.com/office/drawing/2014/main" id="{FCCC1BE5-A983-E984-84CB-C342FA8B708E}"/>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437E4F63-ECA7-04DB-5E49-8EB836E5FDC1}"/>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56019B89-ABAE-BF06-8ED5-C21576AF874D}"/>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5</a:t>
            </a:fld>
            <a:endParaRPr lang="en-US"/>
          </a:p>
        </p:txBody>
      </p:sp>
      <p:graphicFrame>
        <p:nvGraphicFramePr>
          <p:cNvPr id="7" name="Content Placeholder 7">
            <a:extLst>
              <a:ext uri="{FF2B5EF4-FFF2-40B4-BE49-F238E27FC236}">
                <a16:creationId xmlns:a16="http://schemas.microsoft.com/office/drawing/2014/main" id="{E3E01513-02EB-4555-91CE-866A60BBA79C}"/>
              </a:ext>
            </a:extLst>
          </p:cNvPr>
          <p:cNvGraphicFramePr>
            <a:graphicFrameLocks noGrp="1"/>
          </p:cNvGraphicFramePr>
          <p:nvPr>
            <p:ph idx="1"/>
            <p:extLst>
              <p:ext uri="{D42A27DB-BD31-4B8C-83A1-F6EECF244321}">
                <p14:modId xmlns:p14="http://schemas.microsoft.com/office/powerpoint/2010/main" val="4035872601"/>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31172" y="1384847"/>
          <a:ext cx="11125032" cy="4905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297668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DB582-504A-3AA3-38EE-0CA59E9448B7}"/>
              </a:ext>
            </a:extLst>
          </p:cNvPr>
          <p:cNvSpPr>
            <a:spLocks noGrp="1"/>
          </p:cNvSpPr>
          <p:nvPr>
            <p:ph type="title"/>
          </p:nvPr>
        </p:nvSpPr>
        <p:spPr>
          <a:xfrm>
            <a:off x="431172" y="553616"/>
            <a:ext cx="7914087" cy="4008859"/>
          </a:xfrm>
        </p:spPr>
        <p:txBody>
          <a:bodyPr anchor="t">
            <a:normAutofit/>
          </a:bodyPr>
          <a:lstStyle/>
          <a:p>
            <a:r>
              <a:rPr lang="en-US"/>
              <a:t>Client Empowerment Principles</a:t>
            </a:r>
          </a:p>
        </p:txBody>
      </p:sp>
      <p:sp>
        <p:nvSpPr>
          <p:cNvPr id="11" name="Text Placeholder 2">
            <a:extLst>
              <a:ext uri="{FF2B5EF4-FFF2-40B4-BE49-F238E27FC236}">
                <a16:creationId xmlns:a16="http://schemas.microsoft.com/office/drawing/2014/main" id="{CE31CC75-27F9-453A-1206-EB6599D0E478}"/>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82187630-FCC2-9B88-C98D-647E37F15648}"/>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A47273CE-BA40-F5D1-5BEF-63279CF07BC8}"/>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A76BA2FF-E843-26B4-4791-C4297654B76A}"/>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6</a:t>
            </a:fld>
            <a:endParaRPr lang="en-US"/>
          </a:p>
        </p:txBody>
      </p:sp>
    </p:spTree>
    <p:extLst>
      <p:ext uri="{BB962C8B-B14F-4D97-AF65-F5344CB8AC3E}">
        <p14:creationId xmlns:p14="http://schemas.microsoft.com/office/powerpoint/2010/main" val="3344334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CC54F-CDA5-9351-2A75-0517F9377B2C}"/>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sz="2700" b="0" kern="1200" cap="all" baseline="0">
                <a:latin typeface="+mj-lt"/>
                <a:ea typeface="+mj-ea"/>
                <a:cs typeface="+mj-cs"/>
              </a:rPr>
              <a:t>Understanding Empowerment and Self-Advocacy</a:t>
            </a:r>
          </a:p>
        </p:txBody>
      </p:sp>
      <p:pic>
        <p:nvPicPr>
          <p:cNvPr id="7" name="Content Placeholder 6" descr="Game characters concepts - Group of figures with speech bubble">
            <a:extLst>
              <a:ext uri="{FF2B5EF4-FFF2-40B4-BE49-F238E27FC236}">
                <a16:creationId xmlns:a16="http://schemas.microsoft.com/office/drawing/2014/main" id="{8F963193-654C-4A6C-AF53-B6E646BD6831}"/>
              </a:ext>
            </a:extLst>
          </p:cNvPr>
          <p:cNvPicPr>
            <a:picLocks noGrp="1" noChangeAspect="1"/>
          </p:cNvPicPr>
          <p:nvPr>
            <p:ph type="pic" sz="quarter" idx="15"/>
          </p:nvPr>
        </p:nvPicPr>
        <p:blipFill>
          <a:blip r:embed="rId3"/>
          <a:srcRect l="19323" r="1" b="1"/>
          <a:stretch>
            <a:fillRect/>
          </a:stretch>
        </p:blipFill>
        <p:spPr>
          <a:xfrm>
            <a:off x="20" y="10"/>
            <a:ext cx="7734280" cy="6399142"/>
          </a:xfrm>
        </p:spPr>
      </p:pic>
      <p:sp>
        <p:nvSpPr>
          <p:cNvPr id="8" name="TextBox 7">
            <a:extLst>
              <a:ext uri="{FF2B5EF4-FFF2-40B4-BE49-F238E27FC236}">
                <a16:creationId xmlns:a16="http://schemas.microsoft.com/office/drawing/2014/main" id="{35B18818-87DE-4C80-AE0D-CF43B07E1108}"/>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Concept of Empowerment</a:t>
            </a:r>
          </a:p>
          <a:p>
            <a:pPr marL="0" lvl="1" indent="0">
              <a:spcBef>
                <a:spcPts val="1000"/>
              </a:spcBef>
              <a:spcAft>
                <a:spcPts val="600"/>
              </a:spcAft>
              <a:buFont typeface="Arial" panose="020B0604020202020204" pitchFamily="34" charset="0"/>
              <a:buNone/>
            </a:pPr>
            <a:r>
              <a:rPr lang="en-US" sz="1400"/>
              <a:t>Empowerment enables clients to gain control over their personal decisions and life direction.</a:t>
            </a:r>
          </a:p>
          <a:p>
            <a:pPr marL="0" indent="0">
              <a:spcBef>
                <a:spcPts val="2500"/>
              </a:spcBef>
              <a:spcAft>
                <a:spcPts val="600"/>
              </a:spcAft>
              <a:buFont typeface="Arial" panose="020B0604020202020204" pitchFamily="34" charset="0"/>
              <a:buNone/>
            </a:pPr>
            <a:r>
              <a:rPr lang="en-US" sz="1400" b="1"/>
              <a:t>Self-Advocacy Skills</a:t>
            </a:r>
          </a:p>
          <a:p>
            <a:pPr marL="0" lvl="1" indent="0">
              <a:spcBef>
                <a:spcPts val="1000"/>
              </a:spcBef>
              <a:spcAft>
                <a:spcPts val="600"/>
              </a:spcAft>
              <a:buFont typeface="Arial" panose="020B0604020202020204" pitchFamily="34" charset="0"/>
              <a:buNone/>
            </a:pPr>
            <a:r>
              <a:rPr lang="en-US" sz="1400"/>
              <a:t>Self-advocacy helps clients effectively communicate their needs and assert their rights.</a:t>
            </a:r>
          </a:p>
        </p:txBody>
      </p:sp>
      <p:sp>
        <p:nvSpPr>
          <p:cNvPr id="4" name="Date Placeholder 3">
            <a:extLst>
              <a:ext uri="{FF2B5EF4-FFF2-40B4-BE49-F238E27FC236}">
                <a16:creationId xmlns:a16="http://schemas.microsoft.com/office/drawing/2014/main" id="{8445AEBD-828B-798A-4B72-6BFA022B5D41}"/>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BED83622-0656-F117-CA65-F6B83190C719}"/>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AD88CB85-8177-BE9D-7910-3465070DB43E}"/>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7</a:t>
            </a:fld>
            <a:endParaRPr lang="en-US"/>
          </a:p>
        </p:txBody>
      </p:sp>
    </p:spTree>
    <p:extLst>
      <p:ext uri="{BB962C8B-B14F-4D97-AF65-F5344CB8AC3E}">
        <p14:creationId xmlns:p14="http://schemas.microsoft.com/office/powerpoint/2010/main" val="37978658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5825B-6B03-3FA3-2095-551108771B8F}"/>
              </a:ext>
            </a:extLst>
          </p:cNvPr>
          <p:cNvSpPr>
            <a:spLocks noGrp="1"/>
          </p:cNvSpPr>
          <p:nvPr>
            <p:ph type="title"/>
          </p:nvPr>
        </p:nvSpPr>
        <p:spPr>
          <a:xfrm>
            <a:off x="5550408" y="548640"/>
            <a:ext cx="6035040" cy="1143000"/>
          </a:xfrm>
        </p:spPr>
        <p:txBody>
          <a:bodyPr vert="horz" lIns="91440" tIns="45720" rIns="91440" bIns="45720" rtlCol="0" anchor="b">
            <a:normAutofit/>
          </a:bodyPr>
          <a:lstStyle/>
          <a:p>
            <a:r>
              <a:rPr lang="en-US" sz="3000" b="0" kern="1200" cap="all" baseline="0">
                <a:latin typeface="+mj-lt"/>
                <a:ea typeface="+mj-ea"/>
                <a:cs typeface="+mj-cs"/>
              </a:rPr>
              <a:t>Building Trust and Respectful Relationships</a:t>
            </a:r>
          </a:p>
        </p:txBody>
      </p:sp>
      <p:pic>
        <p:nvPicPr>
          <p:cNvPr id="7" name="Content Placeholder 6" descr="http://blogtoscano.altervista.org/bus.jpg ">
            <a:extLst>
              <a:ext uri="{FF2B5EF4-FFF2-40B4-BE49-F238E27FC236}">
                <a16:creationId xmlns:a16="http://schemas.microsoft.com/office/drawing/2014/main" id="{EF41D58D-D6FB-4DEC-9090-FDF4BDAF12B3}"/>
              </a:ext>
            </a:extLst>
          </p:cNvPr>
          <p:cNvPicPr>
            <a:picLocks noGrp="1" noChangeAspect="1"/>
          </p:cNvPicPr>
          <p:nvPr>
            <p:ph type="pic" sz="quarter" idx="15"/>
          </p:nvPr>
        </p:nvPicPr>
        <p:blipFill>
          <a:blip r:embed="rId3"/>
          <a:srcRect t="22040" r="2" b="21"/>
          <a:stretch>
            <a:fillRect/>
          </a:stretch>
        </p:blipFill>
        <p:spPr>
          <a:xfrm>
            <a:off x="20" y="10"/>
            <a:ext cx="4844032" cy="6399142"/>
          </a:xfrm>
        </p:spPr>
      </p:pic>
      <p:sp>
        <p:nvSpPr>
          <p:cNvPr id="8" name="TextBox 7">
            <a:extLst>
              <a:ext uri="{FF2B5EF4-FFF2-40B4-BE49-F238E27FC236}">
                <a16:creationId xmlns:a16="http://schemas.microsoft.com/office/drawing/2014/main" id="{1D1FA5D3-8ACB-4AED-BE7D-2ADF84E28461}"/>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50408" y="1828800"/>
            <a:ext cx="6035040" cy="4489704"/>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Creating Safe Spaces</a:t>
            </a:r>
          </a:p>
          <a:p>
            <a:pPr marL="0" lvl="1" indent="0">
              <a:spcBef>
                <a:spcPts val="1000"/>
              </a:spcBef>
              <a:spcAft>
                <a:spcPts val="600"/>
              </a:spcAft>
              <a:buFont typeface="Arial" panose="020B0604020202020204" pitchFamily="34" charset="0"/>
              <a:buNone/>
            </a:pPr>
            <a:r>
              <a:rPr lang="en-US" sz="1400"/>
              <a:t>Trust and mutual respect establish a safe environment for open client communication and engagement.</a:t>
            </a:r>
          </a:p>
          <a:p>
            <a:pPr marL="0" indent="0">
              <a:spcBef>
                <a:spcPts val="2500"/>
              </a:spcBef>
              <a:spcAft>
                <a:spcPts val="600"/>
              </a:spcAft>
              <a:buFont typeface="Arial" panose="020B0604020202020204" pitchFamily="34" charset="0"/>
              <a:buNone/>
            </a:pPr>
            <a:r>
              <a:rPr lang="en-US" sz="1400" b="1"/>
              <a:t>Demonstrating Reliability</a:t>
            </a:r>
          </a:p>
          <a:p>
            <a:pPr marL="0" lvl="1" indent="0">
              <a:spcBef>
                <a:spcPts val="1000"/>
              </a:spcBef>
              <a:spcAft>
                <a:spcPts val="600"/>
              </a:spcAft>
              <a:buFont typeface="Arial" panose="020B0604020202020204" pitchFamily="34" charset="0"/>
              <a:buNone/>
            </a:pPr>
            <a:r>
              <a:rPr lang="en-US" sz="1400"/>
              <a:t>Peer case managers must be dependable to foster trust throughout the client relationship.</a:t>
            </a:r>
          </a:p>
          <a:p>
            <a:pPr marL="0" indent="0">
              <a:spcBef>
                <a:spcPts val="2500"/>
              </a:spcBef>
              <a:spcAft>
                <a:spcPts val="600"/>
              </a:spcAft>
              <a:buFont typeface="Arial" panose="020B0604020202020204" pitchFamily="34" charset="0"/>
              <a:buNone/>
            </a:pPr>
            <a:r>
              <a:rPr lang="en-US" sz="1400" b="1"/>
              <a:t>Empathy and Cultural Sensitivity</a:t>
            </a:r>
          </a:p>
          <a:p>
            <a:pPr marL="0" lvl="1" indent="0">
              <a:spcBef>
                <a:spcPts val="1000"/>
              </a:spcBef>
              <a:spcAft>
                <a:spcPts val="600"/>
              </a:spcAft>
              <a:buFont typeface="Arial" panose="020B0604020202020204" pitchFamily="34" charset="0"/>
              <a:buNone/>
            </a:pPr>
            <a:r>
              <a:rPr lang="en-US" sz="1400"/>
              <a:t>Showing empathy and cultural awareness strengthens respectful relationships with clients.</a:t>
            </a:r>
          </a:p>
        </p:txBody>
      </p:sp>
      <p:sp>
        <p:nvSpPr>
          <p:cNvPr id="4" name="Date Placeholder 3">
            <a:extLst>
              <a:ext uri="{FF2B5EF4-FFF2-40B4-BE49-F238E27FC236}">
                <a16:creationId xmlns:a16="http://schemas.microsoft.com/office/drawing/2014/main" id="{37A5EA97-9CF6-5F8B-D3D6-805CD5B9C54A}"/>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A725715D-9EDA-98DE-DFD3-853FB9EC4BD1}"/>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3EFAEA30-1E77-58F1-DD59-7EEEBFDF14AC}"/>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8</a:t>
            </a:fld>
            <a:endParaRPr lang="en-US"/>
          </a:p>
        </p:txBody>
      </p:sp>
    </p:spTree>
    <p:extLst>
      <p:ext uri="{BB962C8B-B14F-4D97-AF65-F5344CB8AC3E}">
        <p14:creationId xmlns:p14="http://schemas.microsoft.com/office/powerpoint/2010/main" val="15031785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C4188-F752-4075-7623-621112EFA5EB}"/>
              </a:ext>
            </a:extLst>
          </p:cNvPr>
          <p:cNvSpPr>
            <a:spLocks noGrp="1"/>
          </p:cNvSpPr>
          <p:nvPr>
            <p:ph type="title"/>
          </p:nvPr>
        </p:nvSpPr>
        <p:spPr>
          <a:xfrm>
            <a:off x="429768" y="603504"/>
            <a:ext cx="4480560" cy="1527048"/>
          </a:xfrm>
        </p:spPr>
        <p:txBody>
          <a:bodyPr vert="horz" lIns="91440" tIns="45720" rIns="91440" bIns="45720" rtlCol="0" anchor="b">
            <a:normAutofit/>
          </a:bodyPr>
          <a:lstStyle/>
          <a:p>
            <a:r>
              <a:rPr lang="en-US" b="0" kern="1200" cap="all" baseline="0">
                <a:latin typeface="+mj-lt"/>
                <a:ea typeface="+mj-ea"/>
                <a:cs typeface="+mj-cs"/>
              </a:rPr>
              <a:t>Client-Centered Goal Setting</a:t>
            </a:r>
          </a:p>
        </p:txBody>
      </p:sp>
      <p:sp>
        <p:nvSpPr>
          <p:cNvPr id="8" name="TextBox 7">
            <a:extLst>
              <a:ext uri="{FF2B5EF4-FFF2-40B4-BE49-F238E27FC236}">
                <a16:creationId xmlns:a16="http://schemas.microsoft.com/office/drawing/2014/main" id="{B3BDB702-9F12-424D-A66B-407482C73A2F}"/>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7" y="2276856"/>
            <a:ext cx="448056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Collaboration with Clients</a:t>
            </a:r>
          </a:p>
          <a:p>
            <a:pPr marL="0" lvl="1" indent="0">
              <a:spcBef>
                <a:spcPts val="1000"/>
              </a:spcBef>
              <a:spcAft>
                <a:spcPts val="600"/>
              </a:spcAft>
              <a:buFont typeface="Arial" panose="020B0604020202020204" pitchFamily="34" charset="0"/>
              <a:buNone/>
            </a:pPr>
            <a:r>
              <a:rPr lang="en-US" sz="1400"/>
              <a:t>Working together with clients promotes shared understanding and commitment to set meaningful goals.</a:t>
            </a:r>
          </a:p>
          <a:p>
            <a:pPr marL="0" indent="0">
              <a:spcBef>
                <a:spcPts val="2500"/>
              </a:spcBef>
              <a:spcAft>
                <a:spcPts val="600"/>
              </a:spcAft>
              <a:buFont typeface="Arial" panose="020B0604020202020204" pitchFamily="34" charset="0"/>
              <a:buNone/>
            </a:pPr>
            <a:r>
              <a:rPr lang="en-US" sz="1400" b="1"/>
              <a:t>Achievable Goals</a:t>
            </a:r>
          </a:p>
          <a:p>
            <a:pPr marL="0" lvl="1" indent="0">
              <a:spcBef>
                <a:spcPts val="1000"/>
              </a:spcBef>
              <a:spcAft>
                <a:spcPts val="600"/>
              </a:spcAft>
              <a:buFont typeface="Arial" panose="020B0604020202020204" pitchFamily="34" charset="0"/>
              <a:buNone/>
            </a:pPr>
            <a:r>
              <a:rPr lang="en-US" sz="1400"/>
              <a:t>Setting achievable goals keeps clients motivated and ensures progress is realistic and measurable.</a:t>
            </a:r>
          </a:p>
          <a:p>
            <a:pPr marL="0" indent="0">
              <a:spcBef>
                <a:spcPts val="2500"/>
              </a:spcBef>
              <a:spcAft>
                <a:spcPts val="600"/>
              </a:spcAft>
              <a:buFont typeface="Arial" panose="020B0604020202020204" pitchFamily="34" charset="0"/>
              <a:buNone/>
            </a:pPr>
            <a:r>
              <a:rPr lang="en-US" sz="1400" b="1"/>
              <a:t>Values and Aspirations</a:t>
            </a:r>
          </a:p>
          <a:p>
            <a:pPr marL="0" lvl="1" indent="0">
              <a:spcBef>
                <a:spcPts val="1000"/>
              </a:spcBef>
              <a:spcAft>
                <a:spcPts val="600"/>
              </a:spcAft>
              <a:buFont typeface="Arial" panose="020B0604020202020204" pitchFamily="34" charset="0"/>
              <a:buNone/>
            </a:pPr>
            <a:r>
              <a:rPr lang="en-US" sz="1400"/>
              <a:t>Goals should align with the client’s personal values and future aspirations for effectiveness.</a:t>
            </a:r>
          </a:p>
        </p:txBody>
      </p:sp>
      <p:pic>
        <p:nvPicPr>
          <p:cNvPr id="7" name="Content Placeholder 6" descr="Diverse businessman and businesswoman working together with statistics, African woman explaining new idea for business improvement to Caucasian colleague, project team teamwork concept.">
            <a:extLst>
              <a:ext uri="{FF2B5EF4-FFF2-40B4-BE49-F238E27FC236}">
                <a16:creationId xmlns:a16="http://schemas.microsoft.com/office/drawing/2014/main" id="{6B288386-F504-4549-8D73-DBC66FB9A09C}"/>
              </a:ext>
            </a:extLst>
          </p:cNvPr>
          <p:cNvPicPr>
            <a:picLocks noGrp="1" noChangeAspect="1"/>
          </p:cNvPicPr>
          <p:nvPr>
            <p:ph type="pic" sz="quarter" idx="15"/>
          </p:nvPr>
        </p:nvPicPr>
        <p:blipFill>
          <a:blip r:embed="rId3"/>
          <a:srcRect l="11538" r="21136" b="1"/>
          <a:stretch>
            <a:fillRect/>
          </a:stretch>
        </p:blipFill>
        <p:spPr>
          <a:xfrm>
            <a:off x="5737594" y="10"/>
            <a:ext cx="6454406" cy="6399142"/>
          </a:xfrm>
        </p:spPr>
      </p:pic>
      <p:sp>
        <p:nvSpPr>
          <p:cNvPr id="4" name="Date Placeholder 3">
            <a:extLst>
              <a:ext uri="{FF2B5EF4-FFF2-40B4-BE49-F238E27FC236}">
                <a16:creationId xmlns:a16="http://schemas.microsoft.com/office/drawing/2014/main" id="{A2CD111C-8D9B-894D-D3C0-2B7A2C631D42}"/>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098894C1-7D3A-ECF9-6D1A-A4C1AB978DEB}"/>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effectLst/>
                <a:latin typeface="+mn-lt"/>
                <a:ea typeface="+mn-ea"/>
                <a:cs typeface="+mn-cs"/>
              </a:rPr>
              <a:t>Sample Footer Text</a:t>
            </a:r>
          </a:p>
        </p:txBody>
      </p:sp>
      <p:sp>
        <p:nvSpPr>
          <p:cNvPr id="6" name="Slide Number Placeholder 5">
            <a:extLst>
              <a:ext uri="{FF2B5EF4-FFF2-40B4-BE49-F238E27FC236}">
                <a16:creationId xmlns:a16="http://schemas.microsoft.com/office/drawing/2014/main" id="{53E59F7E-954B-69A1-39C2-A913D113C8BA}"/>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9</a:t>
            </a:fld>
            <a:endParaRPr lang="en-US"/>
          </a:p>
        </p:txBody>
      </p:sp>
    </p:spTree>
    <p:extLst>
      <p:ext uri="{BB962C8B-B14F-4D97-AF65-F5344CB8AC3E}">
        <p14:creationId xmlns:p14="http://schemas.microsoft.com/office/powerpoint/2010/main" val="12576134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1DB33-2DE3-01F1-39F9-7E15A05CB239}"/>
              </a:ext>
            </a:extLst>
          </p:cNvPr>
          <p:cNvSpPr>
            <a:spLocks noGrp="1"/>
          </p:cNvSpPr>
          <p:nvPr>
            <p:ph type="title"/>
          </p:nvPr>
        </p:nvSpPr>
        <p:spPr>
          <a:xfrm>
            <a:off x="431172" y="553616"/>
            <a:ext cx="7914087" cy="4008859"/>
          </a:xfrm>
        </p:spPr>
        <p:txBody>
          <a:bodyPr anchor="t">
            <a:normAutofit/>
          </a:bodyPr>
          <a:lstStyle/>
          <a:p>
            <a:r>
              <a:rPr lang="en-US"/>
              <a:t>Education Strategies for Clients</a:t>
            </a:r>
          </a:p>
        </p:txBody>
      </p:sp>
      <p:sp>
        <p:nvSpPr>
          <p:cNvPr id="11" name="Text Placeholder 2">
            <a:extLst>
              <a:ext uri="{FF2B5EF4-FFF2-40B4-BE49-F238E27FC236}">
                <a16:creationId xmlns:a16="http://schemas.microsoft.com/office/drawing/2014/main" id="{9951CB42-4397-087F-718F-F9C32DB94822}"/>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47D36FEB-4BDC-E612-5A9D-9E10894B9729}"/>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6D98DC25-EABF-C327-930A-AC548A315537}"/>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4155F40F-DB4E-1885-FFA6-D55BF4A66A2B}"/>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10</a:t>
            </a:fld>
            <a:endParaRPr lang="en-US"/>
          </a:p>
        </p:txBody>
      </p:sp>
    </p:spTree>
    <p:extLst>
      <p:ext uri="{BB962C8B-B14F-4D97-AF65-F5344CB8AC3E}">
        <p14:creationId xmlns:p14="http://schemas.microsoft.com/office/powerpoint/2010/main" val="25345632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4858C-2C01-6CA9-23F3-B1FE40F3A1F6}"/>
              </a:ext>
            </a:extLst>
          </p:cNvPr>
          <p:cNvSpPr>
            <a:spLocks noGrp="1"/>
          </p:cNvSpPr>
          <p:nvPr>
            <p:ph type="title"/>
          </p:nvPr>
        </p:nvSpPr>
        <p:spPr>
          <a:xfrm>
            <a:off x="429768" y="603504"/>
            <a:ext cx="4480560" cy="1527048"/>
          </a:xfrm>
        </p:spPr>
        <p:txBody>
          <a:bodyPr vert="horz" lIns="91440" tIns="45720" rIns="91440" bIns="45720" rtlCol="0" anchor="b">
            <a:normAutofit/>
          </a:bodyPr>
          <a:lstStyle/>
          <a:p>
            <a:r>
              <a:rPr lang="en-US" b="0" kern="1200" cap="all" baseline="0">
                <a:latin typeface="+mj-lt"/>
                <a:ea typeface="+mj-ea"/>
                <a:cs typeface="+mj-cs"/>
              </a:rPr>
              <a:t>Health Literacy and Information Sharing</a:t>
            </a:r>
          </a:p>
        </p:txBody>
      </p:sp>
      <p:sp>
        <p:nvSpPr>
          <p:cNvPr id="8" name="TextBox 7">
            <a:extLst>
              <a:ext uri="{FF2B5EF4-FFF2-40B4-BE49-F238E27FC236}">
                <a16:creationId xmlns:a16="http://schemas.microsoft.com/office/drawing/2014/main" id="{2967D02F-F8FF-4629-BF35-49BC43166E38}"/>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7" y="2276856"/>
            <a:ext cx="448056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Empowering Clients</a:t>
            </a:r>
          </a:p>
          <a:p>
            <a:pPr marL="0" lvl="1" indent="0">
              <a:spcBef>
                <a:spcPts val="1000"/>
              </a:spcBef>
              <a:spcAft>
                <a:spcPts val="600"/>
              </a:spcAft>
              <a:buFont typeface="Arial" panose="020B0604020202020204" pitchFamily="34" charset="0"/>
              <a:buNone/>
            </a:pPr>
            <a:r>
              <a:rPr lang="en-US" sz="1400"/>
              <a:t>Enhancing health literacy helps clients better understand their medical conditions and treatment choices.</a:t>
            </a:r>
          </a:p>
          <a:p>
            <a:pPr marL="0" indent="0">
              <a:spcBef>
                <a:spcPts val="2500"/>
              </a:spcBef>
              <a:spcAft>
                <a:spcPts val="600"/>
              </a:spcAft>
              <a:buFont typeface="Arial" panose="020B0604020202020204" pitchFamily="34" charset="0"/>
              <a:buNone/>
            </a:pPr>
            <a:r>
              <a:rPr lang="en-US" sz="1400" b="1"/>
              <a:t>Clear Communication</a:t>
            </a:r>
          </a:p>
          <a:p>
            <a:pPr marL="0" lvl="1" indent="0">
              <a:spcBef>
                <a:spcPts val="1000"/>
              </a:spcBef>
              <a:spcAft>
                <a:spcPts val="600"/>
              </a:spcAft>
              <a:buFont typeface="Arial" panose="020B0604020202020204" pitchFamily="34" charset="0"/>
              <a:buNone/>
            </a:pPr>
            <a:r>
              <a:rPr lang="en-US" sz="1400"/>
              <a:t>Providing accessible and understandable health information builds patient confidence and encourages active engagement.</a:t>
            </a:r>
          </a:p>
        </p:txBody>
      </p:sp>
      <p:pic>
        <p:nvPicPr>
          <p:cNvPr id="7" name="Content Placeholder 6" descr="Young african doctor using digital tablet in corridor of modern hospital. Portrait of confident male doctor using tablet computer in clinic with copy space. Successful smiling doctor in labcoat hospital wearing stethoscope and checking medical records online.Portrait of an African-American doctor in blue medical uniform with medical equipment who is standing in his office and smiling. Confident Medical Worker Expert with a stethoscope is holding a digital tablet and taking some notes at his private clinic.">
            <a:extLst>
              <a:ext uri="{FF2B5EF4-FFF2-40B4-BE49-F238E27FC236}">
                <a16:creationId xmlns:a16="http://schemas.microsoft.com/office/drawing/2014/main" id="{5340A1C8-F44A-46D8-B847-D19D4674F7F7}"/>
              </a:ext>
            </a:extLst>
          </p:cNvPr>
          <p:cNvPicPr>
            <a:picLocks noGrp="1" noChangeAspect="1"/>
          </p:cNvPicPr>
          <p:nvPr>
            <p:ph type="pic" sz="quarter" idx="15"/>
          </p:nvPr>
        </p:nvPicPr>
        <p:blipFill>
          <a:blip r:embed="rId3"/>
          <a:srcRect l="14837" r="17837" b="1"/>
          <a:stretch>
            <a:fillRect/>
          </a:stretch>
        </p:blipFill>
        <p:spPr>
          <a:xfrm>
            <a:off x="5737594" y="10"/>
            <a:ext cx="6454406" cy="6399142"/>
          </a:xfrm>
        </p:spPr>
      </p:pic>
      <p:sp>
        <p:nvSpPr>
          <p:cNvPr id="4" name="Date Placeholder 3">
            <a:extLst>
              <a:ext uri="{FF2B5EF4-FFF2-40B4-BE49-F238E27FC236}">
                <a16:creationId xmlns:a16="http://schemas.microsoft.com/office/drawing/2014/main" id="{D075D7B9-5ACD-204B-B7C4-E45B6BE038DD}"/>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5D009D6A-1233-5869-D1DA-E9BE764EF826}"/>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effectLst/>
                <a:latin typeface="+mn-lt"/>
                <a:ea typeface="+mn-ea"/>
                <a:cs typeface="+mn-cs"/>
              </a:rPr>
              <a:t>Sample Footer Text</a:t>
            </a:r>
          </a:p>
        </p:txBody>
      </p:sp>
      <p:sp>
        <p:nvSpPr>
          <p:cNvPr id="6" name="Slide Number Placeholder 5">
            <a:extLst>
              <a:ext uri="{FF2B5EF4-FFF2-40B4-BE49-F238E27FC236}">
                <a16:creationId xmlns:a16="http://schemas.microsoft.com/office/drawing/2014/main" id="{AB2246E4-ABB1-7E8C-C362-7A439AEC1480}"/>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11</a:t>
            </a:fld>
            <a:endParaRPr lang="en-US"/>
          </a:p>
        </p:txBody>
      </p:sp>
    </p:spTree>
    <p:extLst>
      <p:ext uri="{BB962C8B-B14F-4D97-AF65-F5344CB8AC3E}">
        <p14:creationId xmlns:p14="http://schemas.microsoft.com/office/powerpoint/2010/main" val="34964214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91066-AD5F-D738-69A6-BC2D6CEEECF4}"/>
              </a:ext>
            </a:extLst>
          </p:cNvPr>
          <p:cNvSpPr>
            <a:spLocks noGrp="1"/>
          </p:cNvSpPr>
          <p:nvPr>
            <p:ph type="title"/>
          </p:nvPr>
        </p:nvSpPr>
        <p:spPr>
          <a:xfrm>
            <a:off x="7196328" y="601755"/>
            <a:ext cx="4389120" cy="1527048"/>
          </a:xfrm>
        </p:spPr>
        <p:txBody>
          <a:bodyPr vert="horz" lIns="91440" tIns="45720" rIns="91440" bIns="45720" rtlCol="0" anchor="b">
            <a:normAutofit/>
          </a:bodyPr>
          <a:lstStyle/>
          <a:p>
            <a:r>
              <a:rPr lang="en-US" b="0" kern="1200" cap="all" baseline="0">
                <a:latin typeface="+mj-lt"/>
                <a:ea typeface="+mj-ea"/>
                <a:cs typeface="+mj-cs"/>
              </a:rPr>
              <a:t>Navigating Community Resources</a:t>
            </a:r>
          </a:p>
        </p:txBody>
      </p:sp>
      <p:pic>
        <p:nvPicPr>
          <p:cNvPr id="7" name="Content Placeholder 6" descr="Hand drawn businessman and business woman icons in red and black colors are connected by arrows randomly on white background. This image shows the social media, and online communication between business people.">
            <a:extLst>
              <a:ext uri="{FF2B5EF4-FFF2-40B4-BE49-F238E27FC236}">
                <a16:creationId xmlns:a16="http://schemas.microsoft.com/office/drawing/2014/main" id="{E2964802-E2CB-48C9-9433-8570E5E550E4}"/>
              </a:ext>
            </a:extLst>
          </p:cNvPr>
          <p:cNvPicPr>
            <a:picLocks noGrp="1" noChangeAspect="1"/>
          </p:cNvPicPr>
          <p:nvPr>
            <p:ph type="pic" sz="quarter" idx="15"/>
          </p:nvPr>
        </p:nvPicPr>
        <p:blipFill>
          <a:blip r:embed="rId3"/>
          <a:srcRect l="18522" r="12845" b="2"/>
          <a:stretch>
            <a:fillRect/>
          </a:stretch>
        </p:blipFill>
        <p:spPr>
          <a:xfrm>
            <a:off x="20" y="1"/>
            <a:ext cx="6591280" cy="6410303"/>
          </a:xfrm>
        </p:spPr>
      </p:pic>
      <p:sp>
        <p:nvSpPr>
          <p:cNvPr id="8" name="TextBox 7">
            <a:extLst>
              <a:ext uri="{FF2B5EF4-FFF2-40B4-BE49-F238E27FC236}">
                <a16:creationId xmlns:a16="http://schemas.microsoft.com/office/drawing/2014/main" id="{F671FE84-C509-4301-A6DB-289913AE8F01}"/>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196328" y="2276856"/>
            <a:ext cx="438912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Client Education on Resources</a:t>
            </a:r>
          </a:p>
          <a:p>
            <a:pPr marL="0" lvl="1" indent="0">
              <a:spcBef>
                <a:spcPts val="1000"/>
              </a:spcBef>
              <a:spcAft>
                <a:spcPts val="600"/>
              </a:spcAft>
              <a:buFont typeface="Arial" panose="020B0604020202020204" pitchFamily="34" charset="0"/>
              <a:buNone/>
            </a:pPr>
            <a:r>
              <a:rPr lang="en-US" sz="1400"/>
              <a:t>Educating clients about community services empowers them to find essential help effectively.</a:t>
            </a:r>
          </a:p>
          <a:p>
            <a:pPr marL="0" indent="0">
              <a:spcBef>
                <a:spcPts val="2500"/>
              </a:spcBef>
              <a:spcAft>
                <a:spcPts val="600"/>
              </a:spcAft>
              <a:buFont typeface="Arial" panose="020B0604020202020204" pitchFamily="34" charset="0"/>
              <a:buNone/>
            </a:pPr>
            <a:r>
              <a:rPr lang="en-US" sz="1400" b="1"/>
              <a:t>Accessing Necessary Help</a:t>
            </a:r>
          </a:p>
          <a:p>
            <a:pPr marL="0" lvl="1" indent="0">
              <a:spcBef>
                <a:spcPts val="1000"/>
              </a:spcBef>
              <a:spcAft>
                <a:spcPts val="600"/>
              </a:spcAft>
              <a:buFont typeface="Arial" panose="020B0604020202020204" pitchFamily="34" charset="0"/>
              <a:buNone/>
            </a:pPr>
            <a:r>
              <a:rPr lang="en-US" sz="1400"/>
              <a:t>Knowledge of resources helps clients obtain needed assistance and improve well-being.</a:t>
            </a:r>
          </a:p>
          <a:p>
            <a:pPr marL="0" indent="0">
              <a:spcBef>
                <a:spcPts val="2500"/>
              </a:spcBef>
              <a:spcAft>
                <a:spcPts val="600"/>
              </a:spcAft>
              <a:buFont typeface="Arial" panose="020B0604020202020204" pitchFamily="34" charset="0"/>
              <a:buNone/>
            </a:pPr>
            <a:r>
              <a:rPr lang="en-US" sz="1400" b="1"/>
              <a:t>Building Social Networks</a:t>
            </a:r>
          </a:p>
          <a:p>
            <a:pPr marL="0" lvl="1" indent="0">
              <a:spcBef>
                <a:spcPts val="1000"/>
              </a:spcBef>
              <a:spcAft>
                <a:spcPts val="600"/>
              </a:spcAft>
              <a:buFont typeface="Arial" panose="020B0604020202020204" pitchFamily="34" charset="0"/>
              <a:buNone/>
            </a:pPr>
            <a:r>
              <a:rPr lang="en-US" sz="1400"/>
              <a:t>Community resources foster social connections that strengthen clients’ support systems.</a:t>
            </a:r>
          </a:p>
        </p:txBody>
      </p:sp>
      <p:sp>
        <p:nvSpPr>
          <p:cNvPr id="4" name="Date Placeholder 3">
            <a:extLst>
              <a:ext uri="{FF2B5EF4-FFF2-40B4-BE49-F238E27FC236}">
                <a16:creationId xmlns:a16="http://schemas.microsoft.com/office/drawing/2014/main" id="{EA77C682-8471-030A-8A30-32295F852313}"/>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36C5CCA6-E5F1-B3BC-F2D4-524B75D319CA}"/>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4BE9C350-DE13-F20D-F87E-CE5FA52939AA}"/>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12</a:t>
            </a:fld>
            <a:endParaRPr lang="en-US"/>
          </a:p>
        </p:txBody>
      </p:sp>
    </p:spTree>
    <p:extLst>
      <p:ext uri="{BB962C8B-B14F-4D97-AF65-F5344CB8AC3E}">
        <p14:creationId xmlns:p14="http://schemas.microsoft.com/office/powerpoint/2010/main" val="29297202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BB28E-B606-5D58-110D-6CD25D1F22B6}"/>
              </a:ext>
            </a:extLst>
          </p:cNvPr>
          <p:cNvSpPr>
            <a:spLocks noGrp="1"/>
          </p:cNvSpPr>
          <p:nvPr>
            <p:ph type="title"/>
          </p:nvPr>
        </p:nvSpPr>
        <p:spPr>
          <a:xfrm>
            <a:off x="431172" y="293302"/>
            <a:ext cx="11125032" cy="965101"/>
          </a:xfrm>
        </p:spPr>
        <p:txBody>
          <a:bodyPr anchor="b">
            <a:normAutofit/>
          </a:bodyPr>
          <a:lstStyle/>
          <a:p>
            <a:r>
              <a:rPr lang="en-US"/>
              <a:t>Promoting Informed Decision-Making</a:t>
            </a:r>
          </a:p>
        </p:txBody>
      </p:sp>
      <p:sp>
        <p:nvSpPr>
          <p:cNvPr id="4" name="Date Placeholder 3">
            <a:extLst>
              <a:ext uri="{FF2B5EF4-FFF2-40B4-BE49-F238E27FC236}">
                <a16:creationId xmlns:a16="http://schemas.microsoft.com/office/drawing/2014/main" id="{A9F670CF-B9BB-5E06-474D-AD40DB70270C}"/>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591BCE13-3A71-4E0D-BC6C-955E48969FE7}"/>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DD46593E-E87C-54C8-27E2-A632CBBCE83B}"/>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13</a:t>
            </a:fld>
            <a:endParaRPr lang="en-US"/>
          </a:p>
        </p:txBody>
      </p:sp>
      <p:graphicFrame>
        <p:nvGraphicFramePr>
          <p:cNvPr id="7" name="Content Placeholder 7">
            <a:extLst>
              <a:ext uri="{FF2B5EF4-FFF2-40B4-BE49-F238E27FC236}">
                <a16:creationId xmlns:a16="http://schemas.microsoft.com/office/drawing/2014/main" id="{28B72CFA-FEF8-46FD-AA70-93AD706E1EB2}"/>
              </a:ext>
            </a:extLst>
          </p:cNvPr>
          <p:cNvGraphicFramePr>
            <a:graphicFrameLocks noGrp="1"/>
          </p:cNvGraphicFramePr>
          <p:nvPr>
            <p:ph idx="1"/>
            <p:extLst>
              <p:ext uri="{D42A27DB-BD31-4B8C-83A1-F6EECF244321}">
                <p14:modId xmlns:p14="http://schemas.microsoft.com/office/powerpoint/2010/main" val="3672633345"/>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31172" y="1384847"/>
          <a:ext cx="11125032" cy="4905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6554164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58648-F70A-BCAE-3841-A8C2C91D88F7}"/>
              </a:ext>
            </a:extLst>
          </p:cNvPr>
          <p:cNvSpPr>
            <a:spLocks noGrp="1"/>
          </p:cNvSpPr>
          <p:nvPr>
            <p:ph type="title"/>
          </p:nvPr>
        </p:nvSpPr>
        <p:spPr>
          <a:xfrm>
            <a:off x="431172" y="553616"/>
            <a:ext cx="7914087" cy="4008859"/>
          </a:xfrm>
        </p:spPr>
        <p:txBody>
          <a:bodyPr anchor="t">
            <a:normAutofit/>
          </a:bodyPr>
          <a:lstStyle/>
          <a:p>
            <a:r>
              <a:rPr lang="en-US"/>
              <a:t>Skill Building for Sustainable Independence</a:t>
            </a:r>
          </a:p>
        </p:txBody>
      </p:sp>
      <p:sp>
        <p:nvSpPr>
          <p:cNvPr id="11" name="Text Placeholder 2">
            <a:extLst>
              <a:ext uri="{FF2B5EF4-FFF2-40B4-BE49-F238E27FC236}">
                <a16:creationId xmlns:a16="http://schemas.microsoft.com/office/drawing/2014/main" id="{49DBE9DB-1AB0-4468-C579-701B544FD818}"/>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3E73D9FC-2583-9340-26D3-1C7B18DB356F}"/>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B99661AE-4113-1755-09B3-8373D7FBF881}"/>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AE068DCC-06E0-C169-9DBF-7ABB9B589184}"/>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14</a:t>
            </a:fld>
            <a:endParaRPr lang="en-US"/>
          </a:p>
        </p:txBody>
      </p:sp>
    </p:spTree>
    <p:extLst>
      <p:ext uri="{BB962C8B-B14F-4D97-AF65-F5344CB8AC3E}">
        <p14:creationId xmlns:p14="http://schemas.microsoft.com/office/powerpoint/2010/main" val="27612213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80A7B-A4BE-A5C9-49B1-A0B07ACBB340}"/>
              </a:ext>
            </a:extLst>
          </p:cNvPr>
          <p:cNvSpPr>
            <a:spLocks noGrp="1"/>
          </p:cNvSpPr>
          <p:nvPr>
            <p:ph type="title"/>
          </p:nvPr>
        </p:nvSpPr>
        <p:spPr>
          <a:xfrm>
            <a:off x="7196328" y="601755"/>
            <a:ext cx="4389120" cy="1527048"/>
          </a:xfrm>
        </p:spPr>
        <p:txBody>
          <a:bodyPr vert="horz" lIns="91440" tIns="45720" rIns="91440" bIns="45720" rtlCol="0" anchor="b">
            <a:normAutofit/>
          </a:bodyPr>
          <a:lstStyle/>
          <a:p>
            <a:r>
              <a:rPr lang="en-US" b="0" kern="1200" cap="all" baseline="0">
                <a:latin typeface="+mj-lt"/>
                <a:ea typeface="+mj-ea"/>
                <a:cs typeface="+mj-cs"/>
              </a:rPr>
              <a:t>Developing Problem-Solving Abilities</a:t>
            </a:r>
          </a:p>
        </p:txBody>
      </p:sp>
      <p:pic>
        <p:nvPicPr>
          <p:cNvPr id="7" name="Content Placeholder 6" descr="Light bulb with paper puzzle pieces on purple background">
            <a:extLst>
              <a:ext uri="{FF2B5EF4-FFF2-40B4-BE49-F238E27FC236}">
                <a16:creationId xmlns:a16="http://schemas.microsoft.com/office/drawing/2014/main" id="{9D48C648-9118-4D75-9779-27F5CE465587}"/>
              </a:ext>
            </a:extLst>
          </p:cNvPr>
          <p:cNvPicPr>
            <a:picLocks noGrp="1" noChangeAspect="1"/>
          </p:cNvPicPr>
          <p:nvPr>
            <p:ph type="pic" sz="quarter" idx="15"/>
          </p:nvPr>
        </p:nvPicPr>
        <p:blipFill>
          <a:blip r:embed="rId3"/>
          <a:srcRect l="17581" r="13786" b="2"/>
          <a:stretch>
            <a:fillRect/>
          </a:stretch>
        </p:blipFill>
        <p:spPr>
          <a:xfrm>
            <a:off x="20" y="1"/>
            <a:ext cx="6591280" cy="6410303"/>
          </a:xfrm>
        </p:spPr>
      </p:pic>
      <p:sp>
        <p:nvSpPr>
          <p:cNvPr id="8" name="TextBox 7">
            <a:extLst>
              <a:ext uri="{FF2B5EF4-FFF2-40B4-BE49-F238E27FC236}">
                <a16:creationId xmlns:a16="http://schemas.microsoft.com/office/drawing/2014/main" id="{9622CF69-0D0A-49FA-85BC-44706BE180DC}"/>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196328" y="2276856"/>
            <a:ext cx="438912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Identifying Issues</a:t>
            </a:r>
          </a:p>
          <a:p>
            <a:pPr marL="0" lvl="1" indent="0">
              <a:spcBef>
                <a:spcPts val="1000"/>
              </a:spcBef>
              <a:spcAft>
                <a:spcPts val="600"/>
              </a:spcAft>
              <a:buFont typeface="Arial" panose="020B0604020202020204" pitchFamily="34" charset="0"/>
              <a:buNone/>
            </a:pPr>
            <a:r>
              <a:rPr lang="en-US" sz="1400"/>
              <a:t>Structured methods help to clearly recognize and define problems before seeking solutions.</a:t>
            </a:r>
          </a:p>
          <a:p>
            <a:pPr marL="0" indent="0">
              <a:spcBef>
                <a:spcPts val="2500"/>
              </a:spcBef>
              <a:spcAft>
                <a:spcPts val="600"/>
              </a:spcAft>
              <a:buFont typeface="Arial" panose="020B0604020202020204" pitchFamily="34" charset="0"/>
              <a:buNone/>
            </a:pPr>
            <a:r>
              <a:rPr lang="en-US" sz="1400" b="1"/>
              <a:t>Generating Solutions</a:t>
            </a:r>
          </a:p>
          <a:p>
            <a:pPr marL="0" lvl="1" indent="0">
              <a:spcBef>
                <a:spcPts val="1000"/>
              </a:spcBef>
              <a:spcAft>
                <a:spcPts val="600"/>
              </a:spcAft>
              <a:buFont typeface="Arial" panose="020B0604020202020204" pitchFamily="34" charset="0"/>
              <a:buNone/>
            </a:pPr>
            <a:r>
              <a:rPr lang="en-US" sz="1400"/>
              <a:t>Creative thinking techniques guide the development of multiple potential solutions to challenges.</a:t>
            </a:r>
          </a:p>
          <a:p>
            <a:pPr marL="0" indent="0">
              <a:spcBef>
                <a:spcPts val="2500"/>
              </a:spcBef>
              <a:spcAft>
                <a:spcPts val="600"/>
              </a:spcAft>
              <a:buFont typeface="Arial" panose="020B0604020202020204" pitchFamily="34" charset="0"/>
              <a:buNone/>
            </a:pPr>
            <a:r>
              <a:rPr lang="en-US" sz="1400" b="1"/>
              <a:t>Evaluating Outcomes</a:t>
            </a:r>
          </a:p>
          <a:p>
            <a:pPr marL="0" lvl="1" indent="0">
              <a:spcBef>
                <a:spcPts val="1000"/>
              </a:spcBef>
              <a:spcAft>
                <a:spcPts val="600"/>
              </a:spcAft>
              <a:buFont typeface="Arial" panose="020B0604020202020204" pitchFamily="34" charset="0"/>
              <a:buNone/>
            </a:pPr>
            <a:r>
              <a:rPr lang="en-US" sz="1400"/>
              <a:t>Assessing and reviewing results ensures the effectiveness of the chosen solutions and guides improvements.</a:t>
            </a:r>
          </a:p>
        </p:txBody>
      </p:sp>
      <p:sp>
        <p:nvSpPr>
          <p:cNvPr id="4" name="Date Placeholder 3">
            <a:extLst>
              <a:ext uri="{FF2B5EF4-FFF2-40B4-BE49-F238E27FC236}">
                <a16:creationId xmlns:a16="http://schemas.microsoft.com/office/drawing/2014/main" id="{945B5A3F-BB03-9430-538B-5986BD060707}"/>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AEAA8D80-BF32-A357-9877-85AA437B752B}"/>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BB7167D7-7459-AEA1-4453-7AE99123E5BE}"/>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15</a:t>
            </a:fld>
            <a:endParaRPr lang="en-US"/>
          </a:p>
        </p:txBody>
      </p:sp>
    </p:spTree>
    <p:extLst>
      <p:ext uri="{BB962C8B-B14F-4D97-AF65-F5344CB8AC3E}">
        <p14:creationId xmlns:p14="http://schemas.microsoft.com/office/powerpoint/2010/main" val="5578685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531BF-B37F-88E9-07BE-C9B6786EDB6C}"/>
              </a:ext>
            </a:extLst>
          </p:cNvPr>
          <p:cNvSpPr>
            <a:spLocks noGrp="1"/>
          </p:cNvSpPr>
          <p:nvPr>
            <p:ph type="title"/>
          </p:nvPr>
        </p:nvSpPr>
        <p:spPr>
          <a:xfrm>
            <a:off x="431172" y="293302"/>
            <a:ext cx="11125032" cy="965101"/>
          </a:xfrm>
        </p:spPr>
        <p:txBody>
          <a:bodyPr anchor="b">
            <a:normAutofit/>
          </a:bodyPr>
          <a:lstStyle/>
          <a:p>
            <a:r>
              <a:rPr lang="en-US" sz="3000"/>
              <a:t>Enhancing Communication and Interpersonal Skills</a:t>
            </a:r>
          </a:p>
        </p:txBody>
      </p:sp>
      <p:sp>
        <p:nvSpPr>
          <p:cNvPr id="4" name="Date Placeholder 3">
            <a:extLst>
              <a:ext uri="{FF2B5EF4-FFF2-40B4-BE49-F238E27FC236}">
                <a16:creationId xmlns:a16="http://schemas.microsoft.com/office/drawing/2014/main" id="{8A452B80-FEDA-B7D8-D50D-9B10BA073919}"/>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3AAA4724-2146-A9E0-DE9A-D9C664216C3C}"/>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34789DE0-320A-BFF8-B0AA-A8A92E22065B}"/>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16</a:t>
            </a:fld>
            <a:endParaRPr lang="en-US"/>
          </a:p>
        </p:txBody>
      </p:sp>
      <p:graphicFrame>
        <p:nvGraphicFramePr>
          <p:cNvPr id="7" name="Content Placeholder 7">
            <a:extLst>
              <a:ext uri="{FF2B5EF4-FFF2-40B4-BE49-F238E27FC236}">
                <a16:creationId xmlns:a16="http://schemas.microsoft.com/office/drawing/2014/main" id="{3D8733A6-16AC-42AD-B17C-A809738EB771}"/>
              </a:ext>
            </a:extLst>
          </p:cNvPr>
          <p:cNvGraphicFramePr>
            <a:graphicFrameLocks noGrp="1"/>
          </p:cNvGraphicFramePr>
          <p:nvPr>
            <p:ph idx="1"/>
            <p:extLst>
              <p:ext uri="{D42A27DB-BD31-4B8C-83A1-F6EECF244321}">
                <p14:modId xmlns:p14="http://schemas.microsoft.com/office/powerpoint/2010/main" val="851907066"/>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31172" y="1384847"/>
          <a:ext cx="11125032" cy="4905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5330719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DA5FE-49C7-13CA-4D6B-5654FE2FF104}"/>
              </a:ext>
            </a:extLst>
          </p:cNvPr>
          <p:cNvSpPr>
            <a:spLocks noGrp="1"/>
          </p:cNvSpPr>
          <p:nvPr>
            <p:ph type="title"/>
          </p:nvPr>
        </p:nvSpPr>
        <p:spPr>
          <a:xfrm>
            <a:off x="8321040" y="603504"/>
            <a:ext cx="3401568" cy="1527048"/>
          </a:xfrm>
        </p:spPr>
        <p:txBody>
          <a:bodyPr vert="horz" lIns="91440" tIns="45720" rIns="91440" bIns="45720" rtlCol="0" anchor="b">
            <a:normAutofit/>
          </a:bodyPr>
          <a:lstStyle/>
          <a:p>
            <a:r>
              <a:rPr lang="en-US" sz="2500" b="0" kern="1200" cap="all" baseline="0">
                <a:latin typeface="+mj-lt"/>
                <a:ea typeface="+mj-ea"/>
                <a:cs typeface="+mj-cs"/>
              </a:rPr>
              <a:t>Strengthening Coping Mechanisms and Resilience</a:t>
            </a:r>
          </a:p>
        </p:txBody>
      </p:sp>
      <p:pic>
        <p:nvPicPr>
          <p:cNvPr id="7" name="Content Placeholder 6" descr="Meditation">
            <a:extLst>
              <a:ext uri="{FF2B5EF4-FFF2-40B4-BE49-F238E27FC236}">
                <a16:creationId xmlns:a16="http://schemas.microsoft.com/office/drawing/2014/main" id="{CD8F1FC5-D332-4948-B1BF-D874586AE2DB}"/>
              </a:ext>
            </a:extLst>
          </p:cNvPr>
          <p:cNvPicPr>
            <a:picLocks noGrp="1" noChangeAspect="1"/>
          </p:cNvPicPr>
          <p:nvPr>
            <p:ph type="pic" sz="quarter" idx="15"/>
          </p:nvPr>
        </p:nvPicPr>
        <p:blipFill>
          <a:blip r:embed="rId3"/>
          <a:srcRect l="27914" r="7120" b="-2"/>
          <a:stretch>
            <a:fillRect/>
          </a:stretch>
        </p:blipFill>
        <p:spPr>
          <a:xfrm>
            <a:off x="20" y="10"/>
            <a:ext cx="7734280" cy="6399142"/>
          </a:xfrm>
        </p:spPr>
      </p:pic>
      <p:sp>
        <p:nvSpPr>
          <p:cNvPr id="8" name="TextBox 7">
            <a:extLst>
              <a:ext uri="{FF2B5EF4-FFF2-40B4-BE49-F238E27FC236}">
                <a16:creationId xmlns:a16="http://schemas.microsoft.com/office/drawing/2014/main" id="{4B9F984E-3583-49A2-97E0-F9F80320CCB5}"/>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21040" y="2276856"/>
            <a:ext cx="3401568"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Emotional Resilience</a:t>
            </a:r>
          </a:p>
          <a:p>
            <a:pPr marL="0" lvl="1" indent="0">
              <a:spcBef>
                <a:spcPts val="1000"/>
              </a:spcBef>
              <a:spcAft>
                <a:spcPts val="600"/>
              </a:spcAft>
              <a:buFont typeface="Arial" panose="020B0604020202020204" pitchFamily="34" charset="0"/>
              <a:buNone/>
            </a:pPr>
            <a:r>
              <a:rPr lang="en-US" sz="1400"/>
              <a:t>Developing emotional resilience helps individuals recover quickly from stress and adversity.</a:t>
            </a:r>
          </a:p>
          <a:p>
            <a:pPr marL="0" indent="0">
              <a:spcBef>
                <a:spcPts val="2500"/>
              </a:spcBef>
              <a:spcAft>
                <a:spcPts val="600"/>
              </a:spcAft>
              <a:buFont typeface="Arial" panose="020B0604020202020204" pitchFamily="34" charset="0"/>
              <a:buNone/>
            </a:pPr>
            <a:r>
              <a:rPr lang="en-US" sz="1400" b="1"/>
              <a:t>Adaptive Coping Strategies</a:t>
            </a:r>
          </a:p>
          <a:p>
            <a:pPr marL="0" lvl="1" indent="0">
              <a:spcBef>
                <a:spcPts val="1000"/>
              </a:spcBef>
              <a:spcAft>
                <a:spcPts val="600"/>
              </a:spcAft>
              <a:buFont typeface="Arial" panose="020B0604020202020204" pitchFamily="34" charset="0"/>
              <a:buNone/>
            </a:pPr>
            <a:r>
              <a:rPr lang="en-US" sz="1400"/>
              <a:t>Adaptive coping strategies enable clients to manage setbacks effectively and maintain mental well-being.</a:t>
            </a:r>
          </a:p>
        </p:txBody>
      </p:sp>
      <p:sp>
        <p:nvSpPr>
          <p:cNvPr id="4" name="Date Placeholder 3">
            <a:extLst>
              <a:ext uri="{FF2B5EF4-FFF2-40B4-BE49-F238E27FC236}">
                <a16:creationId xmlns:a16="http://schemas.microsoft.com/office/drawing/2014/main" id="{80E0E6A4-D3C0-F95F-64AA-D228E5B495C6}"/>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9C2C48F7-5D90-2607-E2A9-2A7955688282}"/>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E7718FC0-2521-B5EC-7E77-7D5B0F08E0F1}"/>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17</a:t>
            </a:fld>
            <a:endParaRPr lang="en-US"/>
          </a:p>
        </p:txBody>
      </p:sp>
    </p:spTree>
    <p:extLst>
      <p:ext uri="{BB962C8B-B14F-4D97-AF65-F5344CB8AC3E}">
        <p14:creationId xmlns:p14="http://schemas.microsoft.com/office/powerpoint/2010/main" val="40343212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CE1BF-BEBF-B2B5-2991-37F23BE0BC10}"/>
              </a:ext>
            </a:extLst>
          </p:cNvPr>
          <p:cNvSpPr>
            <a:spLocks noGrp="1"/>
          </p:cNvSpPr>
          <p:nvPr>
            <p:ph type="title"/>
          </p:nvPr>
        </p:nvSpPr>
        <p:spPr>
          <a:xfrm>
            <a:off x="431172" y="553616"/>
            <a:ext cx="7914087" cy="4008859"/>
          </a:xfrm>
        </p:spPr>
        <p:txBody>
          <a:bodyPr anchor="t">
            <a:normAutofit/>
          </a:bodyPr>
          <a:lstStyle/>
          <a:p>
            <a:r>
              <a:rPr lang="en-US"/>
              <a:t>Measuring Outcomes and Continuous Improvement</a:t>
            </a:r>
          </a:p>
        </p:txBody>
      </p:sp>
      <p:sp>
        <p:nvSpPr>
          <p:cNvPr id="11" name="Text Placeholder 2">
            <a:extLst>
              <a:ext uri="{FF2B5EF4-FFF2-40B4-BE49-F238E27FC236}">
                <a16:creationId xmlns:a16="http://schemas.microsoft.com/office/drawing/2014/main" id="{BD87D802-06AF-AD83-761A-AB4CAB513F50}"/>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3471FFE2-F1A1-BC75-3B8B-86686324C794}"/>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8BD77B5A-6F79-4EB4-E3A9-6D1D4071B094}"/>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6735646D-10D5-82A8-EB7F-FD73BCA33EA7}"/>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18</a:t>
            </a:fld>
            <a:endParaRPr lang="en-US"/>
          </a:p>
        </p:txBody>
      </p:sp>
    </p:spTree>
    <p:extLst>
      <p:ext uri="{BB962C8B-B14F-4D97-AF65-F5344CB8AC3E}">
        <p14:creationId xmlns:p14="http://schemas.microsoft.com/office/powerpoint/2010/main" val="554408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18EF8-55D7-40C7-1DC9-0914839E74FD}"/>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sz="2700" b="0" kern="1200" cap="all" baseline="0">
                <a:latin typeface="+mj-lt"/>
                <a:ea typeface="+mj-ea"/>
                <a:cs typeface="+mj-cs"/>
              </a:rPr>
              <a:t>Tracking Client Progress and Success Stories</a:t>
            </a:r>
          </a:p>
        </p:txBody>
      </p:sp>
      <p:pic>
        <p:nvPicPr>
          <p:cNvPr id="7" name="Content Placeholder 6" descr="Shot of a businessman holding on to a bunch of cryptocurrency balloons on top of a graph against a white background">
            <a:extLst>
              <a:ext uri="{FF2B5EF4-FFF2-40B4-BE49-F238E27FC236}">
                <a16:creationId xmlns:a16="http://schemas.microsoft.com/office/drawing/2014/main" id="{6EE541AF-F939-4E3D-8CD0-B704291E49A1}"/>
              </a:ext>
            </a:extLst>
          </p:cNvPr>
          <p:cNvPicPr>
            <a:picLocks noGrp="1" noChangeAspect="1"/>
          </p:cNvPicPr>
          <p:nvPr>
            <p:ph type="pic" sz="quarter" idx="15"/>
          </p:nvPr>
        </p:nvPicPr>
        <p:blipFill>
          <a:blip r:embed="rId3"/>
          <a:srcRect r="2" b="3515"/>
          <a:stretch>
            <a:fillRect/>
          </a:stretch>
        </p:blipFill>
        <p:spPr>
          <a:xfrm>
            <a:off x="20" y="10"/>
            <a:ext cx="7734280" cy="6399142"/>
          </a:xfrm>
        </p:spPr>
      </p:pic>
      <p:sp>
        <p:nvSpPr>
          <p:cNvPr id="8" name="TextBox 7">
            <a:extLst>
              <a:ext uri="{FF2B5EF4-FFF2-40B4-BE49-F238E27FC236}">
                <a16:creationId xmlns:a16="http://schemas.microsoft.com/office/drawing/2014/main" id="{CDB18C16-9AB4-44DF-B72B-09A04EBCF6F5}"/>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1000" b="1"/>
              <a:t>Identifying Achievements</a:t>
            </a:r>
          </a:p>
          <a:p>
            <a:pPr marL="0" lvl="1" indent="0">
              <a:lnSpc>
                <a:spcPct val="90000"/>
              </a:lnSpc>
              <a:spcBef>
                <a:spcPts val="1000"/>
              </a:spcBef>
              <a:spcAft>
                <a:spcPts val="600"/>
              </a:spcAft>
              <a:buFont typeface="Arial" panose="020B0604020202020204" pitchFamily="34" charset="0"/>
              <a:buNone/>
            </a:pPr>
            <a:r>
              <a:rPr lang="en-US" sz="1000"/>
              <a:t>Tracking client progress helps recognize key accomplishments and milestones effectively.</a:t>
            </a:r>
          </a:p>
          <a:p>
            <a:pPr marL="0" indent="0">
              <a:lnSpc>
                <a:spcPct val="90000"/>
              </a:lnSpc>
              <a:spcBef>
                <a:spcPts val="2500"/>
              </a:spcBef>
              <a:spcAft>
                <a:spcPts val="600"/>
              </a:spcAft>
              <a:buFont typeface="Arial" panose="020B0604020202020204" pitchFamily="34" charset="0"/>
              <a:buNone/>
            </a:pPr>
            <a:r>
              <a:rPr lang="en-US" sz="1000" b="1"/>
              <a:t>Highlighting Areas for Support</a:t>
            </a:r>
          </a:p>
          <a:p>
            <a:pPr marL="0" lvl="1" indent="0">
              <a:lnSpc>
                <a:spcPct val="90000"/>
              </a:lnSpc>
              <a:spcBef>
                <a:spcPts val="1000"/>
              </a:spcBef>
              <a:spcAft>
                <a:spcPts val="600"/>
              </a:spcAft>
              <a:buFont typeface="Arial" panose="020B0604020202020204" pitchFamily="34" charset="0"/>
              <a:buNone/>
            </a:pPr>
            <a:r>
              <a:rPr lang="en-US" sz="1000"/>
              <a:t>Monitoring progress reveals areas where additional guidance or resources are needed.</a:t>
            </a:r>
          </a:p>
          <a:p>
            <a:pPr marL="0" indent="0">
              <a:lnSpc>
                <a:spcPct val="90000"/>
              </a:lnSpc>
              <a:spcBef>
                <a:spcPts val="2500"/>
              </a:spcBef>
              <a:spcAft>
                <a:spcPts val="600"/>
              </a:spcAft>
              <a:buFont typeface="Arial" panose="020B0604020202020204" pitchFamily="34" charset="0"/>
              <a:buNone/>
            </a:pPr>
            <a:r>
              <a:rPr lang="en-US" sz="1000" b="1"/>
              <a:t>Motivating Clients</a:t>
            </a:r>
          </a:p>
          <a:p>
            <a:pPr marL="0" lvl="1" indent="0">
              <a:lnSpc>
                <a:spcPct val="90000"/>
              </a:lnSpc>
              <a:spcBef>
                <a:spcPts val="1000"/>
              </a:spcBef>
              <a:spcAft>
                <a:spcPts val="600"/>
              </a:spcAft>
              <a:buFont typeface="Arial" panose="020B0604020202020204" pitchFamily="34" charset="0"/>
              <a:buNone/>
            </a:pPr>
            <a:r>
              <a:rPr lang="en-US" sz="1000"/>
              <a:t>Showcasing progress and success stories inspires and motivates clients to continue their efforts.</a:t>
            </a:r>
          </a:p>
        </p:txBody>
      </p:sp>
      <p:sp>
        <p:nvSpPr>
          <p:cNvPr id="4" name="Date Placeholder 3">
            <a:extLst>
              <a:ext uri="{FF2B5EF4-FFF2-40B4-BE49-F238E27FC236}">
                <a16:creationId xmlns:a16="http://schemas.microsoft.com/office/drawing/2014/main" id="{10D35192-79FA-F373-639D-59546B8AC891}"/>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417A792C-84E5-220F-B7C7-0DC0190AC161}"/>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1F4B3C17-D39E-6F78-3B6C-FE8603424582}"/>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19</a:t>
            </a:fld>
            <a:endParaRPr lang="en-US"/>
          </a:p>
        </p:txBody>
      </p:sp>
    </p:spTree>
    <p:extLst>
      <p:ext uri="{BB962C8B-B14F-4D97-AF65-F5344CB8AC3E}">
        <p14:creationId xmlns:p14="http://schemas.microsoft.com/office/powerpoint/2010/main" val="6844681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6AE8B-66D9-1FB3-6D09-F0C5687E8399}"/>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sz="3000" b="0" kern="1200" cap="all" baseline="0">
                <a:latin typeface="+mj-lt"/>
                <a:ea typeface="+mj-ea"/>
                <a:cs typeface="+mj-cs"/>
              </a:rPr>
              <a:t>Utilizing Feedback for Program Refinement</a:t>
            </a:r>
          </a:p>
        </p:txBody>
      </p:sp>
      <p:pic>
        <p:nvPicPr>
          <p:cNvPr id="7" name="Content Placeholder 6" descr="Woman keeping her eyes on report document and laptop screen">
            <a:extLst>
              <a:ext uri="{FF2B5EF4-FFF2-40B4-BE49-F238E27FC236}">
                <a16:creationId xmlns:a16="http://schemas.microsoft.com/office/drawing/2014/main" id="{062783EC-6851-49E2-B5D2-3B74FAAC65C5}"/>
              </a:ext>
            </a:extLst>
          </p:cNvPr>
          <p:cNvPicPr>
            <a:picLocks noGrp="1" noChangeAspect="1"/>
          </p:cNvPicPr>
          <p:nvPr>
            <p:ph type="pic" sz="quarter" idx="15"/>
          </p:nvPr>
        </p:nvPicPr>
        <p:blipFill>
          <a:blip r:embed="rId3"/>
          <a:srcRect r="19324" b="1"/>
          <a:stretch>
            <a:fillRect/>
          </a:stretch>
        </p:blipFill>
        <p:spPr>
          <a:xfrm>
            <a:off x="20" y="10"/>
            <a:ext cx="7734280" cy="6399142"/>
          </a:xfrm>
        </p:spPr>
      </p:pic>
      <p:sp>
        <p:nvSpPr>
          <p:cNvPr id="8" name="TextBox 7">
            <a:extLst>
              <a:ext uri="{FF2B5EF4-FFF2-40B4-BE49-F238E27FC236}">
                <a16:creationId xmlns:a16="http://schemas.microsoft.com/office/drawing/2014/main" id="{0D9D8CB2-7A22-4828-B5A1-A72EFD6BF307}"/>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1000" b="1"/>
              <a:t>Client Feedback Importance</a:t>
            </a:r>
          </a:p>
          <a:p>
            <a:pPr marL="0" lvl="1" indent="0">
              <a:lnSpc>
                <a:spcPct val="90000"/>
              </a:lnSpc>
              <a:spcBef>
                <a:spcPts val="1000"/>
              </a:spcBef>
              <a:spcAft>
                <a:spcPts val="600"/>
              </a:spcAft>
              <a:buFont typeface="Arial" panose="020B0604020202020204" pitchFamily="34" charset="0"/>
              <a:buNone/>
            </a:pPr>
            <a:r>
              <a:rPr lang="en-US" sz="1000"/>
              <a:t>Client feedback provides valuable insights that help tailor programs to meet user needs effectively.</a:t>
            </a:r>
          </a:p>
          <a:p>
            <a:pPr marL="0" indent="0">
              <a:lnSpc>
                <a:spcPct val="90000"/>
              </a:lnSpc>
              <a:spcBef>
                <a:spcPts val="2500"/>
              </a:spcBef>
              <a:spcAft>
                <a:spcPts val="600"/>
              </a:spcAft>
              <a:buFont typeface="Arial" panose="020B0604020202020204" pitchFamily="34" charset="0"/>
              <a:buNone/>
            </a:pPr>
            <a:r>
              <a:rPr lang="en-US" sz="1000" b="1"/>
              <a:t>Staff Feedback Role</a:t>
            </a:r>
          </a:p>
          <a:p>
            <a:pPr marL="0" lvl="1" indent="0">
              <a:lnSpc>
                <a:spcPct val="90000"/>
              </a:lnSpc>
              <a:spcBef>
                <a:spcPts val="1000"/>
              </a:spcBef>
              <a:spcAft>
                <a:spcPts val="600"/>
              </a:spcAft>
              <a:buFont typeface="Arial" panose="020B0604020202020204" pitchFamily="34" charset="0"/>
              <a:buNone/>
            </a:pPr>
            <a:r>
              <a:rPr lang="en-US" sz="1000"/>
              <a:t>Staff feedback identifies operational challenges and opportunities for enhancing program delivery.</a:t>
            </a:r>
          </a:p>
          <a:p>
            <a:pPr marL="0" indent="0">
              <a:lnSpc>
                <a:spcPct val="90000"/>
              </a:lnSpc>
              <a:spcBef>
                <a:spcPts val="2500"/>
              </a:spcBef>
              <a:spcAft>
                <a:spcPts val="600"/>
              </a:spcAft>
              <a:buFont typeface="Arial" panose="020B0604020202020204" pitchFamily="34" charset="0"/>
              <a:buNone/>
            </a:pPr>
            <a:r>
              <a:rPr lang="en-US" sz="1000" b="1"/>
              <a:t>Continuous Improvement</a:t>
            </a:r>
          </a:p>
          <a:p>
            <a:pPr marL="0" lvl="1" indent="0">
              <a:lnSpc>
                <a:spcPct val="90000"/>
              </a:lnSpc>
              <a:spcBef>
                <a:spcPts val="1000"/>
              </a:spcBef>
              <a:spcAft>
                <a:spcPts val="600"/>
              </a:spcAft>
              <a:buFont typeface="Arial" panose="020B0604020202020204" pitchFamily="34" charset="0"/>
              <a:buNone/>
            </a:pPr>
            <a:r>
              <a:rPr lang="en-US" sz="1000"/>
              <a:t>Regularly incorporating feedback ensures ongoing refinement and relevance of strategies.</a:t>
            </a:r>
          </a:p>
        </p:txBody>
      </p:sp>
      <p:sp>
        <p:nvSpPr>
          <p:cNvPr id="4" name="Date Placeholder 3">
            <a:extLst>
              <a:ext uri="{FF2B5EF4-FFF2-40B4-BE49-F238E27FC236}">
                <a16:creationId xmlns:a16="http://schemas.microsoft.com/office/drawing/2014/main" id="{A0A71DC6-98E6-E8B0-12E3-312ECF43E17D}"/>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5989F616-3CBE-E347-F575-75F9B53094AC}"/>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C06752A5-A14A-0B23-86C1-2E706EF70562}"/>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20</a:t>
            </a:fld>
            <a:endParaRPr lang="en-US"/>
          </a:p>
        </p:txBody>
      </p:sp>
    </p:spTree>
    <p:extLst>
      <p:ext uri="{BB962C8B-B14F-4D97-AF65-F5344CB8AC3E}">
        <p14:creationId xmlns:p14="http://schemas.microsoft.com/office/powerpoint/2010/main" val="17354528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9ADD4-F601-D409-EE7D-F83DEDDA1356}"/>
              </a:ext>
            </a:extLst>
          </p:cNvPr>
          <p:cNvSpPr>
            <a:spLocks noGrp="1"/>
          </p:cNvSpPr>
          <p:nvPr>
            <p:ph type="title"/>
          </p:nvPr>
        </p:nvSpPr>
        <p:spPr>
          <a:xfrm>
            <a:off x="431172" y="293302"/>
            <a:ext cx="11125032" cy="965101"/>
          </a:xfrm>
        </p:spPr>
        <p:txBody>
          <a:bodyPr anchor="b">
            <a:normAutofit/>
          </a:bodyPr>
          <a:lstStyle/>
          <a:p>
            <a:r>
              <a:rPr lang="en-US" sz="3000"/>
              <a:t>Ensuring Ongoing Professional Development for Peer Case Managers</a:t>
            </a:r>
          </a:p>
        </p:txBody>
      </p:sp>
      <p:sp>
        <p:nvSpPr>
          <p:cNvPr id="4" name="Date Placeholder 3">
            <a:extLst>
              <a:ext uri="{FF2B5EF4-FFF2-40B4-BE49-F238E27FC236}">
                <a16:creationId xmlns:a16="http://schemas.microsoft.com/office/drawing/2014/main" id="{647147B3-BAD9-27D8-D2BA-FF4C40100584}"/>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F536F05D-84D9-88C0-7DBE-EA0FB9BE0985}"/>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B9999A60-37EF-DE1A-EE8A-C420BB5BACD0}"/>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21</a:t>
            </a:fld>
            <a:endParaRPr lang="en-US"/>
          </a:p>
        </p:txBody>
      </p:sp>
      <p:graphicFrame>
        <p:nvGraphicFramePr>
          <p:cNvPr id="7" name="Content Placeholder 7">
            <a:extLst>
              <a:ext uri="{FF2B5EF4-FFF2-40B4-BE49-F238E27FC236}">
                <a16:creationId xmlns:a16="http://schemas.microsoft.com/office/drawing/2014/main" id="{C9134180-A102-4C03-8E71-060C74A44E90}"/>
              </a:ext>
            </a:extLst>
          </p:cNvPr>
          <p:cNvGraphicFramePr>
            <a:graphicFrameLocks noGrp="1"/>
          </p:cNvGraphicFramePr>
          <p:nvPr>
            <p:ph idx="1"/>
            <p:extLst>
              <p:ext uri="{D42A27DB-BD31-4B8C-83A1-F6EECF244321}">
                <p14:modId xmlns:p14="http://schemas.microsoft.com/office/powerpoint/2010/main" val="2017924072"/>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31172" y="1384847"/>
          <a:ext cx="11125032" cy="4905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2940359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B23D8-B241-60D2-B566-766E91A286D1}"/>
              </a:ext>
            </a:extLst>
          </p:cNvPr>
          <p:cNvSpPr>
            <a:spLocks noGrp="1"/>
          </p:cNvSpPr>
          <p:nvPr>
            <p:ph type="title"/>
          </p:nvPr>
        </p:nvSpPr>
        <p:spPr>
          <a:xfrm>
            <a:off x="429768" y="429768"/>
            <a:ext cx="10890374" cy="1627632"/>
          </a:xfrm>
        </p:spPr>
        <p:txBody>
          <a:bodyPr anchor="t">
            <a:normAutofit/>
          </a:bodyPr>
          <a:lstStyle/>
          <a:p>
            <a:r>
              <a:rPr lang="en-US"/>
              <a:t>Conclusion</a:t>
            </a:r>
          </a:p>
        </p:txBody>
      </p:sp>
      <p:graphicFrame>
        <p:nvGraphicFramePr>
          <p:cNvPr id="10" name="Content Placeholder 2">
            <a:extLst>
              <a:ext uri="{FF2B5EF4-FFF2-40B4-BE49-F238E27FC236}">
                <a16:creationId xmlns:a16="http://schemas.microsoft.com/office/drawing/2014/main" id="{55924B3A-5793-5C01-5A67-9AC4EF6A22DA}"/>
              </a:ext>
            </a:extLst>
          </p:cNvPr>
          <p:cNvGraphicFramePr>
            <a:graphicFrameLocks noGrp="1"/>
          </p:cNvGraphicFramePr>
          <p:nvPr>
            <p:ph sz="quarter" idx="13"/>
            <p:extLst>
              <p:ext uri="{D42A27DB-BD31-4B8C-83A1-F6EECF244321}">
                <p14:modId xmlns:p14="http://schemas.microsoft.com/office/powerpoint/2010/main" val="2810718147"/>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429768" y="3264408"/>
          <a:ext cx="10890374" cy="2834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D0D4432D-DCBF-31C8-F3AD-5BDD2DB8259C}"/>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5110ED9C-1C5B-FD5F-72BE-895E45ADFD84}"/>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F22A448E-4CFB-AF64-C332-23A66A4DB344}"/>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22</a:t>
            </a:fld>
            <a:endParaRPr lang="en-US"/>
          </a:p>
        </p:txBody>
      </p:sp>
    </p:spTree>
    <p:extLst>
      <p:ext uri="{BB962C8B-B14F-4D97-AF65-F5344CB8AC3E}">
        <p14:creationId xmlns:p14="http://schemas.microsoft.com/office/powerpoint/2010/main" val="585458909"/>
      </p:ext>
    </p:extLst>
  </p:cSld>
  <p:clrMapOvr>
    <a:masterClrMapping/>
  </p:clrMapOvr>
  <p:transition>
    <p:fade/>
  </p:transition>
</p:sld>
</file>

<file path=ppt/theme/theme1.xml><?xml version="1.0" encoding="utf-8"?>
<a:theme xmlns:a="http://schemas.openxmlformats.org/drawingml/2006/main" name="OasisVTI">
  <a:themeElements>
    <a:clrScheme name="Oasis">
      <a:dk1>
        <a:srgbClr val="131313"/>
      </a:dk1>
      <a:lt1>
        <a:sysClr val="window" lastClr="FFFFFF"/>
      </a:lt1>
      <a:dk2>
        <a:srgbClr val="3D3C33"/>
      </a:dk2>
      <a:lt2>
        <a:srgbClr val="F0EDE6"/>
      </a:lt2>
      <a:accent1>
        <a:srgbClr val="A57361"/>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_win32_DN_V3" id="{65F5DFDA-B6D8-4F37-85B8-E95C858FA146}" vid="{998F2FB7-179B-41D4-99FF-60A4C828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1719</Words>
  <Application>Microsoft Office PowerPoint</Application>
  <PresentationFormat>Widescreen</PresentationFormat>
  <Paragraphs>224</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Arial</vt:lpstr>
      <vt:lpstr>Neue Haas Grotesk Text Pro</vt:lpstr>
      <vt:lpstr>OasisVTI</vt:lpstr>
      <vt:lpstr>Peer Case Manager: Client Empowerment Through Education and Skill Building</vt:lpstr>
      <vt:lpstr>Presentation Agenda</vt:lpstr>
      <vt:lpstr>Introduction to Peer Case Management</vt:lpstr>
      <vt:lpstr>Definition and Role of Peer Case Managers</vt:lpstr>
      <vt:lpstr>Importance of Lived Experience in Peer Support</vt:lpstr>
      <vt:lpstr>Client Empowerment Principles</vt:lpstr>
      <vt:lpstr>Understanding Empowerment and Self-Advocacy</vt:lpstr>
      <vt:lpstr>Building Trust and Respectful Relationships</vt:lpstr>
      <vt:lpstr>Client-Centered Goal Setting</vt:lpstr>
      <vt:lpstr>Education Strategies for Clients</vt:lpstr>
      <vt:lpstr>Health Literacy and Information Sharing</vt:lpstr>
      <vt:lpstr>Navigating Community Resources</vt:lpstr>
      <vt:lpstr>Promoting Informed Decision-Making</vt:lpstr>
      <vt:lpstr>Skill Building for Sustainable Independence</vt:lpstr>
      <vt:lpstr>Developing Problem-Solving Abilities</vt:lpstr>
      <vt:lpstr>Enhancing Communication and Interpersonal Skills</vt:lpstr>
      <vt:lpstr>Strengthening Coping Mechanisms and Resilience</vt:lpstr>
      <vt:lpstr>Measuring Outcomes and Continuous Improvement</vt:lpstr>
      <vt:lpstr>Tracking Client Progress and Success Stories</vt:lpstr>
      <vt:lpstr>Utilizing Feedback for Program Refinement</vt:lpstr>
      <vt:lpstr>Ensuring Ongoing Professional Development for Peer Case Managers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WRAP of DC</dc:creator>
  <cp:lastModifiedBy>WRAP of DC</cp:lastModifiedBy>
  <cp:revision>1</cp:revision>
  <dcterms:created xsi:type="dcterms:W3CDTF">2025-12-19T15:42:07Z</dcterms:created>
  <dcterms:modified xsi:type="dcterms:W3CDTF">2025-12-19T15:50:24Z</dcterms:modified>
</cp:coreProperties>
</file>