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804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Welcome — today is about WRAP: the Wellness Recovery Action Plan.
• Developed by Mary Ellen Copeland with people who live with mental health challenges.
• It is self-directed — you write it, you own it, you use it.
• Recognized as an evidence-based practice for self-management.
• 'Winning recovery' means moving from being managed to managing yourself.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WRAP is a structured but flexible personal plan, not a clinical form.
• Created in 1997 out of peer-led wellness workshops.
• Listed as evidence-based for improving self-advocacy and reducing symptoms.
• Complements — never replaces — professional care.
• Widely used beyond mental health: recovery from addiction, chronic illness, burnout.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Hope: other people have recovered, so recovery is realistic for you too.
• Personal responsibility: nobody else can do your wellness work for you.
• Education: knowing your patterns turns guesswork into informed choice.
• Self-advocacy: practise saying what you need before a crisis, not during one.
• Support: relationships are protective — both giving and receiving help.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 toolbox comes first — everything else draws from it.
• Keep it concrete: 'walk 20 minutes', not 'exercise more'.
• Include people's names and phone numbers, not just 'call someone'.
• Add things that have worked before, even small ones.
• Revisit and update it — the toolbox grows as you learn.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Daily maintenance: the short list that keeps a good day a good day.
• Triggers: name them so they stop being ambushes.
• Early warning signs: irritability, poor sleep, withdrawing — act here, it is cheapest.
• When things break down: heavier symptoms, but you still have a written response.
• Crisis plan: your voice on paper when you cannot speak for yourself.
• Post-crisis plan: return to routine gradually and update the WRAP with what you learned.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 win is control: you act early rather than react late.
• Early action reduces severity, length, and cost of setbacks.
• A pre-written crisis plan protects your dignity and preferences.
• Confidence compounds — each managed day is evidence recovery works.
• Supporters do better when they know exactly what helps and what does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Do not aim for a perfect document — aim for a used one.
• A daily two-minute check keeps the plan alive.
• Sharing turns a private list into a support system.
• Review after setbacks: each one teaches you a new warning sign.
• Peer-led WRAP groups are a good place to start if you want 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Close on the core benefit: ownership of your own recovery.
• Hope and confidence grow from repeated, visible small wins.
• Control and dignity are protected because choices are made in advance.
• Early detection prevents small dips becoming crises.
• Supporters are more effective when the plan is shared.
• WRAP is a living document — revisit it and it keeps working.
• Invite questions and point to local peer-led WRAP groups.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">
    <p:bg>
      <p:bgPr>
        <a:solidFill>
          <a:srgbClr val="FD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965960"/>
            <a:ext cx="4937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D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829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t="27" b="2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577840" cy="5143500"/>
          </a:xfrm>
          <a:prstGeom prst="rect">
            <a:avLst/>
          </a:prstGeom>
          <a:solidFill>
            <a:srgbClr val="FDF6EC">
              <a:alpha val="88000"/>
            </a:srgbClr>
          </a:solidFill>
          <a:ln w="12700">
            <a:solidFill>
              <a:srgbClr val="FDF6E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17320"/>
            <a:ext cx="1188720" cy="64008"/>
          </a:xfrm>
          <a:prstGeom prst="rect">
            <a:avLst/>
          </a:prstGeom>
          <a:solidFill>
            <a:srgbClr val="E2624A"/>
          </a:solidFill>
          <a:ln w="12700">
            <a:solidFill>
              <a:srgbClr val="E26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548640" y="162763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262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WELLNESS RECOVERY ACTION PLAN</a:t>
            </a:r>
            <a:endParaRPr lang="en-US" sz="125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965960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Winning Recovery with WRAP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548640" y="3310128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self-directed, evidence-based plan for staying well, spotting trouble early, and taking back control.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E08A28"/>
          </a:solidFill>
          <a:ln w="12700">
            <a:solidFill>
              <a:srgbClr val="E08A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WRAP?</a:t>
            </a:r>
            <a:endParaRPr lang="en-US" sz="2600" dirty="0"/>
          </a:p>
        </p:txBody>
      </p:sp>
      <p:sp>
        <p:nvSpPr>
          <p:cNvPr id="4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60704"/>
            <a:ext cx="1005840" cy="50292"/>
          </a:xfrm>
          <a:prstGeom prst="rect">
            <a:avLst/>
          </a:prstGeom>
          <a:solidFill>
            <a:srgbClr val="E2624A"/>
          </a:solidFill>
          <a:ln w="12700">
            <a:solidFill>
              <a:srgbClr val="E26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417320"/>
            <a:ext cx="4480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personal, written wellness plan — created by you, for you</a:t>
            </a:r>
            <a:endParaRPr lang="en-US" sz="145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Developed by Mary Ellen Copeland with people in recovery</a:t>
            </a:r>
            <a:endParaRPr lang="en-US" sz="145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Recognized as an evidence-based self-management practice</a:t>
            </a:r>
            <a:endParaRPr lang="en-US" sz="145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Works alongside treatment, therapy, and peer support</a:t>
            </a:r>
            <a:endParaRPr lang="en-US" sz="145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Used for mental health, addiction, and physical wellbeing</a:t>
            </a:r>
            <a:endParaRPr lang="en-US" sz="1450" dirty="0"/>
          </a:p>
        </p:txBody>
      </p:sp>
      <p:pic>
        <p:nvPicPr>
          <p:cNvPr id="6" name="Image 0" descr="A person standing calmly at a sunlit window at sunrise"/>
          <p:cNvPicPr>
            <a:picLocks noChangeAspect="1"/>
          </p:cNvPicPr>
          <p:nvPr/>
        </p:nvPicPr>
        <p:blipFill>
          <a:blip r:embed="rId3"/>
          <a:srcRect l="16667" r="16667"/>
          <a:stretch/>
        </p:blipFill>
        <p:spPr>
          <a:xfrm>
            <a:off x="5349240" y="1280160"/>
            <a:ext cx="3246120" cy="32461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E08A28"/>
          </a:solidFill>
          <a:ln w="12700">
            <a:solidFill>
              <a:srgbClr val="E08A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Five Key Concepts</a:t>
            </a:r>
            <a:endParaRPr lang="en-US" sz="2600" dirty="0"/>
          </a:p>
        </p:txBody>
      </p:sp>
      <p:sp>
        <p:nvSpPr>
          <p:cNvPr id="4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60704"/>
            <a:ext cx="1005840" cy="50292"/>
          </a:xfrm>
          <a:prstGeom prst="rect">
            <a:avLst/>
          </a:prstGeom>
          <a:solidFill>
            <a:srgbClr val="E2624A"/>
          </a:solidFill>
          <a:ln w="12700">
            <a:solidFill>
              <a:srgbClr val="E26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Concep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6072" y="1737360"/>
            <a:ext cx="1572768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DFC9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6072" y="1737360"/>
            <a:ext cx="1572768" cy="82296"/>
          </a:xfrm>
          <a:prstGeom prst="rect">
            <a:avLst/>
          </a:prstGeom>
          <a:solidFill>
            <a:srgbClr val="E08A28"/>
          </a:solidFill>
          <a:ln w="12700">
            <a:solidFill>
              <a:srgbClr val="E08A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04088" y="1901952"/>
            <a:ext cx="548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08A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04088" y="2240280"/>
            <a:ext cx="1353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Hope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704088" y="2825496"/>
            <a:ext cx="13533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Recovery is possible — and it starts with believing it</a:t>
            </a:r>
            <a:endParaRPr lang="en-US" sz="1000" dirty="0"/>
          </a:p>
        </p:txBody>
      </p:sp>
      <p:sp>
        <p:nvSpPr>
          <p:cNvPr id="10" name="Concep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49424" y="1737360"/>
            <a:ext cx="1572768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DFC9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49424" y="1737360"/>
            <a:ext cx="1572768" cy="82296"/>
          </a:xfrm>
          <a:prstGeom prst="rect">
            <a:avLst/>
          </a:prstGeom>
          <a:solidFill>
            <a:srgbClr val="E2624A"/>
          </a:solidFill>
          <a:ln w="12700">
            <a:solidFill>
              <a:srgbClr val="E26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377440" y="1901952"/>
            <a:ext cx="548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26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2377440" y="2240280"/>
            <a:ext cx="1353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Personal</a:t>
            </a:r>
            <a:endParaRPr lang="en-US" sz="1250" dirty="0"/>
          </a:p>
          <a:p>
            <a:pPr marL="0" indent="0">
              <a:buNone/>
            </a:pPr>
            <a:r>
              <a:rPr lang="en-US" sz="125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Responsibility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2377440" y="2825496"/>
            <a:ext cx="13533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You are in charge of your own wellness</a:t>
            </a:r>
            <a:endParaRPr lang="en-US" sz="1000" dirty="0"/>
          </a:p>
        </p:txBody>
      </p:sp>
      <p:sp>
        <p:nvSpPr>
          <p:cNvPr id="15" name="Concep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22776" y="1737360"/>
            <a:ext cx="1572768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DFC9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22776" y="1737360"/>
            <a:ext cx="1572768" cy="82296"/>
          </a:xfrm>
          <a:prstGeom prst="rect">
            <a:avLst/>
          </a:prstGeom>
          <a:solidFill>
            <a:srgbClr val="E08A28"/>
          </a:solidFill>
          <a:ln w="12700">
            <a:solidFill>
              <a:srgbClr val="E08A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050792" y="1901952"/>
            <a:ext cx="548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08A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050792" y="2240280"/>
            <a:ext cx="1353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Education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050792" y="2825496"/>
            <a:ext cx="13533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Learn about yourself so choices are informed</a:t>
            </a:r>
            <a:endParaRPr lang="en-US" sz="1000" dirty="0"/>
          </a:p>
        </p:txBody>
      </p:sp>
      <p:sp>
        <p:nvSpPr>
          <p:cNvPr id="20" name="Concep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96128" y="1737360"/>
            <a:ext cx="1572768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DFC9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96128" y="1737360"/>
            <a:ext cx="1572768" cy="82296"/>
          </a:xfrm>
          <a:prstGeom prst="rect">
            <a:avLst/>
          </a:prstGeom>
          <a:solidFill>
            <a:srgbClr val="E2624A"/>
          </a:solidFill>
          <a:ln w="12700">
            <a:solidFill>
              <a:srgbClr val="E26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724144" y="1901952"/>
            <a:ext cx="548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26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5724144" y="2240280"/>
            <a:ext cx="1353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Self-Advocacy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5724144" y="2825496"/>
            <a:ext cx="13533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Ask for what you need, clearly and confidently</a:t>
            </a:r>
            <a:endParaRPr lang="en-US" sz="1000" dirty="0"/>
          </a:p>
        </p:txBody>
      </p:sp>
      <p:sp>
        <p:nvSpPr>
          <p:cNvPr id="25" name="Concep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69480" y="1737360"/>
            <a:ext cx="1572768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DFC9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Card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69480" y="1737360"/>
            <a:ext cx="1572768" cy="82296"/>
          </a:xfrm>
          <a:prstGeom prst="rect">
            <a:avLst/>
          </a:prstGeom>
          <a:solidFill>
            <a:srgbClr val="E08A28"/>
          </a:solidFill>
          <a:ln w="12700">
            <a:solidFill>
              <a:srgbClr val="E08A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7397496" y="1901952"/>
            <a:ext cx="548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08A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7397496" y="2240280"/>
            <a:ext cx="13533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Support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7397496" y="2825496"/>
            <a:ext cx="13533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Give and receive help through trusted relationships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76072" y="388620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E08A2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These five values are the foundation every WRAP section is built on.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E08A28"/>
          </a:solidFill>
          <a:ln w="12700">
            <a:solidFill>
              <a:srgbClr val="E08A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with Your Wellness Toolbox</a:t>
            </a:r>
            <a:endParaRPr lang="en-US" sz="2600" dirty="0"/>
          </a:p>
        </p:txBody>
      </p:sp>
      <p:sp>
        <p:nvSpPr>
          <p:cNvPr id="4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60704"/>
            <a:ext cx="1005840" cy="50292"/>
          </a:xfrm>
          <a:prstGeom prst="rect">
            <a:avLst/>
          </a:prstGeom>
          <a:solidFill>
            <a:srgbClr val="E2624A"/>
          </a:solidFill>
          <a:ln w="12700">
            <a:solidFill>
              <a:srgbClr val="E26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Hands writing in a personal wellness journal in warm morning light"/>
          <p:cNvPicPr>
            <a:picLocks noChangeAspect="1"/>
          </p:cNvPicPr>
          <p:nvPr/>
        </p:nvPicPr>
        <p:blipFill>
          <a:blip r:embed="rId3"/>
          <a:srcRect l="16184" r="16184"/>
          <a:stretch/>
        </p:blipFill>
        <p:spPr>
          <a:xfrm>
            <a:off x="548640" y="1371600"/>
            <a:ext cx="3200400" cy="31546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069080" y="1508760"/>
            <a:ext cx="45262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simple list of things that keep you well</a:t>
            </a:r>
            <a:endParaRPr lang="en-US" sz="145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Sleep, food, movement, medication, routine</a:t>
            </a:r>
            <a:endParaRPr lang="en-US" sz="145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People you can call and places that calm you</a:t>
            </a:r>
            <a:endParaRPr lang="en-US" sz="145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Activities: music, walking, journaling, prayer</a:t>
            </a:r>
            <a:endParaRPr lang="en-US" sz="145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Cheap or free, and available when you need them</a:t>
            </a:r>
            <a:endParaRPr lang="en-US" sz="145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list feeds every other part of your WRAP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E08A28"/>
          </a:solidFill>
          <a:ln w="12700">
            <a:solidFill>
              <a:srgbClr val="E08A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Six Sections of a WRAP</a:t>
            </a:r>
            <a:endParaRPr lang="en-US" sz="2600" dirty="0"/>
          </a:p>
        </p:txBody>
      </p:sp>
      <p:sp>
        <p:nvSpPr>
          <p:cNvPr id="4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60704"/>
            <a:ext cx="1005840" cy="50292"/>
          </a:xfrm>
          <a:prstGeom prst="rect">
            <a:avLst/>
          </a:prstGeom>
          <a:solidFill>
            <a:srgbClr val="E2624A"/>
          </a:solidFill>
          <a:ln w="12700">
            <a:solidFill>
              <a:srgbClr val="E26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ec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17320"/>
            <a:ext cx="39319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FDF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Card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17320"/>
            <a:ext cx="73152" cy="868680"/>
          </a:xfrm>
          <a:prstGeom prst="rect">
            <a:avLst/>
          </a:prstGeom>
          <a:solidFill>
            <a:srgbClr val="E08A28"/>
          </a:solidFill>
          <a:ln w="12700">
            <a:solidFill>
              <a:srgbClr val="E08A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68096" y="1517904"/>
            <a:ext cx="3529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 Daily Maintenance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68096" y="1819656"/>
            <a:ext cx="35295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What you do every day to stay well</a:t>
            </a:r>
            <a:endParaRPr lang="en-US" sz="1050" dirty="0"/>
          </a:p>
        </p:txBody>
      </p:sp>
      <p:sp>
        <p:nvSpPr>
          <p:cNvPr id="9" name="Sec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417320"/>
            <a:ext cx="39319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FDF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Card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417320"/>
            <a:ext cx="73152" cy="868680"/>
          </a:xfrm>
          <a:prstGeom prst="rect">
            <a:avLst/>
          </a:prstGeom>
          <a:solidFill>
            <a:srgbClr val="E2624A"/>
          </a:solidFill>
          <a:ln w="12700">
            <a:solidFill>
              <a:srgbClr val="E26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82896" y="1517904"/>
            <a:ext cx="3529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Triggers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4882896" y="1819656"/>
            <a:ext cx="35295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External events that could upset your wellness</a:t>
            </a:r>
            <a:endParaRPr lang="en-US" sz="1050" dirty="0"/>
          </a:p>
        </p:txBody>
      </p:sp>
      <p:sp>
        <p:nvSpPr>
          <p:cNvPr id="13" name="Sec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432304"/>
            <a:ext cx="39319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FDF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Card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432304"/>
            <a:ext cx="73152" cy="868680"/>
          </a:xfrm>
          <a:prstGeom prst="rect">
            <a:avLst/>
          </a:prstGeom>
          <a:solidFill>
            <a:srgbClr val="E08A28"/>
          </a:solidFill>
          <a:ln w="12700">
            <a:solidFill>
              <a:srgbClr val="E08A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68096" y="2532888"/>
            <a:ext cx="3529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 Early Warning Signs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768096" y="2834640"/>
            <a:ext cx="35295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Subtle internal changes you can catch early</a:t>
            </a:r>
            <a:endParaRPr lang="en-US" sz="1050" dirty="0"/>
          </a:p>
        </p:txBody>
      </p:sp>
      <p:sp>
        <p:nvSpPr>
          <p:cNvPr id="17" name="Sec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432304"/>
            <a:ext cx="39319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FDF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Card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432304"/>
            <a:ext cx="73152" cy="868680"/>
          </a:xfrm>
          <a:prstGeom prst="rect">
            <a:avLst/>
          </a:prstGeom>
          <a:solidFill>
            <a:srgbClr val="E2624A"/>
          </a:solidFill>
          <a:ln w="12700">
            <a:solidFill>
              <a:srgbClr val="E26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82896" y="2532888"/>
            <a:ext cx="3529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 When Things Break Down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4882896" y="2834640"/>
            <a:ext cx="35295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Signals you are struggling — and the plan to respond</a:t>
            </a:r>
            <a:endParaRPr lang="en-US" sz="1050" dirty="0"/>
          </a:p>
        </p:txBody>
      </p:sp>
      <p:sp>
        <p:nvSpPr>
          <p:cNvPr id="21" name="Sec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447288"/>
            <a:ext cx="39319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FDF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Card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447288"/>
            <a:ext cx="73152" cy="868680"/>
          </a:xfrm>
          <a:prstGeom prst="rect">
            <a:avLst/>
          </a:prstGeom>
          <a:solidFill>
            <a:srgbClr val="E08A28"/>
          </a:solidFill>
          <a:ln w="12700">
            <a:solidFill>
              <a:srgbClr val="E08A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68096" y="3547872"/>
            <a:ext cx="3529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 Crisis Plan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768096" y="3849624"/>
            <a:ext cx="35295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Written in advance: who decides, who helps, what you want</a:t>
            </a:r>
            <a:endParaRPr lang="en-US" sz="1050" dirty="0"/>
          </a:p>
        </p:txBody>
      </p:sp>
      <p:sp>
        <p:nvSpPr>
          <p:cNvPr id="25" name="Sec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447288"/>
            <a:ext cx="39319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FDF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Card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447288"/>
            <a:ext cx="73152" cy="868680"/>
          </a:xfrm>
          <a:prstGeom prst="rect">
            <a:avLst/>
          </a:prstGeom>
          <a:solidFill>
            <a:srgbClr val="E2624A"/>
          </a:solidFill>
          <a:ln w="12700">
            <a:solidFill>
              <a:srgbClr val="E26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882896" y="3547872"/>
            <a:ext cx="3529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 Post-Crisis Plan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4882896" y="3849624"/>
            <a:ext cx="35295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How you recover, resume, and learn afterwards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E08A28"/>
          </a:solidFill>
          <a:ln w="12700">
            <a:solidFill>
              <a:srgbClr val="E08A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WRAP Helps You Win Recovery</a:t>
            </a:r>
            <a:endParaRPr lang="en-US" sz="2600" dirty="0"/>
          </a:p>
        </p:txBody>
      </p:sp>
      <p:sp>
        <p:nvSpPr>
          <p:cNvPr id="4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60704"/>
            <a:ext cx="1005840" cy="50292"/>
          </a:xfrm>
          <a:prstGeom prst="rect">
            <a:avLst/>
          </a:prstGeom>
          <a:solidFill>
            <a:srgbClr val="E2624A"/>
          </a:solidFill>
          <a:ln w="12700">
            <a:solidFill>
              <a:srgbClr val="E26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Diverse adults talking warmly in a supportive peer group"/>
          <p:cNvPicPr>
            <a:picLocks noChangeAspect="1"/>
          </p:cNvPicPr>
          <p:nvPr/>
        </p:nvPicPr>
        <p:blipFill>
          <a:blip r:embed="rId3"/>
          <a:srcRect l="17143" r="17143"/>
          <a:stretch/>
        </p:blipFill>
        <p:spPr>
          <a:xfrm>
            <a:off x="5440680" y="1325880"/>
            <a:ext cx="3154680" cy="3200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1463040"/>
            <a:ext cx="46634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Turns coping into a plan instead of a reaction</a:t>
            </a:r>
            <a:endParaRPr lang="en-US" sz="145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Catches setbacks early, when they are easiest to manage</a:t>
            </a:r>
            <a:endParaRPr lang="en-US" sz="145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Replaces crisis panic with rehearsed, written decisions</a:t>
            </a:r>
            <a:endParaRPr lang="en-US" sz="145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Builds confidence — small wins repeated daily</a:t>
            </a:r>
            <a:endParaRPr lang="en-US" sz="145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Gives supporters clear instructions instead of guesswork</a:t>
            </a:r>
            <a:endParaRPr lang="en-US" sz="145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4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Keeps your voice in charge, even during a crisis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E08A28"/>
          </a:solidFill>
          <a:ln w="12700">
            <a:solidFill>
              <a:srgbClr val="E08A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Putting WRAP Into Practice</a:t>
            </a:r>
            <a:endParaRPr lang="en-US" sz="2600" dirty="0"/>
          </a:p>
        </p:txBody>
      </p:sp>
      <p:sp>
        <p:nvSpPr>
          <p:cNvPr id="4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60704"/>
            <a:ext cx="1005840" cy="50292"/>
          </a:xfrm>
          <a:prstGeom prst="rect">
            <a:avLst/>
          </a:prstGeom>
          <a:solidFill>
            <a:srgbClr val="E2624A"/>
          </a:solidFill>
          <a:ln w="12700">
            <a:solidFill>
              <a:srgbClr val="E26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tep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783080"/>
            <a:ext cx="1956816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DFC9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tep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" y="1965960"/>
            <a:ext cx="420624" cy="420624"/>
          </a:xfrm>
          <a:prstGeom prst="ellipse">
            <a:avLst/>
          </a:prstGeom>
          <a:solidFill>
            <a:srgbClr val="E08A28"/>
          </a:solidFill>
          <a:ln w="12700">
            <a:solidFill>
              <a:srgbClr val="E08A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13232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13232" y="2468880"/>
            <a:ext cx="1627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Write it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13232" y="2788920"/>
            <a:ext cx="166420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Start small — one page of your toolbox is enough</a:t>
            </a:r>
            <a:endParaRPr lang="en-US" sz="1050" dirty="0"/>
          </a:p>
        </p:txBody>
      </p:sp>
      <p:sp>
        <p:nvSpPr>
          <p:cNvPr id="10" name="Step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42616" y="1783080"/>
            <a:ext cx="1956816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DFC9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tep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07208" y="1965960"/>
            <a:ext cx="420624" cy="420624"/>
          </a:xfrm>
          <a:prstGeom prst="ellipse">
            <a:avLst/>
          </a:prstGeom>
          <a:solidFill>
            <a:srgbClr val="E2624A"/>
          </a:solidFill>
          <a:ln w="12700">
            <a:solidFill>
              <a:srgbClr val="E26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807208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2807208" y="2468880"/>
            <a:ext cx="1627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Use it daily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807208" y="2788920"/>
            <a:ext cx="166420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two-minute morning check against your list</a:t>
            </a:r>
            <a:endParaRPr lang="en-US" sz="1050" dirty="0"/>
          </a:p>
        </p:txBody>
      </p:sp>
      <p:sp>
        <p:nvSpPr>
          <p:cNvPr id="15" name="Step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36592" y="1783080"/>
            <a:ext cx="1956816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DFC9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tep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01184" y="1965960"/>
            <a:ext cx="420624" cy="420624"/>
          </a:xfrm>
          <a:prstGeom prst="ellipse">
            <a:avLst/>
          </a:prstGeom>
          <a:solidFill>
            <a:srgbClr val="E08A28"/>
          </a:solidFill>
          <a:ln w="12700">
            <a:solidFill>
              <a:srgbClr val="E08A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901184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901184" y="2468880"/>
            <a:ext cx="1627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Share it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901184" y="2788920"/>
            <a:ext cx="166420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Give copies to supporters and your care team</a:t>
            </a:r>
            <a:endParaRPr lang="en-US" sz="1050" dirty="0"/>
          </a:p>
        </p:txBody>
      </p:sp>
      <p:sp>
        <p:nvSpPr>
          <p:cNvPr id="20" name="Step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30568" y="1783080"/>
            <a:ext cx="1956816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DFC9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tep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95160" y="1965960"/>
            <a:ext cx="420624" cy="420624"/>
          </a:xfrm>
          <a:prstGeom prst="ellipse">
            <a:avLst/>
          </a:prstGeom>
          <a:solidFill>
            <a:srgbClr val="E2624A"/>
          </a:solidFill>
          <a:ln w="12700">
            <a:solidFill>
              <a:srgbClr val="E26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995160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995160" y="2468880"/>
            <a:ext cx="1627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Review it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995160" y="2788920"/>
            <a:ext cx="166420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Update after every setback and every success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548640" y="40690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E08A2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WRAP only works when it is used — keep it visible, keep it current.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 person walking a sunlit path toward a bright sunrise horizon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adability 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F6EC">
              <a:alpha val="92000"/>
            </a:srgbClr>
          </a:solidFill>
          <a:ln w="12700">
            <a:solidFill>
              <a:srgbClr val="FDF6E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E08A28"/>
          </a:solidFill>
          <a:ln w="12700">
            <a:solidFill>
              <a:srgbClr val="E08A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Summary: How WRAP Benefits Recovery</a:t>
            </a:r>
            <a:endParaRPr lang="en-US" sz="2600" dirty="0"/>
          </a:p>
        </p:txBody>
      </p:sp>
      <p:sp>
        <p:nvSpPr>
          <p:cNvPr id="6" name="Title underlin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060704"/>
            <a:ext cx="1005840" cy="50292"/>
          </a:xfrm>
          <a:prstGeom prst="rect">
            <a:avLst/>
          </a:prstGeom>
          <a:solidFill>
            <a:srgbClr val="E2624A"/>
          </a:solidFill>
          <a:ln w="12700">
            <a:solidFill>
              <a:srgbClr val="E26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ummary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371600"/>
            <a:ext cx="8046720" cy="3154680"/>
          </a:xfrm>
          <a:prstGeom prst="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EFDF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68680" y="1645920"/>
            <a:ext cx="7406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WRAP puts the person — not the illness — in charge of recovery. By writing down what keeps you well, what warns you of trouble, and what you want done in a crisis, it turns recovery from something that happens to you into something you actively lead.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868680" y="2743200"/>
            <a:ext cx="74066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30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Builds hope and self-belief through visible, repeatable progress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30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Restores control and dignity — decisions are made in advance, by you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30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Prevents escalation by catching early warning signs sooner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30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Strengthens support networks with clear, shared instructions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●"/>
            </a:pPr>
            <a:r>
              <a:rPr lang="en-US" sz="1300" dirty="0">
                <a:solidFill>
                  <a:srgbClr val="4A567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Makes recovery sustainable: a living plan that grows as you do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1138</Words>
  <Application>Microsoft Office PowerPoint</Application>
  <PresentationFormat>On-screen Show (16:9)</PresentationFormat>
  <Paragraphs>91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Georgia</vt:lpstr>
      <vt:lpstr>Segoe UI</vt:lpstr>
      <vt:lpstr>Office Theme</vt:lpstr>
      <vt:lpstr>Winning Recovery with WRAP</vt:lpstr>
      <vt:lpstr>What Is WRAP?</vt:lpstr>
      <vt:lpstr>The Five Key Concepts</vt:lpstr>
      <vt:lpstr>Start with Your Wellness Toolbox</vt:lpstr>
      <vt:lpstr>The Six Sections of a WRAP</vt:lpstr>
      <vt:lpstr>How WRAP Helps You Win Recovery</vt:lpstr>
      <vt:lpstr>Putting WRAP Into Practice</vt:lpstr>
      <vt:lpstr>In Summary: How WRAP Benefits Recovery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2026-08-22T16:45:15Z</dcterms:created>
  <dcterms:modified xsi:type="dcterms:W3CDTF">2026-08-22T18:00:09Z</dcterms:modified>
</cp:coreProperties>
</file>