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Frame the session: WRAP is useful even before someone wants to change.
• Precontemplation = no intention to act in the next 6 months.
• Goal today: practical, low-pressure ways to introduce WRAP.
• Emphasize: WRAP is self-directed — the person owns it, we don't.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Describe the stage in plain language, no jargon.
• Ambivalence and denial are normal, not resistance to fight.
• Past failed attempts often drive the 'not interested' response.
• Our job: keep the relationship open, not win the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is a wellness tool, not a treatment program.
• Person-owned: no clinician writes it for them.
• Five key concepts: hope, personal responsibility, education, self-advocacy, support.
• Nothing here requires admitting a problem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Key message: WRAP meets the person where they already are.
• Wellness language is non-threatening — no label required.
• Autonomy lowers defensiveness; that's the whole point at this stage.
• Insight builds gradually, which is how precontemplation shifts.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toolbox needs no diagnosis, goal, or admission.
• Start from strengths and existing coping, not deficits.
• Keep it short — five items is a success.
• Hand it over and let go; ownership is the intervention.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Tone matters more than content at this stage.
• Pair with motivational interviewing: express empathy, roll with resistance.
• Righting reflex — the urge to fix — is the biggest risk here.
• A 'no' today keeps the door open for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Reset expectations for staff: the plan is not the metric.
• Watch for engagement signals, not compliance.
• Document small openings; they compound over time.
• Moving to contemplation is a real, reportable outcome.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Recap the five points quickly.
• Reinforce: relationship first, plan second.
• Invite staff to try one toolbox conversation this week.
• Offer to share blank WRAP toolbox pages.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• Close by naming the payoff: WRAP works even before readiness.
• Four benefits: less defensiveness, renewed hope, self-awareness, connection.
• None of them require the person to admit a problem.
• The win at this stage is movement toward "maybe someday."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37360"/>
            <a:ext cx="4937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57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ream scrim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943600" cy="5143500"/>
          </a:xfrm>
          <a:prstGeom prst="rect">
            <a:avLst/>
          </a:prstGeom>
          <a:solidFill>
            <a:srgbClr val="F7F1E7">
              <a:alpha val="88000"/>
            </a:srgbClr>
          </a:solidFill>
          <a:ln w="12700">
            <a:solidFill>
              <a:srgbClr val="F7F1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207008"/>
            <a:ext cx="1188720" cy="54864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1389888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055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PEOPLE WHERE THEY ARE</a:t>
            </a:r>
            <a:endParaRPr lang="en-US" sz="12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3736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30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WRAP Helps at the Precontemplation Stage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40080" y="320040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the Wellness Recovery Action Plan to plant seeds of change before someone is ready to change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Person Is: Precontemplation</a:t>
            </a:r>
            <a:endParaRPr lang="en-US" sz="27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erson sitting quietly with a mug, looking out a window"/>
          <p:cNvPicPr>
            <a:picLocks noChangeAspect="1"/>
          </p:cNvPicPr>
          <p:nvPr/>
        </p:nvPicPr>
        <p:blipFill>
          <a:blip r:embed="rId3"/>
          <a:srcRect l="17143" r="17143"/>
          <a:stretch/>
        </p:blipFill>
        <p:spPr>
          <a:xfrm>
            <a:off x="5349240" y="1325880"/>
            <a:ext cx="3154680" cy="3200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371600"/>
            <a:ext cx="44805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intention to change in the next six months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unaware, or unconvinced, that there is a problem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feel demoralized by past attempts that didn't hold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Resists advice, information, and pressure to act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Defensiveness is protective, not a character flaw</a:t>
            </a:r>
            <a:endParaRPr lang="en-US" sz="1500" dirty="0"/>
          </a:p>
        </p:txBody>
      </p:sp>
      <p:sp>
        <p:nvSpPr>
          <p:cNvPr id="7" name="Quot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069080"/>
            <a:ext cx="4480560" cy="658368"/>
          </a:xfrm>
          <a:prstGeom prst="rect">
            <a:avLst/>
          </a:prstGeom>
          <a:solidFill>
            <a:srgbClr val="EFE4D2"/>
          </a:solidFill>
          <a:ln w="12700">
            <a:solidFill>
              <a:srgbClr val="EFE4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22960" y="406908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Pushing a plan here usually creates resistance, not readiness.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WRAP Is</a:t>
            </a:r>
            <a:endParaRPr lang="en-US" sz="27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298448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self-designed, self-managed wellness plan created by Mary Ellen Copeland — the person decides everything in it.</a:t>
            </a:r>
            <a:endParaRPr lang="en-US" sz="1400" dirty="0"/>
          </a:p>
        </p:txBody>
      </p:sp>
      <p:sp>
        <p:nvSpPr>
          <p:cNvPr id="6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47088"/>
            <a:ext cx="1792224" cy="2487168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2029968"/>
            <a:ext cx="694944" cy="6949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2798064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Wellness Toolbox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383280"/>
            <a:ext cx="160934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 list of simple things that help you feel better.</a:t>
            </a:r>
            <a:endParaRPr lang="en-US" sz="1100" dirty="0"/>
          </a:p>
        </p:txBody>
      </p:sp>
      <p:sp>
        <p:nvSpPr>
          <p:cNvPr id="10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3472" y="1847088"/>
            <a:ext cx="1792224" cy="2487168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112" y="2029968"/>
            <a:ext cx="694944" cy="6949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724912" y="2798064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2724912" y="3383280"/>
            <a:ext cx="160934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I'm like when well, and what keeps me that way.</a:t>
            </a:r>
            <a:endParaRPr lang="en-US" sz="1100" dirty="0"/>
          </a:p>
        </p:txBody>
      </p:sp>
      <p:sp>
        <p:nvSpPr>
          <p:cNvPr id="14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26864" y="1847088"/>
            <a:ext cx="1792224" cy="2487168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5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504" y="2029968"/>
            <a:ext cx="694944" cy="6949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718304" y="2798064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 &amp; Signs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4718304" y="3383280"/>
            <a:ext cx="160934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signals and what to do about them.</a:t>
            </a:r>
            <a:endParaRPr lang="en-US" sz="1100" dirty="0"/>
          </a:p>
        </p:txBody>
      </p:sp>
      <p:sp>
        <p:nvSpPr>
          <p:cNvPr id="18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1847088"/>
            <a:ext cx="1792224" cy="2487168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9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8896" y="2029968"/>
            <a:ext cx="694944" cy="6949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711696" y="2798064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Support &amp; Action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6711696" y="3383280"/>
            <a:ext cx="160934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 want involved and what helps in tough times.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WRAP Fits Precontemplation</a:t>
            </a:r>
            <a:endParaRPr lang="en-US" sz="27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298448"/>
            <a:ext cx="3822192" cy="146304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edg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298448"/>
            <a:ext cx="64008" cy="1463040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1463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asks about wellness, not illness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14400" y="1865376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with 'what helps you feel good' bypasses the need to admit a problem.</a:t>
            </a:r>
            <a:endParaRPr lang="en-US" sz="120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1728" y="1298448"/>
            <a:ext cx="3822192" cy="146304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ard edg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1728" y="1298448"/>
            <a:ext cx="64008" cy="146304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956048" y="1463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person is fully in charge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956048" y="1865376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Self-directed by design, so it doesn't trigger the usual push-back against advice.</a:t>
            </a:r>
            <a:endParaRPr lang="en-US" sz="1200" dirty="0"/>
          </a:p>
        </p:txBody>
      </p:sp>
      <p:sp>
        <p:nvSpPr>
          <p:cNvPr id="13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990088"/>
            <a:ext cx="3822192" cy="146304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rd edg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990088"/>
            <a:ext cx="64008" cy="1463040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4400" y="31546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builds awareness quietly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914400" y="3557016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triggers and early warning signs raises insight without confrontation.</a:t>
            </a:r>
            <a:endParaRPr lang="en-US" sz="1200" dirty="0"/>
          </a:p>
        </p:txBody>
      </p:sp>
      <p:sp>
        <p:nvSpPr>
          <p:cNvPr id="17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1728" y="2990088"/>
            <a:ext cx="3822192" cy="146304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Card edg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1728" y="2990088"/>
            <a:ext cx="64008" cy="146304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956048" y="31546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restores hope after setbacks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956048" y="3557016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Small, doable actions rebuild confidence that change is even possible.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Here: The Wellness Toolbox</a:t>
            </a:r>
            <a:endParaRPr lang="en-US" sz="27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2984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lowest-pressure entry point into WRAP for someone not seeking change.</a:t>
            </a:r>
            <a:endParaRPr lang="en-US" sz="1400" dirty="0"/>
          </a:p>
        </p:txBody>
      </p:sp>
      <p:sp>
        <p:nvSpPr>
          <p:cNvPr id="6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83080"/>
            <a:ext cx="457200" cy="457200"/>
          </a:xfrm>
          <a:prstGeom prst="ellipse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176479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what already works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2020824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do you do on a good day?" No problem talk needed.</a:t>
            </a:r>
            <a:endParaRPr lang="en-US" sz="1200" dirty="0"/>
          </a:p>
        </p:txBody>
      </p:sp>
      <p:sp>
        <p:nvSpPr>
          <p:cNvPr id="10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578608"/>
            <a:ext cx="457200" cy="457200"/>
          </a:xfrm>
          <a:prstGeom prst="ellipse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578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80160" y="25603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it down together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816352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Music, walks, a shower, calling a friend, sleep, food.</a:t>
            </a:r>
            <a:endParaRPr lang="en-US" sz="1200" dirty="0"/>
          </a:p>
        </p:txBody>
      </p:sp>
      <p:sp>
        <p:nvSpPr>
          <p:cNvPr id="14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374136"/>
            <a:ext cx="457200" cy="457200"/>
          </a:xfrm>
          <a:prstGeom prst="ellipse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" y="3374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80160" y="335584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Notice the difference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3611880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Gently connect: good days have more of these in them.</a:t>
            </a:r>
            <a:endParaRPr lang="en-US" sz="1200" dirty="0"/>
          </a:p>
        </p:txBody>
      </p:sp>
      <p:sp>
        <p:nvSpPr>
          <p:cNvPr id="18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169664"/>
            <a:ext cx="457200" cy="457200"/>
          </a:xfrm>
          <a:prstGeom prst="ellipse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40080" y="41696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280160" y="4151376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Leave it with them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4407408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their list. No follow-up demand, no commitment asked.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Introduce It Without Pressure</a:t>
            </a:r>
            <a:endParaRPr lang="en-US" sz="27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325880"/>
            <a:ext cx="3822192" cy="3246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olumn 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325880"/>
            <a:ext cx="3822192" cy="45720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13258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938528"/>
            <a:ext cx="33832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curiosity and open questions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WRAP as an option, never a requirement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Affirm autonomy: "It's completely your call"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a peer's story rather than instructions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one page be enough for now</a:t>
            </a:r>
            <a:endParaRPr lang="en-US" sz="125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1728" y="1325880"/>
            <a:ext cx="3822192" cy="3246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olumn 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1728" y="1325880"/>
            <a:ext cx="3822192" cy="457200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910328" y="13258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910328" y="1938528"/>
            <a:ext cx="33832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Presenting the full WRAP binder up front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goals or deadlines they didn't ask for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them about consequences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Correcting their view of their own situation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a "no" as the end of the conversation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Progress Looks Like Here</a:t>
            </a:r>
            <a:endParaRPr lang="en-US" sz="27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2984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is not a completed plan — it is a small shift in openness.</a:t>
            </a:r>
            <a:endParaRPr lang="en-US" sz="1400" dirty="0"/>
          </a:p>
        </p:txBody>
      </p:sp>
      <p:sp>
        <p:nvSpPr>
          <p:cNvPr id="6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28800"/>
            <a:ext cx="1792224" cy="73152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Talks about wellness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49808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Willing to name what a good day feels like.</a:t>
            </a:r>
            <a:endParaRPr lang="en-US" sz="1100" dirty="0"/>
          </a:p>
        </p:txBody>
      </p:sp>
      <p:sp>
        <p:nvSpPr>
          <p:cNvPr id="10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3472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3472" y="1828800"/>
            <a:ext cx="1792224" cy="73152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743200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Keeps the list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743200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on to a toolbox page without being asked to use it.</a:t>
            </a:r>
            <a:endParaRPr lang="en-US" sz="1100" dirty="0"/>
          </a:p>
        </p:txBody>
      </p:sp>
      <p:sp>
        <p:nvSpPr>
          <p:cNvPr id="14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26864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26864" y="1828800"/>
            <a:ext cx="1792224" cy="73152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36592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Asks one question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736592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Curiosity about how it worked for someone else.</a:t>
            </a:r>
            <a:endParaRPr lang="en-US" sz="1100" dirty="0"/>
          </a:p>
        </p:txBody>
      </p:sp>
      <p:sp>
        <p:nvSpPr>
          <p:cNvPr id="18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1828800"/>
            <a:ext cx="1792224" cy="73152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729984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Comes back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729984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in contact — the relationship is the foundation.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416052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Movement toward contemplation is the goal — not a finished WRAP.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27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/>
          <p:cNvPicPr>
            <a:picLocks noChangeAspect="1"/>
          </p:cNvPicPr>
          <p:nvPr/>
        </p:nvPicPr>
        <p:blipFill>
          <a:blip r:embed="rId3"/>
          <a:srcRect t="36896" b="36896"/>
          <a:stretch/>
        </p:blipFill>
        <p:spPr>
          <a:xfrm>
            <a:off x="0" y="3794760"/>
            <a:ext cx="9144000" cy="1348740"/>
          </a:xfrm>
          <a:prstGeom prst="rect">
            <a:avLst/>
          </a:prstGeom>
        </p:spPr>
      </p:pic>
      <p:sp>
        <p:nvSpPr>
          <p:cNvPr id="6" name="Cream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794760"/>
            <a:ext cx="9144000" cy="1348740"/>
          </a:xfrm>
          <a:prstGeom prst="rect">
            <a:avLst/>
          </a:prstGeom>
          <a:solidFill>
            <a:srgbClr val="F7F1E7">
              <a:alpha val="75000"/>
            </a:srgbClr>
          </a:solidFill>
          <a:ln w="12700">
            <a:solidFill>
              <a:srgbClr val="F7F1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1371600"/>
            <a:ext cx="7863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starts with wellness, so it works before someone admits a problem.</a:t>
            </a:r>
            <a:endParaRPr lang="en-US" sz="15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self-directed design protects autonomy and lowers defensiveness.</a:t>
            </a:r>
            <a:endParaRPr lang="en-US" sz="15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with the Wellness Toolbox — the smallest, safest entry point.</a:t>
            </a:r>
            <a:endParaRPr lang="en-US" sz="15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Offer, never require; a "no" keeps the door open.</a:t>
            </a:r>
            <a:endParaRPr lang="en-US" sz="150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3B2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here means openness and connection, not a finished plan.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40080" y="420624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Meet people where they are — and leave a door open.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Summary: How WRAP Helps Here</a:t>
            </a:r>
            <a:endParaRPr lang="en-US" sz="270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060704"/>
            <a:ext cx="1005840" cy="45720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2984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precontemplation, WRAP's value is not the plan itself — it is what the process quietly builds.</a:t>
            </a:r>
            <a:endParaRPr lang="en-US" sz="1400"/>
          </a:p>
        </p:txBody>
      </p:sp>
      <p:sp>
        <p:nvSpPr>
          <p:cNvPr id="6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28800"/>
            <a:ext cx="1792224" cy="73152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Lowers Defensiveness</a:t>
            </a:r>
            <a:endParaRPr lang="en-US" sz="1350"/>
          </a:p>
        </p:txBody>
      </p:sp>
      <p:sp>
        <p:nvSpPr>
          <p:cNvPr id="9" name="Text 7"/>
          <p:cNvSpPr/>
          <p:nvPr/>
        </p:nvSpPr>
        <p:spPr>
          <a:xfrm>
            <a:off x="749808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language and full self-direction remove the pressure to admit a problem.</a:t>
            </a:r>
            <a:endParaRPr lang="en-US" sz="1100"/>
          </a:p>
        </p:txBody>
      </p:sp>
      <p:sp>
        <p:nvSpPr>
          <p:cNvPr id="10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3472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3472" y="1828800"/>
            <a:ext cx="1792224" cy="73152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743200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Rebuilds Hope</a:t>
            </a:r>
            <a:endParaRPr lang="en-US" sz="1350"/>
          </a:p>
        </p:txBody>
      </p:sp>
      <p:sp>
        <p:nvSpPr>
          <p:cNvPr id="13" name="Text 11"/>
          <p:cNvSpPr/>
          <p:nvPr/>
        </p:nvSpPr>
        <p:spPr>
          <a:xfrm>
            <a:off x="2743200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what already helps counters demoralization from past setbacks.</a:t>
            </a:r>
            <a:endParaRPr lang="en-US" sz="1100"/>
          </a:p>
        </p:txBody>
      </p:sp>
      <p:sp>
        <p:nvSpPr>
          <p:cNvPr id="14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26864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26864" y="1828800"/>
            <a:ext cx="1792224" cy="73152"/>
          </a:xfrm>
          <a:prstGeom prst="rect">
            <a:avLst/>
          </a:prstGeom>
          <a:solidFill>
            <a:srgbClr val="7C8C6B"/>
          </a:solidFill>
          <a:ln w="12700">
            <a:solidFill>
              <a:srgbClr val="7C8C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36592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Grows Self-Awareness</a:t>
            </a:r>
            <a:endParaRPr lang="en-US" sz="1350"/>
          </a:p>
        </p:txBody>
      </p:sp>
      <p:sp>
        <p:nvSpPr>
          <p:cNvPr id="17" name="Text 15"/>
          <p:cNvSpPr/>
          <p:nvPr/>
        </p:nvSpPr>
        <p:spPr>
          <a:xfrm>
            <a:off x="4736592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Noticing triggers and good days builds insight without confrontation.</a:t>
            </a:r>
            <a:endParaRPr lang="en-US" sz="1100"/>
          </a:p>
        </p:txBody>
      </p:sp>
      <p:sp>
        <p:nvSpPr>
          <p:cNvPr id="18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1828800"/>
            <a:ext cx="1792224" cy="2103120"/>
          </a:xfrm>
          <a:prstGeom prst="rect">
            <a:avLst/>
          </a:prstGeom>
          <a:solidFill>
            <a:srgbClr val="FFFBF4"/>
          </a:solidFill>
          <a:ln w="12700">
            <a:solidFill>
              <a:srgbClr val="E4D9C8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1828800"/>
            <a:ext cx="1792224" cy="73152"/>
          </a:xfrm>
          <a:prstGeom prst="rect">
            <a:avLst/>
          </a:prstGeom>
          <a:solidFill>
            <a:srgbClr val="B0552F"/>
          </a:solidFill>
          <a:ln w="12700">
            <a:solidFill>
              <a:srgbClr val="B055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729984" y="2084832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>
                <a:solidFill>
                  <a:srgbClr val="3B2F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Strengthens Connection</a:t>
            </a:r>
            <a:endParaRPr lang="en-US" sz="1350"/>
          </a:p>
        </p:txBody>
      </p:sp>
      <p:sp>
        <p:nvSpPr>
          <p:cNvPr id="21" name="Text 19"/>
          <p:cNvSpPr/>
          <p:nvPr/>
        </p:nvSpPr>
        <p:spPr>
          <a:xfrm>
            <a:off x="6729984" y="2670048"/>
            <a:ext cx="15727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>
                <a:solidFill>
                  <a:srgbClr val="6E6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shared, no-demand tool keeps the relationship and the door open.</a:t>
            </a:r>
            <a:endParaRPr lang="en-US" sz="1100"/>
          </a:p>
        </p:txBody>
      </p:sp>
      <p:sp>
        <p:nvSpPr>
          <p:cNvPr id="22" name="Text 20"/>
          <p:cNvSpPr/>
          <p:nvPr/>
        </p:nvSpPr>
        <p:spPr>
          <a:xfrm>
            <a:off x="640080" y="416052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>
                <a:solidFill>
                  <a:srgbClr val="B055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Together these shift a person from "not me" toward "maybe someday" — the first real move in recovery.</a:t>
            </a:r>
            <a:endParaRPr lang="en-US" sz="13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1149</Words>
  <Application>Microsoft Office PowerPoint</Application>
  <PresentationFormat>On-screen Show (16:9)</PresentationFormat>
  <Paragraphs>103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How WRAP Helps at the Precontemplation Stage</vt:lpstr>
      <vt:lpstr>Where the Person Is: Precontemplation</vt:lpstr>
      <vt:lpstr>What WRAP Is</vt:lpstr>
      <vt:lpstr>Why WRAP Fits Precontemplation</vt:lpstr>
      <vt:lpstr>Start Here: The Wellness Toolbox</vt:lpstr>
      <vt:lpstr>How to Introduce It Without Pressure</vt:lpstr>
      <vt:lpstr>What Progress Looks Like Here</vt:lpstr>
      <vt:lpstr>Key Takeaways</vt:lpstr>
      <vt:lpstr>In Summary: How WRAP Helps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2026-08-17T20:33:00Z</dcterms:created>
  <dcterms:modified xsi:type="dcterms:W3CDTF">2026-08-17T20:49:38Z</dcterms:modified>
</cp:coreProperties>
</file>