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75" d="100"/>
          <a:sy n="75" d="100"/>
        </p:scale>
        <p:origin x="84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Welcome and frame the session: this is for both residents and the staff who support them.
- Evidence-based best practices (EBPs) are approaches proven to work through solid research.
- Goal today: what they are, the main practices, and the real benefits they bring.
- Key message: better care isn't guesswork — it follows what the evidence shows.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Tie the practices back to lived experience for residents.
- Four wins: stable housing, dignity, safety and trust, and lasting support.
- Emphasize respect and choice — residents are partners in their own care.
- Message to residents: these approaches are designed around you, not against you.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EBPs help staff, not just residents — a clear playbook reduces guesswork and stress.
- Shared standards mean smoother teamwork and fewer conflicts.
- Staff wellbeing matters: visible progress helps counter burnout in a demanding field.
- For the org: better outcomes, credibility with funders, and efficient use of resources.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Ground the talk in concrete evidence, not just principles.
- CTI: roughly one-third the homeless nights of a comparison group over 18 months.
- The 'two or more studies' bar shows the label is earned, not claimed.
- Housing First's standing reflects a large and consistent body of research.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Recap: EBPs replace guesswork with proven, research-backed care.
- The five practices work toward one goal — helping people reach stability.
- Everyone benefits: residents, staff, and the organization.
- Close with a call to action: keep choosing what the evidence shows works.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Define EBP simply: using the best available research to decide how we help someone.
- Stress it is not a fad — practices earn the label only after repeated, controlled studies.
- Three hallmarks: proven, practical (person-centered), and consistently applied.
- Contrast with 'the way we've always done it' — EBPs replace guesswork with evidence.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Shelters work under real pressure: high needs, limited time and money.
- Four reasons EBPs matter: better results, smarter use of resources, trust, and a shared playbook.
- Two big drivers of adoption: EBPs outperform old methods, and resources are scarce.
- Bottom line: EBPs help every dollar and every hour go further for residents.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Preview the five practices the rest of the deck covers.
- They span the whole journey: housing, healing, motivation, safety, and transitions.
- Note these are not either/or — shelters often blend several together.
- Tell the audience each practice gets its own slide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Core idea: housing is the starting point, not a reward earned later.
- No hoops to jump through first; services are offered and voluntary.
- Evidence shows stronger long-term stability vs. 'treatment first' models.
- Added benefit: can reduce costly hospital, treatment, and jail stays.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Many people entering shelters carry deep trauma — loss, violence, instability.
- Lead with safety and trust; small things (a question like 'how are you sleeping?') matter.
- Replace control and ultimatums with choice, collaboration, and respect.
- Payoff: more engagement, fewer conflicts, a calmer setting for everyone.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MI is a conversation style, not a lecture — staff guide rather than push.
- Core skills: open questions, reflective listening, honoring the person's own goals.
- Motivation that comes from within tends to stick.
- Evidence: randomized trials show reduced alcohol and substance use.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Harm reduction accepts people as they are and works to reduce risk.
- It's a spectrum: safer use, managed use, and abstinence are all valid.
- Language and dignity matter — a person is a person first.
- Benefits: fewer overdoses, more engagement, less stigma blocking care.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Transitions (shelter to housing, hospital, or jail release) are high-risk moments.
- CTI provides intensive, time-limited support and connects people to lasting resources.
- Strong evidence: meets a 'top tier' randomized-trial standard.
- Landmark result: CTI group had about one-third the homeless nights of the comparison group over 18 months.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RK_TITLE">
    <p:bg>
      <p:bgPr>
        <a:solidFill>
          <a:srgbClr val="3D34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822960" y="2103120"/>
            <a:ext cx="10515600" cy="9144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dirty="0"/>
            </a:lvl1pPr>
          </a:lstStyle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RK_CLOSE">
    <p:bg>
      <p:bgPr>
        <a:solidFill>
          <a:srgbClr val="3D34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822960" y="1188720"/>
            <a:ext cx="10515600" cy="82296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dirty="0"/>
            </a:lvl1pPr>
          </a:lstStyle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">
    <p:bg>
      <p:bgPr>
        <a:solidFill>
          <a:srgbClr val="FBF8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713232"/>
            <a:ext cx="11155680" cy="82296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dirty="0"/>
            </a:lvl1pPr>
          </a:lstStyle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9089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256032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256032"/>
            <a:ext cx="12188952" cy="91440"/>
          </a:xfrm>
          <a:prstGeom prst="rect">
            <a:avLst/>
          </a:prstGeom>
          <a:solidFill>
            <a:srgbClr val="8BA8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6510528"/>
            <a:ext cx="12188952" cy="347472"/>
          </a:xfrm>
          <a:prstGeom prst="rect">
            <a:avLst/>
          </a:prstGeom>
          <a:solidFill>
            <a:srgbClr val="8F3B2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22960" y="150876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8BA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PRACTICAL GUIDE FOR RESIDENTS &amp; SHELTER STAFF</a:t>
            </a:r>
            <a:endParaRPr lang="en-US" sz="1400" dirty="0"/>
          </a:p>
        </p:txBody>
      </p:sp>
      <p:sp>
        <p:nvSpPr>
          <p:cNvPr id="6" name="Text 0"/>
          <p:cNvSpPr>
            <a:spLocks noGrp="1"/>
          </p:cNvSpPr>
          <p:nvPr>
            <p:ph type="title" idx="100" hasCustomPrompt="1"/>
          </p:nvPr>
        </p:nvSpPr>
        <p:spPr>
          <a:xfrm>
            <a:off x="822960" y="210312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Evidence-Based Best Practices</a:t>
            </a:r>
            <a:endParaRPr lang="en-US" sz="4600" dirty="0"/>
          </a:p>
        </p:txBody>
      </p:sp>
      <p:sp>
        <p:nvSpPr>
          <p:cNvPr id="7" name="Text 5"/>
          <p:cNvSpPr/>
          <p:nvPr/>
        </p:nvSpPr>
        <p:spPr>
          <a:xfrm>
            <a:off x="822960" y="3154680"/>
            <a:ext cx="10241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300" i="1" dirty="0">
                <a:solidFill>
                  <a:srgbClr val="ECE7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they are — and how they benefit community residential shelters</a:t>
            </a:r>
            <a:endParaRPr lang="en-US" sz="2300" dirty="0"/>
          </a:p>
        </p:txBody>
      </p:sp>
      <p:sp>
        <p:nvSpPr>
          <p:cNvPr id="8" name="Shape 6"/>
          <p:cNvSpPr/>
          <p:nvPr/>
        </p:nvSpPr>
        <p:spPr>
          <a:xfrm>
            <a:off x="841248" y="4343400"/>
            <a:ext cx="1920240" cy="50292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822960" y="4617720"/>
            <a:ext cx="9692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dirty="0">
                <a:solidFill>
                  <a:srgbClr val="D8CF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Turning the best available research into everyday care that helps people move from crisis to stability.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PAYOFF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713232"/>
            <a:ext cx="11155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3D34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this means for residents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1444752"/>
            <a:ext cx="10881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5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care follows the evidence, residents feel the difference — in stability, safety, and respect.</a:t>
            </a:r>
            <a:endParaRPr lang="en-US" sz="1550" dirty="0"/>
          </a:p>
        </p:txBody>
      </p:sp>
      <p:sp>
        <p:nvSpPr>
          <p:cNvPr id="5" name="Shape 3"/>
          <p:cNvSpPr/>
          <p:nvPr/>
        </p:nvSpPr>
        <p:spPr>
          <a:xfrm>
            <a:off x="640080" y="2148840"/>
            <a:ext cx="534924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7D6"/>
            </a:solidFill>
            <a:prstDash val="solid"/>
          </a:ln>
          <a:effectLst>
            <a:outerShdw blurRad="88900" dist="38100" dir="8100000" algn="bl" rotWithShape="0">
              <a:srgbClr val="3D342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40080" y="2148840"/>
            <a:ext cx="128016" cy="1691640"/>
          </a:xfrm>
          <a:prstGeom prst="rect">
            <a:avLst/>
          </a:prstGeom>
          <a:solidFill>
            <a:srgbClr val="8BA8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005840" y="2386584"/>
            <a:ext cx="4709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8F3B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More stable housing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1005840" y="2880360"/>
            <a:ext cx="4709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faster, surer path from crisis to a place to call home — and less chance of returning to the street.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309360" y="2148840"/>
            <a:ext cx="534924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7D6"/>
            </a:solidFill>
            <a:prstDash val="solid"/>
          </a:ln>
          <a:effectLst>
            <a:outerShdw blurRad="88900" dist="38100" dir="8100000" algn="bl" rotWithShape="0">
              <a:srgbClr val="3D342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6309360" y="2148840"/>
            <a:ext cx="128016" cy="1691640"/>
          </a:xfrm>
          <a:prstGeom prst="rect">
            <a:avLst/>
          </a:prstGeom>
          <a:solidFill>
            <a:srgbClr val="8BA8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675120" y="2386584"/>
            <a:ext cx="4709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8F3B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Care built on dignity</a:t>
            </a:r>
            <a:endParaRPr lang="en-US" sz="1900" dirty="0"/>
          </a:p>
        </p:txBody>
      </p:sp>
      <p:sp>
        <p:nvSpPr>
          <p:cNvPr id="12" name="Text 10"/>
          <p:cNvSpPr/>
          <p:nvPr/>
        </p:nvSpPr>
        <p:spPr>
          <a:xfrm>
            <a:off x="6675120" y="2880360"/>
            <a:ext cx="4709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that meets you where you are, respects your choices, and treats you as a whole person.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640080" y="4096512"/>
            <a:ext cx="534924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7D6"/>
            </a:solidFill>
            <a:prstDash val="solid"/>
          </a:ln>
          <a:effectLst>
            <a:outerShdw blurRad="88900" dist="38100" dir="8100000" algn="bl" rotWithShape="0">
              <a:srgbClr val="3D342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640080" y="4096512"/>
            <a:ext cx="128016" cy="1691640"/>
          </a:xfrm>
          <a:prstGeom prst="rect">
            <a:avLst/>
          </a:prstGeom>
          <a:solidFill>
            <a:srgbClr val="8BA8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1005840" y="4334256"/>
            <a:ext cx="4709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8F3B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Safety and trust</a:t>
            </a:r>
            <a:endParaRPr lang="en-US" sz="1900" dirty="0"/>
          </a:p>
        </p:txBody>
      </p:sp>
      <p:sp>
        <p:nvSpPr>
          <p:cNvPr id="16" name="Text 14"/>
          <p:cNvSpPr/>
          <p:nvPr/>
        </p:nvSpPr>
        <p:spPr>
          <a:xfrm>
            <a:off x="1005840" y="4828032"/>
            <a:ext cx="4709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Environments designed to feel safe, so it's easier to engage, heal, and plan ahead.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309360" y="4096512"/>
            <a:ext cx="534924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7D6"/>
            </a:solidFill>
            <a:prstDash val="solid"/>
          </a:ln>
          <a:effectLst>
            <a:outerShdw blurRad="88900" dist="38100" dir="8100000" algn="bl" rotWithShape="0">
              <a:srgbClr val="3D342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6309360" y="4096512"/>
            <a:ext cx="128016" cy="1691640"/>
          </a:xfrm>
          <a:prstGeom prst="rect">
            <a:avLst/>
          </a:prstGeom>
          <a:solidFill>
            <a:srgbClr val="8BA8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675120" y="4334256"/>
            <a:ext cx="4709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8F3B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Support that lasts</a:t>
            </a:r>
            <a:endParaRPr lang="en-US" sz="1900" dirty="0"/>
          </a:p>
        </p:txBody>
      </p:sp>
      <p:sp>
        <p:nvSpPr>
          <p:cNvPr id="20" name="Text 18"/>
          <p:cNvSpPr/>
          <p:nvPr/>
        </p:nvSpPr>
        <p:spPr>
          <a:xfrm>
            <a:off x="6675120" y="4828032"/>
            <a:ext cx="4709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 through the hardest transitions and connections that continue after you move on.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640080" y="6455664"/>
            <a:ext cx="9601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8A7E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Evidence-Based Best Practices  |  Community Residential Shelters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11155680" y="6455664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8A7E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PAYOFF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713232"/>
            <a:ext cx="11155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3D34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this means for staff &amp; the shelter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554480"/>
            <a:ext cx="5394960" cy="4251960"/>
          </a:xfrm>
          <a:prstGeom prst="rect">
            <a:avLst/>
          </a:prstGeom>
          <a:solidFill>
            <a:srgbClr val="3D342C"/>
          </a:solidFill>
          <a:ln/>
          <a:effectLst>
            <a:outerShdw blurRad="88900" dist="38100" dir="8100000" algn="bl" rotWithShape="0">
              <a:srgbClr val="3D342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40080" y="1554480"/>
            <a:ext cx="5394960" cy="128016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60120" y="1874520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8BA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frontline staff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960120" y="2331720"/>
            <a:ext cx="480060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03200" indent="-203200" algn="l">
              <a:spcAft>
                <a:spcPts val="1200"/>
              </a:spcAft>
              <a:buSzPct val="100000"/>
              <a:buChar char="•"/>
            </a:pPr>
            <a:r>
              <a:rPr lang="en-US" sz="1500" dirty="0">
                <a:solidFill>
                  <a:srgbClr val="ECE7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clear, proven playbook instead of guesswork.</a:t>
            </a:r>
            <a:endParaRPr lang="en-US" sz="1500" dirty="0"/>
          </a:p>
          <a:p>
            <a:pPr marL="203200" indent="-203200" algn="l">
              <a:spcAft>
                <a:spcPts val="1200"/>
              </a:spcAft>
              <a:buSzPct val="100000"/>
              <a:buChar char="•"/>
            </a:pPr>
            <a:r>
              <a:rPr lang="en-US" sz="1500" dirty="0">
                <a:solidFill>
                  <a:srgbClr val="ECE7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language and standards across the team.</a:t>
            </a:r>
            <a:endParaRPr lang="en-US" sz="1500" dirty="0"/>
          </a:p>
          <a:p>
            <a:pPr marL="203200" indent="-203200" algn="l">
              <a:spcAft>
                <a:spcPts val="1200"/>
              </a:spcAft>
              <a:buSzPct val="100000"/>
              <a:buChar char="•"/>
            </a:pPr>
            <a:r>
              <a:rPr lang="en-US" sz="1500" dirty="0">
                <a:solidFill>
                  <a:srgbClr val="ECE7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Fewer conflicts and power struggles with residents.</a:t>
            </a:r>
            <a:endParaRPr lang="en-US" sz="1500" dirty="0"/>
          </a:p>
          <a:p>
            <a:pPr marL="203200" indent="-203200" algn="l">
              <a:spcAft>
                <a:spcPts val="1200"/>
              </a:spcAft>
              <a:buSzPct val="100000"/>
              <a:buChar char="•"/>
            </a:pPr>
            <a:r>
              <a:rPr lang="en-US" sz="1500" dirty="0">
                <a:solidFill>
                  <a:srgbClr val="ECE7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visible wins — which helps ease burnout and stress.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6172200" y="1554480"/>
            <a:ext cx="5349240" cy="4251960"/>
          </a:xfrm>
          <a:prstGeom prst="rect">
            <a:avLst/>
          </a:prstGeom>
          <a:solidFill>
            <a:srgbClr val="ECE7D6"/>
          </a:solidFill>
          <a:ln/>
          <a:effectLst>
            <a:outerShdw blurRad="88900" dist="38100" dir="8100000" algn="bl" rotWithShape="0">
              <a:srgbClr val="3D342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172200" y="1554480"/>
            <a:ext cx="5349240" cy="128016"/>
          </a:xfrm>
          <a:prstGeom prst="rect">
            <a:avLst/>
          </a:prstGeom>
          <a:solidFill>
            <a:srgbClr val="8BA8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492240" y="1874520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5C73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the organization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92240" y="2331720"/>
            <a:ext cx="475488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03200" indent="-203200" algn="l">
              <a:spcAft>
                <a:spcPts val="1200"/>
              </a:spcAft>
              <a:buSzPct val="100000"/>
              <a:buChar char="•"/>
            </a:pPr>
            <a:r>
              <a:rPr lang="en-US" sz="15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Stronger outcomes to show funders and partners.</a:t>
            </a:r>
            <a:endParaRPr lang="en-US" sz="1500" dirty="0"/>
          </a:p>
          <a:p>
            <a:pPr marL="203200" indent="-203200" algn="l">
              <a:spcAft>
                <a:spcPts val="1200"/>
              </a:spcAft>
              <a:buSzPct val="100000"/>
              <a:buChar char="•"/>
            </a:pPr>
            <a:r>
              <a:rPr lang="en-US" sz="15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effective use of limited time and money.</a:t>
            </a:r>
            <a:endParaRPr lang="en-US" sz="1500" dirty="0"/>
          </a:p>
          <a:p>
            <a:pPr marL="203200" indent="-203200" algn="l">
              <a:spcAft>
                <a:spcPts val="1200"/>
              </a:spcAft>
              <a:buSzPct val="100000"/>
              <a:buChar char="•"/>
            </a:pPr>
            <a:r>
              <a:rPr lang="en-US" sz="15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Greater credibility and trust in the community.</a:t>
            </a:r>
            <a:endParaRPr lang="en-US" sz="1500" dirty="0"/>
          </a:p>
          <a:p>
            <a:pPr marL="203200" indent="-203200" algn="l">
              <a:spcAft>
                <a:spcPts val="1200"/>
              </a:spcAft>
              <a:buSzPct val="100000"/>
              <a:buChar char="•"/>
            </a:pPr>
            <a:r>
              <a:rPr lang="en-US" sz="15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consistent standard of care that's easier to train and sustain.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40080" y="6455664"/>
            <a:ext cx="9601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8A7E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Evidence-Based Best Practices  |  Community Residential Shelters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11155680" y="6455664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8A7E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EVIDENCE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713232"/>
            <a:ext cx="11155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3D34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Outcomes at a glance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1444752"/>
            <a:ext cx="10881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few findings from the research behind these practices.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640080" y="2194560"/>
            <a:ext cx="35661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7D6"/>
            </a:solidFill>
            <a:prstDash val="solid"/>
          </a:ln>
          <a:effectLst>
            <a:outerShdw blurRad="88900" dist="38100" dir="8100000" algn="bl" rotWithShape="0">
              <a:srgbClr val="3D342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40080" y="2194560"/>
            <a:ext cx="3566160" cy="146304"/>
          </a:xfrm>
          <a:prstGeom prst="rect">
            <a:avLst/>
          </a:prstGeom>
          <a:solidFill>
            <a:srgbClr val="8F3B2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40080" y="2651760"/>
            <a:ext cx="3566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400" b="1" dirty="0">
                <a:solidFill>
                  <a:srgbClr val="8F3B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⅓</a:t>
            </a:r>
            <a:endParaRPr lang="en-US" sz="7400" dirty="0"/>
          </a:p>
        </p:txBody>
      </p:sp>
      <p:sp>
        <p:nvSpPr>
          <p:cNvPr id="8" name="Text 6"/>
          <p:cNvSpPr/>
          <p:nvPr/>
        </p:nvSpPr>
        <p:spPr>
          <a:xfrm>
            <a:off x="960120" y="4023360"/>
            <a:ext cx="29260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Time Intervention cut homeless nights to about a third of a comparison group over 18 months.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498848" y="2194560"/>
            <a:ext cx="35661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7D6"/>
            </a:solidFill>
            <a:prstDash val="solid"/>
          </a:ln>
          <a:effectLst>
            <a:outerShdw blurRad="88900" dist="38100" dir="8100000" algn="bl" rotWithShape="0">
              <a:srgbClr val="3D342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498848" y="2194560"/>
            <a:ext cx="3566160" cy="146304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498848" y="2651760"/>
            <a:ext cx="3566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4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2+</a:t>
            </a:r>
            <a:endParaRPr lang="en-US" sz="7400" dirty="0"/>
          </a:p>
        </p:txBody>
      </p:sp>
      <p:sp>
        <p:nvSpPr>
          <p:cNvPr id="12" name="Text 10"/>
          <p:cNvSpPr/>
          <p:nvPr/>
        </p:nvSpPr>
        <p:spPr>
          <a:xfrm>
            <a:off x="4818888" y="4023360"/>
            <a:ext cx="29260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Studies required before a practice earns the 'evidence-based' label — results must repeat.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8357616" y="2194560"/>
            <a:ext cx="35661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7D6"/>
            </a:solidFill>
            <a:prstDash val="solid"/>
          </a:ln>
          <a:effectLst>
            <a:outerShdw blurRad="88900" dist="38100" dir="8100000" algn="bl" rotWithShape="0">
              <a:srgbClr val="3D342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8357616" y="2194560"/>
            <a:ext cx="3566160" cy="146304"/>
          </a:xfrm>
          <a:prstGeom prst="rect">
            <a:avLst/>
          </a:prstGeom>
          <a:solidFill>
            <a:srgbClr val="5C735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8357616" y="2651760"/>
            <a:ext cx="3566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400" b="1" dirty="0">
                <a:solidFill>
                  <a:srgbClr val="5C73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#1</a:t>
            </a:r>
            <a:endParaRPr lang="en-US" sz="7400" dirty="0"/>
          </a:p>
        </p:txBody>
      </p:sp>
      <p:sp>
        <p:nvSpPr>
          <p:cNvPr id="16" name="Text 14"/>
          <p:cNvSpPr/>
          <p:nvPr/>
        </p:nvSpPr>
        <p:spPr>
          <a:xfrm>
            <a:off x="8677656" y="4023360"/>
            <a:ext cx="29260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Housing First is widely recognized as the most effective approach to ending homelessness.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40080" y="6455664"/>
            <a:ext cx="9601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8A7E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Evidence-Based Best Practices  |  Community Residential Shelters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11155680" y="6455664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8A7E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256032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256032"/>
            <a:ext cx="12188952" cy="91440"/>
          </a:xfrm>
          <a:prstGeom prst="rect">
            <a:avLst/>
          </a:prstGeom>
          <a:solidFill>
            <a:srgbClr val="8BA8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822960" y="713232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8BA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BRINGING IT TOGETHER</a:t>
            </a:r>
            <a:endParaRPr lang="en-US" sz="1300" dirty="0"/>
          </a:p>
        </p:txBody>
      </p:sp>
      <p:sp>
        <p:nvSpPr>
          <p:cNvPr id="5" name="Text 0"/>
          <p:cNvSpPr>
            <a:spLocks noGrp="1"/>
          </p:cNvSpPr>
          <p:nvPr>
            <p:ph type="title" idx="100" hasCustomPrompt="1"/>
          </p:nvPr>
        </p:nvSpPr>
        <p:spPr>
          <a:xfrm>
            <a:off x="822960" y="118872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takeaways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822960" y="233172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1691640" y="2331720"/>
            <a:ext cx="9692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Evidence over guesswork</a:t>
            </a:r>
            <a:endParaRPr lang="en-US" sz="2100" dirty="0"/>
          </a:p>
        </p:txBody>
      </p:sp>
      <p:sp>
        <p:nvSpPr>
          <p:cNvPr id="8" name="Text 6"/>
          <p:cNvSpPr/>
          <p:nvPr/>
        </p:nvSpPr>
        <p:spPr>
          <a:xfrm>
            <a:off x="1691640" y="2807208"/>
            <a:ext cx="96926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50" dirty="0">
                <a:solidFill>
                  <a:srgbClr val="D8CF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EBPs use the best available research to guide care — and are proven in repeated studies.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822960" y="3630168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400" dirty="0"/>
          </a:p>
        </p:txBody>
      </p:sp>
      <p:sp>
        <p:nvSpPr>
          <p:cNvPr id="10" name="Text 8"/>
          <p:cNvSpPr/>
          <p:nvPr/>
        </p:nvSpPr>
        <p:spPr>
          <a:xfrm>
            <a:off x="1691640" y="3630168"/>
            <a:ext cx="9692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 practices, one goal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1691640" y="4105656"/>
            <a:ext cx="96926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50" dirty="0">
                <a:solidFill>
                  <a:srgbClr val="D8CF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Housing First, Trauma-Informed Care, Motivational Interviewing, Harm Reduction, and CTI all help people move toward stability.</a:t>
            </a:r>
            <a:endParaRPr lang="en-US" sz="1450" dirty="0"/>
          </a:p>
        </p:txBody>
      </p:sp>
      <p:sp>
        <p:nvSpPr>
          <p:cNvPr id="12" name="Text 10"/>
          <p:cNvSpPr/>
          <p:nvPr/>
        </p:nvSpPr>
        <p:spPr>
          <a:xfrm>
            <a:off x="822960" y="4928616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400" dirty="0"/>
          </a:p>
        </p:txBody>
      </p:sp>
      <p:sp>
        <p:nvSpPr>
          <p:cNvPr id="13" name="Text 11"/>
          <p:cNvSpPr/>
          <p:nvPr/>
        </p:nvSpPr>
        <p:spPr>
          <a:xfrm>
            <a:off x="1691640" y="4928616"/>
            <a:ext cx="9692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Everyone benefits</a:t>
            </a:r>
            <a:endParaRPr lang="en-US" sz="2100" dirty="0"/>
          </a:p>
        </p:txBody>
      </p:sp>
      <p:sp>
        <p:nvSpPr>
          <p:cNvPr id="14" name="Text 12"/>
          <p:cNvSpPr/>
          <p:nvPr/>
        </p:nvSpPr>
        <p:spPr>
          <a:xfrm>
            <a:off x="1691640" y="5404104"/>
            <a:ext cx="96926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50" dirty="0">
                <a:solidFill>
                  <a:srgbClr val="D8CF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Residents gain stability and dignity; staff gain a clear playbook; the shelter gains stronger, more credible results.</a:t>
            </a:r>
            <a:endParaRPr lang="en-US" sz="1450" dirty="0"/>
          </a:p>
        </p:txBody>
      </p:sp>
      <p:sp>
        <p:nvSpPr>
          <p:cNvPr id="15" name="Shape 13"/>
          <p:cNvSpPr/>
          <p:nvPr/>
        </p:nvSpPr>
        <p:spPr>
          <a:xfrm>
            <a:off x="0" y="6510528"/>
            <a:ext cx="12188952" cy="347472"/>
          </a:xfrm>
          <a:prstGeom prst="rect">
            <a:avLst/>
          </a:prstGeom>
          <a:solidFill>
            <a:srgbClr val="8F3B2E"/>
          </a:solidFill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BASICS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713232"/>
            <a:ext cx="11155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3D34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are evidence-based best practices?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600200"/>
            <a:ext cx="5532120" cy="4206240"/>
          </a:xfrm>
          <a:prstGeom prst="rect">
            <a:avLst/>
          </a:prstGeom>
          <a:solidFill>
            <a:srgbClr val="3D342C"/>
          </a:solidFill>
          <a:ln/>
          <a:effectLst>
            <a:outerShdw blurRad="88900" dist="38100" dir="8100000" algn="bl" rotWithShape="0">
              <a:srgbClr val="3D342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40080" y="1600200"/>
            <a:ext cx="5532120" cy="128016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60120" y="196596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8BA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short definition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960120" y="2377440"/>
            <a:ext cx="49377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careful, deliberate use of the best current research to guide decisions about a person's care.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960120" y="4160520"/>
            <a:ext cx="1463040" cy="45720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960120" y="4389120"/>
            <a:ext cx="49377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ECE7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practice is generally called “evidence-based” only after research shows positive results in two or more controlled studies.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6400800" y="1600200"/>
            <a:ext cx="5120640" cy="1298448"/>
          </a:xfrm>
          <a:prstGeom prst="rect">
            <a:avLst/>
          </a:prstGeom>
          <a:solidFill>
            <a:srgbClr val="ECE7D6"/>
          </a:solidFill>
          <a:ln/>
          <a:effectLst>
            <a:outerShdw blurRad="88900" dist="38100" dir="8100000" algn="bl" rotWithShape="0">
              <a:srgbClr val="3D342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6400800" y="1600200"/>
            <a:ext cx="118872" cy="1298448"/>
          </a:xfrm>
          <a:prstGeom prst="rect">
            <a:avLst/>
          </a:prstGeom>
          <a:solidFill>
            <a:srgbClr val="8BA8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720840" y="1764792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8F3B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Proven</a:t>
            </a:r>
            <a:endParaRPr lang="en-US" sz="1900" dirty="0"/>
          </a:p>
        </p:txBody>
      </p:sp>
      <p:sp>
        <p:nvSpPr>
          <p:cNvPr id="13" name="Text 11"/>
          <p:cNvSpPr/>
          <p:nvPr/>
        </p:nvSpPr>
        <p:spPr>
          <a:xfrm>
            <a:off x="6720840" y="2203704"/>
            <a:ext cx="4617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Backed by rigorous studies, not opinion or tradition.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6400800" y="3054096"/>
            <a:ext cx="5120640" cy="1298448"/>
          </a:xfrm>
          <a:prstGeom prst="rect">
            <a:avLst/>
          </a:prstGeom>
          <a:solidFill>
            <a:srgbClr val="ECE7D6"/>
          </a:solidFill>
          <a:ln/>
          <a:effectLst>
            <a:outerShdw blurRad="88900" dist="38100" dir="8100000" algn="bl" rotWithShape="0">
              <a:srgbClr val="3D342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400800" y="3054096"/>
            <a:ext cx="118872" cy="1298448"/>
          </a:xfrm>
          <a:prstGeom prst="rect">
            <a:avLst/>
          </a:prstGeom>
          <a:solidFill>
            <a:srgbClr val="8BA8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720840" y="3218688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8F3B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Practical</a:t>
            </a:r>
            <a:endParaRPr lang="en-US" sz="1900" dirty="0"/>
          </a:p>
        </p:txBody>
      </p:sp>
      <p:sp>
        <p:nvSpPr>
          <p:cNvPr id="17" name="Text 15"/>
          <p:cNvSpPr/>
          <p:nvPr/>
        </p:nvSpPr>
        <p:spPr>
          <a:xfrm>
            <a:off x="6720840" y="3657600"/>
            <a:ext cx="4617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Chosen with the person's needs, values, and situation in mind.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6400800" y="4507992"/>
            <a:ext cx="5120640" cy="1298448"/>
          </a:xfrm>
          <a:prstGeom prst="rect">
            <a:avLst/>
          </a:prstGeom>
          <a:solidFill>
            <a:srgbClr val="ECE7D6"/>
          </a:solidFill>
          <a:ln/>
          <a:effectLst>
            <a:outerShdw blurRad="88900" dist="38100" dir="8100000" algn="bl" rotWithShape="0">
              <a:srgbClr val="3D342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6400800" y="4507992"/>
            <a:ext cx="118872" cy="1298448"/>
          </a:xfrm>
          <a:prstGeom prst="rect">
            <a:avLst/>
          </a:prstGeom>
          <a:solidFill>
            <a:srgbClr val="8BA8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720840" y="4672584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8F3B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Consistent</a:t>
            </a:r>
            <a:endParaRPr lang="en-US" sz="1900" dirty="0"/>
          </a:p>
        </p:txBody>
      </p:sp>
      <p:sp>
        <p:nvSpPr>
          <p:cNvPr id="21" name="Text 19"/>
          <p:cNvSpPr/>
          <p:nvPr/>
        </p:nvSpPr>
        <p:spPr>
          <a:xfrm>
            <a:off x="6720840" y="5111496"/>
            <a:ext cx="4617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Applied deliberately and the same way across the team.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40080" y="6455664"/>
            <a:ext cx="9601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8A7E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Evidence-Based Best Practices  |  Community Residential Shelters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11155680" y="6455664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8A7E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CASE FOR EBPS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713232"/>
            <a:ext cx="11155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3D34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they matter for community shelters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1463040"/>
            <a:ext cx="10881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5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Shelters serve people through some of the hardest moments of their lives, often with limited time and resources. Evidence-based practices help every one of those resources go further.</a:t>
            </a:r>
            <a:endParaRPr lang="en-US" sz="1550" dirty="0"/>
          </a:p>
        </p:txBody>
      </p:sp>
      <p:sp>
        <p:nvSpPr>
          <p:cNvPr id="5" name="Shape 3"/>
          <p:cNvSpPr/>
          <p:nvPr/>
        </p:nvSpPr>
        <p:spPr>
          <a:xfrm>
            <a:off x="640080" y="2468880"/>
            <a:ext cx="534924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7D6"/>
            </a:solidFill>
            <a:prstDash val="solid"/>
          </a:ln>
          <a:effectLst>
            <a:outerShdw blurRad="88900" dist="38100" dir="8100000" algn="bl" rotWithShape="0">
              <a:srgbClr val="3D342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40080" y="2468880"/>
            <a:ext cx="5349240" cy="118872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32688" y="2724912"/>
            <a:ext cx="4800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8F3B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Better results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932688" y="3218688"/>
            <a:ext cx="4800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Proven approaches produce stronger outcomes than traditional methods — which is why the field is adopting them so quickly.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309360" y="2468880"/>
            <a:ext cx="534924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7D6"/>
            </a:solidFill>
            <a:prstDash val="solid"/>
          </a:ln>
          <a:effectLst>
            <a:outerShdw blurRad="88900" dist="38100" dir="8100000" algn="bl" rotWithShape="0">
              <a:srgbClr val="3D342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6309360" y="2468880"/>
            <a:ext cx="5349240" cy="118872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601968" y="2724912"/>
            <a:ext cx="4800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8F3B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Wiser use of scarce resources</a:t>
            </a:r>
            <a:endParaRPr lang="en-US" sz="1900" dirty="0"/>
          </a:p>
        </p:txBody>
      </p:sp>
      <p:sp>
        <p:nvSpPr>
          <p:cNvPr id="12" name="Text 10"/>
          <p:cNvSpPr/>
          <p:nvPr/>
        </p:nvSpPr>
        <p:spPr>
          <a:xfrm>
            <a:off x="6601968" y="3218688"/>
            <a:ext cx="4800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funding and staff time are tight, EBPs direct effort toward what actually works.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640080" y="4434840"/>
            <a:ext cx="534924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7D6"/>
            </a:solidFill>
            <a:prstDash val="solid"/>
          </a:ln>
          <a:effectLst>
            <a:outerShdw blurRad="88900" dist="38100" dir="8100000" algn="bl" rotWithShape="0">
              <a:srgbClr val="3D342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640080" y="4434840"/>
            <a:ext cx="5349240" cy="118872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932688" y="4690872"/>
            <a:ext cx="4800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8F3B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Trust &amp; credibility</a:t>
            </a:r>
            <a:endParaRPr lang="en-US" sz="1900" dirty="0"/>
          </a:p>
        </p:txBody>
      </p:sp>
      <p:sp>
        <p:nvSpPr>
          <p:cNvPr id="16" name="Text 14"/>
          <p:cNvSpPr/>
          <p:nvPr/>
        </p:nvSpPr>
        <p:spPr>
          <a:xfrm>
            <a:off x="932688" y="5184648"/>
            <a:ext cx="4800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Funders, partners, and residents place more confidence in care grounded in evidence.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309360" y="4434840"/>
            <a:ext cx="534924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7D6"/>
            </a:solidFill>
            <a:prstDash val="solid"/>
          </a:ln>
          <a:effectLst>
            <a:outerShdw blurRad="88900" dist="38100" dir="8100000" algn="bl" rotWithShape="0">
              <a:srgbClr val="3D342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6309360" y="4434840"/>
            <a:ext cx="5349240" cy="118872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601968" y="4690872"/>
            <a:ext cx="4800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8F3B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shared playbook</a:t>
            </a:r>
            <a:endParaRPr lang="en-US" sz="1900" dirty="0"/>
          </a:p>
        </p:txBody>
      </p:sp>
      <p:sp>
        <p:nvSpPr>
          <p:cNvPr id="20" name="Text 18"/>
          <p:cNvSpPr/>
          <p:nvPr/>
        </p:nvSpPr>
        <p:spPr>
          <a:xfrm>
            <a:off x="6601968" y="5184648"/>
            <a:ext cx="4800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Clear, proven methods give the whole team a common language and consistent standard of care.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640080" y="6455664"/>
            <a:ext cx="9601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8A7E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Evidence-Based Best Practices  |  Community Residential Shelters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11155680" y="6455664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8A7E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OVERVIEW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713232"/>
            <a:ext cx="11155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3D34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 core practices we'll look at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1444752"/>
            <a:ext cx="10881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is well-studied in homelessness and housing services. Together they cover housing, healing, motivation, safety, and transitions.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658368" y="2286000"/>
            <a:ext cx="2011680" cy="2971800"/>
          </a:xfrm>
          <a:prstGeom prst="rect">
            <a:avLst/>
          </a:prstGeom>
          <a:solidFill>
            <a:srgbClr val="ECE7D6"/>
          </a:solidFill>
          <a:ln/>
          <a:effectLst>
            <a:outerShdw blurRad="88900" dist="38100" dir="8100000" algn="bl" rotWithShape="0">
              <a:srgbClr val="3D342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58368" y="2286000"/>
            <a:ext cx="2011680" cy="822960"/>
          </a:xfrm>
          <a:prstGeom prst="rect">
            <a:avLst/>
          </a:prstGeom>
          <a:solidFill>
            <a:srgbClr val="3D342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58368" y="2432304"/>
            <a:ext cx="2011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8BA8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822960" y="3246120"/>
            <a:ext cx="1682496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8F3B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Housing First</a:t>
            </a:r>
            <a:endParaRPr lang="en-US" sz="1650" dirty="0"/>
          </a:p>
        </p:txBody>
      </p:sp>
      <p:sp>
        <p:nvSpPr>
          <p:cNvPr id="9" name="Text 7"/>
          <p:cNvSpPr/>
          <p:nvPr/>
        </p:nvSpPr>
        <p:spPr>
          <a:xfrm>
            <a:off x="822960" y="4251960"/>
            <a:ext cx="168249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5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Stable housing quickly, without preconditions.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2871216" y="2286000"/>
            <a:ext cx="2011680" cy="2971800"/>
          </a:xfrm>
          <a:prstGeom prst="rect">
            <a:avLst/>
          </a:prstGeom>
          <a:solidFill>
            <a:srgbClr val="ECE7D6"/>
          </a:solidFill>
          <a:ln/>
          <a:effectLst>
            <a:outerShdw blurRad="88900" dist="38100" dir="8100000" algn="bl" rotWithShape="0">
              <a:srgbClr val="3D342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2871216" y="2286000"/>
            <a:ext cx="2011680" cy="822960"/>
          </a:xfrm>
          <a:prstGeom prst="rect">
            <a:avLst/>
          </a:prstGeom>
          <a:solidFill>
            <a:srgbClr val="3D342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871216" y="2432304"/>
            <a:ext cx="2011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8BA8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3035808" y="3246120"/>
            <a:ext cx="1682496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8F3B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Trauma-Informed Care</a:t>
            </a:r>
            <a:endParaRPr lang="en-US" sz="1650" dirty="0"/>
          </a:p>
        </p:txBody>
      </p:sp>
      <p:sp>
        <p:nvSpPr>
          <p:cNvPr id="14" name="Text 12"/>
          <p:cNvSpPr/>
          <p:nvPr/>
        </p:nvSpPr>
        <p:spPr>
          <a:xfrm>
            <a:off x="3035808" y="4251960"/>
            <a:ext cx="168249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5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 and trust that support healing.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5084064" y="2286000"/>
            <a:ext cx="2011680" cy="2971800"/>
          </a:xfrm>
          <a:prstGeom prst="rect">
            <a:avLst/>
          </a:prstGeom>
          <a:solidFill>
            <a:srgbClr val="ECE7D6"/>
          </a:solidFill>
          <a:ln/>
          <a:effectLst>
            <a:outerShdw blurRad="88900" dist="38100" dir="8100000" algn="bl" rotWithShape="0">
              <a:srgbClr val="3D342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5084064" y="2286000"/>
            <a:ext cx="2011680" cy="822960"/>
          </a:xfrm>
          <a:prstGeom prst="rect">
            <a:avLst/>
          </a:prstGeom>
          <a:solidFill>
            <a:srgbClr val="3D342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084064" y="2432304"/>
            <a:ext cx="2011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8BA8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5248656" y="3246120"/>
            <a:ext cx="1682496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8F3B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Motivational Interviewing</a:t>
            </a:r>
            <a:endParaRPr lang="en-US" sz="1650" dirty="0"/>
          </a:p>
        </p:txBody>
      </p:sp>
      <p:sp>
        <p:nvSpPr>
          <p:cNvPr id="19" name="Text 17"/>
          <p:cNvSpPr/>
          <p:nvPr/>
        </p:nvSpPr>
        <p:spPr>
          <a:xfrm>
            <a:off x="5248656" y="4251960"/>
            <a:ext cx="168249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5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Conversations that build a person's own motivation.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7296912" y="2286000"/>
            <a:ext cx="2011680" cy="2971800"/>
          </a:xfrm>
          <a:prstGeom prst="rect">
            <a:avLst/>
          </a:prstGeom>
          <a:solidFill>
            <a:srgbClr val="ECE7D6"/>
          </a:solidFill>
          <a:ln/>
          <a:effectLst>
            <a:outerShdw blurRad="88900" dist="38100" dir="8100000" algn="bl" rotWithShape="0">
              <a:srgbClr val="3D342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7296912" y="2286000"/>
            <a:ext cx="2011680" cy="822960"/>
          </a:xfrm>
          <a:prstGeom prst="rect">
            <a:avLst/>
          </a:prstGeom>
          <a:solidFill>
            <a:srgbClr val="3D342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7296912" y="2432304"/>
            <a:ext cx="2011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8BA8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3000" dirty="0"/>
          </a:p>
        </p:txBody>
      </p:sp>
      <p:sp>
        <p:nvSpPr>
          <p:cNvPr id="23" name="Text 21"/>
          <p:cNvSpPr/>
          <p:nvPr/>
        </p:nvSpPr>
        <p:spPr>
          <a:xfrm>
            <a:off x="7461504" y="3246120"/>
            <a:ext cx="1682496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8F3B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Harm Reduction</a:t>
            </a:r>
            <a:endParaRPr lang="en-US" sz="1650" dirty="0"/>
          </a:p>
        </p:txBody>
      </p:sp>
      <p:sp>
        <p:nvSpPr>
          <p:cNvPr id="24" name="Text 22"/>
          <p:cNvSpPr/>
          <p:nvPr/>
        </p:nvSpPr>
        <p:spPr>
          <a:xfrm>
            <a:off x="7461504" y="4251960"/>
            <a:ext cx="168249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5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Meeting people where they are, reducing risk.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9509760" y="2286000"/>
            <a:ext cx="2011680" cy="2971800"/>
          </a:xfrm>
          <a:prstGeom prst="rect">
            <a:avLst/>
          </a:prstGeom>
          <a:solidFill>
            <a:srgbClr val="ECE7D6"/>
          </a:solidFill>
          <a:ln/>
          <a:effectLst>
            <a:outerShdw blurRad="88900" dist="38100" dir="8100000" algn="bl" rotWithShape="0">
              <a:srgbClr val="3D342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9509760" y="2286000"/>
            <a:ext cx="2011680" cy="822960"/>
          </a:xfrm>
          <a:prstGeom prst="rect">
            <a:avLst/>
          </a:prstGeom>
          <a:solidFill>
            <a:srgbClr val="3D342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9509760" y="2432304"/>
            <a:ext cx="2011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8BA8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3000" dirty="0"/>
          </a:p>
        </p:txBody>
      </p:sp>
      <p:sp>
        <p:nvSpPr>
          <p:cNvPr id="28" name="Text 26"/>
          <p:cNvSpPr/>
          <p:nvPr/>
        </p:nvSpPr>
        <p:spPr>
          <a:xfrm>
            <a:off x="9674352" y="3246120"/>
            <a:ext cx="1682496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8F3B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Critical Time Intervention</a:t>
            </a:r>
            <a:endParaRPr lang="en-US" sz="1650" dirty="0"/>
          </a:p>
        </p:txBody>
      </p:sp>
      <p:sp>
        <p:nvSpPr>
          <p:cNvPr id="29" name="Text 27"/>
          <p:cNvSpPr/>
          <p:nvPr/>
        </p:nvSpPr>
        <p:spPr>
          <a:xfrm>
            <a:off x="9674352" y="4251960"/>
            <a:ext cx="168249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5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 support through risky transitions.</a:t>
            </a:r>
            <a:endParaRPr lang="en-US" sz="1250" dirty="0"/>
          </a:p>
        </p:txBody>
      </p:sp>
      <p:sp>
        <p:nvSpPr>
          <p:cNvPr id="30" name="Text 28"/>
          <p:cNvSpPr/>
          <p:nvPr/>
        </p:nvSpPr>
        <p:spPr>
          <a:xfrm>
            <a:off x="640080" y="6455664"/>
            <a:ext cx="9601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8A7E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Evidence-Based Best Practices  |  Community Residential Shelters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11155680" y="6455664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8A7E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PRACTICE 01 OF 05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713232"/>
            <a:ext cx="11155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3D34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Housing First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1444752"/>
            <a:ext cx="10881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00" i="1" dirty="0">
                <a:solidFill>
                  <a:srgbClr val="5C73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Give people a stable home first — then build everything else on that foundation.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40080" y="21488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IS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40080" y="2560320"/>
            <a:ext cx="54864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03200" indent="-203200" algn="l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people into stable, affordable housing as quickly as possible.</a:t>
            </a:r>
            <a:endParaRPr lang="en-US" sz="1500" dirty="0"/>
          </a:p>
          <a:p>
            <a:pPr marL="203200" indent="-203200" algn="l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preconditions: sobriety, treatment, or 'housing readiness' are not required first.</a:t>
            </a:r>
            <a:endParaRPr lang="en-US" sz="1500" dirty="0"/>
          </a:p>
          <a:p>
            <a:pPr marL="203200" indent="-203200" algn="l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Voluntary support — case management, mental health, and substance-use help — is offered, not forced.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6446520" y="2148840"/>
            <a:ext cx="5074920" cy="2331720"/>
          </a:xfrm>
          <a:prstGeom prst="rect">
            <a:avLst/>
          </a:prstGeom>
          <a:solidFill>
            <a:srgbClr val="ECE7D6"/>
          </a:solidFill>
          <a:ln/>
          <a:effectLst>
            <a:outerShdw blurRad="88900" dist="38100" dir="8100000" algn="bl" rotWithShape="0">
              <a:srgbClr val="3D342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6446520" y="2148840"/>
            <a:ext cx="128016" cy="2331720"/>
          </a:xfrm>
          <a:prstGeom prst="rect">
            <a:avLst/>
          </a:prstGeom>
          <a:solidFill>
            <a:srgbClr val="8BA8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766560" y="2350008"/>
            <a:ext cx="4526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5C73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HELPS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766560" y="2743200"/>
            <a:ext cx="448056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03200" indent="-203200" algn="l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Greater long-term housing stability, especially for chronic homelessness.</a:t>
            </a:r>
            <a:endParaRPr lang="en-US" sz="1400" dirty="0"/>
          </a:p>
          <a:p>
            <a:pPr marL="203200" indent="-203200" algn="l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 for people with intersecting challenges — mental illness, substance use, trauma.</a:t>
            </a:r>
            <a:endParaRPr lang="en-US" sz="1400" dirty="0"/>
          </a:p>
          <a:p>
            <a:pPr marL="203200" indent="-203200" algn="l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lower public costs by reducing hospital, treatment, and jail stays.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446520" y="4709160"/>
            <a:ext cx="5074920" cy="1005840"/>
          </a:xfrm>
          <a:prstGeom prst="rect">
            <a:avLst/>
          </a:prstGeom>
          <a:solidFill>
            <a:srgbClr val="8F3B2E"/>
          </a:solidFill>
          <a:ln/>
          <a:effectLst>
            <a:outerShdw blurRad="88900" dist="38100" dir="8100000" algn="bl" rotWithShape="0">
              <a:srgbClr val="3D342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766560" y="4818888"/>
            <a:ext cx="1920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#1</a:t>
            </a:r>
            <a:endParaRPr lang="en-US" sz="4000" dirty="0"/>
          </a:p>
        </p:txBody>
      </p:sp>
      <p:sp>
        <p:nvSpPr>
          <p:cNvPr id="13" name="Text 11"/>
          <p:cNvSpPr/>
          <p:nvPr/>
        </p:nvSpPr>
        <p:spPr>
          <a:xfrm>
            <a:off x="8595360" y="4818888"/>
            <a:ext cx="2697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ECE7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Widely recognized as the most effective approach to ending homelessness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640080" y="6455664"/>
            <a:ext cx="9601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8A7E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Evidence-Based Best Practices  |  Community Residential Shelters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11155680" y="6455664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8A7E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PRACTICE 02 OF 05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713232"/>
            <a:ext cx="11155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3D34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Trauma-Informed Care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1444752"/>
            <a:ext cx="10881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00" i="1" dirty="0">
                <a:solidFill>
                  <a:srgbClr val="5C73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Healing starts with trust — recognize trauma and avoid re-creating it.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40080" y="21488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IS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40080" y="2560320"/>
            <a:ext cx="54864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03200" indent="-203200" algn="l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Assume many residents have lived through significant trauma.</a:t>
            </a:r>
            <a:endParaRPr lang="en-US" sz="1500" dirty="0"/>
          </a:p>
          <a:p>
            <a:pPr marL="203200" indent="-203200" algn="l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physical and emotional safety into every interaction and rule.</a:t>
            </a:r>
            <a:endParaRPr lang="en-US" sz="1500" dirty="0"/>
          </a:p>
          <a:p>
            <a:pPr marL="203200" indent="-203200" algn="l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Offer choice, collaboration, and respect instead of control and ultimatums.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6446520" y="2148840"/>
            <a:ext cx="5074920" cy="3566160"/>
          </a:xfrm>
          <a:prstGeom prst="rect">
            <a:avLst/>
          </a:prstGeom>
          <a:solidFill>
            <a:srgbClr val="ECE7D6"/>
          </a:solidFill>
          <a:ln/>
          <a:effectLst>
            <a:outerShdw blurRad="88900" dist="38100" dir="8100000" algn="bl" rotWithShape="0">
              <a:srgbClr val="3D342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6446520" y="2148840"/>
            <a:ext cx="128016" cy="3566160"/>
          </a:xfrm>
          <a:prstGeom prst="rect">
            <a:avLst/>
          </a:prstGeom>
          <a:solidFill>
            <a:srgbClr val="8BA8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766560" y="2350008"/>
            <a:ext cx="4526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5C73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HELPS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766560" y="2743200"/>
            <a:ext cx="448056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03200" indent="-203200" algn="l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Builds the trust that makes people willing to engage and stay.</a:t>
            </a:r>
            <a:endParaRPr lang="en-US" sz="1400" dirty="0"/>
          </a:p>
          <a:p>
            <a:pPr marL="203200" indent="-203200" algn="l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Prevents re-traumatizing residents through rigid or punitive practices.</a:t>
            </a:r>
            <a:endParaRPr lang="en-US" sz="1400" dirty="0"/>
          </a:p>
          <a:p>
            <a:pPr marL="203200" indent="-203200" algn="l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Reduces conflict and creates a calmer environment for residents and staff alike.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6455664"/>
            <a:ext cx="9601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8A7E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Evidence-Based Best Practices  |  Community Residential Shelters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11155680" y="6455664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8A7E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PRACTICE 03 OF 05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713232"/>
            <a:ext cx="11155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3D34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Motivational Interviewing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1444752"/>
            <a:ext cx="10881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00" i="1" dirty="0">
                <a:solidFill>
                  <a:srgbClr val="5C73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Change comes from within — conversations that draw out a person's own reasons.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40080" y="21488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IS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40080" y="2560320"/>
            <a:ext cx="54864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03200" indent="-203200" algn="l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respectful, guiding style of conversation — not lecturing or pressuring.</a:t>
            </a:r>
            <a:endParaRPr lang="en-US" sz="1500" dirty="0"/>
          </a:p>
          <a:p>
            <a:pPr marL="203200" indent="-203200" algn="l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Staff listen, ask open questions, and reflect back what they hear.</a:t>
            </a:r>
            <a:endParaRPr lang="en-US" sz="1500" dirty="0"/>
          </a:p>
          <a:p>
            <a:pPr marL="203200" indent="-203200" algn="l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Helps residents explore their own goals and readiness to change.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6446520" y="2148840"/>
            <a:ext cx="5074920" cy="3566160"/>
          </a:xfrm>
          <a:prstGeom prst="rect">
            <a:avLst/>
          </a:prstGeom>
          <a:solidFill>
            <a:srgbClr val="ECE7D6"/>
          </a:solidFill>
          <a:ln/>
          <a:effectLst>
            <a:outerShdw blurRad="88900" dist="38100" dir="8100000" algn="bl" rotWithShape="0">
              <a:srgbClr val="3D342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6446520" y="2148840"/>
            <a:ext cx="128016" cy="3566160"/>
          </a:xfrm>
          <a:prstGeom prst="rect">
            <a:avLst/>
          </a:prstGeom>
          <a:solidFill>
            <a:srgbClr val="8BA8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766560" y="2350008"/>
            <a:ext cx="4526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5C73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HELPS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766560" y="2743200"/>
            <a:ext cx="448056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03200" indent="-203200" algn="l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Strengthens a person's own motivation, so change lasts.</a:t>
            </a:r>
            <a:endParaRPr lang="en-US" sz="1400" dirty="0"/>
          </a:p>
          <a:p>
            <a:pPr marL="203200" indent="-203200" algn="l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Reduces defensiveness and power struggles over sensitive topics.</a:t>
            </a:r>
            <a:endParaRPr lang="en-US" sz="1400" dirty="0"/>
          </a:p>
          <a:p>
            <a:pPr marL="203200" indent="-203200" algn="l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Shown in trials to reduce risky alcohol and substance use.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6455664"/>
            <a:ext cx="9601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8A7E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Evidence-Based Best Practices  |  Community Residential Shelters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11155680" y="6455664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8A7E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PRACTICE 04 OF 05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713232"/>
            <a:ext cx="11155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3D34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Harm Reduction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1444752"/>
            <a:ext cx="10881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00" i="1" dirty="0">
                <a:solidFill>
                  <a:srgbClr val="5C73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Meet people where they are — and help keep them safer and alive.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40080" y="21488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IS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40080" y="2560320"/>
            <a:ext cx="54864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03200" indent="-203200" algn="l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Practical strategies that reduce the harms of substance use.</a:t>
            </a:r>
            <a:endParaRPr lang="en-US" sz="1500" dirty="0"/>
          </a:p>
          <a:p>
            <a:pPr marL="203200" indent="-203200" algn="l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Spans the full range — from safer use, to managed use, to abstinence.</a:t>
            </a:r>
            <a:endParaRPr lang="en-US" sz="1500" dirty="0"/>
          </a:p>
          <a:p>
            <a:pPr marL="203200" indent="-203200" algn="l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Uses person-first language and treats dignity as non-negotiable.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6446520" y="2148840"/>
            <a:ext cx="5074920" cy="3566160"/>
          </a:xfrm>
          <a:prstGeom prst="rect">
            <a:avLst/>
          </a:prstGeom>
          <a:solidFill>
            <a:srgbClr val="ECE7D6"/>
          </a:solidFill>
          <a:ln/>
          <a:effectLst>
            <a:outerShdw blurRad="88900" dist="38100" dir="8100000" algn="bl" rotWithShape="0">
              <a:srgbClr val="3D342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6446520" y="2148840"/>
            <a:ext cx="128016" cy="3566160"/>
          </a:xfrm>
          <a:prstGeom prst="rect">
            <a:avLst/>
          </a:prstGeom>
          <a:solidFill>
            <a:srgbClr val="8BA8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766560" y="2350008"/>
            <a:ext cx="4526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5C73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HELPS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766560" y="2743200"/>
            <a:ext cx="448056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03200" indent="-203200" algn="l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Keeps people engaged and connected to services and housing.</a:t>
            </a:r>
            <a:endParaRPr lang="en-US" sz="1400" dirty="0"/>
          </a:p>
          <a:p>
            <a:pPr marL="203200" indent="-203200" algn="l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Reduces overdoses and other serious health risks.</a:t>
            </a:r>
            <a:endParaRPr lang="en-US" sz="1400" dirty="0"/>
          </a:p>
          <a:p>
            <a:pPr marL="203200" indent="-203200" algn="l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Lowers stigma — a major barrier that keeps people from seeking care.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6455664"/>
            <a:ext cx="9601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8A7E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Evidence-Based Best Practices  |  Community Residential Shelters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11155680" y="6455664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8A7E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PRACTICE 05 OF 05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713232"/>
            <a:ext cx="11155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3D34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Critical Time Intervention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1444752"/>
            <a:ext cx="10881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00" i="1" dirty="0">
                <a:solidFill>
                  <a:srgbClr val="5C73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Extra support during risky transitions — like leaving a shelter for housing.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40080" y="21488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IS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40080" y="2560320"/>
            <a:ext cx="54864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03200" indent="-203200" algn="l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Time-limited, intensive support during a critical period of change.</a:t>
            </a:r>
            <a:endParaRPr lang="en-US" sz="1500" dirty="0"/>
          </a:p>
          <a:p>
            <a:pPr marL="203200" indent="-203200" algn="l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Strengthens a person's lasting ties to housing, care, and community.</a:t>
            </a:r>
            <a:endParaRPr lang="en-US" sz="1500" dirty="0"/>
          </a:p>
          <a:p>
            <a:pPr marL="203200" indent="-203200" algn="l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Focuses on the shift from shelter into stable, independent living.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6446520" y="2148840"/>
            <a:ext cx="5074920" cy="2331720"/>
          </a:xfrm>
          <a:prstGeom prst="rect">
            <a:avLst/>
          </a:prstGeom>
          <a:solidFill>
            <a:srgbClr val="ECE7D6"/>
          </a:solidFill>
          <a:ln/>
          <a:effectLst>
            <a:outerShdw blurRad="88900" dist="38100" dir="8100000" algn="bl" rotWithShape="0">
              <a:srgbClr val="3D342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6446520" y="2148840"/>
            <a:ext cx="128016" cy="2331720"/>
          </a:xfrm>
          <a:prstGeom prst="rect">
            <a:avLst/>
          </a:prstGeom>
          <a:solidFill>
            <a:srgbClr val="8BA8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766560" y="2350008"/>
            <a:ext cx="4526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5C73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HELPS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766560" y="2743200"/>
            <a:ext cx="448056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03200" indent="-203200" algn="l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Reduces the risk of returning to homelessness after placement.</a:t>
            </a:r>
            <a:endParaRPr lang="en-US" sz="1400" dirty="0"/>
          </a:p>
          <a:p>
            <a:pPr marL="203200" indent="-203200" algn="l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Builds durable support networks that outlast the program.</a:t>
            </a:r>
            <a:endParaRPr lang="en-US" sz="1400" dirty="0"/>
          </a:p>
          <a:p>
            <a:pPr marL="203200" indent="-203200" algn="l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473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Meets a top-tier standard of evidence from randomized trials.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446520" y="4709160"/>
            <a:ext cx="5074920" cy="1005840"/>
          </a:xfrm>
          <a:prstGeom prst="rect">
            <a:avLst/>
          </a:prstGeom>
          <a:solidFill>
            <a:srgbClr val="8F3B2E"/>
          </a:solidFill>
          <a:ln/>
          <a:effectLst>
            <a:outerShdw blurRad="88900" dist="38100" dir="8100000" algn="bl" rotWithShape="0">
              <a:srgbClr val="3D342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766560" y="4818888"/>
            <a:ext cx="1920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⅓</a:t>
            </a:r>
            <a:endParaRPr lang="en-US" sz="4000" dirty="0"/>
          </a:p>
        </p:txBody>
      </p:sp>
      <p:sp>
        <p:nvSpPr>
          <p:cNvPr id="13" name="Text 11"/>
          <p:cNvSpPr/>
          <p:nvPr/>
        </p:nvSpPr>
        <p:spPr>
          <a:xfrm>
            <a:off x="8595360" y="4818888"/>
            <a:ext cx="2697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ECE7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homeless nights of a comparison group, over an 18-month trial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640080" y="6455664"/>
            <a:ext cx="9601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8A7E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Evidence-Based Best Practices  |  Community Residential Shelters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11155680" y="6455664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8A7E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2119</Words>
  <Application>Microsoft Office PowerPoint</Application>
  <PresentationFormat>Widescreen</PresentationFormat>
  <Paragraphs>194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Georgia</vt:lpstr>
      <vt:lpstr>Office Theme</vt:lpstr>
      <vt:lpstr>Evidence-Based Best Practices</vt:lpstr>
      <vt:lpstr>What are evidence-based best practices?</vt:lpstr>
      <vt:lpstr>Why they matter for community shelters</vt:lpstr>
      <vt:lpstr>Five core practices we'll look at</vt:lpstr>
      <vt:lpstr>Housing First</vt:lpstr>
      <vt:lpstr>Trauma-Informed Care</vt:lpstr>
      <vt:lpstr>Motivational Interviewing</vt:lpstr>
      <vt:lpstr>Harm Reduction</vt:lpstr>
      <vt:lpstr>Critical Time Intervention</vt:lpstr>
      <vt:lpstr>What this means for residents</vt:lpstr>
      <vt:lpstr>What this means for staff &amp; the shelter</vt:lpstr>
      <vt:lpstr>Outcomes at a glance</vt:lpstr>
      <vt:lpstr>Key takeaways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WRAP of DC</dc:creator>
  <cp:lastModifiedBy>WRAP of DC</cp:lastModifiedBy>
  <cp:revision>1</cp:revision>
  <dcterms:created xsi:type="dcterms:W3CDTF">2026-07-01T18:20:17Z</dcterms:created>
  <dcterms:modified xsi:type="dcterms:W3CDTF">2026-07-01T18:26:50Z</dcterms:modified>
</cp:coreProperties>
</file>