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111" d="100"/>
          <a:sy n="111" d="100"/>
        </p:scale>
        <p:origin x="75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show how WRAP supports someone who is thinking about change but not yet ready to act.
Contemplation = ambivalent, weighing pros and cons.
WRAP is low-pressure, self-directed, and owned entirely by the person.
Goal today: understand the fit, not to commit to anything.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Contemplation sits between precontemplation and preparation.
Typical stance: “I know something needs to change, but not yet.”
Ambivalence is normal — not resistance or denial.
Confrontation increases defensiveness; exploration lowers it.
Our job is to keep the door open and offer a low-risk next step.</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was developed by Mary Ellen Copeland with people in recovery.
Six core parts; the person decides what goes in each.
Written in their own words, kept private, changed anytime.
Evidence-informed and widely used in peer support settings.
No one grades it — there is no wrong WRAP.</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message: WRAP lowers the cost of thinking about change.
Writing a plan feels safe because it demands no action yet.
Hope and self-efficacy are the main levers at this stage.
The plan externalizes ambivalence so it can be examined.
Autonomy preserved = less resistance, more engagement.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hand over a full WRAP workbook at this stage — it overwhelms.
Start with strengths (toolbox) because it is affirming, not confronting.
Daily maintenance turns vague hope into concrete description.
Triggers and early warning signs build self-awareness without demanding change.
Revisit and expand only as readiness increases.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readiness indicators, not requirements.
Progress at contemplation is measured in language and awareness, not behavior change.
Affirm each sign out loud — it reinforces self-efficacy.
When several appear, gently explore a first concrete step (preparation).
If they stall, that is fine — the plan stays theirs and stays available.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benefit, not obligation.
WRAP is low-cost, low-risk, and entirely person-owned.
At contemplation it converts ambivalence into awareness and hope.
Long term it supports daily wellness, early intervention, and recovery after setbacks.
Invite one small next step: pick one toolbox item to try this week.</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SLIDE">
    <p:bg>
      <p:bgPr>
        <a:solidFill>
          <a:srgbClr val="F4EDE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828800"/>
            <a:ext cx="4937760" cy="1371600"/>
          </a:xfrm>
          <a:prstGeom prst="rect">
            <a:avLst/>
          </a:prstGeom>
          <a:noFill/>
          <a:ln/>
        </p:spPr>
        <p:txBody>
          <a:bodyPr wrap="square" rtlCol="0"/>
          <a:lstStyle>
            <a:lvl1pPr marL="0" indent="0">
              <a:buNone/>
              <a:defRPr lang="en-US" dirty="0"/>
            </a:lvl1pPr>
          </a:lstStyle>
          <a:p>
            <a:pPr marL="0" indent="0">
              <a:buNone/>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4EDE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046720" cy="594360"/>
          </a:xfrm>
          <a:prstGeom prst="rect">
            <a:avLst/>
          </a:prstGeom>
          <a:noFill/>
          <a:ln/>
        </p:spPr>
        <p:txBody>
          <a:bodyPr wrap="square" rtlCol="0"/>
          <a:lstStyle>
            <a:lvl1pPr marL="0" indent="0">
              <a:buNone/>
              <a:defRPr lang="en-US" dirty="0"/>
            </a:lvl1pPr>
          </a:lstStyle>
          <a:p>
            <a:pPr marL="0" indent="0">
              <a:buNone/>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1822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rcRect l="25704" r="25704"/>
          <a:stretch/>
        </p:blipFill>
        <p:spPr>
          <a:xfrm>
            <a:off x="5394960" y="0"/>
            <a:ext cx="3749040" cy="5143500"/>
          </a:xfrm>
          <a:prstGeom prst="rect">
            <a:avLst/>
          </a:prstGeom>
        </p:spPr>
      </p:pic>
      <p:sp>
        <p:nvSpPr>
          <p:cNvPr id="3" name="Text panel">
            <a:extLst>
              <a:ext uri="{C183D7F6-B498-43B3-948B-1728B52AA6E4}">
                <adec:decorative xmlns:adec="http://schemas.microsoft.com/office/drawing/2017/decorative" val="1"/>
              </a:ext>
            </a:extLst>
          </p:cNvPr>
          <p:cNvSpPr/>
          <p:nvPr/>
        </p:nvSpPr>
        <p:spPr>
          <a:xfrm>
            <a:off x="0" y="0"/>
            <a:ext cx="5577840" cy="5143500"/>
          </a:xfrm>
          <a:prstGeom prst="rect">
            <a:avLst/>
          </a:prstGeom>
          <a:solidFill>
            <a:srgbClr val="F4EDE1"/>
          </a:solidFill>
          <a:ln w="12700">
            <a:solidFill>
              <a:srgbClr val="333333"/>
            </a:solidFill>
            <a:prstDash val="solid"/>
          </a:ln>
        </p:spPr>
        <p:txBody>
          <a:bodyPr/>
          <a:lstStyle/>
          <a:p>
            <a:endParaRPr lang="en-US"/>
          </a:p>
        </p:txBody>
      </p:sp>
      <p:sp>
        <p:nvSpPr>
          <p:cNvPr id="4" name="Accent rule">
            <a:extLst>
              <a:ext uri="{C183D7F6-B498-43B3-948B-1728B52AA6E4}">
                <adec:decorative xmlns:adec="http://schemas.microsoft.com/office/drawing/2017/decorative" val="1"/>
              </a:ext>
            </a:extLst>
          </p:cNvPr>
          <p:cNvSpPr/>
          <p:nvPr/>
        </p:nvSpPr>
        <p:spPr>
          <a:xfrm>
            <a:off x="548640" y="1234440"/>
            <a:ext cx="822960" cy="54864"/>
          </a:xfrm>
          <a:prstGeom prst="rect">
            <a:avLst/>
          </a:prstGeom>
          <a:solidFill>
            <a:srgbClr val="A9542F"/>
          </a:solidFill>
          <a:ln w="12700">
            <a:solidFill>
              <a:srgbClr val="333333"/>
            </a:solidFill>
            <a:prstDash val="solid"/>
          </a:ln>
        </p:spPr>
        <p:txBody>
          <a:bodyPr/>
          <a:lstStyle/>
          <a:p>
            <a:endParaRPr lang="en-US"/>
          </a:p>
        </p:txBody>
      </p:sp>
      <p:sp>
        <p:nvSpPr>
          <p:cNvPr id="5" name="Text 2"/>
          <p:cNvSpPr/>
          <p:nvPr/>
        </p:nvSpPr>
        <p:spPr>
          <a:xfrm>
            <a:off x="548640" y="777240"/>
            <a:ext cx="4937760" cy="320040"/>
          </a:xfrm>
          <a:prstGeom prst="rect">
            <a:avLst/>
          </a:prstGeom>
          <a:noFill/>
          <a:ln/>
        </p:spPr>
        <p:txBody>
          <a:bodyPr wrap="square" lIns="0" tIns="0" rIns="0" bIns="0" rtlCol="0" anchor="ctr"/>
          <a:lstStyle/>
          <a:p>
            <a:pPr marL="0" indent="0">
              <a:buNone/>
            </a:pPr>
            <a:r>
              <a:rPr lang="en-US" sz="1150" b="1" kern="0" spc="250" dirty="0">
                <a:solidFill>
                  <a:srgbClr val="A9542F"/>
                </a:solidFill>
                <a:latin typeface="Arial" pitchFamily="34" charset="0"/>
                <a:ea typeface="Arial" pitchFamily="34" charset="-122"/>
                <a:cs typeface="Arial" pitchFamily="34" charset="-120"/>
              </a:rPr>
              <a:t>WELLNESS RECOVERY ACTION PLAN</a:t>
            </a:r>
            <a:endParaRPr lang="en-US" sz="1150" dirty="0"/>
          </a:p>
        </p:txBody>
      </p:sp>
      <p:sp>
        <p:nvSpPr>
          <p:cNvPr id="6" name="Text 0"/>
          <p:cNvSpPr>
            <a:spLocks noGrp="1"/>
          </p:cNvSpPr>
          <p:nvPr>
            <p:ph type="title" idx="100" hasCustomPrompt="1"/>
          </p:nvPr>
        </p:nvSpPr>
        <p:spPr>
          <a:xfrm>
            <a:off x="548640" y="1828800"/>
            <a:ext cx="4937760" cy="1371600"/>
          </a:xfrm>
          <a:prstGeom prst="rect">
            <a:avLst/>
          </a:prstGeom>
          <a:noFill/>
          <a:ln/>
        </p:spPr>
        <p:txBody>
          <a:bodyPr wrap="square" lIns="0" tIns="0" rIns="0" bIns="0" rtlCol="0" anchor="t"/>
          <a:lstStyle/>
          <a:p>
            <a:pPr marL="0" indent="0">
              <a:buNone/>
            </a:pPr>
            <a:r>
              <a:rPr lang="en-US" sz="3000" dirty="0">
                <a:solidFill>
                  <a:srgbClr val="3B322A"/>
                </a:solidFill>
                <a:latin typeface="Georgia" pitchFamily="34" charset="0"/>
                <a:ea typeface="Georgia" pitchFamily="34" charset="-122"/>
                <a:cs typeface="Georgia" pitchFamily="34" charset="-120"/>
              </a:rPr>
              <a:t>How WRAP Helps at the Contemplation Stage</a:t>
            </a:r>
            <a:endParaRPr lang="en-US" sz="3000" dirty="0"/>
          </a:p>
        </p:txBody>
      </p:sp>
      <p:sp>
        <p:nvSpPr>
          <p:cNvPr id="7" name="Text 4"/>
          <p:cNvSpPr/>
          <p:nvPr/>
        </p:nvSpPr>
        <p:spPr>
          <a:xfrm>
            <a:off x="548640" y="3246120"/>
            <a:ext cx="4754880" cy="548640"/>
          </a:xfrm>
          <a:prstGeom prst="rect">
            <a:avLst/>
          </a:prstGeom>
          <a:noFill/>
          <a:ln/>
        </p:spPr>
        <p:txBody>
          <a:bodyPr wrap="square" lIns="0" tIns="0" rIns="0" bIns="0" rtlCol="0" anchor="ctr"/>
          <a:lstStyle/>
          <a:p>
            <a:pPr marL="0" indent="0">
              <a:buNone/>
            </a:pPr>
            <a:r>
              <a:rPr lang="en-US" sz="1400" dirty="0">
                <a:solidFill>
                  <a:srgbClr val="6B5F53"/>
                </a:solidFill>
                <a:latin typeface="Arial" pitchFamily="34" charset="0"/>
                <a:ea typeface="Arial" pitchFamily="34" charset="-122"/>
                <a:cs typeface="Arial" pitchFamily="34" charset="-120"/>
              </a:rPr>
              <a:t>Turning “maybe someday” into a plan worth trying</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046720" cy="594360"/>
          </a:xfrm>
          <a:prstGeom prst="rect">
            <a:avLst/>
          </a:prstGeom>
          <a:noFill/>
          <a:ln/>
        </p:spPr>
        <p:txBody>
          <a:bodyPr wrap="square" lIns="0" tIns="0" rIns="0" bIns="0" rtlCol="0" anchor="ctr"/>
          <a:lstStyle/>
          <a:p>
            <a:pPr marL="0" indent="0">
              <a:buNone/>
            </a:pPr>
            <a:r>
              <a:rPr lang="en-US" sz="2700" dirty="0">
                <a:solidFill>
                  <a:srgbClr val="3B322A"/>
                </a:solidFill>
                <a:latin typeface="Georgia" pitchFamily="34" charset="0"/>
                <a:ea typeface="Georgia" pitchFamily="34" charset="-122"/>
                <a:cs typeface="Georgia" pitchFamily="34" charset="-120"/>
              </a:rPr>
              <a:t>Where Contemplation Fits</a:t>
            </a:r>
            <a:endParaRPr lang="en-US" sz="2700" dirty="0"/>
          </a:p>
        </p:txBody>
      </p:sp>
      <p:sp>
        <p:nvSpPr>
          <p:cNvPr id="3" name="Title rule">
            <a:extLst>
              <a:ext uri="{C183D7F6-B498-43B3-948B-1728B52AA6E4}">
                <adec:decorative xmlns:adec="http://schemas.microsoft.com/office/drawing/2017/decorative" val="1"/>
              </a:ext>
            </a:extLst>
          </p:cNvPr>
          <p:cNvSpPr/>
          <p:nvPr/>
        </p:nvSpPr>
        <p:spPr>
          <a:xfrm>
            <a:off x="548640" y="1024128"/>
            <a:ext cx="822960" cy="45720"/>
          </a:xfrm>
          <a:prstGeom prst="rect">
            <a:avLst/>
          </a:prstGeom>
          <a:solidFill>
            <a:srgbClr val="A9542F"/>
          </a:solidFill>
          <a:ln w="12700">
            <a:solidFill>
              <a:srgbClr val="333333"/>
            </a:solidFill>
            <a:prstDash val="solid"/>
          </a:ln>
        </p:spPr>
        <p:txBody>
          <a:bodyPr/>
          <a:lstStyle/>
          <a:p>
            <a:endParaRPr lang="en-US"/>
          </a:p>
        </p:txBody>
      </p:sp>
      <p:sp>
        <p:nvSpPr>
          <p:cNvPr id="4" name="Text 2"/>
          <p:cNvSpPr/>
          <p:nvPr/>
        </p:nvSpPr>
        <p:spPr>
          <a:xfrm>
            <a:off x="548640" y="1207008"/>
            <a:ext cx="8046720" cy="411480"/>
          </a:xfrm>
          <a:prstGeom prst="rect">
            <a:avLst/>
          </a:prstGeom>
          <a:noFill/>
          <a:ln/>
        </p:spPr>
        <p:txBody>
          <a:bodyPr wrap="square" lIns="0" tIns="0" rIns="0" bIns="0" rtlCol="0" anchor="ctr"/>
          <a:lstStyle/>
          <a:p>
            <a:pPr marL="0" indent="0">
              <a:buNone/>
            </a:pPr>
            <a:r>
              <a:rPr lang="en-US" sz="1350" dirty="0">
                <a:solidFill>
                  <a:srgbClr val="6B5F53"/>
                </a:solidFill>
                <a:latin typeface="Arial" pitchFamily="34" charset="0"/>
                <a:ea typeface="Arial" pitchFamily="34" charset="-122"/>
                <a:cs typeface="Arial" pitchFamily="34" charset="-120"/>
              </a:rPr>
              <a:t>The person sees a reason to change, but isn’t ready yet — and pushing for action often backfires.</a:t>
            </a:r>
            <a:endParaRPr lang="en-US" sz="1350" dirty="0"/>
          </a:p>
        </p:txBody>
      </p:sp>
      <p:sp>
        <p:nvSpPr>
          <p:cNvPr id="5" name="Card background">
            <a:extLst>
              <a:ext uri="{C183D7F6-B498-43B3-948B-1728B52AA6E4}">
                <adec:decorative xmlns:adec="http://schemas.microsoft.com/office/drawing/2017/decorative" val="1"/>
              </a:ext>
            </a:extLst>
          </p:cNvPr>
          <p:cNvSpPr/>
          <p:nvPr/>
        </p:nvSpPr>
        <p:spPr>
          <a:xfrm>
            <a:off x="548640" y="1828800"/>
            <a:ext cx="1847088" cy="1874520"/>
          </a:xfrm>
          <a:prstGeom prst="rect">
            <a:avLst/>
          </a:prstGeom>
          <a:solidFill>
            <a:srgbClr val="FFFBF3"/>
          </a:solidFill>
          <a:ln w="12700">
            <a:solidFill>
              <a:srgbClr val="333333"/>
            </a:solidFill>
            <a:prstDash val="solid"/>
          </a:ln>
          <a:effectLst>
            <a:outerShdw blurRad="101600" dist="25400" dir="8100000" algn="bl" rotWithShape="0">
              <a:srgbClr val="000000">
                <a:alpha val="10000"/>
              </a:srgbClr>
            </a:outerShdw>
          </a:effectLst>
        </p:spPr>
        <p:txBody>
          <a:bodyPr/>
          <a:lstStyle/>
          <a:p>
            <a:endParaRPr lang="en-US"/>
          </a:p>
        </p:txBody>
      </p:sp>
      <p:sp>
        <p:nvSpPr>
          <p:cNvPr id="6" name="Card accent">
            <a:extLst>
              <a:ext uri="{C183D7F6-B498-43B3-948B-1728B52AA6E4}">
                <adec:decorative xmlns:adec="http://schemas.microsoft.com/office/drawing/2017/decorative" val="1"/>
              </a:ext>
            </a:extLst>
          </p:cNvPr>
          <p:cNvSpPr/>
          <p:nvPr/>
        </p:nvSpPr>
        <p:spPr>
          <a:xfrm>
            <a:off x="548640" y="1828800"/>
            <a:ext cx="64008" cy="1874520"/>
          </a:xfrm>
          <a:prstGeom prst="rect">
            <a:avLst/>
          </a:prstGeom>
          <a:solidFill>
            <a:srgbClr val="C97B4E"/>
          </a:solidFill>
          <a:ln w="12700">
            <a:solidFill>
              <a:srgbClr val="333333"/>
            </a:solidFill>
            <a:prstDash val="solid"/>
          </a:ln>
        </p:spPr>
        <p:txBody>
          <a:bodyPr/>
          <a:lstStyle/>
          <a:p>
            <a:endParaRPr lang="en-US"/>
          </a:p>
        </p:txBody>
      </p:sp>
      <p:sp>
        <p:nvSpPr>
          <p:cNvPr id="7" name="Text 5"/>
          <p:cNvSpPr/>
          <p:nvPr/>
        </p:nvSpPr>
        <p:spPr>
          <a:xfrm>
            <a:off x="777240" y="2029968"/>
            <a:ext cx="1508760" cy="292608"/>
          </a:xfrm>
          <a:prstGeom prst="rect">
            <a:avLst/>
          </a:prstGeom>
          <a:noFill/>
          <a:ln/>
        </p:spPr>
        <p:txBody>
          <a:bodyPr wrap="square" lIns="0" tIns="0" rIns="0" bIns="0" rtlCol="0" anchor="t"/>
          <a:lstStyle/>
          <a:p>
            <a:pPr marL="0" indent="0">
              <a:buNone/>
            </a:pPr>
            <a:r>
              <a:rPr lang="en-US" sz="1500" dirty="0">
                <a:solidFill>
                  <a:srgbClr val="3B322A"/>
                </a:solidFill>
                <a:latin typeface="Georgia" pitchFamily="34" charset="0"/>
                <a:ea typeface="Georgia" pitchFamily="34" charset="-122"/>
                <a:cs typeface="Georgia" pitchFamily="34" charset="-120"/>
              </a:rPr>
              <a:t>Ambivalent</a:t>
            </a:r>
            <a:endParaRPr lang="en-US" sz="1500" dirty="0"/>
          </a:p>
        </p:txBody>
      </p:sp>
      <p:sp>
        <p:nvSpPr>
          <p:cNvPr id="8" name="Text 6"/>
          <p:cNvSpPr/>
          <p:nvPr/>
        </p:nvSpPr>
        <p:spPr>
          <a:xfrm>
            <a:off x="777240" y="2395728"/>
            <a:ext cx="1508760" cy="1051560"/>
          </a:xfrm>
          <a:prstGeom prst="rect">
            <a:avLst/>
          </a:prstGeom>
          <a:noFill/>
          <a:ln/>
        </p:spPr>
        <p:txBody>
          <a:bodyPr wrap="square" lIns="0" tIns="0" rIns="0" bIns="0" rtlCol="0" anchor="t"/>
          <a:lstStyle/>
          <a:p>
            <a:pPr marL="0" indent="0">
              <a:buNone/>
            </a:pPr>
            <a:r>
              <a:rPr lang="en-US" sz="1100" dirty="0">
                <a:solidFill>
                  <a:srgbClr val="6B5F53"/>
                </a:solidFill>
                <a:latin typeface="Arial" pitchFamily="34" charset="0"/>
                <a:ea typeface="Arial" pitchFamily="34" charset="-122"/>
                <a:cs typeface="Arial" pitchFamily="34" charset="-120"/>
              </a:rPr>
              <a:t>Wants change and fears it at the same time</a:t>
            </a:r>
            <a:endParaRPr lang="en-US" sz="1100" dirty="0"/>
          </a:p>
        </p:txBody>
      </p:sp>
      <p:sp>
        <p:nvSpPr>
          <p:cNvPr id="9" name="Card background">
            <a:extLst>
              <a:ext uri="{C183D7F6-B498-43B3-948B-1728B52AA6E4}">
                <adec:decorative xmlns:adec="http://schemas.microsoft.com/office/drawing/2017/decorative" val="1"/>
              </a:ext>
            </a:extLst>
          </p:cNvPr>
          <p:cNvSpPr/>
          <p:nvPr/>
        </p:nvSpPr>
        <p:spPr>
          <a:xfrm>
            <a:off x="2578608" y="1828800"/>
            <a:ext cx="1847088" cy="1874520"/>
          </a:xfrm>
          <a:prstGeom prst="rect">
            <a:avLst/>
          </a:prstGeom>
          <a:solidFill>
            <a:srgbClr val="FFFBF3"/>
          </a:solidFill>
          <a:ln w="12700">
            <a:solidFill>
              <a:srgbClr val="333333"/>
            </a:solidFill>
            <a:prstDash val="solid"/>
          </a:ln>
          <a:effectLst>
            <a:outerShdw blurRad="101600" dist="25400" dir="8100000" algn="bl" rotWithShape="0">
              <a:srgbClr val="000000">
                <a:alpha val="10000"/>
              </a:srgbClr>
            </a:outerShdw>
          </a:effectLst>
        </p:spPr>
        <p:txBody>
          <a:bodyPr/>
          <a:lstStyle/>
          <a:p>
            <a:endParaRPr lang="en-US"/>
          </a:p>
        </p:txBody>
      </p:sp>
      <p:sp>
        <p:nvSpPr>
          <p:cNvPr id="10" name="Card accent">
            <a:extLst>
              <a:ext uri="{C183D7F6-B498-43B3-948B-1728B52AA6E4}">
                <adec:decorative xmlns:adec="http://schemas.microsoft.com/office/drawing/2017/decorative" val="1"/>
              </a:ext>
            </a:extLst>
          </p:cNvPr>
          <p:cNvSpPr/>
          <p:nvPr/>
        </p:nvSpPr>
        <p:spPr>
          <a:xfrm>
            <a:off x="2578608" y="1828800"/>
            <a:ext cx="64008" cy="1874520"/>
          </a:xfrm>
          <a:prstGeom prst="rect">
            <a:avLst/>
          </a:prstGeom>
          <a:solidFill>
            <a:srgbClr val="7C8B6B"/>
          </a:solidFill>
          <a:ln w="12700">
            <a:solidFill>
              <a:srgbClr val="333333"/>
            </a:solidFill>
            <a:prstDash val="solid"/>
          </a:ln>
        </p:spPr>
        <p:txBody>
          <a:bodyPr/>
          <a:lstStyle/>
          <a:p>
            <a:endParaRPr lang="en-US"/>
          </a:p>
        </p:txBody>
      </p:sp>
      <p:sp>
        <p:nvSpPr>
          <p:cNvPr id="11" name="Text 9"/>
          <p:cNvSpPr/>
          <p:nvPr/>
        </p:nvSpPr>
        <p:spPr>
          <a:xfrm>
            <a:off x="2807208" y="2029968"/>
            <a:ext cx="1508760" cy="292608"/>
          </a:xfrm>
          <a:prstGeom prst="rect">
            <a:avLst/>
          </a:prstGeom>
          <a:noFill/>
          <a:ln/>
        </p:spPr>
        <p:txBody>
          <a:bodyPr wrap="square" lIns="0" tIns="0" rIns="0" bIns="0" rtlCol="0" anchor="t"/>
          <a:lstStyle/>
          <a:p>
            <a:pPr marL="0" indent="0">
              <a:buNone/>
            </a:pPr>
            <a:r>
              <a:rPr lang="en-US" sz="1500" dirty="0">
                <a:solidFill>
                  <a:srgbClr val="3B322A"/>
                </a:solidFill>
                <a:latin typeface="Georgia" pitchFamily="34" charset="0"/>
                <a:ea typeface="Georgia" pitchFamily="34" charset="-122"/>
                <a:cs typeface="Georgia" pitchFamily="34" charset="-120"/>
              </a:rPr>
              <a:t>Aware</a:t>
            </a:r>
            <a:endParaRPr lang="en-US" sz="1500" dirty="0"/>
          </a:p>
        </p:txBody>
      </p:sp>
      <p:sp>
        <p:nvSpPr>
          <p:cNvPr id="12" name="Text 10"/>
          <p:cNvSpPr/>
          <p:nvPr/>
        </p:nvSpPr>
        <p:spPr>
          <a:xfrm>
            <a:off x="2807208" y="2395728"/>
            <a:ext cx="1508760" cy="1051560"/>
          </a:xfrm>
          <a:prstGeom prst="rect">
            <a:avLst/>
          </a:prstGeom>
          <a:noFill/>
          <a:ln/>
        </p:spPr>
        <p:txBody>
          <a:bodyPr wrap="square" lIns="0" tIns="0" rIns="0" bIns="0" rtlCol="0" anchor="t"/>
          <a:lstStyle/>
          <a:p>
            <a:pPr marL="0" indent="0">
              <a:buNone/>
            </a:pPr>
            <a:r>
              <a:rPr lang="en-US" sz="1100" dirty="0">
                <a:solidFill>
                  <a:srgbClr val="6B5F53"/>
                </a:solidFill>
                <a:latin typeface="Arial" pitchFamily="34" charset="0"/>
                <a:ea typeface="Arial" pitchFamily="34" charset="-122"/>
                <a:cs typeface="Arial" pitchFamily="34" charset="-120"/>
              </a:rPr>
              <a:t>Recognizes the costs of staying the same</a:t>
            </a:r>
            <a:endParaRPr lang="en-US" sz="1100" dirty="0"/>
          </a:p>
        </p:txBody>
      </p:sp>
      <p:sp>
        <p:nvSpPr>
          <p:cNvPr id="13" name="Card background">
            <a:extLst>
              <a:ext uri="{C183D7F6-B498-43B3-948B-1728B52AA6E4}">
                <adec:decorative xmlns:adec="http://schemas.microsoft.com/office/drawing/2017/decorative" val="1"/>
              </a:ext>
            </a:extLst>
          </p:cNvPr>
          <p:cNvSpPr/>
          <p:nvPr/>
        </p:nvSpPr>
        <p:spPr>
          <a:xfrm>
            <a:off x="4608576" y="1828800"/>
            <a:ext cx="1847088" cy="1874520"/>
          </a:xfrm>
          <a:prstGeom prst="rect">
            <a:avLst/>
          </a:prstGeom>
          <a:solidFill>
            <a:srgbClr val="FFFBF3"/>
          </a:solidFill>
          <a:ln w="12700">
            <a:solidFill>
              <a:srgbClr val="333333"/>
            </a:solidFill>
            <a:prstDash val="solid"/>
          </a:ln>
          <a:effectLst>
            <a:outerShdw blurRad="101600" dist="25400" dir="8100000" algn="bl" rotWithShape="0">
              <a:srgbClr val="000000">
                <a:alpha val="10000"/>
              </a:srgbClr>
            </a:outerShdw>
          </a:effectLst>
        </p:spPr>
        <p:txBody>
          <a:bodyPr/>
          <a:lstStyle/>
          <a:p>
            <a:endParaRPr lang="en-US"/>
          </a:p>
        </p:txBody>
      </p:sp>
      <p:sp>
        <p:nvSpPr>
          <p:cNvPr id="14" name="Card accent">
            <a:extLst>
              <a:ext uri="{C183D7F6-B498-43B3-948B-1728B52AA6E4}">
                <adec:decorative xmlns:adec="http://schemas.microsoft.com/office/drawing/2017/decorative" val="1"/>
              </a:ext>
            </a:extLst>
          </p:cNvPr>
          <p:cNvSpPr/>
          <p:nvPr/>
        </p:nvSpPr>
        <p:spPr>
          <a:xfrm>
            <a:off x="4608576" y="1828800"/>
            <a:ext cx="64008" cy="1874520"/>
          </a:xfrm>
          <a:prstGeom prst="rect">
            <a:avLst/>
          </a:prstGeom>
          <a:solidFill>
            <a:srgbClr val="C97B4E"/>
          </a:solidFill>
          <a:ln w="12700">
            <a:solidFill>
              <a:srgbClr val="333333"/>
            </a:solidFill>
            <a:prstDash val="solid"/>
          </a:ln>
        </p:spPr>
        <p:txBody>
          <a:bodyPr/>
          <a:lstStyle/>
          <a:p>
            <a:endParaRPr lang="en-US"/>
          </a:p>
        </p:txBody>
      </p:sp>
      <p:sp>
        <p:nvSpPr>
          <p:cNvPr id="15" name="Text 13"/>
          <p:cNvSpPr/>
          <p:nvPr/>
        </p:nvSpPr>
        <p:spPr>
          <a:xfrm>
            <a:off x="4837176" y="2029968"/>
            <a:ext cx="1508760" cy="292608"/>
          </a:xfrm>
          <a:prstGeom prst="rect">
            <a:avLst/>
          </a:prstGeom>
          <a:noFill/>
          <a:ln/>
        </p:spPr>
        <p:txBody>
          <a:bodyPr wrap="square" lIns="0" tIns="0" rIns="0" bIns="0" rtlCol="0" anchor="t"/>
          <a:lstStyle/>
          <a:p>
            <a:pPr marL="0" indent="0">
              <a:buNone/>
            </a:pPr>
            <a:r>
              <a:rPr lang="en-US" sz="1500" dirty="0">
                <a:solidFill>
                  <a:srgbClr val="3B322A"/>
                </a:solidFill>
                <a:latin typeface="Georgia" pitchFamily="34" charset="0"/>
                <a:ea typeface="Georgia" pitchFamily="34" charset="-122"/>
                <a:cs typeface="Georgia" pitchFamily="34" charset="-120"/>
              </a:rPr>
              <a:t>Not committed</a:t>
            </a:r>
            <a:endParaRPr lang="en-US" sz="1500" dirty="0"/>
          </a:p>
        </p:txBody>
      </p:sp>
      <p:sp>
        <p:nvSpPr>
          <p:cNvPr id="16" name="Text 14"/>
          <p:cNvSpPr/>
          <p:nvPr/>
        </p:nvSpPr>
        <p:spPr>
          <a:xfrm>
            <a:off x="4837176" y="2395728"/>
            <a:ext cx="1508760" cy="1051560"/>
          </a:xfrm>
          <a:prstGeom prst="rect">
            <a:avLst/>
          </a:prstGeom>
          <a:noFill/>
          <a:ln/>
        </p:spPr>
        <p:txBody>
          <a:bodyPr wrap="square" lIns="0" tIns="0" rIns="0" bIns="0" rtlCol="0" anchor="t"/>
          <a:lstStyle/>
          <a:p>
            <a:pPr marL="0" indent="0">
              <a:buNone/>
            </a:pPr>
            <a:r>
              <a:rPr lang="en-US" sz="1100" dirty="0">
                <a:solidFill>
                  <a:srgbClr val="6B5F53"/>
                </a:solidFill>
                <a:latin typeface="Arial" pitchFamily="34" charset="0"/>
                <a:ea typeface="Arial" pitchFamily="34" charset="-122"/>
                <a:cs typeface="Arial" pitchFamily="34" charset="-120"/>
              </a:rPr>
              <a:t>No date, no plan, no promises made</a:t>
            </a:r>
            <a:endParaRPr lang="en-US" sz="1100" dirty="0"/>
          </a:p>
        </p:txBody>
      </p:sp>
      <p:sp>
        <p:nvSpPr>
          <p:cNvPr id="17" name="Card background">
            <a:extLst>
              <a:ext uri="{C183D7F6-B498-43B3-948B-1728B52AA6E4}">
                <adec:decorative xmlns:adec="http://schemas.microsoft.com/office/drawing/2017/decorative" val="1"/>
              </a:ext>
            </a:extLst>
          </p:cNvPr>
          <p:cNvSpPr/>
          <p:nvPr/>
        </p:nvSpPr>
        <p:spPr>
          <a:xfrm>
            <a:off x="6638544" y="1828800"/>
            <a:ext cx="1847088" cy="1874520"/>
          </a:xfrm>
          <a:prstGeom prst="rect">
            <a:avLst/>
          </a:prstGeom>
          <a:solidFill>
            <a:srgbClr val="FFFBF3"/>
          </a:solidFill>
          <a:ln w="12700">
            <a:solidFill>
              <a:srgbClr val="333333"/>
            </a:solidFill>
            <a:prstDash val="solid"/>
          </a:ln>
          <a:effectLst>
            <a:outerShdw blurRad="101600" dist="25400" dir="8100000" algn="bl" rotWithShape="0">
              <a:srgbClr val="000000">
                <a:alpha val="10000"/>
              </a:srgbClr>
            </a:outerShdw>
          </a:effectLst>
        </p:spPr>
        <p:txBody>
          <a:bodyPr/>
          <a:lstStyle/>
          <a:p>
            <a:endParaRPr lang="en-US"/>
          </a:p>
        </p:txBody>
      </p:sp>
      <p:sp>
        <p:nvSpPr>
          <p:cNvPr id="18" name="Card accent">
            <a:extLst>
              <a:ext uri="{C183D7F6-B498-43B3-948B-1728B52AA6E4}">
                <adec:decorative xmlns:adec="http://schemas.microsoft.com/office/drawing/2017/decorative" val="1"/>
              </a:ext>
            </a:extLst>
          </p:cNvPr>
          <p:cNvSpPr/>
          <p:nvPr/>
        </p:nvSpPr>
        <p:spPr>
          <a:xfrm>
            <a:off x="6638544" y="1828800"/>
            <a:ext cx="64008" cy="1874520"/>
          </a:xfrm>
          <a:prstGeom prst="rect">
            <a:avLst/>
          </a:prstGeom>
          <a:solidFill>
            <a:srgbClr val="7C8B6B"/>
          </a:solidFill>
          <a:ln w="12700">
            <a:solidFill>
              <a:srgbClr val="333333"/>
            </a:solidFill>
            <a:prstDash val="solid"/>
          </a:ln>
        </p:spPr>
        <p:txBody>
          <a:bodyPr/>
          <a:lstStyle/>
          <a:p>
            <a:endParaRPr lang="en-US"/>
          </a:p>
        </p:txBody>
      </p:sp>
      <p:sp>
        <p:nvSpPr>
          <p:cNvPr id="19" name="Text 17"/>
          <p:cNvSpPr/>
          <p:nvPr/>
        </p:nvSpPr>
        <p:spPr>
          <a:xfrm>
            <a:off x="6867144" y="2029968"/>
            <a:ext cx="1508760" cy="292608"/>
          </a:xfrm>
          <a:prstGeom prst="rect">
            <a:avLst/>
          </a:prstGeom>
          <a:noFill/>
          <a:ln/>
        </p:spPr>
        <p:txBody>
          <a:bodyPr wrap="square" lIns="0" tIns="0" rIns="0" bIns="0" rtlCol="0" anchor="t"/>
          <a:lstStyle/>
          <a:p>
            <a:pPr marL="0" indent="0">
              <a:buNone/>
            </a:pPr>
            <a:r>
              <a:rPr lang="en-US" sz="1500" dirty="0">
                <a:solidFill>
                  <a:srgbClr val="3B322A"/>
                </a:solidFill>
                <a:latin typeface="Georgia" pitchFamily="34" charset="0"/>
                <a:ea typeface="Georgia" pitchFamily="34" charset="-122"/>
                <a:cs typeface="Georgia" pitchFamily="34" charset="-120"/>
              </a:rPr>
              <a:t>Open to ideas</a:t>
            </a:r>
            <a:endParaRPr lang="en-US" sz="1500" dirty="0"/>
          </a:p>
        </p:txBody>
      </p:sp>
      <p:sp>
        <p:nvSpPr>
          <p:cNvPr id="20" name="Text 18"/>
          <p:cNvSpPr/>
          <p:nvPr/>
        </p:nvSpPr>
        <p:spPr>
          <a:xfrm>
            <a:off x="6867144" y="2395728"/>
            <a:ext cx="1508760" cy="1051560"/>
          </a:xfrm>
          <a:prstGeom prst="rect">
            <a:avLst/>
          </a:prstGeom>
          <a:noFill/>
          <a:ln/>
        </p:spPr>
        <p:txBody>
          <a:bodyPr wrap="square" lIns="0" tIns="0" rIns="0" bIns="0" rtlCol="0" anchor="t"/>
          <a:lstStyle/>
          <a:p>
            <a:pPr marL="0" indent="0">
              <a:buNone/>
            </a:pPr>
            <a:r>
              <a:rPr lang="en-US" sz="1100" dirty="0">
                <a:solidFill>
                  <a:srgbClr val="6B5F53"/>
                </a:solidFill>
                <a:latin typeface="Arial" pitchFamily="34" charset="0"/>
                <a:ea typeface="Arial" pitchFamily="34" charset="-122"/>
                <a:cs typeface="Arial" pitchFamily="34" charset="-120"/>
              </a:rPr>
              <a:t>Willing to explore, gather info, imagine options</a:t>
            </a:r>
            <a:endParaRPr lang="en-US" sz="1100" dirty="0"/>
          </a:p>
        </p:txBody>
      </p:sp>
      <p:sp>
        <p:nvSpPr>
          <p:cNvPr id="21" name="Text 19"/>
          <p:cNvSpPr/>
          <p:nvPr/>
        </p:nvSpPr>
        <p:spPr>
          <a:xfrm>
            <a:off x="548640" y="4041648"/>
            <a:ext cx="8046720" cy="365760"/>
          </a:xfrm>
          <a:prstGeom prst="rect">
            <a:avLst/>
          </a:prstGeom>
          <a:noFill/>
          <a:ln/>
        </p:spPr>
        <p:txBody>
          <a:bodyPr wrap="square" lIns="0" tIns="0" rIns="0" bIns="0" rtlCol="0" anchor="ctr"/>
          <a:lstStyle/>
          <a:p>
            <a:pPr marL="0" indent="0">
              <a:buNone/>
            </a:pPr>
            <a:r>
              <a:rPr lang="en-US" sz="1200" b="1" dirty="0">
                <a:solidFill>
                  <a:srgbClr val="A9542F"/>
                </a:solidFill>
                <a:latin typeface="Arial" pitchFamily="34" charset="0"/>
                <a:ea typeface="Arial" pitchFamily="34" charset="-122"/>
                <a:cs typeface="Arial" pitchFamily="34" charset="-120"/>
              </a:rPr>
              <a:t>Meet the person where they are: curiosity, not pressure.</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046720" cy="594360"/>
          </a:xfrm>
          <a:prstGeom prst="rect">
            <a:avLst/>
          </a:prstGeom>
          <a:noFill/>
          <a:ln/>
        </p:spPr>
        <p:txBody>
          <a:bodyPr wrap="square" lIns="0" tIns="0" rIns="0" bIns="0" rtlCol="0" anchor="ctr"/>
          <a:lstStyle/>
          <a:p>
            <a:pPr marL="0" indent="0">
              <a:buNone/>
            </a:pPr>
            <a:r>
              <a:rPr lang="en-US" sz="2700" dirty="0">
                <a:solidFill>
                  <a:srgbClr val="3B322A"/>
                </a:solidFill>
                <a:latin typeface="Georgia" pitchFamily="34" charset="0"/>
                <a:ea typeface="Georgia" pitchFamily="34" charset="-122"/>
                <a:cs typeface="Georgia" pitchFamily="34" charset="-120"/>
              </a:rPr>
              <a:t>What WRAP Is</a:t>
            </a:r>
            <a:endParaRPr lang="en-US" sz="2700" dirty="0"/>
          </a:p>
        </p:txBody>
      </p:sp>
      <p:sp>
        <p:nvSpPr>
          <p:cNvPr id="3" name="Title rule">
            <a:extLst>
              <a:ext uri="{C183D7F6-B498-43B3-948B-1728B52AA6E4}">
                <adec:decorative xmlns:adec="http://schemas.microsoft.com/office/drawing/2017/decorative" val="1"/>
              </a:ext>
            </a:extLst>
          </p:cNvPr>
          <p:cNvSpPr/>
          <p:nvPr/>
        </p:nvSpPr>
        <p:spPr>
          <a:xfrm>
            <a:off x="548640" y="1024128"/>
            <a:ext cx="822960" cy="45720"/>
          </a:xfrm>
          <a:prstGeom prst="rect">
            <a:avLst/>
          </a:prstGeom>
          <a:solidFill>
            <a:srgbClr val="A9542F"/>
          </a:solidFill>
          <a:ln w="12700">
            <a:solidFill>
              <a:srgbClr val="333333"/>
            </a:solidFill>
            <a:prstDash val="solid"/>
          </a:ln>
        </p:spPr>
        <p:txBody>
          <a:bodyPr/>
          <a:lstStyle/>
          <a:p>
            <a:endParaRPr lang="en-US"/>
          </a:p>
        </p:txBody>
      </p:sp>
      <p:pic>
        <p:nvPicPr>
          <p:cNvPr id="4" name="Image 0" descr="Sand-colored linen surface with a sage plant sprig and clay pottery"/>
          <p:cNvPicPr>
            <a:picLocks noChangeAspect="1"/>
          </p:cNvPicPr>
          <p:nvPr/>
        </p:nvPicPr>
        <p:blipFill>
          <a:blip r:embed="rId3"/>
          <a:srcRect l="26356" r="26356"/>
          <a:stretch/>
        </p:blipFill>
        <p:spPr>
          <a:xfrm>
            <a:off x="5806440" y="1207008"/>
            <a:ext cx="2788920" cy="3319272"/>
          </a:xfrm>
          <a:prstGeom prst="rect">
            <a:avLst/>
          </a:prstGeom>
        </p:spPr>
      </p:pic>
      <p:sp>
        <p:nvSpPr>
          <p:cNvPr id="5" name="Text 2"/>
          <p:cNvSpPr/>
          <p:nvPr/>
        </p:nvSpPr>
        <p:spPr>
          <a:xfrm>
            <a:off x="548640" y="1188720"/>
            <a:ext cx="5029200" cy="548640"/>
          </a:xfrm>
          <a:prstGeom prst="rect">
            <a:avLst/>
          </a:prstGeom>
          <a:noFill/>
          <a:ln/>
        </p:spPr>
        <p:txBody>
          <a:bodyPr wrap="square" lIns="0" tIns="0" rIns="0" bIns="0" rtlCol="0" anchor="ctr"/>
          <a:lstStyle/>
          <a:p>
            <a:pPr marL="0" indent="0">
              <a:buNone/>
            </a:pPr>
            <a:r>
              <a:rPr lang="en-US" sz="1300" dirty="0">
                <a:solidFill>
                  <a:srgbClr val="6B5F53"/>
                </a:solidFill>
                <a:latin typeface="Arial" pitchFamily="34" charset="0"/>
                <a:ea typeface="Arial" pitchFamily="34" charset="-122"/>
                <a:cs typeface="Arial" pitchFamily="34" charset="-120"/>
              </a:rPr>
              <a:t>A personal, self-managed wellness plan the person writes themselves — no diagnosis, no clinician required.</a:t>
            </a:r>
            <a:endParaRPr lang="en-US" sz="1300" dirty="0"/>
          </a:p>
        </p:txBody>
      </p:sp>
      <p:sp>
        <p:nvSpPr>
          <p:cNvPr id="6" name="Bullet dot">
            <a:extLst>
              <a:ext uri="{C183D7F6-B498-43B3-948B-1728B52AA6E4}">
                <adec:decorative xmlns:adec="http://schemas.microsoft.com/office/drawing/2017/decorative" val="1"/>
              </a:ext>
            </a:extLst>
          </p:cNvPr>
          <p:cNvSpPr/>
          <p:nvPr/>
        </p:nvSpPr>
        <p:spPr>
          <a:xfrm>
            <a:off x="566928" y="1837944"/>
            <a:ext cx="256032" cy="256032"/>
          </a:xfrm>
          <a:prstGeom prst="ellipse">
            <a:avLst/>
          </a:prstGeom>
          <a:solidFill>
            <a:srgbClr val="A9542F"/>
          </a:solidFill>
          <a:ln w="12700">
            <a:solidFill>
              <a:srgbClr val="333333"/>
            </a:solidFill>
            <a:prstDash val="solid"/>
          </a:ln>
        </p:spPr>
        <p:txBody>
          <a:bodyPr/>
          <a:lstStyle/>
          <a:p>
            <a:endParaRPr lang="en-US"/>
          </a:p>
        </p:txBody>
      </p:sp>
      <p:sp>
        <p:nvSpPr>
          <p:cNvPr id="7" name="Text 4"/>
          <p:cNvSpPr/>
          <p:nvPr/>
        </p:nvSpPr>
        <p:spPr>
          <a:xfrm>
            <a:off x="932688" y="1783080"/>
            <a:ext cx="4663440" cy="384048"/>
          </a:xfrm>
          <a:prstGeom prst="rect">
            <a:avLst/>
          </a:prstGeom>
          <a:noFill/>
          <a:ln/>
        </p:spPr>
        <p:txBody>
          <a:bodyPr wrap="square" lIns="0" tIns="0" rIns="0" bIns="0" rtlCol="0" anchor="ctr"/>
          <a:lstStyle/>
          <a:p>
            <a:pPr marL="0" indent="0">
              <a:buNone/>
            </a:pPr>
            <a:r>
              <a:rPr lang="en-US" sz="1200" b="1" dirty="0">
                <a:solidFill>
                  <a:srgbClr val="3B322A"/>
                </a:solidFill>
                <a:latin typeface="Arial" pitchFamily="34" charset="0"/>
                <a:ea typeface="Arial" pitchFamily="34" charset="-122"/>
                <a:cs typeface="Arial" pitchFamily="34" charset="-120"/>
              </a:rPr>
              <a:t>Wellness Toolbox  </a:t>
            </a:r>
            <a:r>
              <a:rPr lang="en-US" sz="1200" dirty="0">
                <a:solidFill>
                  <a:srgbClr val="6B5F53"/>
                </a:solidFill>
                <a:latin typeface="Arial" pitchFamily="34" charset="0"/>
                <a:ea typeface="Arial" pitchFamily="34" charset="-122"/>
                <a:cs typeface="Arial" pitchFamily="34" charset="-120"/>
              </a:rPr>
              <a:t>Simple things that help me feel well</a:t>
            </a:r>
            <a:endParaRPr lang="en-US" sz="1200" dirty="0"/>
          </a:p>
        </p:txBody>
      </p:sp>
      <p:sp>
        <p:nvSpPr>
          <p:cNvPr id="8" name="Bullet dot">
            <a:extLst>
              <a:ext uri="{C183D7F6-B498-43B3-948B-1728B52AA6E4}">
                <adec:decorative xmlns:adec="http://schemas.microsoft.com/office/drawing/2017/decorative" val="1"/>
              </a:ext>
            </a:extLst>
          </p:cNvPr>
          <p:cNvSpPr/>
          <p:nvPr/>
        </p:nvSpPr>
        <p:spPr>
          <a:xfrm>
            <a:off x="566928" y="2295144"/>
            <a:ext cx="256032" cy="256032"/>
          </a:xfrm>
          <a:prstGeom prst="ellipse">
            <a:avLst/>
          </a:prstGeom>
          <a:solidFill>
            <a:srgbClr val="A9542F"/>
          </a:solidFill>
          <a:ln w="12700">
            <a:solidFill>
              <a:srgbClr val="333333"/>
            </a:solidFill>
            <a:prstDash val="solid"/>
          </a:ln>
        </p:spPr>
        <p:txBody>
          <a:bodyPr/>
          <a:lstStyle/>
          <a:p>
            <a:endParaRPr lang="en-US"/>
          </a:p>
        </p:txBody>
      </p:sp>
      <p:sp>
        <p:nvSpPr>
          <p:cNvPr id="9" name="Text 6"/>
          <p:cNvSpPr/>
          <p:nvPr/>
        </p:nvSpPr>
        <p:spPr>
          <a:xfrm>
            <a:off x="932688" y="2240280"/>
            <a:ext cx="4663440" cy="384048"/>
          </a:xfrm>
          <a:prstGeom prst="rect">
            <a:avLst/>
          </a:prstGeom>
          <a:noFill/>
          <a:ln/>
        </p:spPr>
        <p:txBody>
          <a:bodyPr wrap="square" lIns="0" tIns="0" rIns="0" bIns="0" rtlCol="0" anchor="ctr"/>
          <a:lstStyle/>
          <a:p>
            <a:pPr marL="0" indent="0">
              <a:buNone/>
            </a:pPr>
            <a:r>
              <a:rPr lang="en-US" sz="1200" b="1" dirty="0">
                <a:solidFill>
                  <a:srgbClr val="3B322A"/>
                </a:solidFill>
                <a:latin typeface="Arial" pitchFamily="34" charset="0"/>
                <a:ea typeface="Arial" pitchFamily="34" charset="-122"/>
                <a:cs typeface="Arial" pitchFamily="34" charset="-120"/>
              </a:rPr>
              <a:t>Daily Maintenance  </a:t>
            </a:r>
            <a:r>
              <a:rPr lang="en-US" sz="1200" dirty="0">
                <a:solidFill>
                  <a:srgbClr val="6B5F53"/>
                </a:solidFill>
                <a:latin typeface="Arial" pitchFamily="34" charset="0"/>
                <a:ea typeface="Arial" pitchFamily="34" charset="-122"/>
                <a:cs typeface="Arial" pitchFamily="34" charset="-120"/>
              </a:rPr>
              <a:t>What I do to stay well day to day</a:t>
            </a:r>
            <a:endParaRPr lang="en-US" sz="1200" dirty="0"/>
          </a:p>
        </p:txBody>
      </p:sp>
      <p:sp>
        <p:nvSpPr>
          <p:cNvPr id="10" name="Bullet dot">
            <a:extLst>
              <a:ext uri="{C183D7F6-B498-43B3-948B-1728B52AA6E4}">
                <adec:decorative xmlns:adec="http://schemas.microsoft.com/office/drawing/2017/decorative" val="1"/>
              </a:ext>
            </a:extLst>
          </p:cNvPr>
          <p:cNvSpPr/>
          <p:nvPr/>
        </p:nvSpPr>
        <p:spPr>
          <a:xfrm>
            <a:off x="566928" y="2752344"/>
            <a:ext cx="256032" cy="256032"/>
          </a:xfrm>
          <a:prstGeom prst="ellipse">
            <a:avLst/>
          </a:prstGeom>
          <a:solidFill>
            <a:srgbClr val="A9542F"/>
          </a:solidFill>
          <a:ln w="12700">
            <a:solidFill>
              <a:srgbClr val="333333"/>
            </a:solidFill>
            <a:prstDash val="solid"/>
          </a:ln>
        </p:spPr>
        <p:txBody>
          <a:bodyPr/>
          <a:lstStyle/>
          <a:p>
            <a:endParaRPr lang="en-US"/>
          </a:p>
        </p:txBody>
      </p:sp>
      <p:sp>
        <p:nvSpPr>
          <p:cNvPr id="11" name="Text 8"/>
          <p:cNvSpPr/>
          <p:nvPr/>
        </p:nvSpPr>
        <p:spPr>
          <a:xfrm>
            <a:off x="932688" y="2697480"/>
            <a:ext cx="4663440" cy="384048"/>
          </a:xfrm>
          <a:prstGeom prst="rect">
            <a:avLst/>
          </a:prstGeom>
          <a:noFill/>
          <a:ln/>
        </p:spPr>
        <p:txBody>
          <a:bodyPr wrap="square" lIns="0" tIns="0" rIns="0" bIns="0" rtlCol="0" anchor="ctr"/>
          <a:lstStyle/>
          <a:p>
            <a:pPr marL="0" indent="0">
              <a:buNone/>
            </a:pPr>
            <a:r>
              <a:rPr lang="en-US" sz="1200" b="1" dirty="0">
                <a:solidFill>
                  <a:srgbClr val="3B322A"/>
                </a:solidFill>
                <a:latin typeface="Arial" pitchFamily="34" charset="0"/>
                <a:ea typeface="Arial" pitchFamily="34" charset="-122"/>
                <a:cs typeface="Arial" pitchFamily="34" charset="-120"/>
              </a:rPr>
              <a:t>Triggers  </a:t>
            </a:r>
            <a:r>
              <a:rPr lang="en-US" sz="1200" dirty="0">
                <a:solidFill>
                  <a:srgbClr val="6B5F53"/>
                </a:solidFill>
                <a:latin typeface="Arial" pitchFamily="34" charset="0"/>
                <a:ea typeface="Arial" pitchFamily="34" charset="-122"/>
                <a:cs typeface="Arial" pitchFamily="34" charset="-120"/>
              </a:rPr>
              <a:t>Outside events that upset my balance</a:t>
            </a:r>
            <a:endParaRPr lang="en-US" sz="1200" dirty="0"/>
          </a:p>
        </p:txBody>
      </p:sp>
      <p:sp>
        <p:nvSpPr>
          <p:cNvPr id="12" name="Bullet dot">
            <a:extLst>
              <a:ext uri="{C183D7F6-B498-43B3-948B-1728B52AA6E4}">
                <adec:decorative xmlns:adec="http://schemas.microsoft.com/office/drawing/2017/decorative" val="1"/>
              </a:ext>
            </a:extLst>
          </p:cNvPr>
          <p:cNvSpPr/>
          <p:nvPr/>
        </p:nvSpPr>
        <p:spPr>
          <a:xfrm>
            <a:off x="566928" y="3209544"/>
            <a:ext cx="256032" cy="256032"/>
          </a:xfrm>
          <a:prstGeom prst="ellipse">
            <a:avLst/>
          </a:prstGeom>
          <a:solidFill>
            <a:srgbClr val="7C8B6B"/>
          </a:solidFill>
          <a:ln w="12700">
            <a:solidFill>
              <a:srgbClr val="333333"/>
            </a:solidFill>
            <a:prstDash val="solid"/>
          </a:ln>
        </p:spPr>
        <p:txBody>
          <a:bodyPr/>
          <a:lstStyle/>
          <a:p>
            <a:endParaRPr lang="en-US"/>
          </a:p>
        </p:txBody>
      </p:sp>
      <p:sp>
        <p:nvSpPr>
          <p:cNvPr id="13" name="Text 10"/>
          <p:cNvSpPr/>
          <p:nvPr/>
        </p:nvSpPr>
        <p:spPr>
          <a:xfrm>
            <a:off x="932688" y="3154680"/>
            <a:ext cx="4663440" cy="384048"/>
          </a:xfrm>
          <a:prstGeom prst="rect">
            <a:avLst/>
          </a:prstGeom>
          <a:noFill/>
          <a:ln/>
        </p:spPr>
        <p:txBody>
          <a:bodyPr wrap="square" lIns="0" tIns="0" rIns="0" bIns="0" rtlCol="0" anchor="ctr"/>
          <a:lstStyle/>
          <a:p>
            <a:pPr marL="0" indent="0">
              <a:buNone/>
            </a:pPr>
            <a:r>
              <a:rPr lang="en-US" sz="1200" b="1" dirty="0">
                <a:solidFill>
                  <a:srgbClr val="3B322A"/>
                </a:solidFill>
                <a:latin typeface="Arial" pitchFamily="34" charset="0"/>
                <a:ea typeface="Arial" pitchFamily="34" charset="-122"/>
                <a:cs typeface="Arial" pitchFamily="34" charset="-120"/>
              </a:rPr>
              <a:t>Early Warning Signs  </a:t>
            </a:r>
            <a:r>
              <a:rPr lang="en-US" sz="1200" dirty="0">
                <a:solidFill>
                  <a:srgbClr val="6B5F53"/>
                </a:solidFill>
                <a:latin typeface="Arial" pitchFamily="34" charset="0"/>
                <a:ea typeface="Arial" pitchFamily="34" charset="-122"/>
                <a:cs typeface="Arial" pitchFamily="34" charset="-120"/>
              </a:rPr>
              <a:t>Subtle internal signals to watch for</a:t>
            </a:r>
            <a:endParaRPr lang="en-US" sz="1200" dirty="0"/>
          </a:p>
        </p:txBody>
      </p:sp>
      <p:sp>
        <p:nvSpPr>
          <p:cNvPr id="14" name="Bullet dot">
            <a:extLst>
              <a:ext uri="{C183D7F6-B498-43B3-948B-1728B52AA6E4}">
                <adec:decorative xmlns:adec="http://schemas.microsoft.com/office/drawing/2017/decorative" val="1"/>
              </a:ext>
            </a:extLst>
          </p:cNvPr>
          <p:cNvSpPr/>
          <p:nvPr/>
        </p:nvSpPr>
        <p:spPr>
          <a:xfrm>
            <a:off x="566928" y="3666744"/>
            <a:ext cx="256032" cy="256032"/>
          </a:xfrm>
          <a:prstGeom prst="ellipse">
            <a:avLst/>
          </a:prstGeom>
          <a:solidFill>
            <a:srgbClr val="7C8B6B"/>
          </a:solidFill>
          <a:ln w="12700">
            <a:solidFill>
              <a:srgbClr val="333333"/>
            </a:solidFill>
            <a:prstDash val="solid"/>
          </a:ln>
        </p:spPr>
        <p:txBody>
          <a:bodyPr/>
          <a:lstStyle/>
          <a:p>
            <a:endParaRPr lang="en-US"/>
          </a:p>
        </p:txBody>
      </p:sp>
      <p:sp>
        <p:nvSpPr>
          <p:cNvPr id="15" name="Text 12"/>
          <p:cNvSpPr/>
          <p:nvPr/>
        </p:nvSpPr>
        <p:spPr>
          <a:xfrm>
            <a:off x="932688" y="3611880"/>
            <a:ext cx="4663440" cy="384048"/>
          </a:xfrm>
          <a:prstGeom prst="rect">
            <a:avLst/>
          </a:prstGeom>
          <a:noFill/>
          <a:ln/>
        </p:spPr>
        <p:txBody>
          <a:bodyPr wrap="square" lIns="0" tIns="0" rIns="0" bIns="0" rtlCol="0" anchor="ctr"/>
          <a:lstStyle/>
          <a:p>
            <a:pPr marL="0" indent="0">
              <a:buNone/>
            </a:pPr>
            <a:r>
              <a:rPr lang="en-US" sz="1200" b="1" dirty="0">
                <a:solidFill>
                  <a:srgbClr val="3B322A"/>
                </a:solidFill>
                <a:latin typeface="Arial" pitchFamily="34" charset="0"/>
                <a:ea typeface="Arial" pitchFamily="34" charset="-122"/>
                <a:cs typeface="Arial" pitchFamily="34" charset="-120"/>
              </a:rPr>
              <a:t>When Things Break Down  </a:t>
            </a:r>
            <a:r>
              <a:rPr lang="en-US" sz="1200" dirty="0">
                <a:solidFill>
                  <a:srgbClr val="6B5F53"/>
                </a:solidFill>
                <a:latin typeface="Arial" pitchFamily="34" charset="0"/>
                <a:ea typeface="Arial" pitchFamily="34" charset="-122"/>
                <a:cs typeface="Arial" pitchFamily="34" charset="-120"/>
              </a:rPr>
              <a:t>Steps to take when it gets hard</a:t>
            </a:r>
            <a:endParaRPr lang="en-US" sz="1200" dirty="0"/>
          </a:p>
        </p:txBody>
      </p:sp>
      <p:sp>
        <p:nvSpPr>
          <p:cNvPr id="16" name="Bullet dot">
            <a:extLst>
              <a:ext uri="{C183D7F6-B498-43B3-948B-1728B52AA6E4}">
                <adec:decorative xmlns:adec="http://schemas.microsoft.com/office/drawing/2017/decorative" val="1"/>
              </a:ext>
            </a:extLst>
          </p:cNvPr>
          <p:cNvSpPr/>
          <p:nvPr/>
        </p:nvSpPr>
        <p:spPr>
          <a:xfrm>
            <a:off x="566928" y="4123944"/>
            <a:ext cx="256032" cy="256032"/>
          </a:xfrm>
          <a:prstGeom prst="ellipse">
            <a:avLst/>
          </a:prstGeom>
          <a:solidFill>
            <a:srgbClr val="7C8B6B"/>
          </a:solidFill>
          <a:ln w="12700">
            <a:solidFill>
              <a:srgbClr val="333333"/>
            </a:solidFill>
            <a:prstDash val="solid"/>
          </a:ln>
        </p:spPr>
        <p:txBody>
          <a:bodyPr/>
          <a:lstStyle/>
          <a:p>
            <a:endParaRPr lang="en-US"/>
          </a:p>
        </p:txBody>
      </p:sp>
      <p:sp>
        <p:nvSpPr>
          <p:cNvPr id="17" name="Text 14"/>
          <p:cNvSpPr/>
          <p:nvPr/>
        </p:nvSpPr>
        <p:spPr>
          <a:xfrm>
            <a:off x="932688" y="4069080"/>
            <a:ext cx="4663440" cy="384048"/>
          </a:xfrm>
          <a:prstGeom prst="rect">
            <a:avLst/>
          </a:prstGeom>
          <a:noFill/>
          <a:ln/>
        </p:spPr>
        <p:txBody>
          <a:bodyPr wrap="square" lIns="0" tIns="0" rIns="0" bIns="0" rtlCol="0" anchor="ctr"/>
          <a:lstStyle/>
          <a:p>
            <a:pPr marL="0" indent="0">
              <a:buNone/>
            </a:pPr>
            <a:r>
              <a:rPr lang="en-US" sz="1200" b="1" dirty="0">
                <a:solidFill>
                  <a:srgbClr val="3B322A"/>
                </a:solidFill>
                <a:latin typeface="Arial" pitchFamily="34" charset="0"/>
                <a:ea typeface="Arial" pitchFamily="34" charset="-122"/>
                <a:cs typeface="Arial" pitchFamily="34" charset="-120"/>
              </a:rPr>
              <a:t>Post-Crisis Plan  </a:t>
            </a:r>
            <a:r>
              <a:rPr lang="en-US" sz="1200" dirty="0">
                <a:solidFill>
                  <a:srgbClr val="6B5F53"/>
                </a:solidFill>
                <a:latin typeface="Arial" pitchFamily="34" charset="0"/>
                <a:ea typeface="Arial" pitchFamily="34" charset="-122"/>
                <a:cs typeface="Arial" pitchFamily="34" charset="-120"/>
              </a:rPr>
              <a:t>How I get back on my feet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046720" cy="594360"/>
          </a:xfrm>
          <a:prstGeom prst="rect">
            <a:avLst/>
          </a:prstGeom>
          <a:noFill/>
          <a:ln/>
        </p:spPr>
        <p:txBody>
          <a:bodyPr wrap="square" lIns="0" tIns="0" rIns="0" bIns="0" rtlCol="0" anchor="ctr"/>
          <a:lstStyle/>
          <a:p>
            <a:pPr marL="0" indent="0">
              <a:buNone/>
            </a:pPr>
            <a:r>
              <a:rPr lang="en-US" sz="2700" dirty="0">
                <a:solidFill>
                  <a:srgbClr val="3B322A"/>
                </a:solidFill>
                <a:latin typeface="Georgia" pitchFamily="34" charset="0"/>
                <a:ea typeface="Georgia" pitchFamily="34" charset="-122"/>
                <a:cs typeface="Georgia" pitchFamily="34" charset="-120"/>
              </a:rPr>
              <a:t>Why WRAP Fits Contemplation</a:t>
            </a:r>
            <a:endParaRPr lang="en-US" sz="2700" dirty="0"/>
          </a:p>
        </p:txBody>
      </p:sp>
      <p:sp>
        <p:nvSpPr>
          <p:cNvPr id="3" name="Title rule">
            <a:extLst>
              <a:ext uri="{C183D7F6-B498-43B3-948B-1728B52AA6E4}">
                <adec:decorative xmlns:adec="http://schemas.microsoft.com/office/drawing/2017/decorative" val="1"/>
              </a:ext>
            </a:extLst>
          </p:cNvPr>
          <p:cNvSpPr/>
          <p:nvPr/>
        </p:nvSpPr>
        <p:spPr>
          <a:xfrm>
            <a:off x="548640" y="1024128"/>
            <a:ext cx="822960" cy="45720"/>
          </a:xfrm>
          <a:prstGeom prst="rect">
            <a:avLst/>
          </a:prstGeom>
          <a:solidFill>
            <a:srgbClr val="A9542F"/>
          </a:solidFill>
          <a:ln w="12700">
            <a:solidFill>
              <a:srgbClr val="333333"/>
            </a:solidFill>
            <a:prstDash val="solid"/>
          </a:ln>
        </p:spPr>
        <p:txBody>
          <a:bodyPr/>
          <a:lstStyle/>
          <a:p>
            <a:endParaRPr lang="en-US"/>
          </a:p>
        </p:txBody>
      </p:sp>
      <p:pic>
        <p:nvPicPr>
          <p:cNvPr id="4" name="Image 0" descr="Hands writing in a notebook on a linen table in soft daylight"/>
          <p:cNvPicPr>
            <a:picLocks noChangeAspect="1"/>
          </p:cNvPicPr>
          <p:nvPr/>
        </p:nvPicPr>
        <p:blipFill>
          <a:blip r:embed="rId3"/>
          <a:srcRect l="19697" r="19697"/>
          <a:stretch/>
        </p:blipFill>
        <p:spPr>
          <a:xfrm>
            <a:off x="0" y="1207008"/>
            <a:ext cx="3566160" cy="3922776"/>
          </a:xfrm>
          <a:prstGeom prst="rect">
            <a:avLst/>
          </a:prstGeom>
        </p:spPr>
      </p:pic>
      <p:sp>
        <p:nvSpPr>
          <p:cNvPr id="5" name="Text 2"/>
          <p:cNvSpPr/>
          <p:nvPr/>
        </p:nvSpPr>
        <p:spPr>
          <a:xfrm>
            <a:off x="3886200" y="1234440"/>
            <a:ext cx="4754880" cy="274320"/>
          </a:xfrm>
          <a:prstGeom prst="rect">
            <a:avLst/>
          </a:prstGeom>
          <a:noFill/>
          <a:ln/>
        </p:spPr>
        <p:txBody>
          <a:bodyPr wrap="square" lIns="0" tIns="0" rIns="0" bIns="0" rtlCol="0" anchor="ctr"/>
          <a:lstStyle/>
          <a:p>
            <a:pPr marL="0" indent="0">
              <a:buNone/>
            </a:pPr>
            <a:r>
              <a:rPr lang="en-US" sz="1400" dirty="0">
                <a:solidFill>
                  <a:srgbClr val="A9542F"/>
                </a:solidFill>
                <a:latin typeface="Georgia" pitchFamily="34" charset="0"/>
                <a:ea typeface="Georgia" pitchFamily="34" charset="-122"/>
                <a:cs typeface="Georgia" pitchFamily="34" charset="-120"/>
              </a:rPr>
              <a:t>Nothing is required</a:t>
            </a:r>
            <a:endParaRPr lang="en-US" sz="1400" dirty="0"/>
          </a:p>
        </p:txBody>
      </p:sp>
      <p:sp>
        <p:nvSpPr>
          <p:cNvPr id="6" name="Text 3"/>
          <p:cNvSpPr/>
          <p:nvPr/>
        </p:nvSpPr>
        <p:spPr>
          <a:xfrm>
            <a:off x="3886200" y="1517904"/>
            <a:ext cx="4754880" cy="384048"/>
          </a:xfrm>
          <a:prstGeom prst="rect">
            <a:avLst/>
          </a:prstGeom>
          <a:noFill/>
          <a:ln/>
        </p:spPr>
        <p:txBody>
          <a:bodyPr wrap="square" lIns="0" tIns="0" rIns="0" bIns="0" rtlCol="0" anchor="ctr"/>
          <a:lstStyle/>
          <a:p>
            <a:pPr marL="0" indent="0">
              <a:buNone/>
            </a:pPr>
            <a:r>
              <a:rPr lang="en-US" sz="1150" dirty="0">
                <a:solidFill>
                  <a:srgbClr val="6B5F53"/>
                </a:solidFill>
                <a:latin typeface="Arial" pitchFamily="34" charset="0"/>
                <a:ea typeface="Arial" pitchFamily="34" charset="-122"/>
                <a:cs typeface="Arial" pitchFamily="34" charset="-120"/>
              </a:rPr>
              <a:t>Making a plan is not the same as committing to change.</a:t>
            </a:r>
            <a:endParaRPr lang="en-US" sz="1150" dirty="0"/>
          </a:p>
        </p:txBody>
      </p:sp>
      <p:sp>
        <p:nvSpPr>
          <p:cNvPr id="7" name="Text 4"/>
          <p:cNvSpPr/>
          <p:nvPr/>
        </p:nvSpPr>
        <p:spPr>
          <a:xfrm>
            <a:off x="3886200" y="1956816"/>
            <a:ext cx="4754880" cy="274320"/>
          </a:xfrm>
          <a:prstGeom prst="rect">
            <a:avLst/>
          </a:prstGeom>
          <a:noFill/>
          <a:ln/>
        </p:spPr>
        <p:txBody>
          <a:bodyPr wrap="square" lIns="0" tIns="0" rIns="0" bIns="0" rtlCol="0" anchor="ctr"/>
          <a:lstStyle/>
          <a:p>
            <a:pPr marL="0" indent="0">
              <a:buNone/>
            </a:pPr>
            <a:r>
              <a:rPr lang="en-US" sz="1400" dirty="0">
                <a:solidFill>
                  <a:srgbClr val="A9542F"/>
                </a:solidFill>
                <a:latin typeface="Georgia" pitchFamily="34" charset="0"/>
                <a:ea typeface="Georgia" pitchFamily="34" charset="-122"/>
                <a:cs typeface="Georgia" pitchFamily="34" charset="-120"/>
              </a:rPr>
              <a:t>It builds hope</a:t>
            </a:r>
            <a:endParaRPr lang="en-US" sz="1400" dirty="0"/>
          </a:p>
        </p:txBody>
      </p:sp>
      <p:sp>
        <p:nvSpPr>
          <p:cNvPr id="8" name="Text 5"/>
          <p:cNvSpPr/>
          <p:nvPr/>
        </p:nvSpPr>
        <p:spPr>
          <a:xfrm>
            <a:off x="3886200" y="2240280"/>
            <a:ext cx="4754880" cy="384048"/>
          </a:xfrm>
          <a:prstGeom prst="rect">
            <a:avLst/>
          </a:prstGeom>
          <a:noFill/>
          <a:ln/>
        </p:spPr>
        <p:txBody>
          <a:bodyPr wrap="square" lIns="0" tIns="0" rIns="0" bIns="0" rtlCol="0" anchor="ctr"/>
          <a:lstStyle/>
          <a:p>
            <a:pPr marL="0" indent="0">
              <a:buNone/>
            </a:pPr>
            <a:r>
              <a:rPr lang="en-US" sz="1150" dirty="0">
                <a:solidFill>
                  <a:srgbClr val="6B5F53"/>
                </a:solidFill>
                <a:latin typeface="Arial" pitchFamily="34" charset="0"/>
                <a:ea typeface="Arial" pitchFamily="34" charset="-122"/>
                <a:cs typeface="Arial" pitchFamily="34" charset="-120"/>
              </a:rPr>
              <a:t>Naming what wellness looks like makes it feel possible.</a:t>
            </a:r>
            <a:endParaRPr lang="en-US" sz="1150" dirty="0"/>
          </a:p>
        </p:txBody>
      </p:sp>
      <p:sp>
        <p:nvSpPr>
          <p:cNvPr id="9" name="Text 6"/>
          <p:cNvSpPr/>
          <p:nvPr/>
        </p:nvSpPr>
        <p:spPr>
          <a:xfrm>
            <a:off x="3886200" y="2679192"/>
            <a:ext cx="4754880" cy="274320"/>
          </a:xfrm>
          <a:prstGeom prst="rect">
            <a:avLst/>
          </a:prstGeom>
          <a:noFill/>
          <a:ln/>
        </p:spPr>
        <p:txBody>
          <a:bodyPr wrap="square" lIns="0" tIns="0" rIns="0" bIns="0" rtlCol="0" anchor="ctr"/>
          <a:lstStyle/>
          <a:p>
            <a:pPr marL="0" indent="0">
              <a:buNone/>
            </a:pPr>
            <a:r>
              <a:rPr lang="en-US" sz="1400" dirty="0">
                <a:solidFill>
                  <a:srgbClr val="A9542F"/>
                </a:solidFill>
                <a:latin typeface="Georgia" pitchFamily="34" charset="0"/>
                <a:ea typeface="Georgia" pitchFamily="34" charset="-122"/>
                <a:cs typeface="Georgia" pitchFamily="34" charset="-120"/>
              </a:rPr>
              <a:t>It shifts the decisional balance</a:t>
            </a:r>
            <a:endParaRPr lang="en-US" sz="1400" dirty="0"/>
          </a:p>
        </p:txBody>
      </p:sp>
      <p:sp>
        <p:nvSpPr>
          <p:cNvPr id="10" name="Text 7"/>
          <p:cNvSpPr/>
          <p:nvPr/>
        </p:nvSpPr>
        <p:spPr>
          <a:xfrm>
            <a:off x="3886200" y="2962656"/>
            <a:ext cx="4754880" cy="384048"/>
          </a:xfrm>
          <a:prstGeom prst="rect">
            <a:avLst/>
          </a:prstGeom>
          <a:noFill/>
          <a:ln/>
        </p:spPr>
        <p:txBody>
          <a:bodyPr wrap="square" lIns="0" tIns="0" rIns="0" bIns="0" rtlCol="0" anchor="ctr"/>
          <a:lstStyle/>
          <a:p>
            <a:pPr marL="0" indent="0">
              <a:buNone/>
            </a:pPr>
            <a:r>
              <a:rPr lang="en-US" sz="1150" dirty="0">
                <a:solidFill>
                  <a:srgbClr val="6B5F53"/>
                </a:solidFill>
                <a:latin typeface="Arial" pitchFamily="34" charset="0"/>
                <a:ea typeface="Arial" pitchFamily="34" charset="-122"/>
                <a:cs typeface="Arial" pitchFamily="34" charset="-120"/>
              </a:rPr>
              <a:t>Seeing triggers and costs on paper clarifies the pros and cons.</a:t>
            </a:r>
            <a:endParaRPr lang="en-US" sz="1150" dirty="0"/>
          </a:p>
        </p:txBody>
      </p:sp>
      <p:sp>
        <p:nvSpPr>
          <p:cNvPr id="11" name="Text 8"/>
          <p:cNvSpPr/>
          <p:nvPr/>
        </p:nvSpPr>
        <p:spPr>
          <a:xfrm>
            <a:off x="3886200" y="3401568"/>
            <a:ext cx="4754880" cy="274320"/>
          </a:xfrm>
          <a:prstGeom prst="rect">
            <a:avLst/>
          </a:prstGeom>
          <a:noFill/>
          <a:ln/>
        </p:spPr>
        <p:txBody>
          <a:bodyPr wrap="square" lIns="0" tIns="0" rIns="0" bIns="0" rtlCol="0" anchor="ctr"/>
          <a:lstStyle/>
          <a:p>
            <a:pPr marL="0" indent="0">
              <a:buNone/>
            </a:pPr>
            <a:r>
              <a:rPr lang="en-US" sz="1400" dirty="0">
                <a:solidFill>
                  <a:srgbClr val="A9542F"/>
                </a:solidFill>
                <a:latin typeface="Georgia" pitchFamily="34" charset="0"/>
                <a:ea typeface="Georgia" pitchFamily="34" charset="-122"/>
                <a:cs typeface="Georgia" pitchFamily="34" charset="-120"/>
              </a:rPr>
              <a:t>Control stays with them</a:t>
            </a:r>
            <a:endParaRPr lang="en-US" sz="1400" dirty="0"/>
          </a:p>
        </p:txBody>
      </p:sp>
      <p:sp>
        <p:nvSpPr>
          <p:cNvPr id="12" name="Text 9"/>
          <p:cNvSpPr/>
          <p:nvPr/>
        </p:nvSpPr>
        <p:spPr>
          <a:xfrm>
            <a:off x="3886200" y="3685032"/>
            <a:ext cx="4754880" cy="384048"/>
          </a:xfrm>
          <a:prstGeom prst="rect">
            <a:avLst/>
          </a:prstGeom>
          <a:noFill/>
          <a:ln/>
        </p:spPr>
        <p:txBody>
          <a:bodyPr wrap="square" lIns="0" tIns="0" rIns="0" bIns="0" rtlCol="0" anchor="ctr"/>
          <a:lstStyle/>
          <a:p>
            <a:pPr marL="0" indent="0">
              <a:buNone/>
            </a:pPr>
            <a:r>
              <a:rPr lang="en-US" sz="1150" dirty="0">
                <a:solidFill>
                  <a:srgbClr val="6B5F53"/>
                </a:solidFill>
                <a:latin typeface="Arial" pitchFamily="34" charset="0"/>
                <a:ea typeface="Arial" pitchFamily="34" charset="-122"/>
                <a:cs typeface="Arial" pitchFamily="34" charset="-120"/>
              </a:rPr>
              <a:t>Self-authored plans reduce the resistance that pressure creates.</a:t>
            </a:r>
            <a:endParaRPr lang="en-US" sz="1150" dirty="0"/>
          </a:p>
        </p:txBody>
      </p:sp>
      <p:sp>
        <p:nvSpPr>
          <p:cNvPr id="13" name="Text 10"/>
          <p:cNvSpPr/>
          <p:nvPr/>
        </p:nvSpPr>
        <p:spPr>
          <a:xfrm>
            <a:off x="3886200" y="4123944"/>
            <a:ext cx="4754880" cy="274320"/>
          </a:xfrm>
          <a:prstGeom prst="rect">
            <a:avLst/>
          </a:prstGeom>
          <a:noFill/>
          <a:ln/>
        </p:spPr>
        <p:txBody>
          <a:bodyPr wrap="square" lIns="0" tIns="0" rIns="0" bIns="0" rtlCol="0" anchor="ctr"/>
          <a:lstStyle/>
          <a:p>
            <a:pPr marL="0" indent="0">
              <a:buNone/>
            </a:pPr>
            <a:r>
              <a:rPr lang="en-US" sz="1400" dirty="0">
                <a:solidFill>
                  <a:srgbClr val="A9542F"/>
                </a:solidFill>
                <a:latin typeface="Georgia" pitchFamily="34" charset="0"/>
                <a:ea typeface="Georgia" pitchFamily="34" charset="-122"/>
                <a:cs typeface="Georgia" pitchFamily="34" charset="-120"/>
              </a:rPr>
              <a:t>Small wins raise confidence</a:t>
            </a:r>
            <a:endParaRPr lang="en-US" sz="1400" dirty="0"/>
          </a:p>
        </p:txBody>
      </p:sp>
      <p:sp>
        <p:nvSpPr>
          <p:cNvPr id="14" name="Text 11"/>
          <p:cNvSpPr/>
          <p:nvPr/>
        </p:nvSpPr>
        <p:spPr>
          <a:xfrm>
            <a:off x="3886200" y="4407408"/>
            <a:ext cx="4754880" cy="384048"/>
          </a:xfrm>
          <a:prstGeom prst="rect">
            <a:avLst/>
          </a:prstGeom>
          <a:noFill/>
          <a:ln/>
        </p:spPr>
        <p:txBody>
          <a:bodyPr wrap="square" lIns="0" tIns="0" rIns="0" bIns="0" rtlCol="0" anchor="ctr"/>
          <a:lstStyle/>
          <a:p>
            <a:pPr marL="0" indent="0">
              <a:buNone/>
            </a:pPr>
            <a:r>
              <a:rPr lang="en-US" sz="1150" dirty="0">
                <a:solidFill>
                  <a:srgbClr val="6B5F53"/>
                </a:solidFill>
                <a:latin typeface="Arial" pitchFamily="34" charset="0"/>
                <a:ea typeface="Arial" pitchFamily="34" charset="-122"/>
                <a:cs typeface="Arial" pitchFamily="34" charset="-120"/>
              </a:rPr>
              <a:t>One toolbox item tried today grows readiness for tomorrow.</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046720" cy="594360"/>
          </a:xfrm>
          <a:prstGeom prst="rect">
            <a:avLst/>
          </a:prstGeom>
          <a:noFill/>
          <a:ln/>
        </p:spPr>
        <p:txBody>
          <a:bodyPr wrap="square" lIns="0" tIns="0" rIns="0" bIns="0" rtlCol="0" anchor="ctr"/>
          <a:lstStyle/>
          <a:p>
            <a:pPr marL="0" indent="0">
              <a:buNone/>
            </a:pPr>
            <a:r>
              <a:rPr lang="en-US" sz="2700" dirty="0">
                <a:solidFill>
                  <a:srgbClr val="3B322A"/>
                </a:solidFill>
                <a:latin typeface="Georgia" pitchFamily="34" charset="0"/>
                <a:ea typeface="Georgia" pitchFamily="34" charset="-122"/>
                <a:cs typeface="Georgia" pitchFamily="34" charset="-120"/>
              </a:rPr>
              <a:t>Starting Small: A Low-Pressure First Pass</a:t>
            </a:r>
            <a:endParaRPr lang="en-US" sz="2700" dirty="0"/>
          </a:p>
        </p:txBody>
      </p:sp>
      <p:sp>
        <p:nvSpPr>
          <p:cNvPr id="3" name="Title rule">
            <a:extLst>
              <a:ext uri="{C183D7F6-B498-43B3-948B-1728B52AA6E4}">
                <adec:decorative xmlns:adec="http://schemas.microsoft.com/office/drawing/2017/decorative" val="1"/>
              </a:ext>
            </a:extLst>
          </p:cNvPr>
          <p:cNvSpPr/>
          <p:nvPr/>
        </p:nvSpPr>
        <p:spPr>
          <a:xfrm>
            <a:off x="548640" y="1024128"/>
            <a:ext cx="822960" cy="45720"/>
          </a:xfrm>
          <a:prstGeom prst="rect">
            <a:avLst/>
          </a:prstGeom>
          <a:solidFill>
            <a:srgbClr val="A9542F"/>
          </a:solidFill>
          <a:ln w="12700">
            <a:solidFill>
              <a:srgbClr val="333333"/>
            </a:solidFill>
            <a:prstDash val="solid"/>
          </a:ln>
        </p:spPr>
        <p:txBody>
          <a:bodyPr/>
          <a:lstStyle/>
          <a:p>
            <a:endParaRPr lang="en-US"/>
          </a:p>
        </p:txBody>
      </p:sp>
      <p:sp>
        <p:nvSpPr>
          <p:cNvPr id="4" name="Text 2"/>
          <p:cNvSpPr/>
          <p:nvPr/>
        </p:nvSpPr>
        <p:spPr>
          <a:xfrm>
            <a:off x="548640" y="1207008"/>
            <a:ext cx="8046720" cy="365760"/>
          </a:xfrm>
          <a:prstGeom prst="rect">
            <a:avLst/>
          </a:prstGeom>
          <a:noFill/>
          <a:ln/>
        </p:spPr>
        <p:txBody>
          <a:bodyPr wrap="square" lIns="0" tIns="0" rIns="0" bIns="0" rtlCol="0" anchor="ctr"/>
          <a:lstStyle/>
          <a:p>
            <a:pPr marL="0" indent="0">
              <a:buNone/>
            </a:pPr>
            <a:r>
              <a:rPr lang="en-US" sz="1300" dirty="0">
                <a:solidFill>
                  <a:srgbClr val="6B5F53"/>
                </a:solidFill>
                <a:latin typeface="Arial" pitchFamily="34" charset="0"/>
                <a:ea typeface="Arial" pitchFamily="34" charset="-122"/>
                <a:cs typeface="Arial" pitchFamily="34" charset="-120"/>
              </a:rPr>
              <a:t>Three sections are enough to begin. The rest can wait until readiness grows.</a:t>
            </a:r>
            <a:endParaRPr lang="en-US" sz="1300" dirty="0"/>
          </a:p>
        </p:txBody>
      </p:sp>
      <p:sp>
        <p:nvSpPr>
          <p:cNvPr id="5" name="Step card">
            <a:extLst>
              <a:ext uri="{C183D7F6-B498-43B3-948B-1728B52AA6E4}">
                <adec:decorative xmlns:adec="http://schemas.microsoft.com/office/drawing/2017/decorative" val="1"/>
              </a:ext>
            </a:extLst>
          </p:cNvPr>
          <p:cNvSpPr/>
          <p:nvPr/>
        </p:nvSpPr>
        <p:spPr>
          <a:xfrm>
            <a:off x="548640" y="1783080"/>
            <a:ext cx="2560320" cy="2331720"/>
          </a:xfrm>
          <a:prstGeom prst="rect">
            <a:avLst/>
          </a:prstGeom>
          <a:solidFill>
            <a:srgbClr val="FFFBF3"/>
          </a:solidFill>
          <a:ln w="12700">
            <a:solidFill>
              <a:srgbClr val="333333"/>
            </a:solidFill>
            <a:prstDash val="solid"/>
          </a:ln>
          <a:effectLst>
            <a:outerShdw blurRad="101600" dist="25400" dir="8100000" algn="bl" rotWithShape="0">
              <a:srgbClr val="000000">
                <a:alpha val="10000"/>
              </a:srgbClr>
            </a:outerShdw>
          </a:effectLst>
        </p:spPr>
        <p:txBody>
          <a:bodyPr/>
          <a:lstStyle/>
          <a:p>
            <a:endParaRPr lang="en-US"/>
          </a:p>
        </p:txBody>
      </p:sp>
      <p:sp>
        <p:nvSpPr>
          <p:cNvPr id="6" name="Card top rule">
            <a:extLst>
              <a:ext uri="{C183D7F6-B498-43B3-948B-1728B52AA6E4}">
                <adec:decorative xmlns:adec="http://schemas.microsoft.com/office/drawing/2017/decorative" val="1"/>
              </a:ext>
            </a:extLst>
          </p:cNvPr>
          <p:cNvSpPr/>
          <p:nvPr/>
        </p:nvSpPr>
        <p:spPr>
          <a:xfrm>
            <a:off x="548640" y="1783080"/>
            <a:ext cx="2560320" cy="73152"/>
          </a:xfrm>
          <a:prstGeom prst="rect">
            <a:avLst/>
          </a:prstGeom>
          <a:solidFill>
            <a:srgbClr val="A9542F"/>
          </a:solidFill>
          <a:ln w="12700">
            <a:solidFill>
              <a:srgbClr val="333333"/>
            </a:solidFill>
            <a:prstDash val="solid"/>
          </a:ln>
        </p:spPr>
        <p:txBody>
          <a:bodyPr/>
          <a:lstStyle/>
          <a:p>
            <a:endParaRPr lang="en-US"/>
          </a:p>
        </p:txBody>
      </p:sp>
      <p:sp>
        <p:nvSpPr>
          <p:cNvPr id="7" name="Text 5"/>
          <p:cNvSpPr/>
          <p:nvPr/>
        </p:nvSpPr>
        <p:spPr>
          <a:xfrm>
            <a:off x="804672" y="1965960"/>
            <a:ext cx="914400" cy="411480"/>
          </a:xfrm>
          <a:prstGeom prst="rect">
            <a:avLst/>
          </a:prstGeom>
          <a:noFill/>
          <a:ln/>
        </p:spPr>
        <p:txBody>
          <a:bodyPr wrap="square" lIns="0" tIns="0" rIns="0" bIns="0" rtlCol="0" anchor="ctr"/>
          <a:lstStyle/>
          <a:p>
            <a:pPr marL="0" indent="0">
              <a:buNone/>
            </a:pPr>
            <a:r>
              <a:rPr lang="en-US" sz="2200" dirty="0">
                <a:solidFill>
                  <a:srgbClr val="EAE0CE"/>
                </a:solidFill>
                <a:latin typeface="Georgia" pitchFamily="34" charset="0"/>
                <a:ea typeface="Georgia" pitchFamily="34" charset="-122"/>
                <a:cs typeface="Georgia" pitchFamily="34" charset="-120"/>
              </a:rPr>
              <a:t>01</a:t>
            </a:r>
            <a:endParaRPr lang="en-US" sz="2200" dirty="0"/>
          </a:p>
        </p:txBody>
      </p:sp>
      <p:sp>
        <p:nvSpPr>
          <p:cNvPr id="8" name="Text 6"/>
          <p:cNvSpPr/>
          <p:nvPr/>
        </p:nvSpPr>
        <p:spPr>
          <a:xfrm>
            <a:off x="804672" y="2395728"/>
            <a:ext cx="2057400" cy="548640"/>
          </a:xfrm>
          <a:prstGeom prst="rect">
            <a:avLst/>
          </a:prstGeom>
          <a:noFill/>
          <a:ln/>
        </p:spPr>
        <p:txBody>
          <a:bodyPr wrap="square" lIns="0" tIns="0" rIns="0" bIns="0" rtlCol="0" anchor="ctr"/>
          <a:lstStyle/>
          <a:p>
            <a:pPr marL="0" indent="0">
              <a:buNone/>
            </a:pPr>
            <a:r>
              <a:rPr lang="en-US" sz="1500" dirty="0">
                <a:solidFill>
                  <a:srgbClr val="3B322A"/>
                </a:solidFill>
                <a:latin typeface="Georgia" pitchFamily="34" charset="0"/>
                <a:ea typeface="Georgia" pitchFamily="34" charset="-122"/>
                <a:cs typeface="Georgia" pitchFamily="34" charset="-120"/>
              </a:rPr>
              <a:t>Build the Wellness Toolbox</a:t>
            </a:r>
            <a:endParaRPr lang="en-US" sz="1500" dirty="0"/>
          </a:p>
        </p:txBody>
      </p:sp>
      <p:sp>
        <p:nvSpPr>
          <p:cNvPr id="9" name="Text 7"/>
          <p:cNvSpPr/>
          <p:nvPr/>
        </p:nvSpPr>
        <p:spPr>
          <a:xfrm>
            <a:off x="804672" y="2971800"/>
            <a:ext cx="2057400" cy="1005840"/>
          </a:xfrm>
          <a:prstGeom prst="rect">
            <a:avLst/>
          </a:prstGeom>
          <a:noFill/>
          <a:ln/>
        </p:spPr>
        <p:txBody>
          <a:bodyPr wrap="square" lIns="0" tIns="0" rIns="0" bIns="0" rtlCol="0" anchor="ctr"/>
          <a:lstStyle/>
          <a:p>
            <a:pPr marL="0" indent="0">
              <a:buNone/>
            </a:pPr>
            <a:r>
              <a:rPr lang="en-US" sz="1100" dirty="0">
                <a:solidFill>
                  <a:srgbClr val="6B5F53"/>
                </a:solidFill>
                <a:latin typeface="Arial" pitchFamily="34" charset="0"/>
                <a:ea typeface="Arial" pitchFamily="34" charset="-122"/>
                <a:cs typeface="Arial" pitchFamily="34" charset="-120"/>
              </a:rPr>
              <a:t>List what already helps — sleep, music, a walk, a call to a friend. Strengths first, problems later.</a:t>
            </a:r>
            <a:endParaRPr lang="en-US" sz="1100" dirty="0"/>
          </a:p>
        </p:txBody>
      </p:sp>
      <p:sp>
        <p:nvSpPr>
          <p:cNvPr id="10" name="Step card">
            <a:extLst>
              <a:ext uri="{C183D7F6-B498-43B3-948B-1728B52AA6E4}">
                <adec:decorative xmlns:adec="http://schemas.microsoft.com/office/drawing/2017/decorative" val="1"/>
              </a:ext>
            </a:extLst>
          </p:cNvPr>
          <p:cNvSpPr/>
          <p:nvPr/>
        </p:nvSpPr>
        <p:spPr>
          <a:xfrm>
            <a:off x="3291840" y="1783080"/>
            <a:ext cx="2560320" cy="2331720"/>
          </a:xfrm>
          <a:prstGeom prst="rect">
            <a:avLst/>
          </a:prstGeom>
          <a:solidFill>
            <a:srgbClr val="FFFBF3"/>
          </a:solidFill>
          <a:ln w="12700">
            <a:solidFill>
              <a:srgbClr val="333333"/>
            </a:solidFill>
            <a:prstDash val="solid"/>
          </a:ln>
          <a:effectLst>
            <a:outerShdw blurRad="101600" dist="25400" dir="8100000" algn="bl" rotWithShape="0">
              <a:srgbClr val="000000">
                <a:alpha val="10000"/>
              </a:srgbClr>
            </a:outerShdw>
          </a:effectLst>
        </p:spPr>
        <p:txBody>
          <a:bodyPr/>
          <a:lstStyle/>
          <a:p>
            <a:endParaRPr lang="en-US"/>
          </a:p>
        </p:txBody>
      </p:sp>
      <p:sp>
        <p:nvSpPr>
          <p:cNvPr id="11" name="Card top rule">
            <a:extLst>
              <a:ext uri="{C183D7F6-B498-43B3-948B-1728B52AA6E4}">
                <adec:decorative xmlns:adec="http://schemas.microsoft.com/office/drawing/2017/decorative" val="1"/>
              </a:ext>
            </a:extLst>
          </p:cNvPr>
          <p:cNvSpPr/>
          <p:nvPr/>
        </p:nvSpPr>
        <p:spPr>
          <a:xfrm>
            <a:off x="3291840" y="1783080"/>
            <a:ext cx="2560320" cy="73152"/>
          </a:xfrm>
          <a:prstGeom prst="rect">
            <a:avLst/>
          </a:prstGeom>
          <a:solidFill>
            <a:srgbClr val="A9542F"/>
          </a:solidFill>
          <a:ln w="12700">
            <a:solidFill>
              <a:srgbClr val="333333"/>
            </a:solidFill>
            <a:prstDash val="solid"/>
          </a:ln>
        </p:spPr>
        <p:txBody>
          <a:bodyPr/>
          <a:lstStyle/>
          <a:p>
            <a:endParaRPr lang="en-US"/>
          </a:p>
        </p:txBody>
      </p:sp>
      <p:sp>
        <p:nvSpPr>
          <p:cNvPr id="12" name="Text 10"/>
          <p:cNvSpPr/>
          <p:nvPr/>
        </p:nvSpPr>
        <p:spPr>
          <a:xfrm>
            <a:off x="3547872" y="1965960"/>
            <a:ext cx="914400" cy="411480"/>
          </a:xfrm>
          <a:prstGeom prst="rect">
            <a:avLst/>
          </a:prstGeom>
          <a:noFill/>
          <a:ln/>
        </p:spPr>
        <p:txBody>
          <a:bodyPr wrap="square" lIns="0" tIns="0" rIns="0" bIns="0" rtlCol="0" anchor="ctr"/>
          <a:lstStyle/>
          <a:p>
            <a:pPr marL="0" indent="0">
              <a:buNone/>
            </a:pPr>
            <a:r>
              <a:rPr lang="en-US" sz="2200" dirty="0">
                <a:solidFill>
                  <a:srgbClr val="EAE0CE"/>
                </a:solidFill>
                <a:latin typeface="Georgia" pitchFamily="34" charset="0"/>
                <a:ea typeface="Georgia" pitchFamily="34" charset="-122"/>
                <a:cs typeface="Georgia" pitchFamily="34" charset="-120"/>
              </a:rPr>
              <a:t>02</a:t>
            </a:r>
            <a:endParaRPr lang="en-US" sz="2200" dirty="0"/>
          </a:p>
        </p:txBody>
      </p:sp>
      <p:sp>
        <p:nvSpPr>
          <p:cNvPr id="13" name="Text 11"/>
          <p:cNvSpPr/>
          <p:nvPr/>
        </p:nvSpPr>
        <p:spPr>
          <a:xfrm>
            <a:off x="3547872" y="2395728"/>
            <a:ext cx="2057400" cy="548640"/>
          </a:xfrm>
          <a:prstGeom prst="rect">
            <a:avLst/>
          </a:prstGeom>
          <a:noFill/>
          <a:ln/>
        </p:spPr>
        <p:txBody>
          <a:bodyPr wrap="square" lIns="0" tIns="0" rIns="0" bIns="0" rtlCol="0" anchor="ctr"/>
          <a:lstStyle/>
          <a:p>
            <a:pPr marL="0" indent="0">
              <a:buNone/>
            </a:pPr>
            <a:r>
              <a:rPr lang="en-US" sz="1500" dirty="0">
                <a:solidFill>
                  <a:srgbClr val="3B322A"/>
                </a:solidFill>
                <a:latin typeface="Georgia" pitchFamily="34" charset="0"/>
                <a:ea typeface="Georgia" pitchFamily="34" charset="-122"/>
                <a:cs typeface="Georgia" pitchFamily="34" charset="-120"/>
              </a:rPr>
              <a:t>Sketch Daily Maintenance</a:t>
            </a:r>
            <a:endParaRPr lang="en-US" sz="1500" dirty="0"/>
          </a:p>
        </p:txBody>
      </p:sp>
      <p:sp>
        <p:nvSpPr>
          <p:cNvPr id="14" name="Text 12"/>
          <p:cNvSpPr/>
          <p:nvPr/>
        </p:nvSpPr>
        <p:spPr>
          <a:xfrm>
            <a:off x="3547872" y="2971800"/>
            <a:ext cx="2057400" cy="1005840"/>
          </a:xfrm>
          <a:prstGeom prst="rect">
            <a:avLst/>
          </a:prstGeom>
          <a:noFill/>
          <a:ln/>
        </p:spPr>
        <p:txBody>
          <a:bodyPr wrap="square" lIns="0" tIns="0" rIns="0" bIns="0" rtlCol="0" anchor="ctr"/>
          <a:lstStyle/>
          <a:p>
            <a:pPr marL="0" indent="0">
              <a:buNone/>
            </a:pPr>
            <a:r>
              <a:rPr lang="en-US" sz="1100" dirty="0">
                <a:solidFill>
                  <a:srgbClr val="6B5F53"/>
                </a:solidFill>
                <a:latin typeface="Arial" pitchFamily="34" charset="0"/>
                <a:ea typeface="Arial" pitchFamily="34" charset="-122"/>
                <a:cs typeface="Arial" pitchFamily="34" charset="-120"/>
              </a:rPr>
              <a:t>Describe what “well” looks like and a few things that keep it that way. Keep it to five lines.</a:t>
            </a:r>
            <a:endParaRPr lang="en-US" sz="1100" dirty="0"/>
          </a:p>
        </p:txBody>
      </p:sp>
      <p:sp>
        <p:nvSpPr>
          <p:cNvPr id="15" name="Step card">
            <a:extLst>
              <a:ext uri="{C183D7F6-B498-43B3-948B-1728B52AA6E4}">
                <adec:decorative xmlns:adec="http://schemas.microsoft.com/office/drawing/2017/decorative" val="1"/>
              </a:ext>
            </a:extLst>
          </p:cNvPr>
          <p:cNvSpPr/>
          <p:nvPr/>
        </p:nvSpPr>
        <p:spPr>
          <a:xfrm>
            <a:off x="6035040" y="1783080"/>
            <a:ext cx="2560320" cy="2331720"/>
          </a:xfrm>
          <a:prstGeom prst="rect">
            <a:avLst/>
          </a:prstGeom>
          <a:solidFill>
            <a:srgbClr val="FFFBF3"/>
          </a:solidFill>
          <a:ln w="12700">
            <a:solidFill>
              <a:srgbClr val="333333"/>
            </a:solidFill>
            <a:prstDash val="solid"/>
          </a:ln>
          <a:effectLst>
            <a:outerShdw blurRad="101600" dist="25400" dir="8100000" algn="bl" rotWithShape="0">
              <a:srgbClr val="000000">
                <a:alpha val="10000"/>
              </a:srgbClr>
            </a:outerShdw>
          </a:effectLst>
        </p:spPr>
        <p:txBody>
          <a:bodyPr/>
          <a:lstStyle/>
          <a:p>
            <a:endParaRPr lang="en-US"/>
          </a:p>
        </p:txBody>
      </p:sp>
      <p:sp>
        <p:nvSpPr>
          <p:cNvPr id="16" name="Card top rule">
            <a:extLst>
              <a:ext uri="{C183D7F6-B498-43B3-948B-1728B52AA6E4}">
                <adec:decorative xmlns:adec="http://schemas.microsoft.com/office/drawing/2017/decorative" val="1"/>
              </a:ext>
            </a:extLst>
          </p:cNvPr>
          <p:cNvSpPr/>
          <p:nvPr/>
        </p:nvSpPr>
        <p:spPr>
          <a:xfrm>
            <a:off x="6035040" y="1783080"/>
            <a:ext cx="2560320" cy="73152"/>
          </a:xfrm>
          <a:prstGeom prst="rect">
            <a:avLst/>
          </a:prstGeom>
          <a:solidFill>
            <a:srgbClr val="A9542F"/>
          </a:solidFill>
          <a:ln w="12700">
            <a:solidFill>
              <a:srgbClr val="333333"/>
            </a:solidFill>
            <a:prstDash val="solid"/>
          </a:ln>
        </p:spPr>
        <p:txBody>
          <a:bodyPr/>
          <a:lstStyle/>
          <a:p>
            <a:endParaRPr lang="en-US"/>
          </a:p>
        </p:txBody>
      </p:sp>
      <p:sp>
        <p:nvSpPr>
          <p:cNvPr id="17" name="Text 15"/>
          <p:cNvSpPr/>
          <p:nvPr/>
        </p:nvSpPr>
        <p:spPr>
          <a:xfrm>
            <a:off x="6291072" y="1965960"/>
            <a:ext cx="914400" cy="411480"/>
          </a:xfrm>
          <a:prstGeom prst="rect">
            <a:avLst/>
          </a:prstGeom>
          <a:noFill/>
          <a:ln/>
        </p:spPr>
        <p:txBody>
          <a:bodyPr wrap="square" lIns="0" tIns="0" rIns="0" bIns="0" rtlCol="0" anchor="ctr"/>
          <a:lstStyle/>
          <a:p>
            <a:pPr marL="0" indent="0">
              <a:buNone/>
            </a:pPr>
            <a:r>
              <a:rPr lang="en-US" sz="2200" dirty="0">
                <a:solidFill>
                  <a:srgbClr val="EAE0CE"/>
                </a:solidFill>
                <a:latin typeface="Georgia" pitchFamily="34" charset="0"/>
                <a:ea typeface="Georgia" pitchFamily="34" charset="-122"/>
                <a:cs typeface="Georgia" pitchFamily="34" charset="-120"/>
              </a:rPr>
              <a:t>03</a:t>
            </a:r>
            <a:endParaRPr lang="en-US" sz="2200" dirty="0"/>
          </a:p>
        </p:txBody>
      </p:sp>
      <p:sp>
        <p:nvSpPr>
          <p:cNvPr id="18" name="Text 16"/>
          <p:cNvSpPr/>
          <p:nvPr/>
        </p:nvSpPr>
        <p:spPr>
          <a:xfrm>
            <a:off x="6291072" y="2395728"/>
            <a:ext cx="2057400" cy="548640"/>
          </a:xfrm>
          <a:prstGeom prst="rect">
            <a:avLst/>
          </a:prstGeom>
          <a:noFill/>
          <a:ln/>
        </p:spPr>
        <p:txBody>
          <a:bodyPr wrap="square" lIns="0" tIns="0" rIns="0" bIns="0" rtlCol="0" anchor="ctr"/>
          <a:lstStyle/>
          <a:p>
            <a:pPr marL="0" indent="0">
              <a:buNone/>
            </a:pPr>
            <a:r>
              <a:rPr lang="en-US" sz="1500" dirty="0">
                <a:solidFill>
                  <a:srgbClr val="3B322A"/>
                </a:solidFill>
                <a:latin typeface="Georgia" pitchFamily="34" charset="0"/>
                <a:ea typeface="Georgia" pitchFamily="34" charset="-122"/>
                <a:cs typeface="Georgia" pitchFamily="34" charset="-120"/>
              </a:rPr>
              <a:t>Name Triggers &amp; Early Signs</a:t>
            </a:r>
            <a:endParaRPr lang="en-US" sz="1500" dirty="0"/>
          </a:p>
        </p:txBody>
      </p:sp>
      <p:sp>
        <p:nvSpPr>
          <p:cNvPr id="19" name="Text 17"/>
          <p:cNvSpPr/>
          <p:nvPr/>
        </p:nvSpPr>
        <p:spPr>
          <a:xfrm>
            <a:off x="6291072" y="2971800"/>
            <a:ext cx="2057400" cy="1005840"/>
          </a:xfrm>
          <a:prstGeom prst="rect">
            <a:avLst/>
          </a:prstGeom>
          <a:noFill/>
          <a:ln/>
        </p:spPr>
        <p:txBody>
          <a:bodyPr wrap="square" lIns="0" tIns="0" rIns="0" bIns="0" rtlCol="0" anchor="ctr"/>
          <a:lstStyle/>
          <a:p>
            <a:pPr marL="0" indent="0">
              <a:buNone/>
            </a:pPr>
            <a:r>
              <a:rPr lang="en-US" sz="1100" dirty="0">
                <a:solidFill>
                  <a:srgbClr val="6B5F53"/>
                </a:solidFill>
                <a:latin typeface="Arial" pitchFamily="34" charset="0"/>
                <a:ea typeface="Arial" pitchFamily="34" charset="-122"/>
                <a:cs typeface="Arial" pitchFamily="34" charset="-120"/>
              </a:rPr>
              <a:t>Notice what tips the balance and what shows up first. Awareness alone is progress.</a:t>
            </a:r>
            <a:endParaRPr lang="en-US" sz="1100" dirty="0"/>
          </a:p>
        </p:txBody>
      </p:sp>
      <p:sp>
        <p:nvSpPr>
          <p:cNvPr id="20" name="Text 18"/>
          <p:cNvSpPr/>
          <p:nvPr/>
        </p:nvSpPr>
        <p:spPr>
          <a:xfrm>
            <a:off x="548640" y="4315968"/>
            <a:ext cx="8046720" cy="365760"/>
          </a:xfrm>
          <a:prstGeom prst="rect">
            <a:avLst/>
          </a:prstGeom>
          <a:noFill/>
          <a:ln/>
        </p:spPr>
        <p:txBody>
          <a:bodyPr wrap="square" lIns="0" tIns="0" rIns="0" bIns="0" rtlCol="0" anchor="ctr"/>
          <a:lstStyle/>
          <a:p>
            <a:pPr marL="0" indent="0">
              <a:buNone/>
            </a:pPr>
            <a:r>
              <a:rPr lang="en-US" sz="1200" b="1" dirty="0">
                <a:solidFill>
                  <a:srgbClr val="7C8B6B"/>
                </a:solidFill>
                <a:latin typeface="Arial" pitchFamily="34" charset="0"/>
                <a:ea typeface="Arial" pitchFamily="34" charset="-122"/>
                <a:cs typeface="Arial" pitchFamily="34" charset="-120"/>
              </a:rPr>
              <a:t>Rule of thumb: 15 minutes, pencil not ink — the plan is meant to be revised.</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046720" cy="594360"/>
          </a:xfrm>
          <a:prstGeom prst="rect">
            <a:avLst/>
          </a:prstGeom>
          <a:noFill/>
          <a:ln/>
        </p:spPr>
        <p:txBody>
          <a:bodyPr wrap="square" lIns="0" tIns="0" rIns="0" bIns="0" rtlCol="0" anchor="ctr"/>
          <a:lstStyle/>
          <a:p>
            <a:pPr marL="0" indent="0">
              <a:buNone/>
            </a:pPr>
            <a:r>
              <a:rPr lang="en-US" sz="2700" dirty="0">
                <a:solidFill>
                  <a:srgbClr val="3B322A"/>
                </a:solidFill>
                <a:latin typeface="Georgia" pitchFamily="34" charset="0"/>
                <a:ea typeface="Georgia" pitchFamily="34" charset="-122"/>
                <a:cs typeface="Georgia" pitchFamily="34" charset="-120"/>
              </a:rPr>
              <a:t>Moving Toward Preparation</a:t>
            </a:r>
            <a:endParaRPr lang="en-US" sz="2700" dirty="0"/>
          </a:p>
        </p:txBody>
      </p:sp>
      <p:sp>
        <p:nvSpPr>
          <p:cNvPr id="3" name="Title rule">
            <a:extLst>
              <a:ext uri="{C183D7F6-B498-43B3-948B-1728B52AA6E4}">
                <adec:decorative xmlns:adec="http://schemas.microsoft.com/office/drawing/2017/decorative" val="1"/>
              </a:ext>
            </a:extLst>
          </p:cNvPr>
          <p:cNvSpPr/>
          <p:nvPr/>
        </p:nvSpPr>
        <p:spPr>
          <a:xfrm>
            <a:off x="548640" y="1024128"/>
            <a:ext cx="822960" cy="45720"/>
          </a:xfrm>
          <a:prstGeom prst="rect">
            <a:avLst/>
          </a:prstGeom>
          <a:solidFill>
            <a:srgbClr val="A9542F"/>
          </a:solidFill>
          <a:ln w="12700">
            <a:solidFill>
              <a:srgbClr val="333333"/>
            </a:solidFill>
            <a:prstDash val="solid"/>
          </a:ln>
        </p:spPr>
        <p:txBody>
          <a:bodyPr/>
          <a:lstStyle/>
          <a:p>
            <a:endParaRPr lang="en-US"/>
          </a:p>
        </p:txBody>
      </p:sp>
      <p:sp>
        <p:nvSpPr>
          <p:cNvPr id="4" name="Text 2"/>
          <p:cNvSpPr/>
          <p:nvPr/>
        </p:nvSpPr>
        <p:spPr>
          <a:xfrm>
            <a:off x="548640" y="1170432"/>
            <a:ext cx="8046720" cy="365760"/>
          </a:xfrm>
          <a:prstGeom prst="rect">
            <a:avLst/>
          </a:prstGeom>
          <a:noFill/>
          <a:ln/>
        </p:spPr>
        <p:txBody>
          <a:bodyPr wrap="square" lIns="0" tIns="0" rIns="0" bIns="0" rtlCol="0" anchor="ctr"/>
          <a:lstStyle/>
          <a:p>
            <a:pPr marL="0" indent="0">
              <a:buNone/>
            </a:pPr>
            <a:r>
              <a:rPr lang="en-US" sz="1300" dirty="0">
                <a:solidFill>
                  <a:srgbClr val="6B5F53"/>
                </a:solidFill>
                <a:latin typeface="Arial" pitchFamily="34" charset="0"/>
                <a:ea typeface="Arial" pitchFamily="34" charset="-122"/>
                <a:cs typeface="Arial" pitchFamily="34" charset="-120"/>
              </a:rPr>
              <a:t>Signs that WRAP is doing its work at this stage</a:t>
            </a:r>
            <a:endParaRPr lang="en-US" sz="1300" dirty="0"/>
          </a:p>
        </p:txBody>
      </p:sp>
      <p:sp>
        <p:nvSpPr>
          <p:cNvPr id="5" name="Row band">
            <a:extLst>
              <a:ext uri="{C183D7F6-B498-43B3-948B-1728B52AA6E4}">
                <adec:decorative xmlns:adec="http://schemas.microsoft.com/office/drawing/2017/decorative" val="1"/>
              </a:ext>
            </a:extLst>
          </p:cNvPr>
          <p:cNvSpPr/>
          <p:nvPr/>
        </p:nvSpPr>
        <p:spPr>
          <a:xfrm>
            <a:off x="548640" y="1691640"/>
            <a:ext cx="8046720" cy="457200"/>
          </a:xfrm>
          <a:prstGeom prst="rect">
            <a:avLst/>
          </a:prstGeom>
          <a:solidFill>
            <a:srgbClr val="FFFBF3"/>
          </a:solidFill>
          <a:ln w="12700">
            <a:solidFill>
              <a:srgbClr val="333333"/>
            </a:solidFill>
            <a:prstDash val="solid"/>
          </a:ln>
        </p:spPr>
        <p:txBody>
          <a:bodyPr/>
          <a:lstStyle/>
          <a:p>
            <a:endParaRPr lang="en-US"/>
          </a:p>
        </p:txBody>
      </p:sp>
      <p:sp>
        <p:nvSpPr>
          <p:cNvPr id="6" name="Row accent">
            <a:extLst>
              <a:ext uri="{C183D7F6-B498-43B3-948B-1728B52AA6E4}">
                <adec:decorative xmlns:adec="http://schemas.microsoft.com/office/drawing/2017/decorative" val="1"/>
              </a:ext>
            </a:extLst>
          </p:cNvPr>
          <p:cNvSpPr/>
          <p:nvPr/>
        </p:nvSpPr>
        <p:spPr>
          <a:xfrm>
            <a:off x="548640" y="1691640"/>
            <a:ext cx="54864" cy="457200"/>
          </a:xfrm>
          <a:prstGeom prst="rect">
            <a:avLst/>
          </a:prstGeom>
          <a:solidFill>
            <a:srgbClr val="7C8B6B"/>
          </a:solidFill>
          <a:ln w="12700">
            <a:solidFill>
              <a:srgbClr val="333333"/>
            </a:solidFill>
            <a:prstDash val="solid"/>
          </a:ln>
        </p:spPr>
        <p:txBody>
          <a:bodyPr/>
          <a:lstStyle/>
          <a:p>
            <a:endParaRPr lang="en-US"/>
          </a:p>
        </p:txBody>
      </p:sp>
      <p:sp>
        <p:nvSpPr>
          <p:cNvPr id="7" name="Text 5"/>
          <p:cNvSpPr/>
          <p:nvPr/>
        </p:nvSpPr>
        <p:spPr>
          <a:xfrm>
            <a:off x="822960" y="1691640"/>
            <a:ext cx="7589520" cy="457200"/>
          </a:xfrm>
          <a:prstGeom prst="rect">
            <a:avLst/>
          </a:prstGeom>
          <a:noFill/>
          <a:ln/>
        </p:spPr>
        <p:txBody>
          <a:bodyPr wrap="square" lIns="0" tIns="0" rIns="0" bIns="0" rtlCol="0" anchor="ctr"/>
          <a:lstStyle/>
          <a:p>
            <a:pPr marL="0" indent="0">
              <a:buNone/>
            </a:pPr>
            <a:r>
              <a:rPr lang="en-US" sz="1250" dirty="0">
                <a:solidFill>
                  <a:srgbClr val="3B322A"/>
                </a:solidFill>
                <a:latin typeface="Arial" pitchFamily="34" charset="0"/>
                <a:ea typeface="Arial" pitchFamily="34" charset="-122"/>
                <a:cs typeface="Arial" pitchFamily="34" charset="-120"/>
              </a:rPr>
              <a:t>Talks about wellness in specifics rather than generalities</a:t>
            </a:r>
            <a:endParaRPr lang="en-US" sz="1250" dirty="0"/>
          </a:p>
        </p:txBody>
      </p:sp>
      <p:sp>
        <p:nvSpPr>
          <p:cNvPr id="8" name="Row band">
            <a:extLst>
              <a:ext uri="{C183D7F6-B498-43B3-948B-1728B52AA6E4}">
                <adec:decorative xmlns:adec="http://schemas.microsoft.com/office/drawing/2017/decorative" val="1"/>
              </a:ext>
            </a:extLst>
          </p:cNvPr>
          <p:cNvSpPr/>
          <p:nvPr/>
        </p:nvSpPr>
        <p:spPr>
          <a:xfrm>
            <a:off x="548640" y="2258568"/>
            <a:ext cx="8046720" cy="457200"/>
          </a:xfrm>
          <a:prstGeom prst="rect">
            <a:avLst/>
          </a:prstGeom>
          <a:solidFill>
            <a:srgbClr val="EAE0CE"/>
          </a:solidFill>
          <a:ln w="12700">
            <a:solidFill>
              <a:srgbClr val="333333"/>
            </a:solidFill>
            <a:prstDash val="solid"/>
          </a:ln>
        </p:spPr>
        <p:txBody>
          <a:bodyPr/>
          <a:lstStyle/>
          <a:p>
            <a:endParaRPr lang="en-US"/>
          </a:p>
        </p:txBody>
      </p:sp>
      <p:sp>
        <p:nvSpPr>
          <p:cNvPr id="9" name="Row accent">
            <a:extLst>
              <a:ext uri="{C183D7F6-B498-43B3-948B-1728B52AA6E4}">
                <adec:decorative xmlns:adec="http://schemas.microsoft.com/office/drawing/2017/decorative" val="1"/>
              </a:ext>
            </a:extLst>
          </p:cNvPr>
          <p:cNvSpPr/>
          <p:nvPr/>
        </p:nvSpPr>
        <p:spPr>
          <a:xfrm>
            <a:off x="548640" y="2258568"/>
            <a:ext cx="54864" cy="457200"/>
          </a:xfrm>
          <a:prstGeom prst="rect">
            <a:avLst/>
          </a:prstGeom>
          <a:solidFill>
            <a:srgbClr val="7C8B6B"/>
          </a:solidFill>
          <a:ln w="12700">
            <a:solidFill>
              <a:srgbClr val="333333"/>
            </a:solidFill>
            <a:prstDash val="solid"/>
          </a:ln>
        </p:spPr>
        <p:txBody>
          <a:bodyPr/>
          <a:lstStyle/>
          <a:p>
            <a:endParaRPr lang="en-US"/>
          </a:p>
        </p:txBody>
      </p:sp>
      <p:sp>
        <p:nvSpPr>
          <p:cNvPr id="10" name="Text 8"/>
          <p:cNvSpPr/>
          <p:nvPr/>
        </p:nvSpPr>
        <p:spPr>
          <a:xfrm>
            <a:off x="822960" y="2258568"/>
            <a:ext cx="7589520" cy="457200"/>
          </a:xfrm>
          <a:prstGeom prst="rect">
            <a:avLst/>
          </a:prstGeom>
          <a:noFill/>
          <a:ln/>
        </p:spPr>
        <p:txBody>
          <a:bodyPr wrap="square" lIns="0" tIns="0" rIns="0" bIns="0" rtlCol="0" anchor="ctr"/>
          <a:lstStyle/>
          <a:p>
            <a:pPr marL="0" indent="0">
              <a:buNone/>
            </a:pPr>
            <a:r>
              <a:rPr lang="en-US" sz="1250" dirty="0">
                <a:solidFill>
                  <a:srgbClr val="3B322A"/>
                </a:solidFill>
                <a:latin typeface="Arial" pitchFamily="34" charset="0"/>
                <a:ea typeface="Arial" pitchFamily="34" charset="-122"/>
                <a:cs typeface="Arial" pitchFamily="34" charset="-120"/>
              </a:rPr>
              <a:t>Uses a toolbox item on their own, without being prompted</a:t>
            </a:r>
            <a:endParaRPr lang="en-US" sz="1250" dirty="0"/>
          </a:p>
        </p:txBody>
      </p:sp>
      <p:sp>
        <p:nvSpPr>
          <p:cNvPr id="11" name="Row band">
            <a:extLst>
              <a:ext uri="{C183D7F6-B498-43B3-948B-1728B52AA6E4}">
                <adec:decorative xmlns:adec="http://schemas.microsoft.com/office/drawing/2017/decorative" val="1"/>
              </a:ext>
            </a:extLst>
          </p:cNvPr>
          <p:cNvSpPr/>
          <p:nvPr/>
        </p:nvSpPr>
        <p:spPr>
          <a:xfrm>
            <a:off x="548640" y="2825496"/>
            <a:ext cx="8046720" cy="457200"/>
          </a:xfrm>
          <a:prstGeom prst="rect">
            <a:avLst/>
          </a:prstGeom>
          <a:solidFill>
            <a:srgbClr val="FFFBF3"/>
          </a:solidFill>
          <a:ln w="12700">
            <a:solidFill>
              <a:srgbClr val="333333"/>
            </a:solidFill>
            <a:prstDash val="solid"/>
          </a:ln>
        </p:spPr>
        <p:txBody>
          <a:bodyPr/>
          <a:lstStyle/>
          <a:p>
            <a:endParaRPr lang="en-US"/>
          </a:p>
        </p:txBody>
      </p:sp>
      <p:sp>
        <p:nvSpPr>
          <p:cNvPr id="12" name="Row accent">
            <a:extLst>
              <a:ext uri="{C183D7F6-B498-43B3-948B-1728B52AA6E4}">
                <adec:decorative xmlns:adec="http://schemas.microsoft.com/office/drawing/2017/decorative" val="1"/>
              </a:ext>
            </a:extLst>
          </p:cNvPr>
          <p:cNvSpPr/>
          <p:nvPr/>
        </p:nvSpPr>
        <p:spPr>
          <a:xfrm>
            <a:off x="548640" y="2825496"/>
            <a:ext cx="54864" cy="457200"/>
          </a:xfrm>
          <a:prstGeom prst="rect">
            <a:avLst/>
          </a:prstGeom>
          <a:solidFill>
            <a:srgbClr val="7C8B6B"/>
          </a:solidFill>
          <a:ln w="12700">
            <a:solidFill>
              <a:srgbClr val="333333"/>
            </a:solidFill>
            <a:prstDash val="solid"/>
          </a:ln>
        </p:spPr>
        <p:txBody>
          <a:bodyPr/>
          <a:lstStyle/>
          <a:p>
            <a:endParaRPr lang="en-US"/>
          </a:p>
        </p:txBody>
      </p:sp>
      <p:sp>
        <p:nvSpPr>
          <p:cNvPr id="13" name="Text 11"/>
          <p:cNvSpPr/>
          <p:nvPr/>
        </p:nvSpPr>
        <p:spPr>
          <a:xfrm>
            <a:off x="822960" y="2825496"/>
            <a:ext cx="7589520" cy="457200"/>
          </a:xfrm>
          <a:prstGeom prst="rect">
            <a:avLst/>
          </a:prstGeom>
          <a:noFill/>
          <a:ln/>
        </p:spPr>
        <p:txBody>
          <a:bodyPr wrap="square" lIns="0" tIns="0" rIns="0" bIns="0" rtlCol="0" anchor="ctr"/>
          <a:lstStyle/>
          <a:p>
            <a:pPr marL="0" indent="0">
              <a:buNone/>
            </a:pPr>
            <a:r>
              <a:rPr lang="en-US" sz="1250" dirty="0">
                <a:solidFill>
                  <a:srgbClr val="3B322A"/>
                </a:solidFill>
                <a:latin typeface="Arial" pitchFamily="34" charset="0"/>
                <a:ea typeface="Arial" pitchFamily="34" charset="-122"/>
                <a:cs typeface="Arial" pitchFamily="34" charset="-120"/>
              </a:rPr>
              <a:t>Recognizes an early warning sign in real time</a:t>
            </a:r>
            <a:endParaRPr lang="en-US" sz="1250" dirty="0"/>
          </a:p>
        </p:txBody>
      </p:sp>
      <p:sp>
        <p:nvSpPr>
          <p:cNvPr id="14" name="Row band">
            <a:extLst>
              <a:ext uri="{C183D7F6-B498-43B3-948B-1728B52AA6E4}">
                <adec:decorative xmlns:adec="http://schemas.microsoft.com/office/drawing/2017/decorative" val="1"/>
              </a:ext>
            </a:extLst>
          </p:cNvPr>
          <p:cNvSpPr/>
          <p:nvPr/>
        </p:nvSpPr>
        <p:spPr>
          <a:xfrm>
            <a:off x="548640" y="3392424"/>
            <a:ext cx="8046720" cy="457200"/>
          </a:xfrm>
          <a:prstGeom prst="rect">
            <a:avLst/>
          </a:prstGeom>
          <a:solidFill>
            <a:srgbClr val="EAE0CE"/>
          </a:solidFill>
          <a:ln w="12700">
            <a:solidFill>
              <a:srgbClr val="333333"/>
            </a:solidFill>
            <a:prstDash val="solid"/>
          </a:ln>
        </p:spPr>
        <p:txBody>
          <a:bodyPr/>
          <a:lstStyle/>
          <a:p>
            <a:endParaRPr lang="en-US"/>
          </a:p>
        </p:txBody>
      </p:sp>
      <p:sp>
        <p:nvSpPr>
          <p:cNvPr id="15" name="Row accent">
            <a:extLst>
              <a:ext uri="{C183D7F6-B498-43B3-948B-1728B52AA6E4}">
                <adec:decorative xmlns:adec="http://schemas.microsoft.com/office/drawing/2017/decorative" val="1"/>
              </a:ext>
            </a:extLst>
          </p:cNvPr>
          <p:cNvSpPr/>
          <p:nvPr/>
        </p:nvSpPr>
        <p:spPr>
          <a:xfrm>
            <a:off x="548640" y="3392424"/>
            <a:ext cx="54864" cy="457200"/>
          </a:xfrm>
          <a:prstGeom prst="rect">
            <a:avLst/>
          </a:prstGeom>
          <a:solidFill>
            <a:srgbClr val="7C8B6B"/>
          </a:solidFill>
          <a:ln w="12700">
            <a:solidFill>
              <a:srgbClr val="333333"/>
            </a:solidFill>
            <a:prstDash val="solid"/>
          </a:ln>
        </p:spPr>
        <p:txBody>
          <a:bodyPr/>
          <a:lstStyle/>
          <a:p>
            <a:endParaRPr lang="en-US"/>
          </a:p>
        </p:txBody>
      </p:sp>
      <p:sp>
        <p:nvSpPr>
          <p:cNvPr id="16" name="Text 14"/>
          <p:cNvSpPr/>
          <p:nvPr/>
        </p:nvSpPr>
        <p:spPr>
          <a:xfrm>
            <a:off x="822960" y="3392424"/>
            <a:ext cx="7589520" cy="457200"/>
          </a:xfrm>
          <a:prstGeom prst="rect">
            <a:avLst/>
          </a:prstGeom>
          <a:noFill/>
          <a:ln/>
        </p:spPr>
        <p:txBody>
          <a:bodyPr wrap="square" lIns="0" tIns="0" rIns="0" bIns="0" rtlCol="0" anchor="ctr"/>
          <a:lstStyle/>
          <a:p>
            <a:pPr marL="0" indent="0">
              <a:buNone/>
            </a:pPr>
            <a:r>
              <a:rPr lang="en-US" sz="1250" dirty="0">
                <a:solidFill>
                  <a:srgbClr val="3B322A"/>
                </a:solidFill>
                <a:latin typeface="Arial" pitchFamily="34" charset="0"/>
                <a:ea typeface="Arial" pitchFamily="34" charset="-122"/>
                <a:cs typeface="Arial" pitchFamily="34" charset="-120"/>
              </a:rPr>
              <a:t>Starts asking “what would I do if…” instead of “why bother”</a:t>
            </a:r>
            <a:endParaRPr lang="en-US" sz="1250" dirty="0"/>
          </a:p>
        </p:txBody>
      </p:sp>
      <p:sp>
        <p:nvSpPr>
          <p:cNvPr id="17" name="Row band">
            <a:extLst>
              <a:ext uri="{C183D7F6-B498-43B3-948B-1728B52AA6E4}">
                <adec:decorative xmlns:adec="http://schemas.microsoft.com/office/drawing/2017/decorative" val="1"/>
              </a:ext>
            </a:extLst>
          </p:cNvPr>
          <p:cNvSpPr/>
          <p:nvPr/>
        </p:nvSpPr>
        <p:spPr>
          <a:xfrm>
            <a:off x="548640" y="3959352"/>
            <a:ext cx="8046720" cy="457200"/>
          </a:xfrm>
          <a:prstGeom prst="rect">
            <a:avLst/>
          </a:prstGeom>
          <a:solidFill>
            <a:srgbClr val="FFFBF3"/>
          </a:solidFill>
          <a:ln w="12700">
            <a:solidFill>
              <a:srgbClr val="333333"/>
            </a:solidFill>
            <a:prstDash val="solid"/>
          </a:ln>
        </p:spPr>
        <p:txBody>
          <a:bodyPr/>
          <a:lstStyle/>
          <a:p>
            <a:endParaRPr lang="en-US"/>
          </a:p>
        </p:txBody>
      </p:sp>
      <p:sp>
        <p:nvSpPr>
          <p:cNvPr id="18" name="Row accent">
            <a:extLst>
              <a:ext uri="{C183D7F6-B498-43B3-948B-1728B52AA6E4}">
                <adec:decorative xmlns:adec="http://schemas.microsoft.com/office/drawing/2017/decorative" val="1"/>
              </a:ext>
            </a:extLst>
          </p:cNvPr>
          <p:cNvSpPr/>
          <p:nvPr/>
        </p:nvSpPr>
        <p:spPr>
          <a:xfrm>
            <a:off x="548640" y="3959352"/>
            <a:ext cx="54864" cy="457200"/>
          </a:xfrm>
          <a:prstGeom prst="rect">
            <a:avLst/>
          </a:prstGeom>
          <a:solidFill>
            <a:srgbClr val="7C8B6B"/>
          </a:solidFill>
          <a:ln w="12700">
            <a:solidFill>
              <a:srgbClr val="333333"/>
            </a:solidFill>
            <a:prstDash val="solid"/>
          </a:ln>
        </p:spPr>
        <p:txBody>
          <a:bodyPr/>
          <a:lstStyle/>
          <a:p>
            <a:endParaRPr lang="en-US"/>
          </a:p>
        </p:txBody>
      </p:sp>
      <p:sp>
        <p:nvSpPr>
          <p:cNvPr id="19" name="Text 17"/>
          <p:cNvSpPr/>
          <p:nvPr/>
        </p:nvSpPr>
        <p:spPr>
          <a:xfrm>
            <a:off x="822960" y="3959352"/>
            <a:ext cx="7589520" cy="457200"/>
          </a:xfrm>
          <a:prstGeom prst="rect">
            <a:avLst/>
          </a:prstGeom>
          <a:noFill/>
          <a:ln/>
        </p:spPr>
        <p:txBody>
          <a:bodyPr wrap="square" lIns="0" tIns="0" rIns="0" bIns="0" rtlCol="0" anchor="ctr"/>
          <a:lstStyle/>
          <a:p>
            <a:pPr marL="0" indent="0">
              <a:buNone/>
            </a:pPr>
            <a:r>
              <a:rPr lang="en-US" sz="1250" dirty="0">
                <a:solidFill>
                  <a:srgbClr val="3B322A"/>
                </a:solidFill>
                <a:latin typeface="Arial" pitchFamily="34" charset="0"/>
                <a:ea typeface="Arial" pitchFamily="34" charset="-122"/>
                <a:cs typeface="Arial" pitchFamily="34" charset="-120"/>
              </a:rPr>
              <a:t>Shares part of the plan with a supporter or peer</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3B322A"/>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alphaModFix amt="22000"/>
          </a:blip>
          <a:srcRect t="7813" b="7813"/>
          <a:stretch/>
        </p:blipFill>
        <p:spPr>
          <a:xfrm>
            <a:off x="0" y="0"/>
            <a:ext cx="9144000" cy="5143500"/>
          </a:xfrm>
          <a:prstGeom prst="rect">
            <a:avLst/>
          </a:prstGeom>
        </p:spPr>
      </p:pic>
      <p:sp>
        <p:nvSpPr>
          <p:cNvPr id="3" name="Scrim">
            <a:extLst>
              <a:ext uri="{C183D7F6-B498-43B3-948B-1728B52AA6E4}">
                <adec:decorative xmlns:adec="http://schemas.microsoft.com/office/drawing/2017/decorative" val="1"/>
              </a:ext>
            </a:extLst>
          </p:cNvPr>
          <p:cNvSpPr/>
          <p:nvPr/>
        </p:nvSpPr>
        <p:spPr>
          <a:xfrm>
            <a:off x="0" y="0"/>
            <a:ext cx="9144000" cy="5143500"/>
          </a:xfrm>
          <a:prstGeom prst="rect">
            <a:avLst/>
          </a:prstGeom>
          <a:solidFill>
            <a:srgbClr val="3B322A">
              <a:alpha val="78000"/>
            </a:srgbClr>
          </a:solidFill>
          <a:ln w="12700">
            <a:solidFill>
              <a:srgbClr val="333333"/>
            </a:solidFill>
            <a:prstDash val="solid"/>
          </a:ln>
        </p:spPr>
        <p:txBody>
          <a:bodyPr/>
          <a:lstStyle/>
          <a:p>
            <a:endParaRPr lang="en-US"/>
          </a:p>
        </p:txBody>
      </p:sp>
      <p:sp>
        <p:nvSpPr>
          <p:cNvPr id="4" name="Text 0"/>
          <p:cNvSpPr>
            <a:spLocks noGrp="1"/>
          </p:cNvSpPr>
          <p:nvPr>
            <p:ph type="title" idx="100" hasCustomPrompt="1"/>
          </p:nvPr>
        </p:nvSpPr>
        <p:spPr>
          <a:xfrm>
            <a:off x="548640" y="384048"/>
            <a:ext cx="8046720" cy="594360"/>
          </a:xfrm>
          <a:prstGeom prst="rect">
            <a:avLst/>
          </a:prstGeom>
          <a:noFill/>
          <a:ln/>
        </p:spPr>
        <p:txBody>
          <a:bodyPr wrap="square" lIns="0" tIns="0" rIns="0" bIns="0" rtlCol="0" anchor="ctr"/>
          <a:lstStyle/>
          <a:p>
            <a:pPr marL="0" indent="0">
              <a:buNone/>
            </a:pPr>
            <a:r>
              <a:rPr lang="en-US" sz="2600" dirty="0">
                <a:solidFill>
                  <a:srgbClr val="FFFBF3"/>
                </a:solidFill>
                <a:latin typeface="Georgia" pitchFamily="34" charset="0"/>
                <a:ea typeface="Georgia" pitchFamily="34" charset="-122"/>
                <a:cs typeface="Georgia" pitchFamily="34" charset="-120"/>
              </a:rPr>
              <a:t>In Summary: How WRAP Benefits Recovery</a:t>
            </a:r>
            <a:endParaRPr lang="en-US" sz="2600" dirty="0"/>
          </a:p>
        </p:txBody>
      </p:sp>
      <p:sp>
        <p:nvSpPr>
          <p:cNvPr id="5" name="Title rule">
            <a:extLst>
              <a:ext uri="{C183D7F6-B498-43B3-948B-1728B52AA6E4}">
                <adec:decorative xmlns:adec="http://schemas.microsoft.com/office/drawing/2017/decorative" val="1"/>
              </a:ext>
            </a:extLst>
          </p:cNvPr>
          <p:cNvSpPr/>
          <p:nvPr/>
        </p:nvSpPr>
        <p:spPr>
          <a:xfrm>
            <a:off x="548640" y="1024128"/>
            <a:ext cx="822960" cy="45720"/>
          </a:xfrm>
          <a:prstGeom prst="rect">
            <a:avLst/>
          </a:prstGeom>
          <a:solidFill>
            <a:srgbClr val="C97B4E"/>
          </a:solidFill>
          <a:ln w="12700">
            <a:solidFill>
              <a:srgbClr val="333333"/>
            </a:solidFill>
            <a:prstDash val="solid"/>
          </a:ln>
        </p:spPr>
        <p:txBody>
          <a:bodyPr/>
          <a:lstStyle/>
          <a:p>
            <a:endParaRPr lang="en-US"/>
          </a:p>
        </p:txBody>
      </p:sp>
      <p:sp>
        <p:nvSpPr>
          <p:cNvPr id="6" name="Text 3"/>
          <p:cNvSpPr/>
          <p:nvPr/>
        </p:nvSpPr>
        <p:spPr>
          <a:xfrm>
            <a:off x="548640" y="1325880"/>
            <a:ext cx="8046720" cy="1737360"/>
          </a:xfrm>
          <a:prstGeom prst="rect">
            <a:avLst/>
          </a:prstGeom>
          <a:noFill/>
          <a:ln/>
        </p:spPr>
        <p:txBody>
          <a:bodyPr wrap="square" lIns="0" tIns="0" rIns="0" bIns="0" rtlCol="0" anchor="ctr"/>
          <a:lstStyle/>
          <a:p>
            <a:pPr marL="0" indent="0">
              <a:lnSpc>
                <a:spcPts val="2400"/>
              </a:lnSpc>
              <a:buNone/>
            </a:pPr>
            <a:r>
              <a:rPr lang="en-US" sz="1450" dirty="0">
                <a:solidFill>
                  <a:srgbClr val="F4EDE1"/>
                </a:solidFill>
                <a:latin typeface="Arial" pitchFamily="34" charset="0"/>
                <a:ea typeface="Arial" pitchFamily="34" charset="-122"/>
                <a:cs typeface="Arial" pitchFamily="34" charset="-120"/>
              </a:rPr>
              <a:t>WRAP gives a person in recovery a practical, self-owned way to stay well — and at the Contemplation stage it lets them explore change without having to commit to it. By naming their own strengths, triggers, and early warning signs, they build the awareness, hope, and confidence that readiness is made of. Over time the plan becomes a durable structure for daily wellness, early intervention, and a faster return to balance after a setback — with the person, not the illness or the system, holding the pen.</a:t>
            </a:r>
            <a:endParaRPr lang="en-US" sz="1450" dirty="0"/>
          </a:p>
        </p:txBody>
      </p:sp>
      <p:sp>
        <p:nvSpPr>
          <p:cNvPr id="7" name="Benefit card">
            <a:extLst>
              <a:ext uri="{C183D7F6-B498-43B3-948B-1728B52AA6E4}">
                <adec:decorative xmlns:adec="http://schemas.microsoft.com/office/drawing/2017/decorative" val="1"/>
              </a:ext>
            </a:extLst>
          </p:cNvPr>
          <p:cNvSpPr/>
          <p:nvPr/>
        </p:nvSpPr>
        <p:spPr>
          <a:xfrm>
            <a:off x="548640" y="3337560"/>
            <a:ext cx="1847088" cy="1143000"/>
          </a:xfrm>
          <a:prstGeom prst="rect">
            <a:avLst/>
          </a:prstGeom>
          <a:solidFill>
            <a:srgbClr val="FFFBF3">
              <a:alpha val="12000"/>
            </a:srgbClr>
          </a:solidFill>
          <a:ln w="12700">
            <a:solidFill>
              <a:srgbClr val="C97B4E"/>
            </a:solidFill>
            <a:prstDash val="solid"/>
          </a:ln>
        </p:spPr>
        <p:txBody>
          <a:bodyPr/>
          <a:lstStyle/>
          <a:p>
            <a:endParaRPr lang="en-US"/>
          </a:p>
        </p:txBody>
      </p:sp>
      <p:sp>
        <p:nvSpPr>
          <p:cNvPr id="8" name="Text 5"/>
          <p:cNvSpPr/>
          <p:nvPr/>
        </p:nvSpPr>
        <p:spPr>
          <a:xfrm>
            <a:off x="713232" y="3474720"/>
            <a:ext cx="1554480" cy="292608"/>
          </a:xfrm>
          <a:prstGeom prst="rect">
            <a:avLst/>
          </a:prstGeom>
          <a:noFill/>
          <a:ln/>
        </p:spPr>
        <p:txBody>
          <a:bodyPr wrap="square" lIns="0" tIns="0" rIns="0" bIns="0" rtlCol="0" anchor="ctr"/>
          <a:lstStyle/>
          <a:p>
            <a:pPr marL="0" indent="0">
              <a:buNone/>
            </a:pPr>
            <a:r>
              <a:rPr lang="en-US" sz="1400" dirty="0">
                <a:solidFill>
                  <a:srgbClr val="FFFBF3"/>
                </a:solidFill>
                <a:latin typeface="Georgia" pitchFamily="34" charset="0"/>
                <a:ea typeface="Georgia" pitchFamily="34" charset="-122"/>
                <a:cs typeface="Georgia" pitchFamily="34" charset="-120"/>
              </a:rPr>
              <a:t>Ownership</a:t>
            </a:r>
            <a:endParaRPr lang="en-US" sz="1400" dirty="0"/>
          </a:p>
        </p:txBody>
      </p:sp>
      <p:sp>
        <p:nvSpPr>
          <p:cNvPr id="9" name="Text 6"/>
          <p:cNvSpPr/>
          <p:nvPr/>
        </p:nvSpPr>
        <p:spPr>
          <a:xfrm>
            <a:off x="713232" y="3785616"/>
            <a:ext cx="1554480" cy="640080"/>
          </a:xfrm>
          <a:prstGeom prst="rect">
            <a:avLst/>
          </a:prstGeom>
          <a:noFill/>
          <a:ln/>
        </p:spPr>
        <p:txBody>
          <a:bodyPr wrap="square" lIns="0" tIns="0" rIns="0" bIns="0" rtlCol="0" anchor="ctr"/>
          <a:lstStyle/>
          <a:p>
            <a:pPr marL="0" indent="0">
              <a:buNone/>
            </a:pPr>
            <a:r>
              <a:rPr lang="en-US" sz="1050" dirty="0">
                <a:solidFill>
                  <a:srgbClr val="EAE0CE"/>
                </a:solidFill>
                <a:latin typeface="Arial" pitchFamily="34" charset="0"/>
                <a:ea typeface="Arial" pitchFamily="34" charset="-122"/>
                <a:cs typeface="Arial" pitchFamily="34" charset="-120"/>
              </a:rPr>
              <a:t>The person leads their own recovery</a:t>
            </a:r>
            <a:endParaRPr lang="en-US" sz="1050" dirty="0"/>
          </a:p>
        </p:txBody>
      </p:sp>
      <p:sp>
        <p:nvSpPr>
          <p:cNvPr id="10" name="Benefit card">
            <a:extLst>
              <a:ext uri="{C183D7F6-B498-43B3-948B-1728B52AA6E4}">
                <adec:decorative xmlns:adec="http://schemas.microsoft.com/office/drawing/2017/decorative" val="1"/>
              </a:ext>
            </a:extLst>
          </p:cNvPr>
          <p:cNvSpPr/>
          <p:nvPr/>
        </p:nvSpPr>
        <p:spPr>
          <a:xfrm>
            <a:off x="2578608" y="3337560"/>
            <a:ext cx="1847088" cy="1143000"/>
          </a:xfrm>
          <a:prstGeom prst="rect">
            <a:avLst/>
          </a:prstGeom>
          <a:solidFill>
            <a:srgbClr val="FFFBF3">
              <a:alpha val="12000"/>
            </a:srgbClr>
          </a:solidFill>
          <a:ln w="12700">
            <a:solidFill>
              <a:srgbClr val="C97B4E"/>
            </a:solidFill>
            <a:prstDash val="solid"/>
          </a:ln>
        </p:spPr>
        <p:txBody>
          <a:bodyPr/>
          <a:lstStyle/>
          <a:p>
            <a:endParaRPr lang="en-US"/>
          </a:p>
        </p:txBody>
      </p:sp>
      <p:sp>
        <p:nvSpPr>
          <p:cNvPr id="11" name="Text 8"/>
          <p:cNvSpPr/>
          <p:nvPr/>
        </p:nvSpPr>
        <p:spPr>
          <a:xfrm>
            <a:off x="2743200" y="3474720"/>
            <a:ext cx="1554480" cy="292608"/>
          </a:xfrm>
          <a:prstGeom prst="rect">
            <a:avLst/>
          </a:prstGeom>
          <a:noFill/>
          <a:ln/>
        </p:spPr>
        <p:txBody>
          <a:bodyPr wrap="square" lIns="0" tIns="0" rIns="0" bIns="0" rtlCol="0" anchor="ctr"/>
          <a:lstStyle/>
          <a:p>
            <a:pPr marL="0" indent="0">
              <a:buNone/>
            </a:pPr>
            <a:r>
              <a:rPr lang="en-US" sz="1400" dirty="0">
                <a:solidFill>
                  <a:srgbClr val="FFFBF3"/>
                </a:solidFill>
                <a:latin typeface="Georgia" pitchFamily="34" charset="0"/>
                <a:ea typeface="Georgia" pitchFamily="34" charset="-122"/>
                <a:cs typeface="Georgia" pitchFamily="34" charset="-120"/>
              </a:rPr>
              <a:t>Awareness</a:t>
            </a:r>
            <a:endParaRPr lang="en-US" sz="1400" dirty="0"/>
          </a:p>
        </p:txBody>
      </p:sp>
      <p:sp>
        <p:nvSpPr>
          <p:cNvPr id="12" name="Text 9"/>
          <p:cNvSpPr/>
          <p:nvPr/>
        </p:nvSpPr>
        <p:spPr>
          <a:xfrm>
            <a:off x="2743200" y="3785616"/>
            <a:ext cx="1554480" cy="640080"/>
          </a:xfrm>
          <a:prstGeom prst="rect">
            <a:avLst/>
          </a:prstGeom>
          <a:noFill/>
          <a:ln/>
        </p:spPr>
        <p:txBody>
          <a:bodyPr wrap="square" lIns="0" tIns="0" rIns="0" bIns="0" rtlCol="0" anchor="ctr"/>
          <a:lstStyle/>
          <a:p>
            <a:pPr marL="0" indent="0">
              <a:buNone/>
            </a:pPr>
            <a:r>
              <a:rPr lang="en-US" sz="1050" dirty="0">
                <a:solidFill>
                  <a:srgbClr val="EAE0CE"/>
                </a:solidFill>
                <a:latin typeface="Arial" pitchFamily="34" charset="0"/>
                <a:ea typeface="Arial" pitchFamily="34" charset="-122"/>
                <a:cs typeface="Arial" pitchFamily="34" charset="-120"/>
              </a:rPr>
              <a:t>Triggers and warning signs recognized early</a:t>
            </a:r>
            <a:endParaRPr lang="en-US" sz="1050" dirty="0"/>
          </a:p>
        </p:txBody>
      </p:sp>
      <p:sp>
        <p:nvSpPr>
          <p:cNvPr id="13" name="Benefit card">
            <a:extLst>
              <a:ext uri="{C183D7F6-B498-43B3-948B-1728B52AA6E4}">
                <adec:decorative xmlns:adec="http://schemas.microsoft.com/office/drawing/2017/decorative" val="1"/>
              </a:ext>
            </a:extLst>
          </p:cNvPr>
          <p:cNvSpPr/>
          <p:nvPr/>
        </p:nvSpPr>
        <p:spPr>
          <a:xfrm>
            <a:off x="4608576" y="3337560"/>
            <a:ext cx="1847088" cy="1143000"/>
          </a:xfrm>
          <a:prstGeom prst="rect">
            <a:avLst/>
          </a:prstGeom>
          <a:solidFill>
            <a:srgbClr val="FFFBF3">
              <a:alpha val="12000"/>
            </a:srgbClr>
          </a:solidFill>
          <a:ln w="12700">
            <a:solidFill>
              <a:srgbClr val="C97B4E"/>
            </a:solidFill>
            <a:prstDash val="solid"/>
          </a:ln>
        </p:spPr>
        <p:txBody>
          <a:bodyPr/>
          <a:lstStyle/>
          <a:p>
            <a:endParaRPr lang="en-US"/>
          </a:p>
        </p:txBody>
      </p:sp>
      <p:sp>
        <p:nvSpPr>
          <p:cNvPr id="14" name="Text 11"/>
          <p:cNvSpPr/>
          <p:nvPr/>
        </p:nvSpPr>
        <p:spPr>
          <a:xfrm>
            <a:off x="4773168" y="3474720"/>
            <a:ext cx="1554480" cy="292608"/>
          </a:xfrm>
          <a:prstGeom prst="rect">
            <a:avLst/>
          </a:prstGeom>
          <a:noFill/>
          <a:ln/>
        </p:spPr>
        <p:txBody>
          <a:bodyPr wrap="square" lIns="0" tIns="0" rIns="0" bIns="0" rtlCol="0" anchor="ctr"/>
          <a:lstStyle/>
          <a:p>
            <a:pPr marL="0" indent="0">
              <a:buNone/>
            </a:pPr>
            <a:r>
              <a:rPr lang="en-US" sz="1400" dirty="0">
                <a:solidFill>
                  <a:srgbClr val="FFFBF3"/>
                </a:solidFill>
                <a:latin typeface="Georgia" pitchFamily="34" charset="0"/>
                <a:ea typeface="Georgia" pitchFamily="34" charset="-122"/>
                <a:cs typeface="Georgia" pitchFamily="34" charset="-120"/>
              </a:rPr>
              <a:t>Hope</a:t>
            </a:r>
            <a:endParaRPr lang="en-US" sz="1400" dirty="0"/>
          </a:p>
        </p:txBody>
      </p:sp>
      <p:sp>
        <p:nvSpPr>
          <p:cNvPr id="15" name="Text 12"/>
          <p:cNvSpPr/>
          <p:nvPr/>
        </p:nvSpPr>
        <p:spPr>
          <a:xfrm>
            <a:off x="4773168" y="3785616"/>
            <a:ext cx="1554480" cy="640080"/>
          </a:xfrm>
          <a:prstGeom prst="rect">
            <a:avLst/>
          </a:prstGeom>
          <a:noFill/>
          <a:ln/>
        </p:spPr>
        <p:txBody>
          <a:bodyPr wrap="square" lIns="0" tIns="0" rIns="0" bIns="0" rtlCol="0" anchor="ctr"/>
          <a:lstStyle/>
          <a:p>
            <a:pPr marL="0" indent="0">
              <a:buNone/>
            </a:pPr>
            <a:r>
              <a:rPr lang="en-US" sz="1050" dirty="0">
                <a:solidFill>
                  <a:srgbClr val="EAE0CE"/>
                </a:solidFill>
                <a:latin typeface="Arial" pitchFamily="34" charset="0"/>
                <a:ea typeface="Arial" pitchFamily="34" charset="-122"/>
                <a:cs typeface="Arial" pitchFamily="34" charset="-120"/>
              </a:rPr>
              <a:t>Wellness becomes concrete and reachable</a:t>
            </a:r>
            <a:endParaRPr lang="en-US" sz="1050" dirty="0"/>
          </a:p>
        </p:txBody>
      </p:sp>
      <p:sp>
        <p:nvSpPr>
          <p:cNvPr id="16" name="Benefit card">
            <a:extLst>
              <a:ext uri="{C183D7F6-B498-43B3-948B-1728B52AA6E4}">
                <adec:decorative xmlns:adec="http://schemas.microsoft.com/office/drawing/2017/decorative" val="1"/>
              </a:ext>
            </a:extLst>
          </p:cNvPr>
          <p:cNvSpPr/>
          <p:nvPr/>
        </p:nvSpPr>
        <p:spPr>
          <a:xfrm>
            <a:off x="6638544" y="3337560"/>
            <a:ext cx="1847088" cy="1143000"/>
          </a:xfrm>
          <a:prstGeom prst="rect">
            <a:avLst/>
          </a:prstGeom>
          <a:solidFill>
            <a:srgbClr val="FFFBF3">
              <a:alpha val="12000"/>
            </a:srgbClr>
          </a:solidFill>
          <a:ln w="12700">
            <a:solidFill>
              <a:srgbClr val="C97B4E"/>
            </a:solidFill>
            <a:prstDash val="solid"/>
          </a:ln>
        </p:spPr>
        <p:txBody>
          <a:bodyPr/>
          <a:lstStyle/>
          <a:p>
            <a:endParaRPr lang="en-US"/>
          </a:p>
        </p:txBody>
      </p:sp>
      <p:sp>
        <p:nvSpPr>
          <p:cNvPr id="17" name="Text 14"/>
          <p:cNvSpPr/>
          <p:nvPr/>
        </p:nvSpPr>
        <p:spPr>
          <a:xfrm>
            <a:off x="6803136" y="3474720"/>
            <a:ext cx="1554480" cy="292608"/>
          </a:xfrm>
          <a:prstGeom prst="rect">
            <a:avLst/>
          </a:prstGeom>
          <a:noFill/>
          <a:ln/>
        </p:spPr>
        <p:txBody>
          <a:bodyPr wrap="square" lIns="0" tIns="0" rIns="0" bIns="0" rtlCol="0" anchor="ctr"/>
          <a:lstStyle/>
          <a:p>
            <a:pPr marL="0" indent="0">
              <a:buNone/>
            </a:pPr>
            <a:r>
              <a:rPr lang="en-US" sz="1400" dirty="0">
                <a:solidFill>
                  <a:srgbClr val="FFFBF3"/>
                </a:solidFill>
                <a:latin typeface="Georgia" pitchFamily="34" charset="0"/>
                <a:ea typeface="Georgia" pitchFamily="34" charset="-122"/>
                <a:cs typeface="Georgia" pitchFamily="34" charset="-120"/>
              </a:rPr>
              <a:t>Resilience</a:t>
            </a:r>
            <a:endParaRPr lang="en-US" sz="1400" dirty="0"/>
          </a:p>
        </p:txBody>
      </p:sp>
      <p:sp>
        <p:nvSpPr>
          <p:cNvPr id="18" name="Text 15"/>
          <p:cNvSpPr/>
          <p:nvPr/>
        </p:nvSpPr>
        <p:spPr>
          <a:xfrm>
            <a:off x="6803136" y="3785616"/>
            <a:ext cx="1554480" cy="640080"/>
          </a:xfrm>
          <a:prstGeom prst="rect">
            <a:avLst/>
          </a:prstGeom>
          <a:noFill/>
          <a:ln/>
        </p:spPr>
        <p:txBody>
          <a:bodyPr wrap="square" lIns="0" tIns="0" rIns="0" bIns="0" rtlCol="0" anchor="ctr"/>
          <a:lstStyle/>
          <a:p>
            <a:pPr marL="0" indent="0">
              <a:buNone/>
            </a:pPr>
            <a:r>
              <a:rPr lang="en-US" sz="1050" dirty="0">
                <a:solidFill>
                  <a:srgbClr val="EAE0CE"/>
                </a:solidFill>
                <a:latin typeface="Arial" pitchFamily="34" charset="0"/>
                <a:ea typeface="Arial" pitchFamily="34" charset="-122"/>
                <a:cs typeface="Arial" pitchFamily="34" charset="-120"/>
              </a:rPr>
              <a:t>A clear route back after a hard day</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997</Words>
  <Application>Microsoft Office PowerPoint</Application>
  <PresentationFormat>On-screen Show (16:9)</PresentationFormat>
  <Paragraphs>76</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Georgia</vt:lpstr>
      <vt:lpstr>Office Theme</vt:lpstr>
      <vt:lpstr>How WRAP Helps at the Contemplation Stage</vt:lpstr>
      <vt:lpstr>Where Contemplation Fits</vt:lpstr>
      <vt:lpstr>What WRAP Is</vt:lpstr>
      <vt:lpstr>Why WRAP Fits Contemplation</vt:lpstr>
      <vt:lpstr>Starting Small: A Low-Pressure First Pass</vt:lpstr>
      <vt:lpstr>Moving Toward Preparation</vt:lpstr>
      <vt:lpstr>In Summary: How WRAP Benefits Recovery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WRAP of DC</dc:creator>
  <cp:lastModifiedBy>WRAP of DC</cp:lastModifiedBy>
  <cp:revision>1</cp:revision>
  <dcterms:created xsi:type="dcterms:W3CDTF">2026-08-17T21:09:30Z</dcterms:created>
  <dcterms:modified xsi:type="dcterms:W3CDTF">2026-08-17T21:20:02Z</dcterms:modified>
</cp:coreProperties>
</file>