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deck: this is what care looks like from the patient's chair.
We are not asking for more technology or longer visits.
We are asking to be treated as a person and a partner.
Six expectations follow; each is small to give and large to receive.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restating the six as a single feeling, not a checklist.
Ask the room which one is hardest to deliver on a busy day.
Invite one concrete commitment from each team before ending.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Experience is the part of care patients can actually evaluate.
Trust determines follow-through: adherence, returning, disclosing symptoms.
Most complaints trace to communication gaps, not competence.
Families carry out the plan at home, so include them from the start.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here; this line summarizes everything that follows.
Patients rarely ask for more time, they ask for more presence.
Use it as the transition into the six expectations.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Patients are interrupted within seconds of starting; let the story finish.
Ask 'what worries you most' to surface the real agenda.
Teach-back in reverse: repeat what you heard.
Sitting makes a short visit feel twice as long to the patient.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language is not dumbing down, it is precision for a non-clinician.
Always cover what, why, and what next.
Use teach-back to catch misunderstandings before discharge.
Written instructions survive the drive home; spoken ones often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communicated delay is far less damaging than an unexplained one.
Privacy lapses happen in hallways more than exam rooms.
Consent for observers is a dignity issue, not a formality.
Getting names and pronouns right signals the whole visit was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Shared decision-making means options plus trade-offs, not a single recommendation.
'What matters to you' surfaces goals: function, independence, time.
Respect a decision to defer or decline without withdrawing support.
Include the people the patient names, not just next of kin.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Repeating history is the most common patient complaint about handoffs.
Unclosed referral and result loops are a top source of avoidable harm.
One named contact prevents the phone-tree spiral.
Medication reconciliation matters most for patients with multiple prescribers.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Patients tolerate uncertainty; they do not tolerate being managed around it.
Early disclosure preserves trust and reduces litigation.
Cost transparency is now part of informed consent in practice.
A plain apology repairs more than a carefully worded statement.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RO">
    <p:bg>
      <p:bgPr>
        <a:solidFill>
          <a:srgbClr val="0E24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2148840"/>
            <a:ext cx="603504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502920"/>
            <a:ext cx="5120640" cy="8686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LEFT"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868680"/>
            <a:ext cx="475488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RIGHT">
    <p:bg>
      <p:bgPr>
        <a:solidFill>
          <a:srgbClr val="FB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31920" y="868680"/>
            <a:ext cx="475488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rgbClr val="0E24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822960" y="1737360"/>
            <a:ext cx="7498080" cy="14630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15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doctor listening attentively to a patient and their family member in a clinic room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Navy photo overlay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440">
              <a:alpha val="75000"/>
            </a:srgbClr>
          </a:solidFill>
          <a:ln w="12700">
            <a:solidFill>
              <a:srgbClr val="0E2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Left text 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35040" cy="5143500"/>
          </a:xfrm>
          <a:prstGeom prst="rect">
            <a:avLst/>
          </a:prstGeom>
          <a:solidFill>
            <a:srgbClr val="0E2440">
              <a:alpha val="85000"/>
            </a:srgbClr>
          </a:solidFill>
          <a:ln w="12700">
            <a:solidFill>
              <a:srgbClr val="0E2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Amber 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91640"/>
            <a:ext cx="1005840" cy="73152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0080" y="11887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PATIENT AND FAMILY PERSPECTIVE</a:t>
            </a:r>
            <a:endParaRPr lang="en-US" sz="1300" dirty="0"/>
          </a:p>
        </p:txBody>
      </p:sp>
      <p:sp>
        <p:nvSpPr>
          <p:cNvPr id="7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2148840"/>
            <a:ext cx="6035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We Want from Health Care Providers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640080" y="36118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9D4E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expectations that make care feel human, safe, and worth trusting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patient and family member leaving a clinic in warm daylight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Navy photo overlay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440">
              <a:alpha val="88000"/>
            </a:srgbClr>
          </a:solidFill>
          <a:ln w="12700">
            <a:solidFill>
              <a:srgbClr val="0E2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Amber 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9080" y="1371600"/>
            <a:ext cx="1005840" cy="73152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822960" y="1737360"/>
            <a:ext cx="7498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Good Care Feels Like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822960" y="278892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C9D4E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Heard. Informed. Respected. Included. Told the truth.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502920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This Matters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49377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Patients judge care by how they are treated, not only by outcomes</a:t>
            </a:r>
            <a:endParaRPr lang="en-US" sz="16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Trust drives whether we return, follow the plan, and speak up early</a:t>
            </a:r>
            <a:endParaRPr lang="en-US" sz="16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Most breakdowns start with communication, not clinical skill</a:t>
            </a:r>
            <a:endParaRPr lang="en-US" sz="16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Families are part of the care team and carry the plan home</a:t>
            </a:r>
            <a:endParaRPr lang="en-US" sz="1600" dirty="0"/>
          </a:p>
        </p:txBody>
      </p:sp>
      <p:pic>
        <p:nvPicPr>
          <p:cNvPr id="5" name="Image 0" descr="A nurse explaining information on a tablet to a patient in a waiting area"/>
          <p:cNvPicPr>
            <a:picLocks noChangeAspect="1"/>
          </p:cNvPicPr>
          <p:nvPr/>
        </p:nvPicPr>
        <p:blipFill>
          <a:blip r:embed="rId3"/>
          <a:srcRect l="30927" r="30927"/>
          <a:stretch/>
        </p:blipFill>
        <p:spPr>
          <a:xfrm>
            <a:off x="5806440" y="502920"/>
            <a:ext cx="278892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 clinician's hand resting gently on a patient's hand across a consultation table"/>
          <p:cNvPicPr>
            <a:picLocks noChangeAspect="1"/>
          </p:cNvPicPr>
          <p:nvPr/>
        </p:nvPicPr>
        <p:blipFill>
          <a:blip r:embed="rId3"/>
          <a:srcRect t="7813" b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Navy photo overlay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E2440">
              <a:alpha val="82000"/>
            </a:srgbClr>
          </a:solidFill>
          <a:ln w="12700">
            <a:solidFill>
              <a:srgbClr val="0E24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822960" y="123444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SIX THINGS WE ASK FOR</a:t>
            </a:r>
            <a:endParaRPr lang="en-US" sz="13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822960" y="1737360"/>
            <a:ext cx="7498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“See me as a person first, and a patient second.”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care team of doctors and nurses collaborating around a screen in a hospital corridor"/>
          <p:cNvPicPr>
            <a:picLocks noChangeAspect="1"/>
          </p:cNvPicPr>
          <p:nvPr/>
        </p:nvPicPr>
        <p:blipFill>
          <a:blip r:embed="rId3"/>
          <a:srcRect l="28202" r="28202"/>
          <a:stretch/>
        </p:blipFill>
        <p:spPr>
          <a:xfrm>
            <a:off x="585216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01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Listen Before You Decide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Let us finish our story without being interrupted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what worries us most, then address that first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Repeat back what you heard so we know it landed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Sit down and make eye contact, even for a short visit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nurse explaining information on a tablet to a patient"/>
          <p:cNvPicPr>
            <a:picLocks noChangeAspect="1"/>
          </p:cNvPicPr>
          <p:nvPr/>
        </p:nvPicPr>
        <p:blipFill>
          <a:blip r:embed="rId3"/>
          <a:srcRect l="31598" r="31598"/>
          <a:stretch/>
        </p:blipFill>
        <p:spPr>
          <a:xfrm>
            <a:off x="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3192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02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3192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Explain It in Plain Language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93192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Skip the jargon, or define it the first time you use it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Tell us what the plan is, why it matters, and what comes next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us to repeat it back so gaps get caught in the room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Send it home in writing, not just verbally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patient leaving a clinic with a family member"/>
          <p:cNvPicPr>
            <a:picLocks noChangeAspect="1"/>
          </p:cNvPicPr>
          <p:nvPr/>
        </p:nvPicPr>
        <p:blipFill>
          <a:blip r:embed="rId3"/>
          <a:srcRect l="31598" r="31598"/>
          <a:stretch/>
        </p:blipFill>
        <p:spPr>
          <a:xfrm>
            <a:off x="585216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03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Respect Our Time and Our Dignity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Tell us about delays instead of leaving us guessing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Protect privacy in hallways, waiting rooms, and shared spaces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before students, observers, or exams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 our name and our pronouns correctly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doctor talking with a patient and family member in a clinic room"/>
          <p:cNvPicPr>
            <a:picLocks noChangeAspect="1"/>
          </p:cNvPicPr>
          <p:nvPr/>
        </p:nvPicPr>
        <p:blipFill>
          <a:blip r:embed="rId3"/>
          <a:srcRect l="28202" r="28202"/>
          <a:stretch/>
        </p:blipFill>
        <p:spPr>
          <a:xfrm>
            <a:off x="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3192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04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3192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Make Us Partners in Decisions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93192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Give us real options with honest trade-offs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what matters to us, not just what is the matter with us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Support the decision we make, including waiting or declining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Include the family members we ask you to include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care team collaborating around a screen in a hospital"/>
          <p:cNvPicPr>
            <a:picLocks noChangeAspect="1"/>
          </p:cNvPicPr>
          <p:nvPr/>
        </p:nvPicPr>
        <p:blipFill>
          <a:blip r:embed="rId3"/>
          <a:srcRect l="28202" r="28202"/>
          <a:stretch/>
        </p:blipFill>
        <p:spPr>
          <a:xfrm>
            <a:off x="585216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05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Coordinate So We Do Not Have To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64008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Share records so we stop repeating our history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Close the loop on referrals, results, and follow-ups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Give one clear point of contact for questions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Reconcile medications across every provider we see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33D"/>
          </a:solidFill>
          <a:ln w="1270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A clinician's hand resting gently on a patient's hand"/>
          <p:cNvPicPr>
            <a:picLocks noChangeAspect="1"/>
          </p:cNvPicPr>
          <p:nvPr/>
        </p:nvPicPr>
        <p:blipFill>
          <a:blip r:embed="rId3"/>
          <a:srcRect l="28202" r="28202"/>
          <a:stretch/>
        </p:blipFill>
        <p:spPr>
          <a:xfrm>
            <a:off x="0" y="109728"/>
            <a:ext cx="3291840" cy="50337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31920" y="5029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A33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EXPECTATION 06</a:t>
            </a:r>
            <a:endParaRPr lang="en-US" sz="12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3931920" y="868680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E244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Honest, Especially When It Goes Wrong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3931920" y="1828800"/>
            <a:ext cx="4754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Tell us the truth about uncertainty and prognosis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Disclose errors early and explain what changes because of them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 upfront about what care will cost before we commit</a:t>
            </a:r>
            <a:endParaRPr lang="en-US" sz="1500" dirty="0"/>
          </a:p>
          <a:p>
            <a:pPr marL="342900" indent="-342900">
              <a:lnSpc>
                <a:spcPct val="100000"/>
              </a:lnSpc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31445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Apologize plainly, without hedging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871</Words>
  <Application>Microsoft Office PowerPoint</Application>
  <PresentationFormat>On-screen Show (16:9)</PresentationFormat>
  <Paragraphs>68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Segoe UI</vt:lpstr>
      <vt:lpstr>Office Theme</vt:lpstr>
      <vt:lpstr>What We Want from Health Care Providers</vt:lpstr>
      <vt:lpstr>Why This Matters</vt:lpstr>
      <vt:lpstr>“See me as a person first, and a patient second.”</vt:lpstr>
      <vt:lpstr>Listen Before You Decide</vt:lpstr>
      <vt:lpstr>Explain It in Plain Language</vt:lpstr>
      <vt:lpstr>Respect Our Time and Our Dignity</vt:lpstr>
      <vt:lpstr>Make Us Partners in Decisions</vt:lpstr>
      <vt:lpstr>Coordinate So We Do Not Have To</vt:lpstr>
      <vt:lpstr>Be Honest, Especially When It Goes Wrong</vt:lpstr>
      <vt:lpstr>What Good Care Feels Like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2</cp:revision>
  <dcterms:created xsi:type="dcterms:W3CDTF">2026-08-10T17:59:08Z</dcterms:created>
  <dcterms:modified xsi:type="dcterms:W3CDTF">2026-08-10T18:47:24Z</dcterms:modified>
</cp:coreProperties>
</file>