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0" d="100"/>
          <a:sy n="60" d="100"/>
        </p:scale>
        <p:origin x="90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6/15/2026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Welcome. This presentation introduces WRAP — the Wellness Recovery Action Plan — and how it can help our older neighbors living in the Senior-Frail Bed Program. Keep the tone warm and reassuring; WRAP is for everyone and is completely voluntary.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Make the next step feel easy and low-pressure: join a group, build a toolbox, make your plans, and use it your way. Reassure residents repeatedly that it is voluntary and entirely under their control.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Close on hope. WRAP offers wellness at any age through simple tools the resident controls — supporting dignity, independence, and connection. Invite questions and let residents know how to join a local WRAP group.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Set the context: older adults are a fast-growing share of people experiencing homelessness, and frail seniors face health, mobility, and isolation challenges. WRAP is one simple, hopeful tool that helps them stay well in this setting.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Explain plainly: WRAP is a personal wellness plan each person makes themselves. It is voluntary, strengths-based, and uses simple everyday tools. It is recognized by SAMHSA as an evidence-based practice, so it is both gentle and proven.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Walk through the five key concepts: Hope, Personal Responsibility, Education, Self-Advocacy, and Support. These aren't clinical terms — they're everyday values that put the resident in the driver's seat of their own wellness.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wellness toolbox is the foundation of WRAP. Encourage residents that these tools are simple and free — a walk, a cup of tea, a phone call. The daily plan turns them into a gentle routine that supports stability and comfort.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Share the evidence gently: randomized studies found WRAP participants had less anxiety and depression, more hope, better quality of life, and stronger self-advocacy. For frail seniors, that means calmer days and a renewed sense of capability.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Explain the planning parts of WRAP: spotting early warning signs, having a plan for tough days, and a crisis plan. This last piece is powerful for frail seniors — it lets them state ahead of time how they want to be supported, preserving their voice and control.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Highlight connection: WRAP is peer-led and learned in small, welcoming groups. For isolated frail seniors, the social side may matter as much as the plan itself — it builds belonging, friendship, and a sense of being valued.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Emphasize dignity and independence — this is the core for our audience. WRAP treats residents as capable people who direct their own plan. That self-determination supports aging with dignity and can reduce reliance on crisis and emergency services.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78704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3342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339535" y="0"/>
            <a:ext cx="5852160" cy="5852160"/>
          </a:xfrm>
          <a:prstGeom prst="ellipse">
            <a:avLst/>
          </a:prstGeom>
          <a:solidFill>
            <a:srgbClr val="5E7857">
              <a:alpha val="45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7436815" y="2103120"/>
            <a:ext cx="4754880" cy="4754880"/>
          </a:xfrm>
          <a:prstGeom prst="ellipse">
            <a:avLst/>
          </a:prstGeom>
          <a:solidFill>
            <a:srgbClr val="7E9A77">
              <a:alpha val="3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256032" cy="6858000"/>
          </a:xfrm>
          <a:prstGeom prst="rect">
            <a:avLst/>
          </a:prstGeom>
          <a:solidFill>
            <a:srgbClr val="C6A44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914400" y="1325880"/>
            <a:ext cx="9144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kern="0" spc="400" dirty="0">
                <a:solidFill>
                  <a:srgbClr val="C6A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WELLNESS  •  RECOVERY  •  DIGNITY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868680" y="1783080"/>
            <a:ext cx="102412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Finding Wellness in Later Life</a:t>
            </a:r>
            <a:endParaRPr lang="en-US" sz="5000" dirty="0"/>
          </a:p>
        </p:txBody>
      </p:sp>
      <p:sp>
        <p:nvSpPr>
          <p:cNvPr id="7" name="Text 5"/>
          <p:cNvSpPr/>
          <p:nvPr/>
        </p:nvSpPr>
        <p:spPr>
          <a:xfrm>
            <a:off x="914400" y="3246120"/>
            <a:ext cx="96926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2100" dirty="0">
                <a:solidFill>
                  <a:srgbClr val="DCE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the Wellness Recovery Action Plan (WRAP) supports residents</a:t>
            </a:r>
            <a:endParaRPr lang="en-US" sz="2100" dirty="0"/>
          </a:p>
          <a:p>
            <a:pPr marL="0" indent="0">
              <a:lnSpc>
                <a:spcPct val="115000"/>
              </a:lnSpc>
              <a:buNone/>
            </a:pPr>
            <a:r>
              <a:rPr lang="en-US" sz="2100" dirty="0">
                <a:solidFill>
                  <a:srgbClr val="DCE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the Low Barrier Shelter Senior–Frail Bed Program</a:t>
            </a:r>
            <a:endParaRPr lang="en-US" sz="2100" dirty="0"/>
          </a:p>
        </p:txBody>
      </p:sp>
      <p:sp>
        <p:nvSpPr>
          <p:cNvPr id="8" name="Shape 6"/>
          <p:cNvSpPr/>
          <p:nvPr/>
        </p:nvSpPr>
        <p:spPr>
          <a:xfrm>
            <a:off x="914400" y="5029200"/>
            <a:ext cx="3840480" cy="18288"/>
          </a:xfrm>
          <a:prstGeom prst="rect">
            <a:avLst/>
          </a:prstGeom>
          <a:solidFill>
            <a:srgbClr val="C6A44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914400" y="5166360"/>
            <a:ext cx="9144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i="1" dirty="0">
                <a:solidFill>
                  <a:srgbClr val="C9D6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friendly guide for residents and peers</a:t>
            </a:r>
            <a:endParaRPr lang="en-US" sz="1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6F1E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66928"/>
            <a:ext cx="146304" cy="566928"/>
          </a:xfrm>
          <a:prstGeom prst="rect">
            <a:avLst/>
          </a:prstGeom>
          <a:solidFill>
            <a:srgbClr val="C6A44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868680" y="502920"/>
            <a:ext cx="10515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300" dirty="0">
                <a:solidFill>
                  <a:srgbClr val="5E78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GETTING STARTED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850392" y="749808"/>
            <a:ext cx="106070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3342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It's simple — and it's yours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431140" y="2240280"/>
            <a:ext cx="2606040" cy="3200400"/>
          </a:xfrm>
          <a:prstGeom prst="roundRect">
            <a:avLst>
              <a:gd name="adj" fmla="val 3509"/>
            </a:avLst>
          </a:prstGeom>
          <a:solidFill>
            <a:srgbClr val="FFFFFF"/>
          </a:solidFill>
          <a:ln w="12700">
            <a:solidFill>
              <a:srgbClr val="E8EEE2"/>
            </a:solidFill>
            <a:prstDash val="solid"/>
          </a:ln>
          <a:effectLst>
            <a:outerShdw blurRad="114300" dist="38100" dir="5400000" algn="bl" rotWithShape="0">
              <a:srgbClr val="B9B09B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431140" y="2240280"/>
            <a:ext cx="2606040" cy="777240"/>
          </a:xfrm>
          <a:prstGeom prst="rect">
            <a:avLst/>
          </a:prstGeom>
          <a:solidFill>
            <a:srgbClr val="5E785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659740" y="2240280"/>
            <a:ext cx="9144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C6A44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3000" dirty="0"/>
          </a:p>
        </p:txBody>
      </p:sp>
      <p:sp>
        <p:nvSpPr>
          <p:cNvPr id="8" name="Text 6"/>
          <p:cNvSpPr/>
          <p:nvPr/>
        </p:nvSpPr>
        <p:spPr>
          <a:xfrm>
            <a:off x="1345540" y="2240280"/>
            <a:ext cx="16002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5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Join a group</a:t>
            </a:r>
            <a:endParaRPr lang="en-US" sz="1650" dirty="0"/>
          </a:p>
        </p:txBody>
      </p:sp>
      <p:sp>
        <p:nvSpPr>
          <p:cNvPr id="9" name="Text 7"/>
          <p:cNvSpPr/>
          <p:nvPr/>
        </p:nvSpPr>
        <p:spPr>
          <a:xfrm>
            <a:off x="705460" y="3246120"/>
            <a:ext cx="205740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1450" dirty="0">
                <a:solidFill>
                  <a:srgbClr val="6E66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Take part in a friendly, voluntary WRAP group with peers.</a:t>
            </a:r>
            <a:endParaRPr lang="en-US" sz="1450" dirty="0"/>
          </a:p>
        </p:txBody>
      </p:sp>
      <p:sp>
        <p:nvSpPr>
          <p:cNvPr id="10" name="Shape 8"/>
          <p:cNvSpPr/>
          <p:nvPr/>
        </p:nvSpPr>
        <p:spPr>
          <a:xfrm>
            <a:off x="3338932" y="2240280"/>
            <a:ext cx="2606040" cy="3200400"/>
          </a:xfrm>
          <a:prstGeom prst="roundRect">
            <a:avLst>
              <a:gd name="adj" fmla="val 3509"/>
            </a:avLst>
          </a:prstGeom>
          <a:solidFill>
            <a:srgbClr val="FFFFFF"/>
          </a:solidFill>
          <a:ln w="12700">
            <a:solidFill>
              <a:srgbClr val="E8EEE2"/>
            </a:solidFill>
            <a:prstDash val="solid"/>
          </a:ln>
          <a:effectLst>
            <a:outerShdw blurRad="114300" dist="38100" dir="5400000" algn="bl" rotWithShape="0">
              <a:srgbClr val="B9B09B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3338932" y="2240280"/>
            <a:ext cx="2606040" cy="777240"/>
          </a:xfrm>
          <a:prstGeom prst="rect">
            <a:avLst/>
          </a:prstGeom>
          <a:solidFill>
            <a:srgbClr val="7E9A7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3567532" y="2240280"/>
            <a:ext cx="9144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C6A44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3000" dirty="0"/>
          </a:p>
        </p:txBody>
      </p:sp>
      <p:sp>
        <p:nvSpPr>
          <p:cNvPr id="13" name="Text 11"/>
          <p:cNvSpPr/>
          <p:nvPr/>
        </p:nvSpPr>
        <p:spPr>
          <a:xfrm>
            <a:off x="4253332" y="2240280"/>
            <a:ext cx="16002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5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Build your toolbox</a:t>
            </a:r>
            <a:endParaRPr lang="en-US" sz="1650" dirty="0"/>
          </a:p>
        </p:txBody>
      </p:sp>
      <p:sp>
        <p:nvSpPr>
          <p:cNvPr id="14" name="Text 12"/>
          <p:cNvSpPr/>
          <p:nvPr/>
        </p:nvSpPr>
        <p:spPr>
          <a:xfrm>
            <a:off x="3613252" y="3246120"/>
            <a:ext cx="205740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1450" dirty="0">
                <a:solidFill>
                  <a:srgbClr val="6E66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List the simple things that help you feel well.</a:t>
            </a:r>
            <a:endParaRPr lang="en-US" sz="1450" dirty="0"/>
          </a:p>
        </p:txBody>
      </p:sp>
      <p:sp>
        <p:nvSpPr>
          <p:cNvPr id="15" name="Shape 13"/>
          <p:cNvSpPr/>
          <p:nvPr/>
        </p:nvSpPr>
        <p:spPr>
          <a:xfrm>
            <a:off x="6246724" y="2240280"/>
            <a:ext cx="2606040" cy="3200400"/>
          </a:xfrm>
          <a:prstGeom prst="roundRect">
            <a:avLst>
              <a:gd name="adj" fmla="val 3509"/>
            </a:avLst>
          </a:prstGeom>
          <a:solidFill>
            <a:srgbClr val="FFFFFF"/>
          </a:solidFill>
          <a:ln w="12700">
            <a:solidFill>
              <a:srgbClr val="E8EEE2"/>
            </a:solidFill>
            <a:prstDash val="solid"/>
          </a:ln>
          <a:effectLst>
            <a:outerShdw blurRad="114300" dist="38100" dir="5400000" algn="bl" rotWithShape="0">
              <a:srgbClr val="B9B09B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6246724" y="2240280"/>
            <a:ext cx="2606040" cy="777240"/>
          </a:xfrm>
          <a:prstGeom prst="rect">
            <a:avLst/>
          </a:prstGeom>
          <a:solidFill>
            <a:srgbClr val="5E785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6475324" y="2240280"/>
            <a:ext cx="9144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C6A44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3000" dirty="0"/>
          </a:p>
        </p:txBody>
      </p:sp>
      <p:sp>
        <p:nvSpPr>
          <p:cNvPr id="18" name="Text 16"/>
          <p:cNvSpPr/>
          <p:nvPr/>
        </p:nvSpPr>
        <p:spPr>
          <a:xfrm>
            <a:off x="7161124" y="2240280"/>
            <a:ext cx="16002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5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Make your plans</a:t>
            </a:r>
            <a:endParaRPr lang="en-US" sz="1650" dirty="0"/>
          </a:p>
        </p:txBody>
      </p:sp>
      <p:sp>
        <p:nvSpPr>
          <p:cNvPr id="19" name="Text 17"/>
          <p:cNvSpPr/>
          <p:nvPr/>
        </p:nvSpPr>
        <p:spPr>
          <a:xfrm>
            <a:off x="6521044" y="3246120"/>
            <a:ext cx="205740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1450" dirty="0">
                <a:solidFill>
                  <a:srgbClr val="6E66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 a daily plan and plans for harder days.</a:t>
            </a:r>
            <a:endParaRPr lang="en-US" sz="1450" dirty="0"/>
          </a:p>
        </p:txBody>
      </p:sp>
      <p:sp>
        <p:nvSpPr>
          <p:cNvPr id="20" name="Shape 18"/>
          <p:cNvSpPr/>
          <p:nvPr/>
        </p:nvSpPr>
        <p:spPr>
          <a:xfrm>
            <a:off x="9154516" y="2240280"/>
            <a:ext cx="2606040" cy="3200400"/>
          </a:xfrm>
          <a:prstGeom prst="roundRect">
            <a:avLst>
              <a:gd name="adj" fmla="val 3509"/>
            </a:avLst>
          </a:prstGeom>
          <a:solidFill>
            <a:srgbClr val="FFFFFF"/>
          </a:solidFill>
          <a:ln w="12700">
            <a:solidFill>
              <a:srgbClr val="E8EEE2"/>
            </a:solidFill>
            <a:prstDash val="solid"/>
          </a:ln>
          <a:effectLst>
            <a:outerShdw blurRad="114300" dist="38100" dir="5400000" algn="bl" rotWithShape="0">
              <a:srgbClr val="B9B09B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9154516" y="2240280"/>
            <a:ext cx="2606040" cy="777240"/>
          </a:xfrm>
          <a:prstGeom prst="rect">
            <a:avLst/>
          </a:prstGeom>
          <a:solidFill>
            <a:srgbClr val="7E9A7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9383116" y="2240280"/>
            <a:ext cx="9144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C6A44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3000" dirty="0"/>
          </a:p>
        </p:txBody>
      </p:sp>
      <p:sp>
        <p:nvSpPr>
          <p:cNvPr id="23" name="Text 21"/>
          <p:cNvSpPr/>
          <p:nvPr/>
        </p:nvSpPr>
        <p:spPr>
          <a:xfrm>
            <a:off x="10068916" y="2240280"/>
            <a:ext cx="16002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5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Use it your way</a:t>
            </a:r>
            <a:endParaRPr lang="en-US" sz="1650" dirty="0"/>
          </a:p>
        </p:txBody>
      </p:sp>
      <p:sp>
        <p:nvSpPr>
          <p:cNvPr id="24" name="Text 22"/>
          <p:cNvSpPr/>
          <p:nvPr/>
        </p:nvSpPr>
        <p:spPr>
          <a:xfrm>
            <a:off x="9428836" y="3246120"/>
            <a:ext cx="205740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1450" dirty="0">
                <a:solidFill>
                  <a:srgbClr val="6E66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Keep it private or share it — it always stays yours.</a:t>
            </a:r>
            <a:endParaRPr lang="en-US" sz="1450" dirty="0"/>
          </a:p>
        </p:txBody>
      </p:sp>
      <p:sp>
        <p:nvSpPr>
          <p:cNvPr id="25" name="Text 23"/>
          <p:cNvSpPr/>
          <p:nvPr/>
        </p:nvSpPr>
        <p:spPr>
          <a:xfrm>
            <a:off x="868680" y="5806440"/>
            <a:ext cx="10515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i="1" dirty="0">
                <a:solidFill>
                  <a:srgbClr val="5E78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Remember: WRAP is 100% voluntary — you take part because you want to.</a:t>
            </a:r>
            <a:endParaRPr lang="en-US" sz="15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3342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705295" y="0"/>
            <a:ext cx="5486400" cy="5486400"/>
          </a:xfrm>
          <a:prstGeom prst="ellipse">
            <a:avLst/>
          </a:prstGeom>
          <a:solidFill>
            <a:srgbClr val="5E7857">
              <a:alpha val="45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4937760" cy="4937760"/>
          </a:xfrm>
          <a:prstGeom prst="ellipse">
            <a:avLst/>
          </a:prstGeom>
          <a:solidFill>
            <a:srgbClr val="7E9A77">
              <a:alpha val="3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256032" cy="6858000"/>
          </a:xfrm>
          <a:prstGeom prst="rect">
            <a:avLst/>
          </a:prstGeom>
          <a:solidFill>
            <a:srgbClr val="C6A44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914400" y="118872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kern="0" spc="400" dirty="0">
                <a:solidFill>
                  <a:srgbClr val="C6A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BOTTOM LINE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868680" y="1600200"/>
            <a:ext cx="10424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4600" b="1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“There are no limits</a:t>
            </a:r>
            <a:endParaRPr lang="en-US" sz="460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4600" b="1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to recovery.”</a:t>
            </a:r>
            <a:endParaRPr lang="en-US" sz="4600" dirty="0"/>
          </a:p>
        </p:txBody>
      </p:sp>
      <p:sp>
        <p:nvSpPr>
          <p:cNvPr id="7" name="Shape 5"/>
          <p:cNvSpPr/>
          <p:nvPr/>
        </p:nvSpPr>
        <p:spPr>
          <a:xfrm>
            <a:off x="609448" y="4160520"/>
            <a:ext cx="3383280" cy="1371600"/>
          </a:xfrm>
          <a:prstGeom prst="roundRect">
            <a:avLst>
              <a:gd name="adj" fmla="val 6667"/>
            </a:avLst>
          </a:prstGeom>
          <a:solidFill>
            <a:srgbClr val="5E7857"/>
          </a:solidFill>
          <a:ln w="12700">
            <a:solidFill>
              <a:srgbClr val="7E9A77"/>
            </a:solidFill>
            <a:prstDash val="solid"/>
          </a:ln>
          <a:effectLst>
            <a:outerShdw blurRad="114300" dist="38100" dir="5400000" algn="bl" rotWithShape="0">
              <a:srgbClr val="B9B09B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2099920" y="4370832"/>
            <a:ext cx="402336" cy="402336"/>
          </a:xfrm>
          <a:prstGeom prst="ellipse">
            <a:avLst/>
          </a:prstGeom>
          <a:solidFill>
            <a:srgbClr val="C6A44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838048" y="4846320"/>
            <a:ext cx="2926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Hope and wellness at any age</a:t>
            </a:r>
            <a:endParaRPr lang="en-US" sz="1500" dirty="0"/>
          </a:p>
        </p:txBody>
      </p:sp>
      <p:sp>
        <p:nvSpPr>
          <p:cNvPr id="10" name="Shape 8"/>
          <p:cNvSpPr/>
          <p:nvPr/>
        </p:nvSpPr>
        <p:spPr>
          <a:xfrm>
            <a:off x="4404208" y="4160520"/>
            <a:ext cx="3383280" cy="1371600"/>
          </a:xfrm>
          <a:prstGeom prst="roundRect">
            <a:avLst>
              <a:gd name="adj" fmla="val 6667"/>
            </a:avLst>
          </a:prstGeom>
          <a:solidFill>
            <a:srgbClr val="5E7857"/>
          </a:solidFill>
          <a:ln w="12700">
            <a:solidFill>
              <a:srgbClr val="7E9A77"/>
            </a:solidFill>
            <a:prstDash val="solid"/>
          </a:ln>
          <a:effectLst>
            <a:outerShdw blurRad="114300" dist="38100" dir="5400000" algn="bl" rotWithShape="0">
              <a:srgbClr val="B9B09B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5894680" y="4370832"/>
            <a:ext cx="402336" cy="402336"/>
          </a:xfrm>
          <a:prstGeom prst="ellipse">
            <a:avLst/>
          </a:prstGeom>
          <a:solidFill>
            <a:srgbClr val="C6A44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4632808" y="4846320"/>
            <a:ext cx="2926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Simple tools, used your way</a:t>
            </a:r>
            <a:endParaRPr lang="en-US" sz="1500" dirty="0"/>
          </a:p>
        </p:txBody>
      </p:sp>
      <p:sp>
        <p:nvSpPr>
          <p:cNvPr id="13" name="Shape 11"/>
          <p:cNvSpPr/>
          <p:nvPr/>
        </p:nvSpPr>
        <p:spPr>
          <a:xfrm>
            <a:off x="8198968" y="4160520"/>
            <a:ext cx="3383280" cy="1371600"/>
          </a:xfrm>
          <a:prstGeom prst="roundRect">
            <a:avLst>
              <a:gd name="adj" fmla="val 6667"/>
            </a:avLst>
          </a:prstGeom>
          <a:solidFill>
            <a:srgbClr val="5E7857"/>
          </a:solidFill>
          <a:ln w="12700">
            <a:solidFill>
              <a:srgbClr val="7E9A77"/>
            </a:solidFill>
            <a:prstDash val="solid"/>
          </a:ln>
          <a:effectLst>
            <a:outerShdw blurRad="114300" dist="38100" dir="5400000" algn="bl" rotWithShape="0">
              <a:srgbClr val="B9B09B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9689440" y="4370832"/>
            <a:ext cx="402336" cy="402336"/>
          </a:xfrm>
          <a:prstGeom prst="ellipse">
            <a:avLst/>
          </a:prstGeom>
          <a:solidFill>
            <a:srgbClr val="C6A44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8427568" y="4846320"/>
            <a:ext cx="2926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Dignity, control, and connection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868680" y="6080760"/>
            <a:ext cx="10515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50" i="1" dirty="0">
                <a:solidFill>
                  <a:srgbClr val="C9D6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WRAP — Wellness Recovery Action Plan  |  For residents of the Senior–Frail Bed Program</a:t>
            </a:r>
            <a:endParaRPr lang="en-US" sz="12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6F1E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66928"/>
            <a:ext cx="146304" cy="566928"/>
          </a:xfrm>
          <a:prstGeom prst="rect">
            <a:avLst/>
          </a:prstGeom>
          <a:solidFill>
            <a:srgbClr val="C6A44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868680" y="502920"/>
            <a:ext cx="10515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300" dirty="0">
                <a:solidFill>
                  <a:srgbClr val="5E78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 THIS IS FOR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850392" y="749808"/>
            <a:ext cx="106070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3342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Our older neighbors deserve support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868680" y="1481328"/>
            <a:ext cx="10424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6E66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Many residents in the Senior–Frail Bed Program are aging, frail, and often feeling alone. WRAP meets them where they are.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609448" y="2331720"/>
            <a:ext cx="3383280" cy="2468880"/>
          </a:xfrm>
          <a:prstGeom prst="roundRect">
            <a:avLst>
              <a:gd name="adj" fmla="val 4444"/>
            </a:avLst>
          </a:prstGeom>
          <a:solidFill>
            <a:srgbClr val="FFFFFF"/>
          </a:solidFill>
          <a:ln w="12700">
            <a:solidFill>
              <a:srgbClr val="E8EEE2"/>
            </a:solidFill>
            <a:prstDash val="solid"/>
          </a:ln>
          <a:effectLst>
            <a:outerShdw blurRad="114300" dist="38100" dir="5400000" algn="bl" rotWithShape="0">
              <a:srgbClr val="B9B09B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609448" y="269748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400" b="1" dirty="0">
                <a:solidFill>
                  <a:srgbClr val="5E785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 in 5</a:t>
            </a:r>
            <a:endParaRPr lang="en-US" sz="4400" dirty="0"/>
          </a:p>
        </p:txBody>
      </p:sp>
      <p:sp>
        <p:nvSpPr>
          <p:cNvPr id="8" name="Shape 6"/>
          <p:cNvSpPr/>
          <p:nvPr/>
        </p:nvSpPr>
        <p:spPr>
          <a:xfrm>
            <a:off x="1935328" y="3703320"/>
            <a:ext cx="731520" cy="27432"/>
          </a:xfrm>
          <a:prstGeom prst="rect">
            <a:avLst/>
          </a:prstGeom>
          <a:solidFill>
            <a:srgbClr val="C6A44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883768" y="3840480"/>
            <a:ext cx="28346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50" dirty="0">
                <a:solidFill>
                  <a:srgbClr val="6E66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people experiencing homelessness are age 55 or older</a:t>
            </a:r>
            <a:endParaRPr lang="en-US" sz="1450" dirty="0"/>
          </a:p>
        </p:txBody>
      </p:sp>
      <p:sp>
        <p:nvSpPr>
          <p:cNvPr id="10" name="Shape 8"/>
          <p:cNvSpPr/>
          <p:nvPr/>
        </p:nvSpPr>
        <p:spPr>
          <a:xfrm>
            <a:off x="4404208" y="2331720"/>
            <a:ext cx="3383280" cy="2468880"/>
          </a:xfrm>
          <a:prstGeom prst="roundRect">
            <a:avLst>
              <a:gd name="adj" fmla="val 4444"/>
            </a:avLst>
          </a:prstGeom>
          <a:solidFill>
            <a:srgbClr val="FFFFFF"/>
          </a:solidFill>
          <a:ln w="12700">
            <a:solidFill>
              <a:srgbClr val="E8EEE2"/>
            </a:solidFill>
            <a:prstDash val="solid"/>
          </a:ln>
          <a:effectLst>
            <a:outerShdw blurRad="114300" dist="38100" dir="5400000" algn="bl" rotWithShape="0">
              <a:srgbClr val="B9B09B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404208" y="269748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400" b="1" dirty="0">
                <a:solidFill>
                  <a:srgbClr val="5E785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146,000</a:t>
            </a:r>
            <a:endParaRPr lang="en-US" sz="4400" dirty="0"/>
          </a:p>
        </p:txBody>
      </p:sp>
      <p:sp>
        <p:nvSpPr>
          <p:cNvPr id="12" name="Shape 10"/>
          <p:cNvSpPr/>
          <p:nvPr/>
        </p:nvSpPr>
        <p:spPr>
          <a:xfrm>
            <a:off x="5730088" y="3703320"/>
            <a:ext cx="731520" cy="27432"/>
          </a:xfrm>
          <a:prstGeom prst="rect">
            <a:avLst/>
          </a:prstGeom>
          <a:solidFill>
            <a:srgbClr val="C6A44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4678528" y="3840480"/>
            <a:ext cx="28346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50" dirty="0">
                <a:solidFill>
                  <a:srgbClr val="6E66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older adults experienced homelessness on a single night in 2024</a:t>
            </a:r>
            <a:endParaRPr lang="en-US" sz="1450" dirty="0"/>
          </a:p>
        </p:txBody>
      </p:sp>
      <p:sp>
        <p:nvSpPr>
          <p:cNvPr id="14" name="Shape 12"/>
          <p:cNvSpPr/>
          <p:nvPr/>
        </p:nvSpPr>
        <p:spPr>
          <a:xfrm>
            <a:off x="8198968" y="2331720"/>
            <a:ext cx="3383280" cy="2468880"/>
          </a:xfrm>
          <a:prstGeom prst="roundRect">
            <a:avLst>
              <a:gd name="adj" fmla="val 4444"/>
            </a:avLst>
          </a:prstGeom>
          <a:solidFill>
            <a:srgbClr val="FFFFFF"/>
          </a:solidFill>
          <a:ln w="12700">
            <a:solidFill>
              <a:srgbClr val="E8EEE2"/>
            </a:solidFill>
            <a:prstDash val="solid"/>
          </a:ln>
          <a:effectLst>
            <a:outerShdw blurRad="114300" dist="38100" dir="5400000" algn="bl" rotWithShape="0">
              <a:srgbClr val="B9B09B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8198968" y="269748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400" b="1" dirty="0">
                <a:solidFill>
                  <a:srgbClr val="5E785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~50%</a:t>
            </a:r>
            <a:endParaRPr lang="en-US" sz="4400" dirty="0"/>
          </a:p>
        </p:txBody>
      </p:sp>
      <p:sp>
        <p:nvSpPr>
          <p:cNvPr id="16" name="Shape 14"/>
          <p:cNvSpPr/>
          <p:nvPr/>
        </p:nvSpPr>
        <p:spPr>
          <a:xfrm>
            <a:off x="9524848" y="3703320"/>
            <a:ext cx="731520" cy="27432"/>
          </a:xfrm>
          <a:prstGeom prst="rect">
            <a:avLst/>
          </a:prstGeom>
          <a:solidFill>
            <a:srgbClr val="C6A44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8473288" y="3840480"/>
            <a:ext cx="28346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50" dirty="0">
                <a:solidFill>
                  <a:srgbClr val="6E66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single homeless adults are now age 50 and up</a:t>
            </a:r>
            <a:endParaRPr lang="en-US" sz="1450" dirty="0"/>
          </a:p>
        </p:txBody>
      </p:sp>
      <p:sp>
        <p:nvSpPr>
          <p:cNvPr id="18" name="Text 16"/>
          <p:cNvSpPr/>
          <p:nvPr/>
        </p:nvSpPr>
        <p:spPr>
          <a:xfrm>
            <a:off x="868680" y="6126480"/>
            <a:ext cx="10424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9A917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Sources: U.S. GAO and HUD 2024 Point-in-Time Count; aging trends in homelessness research.</a:t>
            </a:r>
            <a:endParaRPr lang="en-US" sz="10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6F1E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66928"/>
            <a:ext cx="146304" cy="566928"/>
          </a:xfrm>
          <a:prstGeom prst="rect">
            <a:avLst/>
          </a:prstGeom>
          <a:solidFill>
            <a:srgbClr val="C6A44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868680" y="502920"/>
            <a:ext cx="10515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300" dirty="0">
                <a:solidFill>
                  <a:srgbClr val="5E78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BASICS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850392" y="749808"/>
            <a:ext cx="106070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3342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is WRAP?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548640" y="1691640"/>
            <a:ext cx="5486400" cy="4480560"/>
          </a:xfrm>
          <a:prstGeom prst="roundRect">
            <a:avLst>
              <a:gd name="adj" fmla="val 2449"/>
            </a:avLst>
          </a:prstGeom>
          <a:solidFill>
            <a:srgbClr val="7E9A77"/>
          </a:solidFill>
          <a:ln/>
          <a:effectLst>
            <a:outerShdw blurRad="114300" dist="38100" dir="5400000" algn="bl" rotWithShape="0">
              <a:srgbClr val="B9B09B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914400" y="2514600"/>
            <a:ext cx="484632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2700" b="1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“A simple, personal plan</a:t>
            </a:r>
            <a:endParaRPr lang="en-US" sz="2700" dirty="0"/>
          </a:p>
          <a:p>
            <a:pPr marL="0" indent="0">
              <a:lnSpc>
                <a:spcPct val="110000"/>
              </a:lnSpc>
              <a:buNone/>
            </a:pPr>
            <a:r>
              <a:rPr lang="en-US" sz="2700" b="1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for staying well —</a:t>
            </a:r>
            <a:endParaRPr lang="en-US" sz="2700" dirty="0"/>
          </a:p>
          <a:p>
            <a:pPr marL="0" indent="0">
              <a:lnSpc>
                <a:spcPct val="110000"/>
              </a:lnSpc>
              <a:buNone/>
            </a:pPr>
            <a:r>
              <a:rPr lang="en-US" sz="2700" b="1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built by you, for you.”</a:t>
            </a:r>
            <a:endParaRPr lang="en-US" sz="2700" dirty="0"/>
          </a:p>
        </p:txBody>
      </p:sp>
      <p:sp>
        <p:nvSpPr>
          <p:cNvPr id="7" name="Shape 5"/>
          <p:cNvSpPr/>
          <p:nvPr/>
        </p:nvSpPr>
        <p:spPr>
          <a:xfrm>
            <a:off x="914400" y="4434840"/>
            <a:ext cx="1280160" cy="27432"/>
          </a:xfrm>
          <a:prstGeom prst="rect">
            <a:avLst/>
          </a:prstGeom>
          <a:solidFill>
            <a:srgbClr val="C6A44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914400" y="4617720"/>
            <a:ext cx="47548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EDF3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WRAP was created by people who lived through hard times. It focuses on what is strong, not what is wrong.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6355080" y="1783080"/>
            <a:ext cx="5285232" cy="978408"/>
          </a:xfrm>
          <a:prstGeom prst="roundRect">
            <a:avLst>
              <a:gd name="adj" fmla="val 7477"/>
            </a:avLst>
          </a:prstGeom>
          <a:solidFill>
            <a:srgbClr val="FFFFFF"/>
          </a:solidFill>
          <a:ln w="12700">
            <a:solidFill>
              <a:srgbClr val="E8EEE2"/>
            </a:solidFill>
            <a:prstDash val="solid"/>
          </a:ln>
          <a:effectLst>
            <a:outerShdw blurRad="114300" dist="38100" dir="5400000" algn="bl" rotWithShape="0">
              <a:srgbClr val="B9B09B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6583680" y="2057400"/>
            <a:ext cx="420624" cy="420624"/>
          </a:xfrm>
          <a:prstGeom prst="ellipse">
            <a:avLst/>
          </a:prstGeom>
          <a:solidFill>
            <a:srgbClr val="C6A44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7269480" y="1892808"/>
            <a:ext cx="4206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3342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100% voluntary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7269480" y="2258568"/>
            <a:ext cx="4251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6E66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choose to take part — no requirements, no labels.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6355080" y="2898648"/>
            <a:ext cx="5285232" cy="978408"/>
          </a:xfrm>
          <a:prstGeom prst="roundRect">
            <a:avLst>
              <a:gd name="adj" fmla="val 7477"/>
            </a:avLst>
          </a:prstGeom>
          <a:solidFill>
            <a:srgbClr val="FFFFFF"/>
          </a:solidFill>
          <a:ln w="12700">
            <a:solidFill>
              <a:srgbClr val="E8EEE2"/>
            </a:solidFill>
            <a:prstDash val="solid"/>
          </a:ln>
          <a:effectLst>
            <a:outerShdw blurRad="114300" dist="38100" dir="5400000" algn="bl" rotWithShape="0">
              <a:srgbClr val="B9B09B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6583680" y="3172968"/>
            <a:ext cx="420624" cy="420624"/>
          </a:xfrm>
          <a:prstGeom prst="ellipse">
            <a:avLst/>
          </a:prstGeom>
          <a:solidFill>
            <a:srgbClr val="C6A44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7269480" y="3008376"/>
            <a:ext cx="4206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3342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stay in charge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7269480" y="3374136"/>
            <a:ext cx="4251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6E66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decide what goes in your plan and who sees it.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6355080" y="4014216"/>
            <a:ext cx="5285232" cy="978408"/>
          </a:xfrm>
          <a:prstGeom prst="roundRect">
            <a:avLst>
              <a:gd name="adj" fmla="val 7477"/>
            </a:avLst>
          </a:prstGeom>
          <a:solidFill>
            <a:srgbClr val="FFFFFF"/>
          </a:solidFill>
          <a:ln w="12700">
            <a:solidFill>
              <a:srgbClr val="E8EEE2"/>
            </a:solidFill>
            <a:prstDash val="solid"/>
          </a:ln>
          <a:effectLst>
            <a:outerShdw blurRad="114300" dist="38100" dir="5400000" algn="bl" rotWithShape="0">
              <a:srgbClr val="B9B09B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6583680" y="4288536"/>
            <a:ext cx="420624" cy="420624"/>
          </a:xfrm>
          <a:prstGeom prst="ellipse">
            <a:avLst/>
          </a:prstGeom>
          <a:solidFill>
            <a:srgbClr val="C6A44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7269480" y="4123944"/>
            <a:ext cx="4206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3342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Simple, everyday tools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7269480" y="4489704"/>
            <a:ext cx="4251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6E66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Built around free, safe things that help you feel better.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6355080" y="5129784"/>
            <a:ext cx="5285232" cy="978408"/>
          </a:xfrm>
          <a:prstGeom prst="roundRect">
            <a:avLst>
              <a:gd name="adj" fmla="val 7477"/>
            </a:avLst>
          </a:prstGeom>
          <a:solidFill>
            <a:srgbClr val="FFFFFF"/>
          </a:solidFill>
          <a:ln w="12700">
            <a:solidFill>
              <a:srgbClr val="E8EEE2"/>
            </a:solidFill>
            <a:prstDash val="solid"/>
          </a:ln>
          <a:effectLst>
            <a:outerShdw blurRad="114300" dist="38100" dir="5400000" algn="bl" rotWithShape="0">
              <a:srgbClr val="B9B09B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2" name="Shape 20"/>
          <p:cNvSpPr/>
          <p:nvPr/>
        </p:nvSpPr>
        <p:spPr>
          <a:xfrm>
            <a:off x="6583680" y="5404104"/>
            <a:ext cx="420624" cy="420624"/>
          </a:xfrm>
          <a:prstGeom prst="ellipse">
            <a:avLst/>
          </a:prstGeom>
          <a:solidFill>
            <a:srgbClr val="C6A44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7269480" y="5239512"/>
            <a:ext cx="4206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3342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Proven to help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7269480" y="5605272"/>
            <a:ext cx="4251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6E66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recognized, evidence-based wellness practice.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6F1E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66928"/>
            <a:ext cx="146304" cy="566928"/>
          </a:xfrm>
          <a:prstGeom prst="rect">
            <a:avLst/>
          </a:prstGeom>
          <a:solidFill>
            <a:srgbClr val="C6A44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868680" y="502920"/>
            <a:ext cx="10515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300" dirty="0">
                <a:solidFill>
                  <a:srgbClr val="5E78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HEART OF WRAP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850392" y="749808"/>
            <a:ext cx="106070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3342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Five ideas that guide the plan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335128" y="2148840"/>
            <a:ext cx="2084832" cy="3383280"/>
          </a:xfrm>
          <a:prstGeom prst="roundRect">
            <a:avLst>
              <a:gd name="adj" fmla="val 4386"/>
            </a:avLst>
          </a:prstGeom>
          <a:solidFill>
            <a:srgbClr val="FFFFFF"/>
          </a:solidFill>
          <a:ln w="12700">
            <a:solidFill>
              <a:srgbClr val="E8EEE2"/>
            </a:solidFill>
            <a:prstDash val="solid"/>
          </a:ln>
          <a:effectLst>
            <a:outerShdw blurRad="114300" dist="38100" dir="5400000" algn="bl" rotWithShape="0">
              <a:srgbClr val="B9B09B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874624" y="2468880"/>
            <a:ext cx="1005840" cy="1005840"/>
          </a:xfrm>
          <a:prstGeom prst="ellipse">
            <a:avLst/>
          </a:prstGeom>
          <a:solidFill>
            <a:srgbClr val="5E785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874624" y="2468880"/>
            <a:ext cx="10058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3000" dirty="0"/>
          </a:p>
        </p:txBody>
      </p:sp>
      <p:sp>
        <p:nvSpPr>
          <p:cNvPr id="8" name="Text 6"/>
          <p:cNvSpPr/>
          <p:nvPr/>
        </p:nvSpPr>
        <p:spPr>
          <a:xfrm>
            <a:off x="444856" y="3657600"/>
            <a:ext cx="1865376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3342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Hope</a:t>
            </a:r>
            <a:endParaRPr lang="en-US" sz="1700" dirty="0"/>
          </a:p>
        </p:txBody>
      </p:sp>
      <p:sp>
        <p:nvSpPr>
          <p:cNvPr id="9" name="Text 7"/>
          <p:cNvSpPr/>
          <p:nvPr/>
        </p:nvSpPr>
        <p:spPr>
          <a:xfrm>
            <a:off x="472288" y="4526280"/>
            <a:ext cx="181051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6E66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Believing things can get better.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2694280" y="2148840"/>
            <a:ext cx="2084832" cy="3383280"/>
          </a:xfrm>
          <a:prstGeom prst="roundRect">
            <a:avLst>
              <a:gd name="adj" fmla="val 4386"/>
            </a:avLst>
          </a:prstGeom>
          <a:solidFill>
            <a:srgbClr val="FFFFFF"/>
          </a:solidFill>
          <a:ln w="12700">
            <a:solidFill>
              <a:srgbClr val="E8EEE2"/>
            </a:solidFill>
            <a:prstDash val="solid"/>
          </a:ln>
          <a:effectLst>
            <a:outerShdw blurRad="114300" dist="38100" dir="5400000" algn="bl" rotWithShape="0">
              <a:srgbClr val="B9B09B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3233776" y="2468880"/>
            <a:ext cx="1005840" cy="1005840"/>
          </a:xfrm>
          <a:prstGeom prst="ellipse">
            <a:avLst/>
          </a:prstGeom>
          <a:solidFill>
            <a:srgbClr val="7E9A7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3233776" y="2468880"/>
            <a:ext cx="10058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3000" dirty="0"/>
          </a:p>
        </p:txBody>
      </p:sp>
      <p:sp>
        <p:nvSpPr>
          <p:cNvPr id="13" name="Text 11"/>
          <p:cNvSpPr/>
          <p:nvPr/>
        </p:nvSpPr>
        <p:spPr>
          <a:xfrm>
            <a:off x="2804008" y="3657600"/>
            <a:ext cx="1865376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3342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Personal</a:t>
            </a:r>
            <a:endParaRPr lang="en-US" sz="1700" dirty="0"/>
          </a:p>
          <a:p>
            <a:pPr marL="0" indent="0" algn="ctr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3342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Responsibility</a:t>
            </a:r>
            <a:endParaRPr lang="en-US" sz="1700" dirty="0"/>
          </a:p>
        </p:txBody>
      </p:sp>
      <p:sp>
        <p:nvSpPr>
          <p:cNvPr id="14" name="Text 12"/>
          <p:cNvSpPr/>
          <p:nvPr/>
        </p:nvSpPr>
        <p:spPr>
          <a:xfrm>
            <a:off x="2831440" y="4526280"/>
            <a:ext cx="181051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6E66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Taking small steps for yourself.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5053432" y="2148840"/>
            <a:ext cx="2084832" cy="3383280"/>
          </a:xfrm>
          <a:prstGeom prst="roundRect">
            <a:avLst>
              <a:gd name="adj" fmla="val 4386"/>
            </a:avLst>
          </a:prstGeom>
          <a:solidFill>
            <a:srgbClr val="FFFFFF"/>
          </a:solidFill>
          <a:ln w="12700">
            <a:solidFill>
              <a:srgbClr val="E8EEE2"/>
            </a:solidFill>
            <a:prstDash val="solid"/>
          </a:ln>
          <a:effectLst>
            <a:outerShdw blurRad="114300" dist="38100" dir="5400000" algn="bl" rotWithShape="0">
              <a:srgbClr val="B9B09B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5592928" y="2468880"/>
            <a:ext cx="1005840" cy="1005840"/>
          </a:xfrm>
          <a:prstGeom prst="ellipse">
            <a:avLst/>
          </a:prstGeom>
          <a:solidFill>
            <a:srgbClr val="5E785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5592928" y="2468880"/>
            <a:ext cx="10058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3000" dirty="0"/>
          </a:p>
        </p:txBody>
      </p:sp>
      <p:sp>
        <p:nvSpPr>
          <p:cNvPr id="18" name="Text 16"/>
          <p:cNvSpPr/>
          <p:nvPr/>
        </p:nvSpPr>
        <p:spPr>
          <a:xfrm>
            <a:off x="5163160" y="3657600"/>
            <a:ext cx="1865376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3342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Education</a:t>
            </a:r>
            <a:endParaRPr lang="en-US" sz="1700" dirty="0"/>
          </a:p>
        </p:txBody>
      </p:sp>
      <p:sp>
        <p:nvSpPr>
          <p:cNvPr id="19" name="Text 17"/>
          <p:cNvSpPr/>
          <p:nvPr/>
        </p:nvSpPr>
        <p:spPr>
          <a:xfrm>
            <a:off x="5190592" y="4526280"/>
            <a:ext cx="181051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6E66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Learning what helps you most.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7412584" y="2148840"/>
            <a:ext cx="2084832" cy="3383280"/>
          </a:xfrm>
          <a:prstGeom prst="roundRect">
            <a:avLst>
              <a:gd name="adj" fmla="val 4386"/>
            </a:avLst>
          </a:prstGeom>
          <a:solidFill>
            <a:srgbClr val="FFFFFF"/>
          </a:solidFill>
          <a:ln w="12700">
            <a:solidFill>
              <a:srgbClr val="E8EEE2"/>
            </a:solidFill>
            <a:prstDash val="solid"/>
          </a:ln>
          <a:effectLst>
            <a:outerShdw blurRad="114300" dist="38100" dir="5400000" algn="bl" rotWithShape="0">
              <a:srgbClr val="B9B09B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7952080" y="2468880"/>
            <a:ext cx="1005840" cy="1005840"/>
          </a:xfrm>
          <a:prstGeom prst="ellipse">
            <a:avLst/>
          </a:prstGeom>
          <a:solidFill>
            <a:srgbClr val="7E9A7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7952080" y="2468880"/>
            <a:ext cx="10058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3000" dirty="0"/>
          </a:p>
        </p:txBody>
      </p:sp>
      <p:sp>
        <p:nvSpPr>
          <p:cNvPr id="23" name="Text 21"/>
          <p:cNvSpPr/>
          <p:nvPr/>
        </p:nvSpPr>
        <p:spPr>
          <a:xfrm>
            <a:off x="7522312" y="3657600"/>
            <a:ext cx="1865376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3342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Self-Advocacy</a:t>
            </a:r>
            <a:endParaRPr lang="en-US" sz="1700" dirty="0"/>
          </a:p>
        </p:txBody>
      </p:sp>
      <p:sp>
        <p:nvSpPr>
          <p:cNvPr id="24" name="Text 22"/>
          <p:cNvSpPr/>
          <p:nvPr/>
        </p:nvSpPr>
        <p:spPr>
          <a:xfrm>
            <a:off x="7549744" y="4526280"/>
            <a:ext cx="181051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6E66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Asking for what you need.</a:t>
            </a:r>
            <a:endParaRPr lang="en-US" sz="1300" dirty="0"/>
          </a:p>
        </p:txBody>
      </p:sp>
      <p:sp>
        <p:nvSpPr>
          <p:cNvPr id="25" name="Shape 23"/>
          <p:cNvSpPr/>
          <p:nvPr/>
        </p:nvSpPr>
        <p:spPr>
          <a:xfrm>
            <a:off x="9771736" y="2148840"/>
            <a:ext cx="2084832" cy="3383280"/>
          </a:xfrm>
          <a:prstGeom prst="roundRect">
            <a:avLst>
              <a:gd name="adj" fmla="val 4386"/>
            </a:avLst>
          </a:prstGeom>
          <a:solidFill>
            <a:srgbClr val="FFFFFF"/>
          </a:solidFill>
          <a:ln w="12700">
            <a:solidFill>
              <a:srgbClr val="E8EEE2"/>
            </a:solidFill>
            <a:prstDash val="solid"/>
          </a:ln>
          <a:effectLst>
            <a:outerShdw blurRad="114300" dist="38100" dir="5400000" algn="bl" rotWithShape="0">
              <a:srgbClr val="B9B09B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6" name="Shape 24"/>
          <p:cNvSpPr/>
          <p:nvPr/>
        </p:nvSpPr>
        <p:spPr>
          <a:xfrm>
            <a:off x="10311232" y="2468880"/>
            <a:ext cx="1005840" cy="1005840"/>
          </a:xfrm>
          <a:prstGeom prst="ellipse">
            <a:avLst/>
          </a:prstGeom>
          <a:solidFill>
            <a:srgbClr val="5E785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10311232" y="2468880"/>
            <a:ext cx="10058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3000" dirty="0"/>
          </a:p>
        </p:txBody>
      </p:sp>
      <p:sp>
        <p:nvSpPr>
          <p:cNvPr id="28" name="Text 26"/>
          <p:cNvSpPr/>
          <p:nvPr/>
        </p:nvSpPr>
        <p:spPr>
          <a:xfrm>
            <a:off x="9881464" y="3657600"/>
            <a:ext cx="1865376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3342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Support</a:t>
            </a:r>
            <a:endParaRPr lang="en-US" sz="1700" dirty="0"/>
          </a:p>
        </p:txBody>
      </p:sp>
      <p:sp>
        <p:nvSpPr>
          <p:cNvPr id="29" name="Text 27"/>
          <p:cNvSpPr/>
          <p:nvPr/>
        </p:nvSpPr>
        <p:spPr>
          <a:xfrm>
            <a:off x="9908896" y="4526280"/>
            <a:ext cx="181051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6E66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Giving and receiving care.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6F1E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66928"/>
            <a:ext cx="146304" cy="566928"/>
          </a:xfrm>
          <a:prstGeom prst="rect">
            <a:avLst/>
          </a:prstGeom>
          <a:solidFill>
            <a:srgbClr val="C6A44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868680" y="502920"/>
            <a:ext cx="10515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300" dirty="0">
                <a:solidFill>
                  <a:srgbClr val="5E78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BENEFIT — DAILY WELLNESS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850392" y="749808"/>
            <a:ext cx="106070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3342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Your Wellness Toolbox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868680" y="1508760"/>
            <a:ext cx="10515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6E66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WRAP starts with simple, safe, and often free things that help you feel like yourself. You build a daily plan to use them — a steady, comforting routine.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641452" y="2514600"/>
            <a:ext cx="2542032" cy="868680"/>
          </a:xfrm>
          <a:prstGeom prst="roundRect">
            <a:avLst>
              <a:gd name="adj" fmla="val 47368"/>
            </a:avLst>
          </a:prstGeom>
          <a:solidFill>
            <a:srgbClr val="FFFFFF"/>
          </a:solidFill>
          <a:ln w="12700">
            <a:solidFill>
              <a:srgbClr val="7E9A77"/>
            </a:solidFill>
            <a:prstDash val="solid"/>
          </a:ln>
          <a:effectLst>
            <a:outerShdw blurRad="114300" dist="38100" dir="5400000" algn="bl" rotWithShape="0">
              <a:srgbClr val="B9B09B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934060" y="2802636"/>
            <a:ext cx="292608" cy="292608"/>
          </a:xfrm>
          <a:prstGeom prst="ellipse">
            <a:avLst/>
          </a:prstGeom>
          <a:solidFill>
            <a:srgbClr val="C6A44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1354684" y="2514600"/>
            <a:ext cx="167335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3342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short walk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3430372" y="2514600"/>
            <a:ext cx="2542032" cy="868680"/>
          </a:xfrm>
          <a:prstGeom prst="roundRect">
            <a:avLst>
              <a:gd name="adj" fmla="val 47368"/>
            </a:avLst>
          </a:prstGeom>
          <a:solidFill>
            <a:srgbClr val="E8EEE2"/>
          </a:solidFill>
          <a:ln w="12700">
            <a:solidFill>
              <a:srgbClr val="7E9A77"/>
            </a:solidFill>
            <a:prstDash val="solid"/>
          </a:ln>
          <a:effectLst>
            <a:outerShdw blurRad="114300" dist="38100" dir="5400000" algn="bl" rotWithShape="0">
              <a:srgbClr val="B9B09B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3722980" y="2802636"/>
            <a:ext cx="292608" cy="292608"/>
          </a:xfrm>
          <a:prstGeom prst="ellipse">
            <a:avLst/>
          </a:prstGeom>
          <a:solidFill>
            <a:srgbClr val="C6A44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143604" y="2514600"/>
            <a:ext cx="167335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3342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warm cup of tea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6219292" y="2514600"/>
            <a:ext cx="2542032" cy="868680"/>
          </a:xfrm>
          <a:prstGeom prst="roundRect">
            <a:avLst>
              <a:gd name="adj" fmla="val 47368"/>
            </a:avLst>
          </a:prstGeom>
          <a:solidFill>
            <a:srgbClr val="FFFFFF"/>
          </a:solidFill>
          <a:ln w="12700">
            <a:solidFill>
              <a:srgbClr val="7E9A77"/>
            </a:solidFill>
            <a:prstDash val="solid"/>
          </a:ln>
          <a:effectLst>
            <a:outerShdw blurRad="114300" dist="38100" dir="5400000" algn="bl" rotWithShape="0">
              <a:srgbClr val="B9B09B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6511900" y="2802636"/>
            <a:ext cx="292608" cy="292608"/>
          </a:xfrm>
          <a:prstGeom prst="ellipse">
            <a:avLst/>
          </a:prstGeom>
          <a:solidFill>
            <a:srgbClr val="C6A44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6932524" y="2514600"/>
            <a:ext cx="167335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3342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Calling a friend</a:t>
            </a:r>
            <a:endParaRPr lang="en-US" sz="1500" dirty="0"/>
          </a:p>
        </p:txBody>
      </p:sp>
      <p:sp>
        <p:nvSpPr>
          <p:cNvPr id="15" name="Shape 13"/>
          <p:cNvSpPr/>
          <p:nvPr/>
        </p:nvSpPr>
        <p:spPr>
          <a:xfrm>
            <a:off x="9008212" y="2514600"/>
            <a:ext cx="2542032" cy="868680"/>
          </a:xfrm>
          <a:prstGeom prst="roundRect">
            <a:avLst>
              <a:gd name="adj" fmla="val 47368"/>
            </a:avLst>
          </a:prstGeom>
          <a:solidFill>
            <a:srgbClr val="E8EEE2"/>
          </a:solidFill>
          <a:ln w="12700">
            <a:solidFill>
              <a:srgbClr val="7E9A77"/>
            </a:solidFill>
            <a:prstDash val="solid"/>
          </a:ln>
          <a:effectLst>
            <a:outerShdw blurRad="114300" dist="38100" dir="5400000" algn="bl" rotWithShape="0">
              <a:srgbClr val="B9B09B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9300820" y="2802636"/>
            <a:ext cx="292608" cy="292608"/>
          </a:xfrm>
          <a:prstGeom prst="ellipse">
            <a:avLst/>
          </a:prstGeom>
          <a:solidFill>
            <a:srgbClr val="C6A44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9721444" y="2514600"/>
            <a:ext cx="167335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3342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Listening to music</a:t>
            </a:r>
            <a:endParaRPr lang="en-US" sz="1500" dirty="0"/>
          </a:p>
        </p:txBody>
      </p:sp>
      <p:sp>
        <p:nvSpPr>
          <p:cNvPr id="18" name="Shape 16"/>
          <p:cNvSpPr/>
          <p:nvPr/>
        </p:nvSpPr>
        <p:spPr>
          <a:xfrm>
            <a:off x="641452" y="3703320"/>
            <a:ext cx="2542032" cy="868680"/>
          </a:xfrm>
          <a:prstGeom prst="roundRect">
            <a:avLst>
              <a:gd name="adj" fmla="val 47368"/>
            </a:avLst>
          </a:prstGeom>
          <a:solidFill>
            <a:srgbClr val="E8EEE2"/>
          </a:solidFill>
          <a:ln w="12700">
            <a:solidFill>
              <a:srgbClr val="7E9A77"/>
            </a:solidFill>
            <a:prstDash val="solid"/>
          </a:ln>
          <a:effectLst>
            <a:outerShdw blurRad="114300" dist="38100" dir="5400000" algn="bl" rotWithShape="0">
              <a:srgbClr val="B9B09B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9" name="Shape 17"/>
          <p:cNvSpPr/>
          <p:nvPr/>
        </p:nvSpPr>
        <p:spPr>
          <a:xfrm>
            <a:off x="934060" y="3991356"/>
            <a:ext cx="292608" cy="292608"/>
          </a:xfrm>
          <a:prstGeom prst="ellipse">
            <a:avLst/>
          </a:prstGeom>
          <a:solidFill>
            <a:srgbClr val="C6A44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1354684" y="3703320"/>
            <a:ext cx="167335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3342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Fresh air &amp; sunlight</a:t>
            </a:r>
            <a:endParaRPr lang="en-US" sz="1500" dirty="0"/>
          </a:p>
        </p:txBody>
      </p:sp>
      <p:sp>
        <p:nvSpPr>
          <p:cNvPr id="21" name="Shape 19"/>
          <p:cNvSpPr/>
          <p:nvPr/>
        </p:nvSpPr>
        <p:spPr>
          <a:xfrm>
            <a:off x="3430372" y="3703320"/>
            <a:ext cx="2542032" cy="868680"/>
          </a:xfrm>
          <a:prstGeom prst="roundRect">
            <a:avLst>
              <a:gd name="adj" fmla="val 47368"/>
            </a:avLst>
          </a:prstGeom>
          <a:solidFill>
            <a:srgbClr val="FFFFFF"/>
          </a:solidFill>
          <a:ln w="12700">
            <a:solidFill>
              <a:srgbClr val="7E9A77"/>
            </a:solidFill>
            <a:prstDash val="solid"/>
          </a:ln>
          <a:effectLst>
            <a:outerShdw blurRad="114300" dist="38100" dir="5400000" algn="bl" rotWithShape="0">
              <a:srgbClr val="B9B09B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2" name="Shape 20"/>
          <p:cNvSpPr/>
          <p:nvPr/>
        </p:nvSpPr>
        <p:spPr>
          <a:xfrm>
            <a:off x="3722980" y="3991356"/>
            <a:ext cx="292608" cy="292608"/>
          </a:xfrm>
          <a:prstGeom prst="ellipse">
            <a:avLst/>
          </a:prstGeom>
          <a:solidFill>
            <a:srgbClr val="C6A44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4143604" y="3703320"/>
            <a:ext cx="167335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3342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Gentle stretching</a:t>
            </a:r>
            <a:endParaRPr lang="en-US" sz="1500" dirty="0"/>
          </a:p>
        </p:txBody>
      </p:sp>
      <p:sp>
        <p:nvSpPr>
          <p:cNvPr id="24" name="Shape 22"/>
          <p:cNvSpPr/>
          <p:nvPr/>
        </p:nvSpPr>
        <p:spPr>
          <a:xfrm>
            <a:off x="6219292" y="3703320"/>
            <a:ext cx="2542032" cy="868680"/>
          </a:xfrm>
          <a:prstGeom prst="roundRect">
            <a:avLst>
              <a:gd name="adj" fmla="val 47368"/>
            </a:avLst>
          </a:prstGeom>
          <a:solidFill>
            <a:srgbClr val="E8EEE2"/>
          </a:solidFill>
          <a:ln w="12700">
            <a:solidFill>
              <a:srgbClr val="7E9A77"/>
            </a:solidFill>
            <a:prstDash val="solid"/>
          </a:ln>
          <a:effectLst>
            <a:outerShdw blurRad="114300" dist="38100" dir="5400000" algn="bl" rotWithShape="0">
              <a:srgbClr val="B9B09B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5" name="Shape 23"/>
          <p:cNvSpPr/>
          <p:nvPr/>
        </p:nvSpPr>
        <p:spPr>
          <a:xfrm>
            <a:off x="6511900" y="3991356"/>
            <a:ext cx="292608" cy="292608"/>
          </a:xfrm>
          <a:prstGeom prst="ellipse">
            <a:avLst/>
          </a:prstGeom>
          <a:solidFill>
            <a:srgbClr val="C6A44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6932524" y="3703320"/>
            <a:ext cx="167335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3342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Resting well</a:t>
            </a:r>
            <a:endParaRPr lang="en-US" sz="1500" dirty="0"/>
          </a:p>
        </p:txBody>
      </p:sp>
      <p:sp>
        <p:nvSpPr>
          <p:cNvPr id="27" name="Shape 25"/>
          <p:cNvSpPr/>
          <p:nvPr/>
        </p:nvSpPr>
        <p:spPr>
          <a:xfrm>
            <a:off x="9008212" y="3703320"/>
            <a:ext cx="2542032" cy="868680"/>
          </a:xfrm>
          <a:prstGeom prst="roundRect">
            <a:avLst>
              <a:gd name="adj" fmla="val 47368"/>
            </a:avLst>
          </a:prstGeom>
          <a:solidFill>
            <a:srgbClr val="FFFFFF"/>
          </a:solidFill>
          <a:ln w="12700">
            <a:solidFill>
              <a:srgbClr val="7E9A77"/>
            </a:solidFill>
            <a:prstDash val="solid"/>
          </a:ln>
          <a:effectLst>
            <a:outerShdw blurRad="114300" dist="38100" dir="5400000" algn="bl" rotWithShape="0">
              <a:srgbClr val="B9B09B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8" name="Shape 26"/>
          <p:cNvSpPr/>
          <p:nvPr/>
        </p:nvSpPr>
        <p:spPr>
          <a:xfrm>
            <a:off x="9300820" y="3991356"/>
            <a:ext cx="292608" cy="292608"/>
          </a:xfrm>
          <a:prstGeom prst="ellipse">
            <a:avLst/>
          </a:prstGeom>
          <a:solidFill>
            <a:srgbClr val="C6A44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9721444" y="3703320"/>
            <a:ext cx="167335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3342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favorite memory</a:t>
            </a:r>
            <a:endParaRPr lang="en-US" sz="1500" dirty="0"/>
          </a:p>
        </p:txBody>
      </p:sp>
      <p:sp>
        <p:nvSpPr>
          <p:cNvPr id="30" name="Text 28"/>
          <p:cNvSpPr/>
          <p:nvPr/>
        </p:nvSpPr>
        <p:spPr>
          <a:xfrm>
            <a:off x="868680" y="5989320"/>
            <a:ext cx="10515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i="1" dirty="0">
                <a:solidFill>
                  <a:srgbClr val="5E78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toolbox is yours — fill it with whatever helps you feel well.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6F1E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66928"/>
            <a:ext cx="146304" cy="566928"/>
          </a:xfrm>
          <a:prstGeom prst="rect">
            <a:avLst/>
          </a:prstGeom>
          <a:solidFill>
            <a:srgbClr val="C6A44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868680" y="502920"/>
            <a:ext cx="10515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300" dirty="0">
                <a:solidFill>
                  <a:srgbClr val="5E78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BENEFIT — MIND &amp; MOOD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850392" y="749808"/>
            <a:ext cx="106070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3342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Feeling better, day to day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868680" y="1481328"/>
            <a:ext cx="10424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6E66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studies, people who took part in WRAP reported real improvements in how they felt and coped: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655168" y="2331720"/>
            <a:ext cx="3383280" cy="1463040"/>
          </a:xfrm>
          <a:prstGeom prst="roundRect">
            <a:avLst>
              <a:gd name="adj" fmla="val 6250"/>
            </a:avLst>
          </a:prstGeom>
          <a:solidFill>
            <a:srgbClr val="FFFFFF"/>
          </a:solidFill>
          <a:ln w="12700">
            <a:solidFill>
              <a:srgbClr val="E8EEE2"/>
            </a:solidFill>
            <a:prstDash val="solid"/>
          </a:ln>
          <a:effectLst>
            <a:outerShdw blurRad="114300" dist="38100" dir="5400000" algn="bl" rotWithShape="0">
              <a:srgbClr val="B9B09B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655168" y="2331720"/>
            <a:ext cx="128016" cy="1463040"/>
          </a:xfrm>
          <a:prstGeom prst="rect">
            <a:avLst/>
          </a:prstGeom>
          <a:solidFill>
            <a:srgbClr val="C6A44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1066648" y="2587752"/>
            <a:ext cx="2834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3342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Less anxiety</a:t>
            </a:r>
            <a:endParaRPr lang="en-US" sz="1900" dirty="0"/>
          </a:p>
        </p:txBody>
      </p:sp>
      <p:sp>
        <p:nvSpPr>
          <p:cNvPr id="9" name="Text 7"/>
          <p:cNvSpPr/>
          <p:nvPr/>
        </p:nvSpPr>
        <p:spPr>
          <a:xfrm>
            <a:off x="1066648" y="3081528"/>
            <a:ext cx="2788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6E66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Calmer, steadier days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4404208" y="2331720"/>
            <a:ext cx="3383280" cy="1463040"/>
          </a:xfrm>
          <a:prstGeom prst="roundRect">
            <a:avLst>
              <a:gd name="adj" fmla="val 6250"/>
            </a:avLst>
          </a:prstGeom>
          <a:solidFill>
            <a:srgbClr val="FFFFFF"/>
          </a:solidFill>
          <a:ln w="12700">
            <a:solidFill>
              <a:srgbClr val="E8EEE2"/>
            </a:solidFill>
            <a:prstDash val="solid"/>
          </a:ln>
          <a:effectLst>
            <a:outerShdw blurRad="114300" dist="38100" dir="5400000" algn="bl" rotWithShape="0">
              <a:srgbClr val="B9B09B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4404208" y="2331720"/>
            <a:ext cx="128016" cy="1463040"/>
          </a:xfrm>
          <a:prstGeom prst="rect">
            <a:avLst/>
          </a:prstGeom>
          <a:solidFill>
            <a:srgbClr val="7E9A7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4815688" y="2587752"/>
            <a:ext cx="2834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3342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Less depression</a:t>
            </a:r>
            <a:endParaRPr lang="en-US" sz="1900" dirty="0"/>
          </a:p>
        </p:txBody>
      </p:sp>
      <p:sp>
        <p:nvSpPr>
          <p:cNvPr id="13" name="Text 11"/>
          <p:cNvSpPr/>
          <p:nvPr/>
        </p:nvSpPr>
        <p:spPr>
          <a:xfrm>
            <a:off x="4815688" y="3081528"/>
            <a:ext cx="2788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6E66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Brighter mood over time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8153248" y="2331720"/>
            <a:ext cx="3383280" cy="1463040"/>
          </a:xfrm>
          <a:prstGeom prst="roundRect">
            <a:avLst>
              <a:gd name="adj" fmla="val 6250"/>
            </a:avLst>
          </a:prstGeom>
          <a:solidFill>
            <a:srgbClr val="FFFFFF"/>
          </a:solidFill>
          <a:ln w="12700">
            <a:solidFill>
              <a:srgbClr val="E8EEE2"/>
            </a:solidFill>
            <a:prstDash val="solid"/>
          </a:ln>
          <a:effectLst>
            <a:outerShdw blurRad="114300" dist="38100" dir="5400000" algn="bl" rotWithShape="0">
              <a:srgbClr val="B9B09B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8153248" y="2331720"/>
            <a:ext cx="128016" cy="1463040"/>
          </a:xfrm>
          <a:prstGeom prst="rect">
            <a:avLst/>
          </a:prstGeom>
          <a:solidFill>
            <a:srgbClr val="C6A44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8564728" y="2587752"/>
            <a:ext cx="2834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3342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More hopefulness</a:t>
            </a:r>
            <a:endParaRPr lang="en-US" sz="1900" dirty="0"/>
          </a:p>
        </p:txBody>
      </p:sp>
      <p:sp>
        <p:nvSpPr>
          <p:cNvPr id="17" name="Text 15"/>
          <p:cNvSpPr/>
          <p:nvPr/>
        </p:nvSpPr>
        <p:spPr>
          <a:xfrm>
            <a:off x="8564728" y="3081528"/>
            <a:ext cx="2788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6E66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belief that things improve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655168" y="4160520"/>
            <a:ext cx="3383280" cy="1463040"/>
          </a:xfrm>
          <a:prstGeom prst="roundRect">
            <a:avLst>
              <a:gd name="adj" fmla="val 6250"/>
            </a:avLst>
          </a:prstGeom>
          <a:solidFill>
            <a:srgbClr val="FFFFFF"/>
          </a:solidFill>
          <a:ln w="12700">
            <a:solidFill>
              <a:srgbClr val="E8EEE2"/>
            </a:solidFill>
            <a:prstDash val="solid"/>
          </a:ln>
          <a:effectLst>
            <a:outerShdw blurRad="114300" dist="38100" dir="5400000" algn="bl" rotWithShape="0">
              <a:srgbClr val="B9B09B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9" name="Shape 17"/>
          <p:cNvSpPr/>
          <p:nvPr/>
        </p:nvSpPr>
        <p:spPr>
          <a:xfrm>
            <a:off x="655168" y="4160520"/>
            <a:ext cx="128016" cy="1463040"/>
          </a:xfrm>
          <a:prstGeom prst="rect">
            <a:avLst/>
          </a:prstGeom>
          <a:solidFill>
            <a:srgbClr val="7E9A7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1066648" y="4416552"/>
            <a:ext cx="2834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3342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Better quality of life</a:t>
            </a:r>
            <a:endParaRPr lang="en-US" sz="1900" dirty="0"/>
          </a:p>
        </p:txBody>
      </p:sp>
      <p:sp>
        <p:nvSpPr>
          <p:cNvPr id="21" name="Text 19"/>
          <p:cNvSpPr/>
          <p:nvPr/>
        </p:nvSpPr>
        <p:spPr>
          <a:xfrm>
            <a:off x="1066648" y="4910328"/>
            <a:ext cx="2788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6E66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More joy in everyday moments</a:t>
            </a:r>
            <a:endParaRPr lang="en-US" sz="1400" dirty="0"/>
          </a:p>
        </p:txBody>
      </p:sp>
      <p:sp>
        <p:nvSpPr>
          <p:cNvPr id="22" name="Shape 20"/>
          <p:cNvSpPr/>
          <p:nvPr/>
        </p:nvSpPr>
        <p:spPr>
          <a:xfrm>
            <a:off x="4404208" y="4160520"/>
            <a:ext cx="3383280" cy="1463040"/>
          </a:xfrm>
          <a:prstGeom prst="roundRect">
            <a:avLst>
              <a:gd name="adj" fmla="val 6250"/>
            </a:avLst>
          </a:prstGeom>
          <a:solidFill>
            <a:srgbClr val="FFFFFF"/>
          </a:solidFill>
          <a:ln w="12700">
            <a:solidFill>
              <a:srgbClr val="E8EEE2"/>
            </a:solidFill>
            <a:prstDash val="solid"/>
          </a:ln>
          <a:effectLst>
            <a:outerShdw blurRad="114300" dist="38100" dir="5400000" algn="bl" rotWithShape="0">
              <a:srgbClr val="B9B09B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3" name="Shape 21"/>
          <p:cNvSpPr/>
          <p:nvPr/>
        </p:nvSpPr>
        <p:spPr>
          <a:xfrm>
            <a:off x="4404208" y="4160520"/>
            <a:ext cx="128016" cy="1463040"/>
          </a:xfrm>
          <a:prstGeom prst="rect">
            <a:avLst/>
          </a:prstGeom>
          <a:solidFill>
            <a:srgbClr val="C6A44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4815688" y="4416552"/>
            <a:ext cx="2834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3342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Greater confidence</a:t>
            </a:r>
            <a:endParaRPr lang="en-US" sz="1900" dirty="0"/>
          </a:p>
        </p:txBody>
      </p:sp>
      <p:sp>
        <p:nvSpPr>
          <p:cNvPr id="25" name="Text 23"/>
          <p:cNvSpPr/>
          <p:nvPr/>
        </p:nvSpPr>
        <p:spPr>
          <a:xfrm>
            <a:off x="4815688" y="4910328"/>
            <a:ext cx="2788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6E66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Feeling empowered and capable</a:t>
            </a:r>
            <a:endParaRPr lang="en-US" sz="1400" dirty="0"/>
          </a:p>
        </p:txBody>
      </p:sp>
      <p:sp>
        <p:nvSpPr>
          <p:cNvPr id="26" name="Shape 24"/>
          <p:cNvSpPr/>
          <p:nvPr/>
        </p:nvSpPr>
        <p:spPr>
          <a:xfrm>
            <a:off x="8153248" y="4160520"/>
            <a:ext cx="3383280" cy="1463040"/>
          </a:xfrm>
          <a:prstGeom prst="roundRect">
            <a:avLst>
              <a:gd name="adj" fmla="val 6250"/>
            </a:avLst>
          </a:prstGeom>
          <a:solidFill>
            <a:srgbClr val="FFFFFF"/>
          </a:solidFill>
          <a:ln w="12700">
            <a:solidFill>
              <a:srgbClr val="E8EEE2"/>
            </a:solidFill>
            <a:prstDash val="solid"/>
          </a:ln>
          <a:effectLst>
            <a:outerShdw blurRad="114300" dist="38100" dir="5400000" algn="bl" rotWithShape="0">
              <a:srgbClr val="B9B09B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7" name="Shape 25"/>
          <p:cNvSpPr/>
          <p:nvPr/>
        </p:nvSpPr>
        <p:spPr>
          <a:xfrm>
            <a:off x="8153248" y="4160520"/>
            <a:ext cx="128016" cy="1463040"/>
          </a:xfrm>
          <a:prstGeom prst="rect">
            <a:avLst/>
          </a:prstGeom>
          <a:solidFill>
            <a:srgbClr val="7E9A7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8" name="Text 26"/>
          <p:cNvSpPr/>
          <p:nvPr/>
        </p:nvSpPr>
        <p:spPr>
          <a:xfrm>
            <a:off x="8564728" y="4416552"/>
            <a:ext cx="2834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3342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Stronger self-advocacy</a:t>
            </a:r>
            <a:endParaRPr lang="en-US" sz="1900" dirty="0"/>
          </a:p>
        </p:txBody>
      </p:sp>
      <p:sp>
        <p:nvSpPr>
          <p:cNvPr id="29" name="Text 27"/>
          <p:cNvSpPr/>
          <p:nvPr/>
        </p:nvSpPr>
        <p:spPr>
          <a:xfrm>
            <a:off x="8564728" y="4910328"/>
            <a:ext cx="2788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6E66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Speaking up for your needs</a:t>
            </a:r>
            <a:endParaRPr lang="en-US" sz="1400" dirty="0"/>
          </a:p>
        </p:txBody>
      </p:sp>
      <p:sp>
        <p:nvSpPr>
          <p:cNvPr id="30" name="Text 28"/>
          <p:cNvSpPr/>
          <p:nvPr/>
        </p:nvSpPr>
        <p:spPr>
          <a:xfrm>
            <a:off x="868680" y="6172200"/>
            <a:ext cx="10424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9A917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WRAP is recognized by SAMHSA as an evidence-based practice.</a:t>
            </a:r>
            <a:endParaRPr lang="en-US" sz="10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6F1E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66928"/>
            <a:ext cx="146304" cy="566928"/>
          </a:xfrm>
          <a:prstGeom prst="rect">
            <a:avLst/>
          </a:prstGeom>
          <a:solidFill>
            <a:srgbClr val="C6A44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868680" y="502920"/>
            <a:ext cx="10515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300" dirty="0">
                <a:solidFill>
                  <a:srgbClr val="5E78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BENEFIT — PEACE OF MIND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850392" y="749808"/>
            <a:ext cx="106070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3342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Staying in control, even in hard times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868680" y="1481328"/>
            <a:ext cx="10424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6E66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WRAP helps you notice when things feel off and plan ahead — so you stay in charge of how you're cared for.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518008" y="2606040"/>
            <a:ext cx="3383280" cy="2743200"/>
          </a:xfrm>
          <a:prstGeom prst="roundRect">
            <a:avLst>
              <a:gd name="adj" fmla="val 3333"/>
            </a:avLst>
          </a:prstGeom>
          <a:solidFill>
            <a:srgbClr val="FFFFFF"/>
          </a:solidFill>
          <a:ln w="12700">
            <a:solidFill>
              <a:srgbClr val="E8EEE2"/>
            </a:solidFill>
            <a:prstDash val="solid"/>
          </a:ln>
          <a:effectLst>
            <a:outerShdw blurRad="114300" dist="38100" dir="5400000" algn="bl" rotWithShape="0">
              <a:srgbClr val="B9B09B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1752448" y="2148840"/>
            <a:ext cx="914400" cy="914400"/>
          </a:xfrm>
          <a:prstGeom prst="ellipse">
            <a:avLst/>
          </a:prstGeom>
          <a:solidFill>
            <a:srgbClr val="5E785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1752448" y="2148840"/>
            <a:ext cx="914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3000" dirty="0"/>
          </a:p>
        </p:txBody>
      </p:sp>
      <p:sp>
        <p:nvSpPr>
          <p:cNvPr id="9" name="Text 7"/>
          <p:cNvSpPr/>
          <p:nvPr/>
        </p:nvSpPr>
        <p:spPr>
          <a:xfrm>
            <a:off x="792328" y="3383280"/>
            <a:ext cx="28346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3342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Early warning signs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838048" y="4023360"/>
            <a:ext cx="27432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6E66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Notice small changes early and respond gently.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3937864" y="3657600"/>
            <a:ext cx="42976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C6A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3000" dirty="0"/>
          </a:p>
        </p:txBody>
      </p:sp>
      <p:sp>
        <p:nvSpPr>
          <p:cNvPr id="12" name="Shape 10"/>
          <p:cNvSpPr/>
          <p:nvPr/>
        </p:nvSpPr>
        <p:spPr>
          <a:xfrm>
            <a:off x="4404208" y="2606040"/>
            <a:ext cx="3383280" cy="2743200"/>
          </a:xfrm>
          <a:prstGeom prst="roundRect">
            <a:avLst>
              <a:gd name="adj" fmla="val 3333"/>
            </a:avLst>
          </a:prstGeom>
          <a:solidFill>
            <a:srgbClr val="FFFFFF"/>
          </a:solidFill>
          <a:ln w="12700">
            <a:solidFill>
              <a:srgbClr val="E8EEE2"/>
            </a:solidFill>
            <a:prstDash val="solid"/>
          </a:ln>
          <a:effectLst>
            <a:outerShdw blurRad="114300" dist="38100" dir="5400000" algn="bl" rotWithShape="0">
              <a:srgbClr val="B9B09B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5638648" y="2148840"/>
            <a:ext cx="914400" cy="914400"/>
          </a:xfrm>
          <a:prstGeom prst="ellipse">
            <a:avLst/>
          </a:prstGeom>
          <a:solidFill>
            <a:srgbClr val="5E785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5638648" y="2148840"/>
            <a:ext cx="914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3000" dirty="0"/>
          </a:p>
        </p:txBody>
      </p:sp>
      <p:sp>
        <p:nvSpPr>
          <p:cNvPr id="15" name="Text 13"/>
          <p:cNvSpPr/>
          <p:nvPr/>
        </p:nvSpPr>
        <p:spPr>
          <a:xfrm>
            <a:off x="4678528" y="3383280"/>
            <a:ext cx="28346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3342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When things get tough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4724248" y="4023360"/>
            <a:ext cx="27432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6E66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Have a ready plan of comforting actions.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7824064" y="3657600"/>
            <a:ext cx="42976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C6A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3000" dirty="0"/>
          </a:p>
        </p:txBody>
      </p:sp>
      <p:sp>
        <p:nvSpPr>
          <p:cNvPr id="18" name="Shape 16"/>
          <p:cNvSpPr/>
          <p:nvPr/>
        </p:nvSpPr>
        <p:spPr>
          <a:xfrm>
            <a:off x="8290408" y="2606040"/>
            <a:ext cx="3383280" cy="2743200"/>
          </a:xfrm>
          <a:prstGeom prst="roundRect">
            <a:avLst>
              <a:gd name="adj" fmla="val 3333"/>
            </a:avLst>
          </a:prstGeom>
          <a:solidFill>
            <a:srgbClr val="FFFFFF"/>
          </a:solidFill>
          <a:ln w="12700">
            <a:solidFill>
              <a:srgbClr val="E8EEE2"/>
            </a:solidFill>
            <a:prstDash val="solid"/>
          </a:ln>
          <a:effectLst>
            <a:outerShdw blurRad="114300" dist="38100" dir="5400000" algn="bl" rotWithShape="0">
              <a:srgbClr val="B9B09B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9" name="Shape 17"/>
          <p:cNvSpPr/>
          <p:nvPr/>
        </p:nvSpPr>
        <p:spPr>
          <a:xfrm>
            <a:off x="9524848" y="2148840"/>
            <a:ext cx="914400" cy="914400"/>
          </a:xfrm>
          <a:prstGeom prst="ellipse">
            <a:avLst/>
          </a:prstGeom>
          <a:solidFill>
            <a:srgbClr val="5E785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9524848" y="2148840"/>
            <a:ext cx="914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3000" dirty="0"/>
          </a:p>
        </p:txBody>
      </p:sp>
      <p:sp>
        <p:nvSpPr>
          <p:cNvPr id="21" name="Text 19"/>
          <p:cNvSpPr/>
          <p:nvPr/>
        </p:nvSpPr>
        <p:spPr>
          <a:xfrm>
            <a:off x="8564728" y="3383280"/>
            <a:ext cx="28346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3342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Crisis &amp; post-crisis plan</a:t>
            </a:r>
            <a:endParaRPr lang="en-US" sz="1800" dirty="0"/>
          </a:p>
        </p:txBody>
      </p:sp>
      <p:sp>
        <p:nvSpPr>
          <p:cNvPr id="22" name="Text 20"/>
          <p:cNvSpPr/>
          <p:nvPr/>
        </p:nvSpPr>
        <p:spPr>
          <a:xfrm>
            <a:off x="8610448" y="4023360"/>
            <a:ext cx="27432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6E66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Say in advance how you want to be helped — and recover with dignity.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3342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1188720"/>
            <a:ext cx="5669280" cy="5669280"/>
          </a:xfrm>
          <a:prstGeom prst="ellipse">
            <a:avLst/>
          </a:prstGeom>
          <a:solidFill>
            <a:srgbClr val="5E7857">
              <a:alpha val="45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256032" cy="6858000"/>
          </a:xfrm>
          <a:prstGeom prst="rect">
            <a:avLst/>
          </a:prstGeom>
          <a:solidFill>
            <a:srgbClr val="C6A44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868680" y="77724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300" dirty="0">
                <a:solidFill>
                  <a:srgbClr val="C6A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BENEFIT — CONNECTION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822960" y="1097280"/>
            <a:ext cx="100584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 are not alone</a:t>
            </a:r>
            <a:endParaRPr lang="en-US" sz="3400" dirty="0"/>
          </a:p>
        </p:txBody>
      </p:sp>
      <p:sp>
        <p:nvSpPr>
          <p:cNvPr id="6" name="Text 4"/>
          <p:cNvSpPr/>
          <p:nvPr/>
        </p:nvSpPr>
        <p:spPr>
          <a:xfrm>
            <a:off x="868680" y="1965960"/>
            <a:ext cx="64008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800" dirty="0">
                <a:solidFill>
                  <a:srgbClr val="DCE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WRAP is learned together in friendly peer groups. Sharing ideas eases loneliness and builds a circle of support — something many frail seniors are missing.</a:t>
            </a:r>
            <a:endParaRPr lang="en-US" sz="1800" dirty="0"/>
          </a:p>
        </p:txBody>
      </p:sp>
      <p:sp>
        <p:nvSpPr>
          <p:cNvPr id="7" name="Shape 5"/>
          <p:cNvSpPr/>
          <p:nvPr/>
        </p:nvSpPr>
        <p:spPr>
          <a:xfrm>
            <a:off x="7635240" y="1783080"/>
            <a:ext cx="4023360" cy="1325880"/>
          </a:xfrm>
          <a:prstGeom prst="roundRect">
            <a:avLst>
              <a:gd name="adj" fmla="val 6897"/>
            </a:avLst>
          </a:prstGeom>
          <a:solidFill>
            <a:srgbClr val="FFFFFF"/>
          </a:solidFill>
          <a:ln/>
          <a:effectLst>
            <a:outerShdw blurRad="114300" dist="38100" dir="5400000" algn="bl" rotWithShape="0">
              <a:srgbClr val="B9B09B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7882128" y="2240280"/>
            <a:ext cx="384048" cy="384048"/>
          </a:xfrm>
          <a:prstGeom prst="ellipse">
            <a:avLst/>
          </a:prstGeom>
          <a:solidFill>
            <a:srgbClr val="C6A44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8458200" y="1965960"/>
            <a:ext cx="31089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50" b="1" dirty="0">
                <a:solidFill>
                  <a:srgbClr val="3342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Peer-led &amp; welcoming</a:t>
            </a:r>
            <a:endParaRPr lang="en-US" sz="1550" dirty="0"/>
          </a:p>
        </p:txBody>
      </p:sp>
      <p:sp>
        <p:nvSpPr>
          <p:cNvPr id="10" name="Text 8"/>
          <p:cNvSpPr/>
          <p:nvPr/>
        </p:nvSpPr>
        <p:spPr>
          <a:xfrm>
            <a:off x="8458200" y="2377440"/>
            <a:ext cx="3108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6E66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Led by people with lived experience, not clinicians.</a:t>
            </a:r>
            <a:endParaRPr lang="en-US" sz="1250" dirty="0"/>
          </a:p>
        </p:txBody>
      </p:sp>
      <p:sp>
        <p:nvSpPr>
          <p:cNvPr id="11" name="Shape 9"/>
          <p:cNvSpPr/>
          <p:nvPr/>
        </p:nvSpPr>
        <p:spPr>
          <a:xfrm>
            <a:off x="7635240" y="3172968"/>
            <a:ext cx="4023360" cy="1325880"/>
          </a:xfrm>
          <a:prstGeom prst="roundRect">
            <a:avLst>
              <a:gd name="adj" fmla="val 6897"/>
            </a:avLst>
          </a:prstGeom>
          <a:solidFill>
            <a:srgbClr val="FFFFFF"/>
          </a:solidFill>
          <a:ln/>
          <a:effectLst>
            <a:outerShdw blurRad="114300" dist="38100" dir="5400000" algn="bl" rotWithShape="0">
              <a:srgbClr val="B9B09B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7882128" y="3630168"/>
            <a:ext cx="384048" cy="384048"/>
          </a:xfrm>
          <a:prstGeom prst="ellipse">
            <a:avLst/>
          </a:prstGeom>
          <a:solidFill>
            <a:srgbClr val="C6A44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8458200" y="3355848"/>
            <a:ext cx="31089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50" b="1" dirty="0">
                <a:solidFill>
                  <a:srgbClr val="3342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Give and receive support</a:t>
            </a:r>
            <a:endParaRPr lang="en-US" sz="1550" dirty="0"/>
          </a:p>
        </p:txBody>
      </p:sp>
      <p:sp>
        <p:nvSpPr>
          <p:cNvPr id="14" name="Text 12"/>
          <p:cNvSpPr/>
          <p:nvPr/>
        </p:nvSpPr>
        <p:spPr>
          <a:xfrm>
            <a:off x="8458200" y="3767328"/>
            <a:ext cx="3108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6E66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Helping others feels good, too.</a:t>
            </a:r>
            <a:endParaRPr lang="en-US" sz="1250" dirty="0"/>
          </a:p>
        </p:txBody>
      </p:sp>
      <p:sp>
        <p:nvSpPr>
          <p:cNvPr id="15" name="Shape 13"/>
          <p:cNvSpPr/>
          <p:nvPr/>
        </p:nvSpPr>
        <p:spPr>
          <a:xfrm>
            <a:off x="7635240" y="4562856"/>
            <a:ext cx="4023360" cy="1325880"/>
          </a:xfrm>
          <a:prstGeom prst="roundRect">
            <a:avLst>
              <a:gd name="adj" fmla="val 6897"/>
            </a:avLst>
          </a:prstGeom>
          <a:solidFill>
            <a:srgbClr val="FFFFFF"/>
          </a:solidFill>
          <a:ln/>
          <a:effectLst>
            <a:outerShdw blurRad="114300" dist="38100" dir="5400000" algn="bl" rotWithShape="0">
              <a:srgbClr val="B9B09B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7882128" y="5020056"/>
            <a:ext cx="384048" cy="384048"/>
          </a:xfrm>
          <a:prstGeom prst="ellipse">
            <a:avLst/>
          </a:prstGeom>
          <a:solidFill>
            <a:srgbClr val="C6A44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8458200" y="4745736"/>
            <a:ext cx="31089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50" b="1" dirty="0">
                <a:solidFill>
                  <a:srgbClr val="3342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 isolation</a:t>
            </a:r>
            <a:endParaRPr lang="en-US" sz="1550" dirty="0"/>
          </a:p>
        </p:txBody>
      </p:sp>
      <p:sp>
        <p:nvSpPr>
          <p:cNvPr id="18" name="Text 16"/>
          <p:cNvSpPr/>
          <p:nvPr/>
        </p:nvSpPr>
        <p:spPr>
          <a:xfrm>
            <a:off x="8458200" y="5157216"/>
            <a:ext cx="3108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6E66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regular reason to connect and belong.</a:t>
            </a:r>
            <a:endParaRPr lang="en-US" sz="12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6F1E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66928"/>
            <a:ext cx="146304" cy="566928"/>
          </a:xfrm>
          <a:prstGeom prst="rect">
            <a:avLst/>
          </a:prstGeom>
          <a:solidFill>
            <a:srgbClr val="C6A44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868680" y="502920"/>
            <a:ext cx="10515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300" dirty="0">
                <a:solidFill>
                  <a:srgbClr val="5E78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BENEFIT — DIGNITY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850392" y="749808"/>
            <a:ext cx="106070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3342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Independence and self-respect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548640" y="1783080"/>
            <a:ext cx="5029200" cy="4343400"/>
          </a:xfrm>
          <a:prstGeom prst="roundRect">
            <a:avLst>
              <a:gd name="adj" fmla="val 2526"/>
            </a:avLst>
          </a:prstGeom>
          <a:solidFill>
            <a:srgbClr val="7E9A77"/>
          </a:solidFill>
          <a:ln/>
          <a:effectLst>
            <a:outerShdw blurRad="114300" dist="38100" dir="5400000" algn="bl" rotWithShape="0">
              <a:srgbClr val="B9B09B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914400" y="2468880"/>
            <a:ext cx="438912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2000"/>
              </a:lnSpc>
              <a:buNone/>
            </a:pPr>
            <a:r>
              <a:rPr lang="en-US" sz="2600" b="1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“WRAP is about</a:t>
            </a:r>
            <a:endParaRPr lang="en-US" sz="2600" dirty="0"/>
          </a:p>
          <a:p>
            <a:pPr marL="0" indent="0">
              <a:lnSpc>
                <a:spcPct val="112000"/>
              </a:lnSpc>
              <a:buNone/>
            </a:pPr>
            <a:r>
              <a:rPr lang="en-US" sz="2600" b="1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is strong,</a:t>
            </a:r>
            <a:endParaRPr lang="en-US" sz="2600" dirty="0"/>
          </a:p>
          <a:p>
            <a:pPr marL="0" indent="0">
              <a:lnSpc>
                <a:spcPct val="112000"/>
              </a:lnSpc>
              <a:buNone/>
            </a:pPr>
            <a:r>
              <a:rPr lang="en-US" sz="2600" b="1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not what is wrong.”</a:t>
            </a:r>
            <a:endParaRPr lang="en-US" sz="2600" dirty="0"/>
          </a:p>
        </p:txBody>
      </p:sp>
      <p:sp>
        <p:nvSpPr>
          <p:cNvPr id="7" name="Shape 5"/>
          <p:cNvSpPr/>
          <p:nvPr/>
        </p:nvSpPr>
        <p:spPr>
          <a:xfrm>
            <a:off x="914400" y="4434840"/>
            <a:ext cx="1280160" cy="27432"/>
          </a:xfrm>
          <a:prstGeom prst="rect">
            <a:avLst/>
          </a:prstGeom>
          <a:solidFill>
            <a:srgbClr val="C6A44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914400" y="4617720"/>
            <a:ext cx="429768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EDF3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Frailty doesn't define you. WRAP centers your strengths, choices, and goals.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5943600" y="1874520"/>
            <a:ext cx="5696712" cy="749808"/>
          </a:xfrm>
          <a:prstGeom prst="roundRect">
            <a:avLst>
              <a:gd name="adj" fmla="val 9756"/>
            </a:avLst>
          </a:prstGeom>
          <a:solidFill>
            <a:srgbClr val="FFFFFF"/>
          </a:solidFill>
          <a:ln w="12700">
            <a:solidFill>
              <a:srgbClr val="E8EEE2"/>
            </a:solidFill>
            <a:prstDash val="solid"/>
          </a:ln>
          <a:effectLst>
            <a:outerShdw blurRad="114300" dist="38100" dir="5400000" algn="bl" rotWithShape="0">
              <a:srgbClr val="B9B09B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6199632" y="2075688"/>
            <a:ext cx="347472" cy="347472"/>
          </a:xfrm>
          <a:prstGeom prst="ellipse">
            <a:avLst/>
          </a:prstGeom>
          <a:solidFill>
            <a:srgbClr val="C6A44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6766560" y="1874520"/>
            <a:ext cx="475488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3342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decide what goes in your plan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5943600" y="2743200"/>
            <a:ext cx="5696712" cy="749808"/>
          </a:xfrm>
          <a:prstGeom prst="roundRect">
            <a:avLst>
              <a:gd name="adj" fmla="val 9756"/>
            </a:avLst>
          </a:prstGeom>
          <a:solidFill>
            <a:srgbClr val="FFFFFF"/>
          </a:solidFill>
          <a:ln w="12700">
            <a:solidFill>
              <a:srgbClr val="E8EEE2"/>
            </a:solidFill>
            <a:prstDash val="solid"/>
          </a:ln>
          <a:effectLst>
            <a:outerShdw blurRad="114300" dist="38100" dir="5400000" algn="bl" rotWithShape="0">
              <a:srgbClr val="B9B09B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6199632" y="2944368"/>
            <a:ext cx="347472" cy="347472"/>
          </a:xfrm>
          <a:prstGeom prst="ellipse">
            <a:avLst/>
          </a:prstGeom>
          <a:solidFill>
            <a:srgbClr val="C6A44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6766560" y="2743200"/>
            <a:ext cx="475488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3342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choose who to share it with</a:t>
            </a:r>
            <a:endParaRPr lang="en-US" sz="1600" dirty="0"/>
          </a:p>
        </p:txBody>
      </p:sp>
      <p:sp>
        <p:nvSpPr>
          <p:cNvPr id="15" name="Shape 13"/>
          <p:cNvSpPr/>
          <p:nvPr/>
        </p:nvSpPr>
        <p:spPr>
          <a:xfrm>
            <a:off x="5943600" y="3611880"/>
            <a:ext cx="5696712" cy="749808"/>
          </a:xfrm>
          <a:prstGeom prst="roundRect">
            <a:avLst>
              <a:gd name="adj" fmla="val 9756"/>
            </a:avLst>
          </a:prstGeom>
          <a:solidFill>
            <a:srgbClr val="FFFFFF"/>
          </a:solidFill>
          <a:ln w="12700">
            <a:solidFill>
              <a:srgbClr val="E8EEE2"/>
            </a:solidFill>
            <a:prstDash val="solid"/>
          </a:ln>
          <a:effectLst>
            <a:outerShdw blurRad="114300" dist="38100" dir="5400000" algn="bl" rotWithShape="0">
              <a:srgbClr val="B9B09B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6199632" y="3813048"/>
            <a:ext cx="347472" cy="347472"/>
          </a:xfrm>
          <a:prstGeom prst="ellipse">
            <a:avLst/>
          </a:prstGeom>
          <a:solidFill>
            <a:srgbClr val="C6A44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6766560" y="3611880"/>
            <a:ext cx="475488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3342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set the goals that matter to you</a:t>
            </a:r>
            <a:endParaRPr lang="en-US" sz="1600" dirty="0"/>
          </a:p>
        </p:txBody>
      </p:sp>
      <p:sp>
        <p:nvSpPr>
          <p:cNvPr id="18" name="Shape 16"/>
          <p:cNvSpPr/>
          <p:nvPr/>
        </p:nvSpPr>
        <p:spPr>
          <a:xfrm>
            <a:off x="5943600" y="4480560"/>
            <a:ext cx="5696712" cy="749808"/>
          </a:xfrm>
          <a:prstGeom prst="roundRect">
            <a:avLst>
              <a:gd name="adj" fmla="val 9756"/>
            </a:avLst>
          </a:prstGeom>
          <a:solidFill>
            <a:srgbClr val="FFFFFF"/>
          </a:solidFill>
          <a:ln w="12700">
            <a:solidFill>
              <a:srgbClr val="E8EEE2"/>
            </a:solidFill>
            <a:prstDash val="solid"/>
          </a:ln>
          <a:effectLst>
            <a:outerShdw blurRad="114300" dist="38100" dir="5400000" algn="bl" rotWithShape="0">
              <a:srgbClr val="B9B09B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9" name="Shape 17"/>
          <p:cNvSpPr/>
          <p:nvPr/>
        </p:nvSpPr>
        <p:spPr>
          <a:xfrm>
            <a:off x="6199632" y="4681728"/>
            <a:ext cx="347472" cy="347472"/>
          </a:xfrm>
          <a:prstGeom prst="ellipse">
            <a:avLst/>
          </a:prstGeom>
          <a:solidFill>
            <a:srgbClr val="C6A44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6766560" y="4480560"/>
            <a:ext cx="475488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3342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build confidence to speak up</a:t>
            </a:r>
            <a:endParaRPr lang="en-US" sz="1600" dirty="0"/>
          </a:p>
        </p:txBody>
      </p:sp>
      <p:sp>
        <p:nvSpPr>
          <p:cNvPr id="21" name="Shape 19"/>
          <p:cNvSpPr/>
          <p:nvPr/>
        </p:nvSpPr>
        <p:spPr>
          <a:xfrm>
            <a:off x="5943600" y="5349240"/>
            <a:ext cx="5696712" cy="749808"/>
          </a:xfrm>
          <a:prstGeom prst="roundRect">
            <a:avLst>
              <a:gd name="adj" fmla="val 9756"/>
            </a:avLst>
          </a:prstGeom>
          <a:solidFill>
            <a:srgbClr val="FFFFFF"/>
          </a:solidFill>
          <a:ln w="12700">
            <a:solidFill>
              <a:srgbClr val="E8EEE2"/>
            </a:solidFill>
            <a:prstDash val="solid"/>
          </a:ln>
          <a:effectLst>
            <a:outerShdw blurRad="114300" dist="38100" dir="5400000" algn="bl" rotWithShape="0">
              <a:srgbClr val="B9B09B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2" name="Shape 20"/>
          <p:cNvSpPr/>
          <p:nvPr/>
        </p:nvSpPr>
        <p:spPr>
          <a:xfrm>
            <a:off x="6199632" y="5550408"/>
            <a:ext cx="347472" cy="347472"/>
          </a:xfrm>
          <a:prstGeom prst="ellipse">
            <a:avLst/>
          </a:prstGeom>
          <a:solidFill>
            <a:srgbClr val="C6A44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6766560" y="5349240"/>
            <a:ext cx="475488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3342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rely less on emergency care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1277</Words>
  <Application>Microsoft Office PowerPoint</Application>
  <PresentationFormat>Widescreen</PresentationFormat>
  <Paragraphs>153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WRAP of DC</dc:creator>
  <cp:lastModifiedBy>WRAP of DC</cp:lastModifiedBy>
  <cp:revision>1</cp:revision>
  <dcterms:created xsi:type="dcterms:W3CDTF">2026-06-15T22:19:14Z</dcterms:created>
  <dcterms:modified xsi:type="dcterms:W3CDTF">2026-06-15T22:27:47Z</dcterms:modified>
</cp:coreProperties>
</file>