
<file path=[Content_Types].xml><?xml version="1.0" encoding="utf-8"?>
<Types xmlns="http://schemas.openxmlformats.org/package/2006/content-types">
  <Default Extension="jpeg" ContentType="image/jpeg"/>
  <Default Extension="jpg" ContentType="image/jp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4660"/>
  </p:normalViewPr>
  <p:slideViewPr>
    <p:cSldViewPr snapToGrid="0">
      <p:cViewPr varScale="1">
        <p:scale>
          <a:sx n="75" d="100"/>
          <a:sy n="75" d="100"/>
        </p:scale>
        <p:origin x="804" y="6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9/16/2026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Welcome everyone warmly. Say plainly: WRAP is yours - you write it, you own it, you decide who sees it.
- Nobody is graded on this; there is no wrong answer in a WRAP.
- Peers: your job is to ask questions and write down what the person says, not to fill it in for them.
- Name what the session covers: what WRAP is, what detox does to you, the six parts, how to start today.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Say it in one line: a written plan for staying well and for knowing what to do when you are not.
- It was created by people in recovery, not handed down by a clinic.
- Peers: share a line from your own plan if you have one - modeling beats explaining.
- Remind people it is a living document; it changes as they change.
- Reassure them a first WRAP can be one page in pencil.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Normalize every item here - these are expected, not signs of failure.
- Ask the group which one hits hardest right now; let them name it out loud.
- Peers: validate first, then connect each pressure to a part of the plan.
- Flag that risk peaks in the days right after detox, when structure disappears.
- Land the message: none of this means you are weak - your body and mind are healing.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Walk through the six parts quickly; detail comes next.
- Start with the Wellness Toolbox - everything else pulls from it.
- Each part asks a simple question, and the answer is a specific action.
- Peers: write each item down in the person's own words.
- Note the last part is written while calm, for a moment when you are not.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Do this as a live brainstorm; nothing is too small to write down.
- In detox the tools have to be reachable right now: water, a walk, a shower, a call.
- Peers: prompt with 'what helped last Tuesday?' instead of 'what are your coping skills?'
- Write it down - memory is unreliable in withdrawal.
- End with the daily list: the two or three things done every single day.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Keep the difference simple: triggers are outside you, warning signs are inside you.
- Ask each person for one trigger and one action before moving on.
- Peers: pre-deciding the response is the whole point - no thinking required in the moment.
- Early signs often show up days before a crisis; catching them early is a win.
- Remind them that telling someone early is not weakness, it's the plan working.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Explain why it's written while well: your calm self makes the call for your hard day.
- Cover who to call, what helps, what hasn't helped before, and who can speak for you.
- Include a relapse plan: the first 24 hours and who gets told.
- Peers: offer to hold a copy, with consent, and to be a named contact if appropriate.
- After a crisis, return to routine gradually - coming back is part of the plan, not a restart.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Give one concrete action before people leave: three toolbox items.
- Offer to sit down with anyone who wants help starting - peers, this is your invitation.
- Remind them WRAP sits alongside treatment and medication; it doesn't replace them.
- Suggest reviewing it weekly at first, then whenever life changes.
- Close on hope: people do this every day, and it works because it's theirs.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SLIDE">
    <p:bg>
      <p:bgPr>
        <a:solidFill>
          <a:srgbClr val="0F52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731520" y="1600200"/>
            <a:ext cx="3657600" cy="15544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5EF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[decorative] Top accent bar"/>
          <p:cNvSpPr/>
          <p:nvPr/>
        </p:nvSpPr>
        <p:spPr>
          <a:xfrm>
            <a:off x="0" y="0"/>
            <a:ext cx="9144000" cy="109728"/>
          </a:xfrm>
          <a:prstGeom prst="rect">
            <a:avLst/>
          </a:prstGeom>
          <a:solidFill>
            <a:srgbClr val="0F5257"/>
          </a:solidFill>
          <a:ln/>
        </p:spPr>
      </p:sp>
      <p:sp>
        <p:nvSpPr>
          <p:cNvPr id="3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8971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 person sitting quietly by a sunlit window holding a warm mug."/>
          <p:cNvPicPr>
            <a:picLocks noChangeAspect="1"/>
          </p:cNvPicPr>
          <p:nvPr/>
        </p:nvPicPr>
        <p:blipFill>
          <a:blip r:embed="rId3"/>
          <a:srcRect l="25987" r="25987"/>
          <a:stretch/>
        </p:blipFill>
        <p:spPr>
          <a:xfrm>
            <a:off x="4754880" y="0"/>
            <a:ext cx="4389120" cy="5143500"/>
          </a:xfrm>
          <a:prstGeom prst="rect">
            <a:avLst/>
          </a:prstGeom>
        </p:spPr>
      </p:pic>
      <p:sp>
        <p:nvSpPr>
          <p:cNvPr id="3" name="Text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4754880" cy="5143500"/>
          </a:xfrm>
          <a:prstGeom prst="rect">
            <a:avLst/>
          </a:prstGeom>
          <a:solidFill>
            <a:srgbClr val="0F525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op accent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128016"/>
          </a:xfrm>
          <a:prstGeom prst="rect">
            <a:avLst/>
          </a:prstGeom>
          <a:solidFill>
            <a:srgbClr val="E4784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1280160"/>
            <a:ext cx="1097280" cy="54864"/>
          </a:xfrm>
          <a:prstGeom prst="rect">
            <a:avLst/>
          </a:prstGeom>
          <a:solidFill>
            <a:srgbClr val="E4784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0"/>
          <p:cNvSpPr>
            <a:spLocks noGrp="1"/>
          </p:cNvSpPr>
          <p:nvPr>
            <p:ph type="title" idx="100" hasCustomPrompt="1"/>
          </p:nvPr>
        </p:nvSpPr>
        <p:spPr>
          <a:xfrm>
            <a:off x="731520" y="1600200"/>
            <a:ext cx="36576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Your Wellness Recovery Action Plan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731520" y="31546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E8F1E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 plan you write, in your own words, to get through detox and the days after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731520" y="42519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kern="0" spc="100" dirty="0">
                <a:solidFill>
                  <a:srgbClr val="CBE0DD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For people in recovery and the peers who walk with them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F525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Is WRAP?</a:t>
            </a:r>
            <a:endParaRPr lang="en-US" sz="2800" dirty="0"/>
          </a:p>
        </p:txBody>
      </p:sp>
      <p:sp>
        <p:nvSpPr>
          <p:cNvPr id="3" name="Title underlin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024128"/>
            <a:ext cx="1005840" cy="45720"/>
          </a:xfrm>
          <a:prstGeom prst="rect">
            <a:avLst/>
          </a:prstGeom>
          <a:solidFill>
            <a:srgbClr val="E4784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548640" y="1371600"/>
            <a:ext cx="4572000" cy="3108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2C3639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 plan you write for yourself, in your own words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2C3639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It names what keeps you well and what to do when things slip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2C3639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Built by people in recovery, for people in recovery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2C3639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You decide what goes in it and who gets to see it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2C3639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It changes as you change - nothing is set in stone</a:t>
            </a:r>
            <a:endParaRPr lang="en-US" sz="1500" dirty="0"/>
          </a:p>
        </p:txBody>
      </p:sp>
      <p:pic>
        <p:nvPicPr>
          <p:cNvPr id="6" name="Image 0" descr="Close-up of hands writing in a simple notebook on a wooden table."/>
          <p:cNvPicPr>
            <a:picLocks noChangeAspect="1"/>
          </p:cNvPicPr>
          <p:nvPr/>
        </p:nvPicPr>
        <p:blipFill>
          <a:blip r:embed="rId3"/>
          <a:srcRect l="14103" r="14103"/>
          <a:stretch/>
        </p:blipFill>
        <p:spPr>
          <a:xfrm>
            <a:off x="5394960" y="1371600"/>
            <a:ext cx="3200400" cy="297180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394960" y="4434840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5C6B6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Your plan, in your handwriting.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F525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Detox Does to You</a:t>
            </a:r>
            <a:endParaRPr lang="en-US" sz="2800" dirty="0"/>
          </a:p>
        </p:txBody>
      </p:sp>
      <p:sp>
        <p:nvSpPr>
          <p:cNvPr id="3" name="Title underlin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024128"/>
            <a:ext cx="1005840" cy="45720"/>
          </a:xfrm>
          <a:prstGeom prst="rect">
            <a:avLst/>
          </a:prstGeom>
          <a:solidFill>
            <a:srgbClr val="E4784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Card backgrou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325880"/>
            <a:ext cx="2499360" cy="1572768"/>
          </a:xfrm>
          <a:prstGeom prst="rect">
            <a:avLst/>
          </a:prstGeom>
          <a:solidFill>
            <a:srgbClr val="FFFFFF"/>
          </a:solidFill>
          <a:ln w="12700">
            <a:solidFill>
              <a:srgbClr val="EDE3D6"/>
            </a:solidFill>
            <a:prstDash val="solid"/>
          </a:ln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Card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325880"/>
            <a:ext cx="64008" cy="1572768"/>
          </a:xfrm>
          <a:prstGeom prst="rect">
            <a:avLst/>
          </a:prstGeom>
          <a:solidFill>
            <a:srgbClr val="1B7F7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777240" y="1453896"/>
            <a:ext cx="2087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F525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Your body hurts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777240" y="2039112"/>
            <a:ext cx="20878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5C6B6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Sleep breaks down; pain and exhaustion take over. Coping costs more energy.</a:t>
            </a:r>
            <a:endParaRPr lang="en-US" sz="1150" dirty="0"/>
          </a:p>
        </p:txBody>
      </p:sp>
      <p:sp>
        <p:nvSpPr>
          <p:cNvPr id="9" name="Card backgrou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22320" y="1325880"/>
            <a:ext cx="2499360" cy="1572768"/>
          </a:xfrm>
          <a:prstGeom prst="rect">
            <a:avLst/>
          </a:prstGeom>
          <a:solidFill>
            <a:srgbClr val="FFFFFF"/>
          </a:solidFill>
          <a:ln w="12700">
            <a:solidFill>
              <a:srgbClr val="EDE3D6"/>
            </a:solidFill>
            <a:prstDash val="solid"/>
          </a:ln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Card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22320" y="1325880"/>
            <a:ext cx="64008" cy="1572768"/>
          </a:xfrm>
          <a:prstGeom prst="rect">
            <a:avLst/>
          </a:prstGeom>
          <a:solidFill>
            <a:srgbClr val="E4784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3550920" y="1453896"/>
            <a:ext cx="2087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F525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Feelings spike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3550920" y="2039112"/>
            <a:ext cx="20878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5C6B6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Anxiety, anger, shame, flat mood - they come fast, and they pass.</a:t>
            </a:r>
            <a:endParaRPr lang="en-US" sz="1150" dirty="0"/>
          </a:p>
        </p:txBody>
      </p:sp>
      <p:sp>
        <p:nvSpPr>
          <p:cNvPr id="13" name="Card backgrou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96000" y="1325880"/>
            <a:ext cx="2499360" cy="1572768"/>
          </a:xfrm>
          <a:prstGeom prst="rect">
            <a:avLst/>
          </a:prstGeom>
          <a:solidFill>
            <a:srgbClr val="FFFFFF"/>
          </a:solidFill>
          <a:ln w="12700">
            <a:solidFill>
              <a:srgbClr val="EDE3D6"/>
            </a:solidFill>
            <a:prstDash val="solid"/>
          </a:ln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Card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96000" y="1325880"/>
            <a:ext cx="64008" cy="1572768"/>
          </a:xfrm>
          <a:prstGeom prst="rect">
            <a:avLst/>
          </a:prstGeom>
          <a:solidFill>
            <a:srgbClr val="1B7F7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6324600" y="1453896"/>
            <a:ext cx="2087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F525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Thinking gets foggy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6324600" y="2039112"/>
            <a:ext cx="20878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5C6B6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Hard to decide, hard to remember, right when decisions matter most.</a:t>
            </a:r>
            <a:endParaRPr lang="en-US" sz="1150" dirty="0"/>
          </a:p>
        </p:txBody>
      </p:sp>
      <p:sp>
        <p:nvSpPr>
          <p:cNvPr id="17" name="Card backgrou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3172968"/>
            <a:ext cx="2499360" cy="1572768"/>
          </a:xfrm>
          <a:prstGeom prst="rect">
            <a:avLst/>
          </a:prstGeom>
          <a:solidFill>
            <a:srgbClr val="FFFFFF"/>
          </a:solidFill>
          <a:ln w="12700">
            <a:solidFill>
              <a:srgbClr val="EDE3D6"/>
            </a:solidFill>
            <a:prstDash val="solid"/>
          </a:ln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Card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3172968"/>
            <a:ext cx="64008" cy="1572768"/>
          </a:xfrm>
          <a:prstGeom prst="rect">
            <a:avLst/>
          </a:prstGeom>
          <a:solidFill>
            <a:srgbClr val="E4784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/>
          <p:nvPr/>
        </p:nvSpPr>
        <p:spPr>
          <a:xfrm>
            <a:off x="777240" y="3300984"/>
            <a:ext cx="2087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F525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Cravings hit hard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777240" y="3886200"/>
            <a:ext cx="20878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5C6B6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Urges arrive without warning, often tied to a person, place or stress.</a:t>
            </a:r>
            <a:endParaRPr lang="en-US" sz="1150" dirty="0"/>
          </a:p>
        </p:txBody>
      </p:sp>
      <p:sp>
        <p:nvSpPr>
          <p:cNvPr id="21" name="Card backgrou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22320" y="3172968"/>
            <a:ext cx="2499360" cy="1572768"/>
          </a:xfrm>
          <a:prstGeom prst="rect">
            <a:avLst/>
          </a:prstGeom>
          <a:solidFill>
            <a:srgbClr val="FFFFFF"/>
          </a:solidFill>
          <a:ln w="12700">
            <a:solidFill>
              <a:srgbClr val="EDE3D6"/>
            </a:solidFill>
            <a:prstDash val="solid"/>
          </a:ln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2" name="Card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22320" y="3172968"/>
            <a:ext cx="64008" cy="1572768"/>
          </a:xfrm>
          <a:prstGeom prst="rect">
            <a:avLst/>
          </a:prstGeom>
          <a:solidFill>
            <a:srgbClr val="1B7F7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0"/>
          <p:cNvSpPr/>
          <p:nvPr/>
        </p:nvSpPr>
        <p:spPr>
          <a:xfrm>
            <a:off x="3550920" y="3300984"/>
            <a:ext cx="2087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F525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 may feel alone</a:t>
            </a:r>
            <a:endParaRPr lang="en-US" sz="1400" dirty="0"/>
          </a:p>
        </p:txBody>
      </p:sp>
      <p:sp>
        <p:nvSpPr>
          <p:cNvPr id="24" name="Text 21"/>
          <p:cNvSpPr/>
          <p:nvPr/>
        </p:nvSpPr>
        <p:spPr>
          <a:xfrm>
            <a:off x="3550920" y="3886200"/>
            <a:ext cx="20878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5C6B6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Some people you leaned on may not be safe to lean on now.</a:t>
            </a:r>
            <a:endParaRPr lang="en-US" sz="1150" dirty="0"/>
          </a:p>
        </p:txBody>
      </p:sp>
      <p:sp>
        <p:nvSpPr>
          <p:cNvPr id="25" name="Card backgrou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96000" y="3172968"/>
            <a:ext cx="2499360" cy="1572768"/>
          </a:xfrm>
          <a:prstGeom prst="rect">
            <a:avLst/>
          </a:prstGeom>
          <a:solidFill>
            <a:srgbClr val="FFFFFF"/>
          </a:solidFill>
          <a:ln w="12700">
            <a:solidFill>
              <a:srgbClr val="EDE3D6"/>
            </a:solidFill>
            <a:prstDash val="solid"/>
          </a:ln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6" name="Card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96000" y="3172968"/>
            <a:ext cx="64008" cy="1572768"/>
          </a:xfrm>
          <a:prstGeom prst="rect">
            <a:avLst/>
          </a:prstGeom>
          <a:solidFill>
            <a:srgbClr val="E4784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Text 24"/>
          <p:cNvSpPr/>
          <p:nvPr/>
        </p:nvSpPr>
        <p:spPr>
          <a:xfrm>
            <a:off x="6324600" y="3300984"/>
            <a:ext cx="2087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F525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days after</a:t>
            </a:r>
            <a:endParaRPr lang="en-US" sz="1400" dirty="0"/>
          </a:p>
        </p:txBody>
      </p:sp>
      <p:sp>
        <p:nvSpPr>
          <p:cNvPr id="28" name="Text 25"/>
          <p:cNvSpPr/>
          <p:nvPr/>
        </p:nvSpPr>
        <p:spPr>
          <a:xfrm>
            <a:off x="6324600" y="3886200"/>
            <a:ext cx="20878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5C6B6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Risk is highest when detox ends and ordinary life starts again.</a:t>
            </a:r>
            <a:endParaRPr lang="en-US" sz="11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F525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Six Parts of Your Plan</a:t>
            </a:r>
            <a:endParaRPr lang="en-US" sz="2800" dirty="0"/>
          </a:p>
        </p:txBody>
      </p:sp>
      <p:sp>
        <p:nvSpPr>
          <p:cNvPr id="3" name="Title underlin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024128"/>
            <a:ext cx="1005840" cy="45720"/>
          </a:xfrm>
          <a:prstGeom prst="rect">
            <a:avLst/>
          </a:prstGeom>
          <a:solidFill>
            <a:srgbClr val="E4784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Card backgrou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298448"/>
            <a:ext cx="2499360" cy="1600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DE3D6"/>
            </a:solidFill>
            <a:prstDash val="solid"/>
          </a:ln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Card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298448"/>
            <a:ext cx="64008" cy="1600200"/>
          </a:xfrm>
          <a:prstGeom prst="rect">
            <a:avLst/>
          </a:prstGeom>
          <a:solidFill>
            <a:srgbClr val="1B7F7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777240" y="1426464"/>
            <a:ext cx="2087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F525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1. Wellness Toolbox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777240" y="2011680"/>
            <a:ext cx="20878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5C6B6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Everything that helps you - people, places, habits, comforts.</a:t>
            </a:r>
            <a:endParaRPr lang="en-US" sz="1150" dirty="0"/>
          </a:p>
        </p:txBody>
      </p:sp>
      <p:sp>
        <p:nvSpPr>
          <p:cNvPr id="9" name="Card backgrou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22320" y="1298448"/>
            <a:ext cx="2499360" cy="1600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DE3D6"/>
            </a:solidFill>
            <a:prstDash val="solid"/>
          </a:ln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Card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22320" y="1298448"/>
            <a:ext cx="64008" cy="1600200"/>
          </a:xfrm>
          <a:prstGeom prst="rect">
            <a:avLst/>
          </a:prstGeom>
          <a:solidFill>
            <a:srgbClr val="E4784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3550920" y="1426464"/>
            <a:ext cx="2087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F525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 Daily Maintenance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3550920" y="2011680"/>
            <a:ext cx="20878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5C6B6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What you're like when well, and what you do each day to stay there.</a:t>
            </a:r>
            <a:endParaRPr lang="en-US" sz="1150" dirty="0"/>
          </a:p>
        </p:txBody>
      </p:sp>
      <p:sp>
        <p:nvSpPr>
          <p:cNvPr id="13" name="Card backgrou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96000" y="1298448"/>
            <a:ext cx="2499360" cy="1600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DE3D6"/>
            </a:solidFill>
            <a:prstDash val="solid"/>
          </a:ln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Card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96000" y="1298448"/>
            <a:ext cx="64008" cy="1600200"/>
          </a:xfrm>
          <a:prstGeom prst="rect">
            <a:avLst/>
          </a:prstGeom>
          <a:solidFill>
            <a:srgbClr val="1B7F7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6324600" y="1426464"/>
            <a:ext cx="2087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F525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 Triggers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6324600" y="2011680"/>
            <a:ext cx="20878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5C6B6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What sets you off, and exactly what you'll do when it happens.</a:t>
            </a:r>
            <a:endParaRPr lang="en-US" sz="1150" dirty="0"/>
          </a:p>
        </p:txBody>
      </p:sp>
      <p:sp>
        <p:nvSpPr>
          <p:cNvPr id="17" name="Card backgrou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3172968"/>
            <a:ext cx="2499360" cy="1600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DE3D6"/>
            </a:solidFill>
            <a:prstDash val="solid"/>
          </a:ln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Card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3172968"/>
            <a:ext cx="64008" cy="1600200"/>
          </a:xfrm>
          <a:prstGeom prst="rect">
            <a:avLst/>
          </a:prstGeom>
          <a:solidFill>
            <a:srgbClr val="E4784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/>
          <p:nvPr/>
        </p:nvSpPr>
        <p:spPr>
          <a:xfrm>
            <a:off x="777240" y="3300984"/>
            <a:ext cx="2087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F525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 Early Warning Signs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777240" y="3886200"/>
            <a:ext cx="20878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5C6B6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The quiet signals you're slipping, and how you respond early.</a:t>
            </a:r>
            <a:endParaRPr lang="en-US" sz="1150" dirty="0"/>
          </a:p>
        </p:txBody>
      </p:sp>
      <p:sp>
        <p:nvSpPr>
          <p:cNvPr id="21" name="Card backgrou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22320" y="3172968"/>
            <a:ext cx="2499360" cy="1600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DE3D6"/>
            </a:solidFill>
            <a:prstDash val="solid"/>
          </a:ln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2" name="Card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22320" y="3172968"/>
            <a:ext cx="64008" cy="1600200"/>
          </a:xfrm>
          <a:prstGeom prst="rect">
            <a:avLst/>
          </a:prstGeom>
          <a:solidFill>
            <a:srgbClr val="1B7F7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0"/>
          <p:cNvSpPr/>
          <p:nvPr/>
        </p:nvSpPr>
        <p:spPr>
          <a:xfrm>
            <a:off x="3550920" y="3300984"/>
            <a:ext cx="2087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F525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 When It Gets Bad</a:t>
            </a:r>
            <a:endParaRPr lang="en-US" sz="1400" dirty="0"/>
          </a:p>
        </p:txBody>
      </p:sp>
      <p:sp>
        <p:nvSpPr>
          <p:cNvPr id="24" name="Text 21"/>
          <p:cNvSpPr/>
          <p:nvPr/>
        </p:nvSpPr>
        <p:spPr>
          <a:xfrm>
            <a:off x="3550920" y="3886200"/>
            <a:ext cx="20878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5C6B6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Steps for hard days when you can still act for yourself.</a:t>
            </a:r>
            <a:endParaRPr lang="en-US" sz="1150" dirty="0"/>
          </a:p>
        </p:txBody>
      </p:sp>
      <p:sp>
        <p:nvSpPr>
          <p:cNvPr id="25" name="Card backgrou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96000" y="3172968"/>
            <a:ext cx="2499360" cy="1600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DE3D6"/>
            </a:solidFill>
            <a:prstDash val="solid"/>
          </a:ln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6" name="Card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96000" y="3172968"/>
            <a:ext cx="64008" cy="1600200"/>
          </a:xfrm>
          <a:prstGeom prst="rect">
            <a:avLst/>
          </a:prstGeom>
          <a:solidFill>
            <a:srgbClr val="E4784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Text 24"/>
          <p:cNvSpPr/>
          <p:nvPr/>
        </p:nvSpPr>
        <p:spPr>
          <a:xfrm>
            <a:off x="6324600" y="3300984"/>
            <a:ext cx="2087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F525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6. Crisis &amp; After</a:t>
            </a:r>
            <a:endParaRPr lang="en-US" sz="1400" dirty="0"/>
          </a:p>
        </p:txBody>
      </p:sp>
      <p:sp>
        <p:nvSpPr>
          <p:cNvPr id="28" name="Text 25"/>
          <p:cNvSpPr/>
          <p:nvPr/>
        </p:nvSpPr>
        <p:spPr>
          <a:xfrm>
            <a:off x="6324600" y="3886200"/>
            <a:ext cx="20878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5C6B6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Who to call, who decides, and how you come back afterward.</a:t>
            </a:r>
            <a:endParaRPr lang="en-US" sz="11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F525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Building Your Wellness Toolbox</a:t>
            </a:r>
            <a:endParaRPr lang="en-US" sz="2800" dirty="0"/>
          </a:p>
        </p:txBody>
      </p:sp>
      <p:sp>
        <p:nvSpPr>
          <p:cNvPr id="3" name="Title underlin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024128"/>
            <a:ext cx="1005840" cy="45720"/>
          </a:xfrm>
          <a:prstGeom prst="rect">
            <a:avLst/>
          </a:prstGeom>
          <a:solidFill>
            <a:srgbClr val="E4784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548640" y="1371600"/>
            <a:ext cx="4572000" cy="3108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2C3639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Write down anything that has ever helped, even small things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2C3639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Keep it reachable today: water, rest, a shower, music, fresh air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2C3639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Name the people you can call - and when it's okay to call them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2C3639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Make a short daily list: what you do every day to stay steady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2C3639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Add a 'harder day' list: more rest, more contact, more structure</a:t>
            </a:r>
            <a:endParaRPr lang="en-US" sz="1500" dirty="0"/>
          </a:p>
        </p:txBody>
      </p:sp>
      <p:pic>
        <p:nvPicPr>
          <p:cNvPr id="6" name="Image 0" descr="Comfort items on a table in soft light: a glass of water, headphones, a blanket and a plant."/>
          <p:cNvPicPr>
            <a:picLocks noChangeAspect="1"/>
          </p:cNvPicPr>
          <p:nvPr/>
        </p:nvPicPr>
        <p:blipFill>
          <a:blip r:embed="rId3"/>
          <a:srcRect l="14103" r="14103"/>
          <a:stretch/>
        </p:blipFill>
        <p:spPr>
          <a:xfrm>
            <a:off x="5394960" y="1371600"/>
            <a:ext cx="3200400" cy="297180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394960" y="443484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5C6B6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Simple things count - they're the list you reach for at 3 a.m.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F525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Triggers and Early Warning Signs</a:t>
            </a:r>
            <a:endParaRPr lang="en-US" sz="2800" dirty="0"/>
          </a:p>
        </p:txBody>
      </p:sp>
      <p:sp>
        <p:nvSpPr>
          <p:cNvPr id="3" name="Title underlin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024128"/>
            <a:ext cx="1005840" cy="45720"/>
          </a:xfrm>
          <a:prstGeom prst="rect">
            <a:avLst/>
          </a:prstGeom>
          <a:solidFill>
            <a:srgbClr val="E4784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Card backgrou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298448"/>
            <a:ext cx="3886200" cy="1481328"/>
          </a:xfrm>
          <a:prstGeom prst="rect">
            <a:avLst/>
          </a:prstGeom>
          <a:solidFill>
            <a:srgbClr val="FFFFFF"/>
          </a:solidFill>
          <a:ln w="12700">
            <a:solidFill>
              <a:srgbClr val="EDE3D6"/>
            </a:solidFill>
            <a:prstDash val="solid"/>
          </a:ln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Card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298448"/>
            <a:ext cx="64008" cy="1481328"/>
          </a:xfrm>
          <a:prstGeom prst="rect">
            <a:avLst/>
          </a:prstGeom>
          <a:solidFill>
            <a:srgbClr val="1B7F7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777240" y="1426464"/>
            <a:ext cx="3474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F525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sets you off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777240" y="2011680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5C6B6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Certain people or places, payday, an argument, boredom, empty hours.</a:t>
            </a:r>
            <a:endParaRPr lang="en-US" sz="1150" dirty="0"/>
          </a:p>
        </p:txBody>
      </p:sp>
      <p:sp>
        <p:nvSpPr>
          <p:cNvPr id="9" name="Card backgrou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09160" y="1298448"/>
            <a:ext cx="3886200" cy="1481328"/>
          </a:xfrm>
          <a:prstGeom prst="rect">
            <a:avLst/>
          </a:prstGeom>
          <a:solidFill>
            <a:srgbClr val="FFFFFF"/>
          </a:solidFill>
          <a:ln w="12700">
            <a:solidFill>
              <a:srgbClr val="EDE3D6"/>
            </a:solidFill>
            <a:prstDash val="solid"/>
          </a:ln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Card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09160" y="1298448"/>
            <a:ext cx="64008" cy="1481328"/>
          </a:xfrm>
          <a:prstGeom prst="rect">
            <a:avLst/>
          </a:prstGeom>
          <a:solidFill>
            <a:srgbClr val="E4784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4937760" y="1426464"/>
            <a:ext cx="3474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F525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you'll do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4937760" y="2011680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5C6B6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Leave, call your person, use a tool from your box, tell staff. Decided in advance.</a:t>
            </a:r>
            <a:endParaRPr lang="en-US" sz="1150" dirty="0"/>
          </a:p>
        </p:txBody>
      </p:sp>
      <p:sp>
        <p:nvSpPr>
          <p:cNvPr id="13" name="Card backgrou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3054096"/>
            <a:ext cx="3886200" cy="1481328"/>
          </a:xfrm>
          <a:prstGeom prst="rect">
            <a:avLst/>
          </a:prstGeom>
          <a:solidFill>
            <a:srgbClr val="FFFFFF"/>
          </a:solidFill>
          <a:ln w="12700">
            <a:solidFill>
              <a:srgbClr val="EDE3D6"/>
            </a:solidFill>
            <a:prstDash val="solid"/>
          </a:ln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Card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3054096"/>
            <a:ext cx="64008" cy="1481328"/>
          </a:xfrm>
          <a:prstGeom prst="rect">
            <a:avLst/>
          </a:prstGeom>
          <a:solidFill>
            <a:srgbClr val="1B7F7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777240" y="3182112"/>
            <a:ext cx="3474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F525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Early warning signs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777240" y="3767328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5C6B6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Sleeping less, pulling away, skipping meals or meetings, remembering use fondly.</a:t>
            </a:r>
            <a:endParaRPr lang="en-US" sz="1150" dirty="0"/>
          </a:p>
        </p:txBody>
      </p:sp>
      <p:sp>
        <p:nvSpPr>
          <p:cNvPr id="17" name="Card backgrou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09160" y="3054096"/>
            <a:ext cx="3886200" cy="1481328"/>
          </a:xfrm>
          <a:prstGeom prst="rect">
            <a:avLst/>
          </a:prstGeom>
          <a:solidFill>
            <a:srgbClr val="FFFFFF"/>
          </a:solidFill>
          <a:ln w="12700">
            <a:solidFill>
              <a:srgbClr val="EDE3D6"/>
            </a:solidFill>
            <a:prstDash val="solid"/>
          </a:ln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Card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09160" y="3054096"/>
            <a:ext cx="64008" cy="1481328"/>
          </a:xfrm>
          <a:prstGeom prst="rect">
            <a:avLst/>
          </a:prstGeom>
          <a:solidFill>
            <a:srgbClr val="E4784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/>
          <p:nvPr/>
        </p:nvSpPr>
        <p:spPr>
          <a:xfrm>
            <a:off x="4937760" y="3182112"/>
            <a:ext cx="3474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F525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Act early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4937760" y="3767328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5C6B6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Go back to your daily list, add a check-in, tell someone today - not next week.</a:t>
            </a:r>
            <a:endParaRPr lang="en-US" sz="11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F525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Crisis Plan and Coming Back</a:t>
            </a:r>
            <a:endParaRPr lang="en-US" sz="2800" dirty="0"/>
          </a:p>
        </p:txBody>
      </p:sp>
      <p:sp>
        <p:nvSpPr>
          <p:cNvPr id="3" name="Title underlin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024128"/>
            <a:ext cx="1005840" cy="45720"/>
          </a:xfrm>
          <a:prstGeom prst="rect">
            <a:avLst/>
          </a:prstGeom>
          <a:solidFill>
            <a:srgbClr val="E4784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548640" y="1371600"/>
            <a:ext cx="45720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2C3639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Write it while you're doing well, for a day when you're not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2C3639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List who to call, in what order, and how they can help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2C3639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Say what supports help you - and what hasn't worked before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2C3639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Name who can speak for you if you can't speak for yourself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2C3639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Plan the first 24 hours after a slip: who you tell, what you do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2C3639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Coming back: ease into routine, work and people step by step</a:t>
            </a:r>
            <a:endParaRPr lang="en-US" sz="1400" dirty="0"/>
          </a:p>
        </p:txBody>
      </p:sp>
      <p:pic>
        <p:nvPicPr>
          <p:cNvPr id="6" name="Image 0" descr="Two people sitting on an outdoor bench, one listening supportively to the other."/>
          <p:cNvPicPr>
            <a:picLocks noChangeAspect="1"/>
          </p:cNvPicPr>
          <p:nvPr/>
        </p:nvPicPr>
        <p:blipFill>
          <a:blip r:embed="rId3"/>
          <a:srcRect l="14103" r="14103"/>
          <a:stretch/>
        </p:blipFill>
        <p:spPr>
          <a:xfrm>
            <a:off x="5394960" y="1371600"/>
            <a:ext cx="3200400" cy="297180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394960" y="4434840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5C6B6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You don't have to hold the plan alone.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F525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Start Today</a:t>
            </a:r>
            <a:endParaRPr lang="en-US" sz="2800" dirty="0"/>
          </a:p>
        </p:txBody>
      </p:sp>
      <p:sp>
        <p:nvSpPr>
          <p:cNvPr id="3" name="Title underlin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024128"/>
            <a:ext cx="1005840" cy="45720"/>
          </a:xfrm>
          <a:prstGeom prst="rect">
            <a:avLst/>
          </a:prstGeom>
          <a:solidFill>
            <a:srgbClr val="E4784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Card backgrou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298448"/>
            <a:ext cx="1920240" cy="1371600"/>
          </a:xfrm>
          <a:prstGeom prst="rect">
            <a:avLst/>
          </a:prstGeom>
          <a:solidFill>
            <a:srgbClr val="FFFFFF"/>
          </a:solidFill>
          <a:ln w="12700">
            <a:solidFill>
              <a:srgbClr val="EDE3D6"/>
            </a:solidFill>
            <a:prstDash val="solid"/>
          </a:ln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Card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298448"/>
            <a:ext cx="64008" cy="1371600"/>
          </a:xfrm>
          <a:prstGeom prst="rect">
            <a:avLst/>
          </a:prstGeom>
          <a:solidFill>
            <a:srgbClr val="1B7F7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777240" y="1426464"/>
            <a:ext cx="15087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F525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Start small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777240" y="2011680"/>
            <a:ext cx="1508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5C6B6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One page, in pencil. Three things in your toolbox is a real start.</a:t>
            </a:r>
            <a:endParaRPr lang="en-US" sz="1150" dirty="0"/>
          </a:p>
        </p:txBody>
      </p:sp>
      <p:sp>
        <p:nvSpPr>
          <p:cNvPr id="9" name="Card backgrou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743200" y="1298448"/>
            <a:ext cx="1920240" cy="1371600"/>
          </a:xfrm>
          <a:prstGeom prst="rect">
            <a:avLst/>
          </a:prstGeom>
          <a:solidFill>
            <a:srgbClr val="FFFFFF"/>
          </a:solidFill>
          <a:ln w="12700">
            <a:solidFill>
              <a:srgbClr val="EDE3D6"/>
            </a:solidFill>
            <a:prstDash val="solid"/>
          </a:ln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Card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743200" y="1298448"/>
            <a:ext cx="64008" cy="1371600"/>
          </a:xfrm>
          <a:prstGeom prst="rect">
            <a:avLst/>
          </a:prstGeom>
          <a:solidFill>
            <a:srgbClr val="E4784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2971800" y="1426464"/>
            <a:ext cx="15087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F525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Ask for company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2971800" y="2011680"/>
            <a:ext cx="1508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5C6B6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Build it with a peer, a counselor, or someone in your corner.</a:t>
            </a:r>
            <a:endParaRPr lang="en-US" sz="1150" dirty="0"/>
          </a:p>
        </p:txBody>
      </p:sp>
      <p:sp>
        <p:nvSpPr>
          <p:cNvPr id="13" name="Card backgrou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2944368"/>
            <a:ext cx="1920240" cy="1371600"/>
          </a:xfrm>
          <a:prstGeom prst="rect">
            <a:avLst/>
          </a:prstGeom>
          <a:solidFill>
            <a:srgbClr val="FFFFFF"/>
          </a:solidFill>
          <a:ln w="12700">
            <a:solidFill>
              <a:srgbClr val="EDE3D6"/>
            </a:solidFill>
            <a:prstDash val="solid"/>
          </a:ln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Card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2944368"/>
            <a:ext cx="64008" cy="1371600"/>
          </a:xfrm>
          <a:prstGeom prst="rect">
            <a:avLst/>
          </a:prstGeom>
          <a:solidFill>
            <a:srgbClr val="1B7F7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777240" y="3072384"/>
            <a:ext cx="15087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F525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Share it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777240" y="3657600"/>
            <a:ext cx="1508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5C6B6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Give a copy to people you trust - only if and when you want to.</a:t>
            </a:r>
            <a:endParaRPr lang="en-US" sz="1150" dirty="0"/>
          </a:p>
        </p:txBody>
      </p:sp>
      <p:sp>
        <p:nvSpPr>
          <p:cNvPr id="17" name="Card backgrou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743200" y="2944368"/>
            <a:ext cx="1920240" cy="1371600"/>
          </a:xfrm>
          <a:prstGeom prst="rect">
            <a:avLst/>
          </a:prstGeom>
          <a:solidFill>
            <a:srgbClr val="FFFFFF"/>
          </a:solidFill>
          <a:ln w="12700">
            <a:solidFill>
              <a:srgbClr val="EDE3D6"/>
            </a:solidFill>
            <a:prstDash val="solid"/>
          </a:ln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Card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743200" y="2944368"/>
            <a:ext cx="64008" cy="1371600"/>
          </a:xfrm>
          <a:prstGeom prst="rect">
            <a:avLst/>
          </a:prstGeom>
          <a:solidFill>
            <a:srgbClr val="E4784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/>
          <p:nvPr/>
        </p:nvSpPr>
        <p:spPr>
          <a:xfrm>
            <a:off x="2971800" y="3072384"/>
            <a:ext cx="15087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F525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Keep it alive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2971800" y="3657600"/>
            <a:ext cx="1508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5C6B6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Look at it weekly. Change it after a hard day or a good one.</a:t>
            </a:r>
            <a:endParaRPr lang="en-US" sz="1150" dirty="0"/>
          </a:p>
        </p:txBody>
      </p:sp>
      <p:pic>
        <p:nvPicPr>
          <p:cNvPr id="21" name="Image 0" descr="A person walking along a quiet tree-lined path at golden hour, seen from behind."/>
          <p:cNvPicPr>
            <a:picLocks noChangeAspect="1"/>
          </p:cNvPicPr>
          <p:nvPr/>
        </p:nvPicPr>
        <p:blipFill>
          <a:blip r:embed="rId3"/>
          <a:srcRect l="18257" r="18257"/>
          <a:stretch/>
        </p:blipFill>
        <p:spPr>
          <a:xfrm>
            <a:off x="5212080" y="1298448"/>
            <a:ext cx="3383280" cy="2999232"/>
          </a:xfrm>
          <a:prstGeom prst="rect">
            <a:avLst/>
          </a:prstGeom>
        </p:spPr>
      </p:pic>
      <p:sp>
        <p:nvSpPr>
          <p:cNvPr id="22" name="Text 18"/>
          <p:cNvSpPr/>
          <p:nvPr/>
        </p:nvSpPr>
        <p:spPr>
          <a:xfrm>
            <a:off x="548640" y="4526280"/>
            <a:ext cx="8046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E4784D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Next step: write down three things that help you feel steady. That's the start of your WRAP.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1411</Words>
  <Application>Microsoft Office PowerPoint</Application>
  <PresentationFormat>On-screen Show (16:9)</PresentationFormat>
  <Paragraphs>86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Georgia</vt:lpstr>
      <vt:lpstr>Trebuchet MS</vt:lpstr>
      <vt:lpstr>Office Theme</vt:lpstr>
      <vt:lpstr>Your Wellness Recovery Action Plan</vt:lpstr>
      <vt:lpstr>What Is WRAP?</vt:lpstr>
      <vt:lpstr>What Detox Does to You</vt:lpstr>
      <vt:lpstr>The Six Parts of Your Plan</vt:lpstr>
      <vt:lpstr>Building Your Wellness Toolbox</vt:lpstr>
      <vt:lpstr>Triggers and Early Warning Signs</vt:lpstr>
      <vt:lpstr>Crisis Plan and Coming Back</vt:lpstr>
      <vt:lpstr>Start Today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WRAP of DC</dc:creator>
  <cp:lastModifiedBy>WRAP of DC</cp:lastModifiedBy>
  <cp:revision>1</cp:revision>
  <dcterms:created xsi:type="dcterms:W3CDTF">2026-09-16T18:06:48Z</dcterms:created>
  <dcterms:modified xsi:type="dcterms:W3CDTF">2026-09-16T18:48:18Z</dcterms:modified>
</cp:coreProperties>
</file>