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1" r:id="rId2"/>
    <p:sldId id="2562" r:id="rId3"/>
    <p:sldId id="2563" r:id="rId4"/>
    <p:sldId id="2564" r:id="rId5"/>
    <p:sldId id="2565" r:id="rId6"/>
    <p:sldId id="2566" r:id="rId7"/>
    <p:sldId id="2567" r:id="rId8"/>
    <p:sldId id="2568" r:id="rId9"/>
    <p:sldId id="2569" r:id="rId10"/>
    <p:sldId id="2570" r:id="rId11"/>
    <p:sldId id="2571" r:id="rId12"/>
    <p:sldId id="2572" r:id="rId13"/>
    <p:sldId id="2573" r:id="rId14"/>
    <p:sldId id="2574" r:id="rId15"/>
    <p:sldId id="2575" r:id="rId16"/>
    <p:sldId id="2576" r:id="rId17"/>
    <p:sldId id="2577" r:id="rId18"/>
    <p:sldId id="2578" r:id="rId19"/>
    <p:sldId id="25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eer Case Managers and Their Role in Fostering Self-Sufficiency" id="{4252474F-75F4-435B-B022-1DC45DB90C97}">
          <p14:sldIdLst>
            <p14:sldId id="2561"/>
            <p14:sldId id="2562"/>
          </p14:sldIdLst>
        </p14:section>
        <p14:section name="Understanding Peer Case Management" id="{E0F05630-9C36-48BF-8613-F4279AC50D51}">
          <p14:sldIdLst>
            <p14:sldId id="2563"/>
            <p14:sldId id="2564"/>
            <p14:sldId id="2565"/>
            <p14:sldId id="2566"/>
          </p14:sldIdLst>
        </p14:section>
        <p14:section name="The Concept of Self-Sufficiency in Case Management" id="{F5995652-CDD1-47B0-99B8-9B9688FC6C8A}">
          <p14:sldIdLst>
            <p14:sldId id="2567"/>
            <p14:sldId id="2568"/>
            <p14:sldId id="2569"/>
            <p14:sldId id="2570"/>
          </p14:sldIdLst>
        </p14:section>
        <p14:section name="Strategies Peer Case Managers Use to Promote Self-Sufficiency" id="{3B95CCDF-B84C-49AA-A17D-B79EAE5B3CF5}">
          <p14:sldIdLst>
            <p14:sldId id="2571"/>
            <p14:sldId id="2572"/>
            <p14:sldId id="2573"/>
            <p14:sldId id="2574"/>
          </p14:sldIdLst>
        </p14:section>
        <p14:section name="Impact and Outcomes of Peer Case Management" id="{EDE89E08-083F-4273-845F-541CCF7C8C94}">
          <p14:sldIdLst>
            <p14:sldId id="2575"/>
            <p14:sldId id="2576"/>
            <p14:sldId id="2577"/>
            <p14:sldId id="2578"/>
          </p14:sldIdLst>
        </p14:section>
        <p14:section name="Conclusion" id="{C343CFB5-661A-4E8D-8DF3-D4A8541FC8D9}">
          <p14:sldIdLst>
            <p14:sldId id="257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59" d="100"/>
          <a:sy n="59" d="100"/>
        </p:scale>
        <p:origin x="1098" y="282"/>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7FB63C-FC80-4F41-89B0-B5A74C0234D8}" type="doc">
      <dgm:prSet loTypeId="urn:microsoft.com/office/officeart/2024/3/layout/verticalVisualTextBlock1" loCatId="Picture" qsTypeId="urn:microsoft.com/office/officeart/2005/8/quickstyle/simple4" qsCatId="simple" csTypeId="urn:microsoft.com/office/officeart/2005/8/colors/accent0_1" csCatId="mainScheme" phldr="1"/>
      <dgm:spPr/>
      <dgm:t>
        <a:bodyPr/>
        <a:lstStyle/>
        <a:p>
          <a:endParaRPr lang="en-US"/>
        </a:p>
      </dgm:t>
    </dgm:pt>
    <dgm:pt modelId="{1554A454-B3DA-4898-AF68-D10BA9B01E2F}">
      <dgm:prSet/>
      <dgm:spPr/>
      <dgm:t>
        <a:bodyPr/>
        <a:lstStyle/>
        <a:p>
          <a:pPr>
            <a:lnSpc>
              <a:spcPct val="100000"/>
            </a:lnSpc>
            <a:defRPr b="1"/>
          </a:pPr>
          <a:r>
            <a:rPr lang="en-US"/>
            <a:t>Managing Daily Living</a:t>
          </a:r>
        </a:p>
      </dgm:t>
    </dgm:pt>
    <dgm:pt modelId="{DDEE2838-81C0-4ACC-9BDE-21D7C4D1ADB4}" type="parTrans" cxnId="{8BB9D7DD-BF64-41F1-B8BF-A86E9E5FC188}">
      <dgm:prSet/>
      <dgm:spPr/>
      <dgm:t>
        <a:bodyPr/>
        <a:lstStyle/>
        <a:p>
          <a:endParaRPr lang="en-US"/>
        </a:p>
      </dgm:t>
    </dgm:pt>
    <dgm:pt modelId="{4C858FCD-9CEF-4283-99B3-9D8CDCA8E58C}" type="sibTrans" cxnId="{8BB9D7DD-BF64-41F1-B8BF-A86E9E5FC188}">
      <dgm:prSet/>
      <dgm:spPr/>
      <dgm:t>
        <a:bodyPr/>
        <a:lstStyle/>
        <a:p>
          <a:pPr>
            <a:lnSpc>
              <a:spcPct val="100000"/>
            </a:lnSpc>
            <a:defRPr b="1"/>
          </a:pPr>
          <a:endParaRPr lang="en-US"/>
        </a:p>
      </dgm:t>
    </dgm:pt>
    <dgm:pt modelId="{E9461579-8169-4AAB-843E-60EA44ED21B9}">
      <dgm:prSet/>
      <dgm:spPr/>
      <dgm:t>
        <a:bodyPr/>
        <a:lstStyle/>
        <a:p>
          <a:pPr>
            <a:lnSpc>
              <a:spcPct val="100000"/>
            </a:lnSpc>
          </a:pPr>
          <a:r>
            <a:rPr lang="en-US"/>
            <a:t>Self-sufficiency involves independently handling everyday tasks and personal responsibilities effectively.</a:t>
          </a:r>
        </a:p>
      </dgm:t>
    </dgm:pt>
    <dgm:pt modelId="{E9CC7516-2AB6-445A-9D18-280ECF34C43B}" type="parTrans" cxnId="{AB82FBE7-F473-46B4-AFA7-C25532C9C57B}">
      <dgm:prSet/>
      <dgm:spPr/>
      <dgm:t>
        <a:bodyPr/>
        <a:lstStyle/>
        <a:p>
          <a:endParaRPr lang="en-US"/>
        </a:p>
      </dgm:t>
    </dgm:pt>
    <dgm:pt modelId="{27732177-B495-48BA-9539-A68D2EB76C05}" type="sibTrans" cxnId="{AB82FBE7-F473-46B4-AFA7-C25532C9C57B}">
      <dgm:prSet/>
      <dgm:spPr/>
      <dgm:t>
        <a:bodyPr/>
        <a:lstStyle/>
        <a:p>
          <a:endParaRPr lang="en-US"/>
        </a:p>
      </dgm:t>
    </dgm:pt>
    <dgm:pt modelId="{B3B55E83-1275-48E4-9F83-4147873E7559}">
      <dgm:prSet/>
      <dgm:spPr/>
      <dgm:t>
        <a:bodyPr/>
        <a:lstStyle/>
        <a:p>
          <a:pPr>
            <a:lnSpc>
              <a:spcPct val="100000"/>
            </a:lnSpc>
            <a:defRPr b="1"/>
          </a:pPr>
          <a:r>
            <a:rPr lang="en-US"/>
            <a:t>Maintaining Employment</a:t>
          </a:r>
        </a:p>
      </dgm:t>
    </dgm:pt>
    <dgm:pt modelId="{4C5AE056-472A-48FE-850E-99023724D4D1}" type="parTrans" cxnId="{0E7B96E0-3B57-4A0F-888A-E0A487108BDC}">
      <dgm:prSet/>
      <dgm:spPr/>
      <dgm:t>
        <a:bodyPr/>
        <a:lstStyle/>
        <a:p>
          <a:endParaRPr lang="en-US"/>
        </a:p>
      </dgm:t>
    </dgm:pt>
    <dgm:pt modelId="{6857639E-D342-43F0-8DEE-E28222E2363E}" type="sibTrans" cxnId="{0E7B96E0-3B57-4A0F-888A-E0A487108BDC}">
      <dgm:prSet/>
      <dgm:spPr/>
      <dgm:t>
        <a:bodyPr/>
        <a:lstStyle/>
        <a:p>
          <a:pPr>
            <a:lnSpc>
              <a:spcPct val="100000"/>
            </a:lnSpc>
            <a:defRPr b="1"/>
          </a:pPr>
          <a:endParaRPr lang="en-US"/>
        </a:p>
      </dgm:t>
    </dgm:pt>
    <dgm:pt modelId="{CAE7EBF2-8AD4-47E3-A6BD-CDBE41AC20C1}">
      <dgm:prSet/>
      <dgm:spPr/>
      <dgm:t>
        <a:bodyPr/>
        <a:lstStyle/>
        <a:p>
          <a:pPr>
            <a:lnSpc>
              <a:spcPct val="100000"/>
            </a:lnSpc>
          </a:pPr>
          <a:r>
            <a:rPr lang="en-US"/>
            <a:t>Sustaining steady employment is a critical aspect of being self-sufficient in human services.</a:t>
          </a:r>
        </a:p>
      </dgm:t>
    </dgm:pt>
    <dgm:pt modelId="{3B0BE875-3A3A-4CF2-A694-75FCDFC61E44}" type="parTrans" cxnId="{4E4E5B55-ED63-4822-B2BA-CD6262C146E6}">
      <dgm:prSet/>
      <dgm:spPr/>
      <dgm:t>
        <a:bodyPr/>
        <a:lstStyle/>
        <a:p>
          <a:endParaRPr lang="en-US"/>
        </a:p>
      </dgm:t>
    </dgm:pt>
    <dgm:pt modelId="{F6654FFA-B965-46B9-ABC0-8C7894712CA3}" type="sibTrans" cxnId="{4E4E5B55-ED63-4822-B2BA-CD6262C146E6}">
      <dgm:prSet/>
      <dgm:spPr/>
      <dgm:t>
        <a:bodyPr/>
        <a:lstStyle/>
        <a:p>
          <a:endParaRPr lang="en-US"/>
        </a:p>
      </dgm:t>
    </dgm:pt>
    <dgm:pt modelId="{1356FCF6-A8FB-4BA1-AFAC-02E6C8B949EB}">
      <dgm:prSet/>
      <dgm:spPr/>
      <dgm:t>
        <a:bodyPr/>
        <a:lstStyle/>
        <a:p>
          <a:pPr>
            <a:lnSpc>
              <a:spcPct val="100000"/>
            </a:lnSpc>
            <a:defRPr b="1"/>
          </a:pPr>
          <a:r>
            <a:rPr lang="en-US"/>
            <a:t>Accessing Resources</a:t>
          </a:r>
        </a:p>
      </dgm:t>
    </dgm:pt>
    <dgm:pt modelId="{A8EF1F2C-3091-401A-ACBE-DFC942831604}" type="parTrans" cxnId="{CAEC68A8-50C8-4D49-B82C-A3332860EB8E}">
      <dgm:prSet/>
      <dgm:spPr/>
      <dgm:t>
        <a:bodyPr/>
        <a:lstStyle/>
        <a:p>
          <a:endParaRPr lang="en-US"/>
        </a:p>
      </dgm:t>
    </dgm:pt>
    <dgm:pt modelId="{07F4C6AF-FC51-4ACC-BC8A-908F9BF5AFB9}" type="sibTrans" cxnId="{CAEC68A8-50C8-4D49-B82C-A3332860EB8E}">
      <dgm:prSet/>
      <dgm:spPr/>
      <dgm:t>
        <a:bodyPr/>
        <a:lstStyle/>
        <a:p>
          <a:endParaRPr lang="en-US"/>
        </a:p>
      </dgm:t>
    </dgm:pt>
    <dgm:pt modelId="{F3567CEC-CC9A-4D4B-912B-FA2AF07B415F}">
      <dgm:prSet/>
      <dgm:spPr/>
      <dgm:t>
        <a:bodyPr/>
        <a:lstStyle/>
        <a:p>
          <a:pPr>
            <a:lnSpc>
              <a:spcPct val="100000"/>
            </a:lnSpc>
          </a:pPr>
          <a:r>
            <a:rPr lang="en-US"/>
            <a:t>Self-sufficient individuals can obtain necessary resources without relying on continuous external support.</a:t>
          </a:r>
        </a:p>
      </dgm:t>
    </dgm:pt>
    <dgm:pt modelId="{7AD5B438-3A78-4552-8CE9-B4B5DB9935C3}" type="parTrans" cxnId="{02C7DDFC-F86D-4EE3-A7FA-FA2251116BDA}">
      <dgm:prSet/>
      <dgm:spPr/>
      <dgm:t>
        <a:bodyPr/>
        <a:lstStyle/>
        <a:p>
          <a:endParaRPr lang="en-US"/>
        </a:p>
      </dgm:t>
    </dgm:pt>
    <dgm:pt modelId="{1862D0AE-2B57-454C-B0D6-42B00139FC33}" type="sibTrans" cxnId="{02C7DDFC-F86D-4EE3-A7FA-FA2251116BDA}">
      <dgm:prSet/>
      <dgm:spPr/>
      <dgm:t>
        <a:bodyPr/>
        <a:lstStyle/>
        <a:p>
          <a:endParaRPr lang="en-US"/>
        </a:p>
      </dgm:t>
    </dgm:pt>
    <dgm:pt modelId="{DF1B67EF-1B35-4FF6-8269-2154EF464E1D}" type="pres">
      <dgm:prSet presAssocID="{C37FB63C-FC80-4F41-89B0-B5A74C0234D8}" presName="Root" presStyleCnt="0">
        <dgm:presLayoutVars>
          <dgm:dir/>
          <dgm:resizeHandles val="exact"/>
        </dgm:presLayoutVars>
      </dgm:prSet>
      <dgm:spPr/>
    </dgm:pt>
    <dgm:pt modelId="{8B7E24D9-F748-413F-B312-AC6C300BB96C}" type="pres">
      <dgm:prSet presAssocID="{1554A454-B3DA-4898-AF68-D10BA9B01E2F}" presName="Composite" presStyleCnt="0"/>
      <dgm:spPr/>
    </dgm:pt>
    <dgm:pt modelId="{38092FD7-C3DF-4F5D-A216-7B57146F78FC}" type="pres">
      <dgm:prSet presAssocID="{1554A454-B3DA-4898-AF68-D10BA9B01E2F}"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7500" r="15748" b="-3"/>
          <a:stretch/>
        </a:blipFill>
      </dgm:spPr>
      <dgm:extLst>
        <a:ext uri="{E40237B7-FDA0-4F09-8148-C483321AD2D9}">
          <dgm14:cNvPr xmlns:dgm14="http://schemas.microsoft.com/office/drawing/2010/diagram" id="0" name="" descr="Portrait of latin man cleaning empty apartment."/>
        </a:ext>
      </dgm:extLst>
    </dgm:pt>
    <dgm:pt modelId="{36F451FD-9D00-4748-9F84-D26A1651F622}" type="pres">
      <dgm:prSet presAssocID="{1554A454-B3DA-4898-AF68-D10BA9B01E2F}" presName="Subtitle" presStyleLbl="revTx" presStyleIdx="0" presStyleCnt="6">
        <dgm:presLayoutVars>
          <dgm:chMax val="0"/>
          <dgm:bulletEnabled/>
        </dgm:presLayoutVars>
      </dgm:prSet>
      <dgm:spPr/>
    </dgm:pt>
    <dgm:pt modelId="{3E4D04F8-CFE6-459E-9E12-76C95CCAEE6A}" type="pres">
      <dgm:prSet presAssocID="{1554A454-B3DA-4898-AF68-D10BA9B01E2F}" presName="Description" presStyleLbl="revTx" presStyleIdx="1" presStyleCnt="6">
        <dgm:presLayoutVars>
          <dgm:bulletEnabled/>
        </dgm:presLayoutVars>
      </dgm:prSet>
      <dgm:spPr/>
    </dgm:pt>
    <dgm:pt modelId="{A7074340-6B51-4473-8C3C-53F9BEE3273F}" type="pres">
      <dgm:prSet presAssocID="{4C858FCD-9CEF-4283-99B3-9D8CDCA8E58C}" presName="sibTrans" presStyleLbl="sibTrans2D1" presStyleIdx="0" presStyleCnt="0"/>
      <dgm:spPr/>
    </dgm:pt>
    <dgm:pt modelId="{CA58C1E7-CBA7-4D93-94F9-6720BB975039}" type="pres">
      <dgm:prSet presAssocID="{B3B55E83-1275-48E4-9F83-4147873E7559}" presName="Composite" presStyleCnt="0"/>
      <dgm:spPr/>
    </dgm:pt>
    <dgm:pt modelId="{3ED45FC5-DF68-4C25-BCCF-7208F05F22F9}" type="pres">
      <dgm:prSet presAssocID="{B3B55E83-1275-48E4-9F83-4147873E7559}"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0253" r="22995" b="-3"/>
          <a:stretch/>
        </a:blipFill>
      </dgm:spPr>
      <dgm:extLst>
        <a:ext uri="{E40237B7-FDA0-4F09-8148-C483321AD2D9}">
          <dgm14:cNvPr xmlns:dgm14="http://schemas.microsoft.com/office/drawing/2010/diagram" id="0" name="" descr="Male Technician is Sitting in the Control Room and Doing Quality Control and Writing a Notes in his Notebook. Heating Engineer is in His Office Surrounded by Controlling Equipment."/>
        </a:ext>
      </dgm:extLst>
    </dgm:pt>
    <dgm:pt modelId="{B20FE5D0-CC61-41E8-96DC-819204C4843A}" type="pres">
      <dgm:prSet presAssocID="{B3B55E83-1275-48E4-9F83-4147873E7559}" presName="Subtitle" presStyleLbl="revTx" presStyleIdx="2" presStyleCnt="6">
        <dgm:presLayoutVars>
          <dgm:chMax val="0"/>
          <dgm:bulletEnabled/>
        </dgm:presLayoutVars>
      </dgm:prSet>
      <dgm:spPr/>
    </dgm:pt>
    <dgm:pt modelId="{62162D14-076A-411A-889A-C9478465B262}" type="pres">
      <dgm:prSet presAssocID="{B3B55E83-1275-48E4-9F83-4147873E7559}" presName="Description" presStyleLbl="revTx" presStyleIdx="3" presStyleCnt="6">
        <dgm:presLayoutVars>
          <dgm:bulletEnabled/>
        </dgm:presLayoutVars>
      </dgm:prSet>
      <dgm:spPr/>
    </dgm:pt>
    <dgm:pt modelId="{5A214715-78A7-4F30-B58F-0DE78E6D782B}" type="pres">
      <dgm:prSet presAssocID="{6857639E-D342-43F0-8DEE-E28222E2363E}" presName="sibTrans" presStyleLbl="sibTrans2D1" presStyleIdx="0" presStyleCnt="0"/>
      <dgm:spPr/>
    </dgm:pt>
    <dgm:pt modelId="{EED6570B-086A-45ED-910F-66B04D873B9B}" type="pres">
      <dgm:prSet presAssocID="{1356FCF6-A8FB-4BA1-AFAC-02E6C8B949EB}" presName="Composite" presStyleCnt="0"/>
      <dgm:spPr/>
    </dgm:pt>
    <dgm:pt modelId="{0371A6C6-2EF0-4619-A674-8E6AB8AEF9FF}" type="pres">
      <dgm:prSet presAssocID="{1356FCF6-A8FB-4BA1-AFAC-02E6C8B949EB}"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3779" r="19469" b="-3"/>
          <a:stretch/>
        </a:blipFill>
      </dgm:spPr>
      <dgm:extLst>
        <a:ext uri="{E40237B7-FDA0-4F09-8148-C483321AD2D9}">
          <dgm14:cNvPr xmlns:dgm14="http://schemas.microsoft.com/office/drawing/2010/diagram" id="0" name="" descr="Mixed raced employees"/>
        </a:ext>
      </dgm:extLst>
    </dgm:pt>
    <dgm:pt modelId="{C28CE82A-1433-4E4A-8375-ED3898FAE35F}" type="pres">
      <dgm:prSet presAssocID="{1356FCF6-A8FB-4BA1-AFAC-02E6C8B949EB}" presName="Subtitle" presStyleLbl="revTx" presStyleIdx="4" presStyleCnt="6">
        <dgm:presLayoutVars>
          <dgm:chMax val="0"/>
          <dgm:bulletEnabled/>
        </dgm:presLayoutVars>
      </dgm:prSet>
      <dgm:spPr/>
    </dgm:pt>
    <dgm:pt modelId="{019D8C26-DD02-4C1F-96F7-AD3522F99894}" type="pres">
      <dgm:prSet presAssocID="{1356FCF6-A8FB-4BA1-AFAC-02E6C8B949EB}" presName="Description" presStyleLbl="revTx" presStyleIdx="5" presStyleCnt="6">
        <dgm:presLayoutVars>
          <dgm:bulletEnabled/>
        </dgm:presLayoutVars>
      </dgm:prSet>
      <dgm:spPr/>
    </dgm:pt>
  </dgm:ptLst>
  <dgm:cxnLst>
    <dgm:cxn modelId="{AAFA4F27-EC8B-4CD9-92D0-9F213FF5CE89}" type="presOf" srcId="{1356FCF6-A8FB-4BA1-AFAC-02E6C8B949EB}" destId="{C28CE82A-1433-4E4A-8375-ED3898FAE35F}" srcOrd="0" destOrd="0" presId="urn:microsoft.com/office/officeart/2024/3/layout/verticalVisualTextBlock1"/>
    <dgm:cxn modelId="{8C5FA73B-866B-46E2-B44B-675EEAA8E356}" type="presOf" srcId="{B3B55E83-1275-48E4-9F83-4147873E7559}" destId="{B20FE5D0-CC61-41E8-96DC-819204C4843A}" srcOrd="0" destOrd="0" presId="urn:microsoft.com/office/officeart/2024/3/layout/verticalVisualTextBlock1"/>
    <dgm:cxn modelId="{2C443E67-B5C4-4C01-9BE0-97EBDD4CBBE2}" type="presOf" srcId="{E9461579-8169-4AAB-843E-60EA44ED21B9}" destId="{3E4D04F8-CFE6-459E-9E12-76C95CCAEE6A}" srcOrd="0" destOrd="0" presId="urn:microsoft.com/office/officeart/2024/3/layout/verticalVisualTextBlock1"/>
    <dgm:cxn modelId="{2E34AE48-C0E7-4A2C-90D2-E3A941EEC015}" type="presOf" srcId="{C37FB63C-FC80-4F41-89B0-B5A74C0234D8}" destId="{DF1B67EF-1B35-4FF6-8269-2154EF464E1D}" srcOrd="0" destOrd="0" presId="urn:microsoft.com/office/officeart/2024/3/layout/verticalVisualTextBlock1"/>
    <dgm:cxn modelId="{3B4C546C-519F-4CAE-860E-7D405279BA49}" type="presOf" srcId="{F3567CEC-CC9A-4D4B-912B-FA2AF07B415F}" destId="{019D8C26-DD02-4C1F-96F7-AD3522F99894}" srcOrd="0" destOrd="0" presId="urn:microsoft.com/office/officeart/2024/3/layout/verticalVisualTextBlock1"/>
    <dgm:cxn modelId="{E5C3D34C-B59F-441C-96BF-6E460F557D7D}" type="presOf" srcId="{CAE7EBF2-8AD4-47E3-A6BD-CDBE41AC20C1}" destId="{62162D14-076A-411A-889A-C9478465B262}" srcOrd="0" destOrd="0" presId="urn:microsoft.com/office/officeart/2024/3/layout/verticalVisualTextBlock1"/>
    <dgm:cxn modelId="{4E4E5B55-ED63-4822-B2BA-CD6262C146E6}" srcId="{B3B55E83-1275-48E4-9F83-4147873E7559}" destId="{CAE7EBF2-8AD4-47E3-A6BD-CDBE41AC20C1}" srcOrd="0" destOrd="0" parTransId="{3B0BE875-3A3A-4CF2-A694-75FCDFC61E44}" sibTransId="{F6654FFA-B965-46B9-ABC0-8C7894712CA3}"/>
    <dgm:cxn modelId="{C0692CA2-7552-43CB-A740-AF5861A2D1DE}" type="presOf" srcId="{6857639E-D342-43F0-8DEE-E28222E2363E}" destId="{5A214715-78A7-4F30-B58F-0DE78E6D782B}" srcOrd="0" destOrd="0" presId="urn:microsoft.com/office/officeart/2024/3/layout/verticalVisualTextBlock1"/>
    <dgm:cxn modelId="{CAEC68A8-50C8-4D49-B82C-A3332860EB8E}" srcId="{C37FB63C-FC80-4F41-89B0-B5A74C0234D8}" destId="{1356FCF6-A8FB-4BA1-AFAC-02E6C8B949EB}" srcOrd="2" destOrd="0" parTransId="{A8EF1F2C-3091-401A-ACBE-DFC942831604}" sibTransId="{07F4C6AF-FC51-4ACC-BC8A-908F9BF5AFB9}"/>
    <dgm:cxn modelId="{4011ECB9-2DFE-4D5E-9442-6B55E6CF8F35}" type="presOf" srcId="{1554A454-B3DA-4898-AF68-D10BA9B01E2F}" destId="{36F451FD-9D00-4748-9F84-D26A1651F622}" srcOrd="0" destOrd="0" presId="urn:microsoft.com/office/officeart/2024/3/layout/verticalVisualTextBlock1"/>
    <dgm:cxn modelId="{E7F187D6-5EA7-4128-A0C1-DDFCAE652B39}" type="presOf" srcId="{4C858FCD-9CEF-4283-99B3-9D8CDCA8E58C}" destId="{A7074340-6B51-4473-8C3C-53F9BEE3273F}" srcOrd="0" destOrd="0" presId="urn:microsoft.com/office/officeart/2024/3/layout/verticalVisualTextBlock1"/>
    <dgm:cxn modelId="{8BB9D7DD-BF64-41F1-B8BF-A86E9E5FC188}" srcId="{C37FB63C-FC80-4F41-89B0-B5A74C0234D8}" destId="{1554A454-B3DA-4898-AF68-D10BA9B01E2F}" srcOrd="0" destOrd="0" parTransId="{DDEE2838-81C0-4ACC-9BDE-21D7C4D1ADB4}" sibTransId="{4C858FCD-9CEF-4283-99B3-9D8CDCA8E58C}"/>
    <dgm:cxn modelId="{0E7B96E0-3B57-4A0F-888A-E0A487108BDC}" srcId="{C37FB63C-FC80-4F41-89B0-B5A74C0234D8}" destId="{B3B55E83-1275-48E4-9F83-4147873E7559}" srcOrd="1" destOrd="0" parTransId="{4C5AE056-472A-48FE-850E-99023724D4D1}" sibTransId="{6857639E-D342-43F0-8DEE-E28222E2363E}"/>
    <dgm:cxn modelId="{AB82FBE7-F473-46B4-AFA7-C25532C9C57B}" srcId="{1554A454-B3DA-4898-AF68-D10BA9B01E2F}" destId="{E9461579-8169-4AAB-843E-60EA44ED21B9}" srcOrd="0" destOrd="0" parTransId="{E9CC7516-2AB6-445A-9D18-280ECF34C43B}" sibTransId="{27732177-B495-48BA-9539-A68D2EB76C05}"/>
    <dgm:cxn modelId="{02C7DDFC-F86D-4EE3-A7FA-FA2251116BDA}" srcId="{1356FCF6-A8FB-4BA1-AFAC-02E6C8B949EB}" destId="{F3567CEC-CC9A-4D4B-912B-FA2AF07B415F}" srcOrd="0" destOrd="0" parTransId="{7AD5B438-3A78-4552-8CE9-B4B5DB9935C3}" sibTransId="{1862D0AE-2B57-454C-B0D6-42B00139FC33}"/>
    <dgm:cxn modelId="{BBF9F163-3695-4CF0-8BDB-A5ED40E5C3D0}" type="presParOf" srcId="{DF1B67EF-1B35-4FF6-8269-2154EF464E1D}" destId="{8B7E24D9-F748-413F-B312-AC6C300BB96C}" srcOrd="0" destOrd="0" presId="urn:microsoft.com/office/officeart/2024/3/layout/verticalVisualTextBlock1"/>
    <dgm:cxn modelId="{2ADEB16F-C2B3-47F1-A181-7C2E2D910D92}" type="presParOf" srcId="{8B7E24D9-F748-413F-B312-AC6C300BB96C}" destId="{38092FD7-C3DF-4F5D-A216-7B57146F78FC}" srcOrd="0" destOrd="0" presId="urn:microsoft.com/office/officeart/2024/3/layout/verticalVisualTextBlock1"/>
    <dgm:cxn modelId="{08D7668F-F45A-48EC-BE67-90D29E6E3C1D}" type="presParOf" srcId="{8B7E24D9-F748-413F-B312-AC6C300BB96C}" destId="{36F451FD-9D00-4748-9F84-D26A1651F622}" srcOrd="1" destOrd="0" presId="urn:microsoft.com/office/officeart/2024/3/layout/verticalVisualTextBlock1"/>
    <dgm:cxn modelId="{E1EF5B4A-1C10-4A6A-B984-9DC9B01B85D2}" type="presParOf" srcId="{8B7E24D9-F748-413F-B312-AC6C300BB96C}" destId="{3E4D04F8-CFE6-459E-9E12-76C95CCAEE6A}" srcOrd="2" destOrd="0" presId="urn:microsoft.com/office/officeart/2024/3/layout/verticalVisualTextBlock1"/>
    <dgm:cxn modelId="{715CBE55-E651-41B3-A1D9-F7161AA3FC43}" type="presParOf" srcId="{DF1B67EF-1B35-4FF6-8269-2154EF464E1D}" destId="{A7074340-6B51-4473-8C3C-53F9BEE3273F}" srcOrd="1" destOrd="0" presId="urn:microsoft.com/office/officeart/2024/3/layout/verticalVisualTextBlock1"/>
    <dgm:cxn modelId="{B8BC81B2-6A23-4A72-887A-332D5A5FDBF4}" type="presParOf" srcId="{DF1B67EF-1B35-4FF6-8269-2154EF464E1D}" destId="{CA58C1E7-CBA7-4D93-94F9-6720BB975039}" srcOrd="2" destOrd="0" presId="urn:microsoft.com/office/officeart/2024/3/layout/verticalVisualTextBlock1"/>
    <dgm:cxn modelId="{F8DDA845-5603-45E8-B965-ACBFF8182976}" type="presParOf" srcId="{CA58C1E7-CBA7-4D93-94F9-6720BB975039}" destId="{3ED45FC5-DF68-4C25-BCCF-7208F05F22F9}" srcOrd="0" destOrd="0" presId="urn:microsoft.com/office/officeart/2024/3/layout/verticalVisualTextBlock1"/>
    <dgm:cxn modelId="{BDA4A0BC-1624-4115-AC70-889D0C9E67DF}" type="presParOf" srcId="{CA58C1E7-CBA7-4D93-94F9-6720BB975039}" destId="{B20FE5D0-CC61-41E8-96DC-819204C4843A}" srcOrd="1" destOrd="0" presId="urn:microsoft.com/office/officeart/2024/3/layout/verticalVisualTextBlock1"/>
    <dgm:cxn modelId="{BCA1DEA1-7B14-4B8A-9425-2EBD14DDA1AA}" type="presParOf" srcId="{CA58C1E7-CBA7-4D93-94F9-6720BB975039}" destId="{62162D14-076A-411A-889A-C9478465B262}" srcOrd="2" destOrd="0" presId="urn:microsoft.com/office/officeart/2024/3/layout/verticalVisualTextBlock1"/>
    <dgm:cxn modelId="{23ADE435-ECF4-44C8-A81E-CA8A148437EE}" type="presParOf" srcId="{DF1B67EF-1B35-4FF6-8269-2154EF464E1D}" destId="{5A214715-78A7-4F30-B58F-0DE78E6D782B}" srcOrd="3" destOrd="0" presId="urn:microsoft.com/office/officeart/2024/3/layout/verticalVisualTextBlock1"/>
    <dgm:cxn modelId="{E938E5A6-0CDC-43B0-AB90-28405183573D}" type="presParOf" srcId="{DF1B67EF-1B35-4FF6-8269-2154EF464E1D}" destId="{EED6570B-086A-45ED-910F-66B04D873B9B}" srcOrd="4" destOrd="0" presId="urn:microsoft.com/office/officeart/2024/3/layout/verticalVisualTextBlock1"/>
    <dgm:cxn modelId="{B96A1BFC-B12B-4938-87FE-1D6B4D1184D0}" type="presParOf" srcId="{EED6570B-086A-45ED-910F-66B04D873B9B}" destId="{0371A6C6-2EF0-4619-A674-8E6AB8AEF9FF}" srcOrd="0" destOrd="0" presId="urn:microsoft.com/office/officeart/2024/3/layout/verticalVisualTextBlock1"/>
    <dgm:cxn modelId="{9BA722BC-A5DB-4B92-8421-C3E84D7B50A4}" type="presParOf" srcId="{EED6570B-086A-45ED-910F-66B04D873B9B}" destId="{C28CE82A-1433-4E4A-8375-ED3898FAE35F}" srcOrd="1" destOrd="0" presId="urn:microsoft.com/office/officeart/2024/3/layout/verticalVisualTextBlock1"/>
    <dgm:cxn modelId="{D6BAF67D-079B-4322-9B6A-B966F7F819AA}" type="presParOf" srcId="{EED6570B-086A-45ED-910F-66B04D873B9B}" destId="{019D8C26-DD02-4C1F-96F7-AD3522F99894}"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69F695-8F3D-406B-9735-D3EE41DA04EB}"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5D1A571F-BCA6-4497-AA3A-8B9DD2B90C6D}">
      <dgm:prSet/>
      <dgm:spPr/>
      <dgm:t>
        <a:bodyPr/>
        <a:lstStyle/>
        <a:p>
          <a:pPr>
            <a:lnSpc>
              <a:spcPct val="100000"/>
            </a:lnSpc>
            <a:defRPr b="1"/>
          </a:pPr>
          <a:r>
            <a:rPr lang="en-US"/>
            <a:t>Critical Role of Peer Case Managers</a:t>
          </a:r>
        </a:p>
      </dgm:t>
    </dgm:pt>
    <dgm:pt modelId="{5E9CCD76-9481-4153-97D3-0D6A9C2B00CE}" type="parTrans" cxnId="{B71AA8C3-8FAC-4AC9-AEF2-022382EFE4B2}">
      <dgm:prSet/>
      <dgm:spPr/>
      <dgm:t>
        <a:bodyPr/>
        <a:lstStyle/>
        <a:p>
          <a:endParaRPr lang="en-US"/>
        </a:p>
      </dgm:t>
    </dgm:pt>
    <dgm:pt modelId="{334643C1-6C59-4698-B89D-F7841114ACE6}" type="sibTrans" cxnId="{B71AA8C3-8FAC-4AC9-AEF2-022382EFE4B2}">
      <dgm:prSet/>
      <dgm:spPr/>
      <dgm:t>
        <a:bodyPr/>
        <a:lstStyle/>
        <a:p>
          <a:pPr>
            <a:lnSpc>
              <a:spcPct val="100000"/>
            </a:lnSpc>
            <a:defRPr b="1"/>
          </a:pPr>
          <a:endParaRPr lang="en-US"/>
        </a:p>
      </dgm:t>
    </dgm:pt>
    <dgm:pt modelId="{E25773F8-ED02-40D3-A98D-E91C41BB5272}">
      <dgm:prSet/>
      <dgm:spPr/>
      <dgm:t>
        <a:bodyPr/>
        <a:lstStyle/>
        <a:p>
          <a:pPr>
            <a:lnSpc>
              <a:spcPct val="100000"/>
            </a:lnSpc>
          </a:pPr>
          <a:r>
            <a:rPr lang="en-US"/>
            <a:t>Peer case managers are vital in fostering self-sufficiency through support and guidance based on lived experience.</a:t>
          </a:r>
        </a:p>
      </dgm:t>
    </dgm:pt>
    <dgm:pt modelId="{9C91B8AF-E6FF-4536-93B5-45F61460F555}" type="parTrans" cxnId="{DC4794BE-3D97-4BEA-A0E6-65FACBEB0139}">
      <dgm:prSet/>
      <dgm:spPr/>
      <dgm:t>
        <a:bodyPr/>
        <a:lstStyle/>
        <a:p>
          <a:endParaRPr lang="en-US"/>
        </a:p>
      </dgm:t>
    </dgm:pt>
    <dgm:pt modelId="{E73B785C-D786-43D2-B0A5-E14DB2480C01}" type="sibTrans" cxnId="{DC4794BE-3D97-4BEA-A0E6-65FACBEB0139}">
      <dgm:prSet/>
      <dgm:spPr/>
      <dgm:t>
        <a:bodyPr/>
        <a:lstStyle/>
        <a:p>
          <a:endParaRPr lang="en-US"/>
        </a:p>
      </dgm:t>
    </dgm:pt>
    <dgm:pt modelId="{C65626AE-FA53-4B23-9484-B85D0368DCB3}">
      <dgm:prSet/>
      <dgm:spPr/>
      <dgm:t>
        <a:bodyPr/>
        <a:lstStyle/>
        <a:p>
          <a:pPr>
            <a:lnSpc>
              <a:spcPct val="100000"/>
            </a:lnSpc>
            <a:defRPr b="1"/>
          </a:pPr>
          <a:r>
            <a:rPr lang="en-US"/>
            <a:t>Unique Approach Combining Experience and Strategy</a:t>
          </a:r>
        </a:p>
      </dgm:t>
    </dgm:pt>
    <dgm:pt modelId="{F14D7C3C-E5AD-42CC-985D-FE1CB790AD5D}" type="parTrans" cxnId="{19E29754-DFB9-4D67-B584-815E666F16CB}">
      <dgm:prSet/>
      <dgm:spPr/>
      <dgm:t>
        <a:bodyPr/>
        <a:lstStyle/>
        <a:p>
          <a:endParaRPr lang="en-US"/>
        </a:p>
      </dgm:t>
    </dgm:pt>
    <dgm:pt modelId="{5DC10C53-8E73-4C79-B117-7ADE1B53659C}" type="sibTrans" cxnId="{19E29754-DFB9-4D67-B584-815E666F16CB}">
      <dgm:prSet/>
      <dgm:spPr/>
      <dgm:t>
        <a:bodyPr/>
        <a:lstStyle/>
        <a:p>
          <a:pPr>
            <a:lnSpc>
              <a:spcPct val="100000"/>
            </a:lnSpc>
            <a:defRPr b="1"/>
          </a:pPr>
          <a:endParaRPr lang="en-US"/>
        </a:p>
      </dgm:t>
    </dgm:pt>
    <dgm:pt modelId="{B9D0A904-74E3-4739-B981-B40D6BFF645A}">
      <dgm:prSet/>
      <dgm:spPr/>
      <dgm:t>
        <a:bodyPr/>
        <a:lstStyle/>
        <a:p>
          <a:pPr>
            <a:lnSpc>
              <a:spcPct val="100000"/>
            </a:lnSpc>
          </a:pPr>
          <a:r>
            <a:rPr lang="en-US"/>
            <a:t>They blend personal experience with professional methods to effectively empower clients.</a:t>
          </a:r>
        </a:p>
      </dgm:t>
    </dgm:pt>
    <dgm:pt modelId="{A4314CD3-BD69-403B-AA3B-6E62EB44ABB4}" type="parTrans" cxnId="{A5F8E040-92B6-4C11-AC7E-D8907382FDAA}">
      <dgm:prSet/>
      <dgm:spPr/>
      <dgm:t>
        <a:bodyPr/>
        <a:lstStyle/>
        <a:p>
          <a:endParaRPr lang="en-US"/>
        </a:p>
      </dgm:t>
    </dgm:pt>
    <dgm:pt modelId="{56825FB1-E52D-44EC-96EC-7BF97DEA8773}" type="sibTrans" cxnId="{A5F8E040-92B6-4C11-AC7E-D8907382FDAA}">
      <dgm:prSet/>
      <dgm:spPr/>
      <dgm:t>
        <a:bodyPr/>
        <a:lstStyle/>
        <a:p>
          <a:endParaRPr lang="en-US"/>
        </a:p>
      </dgm:t>
    </dgm:pt>
    <dgm:pt modelId="{E952419B-1245-41EC-9B5C-182891C5849E}">
      <dgm:prSet/>
      <dgm:spPr/>
      <dgm:t>
        <a:bodyPr/>
        <a:lstStyle/>
        <a:p>
          <a:pPr>
            <a:lnSpc>
              <a:spcPct val="100000"/>
            </a:lnSpc>
            <a:defRPr b="1"/>
          </a:pPr>
          <a:r>
            <a:rPr lang="en-US"/>
            <a:t>Empowering Clients</a:t>
          </a:r>
        </a:p>
      </dgm:t>
    </dgm:pt>
    <dgm:pt modelId="{256C6551-4354-429C-966C-3BF66E279145}" type="parTrans" cxnId="{AFBE47D7-FD3F-4C3A-BA59-41BC12CF80B0}">
      <dgm:prSet/>
      <dgm:spPr/>
      <dgm:t>
        <a:bodyPr/>
        <a:lstStyle/>
        <a:p>
          <a:endParaRPr lang="en-US"/>
        </a:p>
      </dgm:t>
    </dgm:pt>
    <dgm:pt modelId="{AED60B13-3B63-4F87-93B4-BB7162005FD8}" type="sibTrans" cxnId="{AFBE47D7-FD3F-4C3A-BA59-41BC12CF80B0}">
      <dgm:prSet/>
      <dgm:spPr/>
      <dgm:t>
        <a:bodyPr/>
        <a:lstStyle/>
        <a:p>
          <a:endParaRPr lang="en-US"/>
        </a:p>
      </dgm:t>
    </dgm:pt>
    <dgm:pt modelId="{65DEECD9-ECA5-480B-B4DF-AE767B69C42D}">
      <dgm:prSet/>
      <dgm:spPr/>
      <dgm:t>
        <a:bodyPr/>
        <a:lstStyle/>
        <a:p>
          <a:pPr>
            <a:lnSpc>
              <a:spcPct val="100000"/>
            </a:lnSpc>
          </a:pPr>
          <a:r>
            <a:rPr lang="en-US"/>
            <a:t>Their approach helps clients overcome barriers and build fulfilling, independent lives.</a:t>
          </a:r>
        </a:p>
      </dgm:t>
    </dgm:pt>
    <dgm:pt modelId="{B5266F2F-634C-4520-AA1B-4F7D320AEC41}" type="parTrans" cxnId="{9F145D80-D87B-46A1-B439-238D3B42B158}">
      <dgm:prSet/>
      <dgm:spPr/>
      <dgm:t>
        <a:bodyPr/>
        <a:lstStyle/>
        <a:p>
          <a:endParaRPr lang="en-US"/>
        </a:p>
      </dgm:t>
    </dgm:pt>
    <dgm:pt modelId="{D647DC94-30B5-42D0-80E9-22E9D69F74C8}" type="sibTrans" cxnId="{9F145D80-D87B-46A1-B439-238D3B42B158}">
      <dgm:prSet/>
      <dgm:spPr/>
      <dgm:t>
        <a:bodyPr/>
        <a:lstStyle/>
        <a:p>
          <a:endParaRPr lang="en-US"/>
        </a:p>
      </dgm:t>
    </dgm:pt>
    <dgm:pt modelId="{9DB26772-32AB-4477-884F-9EAAE024E5D0}" type="pres">
      <dgm:prSet presAssocID="{0D69F695-8F3D-406B-9735-D3EE41DA04EB}" presName="Name0" presStyleCnt="0">
        <dgm:presLayoutVars>
          <dgm:dir/>
          <dgm:resizeHandles val="exact"/>
        </dgm:presLayoutVars>
      </dgm:prSet>
      <dgm:spPr/>
    </dgm:pt>
    <dgm:pt modelId="{FAF19090-9EB4-4278-860B-EF588DC70249}" type="pres">
      <dgm:prSet presAssocID="{5D1A571F-BCA6-4497-AA3A-8B9DD2B90C6D}" presName="compNode" presStyleCnt="0"/>
      <dgm:spPr/>
    </dgm:pt>
    <dgm:pt modelId="{B08F194D-242D-49B9-B273-D5C0A0F32A85}" type="pres">
      <dgm:prSet presAssocID="{5D1A571F-BCA6-4497-AA3A-8B9DD2B90C6D}" presName="pictRect" presStyleLbl="revTx" presStyleIdx="0" presStyleCnt="6">
        <dgm:presLayoutVars>
          <dgm:chMax val="0"/>
          <dgm:bulletEnabled/>
        </dgm:presLayoutVars>
      </dgm:prSet>
      <dgm:spPr/>
    </dgm:pt>
    <dgm:pt modelId="{1C4F37CB-E24E-4568-855F-11B22065E68D}" type="pres">
      <dgm:prSet presAssocID="{5D1A571F-BCA6-4497-AA3A-8B9DD2B90C6D}" presName="textRect" presStyleLbl="revTx" presStyleIdx="1" presStyleCnt="6">
        <dgm:presLayoutVars>
          <dgm:bulletEnabled/>
        </dgm:presLayoutVars>
      </dgm:prSet>
      <dgm:spPr/>
    </dgm:pt>
    <dgm:pt modelId="{DE4AE8C0-90D1-4886-A3D0-50CE5324FF1D}" type="pres">
      <dgm:prSet presAssocID="{334643C1-6C59-4698-B89D-F7841114ACE6}" presName="sibTrans" presStyleLbl="sibTrans2D1" presStyleIdx="0" presStyleCnt="0"/>
      <dgm:spPr/>
    </dgm:pt>
    <dgm:pt modelId="{D2F59FFD-ADF8-4461-9CDD-475606DF4428}" type="pres">
      <dgm:prSet presAssocID="{C65626AE-FA53-4B23-9484-B85D0368DCB3}" presName="compNode" presStyleCnt="0"/>
      <dgm:spPr/>
    </dgm:pt>
    <dgm:pt modelId="{D7E0B9C8-A7D1-4127-A8B8-F6B453731E5E}" type="pres">
      <dgm:prSet presAssocID="{C65626AE-FA53-4B23-9484-B85D0368DCB3}" presName="pictRect" presStyleLbl="revTx" presStyleIdx="2" presStyleCnt="6">
        <dgm:presLayoutVars>
          <dgm:chMax val="0"/>
          <dgm:bulletEnabled/>
        </dgm:presLayoutVars>
      </dgm:prSet>
      <dgm:spPr/>
    </dgm:pt>
    <dgm:pt modelId="{EC3FA832-E11A-46C8-ABB1-FB8298C404F1}" type="pres">
      <dgm:prSet presAssocID="{C65626AE-FA53-4B23-9484-B85D0368DCB3}" presName="textRect" presStyleLbl="revTx" presStyleIdx="3" presStyleCnt="6">
        <dgm:presLayoutVars>
          <dgm:bulletEnabled/>
        </dgm:presLayoutVars>
      </dgm:prSet>
      <dgm:spPr/>
    </dgm:pt>
    <dgm:pt modelId="{872FC271-B052-48E6-BEEA-3BF9786F5F73}" type="pres">
      <dgm:prSet presAssocID="{5DC10C53-8E73-4C79-B117-7ADE1B53659C}" presName="sibTrans" presStyleLbl="sibTrans2D1" presStyleIdx="0" presStyleCnt="0"/>
      <dgm:spPr/>
    </dgm:pt>
    <dgm:pt modelId="{EAD6A2F2-B458-4B86-84EC-42A2366216AF}" type="pres">
      <dgm:prSet presAssocID="{E952419B-1245-41EC-9B5C-182891C5849E}" presName="compNode" presStyleCnt="0"/>
      <dgm:spPr/>
    </dgm:pt>
    <dgm:pt modelId="{09BDA4B9-A280-425C-AFC7-8543AC253D08}" type="pres">
      <dgm:prSet presAssocID="{E952419B-1245-41EC-9B5C-182891C5849E}" presName="pictRect" presStyleLbl="revTx" presStyleIdx="4" presStyleCnt="6">
        <dgm:presLayoutVars>
          <dgm:chMax val="0"/>
          <dgm:bulletEnabled/>
        </dgm:presLayoutVars>
      </dgm:prSet>
      <dgm:spPr/>
    </dgm:pt>
    <dgm:pt modelId="{434569B9-9743-42F8-ADA5-C990221DAD7D}" type="pres">
      <dgm:prSet presAssocID="{E952419B-1245-41EC-9B5C-182891C5849E}" presName="textRect" presStyleLbl="revTx" presStyleIdx="5" presStyleCnt="6">
        <dgm:presLayoutVars>
          <dgm:bulletEnabled/>
        </dgm:presLayoutVars>
      </dgm:prSet>
      <dgm:spPr/>
    </dgm:pt>
  </dgm:ptLst>
  <dgm:cxnLst>
    <dgm:cxn modelId="{AFDD9607-5377-417E-832F-22B418C51FD8}" type="presOf" srcId="{65DEECD9-ECA5-480B-B4DF-AE767B69C42D}" destId="{434569B9-9743-42F8-ADA5-C990221DAD7D}" srcOrd="0" destOrd="0" presId="urn:microsoft.com/office/officeart/2024/3/layout/hArchList1"/>
    <dgm:cxn modelId="{5BB32F1F-3AF3-45DA-995C-2A808FF823F2}" type="presOf" srcId="{5D1A571F-BCA6-4497-AA3A-8B9DD2B90C6D}" destId="{B08F194D-242D-49B9-B273-D5C0A0F32A85}" srcOrd="0" destOrd="0" presId="urn:microsoft.com/office/officeart/2024/3/layout/hArchList1"/>
    <dgm:cxn modelId="{A5F8E040-92B6-4C11-AC7E-D8907382FDAA}" srcId="{C65626AE-FA53-4B23-9484-B85D0368DCB3}" destId="{B9D0A904-74E3-4739-B981-B40D6BFF645A}" srcOrd="0" destOrd="0" parTransId="{A4314CD3-BD69-403B-AA3B-6E62EB44ABB4}" sibTransId="{56825FB1-E52D-44EC-96EC-7BF97DEA8773}"/>
    <dgm:cxn modelId="{EFF96043-A5C4-4D04-B6DD-4B3C15AE8589}" type="presOf" srcId="{E25773F8-ED02-40D3-A98D-E91C41BB5272}" destId="{1C4F37CB-E24E-4568-855F-11B22065E68D}" srcOrd="0" destOrd="0" presId="urn:microsoft.com/office/officeart/2024/3/layout/hArchList1"/>
    <dgm:cxn modelId="{7B73DA6E-BE43-4803-96E0-96B19F76E426}" type="presOf" srcId="{5DC10C53-8E73-4C79-B117-7ADE1B53659C}" destId="{872FC271-B052-48E6-BEEA-3BF9786F5F73}" srcOrd="0" destOrd="0" presId="urn:microsoft.com/office/officeart/2024/3/layout/hArchList1"/>
    <dgm:cxn modelId="{09CEFD50-8345-4BC8-A14C-B0E379AB15DD}" type="presOf" srcId="{B9D0A904-74E3-4739-B981-B40D6BFF645A}" destId="{EC3FA832-E11A-46C8-ABB1-FB8298C404F1}" srcOrd="0" destOrd="0" presId="urn:microsoft.com/office/officeart/2024/3/layout/hArchList1"/>
    <dgm:cxn modelId="{19E29754-DFB9-4D67-B584-815E666F16CB}" srcId="{0D69F695-8F3D-406B-9735-D3EE41DA04EB}" destId="{C65626AE-FA53-4B23-9484-B85D0368DCB3}" srcOrd="1" destOrd="0" parTransId="{F14D7C3C-E5AD-42CC-985D-FE1CB790AD5D}" sibTransId="{5DC10C53-8E73-4C79-B117-7ADE1B53659C}"/>
    <dgm:cxn modelId="{9353317A-7336-41B0-9799-E4033E173412}" type="presOf" srcId="{334643C1-6C59-4698-B89D-F7841114ACE6}" destId="{DE4AE8C0-90D1-4886-A3D0-50CE5324FF1D}" srcOrd="0" destOrd="0" presId="urn:microsoft.com/office/officeart/2024/3/layout/hArchList1"/>
    <dgm:cxn modelId="{9F145D80-D87B-46A1-B439-238D3B42B158}" srcId="{E952419B-1245-41EC-9B5C-182891C5849E}" destId="{65DEECD9-ECA5-480B-B4DF-AE767B69C42D}" srcOrd="0" destOrd="0" parTransId="{B5266F2F-634C-4520-AA1B-4F7D320AEC41}" sibTransId="{D647DC94-30B5-42D0-80E9-22E9D69F74C8}"/>
    <dgm:cxn modelId="{DC4794BE-3D97-4BEA-A0E6-65FACBEB0139}" srcId="{5D1A571F-BCA6-4497-AA3A-8B9DD2B90C6D}" destId="{E25773F8-ED02-40D3-A98D-E91C41BB5272}" srcOrd="0" destOrd="0" parTransId="{9C91B8AF-E6FF-4536-93B5-45F61460F555}" sibTransId="{E73B785C-D786-43D2-B0A5-E14DB2480C01}"/>
    <dgm:cxn modelId="{B71AA8C3-8FAC-4AC9-AEF2-022382EFE4B2}" srcId="{0D69F695-8F3D-406B-9735-D3EE41DA04EB}" destId="{5D1A571F-BCA6-4497-AA3A-8B9DD2B90C6D}" srcOrd="0" destOrd="0" parTransId="{5E9CCD76-9481-4153-97D3-0D6A9C2B00CE}" sibTransId="{334643C1-6C59-4698-B89D-F7841114ACE6}"/>
    <dgm:cxn modelId="{50081BC4-551D-452B-8631-762AE9279278}" type="presOf" srcId="{0D69F695-8F3D-406B-9735-D3EE41DA04EB}" destId="{9DB26772-32AB-4477-884F-9EAAE024E5D0}" srcOrd="0" destOrd="0" presId="urn:microsoft.com/office/officeart/2024/3/layout/hArchList1"/>
    <dgm:cxn modelId="{07D923CD-5EBF-43FE-A9C5-87EA3803825D}" type="presOf" srcId="{C65626AE-FA53-4B23-9484-B85D0368DCB3}" destId="{D7E0B9C8-A7D1-4127-A8B8-F6B453731E5E}" srcOrd="0" destOrd="0" presId="urn:microsoft.com/office/officeart/2024/3/layout/hArchList1"/>
    <dgm:cxn modelId="{AFBE47D7-FD3F-4C3A-BA59-41BC12CF80B0}" srcId="{0D69F695-8F3D-406B-9735-D3EE41DA04EB}" destId="{E952419B-1245-41EC-9B5C-182891C5849E}" srcOrd="2" destOrd="0" parTransId="{256C6551-4354-429C-966C-3BF66E279145}" sibTransId="{AED60B13-3B63-4F87-93B4-BB7162005FD8}"/>
    <dgm:cxn modelId="{3EA256E1-3EBD-48BE-B465-6389503FED08}" type="presOf" srcId="{E952419B-1245-41EC-9B5C-182891C5849E}" destId="{09BDA4B9-A280-425C-AFC7-8543AC253D08}" srcOrd="0" destOrd="0" presId="urn:microsoft.com/office/officeart/2024/3/layout/hArchList1"/>
    <dgm:cxn modelId="{E5C88188-FFA8-4F0B-8486-4963E0E0C29A}" type="presParOf" srcId="{9DB26772-32AB-4477-884F-9EAAE024E5D0}" destId="{FAF19090-9EB4-4278-860B-EF588DC70249}" srcOrd="0" destOrd="0" presId="urn:microsoft.com/office/officeart/2024/3/layout/hArchList1"/>
    <dgm:cxn modelId="{BDF289A6-08CC-4973-95EF-7F8EB1FE05A0}" type="presParOf" srcId="{FAF19090-9EB4-4278-860B-EF588DC70249}" destId="{B08F194D-242D-49B9-B273-D5C0A0F32A85}" srcOrd="0" destOrd="0" presId="urn:microsoft.com/office/officeart/2024/3/layout/hArchList1"/>
    <dgm:cxn modelId="{8B4C593B-1F33-4A46-BB13-9C147C63A0EB}" type="presParOf" srcId="{FAF19090-9EB4-4278-860B-EF588DC70249}" destId="{1C4F37CB-E24E-4568-855F-11B22065E68D}" srcOrd="1" destOrd="0" presId="urn:microsoft.com/office/officeart/2024/3/layout/hArchList1"/>
    <dgm:cxn modelId="{0AF8DB65-E7D3-4321-BD8E-06CDD5BE900D}" type="presParOf" srcId="{9DB26772-32AB-4477-884F-9EAAE024E5D0}" destId="{DE4AE8C0-90D1-4886-A3D0-50CE5324FF1D}" srcOrd="1" destOrd="0" presId="urn:microsoft.com/office/officeart/2024/3/layout/hArchList1"/>
    <dgm:cxn modelId="{7E4BA138-8213-48BA-95B7-051BD87FC336}" type="presParOf" srcId="{9DB26772-32AB-4477-884F-9EAAE024E5D0}" destId="{D2F59FFD-ADF8-4461-9CDD-475606DF4428}" srcOrd="2" destOrd="0" presId="urn:microsoft.com/office/officeart/2024/3/layout/hArchList1"/>
    <dgm:cxn modelId="{6D8EAA60-704B-4472-A9B2-998451EDDEE5}" type="presParOf" srcId="{D2F59FFD-ADF8-4461-9CDD-475606DF4428}" destId="{D7E0B9C8-A7D1-4127-A8B8-F6B453731E5E}" srcOrd="0" destOrd="0" presId="urn:microsoft.com/office/officeart/2024/3/layout/hArchList1"/>
    <dgm:cxn modelId="{BD192375-226B-46FA-9DD3-B6863FEA675B}" type="presParOf" srcId="{D2F59FFD-ADF8-4461-9CDD-475606DF4428}" destId="{EC3FA832-E11A-46C8-ABB1-FB8298C404F1}" srcOrd="1" destOrd="0" presId="urn:microsoft.com/office/officeart/2024/3/layout/hArchList1"/>
    <dgm:cxn modelId="{1605DEDF-1A0D-4C82-BD33-4C1ED5A56231}" type="presParOf" srcId="{9DB26772-32AB-4477-884F-9EAAE024E5D0}" destId="{872FC271-B052-48E6-BEEA-3BF9786F5F73}" srcOrd="3" destOrd="0" presId="urn:microsoft.com/office/officeart/2024/3/layout/hArchList1"/>
    <dgm:cxn modelId="{F81017A3-23B1-4395-B471-19BA3F40A201}" type="presParOf" srcId="{9DB26772-32AB-4477-884F-9EAAE024E5D0}" destId="{EAD6A2F2-B458-4B86-84EC-42A2366216AF}" srcOrd="4" destOrd="0" presId="urn:microsoft.com/office/officeart/2024/3/layout/hArchList1"/>
    <dgm:cxn modelId="{4440E2CE-9CEB-49CB-AA95-3B30B8BEBDC1}" type="presParOf" srcId="{EAD6A2F2-B458-4B86-84EC-42A2366216AF}" destId="{09BDA4B9-A280-425C-AFC7-8543AC253D08}" srcOrd="0" destOrd="0" presId="urn:microsoft.com/office/officeart/2024/3/layout/hArchList1"/>
    <dgm:cxn modelId="{64300D2A-5F3E-4B9A-9840-E2F37E25DEDA}" type="presParOf" srcId="{EAD6A2F2-B458-4B86-84EC-42A2366216AF}" destId="{434569B9-9743-42F8-ADA5-C990221DAD7D}"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92FD7-C3DF-4F5D-A216-7B57146F78FC}">
      <dsp:nvSpPr>
        <dsp:cNvPr id="0" name=""/>
        <dsp:cNvSpPr/>
      </dsp:nvSpPr>
      <dsp:spPr>
        <a:xfrm>
          <a:off x="0" y="0"/>
          <a:ext cx="1961433" cy="196143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7500" r="15748" b="-3"/>
          <a:stretch/>
        </a:blipFill>
        <a:ln>
          <a:noFill/>
        </a:ln>
        <a:effectLst/>
      </dsp:spPr>
      <dsp:style>
        <a:lnRef idx="0">
          <a:scrgbClr r="0" g="0" b="0"/>
        </a:lnRef>
        <a:fillRef idx="3">
          <a:scrgbClr r="0" g="0" b="0"/>
        </a:fillRef>
        <a:effectRef idx="2">
          <a:scrgbClr r="0" g="0" b="0"/>
        </a:effectRef>
        <a:fontRef idx="minor">
          <a:schemeClr val="lt1"/>
        </a:fontRef>
      </dsp:style>
    </dsp:sp>
    <dsp:sp modelId="{36F451FD-9D00-4748-9F84-D26A1651F622}">
      <dsp:nvSpPr>
        <dsp:cNvPr id="0" name=""/>
        <dsp:cNvSpPr/>
      </dsp:nvSpPr>
      <dsp:spPr>
        <a:xfrm>
          <a:off x="2141433" y="0"/>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Managing Daily Living</a:t>
          </a:r>
        </a:p>
      </dsp:txBody>
      <dsp:txXfrm>
        <a:off x="2141433" y="0"/>
        <a:ext cx="9782775" cy="428453"/>
      </dsp:txXfrm>
    </dsp:sp>
    <dsp:sp modelId="{3E4D04F8-CFE6-459E-9E12-76C95CCAEE6A}">
      <dsp:nvSpPr>
        <dsp:cNvPr id="0" name=""/>
        <dsp:cNvSpPr/>
      </dsp:nvSpPr>
      <dsp:spPr>
        <a:xfrm>
          <a:off x="2141433" y="428453"/>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Self-sufficiency involves independently handling everyday tasks and personal responsibilities effectively.</a:t>
          </a:r>
        </a:p>
      </dsp:txBody>
      <dsp:txXfrm>
        <a:off x="2141433" y="428453"/>
        <a:ext cx="9782775" cy="1532980"/>
      </dsp:txXfrm>
    </dsp:sp>
    <dsp:sp modelId="{3ED45FC5-DF68-4C25-BCCF-7208F05F22F9}">
      <dsp:nvSpPr>
        <dsp:cNvPr id="0" name=""/>
        <dsp:cNvSpPr/>
      </dsp:nvSpPr>
      <dsp:spPr>
        <a:xfrm>
          <a:off x="0" y="2118348"/>
          <a:ext cx="1961433" cy="196143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0253" r="22995" b="-3"/>
          <a:stretch/>
        </a:blipFill>
        <a:ln>
          <a:noFill/>
        </a:ln>
        <a:effectLst/>
      </dsp:spPr>
      <dsp:style>
        <a:lnRef idx="0">
          <a:scrgbClr r="0" g="0" b="0"/>
        </a:lnRef>
        <a:fillRef idx="3">
          <a:scrgbClr r="0" g="0" b="0"/>
        </a:fillRef>
        <a:effectRef idx="2">
          <a:scrgbClr r="0" g="0" b="0"/>
        </a:effectRef>
        <a:fontRef idx="minor">
          <a:schemeClr val="lt1"/>
        </a:fontRef>
      </dsp:style>
    </dsp:sp>
    <dsp:sp modelId="{B20FE5D0-CC61-41E8-96DC-819204C4843A}">
      <dsp:nvSpPr>
        <dsp:cNvPr id="0" name=""/>
        <dsp:cNvSpPr/>
      </dsp:nvSpPr>
      <dsp:spPr>
        <a:xfrm>
          <a:off x="2141433" y="2118348"/>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Maintaining Employment</a:t>
          </a:r>
        </a:p>
      </dsp:txBody>
      <dsp:txXfrm>
        <a:off x="2141433" y="2118348"/>
        <a:ext cx="9782775" cy="428453"/>
      </dsp:txXfrm>
    </dsp:sp>
    <dsp:sp modelId="{62162D14-076A-411A-889A-C9478465B262}">
      <dsp:nvSpPr>
        <dsp:cNvPr id="0" name=""/>
        <dsp:cNvSpPr/>
      </dsp:nvSpPr>
      <dsp:spPr>
        <a:xfrm>
          <a:off x="2141433" y="2546802"/>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Sustaining steady employment is a critical aspect of being self-sufficient in human services.</a:t>
          </a:r>
        </a:p>
      </dsp:txBody>
      <dsp:txXfrm>
        <a:off x="2141433" y="2546802"/>
        <a:ext cx="9782775" cy="1532980"/>
      </dsp:txXfrm>
    </dsp:sp>
    <dsp:sp modelId="{0371A6C6-2EF0-4619-A674-8E6AB8AEF9FF}">
      <dsp:nvSpPr>
        <dsp:cNvPr id="0" name=""/>
        <dsp:cNvSpPr/>
      </dsp:nvSpPr>
      <dsp:spPr>
        <a:xfrm>
          <a:off x="0" y="4236697"/>
          <a:ext cx="1961433" cy="196143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3779" r="19469" b="-3"/>
          <a:stretch/>
        </a:blipFill>
        <a:ln>
          <a:noFill/>
        </a:ln>
        <a:effectLst/>
      </dsp:spPr>
      <dsp:style>
        <a:lnRef idx="0">
          <a:scrgbClr r="0" g="0" b="0"/>
        </a:lnRef>
        <a:fillRef idx="3">
          <a:scrgbClr r="0" g="0" b="0"/>
        </a:fillRef>
        <a:effectRef idx="2">
          <a:scrgbClr r="0" g="0" b="0"/>
        </a:effectRef>
        <a:fontRef idx="minor">
          <a:schemeClr val="lt1"/>
        </a:fontRef>
      </dsp:style>
    </dsp:sp>
    <dsp:sp modelId="{C28CE82A-1433-4E4A-8375-ED3898FAE35F}">
      <dsp:nvSpPr>
        <dsp:cNvPr id="0" name=""/>
        <dsp:cNvSpPr/>
      </dsp:nvSpPr>
      <dsp:spPr>
        <a:xfrm>
          <a:off x="2141433" y="4236697"/>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Accessing Resources</a:t>
          </a:r>
        </a:p>
      </dsp:txBody>
      <dsp:txXfrm>
        <a:off x="2141433" y="4236697"/>
        <a:ext cx="9782775" cy="428453"/>
      </dsp:txXfrm>
    </dsp:sp>
    <dsp:sp modelId="{019D8C26-DD02-4C1F-96F7-AD3522F99894}">
      <dsp:nvSpPr>
        <dsp:cNvPr id="0" name=""/>
        <dsp:cNvSpPr/>
      </dsp:nvSpPr>
      <dsp:spPr>
        <a:xfrm>
          <a:off x="2141433" y="4665151"/>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Self-sufficient individuals can obtain necessary resources without relying on continuous external support.</a:t>
          </a:r>
        </a:p>
      </dsp:txBody>
      <dsp:txXfrm>
        <a:off x="2141433" y="4665151"/>
        <a:ext cx="9782775" cy="15329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F194D-242D-49B9-B273-D5C0A0F32A85}">
      <dsp:nvSpPr>
        <dsp:cNvPr id="0" name=""/>
        <dsp:cNvSpPr/>
      </dsp:nvSpPr>
      <dsp:spPr>
        <a:xfrm>
          <a:off x="0" y="0"/>
          <a:ext cx="2303145" cy="761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9050" rIns="19050" bIns="19050" numCol="1" spcCol="1270" anchor="t" anchorCtr="0">
          <a:noAutofit/>
        </a:bodyPr>
        <a:lstStyle/>
        <a:p>
          <a:pPr marL="0" lvl="0" indent="0" algn="l" defTabSz="666750">
            <a:lnSpc>
              <a:spcPct val="100000"/>
            </a:lnSpc>
            <a:spcBef>
              <a:spcPct val="0"/>
            </a:spcBef>
            <a:spcAft>
              <a:spcPct val="35000"/>
            </a:spcAft>
            <a:buNone/>
            <a:defRPr b="1"/>
          </a:pPr>
          <a:r>
            <a:rPr lang="en-US" sz="1500" kern="1200"/>
            <a:t>Critical Role of Peer Case Managers</a:t>
          </a:r>
        </a:p>
      </dsp:txBody>
      <dsp:txXfrm>
        <a:off x="0" y="0"/>
        <a:ext cx="2303145" cy="761721"/>
      </dsp:txXfrm>
    </dsp:sp>
    <dsp:sp modelId="{1C4F37CB-E24E-4568-855F-11B22065E68D}">
      <dsp:nvSpPr>
        <dsp:cNvPr id="0" name=""/>
        <dsp:cNvSpPr/>
      </dsp:nvSpPr>
      <dsp:spPr>
        <a:xfrm>
          <a:off x="0" y="761721"/>
          <a:ext cx="2303145" cy="1309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5240" rIns="15240" bIns="15240" numCol="1" spcCol="1270" anchor="t" anchorCtr="0">
          <a:noAutofit/>
        </a:bodyPr>
        <a:lstStyle/>
        <a:p>
          <a:pPr marL="0" lvl="0" indent="0" algn="l" defTabSz="533400">
            <a:lnSpc>
              <a:spcPct val="100000"/>
            </a:lnSpc>
            <a:spcBef>
              <a:spcPct val="0"/>
            </a:spcBef>
            <a:spcAft>
              <a:spcPct val="35000"/>
            </a:spcAft>
            <a:buNone/>
          </a:pPr>
          <a:r>
            <a:rPr lang="en-US" sz="1200" kern="1200"/>
            <a:t>Peer case managers are vital in fostering self-sufficiency through support and guidance based on lived experience.</a:t>
          </a:r>
        </a:p>
      </dsp:txBody>
      <dsp:txXfrm>
        <a:off x="0" y="761721"/>
        <a:ext cx="2303145" cy="1309877"/>
      </dsp:txXfrm>
    </dsp:sp>
    <dsp:sp modelId="{D7E0B9C8-A7D1-4127-A8B8-F6B453731E5E}">
      <dsp:nvSpPr>
        <dsp:cNvPr id="0" name=""/>
        <dsp:cNvSpPr/>
      </dsp:nvSpPr>
      <dsp:spPr>
        <a:xfrm>
          <a:off x="2533459" y="0"/>
          <a:ext cx="2303145" cy="761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9050" rIns="19050" bIns="19050" numCol="1" spcCol="1270" anchor="t" anchorCtr="0">
          <a:noAutofit/>
        </a:bodyPr>
        <a:lstStyle/>
        <a:p>
          <a:pPr marL="0" lvl="0" indent="0" algn="l" defTabSz="666750">
            <a:lnSpc>
              <a:spcPct val="100000"/>
            </a:lnSpc>
            <a:spcBef>
              <a:spcPct val="0"/>
            </a:spcBef>
            <a:spcAft>
              <a:spcPct val="35000"/>
            </a:spcAft>
            <a:buNone/>
            <a:defRPr b="1"/>
          </a:pPr>
          <a:r>
            <a:rPr lang="en-US" sz="1500" kern="1200"/>
            <a:t>Unique Approach Combining Experience and Strategy</a:t>
          </a:r>
        </a:p>
      </dsp:txBody>
      <dsp:txXfrm>
        <a:off x="2533459" y="0"/>
        <a:ext cx="2303145" cy="761721"/>
      </dsp:txXfrm>
    </dsp:sp>
    <dsp:sp modelId="{EC3FA832-E11A-46C8-ABB1-FB8298C404F1}">
      <dsp:nvSpPr>
        <dsp:cNvPr id="0" name=""/>
        <dsp:cNvSpPr/>
      </dsp:nvSpPr>
      <dsp:spPr>
        <a:xfrm>
          <a:off x="2533459" y="761721"/>
          <a:ext cx="2303145" cy="1309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5240" rIns="15240" bIns="15240" numCol="1" spcCol="1270" anchor="t" anchorCtr="0">
          <a:noAutofit/>
        </a:bodyPr>
        <a:lstStyle/>
        <a:p>
          <a:pPr marL="0" lvl="0" indent="0" algn="l" defTabSz="533400">
            <a:lnSpc>
              <a:spcPct val="100000"/>
            </a:lnSpc>
            <a:spcBef>
              <a:spcPct val="0"/>
            </a:spcBef>
            <a:spcAft>
              <a:spcPct val="35000"/>
            </a:spcAft>
            <a:buNone/>
          </a:pPr>
          <a:r>
            <a:rPr lang="en-US" sz="1200" kern="1200"/>
            <a:t>They blend personal experience with professional methods to effectively empower clients.</a:t>
          </a:r>
        </a:p>
      </dsp:txBody>
      <dsp:txXfrm>
        <a:off x="2533459" y="761721"/>
        <a:ext cx="2303145" cy="1309877"/>
      </dsp:txXfrm>
    </dsp:sp>
    <dsp:sp modelId="{09BDA4B9-A280-425C-AFC7-8543AC253D08}">
      <dsp:nvSpPr>
        <dsp:cNvPr id="0" name=""/>
        <dsp:cNvSpPr/>
      </dsp:nvSpPr>
      <dsp:spPr>
        <a:xfrm>
          <a:off x="5066919" y="0"/>
          <a:ext cx="2303145" cy="761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9050" rIns="19050" bIns="19050" numCol="1" spcCol="1270" anchor="t" anchorCtr="0">
          <a:noAutofit/>
        </a:bodyPr>
        <a:lstStyle/>
        <a:p>
          <a:pPr marL="0" lvl="0" indent="0" algn="l" defTabSz="666750">
            <a:lnSpc>
              <a:spcPct val="100000"/>
            </a:lnSpc>
            <a:spcBef>
              <a:spcPct val="0"/>
            </a:spcBef>
            <a:spcAft>
              <a:spcPct val="35000"/>
            </a:spcAft>
            <a:buNone/>
            <a:defRPr b="1"/>
          </a:pPr>
          <a:r>
            <a:rPr lang="en-US" sz="1500" kern="1200"/>
            <a:t>Empowering Clients</a:t>
          </a:r>
        </a:p>
      </dsp:txBody>
      <dsp:txXfrm>
        <a:off x="5066919" y="0"/>
        <a:ext cx="2303145" cy="761721"/>
      </dsp:txXfrm>
    </dsp:sp>
    <dsp:sp modelId="{434569B9-9743-42F8-ADA5-C990221DAD7D}">
      <dsp:nvSpPr>
        <dsp:cNvPr id="0" name=""/>
        <dsp:cNvSpPr/>
      </dsp:nvSpPr>
      <dsp:spPr>
        <a:xfrm>
          <a:off x="5066919" y="761721"/>
          <a:ext cx="2303145" cy="1309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5240" rIns="15240" bIns="15240" numCol="1" spcCol="1270" anchor="t" anchorCtr="0">
          <a:noAutofit/>
        </a:bodyPr>
        <a:lstStyle/>
        <a:p>
          <a:pPr marL="0" lvl="0" indent="0" algn="l" defTabSz="533400">
            <a:lnSpc>
              <a:spcPct val="100000"/>
            </a:lnSpc>
            <a:spcBef>
              <a:spcPct val="0"/>
            </a:spcBef>
            <a:spcAft>
              <a:spcPct val="35000"/>
            </a:spcAft>
            <a:buNone/>
          </a:pPr>
          <a:r>
            <a:rPr lang="en-US" sz="1200" kern="1200"/>
            <a:t>Their approach helps clients overcome barriers and build fulfilling, independent lives.</a:t>
          </a:r>
        </a:p>
      </dsp:txBody>
      <dsp:txXfrm>
        <a:off x="5066919" y="761721"/>
        <a:ext cx="2303145" cy="1309877"/>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5D672-642B-46F3-8C9D-9017A6F94234}" type="datetimeFigureOut">
              <a:rPr lang="en-US" smtClean="0"/>
              <a:t>12/27/2025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0F21D6-99A1-4060-B584-75A8CE970B51}" type="slidenum">
              <a:rPr lang="en-US" smtClean="0"/>
              <a:t>‹#›</a:t>
            </a:fld>
            <a:endParaRPr lang="en-US"/>
          </a:p>
        </p:txBody>
      </p:sp>
    </p:spTree>
    <p:extLst>
      <p:ext uri="{BB962C8B-B14F-4D97-AF65-F5344CB8AC3E}">
        <p14:creationId xmlns:p14="http://schemas.microsoft.com/office/powerpoint/2010/main" val="3864046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This presentation explores the vital role of peer case managers in promoting self-sufficiency. We will discuss their unique approach, the meaning of self-sufficiency within human services, effective strategies they use, and the impact of their work on clients and communities.
</a:t>
            </a:r>
          </a:p>
        </p:txBody>
      </p:sp>
      <p:sp>
        <p:nvSpPr>
          <p:cNvPr id="4" name="Slide Number Placeholder 3"/>
          <p:cNvSpPr>
            <a:spLocks noGrp="1"/>
          </p:cNvSpPr>
          <p:nvPr>
            <p:ph type="sldNum" sz="quarter" idx="5"/>
          </p:nvPr>
        </p:nvSpPr>
        <p:spPr/>
        <p:txBody>
          <a:bodyPr/>
          <a:lstStyle/>
          <a:p>
            <a:fld id="{178034E8-6A58-4FE6-BCC6-C302433A1DDA}" type="slidenum">
              <a:rPr lang="en-US" smtClean="0"/>
              <a:t>1</a:t>
            </a:fld>
            <a:endParaRPr lang="en-US"/>
          </a:p>
        </p:txBody>
      </p:sp>
    </p:spTree>
    <p:extLst>
      <p:ext uri="{BB962C8B-B14F-4D97-AF65-F5344CB8AC3E}">
        <p14:creationId xmlns:p14="http://schemas.microsoft.com/office/powerpoint/2010/main" val="443658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Clients often face obstacles like limited access to resources, mental health challenges, and systemic issues that can hinder their journey toward independence.
Image source: Microsoft 365 content library
</a:t>
            </a:r>
          </a:p>
        </p:txBody>
      </p:sp>
      <p:sp>
        <p:nvSpPr>
          <p:cNvPr id="4" name="Slide Number Placeholder 3"/>
          <p:cNvSpPr>
            <a:spLocks noGrp="1"/>
          </p:cNvSpPr>
          <p:nvPr>
            <p:ph type="sldNum" sz="quarter" idx="5"/>
          </p:nvPr>
        </p:nvSpPr>
        <p:spPr/>
        <p:txBody>
          <a:bodyPr/>
          <a:lstStyle/>
          <a:p>
            <a:fld id="{178034E8-6A58-4FE6-BCC6-C302433A1DDA}" type="slidenum">
              <a:rPr lang="en-US" smtClean="0"/>
              <a:t>10</a:t>
            </a:fld>
            <a:endParaRPr lang="en-US"/>
          </a:p>
        </p:txBody>
      </p:sp>
    </p:spTree>
    <p:extLst>
      <p:ext uri="{BB962C8B-B14F-4D97-AF65-F5344CB8AC3E}">
        <p14:creationId xmlns:p14="http://schemas.microsoft.com/office/powerpoint/2010/main" val="2984886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Peer case managers employ a variety of effective strategies to empower clients. This section highlights three key methods: empowerment and motivational interviewing, resource navigation and advocacy, and goal-setting with action planning.</a:t>
            </a:r>
          </a:p>
        </p:txBody>
      </p:sp>
      <p:sp>
        <p:nvSpPr>
          <p:cNvPr id="4" name="Slide Number Placeholder 3"/>
          <p:cNvSpPr>
            <a:spLocks noGrp="1"/>
          </p:cNvSpPr>
          <p:nvPr>
            <p:ph type="sldNum" sz="quarter" idx="5"/>
          </p:nvPr>
        </p:nvSpPr>
        <p:spPr/>
        <p:txBody>
          <a:bodyPr/>
          <a:lstStyle/>
          <a:p>
            <a:fld id="{178034E8-6A58-4FE6-BCC6-C302433A1DDA}" type="slidenum">
              <a:rPr lang="en-US" smtClean="0"/>
              <a:t>11</a:t>
            </a:fld>
            <a:endParaRPr lang="en-US"/>
          </a:p>
        </p:txBody>
      </p:sp>
    </p:spTree>
    <p:extLst>
      <p:ext uri="{BB962C8B-B14F-4D97-AF65-F5344CB8AC3E}">
        <p14:creationId xmlns:p14="http://schemas.microsoft.com/office/powerpoint/2010/main" val="2776164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By fostering clients’ confidence and readiness to change, peer case managers use motivational interviewing to encourage self-directed growth and commitment to goals.
Image source: Microsoft 365 content library
</a:t>
            </a:r>
          </a:p>
        </p:txBody>
      </p:sp>
      <p:sp>
        <p:nvSpPr>
          <p:cNvPr id="4" name="Slide Number Placeholder 3"/>
          <p:cNvSpPr>
            <a:spLocks noGrp="1"/>
          </p:cNvSpPr>
          <p:nvPr>
            <p:ph type="sldNum" sz="quarter" idx="5"/>
          </p:nvPr>
        </p:nvSpPr>
        <p:spPr/>
        <p:txBody>
          <a:bodyPr/>
          <a:lstStyle/>
          <a:p>
            <a:fld id="{178034E8-6A58-4FE6-BCC6-C302433A1DDA}" type="slidenum">
              <a:rPr lang="en-US" smtClean="0"/>
              <a:t>12</a:t>
            </a:fld>
            <a:endParaRPr lang="en-US"/>
          </a:p>
        </p:txBody>
      </p:sp>
    </p:spTree>
    <p:extLst>
      <p:ext uri="{BB962C8B-B14F-4D97-AF65-F5344CB8AC3E}">
        <p14:creationId xmlns:p14="http://schemas.microsoft.com/office/powerpoint/2010/main" val="2913154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Peer case managers assist clients in identifying, accessing, and advocating for vital services and resources, helping to overcome systemic barriers to self-sufficiency.
Image source: Microsoft 365 content library
</a:t>
            </a:r>
          </a:p>
        </p:txBody>
      </p:sp>
      <p:sp>
        <p:nvSpPr>
          <p:cNvPr id="4" name="Slide Number Placeholder 3"/>
          <p:cNvSpPr>
            <a:spLocks noGrp="1"/>
          </p:cNvSpPr>
          <p:nvPr>
            <p:ph type="sldNum" sz="quarter" idx="5"/>
          </p:nvPr>
        </p:nvSpPr>
        <p:spPr/>
        <p:txBody>
          <a:bodyPr/>
          <a:lstStyle/>
          <a:p>
            <a:fld id="{178034E8-6A58-4FE6-BCC6-C302433A1DDA}" type="slidenum">
              <a:rPr lang="en-US" smtClean="0"/>
              <a:t>13</a:t>
            </a:fld>
            <a:endParaRPr lang="en-US"/>
          </a:p>
        </p:txBody>
      </p:sp>
    </p:spTree>
    <p:extLst>
      <p:ext uri="{BB962C8B-B14F-4D97-AF65-F5344CB8AC3E}">
        <p14:creationId xmlns:p14="http://schemas.microsoft.com/office/powerpoint/2010/main" val="3346870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They work collaboratively with clients to set realistic goals and develop actionable plans, breaking down larger objectives into manageable steps to ensure progress.
Image source: Microsoft 365 content library
</a:t>
            </a:r>
          </a:p>
        </p:txBody>
      </p:sp>
      <p:sp>
        <p:nvSpPr>
          <p:cNvPr id="4" name="Slide Number Placeholder 3"/>
          <p:cNvSpPr>
            <a:spLocks noGrp="1"/>
          </p:cNvSpPr>
          <p:nvPr>
            <p:ph type="sldNum" sz="quarter" idx="5"/>
          </p:nvPr>
        </p:nvSpPr>
        <p:spPr/>
        <p:txBody>
          <a:bodyPr/>
          <a:lstStyle/>
          <a:p>
            <a:fld id="{178034E8-6A58-4FE6-BCC6-C302433A1DDA}" type="slidenum">
              <a:rPr lang="en-US" smtClean="0"/>
              <a:t>14</a:t>
            </a:fld>
            <a:endParaRPr lang="en-US"/>
          </a:p>
        </p:txBody>
      </p:sp>
    </p:spTree>
    <p:extLst>
      <p:ext uri="{BB962C8B-B14F-4D97-AF65-F5344CB8AC3E}">
        <p14:creationId xmlns:p14="http://schemas.microsoft.com/office/powerpoint/2010/main" val="3059300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section reviews evidence of peer case management's effectiveness, including client success stories, data demonstrating improved self-sufficiency, and challenges that remain for further development.</a:t>
            </a:r>
          </a:p>
        </p:txBody>
      </p:sp>
      <p:sp>
        <p:nvSpPr>
          <p:cNvPr id="4" name="Slide Number Placeholder 3"/>
          <p:cNvSpPr>
            <a:spLocks noGrp="1"/>
          </p:cNvSpPr>
          <p:nvPr>
            <p:ph type="sldNum" sz="quarter" idx="5"/>
          </p:nvPr>
        </p:nvSpPr>
        <p:spPr/>
        <p:txBody>
          <a:bodyPr/>
          <a:lstStyle/>
          <a:p>
            <a:fld id="{178034E8-6A58-4FE6-BCC6-C302433A1DDA}" type="slidenum">
              <a:rPr lang="en-US" smtClean="0"/>
              <a:t>15</a:t>
            </a:fld>
            <a:endParaRPr lang="en-US"/>
          </a:p>
        </p:txBody>
      </p:sp>
    </p:spTree>
    <p:extLst>
      <p:ext uri="{BB962C8B-B14F-4D97-AF65-F5344CB8AC3E}">
        <p14:creationId xmlns:p14="http://schemas.microsoft.com/office/powerpoint/2010/main" val="753150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Clients often express increased confidence, improved coping skills, and enhanced independence after working with peer case managers, highlighting the personal impact of this approach.
Image source: Microsoft 365 content library
</a:t>
            </a:r>
          </a:p>
        </p:txBody>
      </p:sp>
      <p:sp>
        <p:nvSpPr>
          <p:cNvPr id="4" name="Slide Number Placeholder 3"/>
          <p:cNvSpPr>
            <a:spLocks noGrp="1"/>
          </p:cNvSpPr>
          <p:nvPr>
            <p:ph type="sldNum" sz="quarter" idx="5"/>
          </p:nvPr>
        </p:nvSpPr>
        <p:spPr/>
        <p:txBody>
          <a:bodyPr/>
          <a:lstStyle/>
          <a:p>
            <a:fld id="{178034E8-6A58-4FE6-BCC6-C302433A1DDA}" type="slidenum">
              <a:rPr lang="en-US" smtClean="0"/>
              <a:t>16</a:t>
            </a:fld>
            <a:endParaRPr lang="en-US"/>
          </a:p>
        </p:txBody>
      </p:sp>
    </p:spTree>
    <p:extLst>
      <p:ext uri="{BB962C8B-B14F-4D97-AF65-F5344CB8AC3E}">
        <p14:creationId xmlns:p14="http://schemas.microsoft.com/office/powerpoint/2010/main" val="4078923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Research indicates peer case management leads to measurable improvements in employment rates, housing stability, and reduced reliance on emergency services among participants.
Image source: Microsoft 365 content library
</a:t>
            </a:r>
          </a:p>
        </p:txBody>
      </p:sp>
      <p:sp>
        <p:nvSpPr>
          <p:cNvPr id="4" name="Slide Number Placeholder 3"/>
          <p:cNvSpPr>
            <a:spLocks noGrp="1"/>
          </p:cNvSpPr>
          <p:nvPr>
            <p:ph type="sldNum" sz="quarter" idx="5"/>
          </p:nvPr>
        </p:nvSpPr>
        <p:spPr/>
        <p:txBody>
          <a:bodyPr/>
          <a:lstStyle/>
          <a:p>
            <a:fld id="{178034E8-6A58-4FE6-BCC6-C302433A1DDA}" type="slidenum">
              <a:rPr lang="en-US" smtClean="0"/>
              <a:t>17</a:t>
            </a:fld>
            <a:endParaRPr lang="en-US"/>
          </a:p>
        </p:txBody>
      </p:sp>
    </p:spTree>
    <p:extLst>
      <p:ext uri="{BB962C8B-B14F-4D97-AF65-F5344CB8AC3E}">
        <p14:creationId xmlns:p14="http://schemas.microsoft.com/office/powerpoint/2010/main" val="4026903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Despite successes, challenges include funding limitations, role clarity, and integration into traditional service systems, which require ongoing attention to optimize outcomes.
Image source: Microsoft 365 content library
</a:t>
            </a:r>
          </a:p>
        </p:txBody>
      </p:sp>
      <p:sp>
        <p:nvSpPr>
          <p:cNvPr id="4" name="Slide Number Placeholder 3"/>
          <p:cNvSpPr>
            <a:spLocks noGrp="1"/>
          </p:cNvSpPr>
          <p:nvPr>
            <p:ph type="sldNum" sz="quarter" idx="5"/>
          </p:nvPr>
        </p:nvSpPr>
        <p:spPr/>
        <p:txBody>
          <a:bodyPr/>
          <a:lstStyle/>
          <a:p>
            <a:fld id="{178034E8-6A58-4FE6-BCC6-C302433A1DDA}" type="slidenum">
              <a:rPr lang="en-US" smtClean="0"/>
              <a:t>18</a:t>
            </a:fld>
            <a:endParaRPr lang="en-US"/>
          </a:p>
        </p:txBody>
      </p:sp>
    </p:spTree>
    <p:extLst>
      <p:ext uri="{BB962C8B-B14F-4D97-AF65-F5344CB8AC3E}">
        <p14:creationId xmlns:p14="http://schemas.microsoft.com/office/powerpoint/2010/main" val="3639882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Peer case managers play a crucial role in fostering self-sufficiency by combining lived experience with professional strategies. Their unique approach empowers clients to overcome barriers and build fulfilling, independent lives.</a:t>
            </a:r>
          </a:p>
        </p:txBody>
      </p:sp>
      <p:sp>
        <p:nvSpPr>
          <p:cNvPr id="4" name="Slide Number Placeholder 3"/>
          <p:cNvSpPr>
            <a:spLocks noGrp="1"/>
          </p:cNvSpPr>
          <p:nvPr>
            <p:ph type="sldNum" sz="quarter" idx="5"/>
          </p:nvPr>
        </p:nvSpPr>
        <p:spPr/>
        <p:txBody>
          <a:bodyPr/>
          <a:lstStyle/>
          <a:p>
            <a:fld id="{178034E8-6A58-4FE6-BCC6-C302433A1DDA}" type="slidenum">
              <a:rPr lang="en-US" smtClean="0"/>
              <a:t>19</a:t>
            </a:fld>
            <a:endParaRPr lang="en-US"/>
          </a:p>
        </p:txBody>
      </p:sp>
    </p:spTree>
    <p:extLst>
      <p:ext uri="{BB962C8B-B14F-4D97-AF65-F5344CB8AC3E}">
        <p14:creationId xmlns:p14="http://schemas.microsoft.com/office/powerpoint/2010/main" val="519010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cover four main sections: understanding peer case management, the concept of self-sufficiency, strategies used by peer case managers to promote self-sufficiency, and the impact and outcomes of peer case management.</a:t>
            </a:r>
          </a:p>
        </p:txBody>
      </p:sp>
      <p:sp>
        <p:nvSpPr>
          <p:cNvPr id="4" name="Slide Number Placeholder 3"/>
          <p:cNvSpPr>
            <a:spLocks noGrp="1"/>
          </p:cNvSpPr>
          <p:nvPr>
            <p:ph type="sldNum" sz="quarter" idx="5"/>
          </p:nvPr>
        </p:nvSpPr>
        <p:spPr/>
        <p:txBody>
          <a:bodyPr/>
          <a:lstStyle/>
          <a:p>
            <a:fld id="{178034E8-6A58-4FE6-BCC6-C302433A1DDA}" type="slidenum">
              <a:rPr lang="en-US" smtClean="0"/>
              <a:t>2</a:t>
            </a:fld>
            <a:endParaRPr lang="en-US"/>
          </a:p>
        </p:txBody>
      </p:sp>
    </p:spTree>
    <p:extLst>
      <p:ext uri="{BB962C8B-B14F-4D97-AF65-F5344CB8AC3E}">
        <p14:creationId xmlns:p14="http://schemas.microsoft.com/office/powerpoint/2010/main" val="4287112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Peer case management is a distinct approach that leverages lived experience to support clients. This section examines what peer case managers do, how they differ from traditional case managers, and the core principles guiding peer support.</a:t>
            </a:r>
          </a:p>
        </p:txBody>
      </p:sp>
      <p:sp>
        <p:nvSpPr>
          <p:cNvPr id="4" name="Slide Number Placeholder 3"/>
          <p:cNvSpPr>
            <a:spLocks noGrp="1"/>
          </p:cNvSpPr>
          <p:nvPr>
            <p:ph type="sldNum" sz="quarter" idx="5"/>
          </p:nvPr>
        </p:nvSpPr>
        <p:spPr/>
        <p:txBody>
          <a:bodyPr/>
          <a:lstStyle/>
          <a:p>
            <a:fld id="{178034E8-6A58-4FE6-BCC6-C302433A1DDA}" type="slidenum">
              <a:rPr lang="en-US" smtClean="0"/>
              <a:t>3</a:t>
            </a:fld>
            <a:endParaRPr lang="en-US"/>
          </a:p>
        </p:txBody>
      </p:sp>
    </p:spTree>
    <p:extLst>
      <p:ext uri="{BB962C8B-B14F-4D97-AF65-F5344CB8AC3E}">
        <p14:creationId xmlns:p14="http://schemas.microsoft.com/office/powerpoint/2010/main" val="3867318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Peer case managers are individuals who have personal experience with recovery or overcoming challenges. They support clients by providing guidance, sharing insights, and fostering trust in ways traditional professionals may not.
Image source: Microsoft 365 content library
</a:t>
            </a:r>
          </a:p>
        </p:txBody>
      </p:sp>
      <p:sp>
        <p:nvSpPr>
          <p:cNvPr id="4" name="Slide Number Placeholder 3"/>
          <p:cNvSpPr>
            <a:spLocks noGrp="1"/>
          </p:cNvSpPr>
          <p:nvPr>
            <p:ph type="sldNum" sz="quarter" idx="5"/>
          </p:nvPr>
        </p:nvSpPr>
        <p:spPr/>
        <p:txBody>
          <a:bodyPr/>
          <a:lstStyle/>
          <a:p>
            <a:fld id="{178034E8-6A58-4FE6-BCC6-C302433A1DDA}" type="slidenum">
              <a:rPr lang="en-US" smtClean="0"/>
              <a:t>4</a:t>
            </a:fld>
            <a:endParaRPr lang="en-US"/>
          </a:p>
        </p:txBody>
      </p:sp>
    </p:spTree>
    <p:extLst>
      <p:ext uri="{BB962C8B-B14F-4D97-AF65-F5344CB8AC3E}">
        <p14:creationId xmlns:p14="http://schemas.microsoft.com/office/powerpoint/2010/main" val="4173194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Unlike traditional case managers, peer case managers emphasize shared experience and mutual understanding. This approach promotes empathy, reduces stigma, and encourages client empowerment.
Image source: Microsoft 365 content library
</a:t>
            </a:r>
          </a:p>
        </p:txBody>
      </p:sp>
      <p:sp>
        <p:nvSpPr>
          <p:cNvPr id="4" name="Slide Number Placeholder 3"/>
          <p:cNvSpPr>
            <a:spLocks noGrp="1"/>
          </p:cNvSpPr>
          <p:nvPr>
            <p:ph type="sldNum" sz="quarter" idx="5"/>
          </p:nvPr>
        </p:nvSpPr>
        <p:spPr/>
        <p:txBody>
          <a:bodyPr/>
          <a:lstStyle/>
          <a:p>
            <a:fld id="{178034E8-6A58-4FE6-BCC6-C302433A1DDA}" type="slidenum">
              <a:rPr lang="en-US" smtClean="0"/>
              <a:t>5</a:t>
            </a:fld>
            <a:endParaRPr lang="en-US"/>
          </a:p>
        </p:txBody>
      </p:sp>
    </p:spTree>
    <p:extLst>
      <p:ext uri="{BB962C8B-B14F-4D97-AF65-F5344CB8AC3E}">
        <p14:creationId xmlns:p14="http://schemas.microsoft.com/office/powerpoint/2010/main" val="1893162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Peer support is built on respect, shared responsibility, and mutual empowerment. These principles create a collaborative environment that fosters hope and resilience.
Image source: Microsoft 365 content library
</a:t>
            </a:r>
          </a:p>
        </p:txBody>
      </p:sp>
      <p:sp>
        <p:nvSpPr>
          <p:cNvPr id="4" name="Slide Number Placeholder 3"/>
          <p:cNvSpPr>
            <a:spLocks noGrp="1"/>
          </p:cNvSpPr>
          <p:nvPr>
            <p:ph type="sldNum" sz="quarter" idx="5"/>
          </p:nvPr>
        </p:nvSpPr>
        <p:spPr/>
        <p:txBody>
          <a:bodyPr/>
          <a:lstStyle/>
          <a:p>
            <a:fld id="{178034E8-6A58-4FE6-BCC6-C302433A1DDA}" type="slidenum">
              <a:rPr lang="en-US" smtClean="0"/>
              <a:t>6</a:t>
            </a:fld>
            <a:endParaRPr lang="en-US"/>
          </a:p>
        </p:txBody>
      </p:sp>
    </p:spTree>
    <p:extLst>
      <p:ext uri="{BB962C8B-B14F-4D97-AF65-F5344CB8AC3E}">
        <p14:creationId xmlns:p14="http://schemas.microsoft.com/office/powerpoint/2010/main" val="4032388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Self-sufficiency is a key goal in human services, focusing on individuals' ability to meet their own needs. This section explores what self-sufficiency entails, the critical skills and resources required, and common barriers clients face.</a:t>
            </a:r>
          </a:p>
        </p:txBody>
      </p:sp>
      <p:sp>
        <p:nvSpPr>
          <p:cNvPr id="4" name="Slide Number Placeholder 3"/>
          <p:cNvSpPr>
            <a:spLocks noGrp="1"/>
          </p:cNvSpPr>
          <p:nvPr>
            <p:ph type="sldNum" sz="quarter" idx="5"/>
          </p:nvPr>
        </p:nvSpPr>
        <p:spPr/>
        <p:txBody>
          <a:bodyPr/>
          <a:lstStyle/>
          <a:p>
            <a:fld id="{178034E8-6A58-4FE6-BCC6-C302433A1DDA}" type="slidenum">
              <a:rPr lang="en-US" smtClean="0"/>
              <a:t>7</a:t>
            </a:fld>
            <a:endParaRPr lang="en-US"/>
          </a:p>
        </p:txBody>
      </p:sp>
    </p:spTree>
    <p:extLst>
      <p:ext uri="{BB962C8B-B14F-4D97-AF65-F5344CB8AC3E}">
        <p14:creationId xmlns:p14="http://schemas.microsoft.com/office/powerpoint/2010/main" val="2035400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Self-sufficiency refers to the capacity to independently manage daily living, maintain employment, and access necessary resources without ongoing external assistance.
Image source: Microsoft 365 content library
</a:t>
            </a:r>
          </a:p>
        </p:txBody>
      </p:sp>
      <p:sp>
        <p:nvSpPr>
          <p:cNvPr id="4" name="Slide Number Placeholder 3"/>
          <p:cNvSpPr>
            <a:spLocks noGrp="1"/>
          </p:cNvSpPr>
          <p:nvPr>
            <p:ph type="sldNum" sz="quarter" idx="5"/>
          </p:nvPr>
        </p:nvSpPr>
        <p:spPr/>
        <p:txBody>
          <a:bodyPr/>
          <a:lstStyle/>
          <a:p>
            <a:fld id="{178034E8-6A58-4FE6-BCC6-C302433A1DDA}" type="slidenum">
              <a:rPr lang="en-US" smtClean="0"/>
              <a:t>8</a:t>
            </a:fld>
            <a:endParaRPr lang="en-US"/>
          </a:p>
        </p:txBody>
      </p:sp>
    </p:spTree>
    <p:extLst>
      <p:ext uri="{BB962C8B-B14F-4D97-AF65-F5344CB8AC3E}">
        <p14:creationId xmlns:p14="http://schemas.microsoft.com/office/powerpoint/2010/main" val="1507456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Key skills include problem-solving, financial literacy, and communication, while resources such as housing, education, and social support networks are vital for sustaining independence.
Image source: Microsoft 365 content library
</a:t>
            </a:r>
          </a:p>
        </p:txBody>
      </p:sp>
      <p:sp>
        <p:nvSpPr>
          <p:cNvPr id="4" name="Slide Number Placeholder 3"/>
          <p:cNvSpPr>
            <a:spLocks noGrp="1"/>
          </p:cNvSpPr>
          <p:nvPr>
            <p:ph type="sldNum" sz="quarter" idx="5"/>
          </p:nvPr>
        </p:nvSpPr>
        <p:spPr/>
        <p:txBody>
          <a:bodyPr/>
          <a:lstStyle/>
          <a:p>
            <a:fld id="{178034E8-6A58-4FE6-BCC6-C302433A1DDA}" type="slidenum">
              <a:rPr lang="en-US" smtClean="0"/>
              <a:t>9</a:t>
            </a:fld>
            <a:endParaRPr lang="en-US"/>
          </a:p>
        </p:txBody>
      </p:sp>
    </p:spTree>
    <p:extLst>
      <p:ext uri="{BB962C8B-B14F-4D97-AF65-F5344CB8AC3E}">
        <p14:creationId xmlns:p14="http://schemas.microsoft.com/office/powerpoint/2010/main" val="1642013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12/27/2025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31769272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12/27/2025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8104667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12/27/2025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3890206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12/27/2025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24635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12/27/2025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3190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12/27/2025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24481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12/27/2025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40611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12/27/2025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19814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12/27/2025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1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12/27/2025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36724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12/27/2025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00128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12/27/2025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4782036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12/27/2025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82009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12/27/2025</a:t>
            </a:fld>
            <a:endParaRPr lang="en-US" dirty="0"/>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347017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12/27/2025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65717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12/27/2025</a:t>
            </a:fld>
            <a:endParaRPr lang="en-US" dirty="0"/>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4248379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12/27/2025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49290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12/27/2025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581441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12/27/2025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406298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12/27/2025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178859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12/27/2025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299307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12/27/2025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20746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12/27/2025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7846324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12/27/2025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137617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12/27/2025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881521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12/27/2025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741476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12/27/2025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32494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12/27/2025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694256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12/27/2025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61827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12/27/2025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54167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12/27/2025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7698009"/>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12/27/2025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3297653"/>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12/27/2025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828959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12/27/2025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8486899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12/27/2025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4434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12/27/2025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99513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12/27/2025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90457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12/27/2025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7252503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12/27/2025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7648209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12/27/2025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837241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12/27/2025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85742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12/27/2025</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336361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12/27/2025</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224357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12/27/2025</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43478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12/27/2025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6705331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12/27/2025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04283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12/27/2025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71621238"/>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12/27/2025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4938285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12/27/2025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dirty="0"/>
          </a:p>
        </p:txBody>
      </p:sp>
    </p:spTree>
    <p:extLst>
      <p:ext uri="{BB962C8B-B14F-4D97-AF65-F5344CB8AC3E}">
        <p14:creationId xmlns:p14="http://schemas.microsoft.com/office/powerpoint/2010/main" val="424151089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12/27/2025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3834918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12/27/2025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965781754"/>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12/27/2025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75792065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12/27/2025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2728086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5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90FD0-9D76-F8D3-1503-07F99D5D16F5}"/>
              </a:ext>
            </a:extLst>
          </p:cNvPr>
          <p:cNvSpPr>
            <a:spLocks noGrp="1"/>
          </p:cNvSpPr>
          <p:nvPr>
            <p:ph type="ctrTitle"/>
          </p:nvPr>
        </p:nvSpPr>
        <p:spPr>
          <a:xfrm>
            <a:off x="429768" y="438912"/>
            <a:ext cx="9317736" cy="4453128"/>
          </a:xfrm>
        </p:spPr>
        <p:txBody>
          <a:bodyPr anchor="t">
            <a:normAutofit/>
          </a:bodyPr>
          <a:lstStyle/>
          <a:p>
            <a:r>
              <a:rPr lang="en-US" sz="7400" dirty="0"/>
              <a:t>Peer Case Managers and Their Role in Fostering Self-Sufficiency</a:t>
            </a:r>
          </a:p>
        </p:txBody>
      </p:sp>
      <p:sp>
        <p:nvSpPr>
          <p:cNvPr id="3" name="Subtitle 2">
            <a:extLst>
              <a:ext uri="{FF2B5EF4-FFF2-40B4-BE49-F238E27FC236}">
                <a16:creationId xmlns:a16="http://schemas.microsoft.com/office/drawing/2014/main" id="{256A9778-0FDB-DBA2-A44A-94C0C8E6B875}"/>
              </a:ext>
            </a:extLst>
          </p:cNvPr>
          <p:cNvSpPr>
            <a:spLocks noGrp="1"/>
          </p:cNvSpPr>
          <p:nvPr>
            <p:ph type="subTitle" idx="1"/>
          </p:nvPr>
        </p:nvSpPr>
        <p:spPr>
          <a:xfrm>
            <a:off x="429768" y="4965192"/>
            <a:ext cx="5431536" cy="1289304"/>
          </a:xfrm>
        </p:spPr>
        <p:txBody>
          <a:bodyPr anchor="b">
            <a:normAutofit/>
          </a:bodyPr>
          <a:lstStyle/>
          <a:p>
            <a:r>
              <a:rPr lang="en-US"/>
              <a:t>Supporting independence through community-centered strategies</a:t>
            </a:r>
          </a:p>
        </p:txBody>
      </p:sp>
    </p:spTree>
    <p:extLst>
      <p:ext uri="{BB962C8B-B14F-4D97-AF65-F5344CB8AC3E}">
        <p14:creationId xmlns:p14="http://schemas.microsoft.com/office/powerpoint/2010/main" val="351042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42"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3B6A9-CE74-71AA-4624-FB6A0BC630F0}"/>
              </a:ext>
            </a:extLst>
          </p:cNvPr>
          <p:cNvSpPr>
            <a:spLocks noGrp="1"/>
          </p:cNvSpPr>
          <p:nvPr>
            <p:ph type="title"/>
          </p:nvPr>
        </p:nvSpPr>
        <p:spPr>
          <a:xfrm>
            <a:off x="7196328" y="601755"/>
            <a:ext cx="4389120" cy="1527048"/>
          </a:xfrm>
        </p:spPr>
        <p:txBody>
          <a:bodyPr vert="horz" lIns="91440" tIns="45720" rIns="91440" bIns="45720" rtlCol="0" anchor="b">
            <a:normAutofit/>
          </a:bodyPr>
          <a:lstStyle/>
          <a:p>
            <a:r>
              <a:rPr lang="en-US" b="0" kern="1200">
                <a:latin typeface="+mj-lt"/>
                <a:ea typeface="+mj-ea"/>
                <a:cs typeface="+mj-cs"/>
              </a:rPr>
              <a:t>Barriers to Achieving Self-Sufficiency</a:t>
            </a:r>
          </a:p>
        </p:txBody>
      </p:sp>
      <p:pic>
        <p:nvPicPr>
          <p:cNvPr id="4" name="Content Placeholder 3" descr="Social Distancing or teamwork or network concept of 3d people on rustic wood background with chalk lines drawn connecting the network of people.">
            <a:extLst>
              <a:ext uri="{FF2B5EF4-FFF2-40B4-BE49-F238E27FC236}">
                <a16:creationId xmlns:a16="http://schemas.microsoft.com/office/drawing/2014/main" id="{715F985C-B55F-4FE5-BF15-F4940AE84EA5}"/>
              </a:ext>
            </a:extLst>
          </p:cNvPr>
          <p:cNvPicPr>
            <a:picLocks noGrp="1" noChangeAspect="1"/>
          </p:cNvPicPr>
          <p:nvPr>
            <p:ph type="pic" sz="quarter" idx="13"/>
          </p:nvPr>
        </p:nvPicPr>
        <p:blipFill>
          <a:blip r:embed="rId3"/>
          <a:srcRect l="17211" r="15201" b="-2"/>
          <a:stretch>
            <a:fillRect/>
          </a:stretch>
        </p:blipFill>
        <p:spPr>
          <a:xfrm>
            <a:off x="341522" y="342902"/>
            <a:ext cx="6249778" cy="6172343"/>
          </a:xfrm>
        </p:spPr>
      </p:pic>
      <p:sp>
        <p:nvSpPr>
          <p:cNvPr id="5" name="TextBox 4">
            <a:extLst>
              <a:ext uri="{FF2B5EF4-FFF2-40B4-BE49-F238E27FC236}">
                <a16:creationId xmlns:a16="http://schemas.microsoft.com/office/drawing/2014/main" id="{966B36DC-6181-4406-ADDA-7CF830C511C7}"/>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96328" y="2276856"/>
            <a:ext cx="4389120" cy="4041648"/>
          </a:xfrm>
          <a:prstGeom prst="rect">
            <a:avLst/>
          </a:prstGeom>
        </p:spPr>
        <p:txBody>
          <a:bodyPr>
            <a:normAutofit/>
          </a:bodyPr>
          <a:lstStyle/>
          <a:p>
            <a:pPr marL="0" indent="0">
              <a:lnSpc>
                <a:spcPct val="90000"/>
              </a:lnSpc>
              <a:spcBef>
                <a:spcPts val="2500"/>
              </a:spcBef>
              <a:spcAft>
                <a:spcPts val="600"/>
              </a:spcAft>
              <a:buFont typeface="Arial" panose="020B0604020202020204" pitchFamily="34" charset="0"/>
              <a:buNone/>
            </a:pPr>
            <a:r>
              <a:rPr lang="en-US" sz="1400" b="1"/>
              <a:t>Limited Access to Resources</a:t>
            </a:r>
          </a:p>
          <a:p>
            <a:pPr marL="0" lvl="1" indent="0">
              <a:lnSpc>
                <a:spcPct val="90000"/>
              </a:lnSpc>
              <a:spcBef>
                <a:spcPts val="1000"/>
              </a:spcBef>
              <a:spcAft>
                <a:spcPts val="600"/>
              </a:spcAft>
              <a:buFont typeface="Arial" panose="020B0604020202020204" pitchFamily="34" charset="0"/>
              <a:buNone/>
            </a:pPr>
            <a:r>
              <a:rPr lang="en-US" sz="1400"/>
              <a:t>Clients frequently struggle due to insufficient access to essential resources necessary for achieving independence.</a:t>
            </a:r>
          </a:p>
          <a:p>
            <a:pPr marL="0" indent="0">
              <a:lnSpc>
                <a:spcPct val="90000"/>
              </a:lnSpc>
              <a:spcBef>
                <a:spcPts val="2500"/>
              </a:spcBef>
              <a:spcAft>
                <a:spcPts val="600"/>
              </a:spcAft>
              <a:buFont typeface="Arial" panose="020B0604020202020204" pitchFamily="34" charset="0"/>
              <a:buNone/>
            </a:pPr>
            <a:r>
              <a:rPr lang="en-US" sz="1400" b="1"/>
              <a:t>Mental Health Challenges</a:t>
            </a:r>
          </a:p>
          <a:p>
            <a:pPr marL="0" lvl="1" indent="0">
              <a:lnSpc>
                <a:spcPct val="90000"/>
              </a:lnSpc>
              <a:spcBef>
                <a:spcPts val="1000"/>
              </a:spcBef>
              <a:spcAft>
                <a:spcPts val="600"/>
              </a:spcAft>
              <a:buFont typeface="Arial" panose="020B0604020202020204" pitchFamily="34" charset="0"/>
              <a:buNone/>
            </a:pPr>
            <a:r>
              <a:rPr lang="en-US" sz="1400"/>
              <a:t>Mental health issues can create significant obstacles that impede clients from progressing toward self-sufficiency.</a:t>
            </a:r>
          </a:p>
          <a:p>
            <a:pPr marL="0" indent="0">
              <a:lnSpc>
                <a:spcPct val="90000"/>
              </a:lnSpc>
              <a:spcBef>
                <a:spcPts val="2500"/>
              </a:spcBef>
              <a:spcAft>
                <a:spcPts val="600"/>
              </a:spcAft>
              <a:buFont typeface="Arial" panose="020B0604020202020204" pitchFamily="34" charset="0"/>
              <a:buNone/>
            </a:pPr>
            <a:r>
              <a:rPr lang="en-US" sz="1400" b="1"/>
              <a:t>Systemic Issues</a:t>
            </a:r>
          </a:p>
          <a:p>
            <a:pPr marL="0" lvl="1" indent="0">
              <a:lnSpc>
                <a:spcPct val="90000"/>
              </a:lnSpc>
              <a:spcBef>
                <a:spcPts val="1000"/>
              </a:spcBef>
              <a:spcAft>
                <a:spcPts val="600"/>
              </a:spcAft>
              <a:buFont typeface="Arial" panose="020B0604020202020204" pitchFamily="34" charset="0"/>
              <a:buNone/>
            </a:pPr>
            <a:r>
              <a:rPr lang="en-US" sz="1400"/>
              <a:t>Broader systemic problems often create structural barriers that limit opportunities for achieving independence.</a:t>
            </a:r>
          </a:p>
        </p:txBody>
      </p:sp>
    </p:spTree>
    <p:extLst>
      <p:ext uri="{BB962C8B-B14F-4D97-AF65-F5344CB8AC3E}">
        <p14:creationId xmlns:p14="http://schemas.microsoft.com/office/powerpoint/2010/main" val="348629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FFEC2-70CF-94C0-C9C5-3413A89055BE}"/>
              </a:ext>
            </a:extLst>
          </p:cNvPr>
          <p:cNvSpPr>
            <a:spLocks noGrp="1"/>
          </p:cNvSpPr>
          <p:nvPr>
            <p:ph type="title"/>
          </p:nvPr>
        </p:nvSpPr>
        <p:spPr>
          <a:xfrm>
            <a:off x="429768" y="1810512"/>
            <a:ext cx="7772400" cy="4562856"/>
          </a:xfrm>
        </p:spPr>
        <p:txBody>
          <a:bodyPr anchor="b">
            <a:normAutofit/>
          </a:bodyPr>
          <a:lstStyle/>
          <a:p>
            <a:r>
              <a:rPr lang="en-US"/>
              <a:t>Strategies Peer Case Managers Use to Promote Self-Sufficiency</a:t>
            </a:r>
          </a:p>
        </p:txBody>
      </p:sp>
      <p:sp>
        <p:nvSpPr>
          <p:cNvPr id="7" name="Text Placeholder 2">
            <a:extLst>
              <a:ext uri="{FF2B5EF4-FFF2-40B4-BE49-F238E27FC236}">
                <a16:creationId xmlns:a16="http://schemas.microsoft.com/office/drawing/2014/main" id="{13B6F1B5-032F-9574-F49F-91BC1DEBC80E}"/>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852712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B803-7DBD-A2EE-657D-D5A2CE3CBE4C}"/>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Empowerment and Motivational Interviewing</a:t>
            </a:r>
          </a:p>
        </p:txBody>
      </p:sp>
      <p:sp>
        <p:nvSpPr>
          <p:cNvPr id="5" name="TextBox 4">
            <a:extLst>
              <a:ext uri="{FF2B5EF4-FFF2-40B4-BE49-F238E27FC236}">
                <a16:creationId xmlns:a16="http://schemas.microsoft.com/office/drawing/2014/main" id="{EB0A8DFF-1E0F-4BC0-8399-004837B587E5}"/>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lnSpc>
                <a:spcPct val="90000"/>
              </a:lnSpc>
              <a:spcBef>
                <a:spcPts val="2500"/>
              </a:spcBef>
              <a:spcAft>
                <a:spcPts val="600"/>
              </a:spcAft>
              <a:buFont typeface="Arial" panose="020B0604020202020204" pitchFamily="34" charset="0"/>
              <a:buNone/>
            </a:pPr>
            <a:r>
              <a:rPr lang="en-US" sz="1400" b="1"/>
              <a:t>Building Client Confidence</a:t>
            </a:r>
          </a:p>
          <a:p>
            <a:pPr marL="0" lvl="1" indent="0">
              <a:lnSpc>
                <a:spcPct val="90000"/>
              </a:lnSpc>
              <a:spcBef>
                <a:spcPts val="1000"/>
              </a:spcBef>
              <a:spcAft>
                <a:spcPts val="600"/>
              </a:spcAft>
              <a:buFont typeface="Arial" panose="020B0604020202020204" pitchFamily="34" charset="0"/>
              <a:buNone/>
            </a:pPr>
            <a:r>
              <a:rPr lang="en-US" sz="1400"/>
              <a:t>Motivational interviewing helps enhance clients' confidence to initiate and sustain change in their lives.</a:t>
            </a:r>
          </a:p>
          <a:p>
            <a:pPr marL="0" indent="0">
              <a:lnSpc>
                <a:spcPct val="90000"/>
              </a:lnSpc>
              <a:spcBef>
                <a:spcPts val="2500"/>
              </a:spcBef>
              <a:spcAft>
                <a:spcPts val="600"/>
              </a:spcAft>
              <a:buFont typeface="Arial" panose="020B0604020202020204" pitchFamily="34" charset="0"/>
              <a:buNone/>
            </a:pPr>
            <a:r>
              <a:rPr lang="en-US" sz="1400" b="1"/>
              <a:t>Encouraging Readiness to Change</a:t>
            </a:r>
          </a:p>
          <a:p>
            <a:pPr marL="0" lvl="1" indent="0">
              <a:lnSpc>
                <a:spcPct val="90000"/>
              </a:lnSpc>
              <a:spcBef>
                <a:spcPts val="1000"/>
              </a:spcBef>
              <a:spcAft>
                <a:spcPts val="600"/>
              </a:spcAft>
              <a:buFont typeface="Arial" panose="020B0604020202020204" pitchFamily="34" charset="0"/>
              <a:buNone/>
            </a:pPr>
            <a:r>
              <a:rPr lang="en-US" sz="1400"/>
              <a:t>Peer case managers foster clients’ readiness by exploring ambivalence and enhancing motivation to change.</a:t>
            </a:r>
          </a:p>
          <a:p>
            <a:pPr marL="0" indent="0">
              <a:lnSpc>
                <a:spcPct val="90000"/>
              </a:lnSpc>
              <a:spcBef>
                <a:spcPts val="2500"/>
              </a:spcBef>
              <a:spcAft>
                <a:spcPts val="600"/>
              </a:spcAft>
              <a:buFont typeface="Arial" panose="020B0604020202020204" pitchFamily="34" charset="0"/>
              <a:buNone/>
            </a:pPr>
            <a:r>
              <a:rPr lang="en-US" sz="1400" b="1"/>
              <a:t>Promoting Self-Directed Growth</a:t>
            </a:r>
          </a:p>
          <a:p>
            <a:pPr marL="0" lvl="1" indent="0">
              <a:lnSpc>
                <a:spcPct val="90000"/>
              </a:lnSpc>
              <a:spcBef>
                <a:spcPts val="1000"/>
              </a:spcBef>
              <a:spcAft>
                <a:spcPts val="600"/>
              </a:spcAft>
              <a:buFont typeface="Arial" panose="020B0604020202020204" pitchFamily="34" charset="0"/>
              <a:buNone/>
            </a:pPr>
            <a:r>
              <a:rPr lang="en-US" sz="1400"/>
              <a:t>Motivational interviewing encourages clients to set their own goals and commit to personal growth pathways.</a:t>
            </a:r>
          </a:p>
        </p:txBody>
      </p:sp>
      <p:pic>
        <p:nvPicPr>
          <p:cNvPr id="4" name="Content Placeholder 3" descr="The mature adult woman gestures as she communicates her strong opinion about the book she and her friends are reading together.">
            <a:extLst>
              <a:ext uri="{FF2B5EF4-FFF2-40B4-BE49-F238E27FC236}">
                <a16:creationId xmlns:a16="http://schemas.microsoft.com/office/drawing/2014/main" id="{8459BDF5-C847-4382-88A3-F5EC6328C849}"/>
              </a:ext>
            </a:extLst>
          </p:cNvPr>
          <p:cNvPicPr>
            <a:picLocks noGrp="1" noChangeAspect="1"/>
          </p:cNvPicPr>
          <p:nvPr>
            <p:ph type="pic" sz="quarter" idx="13"/>
          </p:nvPr>
        </p:nvPicPr>
        <p:blipFill>
          <a:blip r:embed="rId3"/>
          <a:srcRect l="26204" r="7703" b="-2"/>
          <a:stretch>
            <a:fillRect/>
          </a:stretch>
        </p:blipFill>
        <p:spPr>
          <a:xfrm>
            <a:off x="5737594" y="342900"/>
            <a:ext cx="6111507" cy="6172338"/>
          </a:xfrm>
        </p:spPr>
      </p:pic>
    </p:spTree>
    <p:extLst>
      <p:ext uri="{BB962C8B-B14F-4D97-AF65-F5344CB8AC3E}">
        <p14:creationId xmlns:p14="http://schemas.microsoft.com/office/powerpoint/2010/main" val="3288690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3635B-1994-4314-FAD6-D14DFD0951E5}"/>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Resource Navigation and Advocacy</a:t>
            </a:r>
          </a:p>
        </p:txBody>
      </p:sp>
      <p:sp>
        <p:nvSpPr>
          <p:cNvPr id="5" name="TextBox 4">
            <a:extLst>
              <a:ext uri="{FF2B5EF4-FFF2-40B4-BE49-F238E27FC236}">
                <a16:creationId xmlns:a16="http://schemas.microsoft.com/office/drawing/2014/main" id="{8830DD04-C02F-4BEB-808F-AFC8F0A20C8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Client Resource Identification</a:t>
            </a:r>
          </a:p>
          <a:p>
            <a:pPr marL="0" lvl="1" indent="0">
              <a:spcBef>
                <a:spcPts val="1000"/>
              </a:spcBef>
              <a:spcAft>
                <a:spcPts val="600"/>
              </a:spcAft>
              <a:buFont typeface="Arial" panose="020B0604020202020204" pitchFamily="34" charset="0"/>
              <a:buNone/>
            </a:pPr>
            <a:r>
              <a:rPr lang="en-US" sz="1400"/>
              <a:t>Peer case managers help clients recognize available vital services and resources to support their needs effectively.</a:t>
            </a:r>
          </a:p>
          <a:p>
            <a:pPr marL="0" indent="0">
              <a:spcBef>
                <a:spcPts val="2500"/>
              </a:spcBef>
              <a:spcAft>
                <a:spcPts val="600"/>
              </a:spcAft>
              <a:buFont typeface="Arial" panose="020B0604020202020204" pitchFamily="34" charset="0"/>
              <a:buNone/>
            </a:pPr>
            <a:r>
              <a:rPr lang="en-US" sz="1400" b="1"/>
              <a:t>Accessing Services Support</a:t>
            </a:r>
          </a:p>
          <a:p>
            <a:pPr marL="0" lvl="1" indent="0">
              <a:spcBef>
                <a:spcPts val="1000"/>
              </a:spcBef>
              <a:spcAft>
                <a:spcPts val="600"/>
              </a:spcAft>
              <a:buFont typeface="Arial" panose="020B0604020202020204" pitchFamily="34" charset="0"/>
              <a:buNone/>
            </a:pPr>
            <a:r>
              <a:rPr lang="en-US" sz="1400"/>
              <a:t>They assist clients in navigating complex systems to gain access to essential services and overcome obstacles.</a:t>
            </a:r>
          </a:p>
          <a:p>
            <a:pPr marL="0" indent="0">
              <a:spcBef>
                <a:spcPts val="2500"/>
              </a:spcBef>
              <a:spcAft>
                <a:spcPts val="600"/>
              </a:spcAft>
              <a:buFont typeface="Arial" panose="020B0604020202020204" pitchFamily="34" charset="0"/>
              <a:buNone/>
            </a:pPr>
            <a:r>
              <a:rPr lang="en-US" sz="1400" b="1"/>
              <a:t>Advocacy for Barriers Removal</a:t>
            </a:r>
          </a:p>
          <a:p>
            <a:pPr marL="0" lvl="1" indent="0">
              <a:spcBef>
                <a:spcPts val="1000"/>
              </a:spcBef>
              <a:spcAft>
                <a:spcPts val="600"/>
              </a:spcAft>
              <a:buFont typeface="Arial" panose="020B0604020202020204" pitchFamily="34" charset="0"/>
              <a:buNone/>
            </a:pPr>
            <a:r>
              <a:rPr lang="en-US" sz="1400"/>
              <a:t>Peer case managers advocate on behalf of clients to remove systemic barriers toward self-sufficiency.</a:t>
            </a:r>
          </a:p>
        </p:txBody>
      </p:sp>
      <p:pic>
        <p:nvPicPr>
          <p:cNvPr id="4" name="Content Placeholder 3" descr="Individual circle or globe on a white background made up of small human silhouette figures. Each figure is a different color one would find in a rainbow. Could also symbolize gay pride.">
            <a:extLst>
              <a:ext uri="{FF2B5EF4-FFF2-40B4-BE49-F238E27FC236}">
                <a16:creationId xmlns:a16="http://schemas.microsoft.com/office/drawing/2014/main" id="{E9AC59F3-B09B-4C3F-9803-ED2BCA2B059C}"/>
              </a:ext>
            </a:extLst>
          </p:cNvPr>
          <p:cNvPicPr>
            <a:picLocks noGrp="1" noChangeAspect="1"/>
          </p:cNvPicPr>
          <p:nvPr>
            <p:ph type="pic" sz="quarter" idx="13"/>
          </p:nvPr>
        </p:nvPicPr>
        <p:blipFill>
          <a:blip r:embed="rId3"/>
          <a:srcRect l="16803" r="17104" b="-2"/>
          <a:stretch>
            <a:fillRect/>
          </a:stretch>
        </p:blipFill>
        <p:spPr>
          <a:xfrm>
            <a:off x="5737594" y="342900"/>
            <a:ext cx="6111507" cy="6172338"/>
          </a:xfrm>
        </p:spPr>
      </p:pic>
    </p:spTree>
    <p:extLst>
      <p:ext uri="{BB962C8B-B14F-4D97-AF65-F5344CB8AC3E}">
        <p14:creationId xmlns:p14="http://schemas.microsoft.com/office/powerpoint/2010/main" val="3559673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C7989-09EB-3BEB-36D0-4CEDFC3FFF9D}"/>
              </a:ext>
            </a:extLst>
          </p:cNvPr>
          <p:cNvSpPr>
            <a:spLocks noGrp="1"/>
          </p:cNvSpPr>
          <p:nvPr>
            <p:ph type="title"/>
          </p:nvPr>
        </p:nvSpPr>
        <p:spPr>
          <a:xfrm>
            <a:off x="8311896" y="1078992"/>
            <a:ext cx="3273552" cy="1947672"/>
          </a:xfrm>
        </p:spPr>
        <p:txBody>
          <a:bodyPr vert="horz" lIns="91440" tIns="45720" rIns="91440" bIns="45720" rtlCol="0" anchor="b">
            <a:normAutofit/>
          </a:bodyPr>
          <a:lstStyle/>
          <a:p>
            <a:r>
              <a:rPr lang="en-US" b="0" kern="1200">
                <a:latin typeface="+mj-lt"/>
                <a:ea typeface="+mj-ea"/>
                <a:cs typeface="+mj-cs"/>
              </a:rPr>
              <a:t>Goal-Setting and Action Planning</a:t>
            </a:r>
          </a:p>
        </p:txBody>
      </p:sp>
      <p:pic>
        <p:nvPicPr>
          <p:cNvPr id="4" name="Content Placeholder 3" descr="People at the meeting desk">
            <a:extLst>
              <a:ext uri="{FF2B5EF4-FFF2-40B4-BE49-F238E27FC236}">
                <a16:creationId xmlns:a16="http://schemas.microsoft.com/office/drawing/2014/main" id="{C82F7D89-A795-4535-8217-F9D440F728EA}"/>
              </a:ext>
            </a:extLst>
          </p:cNvPr>
          <p:cNvPicPr>
            <a:picLocks noGrp="1" noChangeAspect="1"/>
          </p:cNvPicPr>
          <p:nvPr>
            <p:ph type="pic" sz="quarter" idx="13"/>
          </p:nvPr>
        </p:nvPicPr>
        <p:blipFill>
          <a:blip r:embed="rId3"/>
          <a:srcRect l="12092" r="20547"/>
          <a:stretch>
            <a:fillRect/>
          </a:stretch>
        </p:blipFill>
        <p:spPr>
          <a:xfrm>
            <a:off x="342900" y="342901"/>
            <a:ext cx="7391400" cy="6172200"/>
          </a:xfrm>
        </p:spPr>
      </p:pic>
      <p:sp>
        <p:nvSpPr>
          <p:cNvPr id="5" name="TextBox 4">
            <a:extLst>
              <a:ext uri="{FF2B5EF4-FFF2-40B4-BE49-F238E27FC236}">
                <a16:creationId xmlns:a16="http://schemas.microsoft.com/office/drawing/2014/main" id="{50D9169C-9452-442E-94A9-70BB41A46B0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3099816"/>
            <a:ext cx="3273552" cy="2953512"/>
          </a:xfrm>
          <a:prstGeom prst="rect">
            <a:avLst/>
          </a:prstGeom>
        </p:spPr>
        <p:txBody>
          <a:bodyPr>
            <a:normAutofit/>
          </a:bodyPr>
          <a:lstStyle/>
          <a:p>
            <a:pPr marL="0" indent="0">
              <a:spcBef>
                <a:spcPts val="2500"/>
              </a:spcBef>
              <a:spcAft>
                <a:spcPts val="600"/>
              </a:spcAft>
              <a:buNone/>
            </a:pPr>
            <a:r>
              <a:rPr lang="en-US" sz="1400" b="1"/>
              <a:t>Collaborative Goal Setting</a:t>
            </a:r>
          </a:p>
          <a:p>
            <a:pPr marL="0" lvl="1" indent="0">
              <a:spcBef>
                <a:spcPts val="1000"/>
              </a:spcBef>
              <a:spcAft>
                <a:spcPts val="600"/>
              </a:spcAft>
              <a:buNone/>
            </a:pPr>
            <a:r>
              <a:rPr lang="en-US" sz="1400"/>
              <a:t>Working together with clients ensures goals are realistic and aligned with their needs.</a:t>
            </a:r>
          </a:p>
          <a:p>
            <a:pPr marL="0" indent="0">
              <a:spcBef>
                <a:spcPts val="2500"/>
              </a:spcBef>
              <a:spcAft>
                <a:spcPts val="600"/>
              </a:spcAft>
              <a:buNone/>
            </a:pPr>
            <a:r>
              <a:rPr lang="en-US" sz="1400" b="1"/>
              <a:t>Actionable Planning</a:t>
            </a:r>
          </a:p>
          <a:p>
            <a:pPr marL="0" lvl="1" indent="0">
              <a:spcBef>
                <a:spcPts val="1000"/>
              </a:spcBef>
              <a:spcAft>
                <a:spcPts val="600"/>
              </a:spcAft>
              <a:buNone/>
            </a:pPr>
            <a:r>
              <a:rPr lang="en-US" sz="1400"/>
              <a:t>Breaking down large objectives into manageable steps facilitates steady progress and success.</a:t>
            </a:r>
          </a:p>
        </p:txBody>
      </p:sp>
    </p:spTree>
    <p:extLst>
      <p:ext uri="{BB962C8B-B14F-4D97-AF65-F5344CB8AC3E}">
        <p14:creationId xmlns:p14="http://schemas.microsoft.com/office/powerpoint/2010/main" val="3516123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F9AFC-D714-75A8-7F2E-3FE777E4566D}"/>
              </a:ext>
            </a:extLst>
          </p:cNvPr>
          <p:cNvSpPr>
            <a:spLocks noGrp="1"/>
          </p:cNvSpPr>
          <p:nvPr>
            <p:ph type="title"/>
          </p:nvPr>
        </p:nvSpPr>
        <p:spPr>
          <a:xfrm>
            <a:off x="429768" y="1810512"/>
            <a:ext cx="7772400" cy="4562856"/>
          </a:xfrm>
        </p:spPr>
        <p:txBody>
          <a:bodyPr anchor="b">
            <a:normAutofit/>
          </a:bodyPr>
          <a:lstStyle/>
          <a:p>
            <a:r>
              <a:rPr lang="en-US"/>
              <a:t>Impact and Outcomes of Peer Case Management</a:t>
            </a:r>
          </a:p>
        </p:txBody>
      </p:sp>
      <p:sp>
        <p:nvSpPr>
          <p:cNvPr id="7" name="Text Placeholder 2">
            <a:extLst>
              <a:ext uri="{FF2B5EF4-FFF2-40B4-BE49-F238E27FC236}">
                <a16:creationId xmlns:a16="http://schemas.microsoft.com/office/drawing/2014/main" id="{C6701538-C49F-C5C6-8379-542E70FB6143}"/>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995708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EFFFD-9B29-BD52-6912-49426311D05D}"/>
              </a:ext>
            </a:extLst>
          </p:cNvPr>
          <p:cNvSpPr>
            <a:spLocks noGrp="1"/>
          </p:cNvSpPr>
          <p:nvPr>
            <p:ph type="title"/>
          </p:nvPr>
        </p:nvSpPr>
        <p:spPr>
          <a:xfrm>
            <a:off x="7196328" y="601755"/>
            <a:ext cx="4389120" cy="1527048"/>
          </a:xfrm>
        </p:spPr>
        <p:txBody>
          <a:bodyPr vert="horz" lIns="91440" tIns="45720" rIns="91440" bIns="45720" rtlCol="0" anchor="b">
            <a:normAutofit/>
          </a:bodyPr>
          <a:lstStyle/>
          <a:p>
            <a:r>
              <a:rPr lang="en-US" b="0" kern="1200">
                <a:latin typeface="+mj-lt"/>
                <a:ea typeface="+mj-ea"/>
                <a:cs typeface="+mj-cs"/>
              </a:rPr>
              <a:t>Success Stories and Client Perspectives</a:t>
            </a:r>
          </a:p>
        </p:txBody>
      </p:sp>
      <p:pic>
        <p:nvPicPr>
          <p:cNvPr id="4" name="Content Placeholder 3" descr="man with arms raised standing on pinnacle looking at sunset sky.  horizontal low angle and wide angle composition.">
            <a:extLst>
              <a:ext uri="{FF2B5EF4-FFF2-40B4-BE49-F238E27FC236}">
                <a16:creationId xmlns:a16="http://schemas.microsoft.com/office/drawing/2014/main" id="{D038DC53-8469-4B6E-ADDC-0ED505A81A0A}"/>
              </a:ext>
            </a:extLst>
          </p:cNvPr>
          <p:cNvPicPr>
            <a:picLocks noGrp="1" noChangeAspect="1"/>
          </p:cNvPicPr>
          <p:nvPr>
            <p:ph type="pic" sz="quarter" idx="13"/>
          </p:nvPr>
        </p:nvPicPr>
        <p:blipFill>
          <a:blip r:embed="rId3"/>
          <a:srcRect l="16670" r="15995" b="-1"/>
          <a:stretch>
            <a:fillRect/>
          </a:stretch>
        </p:blipFill>
        <p:spPr>
          <a:xfrm>
            <a:off x="341522" y="342902"/>
            <a:ext cx="6249778" cy="6172343"/>
          </a:xfrm>
        </p:spPr>
      </p:pic>
      <p:sp>
        <p:nvSpPr>
          <p:cNvPr id="5" name="TextBox 4">
            <a:extLst>
              <a:ext uri="{FF2B5EF4-FFF2-40B4-BE49-F238E27FC236}">
                <a16:creationId xmlns:a16="http://schemas.microsoft.com/office/drawing/2014/main" id="{2D05E910-159A-4833-85CB-B5BEE5B2092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96328" y="2276856"/>
            <a:ext cx="438912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Increased Confidence</a:t>
            </a:r>
          </a:p>
          <a:p>
            <a:pPr marL="0" lvl="1" indent="0">
              <a:spcBef>
                <a:spcPts val="1000"/>
              </a:spcBef>
              <a:spcAft>
                <a:spcPts val="600"/>
              </a:spcAft>
              <a:buFont typeface="Arial" panose="020B0604020202020204" pitchFamily="34" charset="0"/>
              <a:buNone/>
            </a:pPr>
            <a:r>
              <a:rPr lang="en-US" sz="1400"/>
              <a:t>Clients report a significant boost in self-confidence after support from peer case managers.</a:t>
            </a:r>
          </a:p>
          <a:p>
            <a:pPr marL="0" indent="0">
              <a:spcBef>
                <a:spcPts val="2500"/>
              </a:spcBef>
              <a:spcAft>
                <a:spcPts val="600"/>
              </a:spcAft>
              <a:buFont typeface="Arial" panose="020B0604020202020204" pitchFamily="34" charset="0"/>
              <a:buNone/>
            </a:pPr>
            <a:r>
              <a:rPr lang="en-US" sz="1400" b="1"/>
              <a:t>Improved Coping Skills</a:t>
            </a:r>
          </a:p>
          <a:p>
            <a:pPr marL="0" lvl="1" indent="0">
              <a:spcBef>
                <a:spcPts val="1000"/>
              </a:spcBef>
              <a:spcAft>
                <a:spcPts val="600"/>
              </a:spcAft>
              <a:buFont typeface="Arial" panose="020B0604020202020204" pitchFamily="34" charset="0"/>
              <a:buNone/>
            </a:pPr>
            <a:r>
              <a:rPr lang="en-US" sz="1400"/>
              <a:t>Peer support helps clients develop better strategies to manage life's challenges effectively.</a:t>
            </a:r>
          </a:p>
          <a:p>
            <a:pPr marL="0" indent="0">
              <a:spcBef>
                <a:spcPts val="2500"/>
              </a:spcBef>
              <a:spcAft>
                <a:spcPts val="600"/>
              </a:spcAft>
              <a:buFont typeface="Arial" panose="020B0604020202020204" pitchFamily="34" charset="0"/>
              <a:buNone/>
            </a:pPr>
            <a:r>
              <a:rPr lang="en-US" sz="1400" b="1"/>
              <a:t>Enhanced Independence</a:t>
            </a:r>
          </a:p>
          <a:p>
            <a:pPr marL="0" lvl="1" indent="0">
              <a:spcBef>
                <a:spcPts val="1000"/>
              </a:spcBef>
              <a:spcAft>
                <a:spcPts val="600"/>
              </a:spcAft>
              <a:buFont typeface="Arial" panose="020B0604020202020204" pitchFamily="34" charset="0"/>
              <a:buNone/>
            </a:pPr>
            <a:r>
              <a:rPr lang="en-US" sz="1400"/>
              <a:t>Clients achieve greater independence and autonomy through collaborative case management.</a:t>
            </a:r>
          </a:p>
        </p:txBody>
      </p:sp>
    </p:spTree>
    <p:extLst>
      <p:ext uri="{BB962C8B-B14F-4D97-AF65-F5344CB8AC3E}">
        <p14:creationId xmlns:p14="http://schemas.microsoft.com/office/powerpoint/2010/main" val="2086656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B1110-3AD5-7616-4CD2-953F657DFBC5}"/>
              </a:ext>
            </a:extLst>
          </p:cNvPr>
          <p:cNvSpPr>
            <a:spLocks noGrp="1"/>
          </p:cNvSpPr>
          <p:nvPr>
            <p:ph type="title"/>
          </p:nvPr>
        </p:nvSpPr>
        <p:spPr>
          <a:xfrm>
            <a:off x="8311896" y="1078992"/>
            <a:ext cx="3273552" cy="1947672"/>
          </a:xfrm>
        </p:spPr>
        <p:txBody>
          <a:bodyPr vert="horz" lIns="91440" tIns="45720" rIns="91440" bIns="45720" rtlCol="0" anchor="b">
            <a:normAutofit/>
          </a:bodyPr>
          <a:lstStyle/>
          <a:p>
            <a:r>
              <a:rPr lang="en-US" b="0" kern="1200">
                <a:latin typeface="+mj-lt"/>
                <a:ea typeface="+mj-ea"/>
                <a:cs typeface="+mj-cs"/>
              </a:rPr>
              <a:t>Data and Evidence of Improved Self-Sufficiency</a:t>
            </a:r>
          </a:p>
        </p:txBody>
      </p:sp>
      <p:pic>
        <p:nvPicPr>
          <p:cNvPr id="4" name="Content Placeholder 3" descr="Shot of a businessman looking thoughtfully at a graph against a white background">
            <a:extLst>
              <a:ext uri="{FF2B5EF4-FFF2-40B4-BE49-F238E27FC236}">
                <a16:creationId xmlns:a16="http://schemas.microsoft.com/office/drawing/2014/main" id="{D296B8C5-9B85-487F-82C8-0FDDB58BE4B2}"/>
              </a:ext>
            </a:extLst>
          </p:cNvPr>
          <p:cNvPicPr>
            <a:picLocks noGrp="1" noChangeAspect="1"/>
          </p:cNvPicPr>
          <p:nvPr>
            <p:ph type="pic" sz="quarter" idx="13"/>
          </p:nvPr>
        </p:nvPicPr>
        <p:blipFill>
          <a:blip r:embed="rId3"/>
          <a:srcRect r="20065" b="1"/>
          <a:stretch>
            <a:fillRect/>
          </a:stretch>
        </p:blipFill>
        <p:spPr>
          <a:xfrm>
            <a:off x="342900" y="342901"/>
            <a:ext cx="7391400" cy="6172200"/>
          </a:xfrm>
        </p:spPr>
      </p:pic>
      <p:sp>
        <p:nvSpPr>
          <p:cNvPr id="5" name="TextBox 4">
            <a:extLst>
              <a:ext uri="{FF2B5EF4-FFF2-40B4-BE49-F238E27FC236}">
                <a16:creationId xmlns:a16="http://schemas.microsoft.com/office/drawing/2014/main" id="{D29211E8-0D65-41B9-B20D-EDA70C5AE46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3099816"/>
            <a:ext cx="3273552" cy="2953512"/>
          </a:xfrm>
          <a:prstGeom prst="rect">
            <a:avLst/>
          </a:prstGeom>
        </p:spPr>
        <p:txBody>
          <a:bodyPr>
            <a:normAutofit/>
          </a:bodyPr>
          <a:lstStyle/>
          <a:p>
            <a:pPr marL="0" indent="0">
              <a:lnSpc>
                <a:spcPct val="90000"/>
              </a:lnSpc>
              <a:spcBef>
                <a:spcPts val="2500"/>
              </a:spcBef>
              <a:spcAft>
                <a:spcPts val="600"/>
              </a:spcAft>
              <a:buNone/>
            </a:pPr>
            <a:r>
              <a:rPr lang="en-US" sz="1000" b="1"/>
              <a:t>Employment Rate Improvement</a:t>
            </a:r>
          </a:p>
          <a:p>
            <a:pPr marL="0" lvl="1" indent="0">
              <a:lnSpc>
                <a:spcPct val="90000"/>
              </a:lnSpc>
              <a:spcBef>
                <a:spcPts val="1000"/>
              </a:spcBef>
              <a:spcAft>
                <a:spcPts val="600"/>
              </a:spcAft>
              <a:buNone/>
            </a:pPr>
            <a:r>
              <a:rPr lang="en-US" sz="1000"/>
              <a:t>Peer case management significantly boosts employment rates among participants over time.</a:t>
            </a:r>
          </a:p>
          <a:p>
            <a:pPr marL="0" indent="0">
              <a:lnSpc>
                <a:spcPct val="90000"/>
              </a:lnSpc>
              <a:spcBef>
                <a:spcPts val="2500"/>
              </a:spcBef>
              <a:spcAft>
                <a:spcPts val="600"/>
              </a:spcAft>
              <a:buNone/>
            </a:pPr>
            <a:r>
              <a:rPr lang="en-US" sz="1000" b="1"/>
              <a:t>Housing Stability Gains</a:t>
            </a:r>
          </a:p>
          <a:p>
            <a:pPr marL="0" lvl="1" indent="0">
              <a:lnSpc>
                <a:spcPct val="90000"/>
              </a:lnSpc>
              <a:spcBef>
                <a:spcPts val="1000"/>
              </a:spcBef>
              <a:spcAft>
                <a:spcPts val="600"/>
              </a:spcAft>
              <a:buNone/>
            </a:pPr>
            <a:r>
              <a:rPr lang="en-US" sz="1000"/>
              <a:t>Participants experience increased housing stability due to effective peer case management support.</a:t>
            </a:r>
          </a:p>
          <a:p>
            <a:pPr marL="0" indent="0">
              <a:lnSpc>
                <a:spcPct val="90000"/>
              </a:lnSpc>
              <a:spcBef>
                <a:spcPts val="2500"/>
              </a:spcBef>
              <a:spcAft>
                <a:spcPts val="600"/>
              </a:spcAft>
              <a:buNone/>
            </a:pPr>
            <a:r>
              <a:rPr lang="en-US" sz="1000" b="1"/>
              <a:t>Reduced Emergency Services Use</a:t>
            </a:r>
          </a:p>
          <a:p>
            <a:pPr marL="0" lvl="1" indent="0">
              <a:lnSpc>
                <a:spcPct val="90000"/>
              </a:lnSpc>
              <a:spcBef>
                <a:spcPts val="1000"/>
              </a:spcBef>
              <a:spcAft>
                <a:spcPts val="600"/>
              </a:spcAft>
              <a:buNone/>
            </a:pPr>
            <a:r>
              <a:rPr lang="en-US" sz="1000"/>
              <a:t>There is a measurable reduction in reliance on emergency services among those managed by peers.</a:t>
            </a:r>
          </a:p>
        </p:txBody>
      </p:sp>
    </p:spTree>
    <p:extLst>
      <p:ext uri="{BB962C8B-B14F-4D97-AF65-F5344CB8AC3E}">
        <p14:creationId xmlns:p14="http://schemas.microsoft.com/office/powerpoint/2010/main" val="1384153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E7502-3C45-C5CF-4106-BFE94C78088E}"/>
              </a:ext>
            </a:extLst>
          </p:cNvPr>
          <p:cNvSpPr>
            <a:spLocks noGrp="1"/>
          </p:cNvSpPr>
          <p:nvPr>
            <p:ph type="title"/>
          </p:nvPr>
        </p:nvSpPr>
        <p:spPr>
          <a:xfrm>
            <a:off x="7196328" y="601755"/>
            <a:ext cx="4389120" cy="1527048"/>
          </a:xfrm>
        </p:spPr>
        <p:txBody>
          <a:bodyPr vert="horz" lIns="91440" tIns="45720" rIns="91440" bIns="45720" rtlCol="0" anchor="b">
            <a:normAutofit/>
          </a:bodyPr>
          <a:lstStyle/>
          <a:p>
            <a:r>
              <a:rPr lang="en-US" b="0" kern="1200">
                <a:latin typeface="+mj-lt"/>
                <a:ea typeface="+mj-ea"/>
                <a:cs typeface="+mj-cs"/>
              </a:rPr>
              <a:t>Challenges and Areas for Improvement</a:t>
            </a:r>
          </a:p>
        </p:txBody>
      </p:sp>
      <p:pic>
        <p:nvPicPr>
          <p:cNvPr id="4" name="Content Placeholder 3" descr="One of the 10 gears is red.">
            <a:extLst>
              <a:ext uri="{FF2B5EF4-FFF2-40B4-BE49-F238E27FC236}">
                <a16:creationId xmlns:a16="http://schemas.microsoft.com/office/drawing/2014/main" id="{4D2204FF-8588-47E9-A93C-49095940B124}"/>
              </a:ext>
            </a:extLst>
          </p:cNvPr>
          <p:cNvPicPr>
            <a:picLocks noGrp="1" noChangeAspect="1"/>
          </p:cNvPicPr>
          <p:nvPr>
            <p:ph type="pic" sz="quarter" idx="13"/>
          </p:nvPr>
        </p:nvPicPr>
        <p:blipFill>
          <a:blip r:embed="rId3"/>
          <a:srcRect l="9062" r="9936" b="2"/>
          <a:stretch>
            <a:fillRect/>
          </a:stretch>
        </p:blipFill>
        <p:spPr>
          <a:xfrm>
            <a:off x="341522" y="342902"/>
            <a:ext cx="6249778" cy="6172343"/>
          </a:xfrm>
        </p:spPr>
      </p:pic>
      <p:sp>
        <p:nvSpPr>
          <p:cNvPr id="5" name="TextBox 4">
            <a:extLst>
              <a:ext uri="{FF2B5EF4-FFF2-40B4-BE49-F238E27FC236}">
                <a16:creationId xmlns:a16="http://schemas.microsoft.com/office/drawing/2014/main" id="{3224821C-DB25-4BB1-A49C-5983E984C55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96328" y="2276856"/>
            <a:ext cx="438912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Funding Limitations</a:t>
            </a:r>
          </a:p>
          <a:p>
            <a:pPr marL="0" lvl="1" indent="0">
              <a:spcBef>
                <a:spcPts val="1000"/>
              </a:spcBef>
              <a:spcAft>
                <a:spcPts val="600"/>
              </a:spcAft>
              <a:buFont typeface="Arial" panose="020B0604020202020204" pitchFamily="34" charset="0"/>
              <a:buNone/>
            </a:pPr>
            <a:r>
              <a:rPr lang="en-US" sz="1400"/>
              <a:t>Limited financial resources hinder the ability to expand and improve services effectively.</a:t>
            </a:r>
          </a:p>
          <a:p>
            <a:pPr marL="0" indent="0">
              <a:spcBef>
                <a:spcPts val="2500"/>
              </a:spcBef>
              <a:spcAft>
                <a:spcPts val="600"/>
              </a:spcAft>
              <a:buFont typeface="Arial" panose="020B0604020202020204" pitchFamily="34" charset="0"/>
              <a:buNone/>
            </a:pPr>
            <a:r>
              <a:rPr lang="en-US" sz="1400" b="1"/>
              <a:t>Role Clarity</a:t>
            </a:r>
          </a:p>
          <a:p>
            <a:pPr marL="0" lvl="1" indent="0">
              <a:spcBef>
                <a:spcPts val="1000"/>
              </a:spcBef>
              <a:spcAft>
                <a:spcPts val="600"/>
              </a:spcAft>
              <a:buFont typeface="Arial" panose="020B0604020202020204" pitchFamily="34" charset="0"/>
              <a:buNone/>
            </a:pPr>
            <a:r>
              <a:rPr lang="en-US" sz="1400"/>
              <a:t>Unclear roles create confusion, reducing efficiency and effectiveness in service delivery.</a:t>
            </a:r>
          </a:p>
          <a:p>
            <a:pPr marL="0" indent="0">
              <a:spcBef>
                <a:spcPts val="2500"/>
              </a:spcBef>
              <a:spcAft>
                <a:spcPts val="600"/>
              </a:spcAft>
              <a:buFont typeface="Arial" panose="020B0604020202020204" pitchFamily="34" charset="0"/>
              <a:buNone/>
            </a:pPr>
            <a:r>
              <a:rPr lang="en-US" sz="1400" b="1"/>
              <a:t>Service Integration</a:t>
            </a:r>
          </a:p>
          <a:p>
            <a:pPr marL="0" lvl="1" indent="0">
              <a:spcBef>
                <a:spcPts val="1000"/>
              </a:spcBef>
              <a:spcAft>
                <a:spcPts val="600"/>
              </a:spcAft>
              <a:buFont typeface="Arial" panose="020B0604020202020204" pitchFamily="34" charset="0"/>
              <a:buNone/>
            </a:pPr>
            <a:r>
              <a:rPr lang="en-US" sz="1400"/>
              <a:t>Integrating new approaches into traditional systems remains complex and requires ongoing efforts.</a:t>
            </a:r>
          </a:p>
        </p:txBody>
      </p:sp>
    </p:spTree>
    <p:extLst>
      <p:ext uri="{BB962C8B-B14F-4D97-AF65-F5344CB8AC3E}">
        <p14:creationId xmlns:p14="http://schemas.microsoft.com/office/powerpoint/2010/main" val="4209091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AAE10-DE11-CE95-1C7C-7074997EC1A1}"/>
              </a:ext>
            </a:extLst>
          </p:cNvPr>
          <p:cNvSpPr>
            <a:spLocks noGrp="1"/>
          </p:cNvSpPr>
          <p:nvPr>
            <p:ph type="title"/>
          </p:nvPr>
        </p:nvSpPr>
        <p:spPr>
          <a:xfrm>
            <a:off x="429768" y="1627318"/>
            <a:ext cx="7370064" cy="1842020"/>
          </a:xfrm>
        </p:spPr>
        <p:txBody>
          <a:bodyPr anchor="b">
            <a:normAutofit/>
          </a:bodyPr>
          <a:lstStyle/>
          <a:p>
            <a:r>
              <a:rPr lang="en-US"/>
              <a:t>Conclusion</a:t>
            </a:r>
          </a:p>
        </p:txBody>
      </p:sp>
      <p:graphicFrame>
        <p:nvGraphicFramePr>
          <p:cNvPr id="7" name="Content Placeholder 2">
            <a:extLst>
              <a:ext uri="{FF2B5EF4-FFF2-40B4-BE49-F238E27FC236}">
                <a16:creationId xmlns:a16="http://schemas.microsoft.com/office/drawing/2014/main" id="{4B965B1C-ED13-321E-126C-B2B360373174}"/>
              </a:ext>
            </a:extLst>
          </p:cNvPr>
          <p:cNvGraphicFramePr>
            <a:graphicFrameLocks noGrp="1"/>
          </p:cNvGraphicFramePr>
          <p:nvPr>
            <p:ph sz="quarter" idx="14"/>
            <p:extLst>
              <p:ext uri="{D42A27DB-BD31-4B8C-83A1-F6EECF244321}">
                <p14:modId xmlns:p14="http://schemas.microsoft.com/office/powerpoint/2010/main" val="760894849"/>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429768" y="3622673"/>
          <a:ext cx="7370064" cy="2231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706432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4F9CD-D458-C1A2-84A6-1B31AC0FDE65}"/>
              </a:ext>
            </a:extLst>
          </p:cNvPr>
          <p:cNvSpPr>
            <a:spLocks noGrp="1"/>
          </p:cNvSpPr>
          <p:nvPr>
            <p:ph type="title"/>
          </p:nvPr>
        </p:nvSpPr>
        <p:spPr>
          <a:xfrm>
            <a:off x="429768" y="411480"/>
            <a:ext cx="11045952" cy="1828800"/>
          </a:xfrm>
        </p:spPr>
        <p:txBody>
          <a:bodyPr anchor="t">
            <a:normAutofit/>
          </a:bodyPr>
          <a:lstStyle/>
          <a:p>
            <a:r>
              <a:rPr lang="en-US"/>
              <a:t>Agenda Overview</a:t>
            </a:r>
          </a:p>
        </p:txBody>
      </p:sp>
      <p:sp>
        <p:nvSpPr>
          <p:cNvPr id="3" name="Content Placeholder 2">
            <a:extLst>
              <a:ext uri="{FF2B5EF4-FFF2-40B4-BE49-F238E27FC236}">
                <a16:creationId xmlns:a16="http://schemas.microsoft.com/office/drawing/2014/main" id="{7CB0482F-E7CB-E61A-C7A0-1A5F7B1E17DD}"/>
              </a:ext>
            </a:extLst>
          </p:cNvPr>
          <p:cNvSpPr>
            <a:spLocks noGrp="1"/>
          </p:cNvSpPr>
          <p:nvPr>
            <p:ph sz="quarter" idx="13"/>
            <p:extLst>
              <p:ext uri="{E7BDC344-281C-4309-B0C6-D0EE65EED2A8}">
                <p202:designPr xmlns:p202="http://schemas.microsoft.com/office/powerpoint/2020/02/main">
                  <p202:designTagLst>
                    <p202:designTag name="ARCH:1:CLS" val="BulletedText"/>
                  </p202:designTagLst>
                </p202:designPr>
              </p:ext>
            </p:extLst>
          </p:nvPr>
        </p:nvSpPr>
        <p:spPr>
          <a:xfrm>
            <a:off x="6272784" y="2423160"/>
            <a:ext cx="5202936" cy="3858768"/>
          </a:xfrm>
        </p:spPr>
        <p:txBody>
          <a:bodyPr>
            <a:normAutofit/>
          </a:bodyPr>
          <a:lstStyle/>
          <a:p>
            <a:pPr>
              <a:buFont typeface="Arial" panose="020B0604020202020204" pitchFamily="34" charset="0"/>
              <a:buChar char="•"/>
            </a:pPr>
            <a:r>
              <a:t>Understanding Peer Case Management</a:t>
            </a:r>
          </a:p>
          <a:p>
            <a:pPr>
              <a:buFont typeface="Arial" panose="020B0604020202020204" pitchFamily="34" charset="0"/>
              <a:buChar char="•"/>
            </a:pPr>
            <a:r>
              <a:t>The Concept of Self-Sufficiency in Case Management</a:t>
            </a:r>
          </a:p>
          <a:p>
            <a:pPr>
              <a:buFont typeface="Arial" panose="020B0604020202020204" pitchFamily="34" charset="0"/>
              <a:buChar char="•"/>
            </a:pPr>
            <a:r>
              <a:t>Strategies Peer Case Managers Use to Promote Self-Sufficiency</a:t>
            </a:r>
          </a:p>
          <a:p>
            <a:pPr>
              <a:buFont typeface="Arial" panose="020B0604020202020204" pitchFamily="34" charset="0"/>
              <a:buChar char="•"/>
            </a:pPr>
            <a:r>
              <a:t>Impact and Outcomes of Peer Case Management</a:t>
            </a:r>
            <a:endParaRPr lang="en-US"/>
          </a:p>
        </p:txBody>
      </p:sp>
    </p:spTree>
    <p:extLst>
      <p:ext uri="{BB962C8B-B14F-4D97-AF65-F5344CB8AC3E}">
        <p14:creationId xmlns:p14="http://schemas.microsoft.com/office/powerpoint/2010/main" val="3439941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CA83-8270-26B8-C06B-111AA5B0F35A}"/>
              </a:ext>
            </a:extLst>
          </p:cNvPr>
          <p:cNvSpPr>
            <a:spLocks noGrp="1"/>
          </p:cNvSpPr>
          <p:nvPr>
            <p:ph type="title"/>
          </p:nvPr>
        </p:nvSpPr>
        <p:spPr>
          <a:xfrm>
            <a:off x="429768" y="1810512"/>
            <a:ext cx="7772400" cy="4562856"/>
          </a:xfrm>
        </p:spPr>
        <p:txBody>
          <a:bodyPr anchor="b">
            <a:normAutofit/>
          </a:bodyPr>
          <a:lstStyle/>
          <a:p>
            <a:r>
              <a:rPr lang="en-US"/>
              <a:t>Understanding Peer Case Management</a:t>
            </a:r>
          </a:p>
        </p:txBody>
      </p:sp>
      <p:sp>
        <p:nvSpPr>
          <p:cNvPr id="7" name="Text Placeholder 2">
            <a:extLst>
              <a:ext uri="{FF2B5EF4-FFF2-40B4-BE49-F238E27FC236}">
                <a16:creationId xmlns:a16="http://schemas.microsoft.com/office/drawing/2014/main" id="{9FB9BD46-87FE-CFED-459A-D555540F8185}"/>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1410301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25150-2DE9-9EF4-ACD7-AAF112522B28}"/>
              </a:ext>
            </a:extLst>
          </p:cNvPr>
          <p:cNvSpPr>
            <a:spLocks noGrp="1"/>
          </p:cNvSpPr>
          <p:nvPr>
            <p:ph type="title"/>
          </p:nvPr>
        </p:nvSpPr>
        <p:spPr>
          <a:xfrm>
            <a:off x="7196328" y="601755"/>
            <a:ext cx="4389120" cy="1527048"/>
          </a:xfrm>
        </p:spPr>
        <p:txBody>
          <a:bodyPr vert="horz" lIns="91440" tIns="45720" rIns="91440" bIns="45720" rtlCol="0" anchor="b">
            <a:normAutofit/>
          </a:bodyPr>
          <a:lstStyle/>
          <a:p>
            <a:r>
              <a:rPr lang="en-US" b="0" kern="1200">
                <a:latin typeface="+mj-lt"/>
                <a:ea typeface="+mj-ea"/>
                <a:cs typeface="+mj-cs"/>
              </a:rPr>
              <a:t>Definition and Scope of Peer Case Managers</a:t>
            </a:r>
          </a:p>
        </p:txBody>
      </p:sp>
      <p:pic>
        <p:nvPicPr>
          <p:cNvPr id="4" name="Content Placeholder 3" descr="Wheelchair bound person and helper - paper cutouts.">
            <a:extLst>
              <a:ext uri="{FF2B5EF4-FFF2-40B4-BE49-F238E27FC236}">
                <a16:creationId xmlns:a16="http://schemas.microsoft.com/office/drawing/2014/main" id="{C117AFA8-ED05-401F-A901-A2B7E342C19B}"/>
              </a:ext>
            </a:extLst>
          </p:cNvPr>
          <p:cNvPicPr>
            <a:picLocks noGrp="1" noChangeAspect="1"/>
          </p:cNvPicPr>
          <p:nvPr>
            <p:ph type="pic" sz="quarter" idx="13"/>
          </p:nvPr>
        </p:nvPicPr>
        <p:blipFill>
          <a:blip r:embed="rId3"/>
          <a:srcRect l="16354" r="16058" b="-2"/>
          <a:stretch>
            <a:fillRect/>
          </a:stretch>
        </p:blipFill>
        <p:spPr>
          <a:xfrm>
            <a:off x="341522" y="342902"/>
            <a:ext cx="6249778" cy="6172343"/>
          </a:xfrm>
        </p:spPr>
      </p:pic>
      <p:sp>
        <p:nvSpPr>
          <p:cNvPr id="5" name="TextBox 4">
            <a:extLst>
              <a:ext uri="{FF2B5EF4-FFF2-40B4-BE49-F238E27FC236}">
                <a16:creationId xmlns:a16="http://schemas.microsoft.com/office/drawing/2014/main" id="{0416BDFD-B5AD-4CC4-B778-428F67C3C7D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96328" y="2276856"/>
            <a:ext cx="438912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Personal Experience</a:t>
            </a:r>
          </a:p>
          <a:p>
            <a:pPr marL="0" lvl="1" indent="0">
              <a:spcBef>
                <a:spcPts val="1000"/>
              </a:spcBef>
              <a:spcAft>
                <a:spcPts val="600"/>
              </a:spcAft>
              <a:buFont typeface="Arial" panose="020B0604020202020204" pitchFamily="34" charset="0"/>
              <a:buNone/>
            </a:pPr>
            <a:r>
              <a:rPr lang="en-US" sz="1400"/>
              <a:t>Peer case managers have lived experience with recovery or overcoming challenges.</a:t>
            </a:r>
          </a:p>
          <a:p>
            <a:pPr marL="0" indent="0">
              <a:spcBef>
                <a:spcPts val="2500"/>
              </a:spcBef>
              <a:spcAft>
                <a:spcPts val="600"/>
              </a:spcAft>
              <a:buFont typeface="Arial" panose="020B0604020202020204" pitchFamily="34" charset="0"/>
              <a:buNone/>
            </a:pPr>
            <a:r>
              <a:rPr lang="en-US" sz="1400" b="1"/>
              <a:t>Client Support</a:t>
            </a:r>
          </a:p>
          <a:p>
            <a:pPr marL="0" lvl="1" indent="0">
              <a:spcBef>
                <a:spcPts val="1000"/>
              </a:spcBef>
              <a:spcAft>
                <a:spcPts val="600"/>
              </a:spcAft>
              <a:buFont typeface="Arial" panose="020B0604020202020204" pitchFamily="34" charset="0"/>
              <a:buNone/>
            </a:pPr>
            <a:r>
              <a:rPr lang="en-US" sz="1400"/>
              <a:t>They provide guidance, insights, and foster trust with clients effectively.</a:t>
            </a:r>
          </a:p>
          <a:p>
            <a:pPr marL="0" indent="0">
              <a:spcBef>
                <a:spcPts val="2500"/>
              </a:spcBef>
              <a:spcAft>
                <a:spcPts val="600"/>
              </a:spcAft>
              <a:buFont typeface="Arial" panose="020B0604020202020204" pitchFamily="34" charset="0"/>
              <a:buNone/>
            </a:pPr>
            <a:r>
              <a:rPr lang="en-US" sz="1400" b="1"/>
              <a:t>Unique Role</a:t>
            </a:r>
          </a:p>
          <a:p>
            <a:pPr marL="0" lvl="1" indent="0">
              <a:spcBef>
                <a:spcPts val="1000"/>
              </a:spcBef>
              <a:spcAft>
                <a:spcPts val="600"/>
              </a:spcAft>
              <a:buFont typeface="Arial" panose="020B0604020202020204" pitchFamily="34" charset="0"/>
              <a:buNone/>
            </a:pPr>
            <a:r>
              <a:rPr lang="en-US" sz="1400"/>
              <a:t>Their experience allows them to connect in ways traditional professionals may not.</a:t>
            </a:r>
          </a:p>
        </p:txBody>
      </p:sp>
    </p:spTree>
    <p:extLst>
      <p:ext uri="{BB962C8B-B14F-4D97-AF65-F5344CB8AC3E}">
        <p14:creationId xmlns:p14="http://schemas.microsoft.com/office/powerpoint/2010/main" val="2546597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4101F-C504-E607-71E7-63525EBCC07C}"/>
              </a:ext>
            </a:extLst>
          </p:cNvPr>
          <p:cNvSpPr>
            <a:spLocks noGrp="1"/>
          </p:cNvSpPr>
          <p:nvPr>
            <p:ph type="title"/>
          </p:nvPr>
        </p:nvSpPr>
        <p:spPr>
          <a:xfrm>
            <a:off x="8311896" y="1078992"/>
            <a:ext cx="3273552" cy="1947672"/>
          </a:xfrm>
        </p:spPr>
        <p:txBody>
          <a:bodyPr vert="horz" lIns="91440" tIns="45720" rIns="91440" bIns="45720" rtlCol="0" anchor="b">
            <a:normAutofit/>
          </a:bodyPr>
          <a:lstStyle/>
          <a:p>
            <a:r>
              <a:rPr lang="en-US" sz="3000" b="0" kern="1200">
                <a:latin typeface="+mj-lt"/>
                <a:ea typeface="+mj-ea"/>
                <a:cs typeface="+mj-cs"/>
              </a:rPr>
              <a:t>Key Differences From Traditional Case Management</a:t>
            </a:r>
          </a:p>
        </p:txBody>
      </p:sp>
      <p:pic>
        <p:nvPicPr>
          <p:cNvPr id="4" name="Content Placeholder 3" descr="Social media people communication message speech bubble">
            <a:extLst>
              <a:ext uri="{FF2B5EF4-FFF2-40B4-BE49-F238E27FC236}">
                <a16:creationId xmlns:a16="http://schemas.microsoft.com/office/drawing/2014/main" id="{94BFB5A0-23D3-4457-B8CB-65143494DDB4}"/>
              </a:ext>
            </a:extLst>
          </p:cNvPr>
          <p:cNvPicPr>
            <a:picLocks noGrp="1" noChangeAspect="1"/>
          </p:cNvPicPr>
          <p:nvPr>
            <p:ph type="pic" sz="quarter" idx="13"/>
          </p:nvPr>
        </p:nvPicPr>
        <p:blipFill>
          <a:blip r:embed="rId3"/>
          <a:srcRect l="5915" r="4270"/>
          <a:stretch>
            <a:fillRect/>
          </a:stretch>
        </p:blipFill>
        <p:spPr>
          <a:xfrm>
            <a:off x="342900" y="342901"/>
            <a:ext cx="7391400" cy="6172200"/>
          </a:xfrm>
        </p:spPr>
      </p:pic>
      <p:sp>
        <p:nvSpPr>
          <p:cNvPr id="5" name="TextBox 4">
            <a:extLst>
              <a:ext uri="{FF2B5EF4-FFF2-40B4-BE49-F238E27FC236}">
                <a16:creationId xmlns:a16="http://schemas.microsoft.com/office/drawing/2014/main" id="{5E5EB39D-D750-49F1-9681-7CA811D02B7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3099816"/>
            <a:ext cx="3273552" cy="2953512"/>
          </a:xfrm>
          <a:prstGeom prst="rect">
            <a:avLst/>
          </a:prstGeom>
        </p:spPr>
        <p:txBody>
          <a:bodyPr>
            <a:normAutofit/>
          </a:bodyPr>
          <a:lstStyle/>
          <a:p>
            <a:pPr marL="0" indent="0">
              <a:lnSpc>
                <a:spcPct val="90000"/>
              </a:lnSpc>
              <a:spcBef>
                <a:spcPts val="2500"/>
              </a:spcBef>
              <a:spcAft>
                <a:spcPts val="600"/>
              </a:spcAft>
              <a:buNone/>
            </a:pPr>
            <a:r>
              <a:rPr lang="en-US" sz="900" b="1"/>
              <a:t>Focus on Shared Experience</a:t>
            </a:r>
          </a:p>
          <a:p>
            <a:pPr marL="0" lvl="1" indent="0">
              <a:lnSpc>
                <a:spcPct val="90000"/>
              </a:lnSpc>
              <a:spcBef>
                <a:spcPts val="1000"/>
              </a:spcBef>
              <a:spcAft>
                <a:spcPts val="600"/>
              </a:spcAft>
              <a:buNone/>
            </a:pPr>
            <a:r>
              <a:rPr lang="en-US" sz="900"/>
              <a:t>Peer case managers leverage shared experiences to build trust and foster mutual understanding with clients.</a:t>
            </a:r>
          </a:p>
          <a:p>
            <a:pPr marL="0" indent="0">
              <a:lnSpc>
                <a:spcPct val="90000"/>
              </a:lnSpc>
              <a:spcBef>
                <a:spcPts val="2500"/>
              </a:spcBef>
              <a:spcAft>
                <a:spcPts val="600"/>
              </a:spcAft>
              <a:buNone/>
            </a:pPr>
            <a:r>
              <a:rPr lang="en-US" sz="900" b="1"/>
              <a:t>Promotion of Empathy</a:t>
            </a:r>
          </a:p>
          <a:p>
            <a:pPr marL="0" lvl="1" indent="0">
              <a:lnSpc>
                <a:spcPct val="90000"/>
              </a:lnSpc>
              <a:spcBef>
                <a:spcPts val="1000"/>
              </a:spcBef>
              <a:spcAft>
                <a:spcPts val="600"/>
              </a:spcAft>
              <a:buNone/>
            </a:pPr>
            <a:r>
              <a:rPr lang="en-US" sz="900"/>
              <a:t>This approach encourages deeper empathy between case managers and clients, enhancing support quality.</a:t>
            </a:r>
          </a:p>
          <a:p>
            <a:pPr marL="0" indent="0">
              <a:lnSpc>
                <a:spcPct val="90000"/>
              </a:lnSpc>
              <a:spcBef>
                <a:spcPts val="2500"/>
              </a:spcBef>
              <a:spcAft>
                <a:spcPts val="600"/>
              </a:spcAft>
              <a:buNone/>
            </a:pPr>
            <a:r>
              <a:rPr lang="en-US" sz="900" b="1"/>
              <a:t>Client Empowerment</a:t>
            </a:r>
          </a:p>
          <a:p>
            <a:pPr marL="0" lvl="1" indent="0">
              <a:lnSpc>
                <a:spcPct val="90000"/>
              </a:lnSpc>
              <a:spcBef>
                <a:spcPts val="1000"/>
              </a:spcBef>
              <a:spcAft>
                <a:spcPts val="600"/>
              </a:spcAft>
              <a:buNone/>
            </a:pPr>
            <a:r>
              <a:rPr lang="en-US" sz="900"/>
              <a:t>Peer case management empowers clients by reducing stigma and encouraging active participation in their care.</a:t>
            </a:r>
          </a:p>
        </p:txBody>
      </p:sp>
    </p:spTree>
    <p:extLst>
      <p:ext uri="{BB962C8B-B14F-4D97-AF65-F5344CB8AC3E}">
        <p14:creationId xmlns:p14="http://schemas.microsoft.com/office/powerpoint/2010/main" val="1571653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BB1C5-5B16-2365-EDC7-7CD98CFCD401}"/>
              </a:ext>
            </a:extLst>
          </p:cNvPr>
          <p:cNvSpPr>
            <a:spLocks noGrp="1"/>
          </p:cNvSpPr>
          <p:nvPr>
            <p:ph type="title"/>
          </p:nvPr>
        </p:nvSpPr>
        <p:spPr>
          <a:xfrm>
            <a:off x="7196328" y="601755"/>
            <a:ext cx="4389120" cy="1527048"/>
          </a:xfrm>
        </p:spPr>
        <p:txBody>
          <a:bodyPr vert="horz" lIns="91440" tIns="45720" rIns="91440" bIns="45720" rtlCol="0" anchor="b">
            <a:normAutofit/>
          </a:bodyPr>
          <a:lstStyle/>
          <a:p>
            <a:r>
              <a:rPr lang="en-US" b="0" kern="1200">
                <a:latin typeface="+mj-lt"/>
                <a:ea typeface="+mj-ea"/>
                <a:cs typeface="+mj-cs"/>
              </a:rPr>
              <a:t>Core Principles of Peer Support</a:t>
            </a:r>
          </a:p>
        </p:txBody>
      </p:sp>
      <p:pic>
        <p:nvPicPr>
          <p:cNvPr id="4" name="Content Placeholder 3" descr="Sea of hands in the middle">
            <a:extLst>
              <a:ext uri="{FF2B5EF4-FFF2-40B4-BE49-F238E27FC236}">
                <a16:creationId xmlns:a16="http://schemas.microsoft.com/office/drawing/2014/main" id="{E9FA39DA-0768-48C7-B142-B6C1706A1FC1}"/>
              </a:ext>
            </a:extLst>
          </p:cNvPr>
          <p:cNvPicPr>
            <a:picLocks noGrp="1" noChangeAspect="1"/>
          </p:cNvPicPr>
          <p:nvPr>
            <p:ph type="pic" sz="quarter" idx="13"/>
          </p:nvPr>
        </p:nvPicPr>
        <p:blipFill>
          <a:blip r:embed="rId3"/>
          <a:srcRect l="18251" r="14160" b="-2"/>
          <a:stretch>
            <a:fillRect/>
          </a:stretch>
        </p:blipFill>
        <p:spPr>
          <a:xfrm>
            <a:off x="341522" y="342902"/>
            <a:ext cx="6249778" cy="6172343"/>
          </a:xfrm>
        </p:spPr>
      </p:pic>
      <p:sp>
        <p:nvSpPr>
          <p:cNvPr id="5" name="TextBox 4">
            <a:extLst>
              <a:ext uri="{FF2B5EF4-FFF2-40B4-BE49-F238E27FC236}">
                <a16:creationId xmlns:a16="http://schemas.microsoft.com/office/drawing/2014/main" id="{BE0D0E5B-67E8-4AF5-8F60-610CD5BE81D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96328" y="2276856"/>
            <a:ext cx="438912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Respect</a:t>
            </a:r>
          </a:p>
          <a:p>
            <a:pPr marL="0" lvl="1" indent="0">
              <a:spcBef>
                <a:spcPts val="1000"/>
              </a:spcBef>
              <a:spcAft>
                <a:spcPts val="600"/>
              </a:spcAft>
              <a:buFont typeface="Arial" panose="020B0604020202020204" pitchFamily="34" charset="0"/>
              <a:buNone/>
            </a:pPr>
            <a:r>
              <a:rPr lang="en-US" sz="1400"/>
              <a:t>Respect forms the foundation of peer support, ensuring all voices are valued equally in the community.</a:t>
            </a:r>
          </a:p>
          <a:p>
            <a:pPr marL="0" indent="0">
              <a:spcBef>
                <a:spcPts val="2500"/>
              </a:spcBef>
              <a:spcAft>
                <a:spcPts val="600"/>
              </a:spcAft>
              <a:buFont typeface="Arial" panose="020B0604020202020204" pitchFamily="34" charset="0"/>
              <a:buNone/>
            </a:pPr>
            <a:r>
              <a:rPr lang="en-US" sz="1400" b="1"/>
              <a:t>Shared Responsibility</a:t>
            </a:r>
          </a:p>
          <a:p>
            <a:pPr marL="0" lvl="1" indent="0">
              <a:spcBef>
                <a:spcPts val="1000"/>
              </a:spcBef>
              <a:spcAft>
                <a:spcPts val="600"/>
              </a:spcAft>
              <a:buFont typeface="Arial" panose="020B0604020202020204" pitchFamily="34" charset="0"/>
              <a:buNone/>
            </a:pPr>
            <a:r>
              <a:rPr lang="en-US" sz="1400"/>
              <a:t>Shared responsibility promotes collective ownership and accountability among peers for mutual growth.</a:t>
            </a:r>
          </a:p>
          <a:p>
            <a:pPr marL="0" indent="0">
              <a:spcBef>
                <a:spcPts val="2500"/>
              </a:spcBef>
              <a:spcAft>
                <a:spcPts val="600"/>
              </a:spcAft>
              <a:buFont typeface="Arial" panose="020B0604020202020204" pitchFamily="34" charset="0"/>
              <a:buNone/>
            </a:pPr>
            <a:r>
              <a:rPr lang="en-US" sz="1400" b="1"/>
              <a:t>Mutual Empowerment</a:t>
            </a:r>
          </a:p>
          <a:p>
            <a:pPr marL="0" lvl="1" indent="0">
              <a:spcBef>
                <a:spcPts val="1000"/>
              </a:spcBef>
              <a:spcAft>
                <a:spcPts val="600"/>
              </a:spcAft>
              <a:buFont typeface="Arial" panose="020B0604020202020204" pitchFamily="34" charset="0"/>
              <a:buNone/>
            </a:pPr>
            <a:r>
              <a:rPr lang="en-US" sz="1400"/>
              <a:t>Mutual empowerment encourages peers to uplift each other, fostering hope and resilience together.</a:t>
            </a:r>
          </a:p>
        </p:txBody>
      </p:sp>
    </p:spTree>
    <p:extLst>
      <p:ext uri="{BB962C8B-B14F-4D97-AF65-F5344CB8AC3E}">
        <p14:creationId xmlns:p14="http://schemas.microsoft.com/office/powerpoint/2010/main" val="1260298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9C8AF-1D0B-CFA5-5181-02E68821B511}"/>
              </a:ext>
            </a:extLst>
          </p:cNvPr>
          <p:cNvSpPr>
            <a:spLocks noGrp="1"/>
          </p:cNvSpPr>
          <p:nvPr>
            <p:ph type="title"/>
          </p:nvPr>
        </p:nvSpPr>
        <p:spPr>
          <a:xfrm>
            <a:off x="429768" y="1810512"/>
            <a:ext cx="7772400" cy="4562856"/>
          </a:xfrm>
        </p:spPr>
        <p:txBody>
          <a:bodyPr anchor="b">
            <a:normAutofit/>
          </a:bodyPr>
          <a:lstStyle/>
          <a:p>
            <a:r>
              <a:rPr lang="en-US"/>
              <a:t>The Concept of Self-Sufficiency in Case Management</a:t>
            </a:r>
          </a:p>
        </p:txBody>
      </p:sp>
      <p:sp>
        <p:nvSpPr>
          <p:cNvPr id="7" name="Text Placeholder 2">
            <a:extLst>
              <a:ext uri="{FF2B5EF4-FFF2-40B4-BE49-F238E27FC236}">
                <a16:creationId xmlns:a16="http://schemas.microsoft.com/office/drawing/2014/main" id="{1B394312-9A09-6F02-9560-A3963C6DF6BB}"/>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2864840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0D0BC-2FAF-8E13-1874-D9FCABB9E316}"/>
              </a:ext>
            </a:extLst>
          </p:cNvPr>
          <p:cNvSpPr>
            <a:spLocks noGrp="1"/>
          </p:cNvSpPr>
          <p:nvPr>
            <p:ph type="title"/>
          </p:nvPr>
        </p:nvSpPr>
        <p:spPr/>
        <p:txBody>
          <a:bodyPr>
            <a:normAutofit/>
          </a:bodyPr>
          <a:lstStyle/>
          <a:p>
            <a:r>
              <a:rPr lang="en-US" sz="4200"/>
              <a:t>What Self-Sufficiency Means in Human Services</a:t>
            </a:r>
          </a:p>
        </p:txBody>
      </p:sp>
      <p:graphicFrame>
        <p:nvGraphicFramePr>
          <p:cNvPr id="4" name="Content Placeholder 4">
            <a:extLst>
              <a:ext uri="{FF2B5EF4-FFF2-40B4-BE49-F238E27FC236}">
                <a16:creationId xmlns:a16="http://schemas.microsoft.com/office/drawing/2014/main" id="{E6873531-07A5-489F-9487-FF252BCB3419}"/>
              </a:ext>
            </a:extLst>
          </p:cNvPr>
          <p:cNvGraphicFramePr>
            <a:graphicFrameLocks noGrp="1"/>
          </p:cNvGraphicFramePr>
          <p:nvPr>
            <p:ph idx="1"/>
            <p:extLst>
              <p:ext uri="{D42A27DB-BD31-4B8C-83A1-F6EECF244321}">
                <p14:modId xmlns:p14="http://schemas.microsoft.com/office/powerpoint/2010/main" val="1193554633"/>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137159" y="329450"/>
          <a:ext cx="11924209" cy="619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422351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92CA5-0740-6929-CE26-50B7F7457C33}"/>
              </a:ext>
            </a:extLst>
          </p:cNvPr>
          <p:cNvSpPr>
            <a:spLocks noGrp="1"/>
          </p:cNvSpPr>
          <p:nvPr>
            <p:ph type="title"/>
          </p:nvPr>
        </p:nvSpPr>
        <p:spPr>
          <a:xfrm>
            <a:off x="7196328" y="601755"/>
            <a:ext cx="4389120" cy="1527048"/>
          </a:xfrm>
        </p:spPr>
        <p:txBody>
          <a:bodyPr vert="horz" lIns="91440" tIns="45720" rIns="91440" bIns="45720" rtlCol="0" anchor="b">
            <a:normAutofit/>
          </a:bodyPr>
          <a:lstStyle/>
          <a:p>
            <a:r>
              <a:rPr lang="en-US" b="0" kern="1200">
                <a:latin typeface="+mj-lt"/>
                <a:ea typeface="+mj-ea"/>
                <a:cs typeface="+mj-cs"/>
              </a:rPr>
              <a:t>Skills and Resources Essential for Self-Sufficiency</a:t>
            </a:r>
          </a:p>
        </p:txBody>
      </p:sp>
      <p:pic>
        <p:nvPicPr>
          <p:cNvPr id="4" name="Content Placeholder 3" descr="Hand drawn businessman and business woman icons in red and black colors are connected by arrows randomly on white background. This image shows the social media, and online communication between business people.">
            <a:extLst>
              <a:ext uri="{FF2B5EF4-FFF2-40B4-BE49-F238E27FC236}">
                <a16:creationId xmlns:a16="http://schemas.microsoft.com/office/drawing/2014/main" id="{E4F52348-04D4-4670-A753-8C0EF00DC0E1}"/>
              </a:ext>
            </a:extLst>
          </p:cNvPr>
          <p:cNvPicPr>
            <a:picLocks noGrp="1" noChangeAspect="1"/>
          </p:cNvPicPr>
          <p:nvPr>
            <p:ph type="pic" sz="quarter" idx="13"/>
          </p:nvPr>
        </p:nvPicPr>
        <p:blipFill>
          <a:blip r:embed="rId3"/>
          <a:srcRect l="19046" r="13366" b="-2"/>
          <a:stretch>
            <a:fillRect/>
          </a:stretch>
        </p:blipFill>
        <p:spPr>
          <a:xfrm>
            <a:off x="341522" y="342902"/>
            <a:ext cx="6249778" cy="6172343"/>
          </a:xfrm>
        </p:spPr>
      </p:pic>
      <p:sp>
        <p:nvSpPr>
          <p:cNvPr id="5" name="TextBox 4">
            <a:extLst>
              <a:ext uri="{FF2B5EF4-FFF2-40B4-BE49-F238E27FC236}">
                <a16:creationId xmlns:a16="http://schemas.microsoft.com/office/drawing/2014/main" id="{D0F6E3B6-B98C-4174-AF57-D5D94A67432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96328" y="2276856"/>
            <a:ext cx="438912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Essential Skills</a:t>
            </a:r>
          </a:p>
          <a:p>
            <a:pPr marL="0" lvl="1" indent="0">
              <a:spcBef>
                <a:spcPts val="1000"/>
              </a:spcBef>
              <a:spcAft>
                <a:spcPts val="600"/>
              </a:spcAft>
              <a:buFont typeface="Arial" panose="020B0604020202020204" pitchFamily="34" charset="0"/>
              <a:buNone/>
            </a:pPr>
            <a:r>
              <a:rPr lang="en-US" sz="1400"/>
              <a:t>Problem-solving, financial literacy, and communication are crucial skills for achieving self-sufficiency and independence.</a:t>
            </a:r>
          </a:p>
          <a:p>
            <a:pPr marL="0" indent="0">
              <a:spcBef>
                <a:spcPts val="2500"/>
              </a:spcBef>
              <a:spcAft>
                <a:spcPts val="600"/>
              </a:spcAft>
              <a:buFont typeface="Arial" panose="020B0604020202020204" pitchFamily="34" charset="0"/>
              <a:buNone/>
            </a:pPr>
            <a:r>
              <a:rPr lang="en-US" sz="1400" b="1"/>
              <a:t>Vital Resources</a:t>
            </a:r>
          </a:p>
          <a:p>
            <a:pPr marL="0" lvl="1" indent="0">
              <a:spcBef>
                <a:spcPts val="1000"/>
              </a:spcBef>
              <a:spcAft>
                <a:spcPts val="600"/>
              </a:spcAft>
              <a:buFont typeface="Arial" panose="020B0604020202020204" pitchFamily="34" charset="0"/>
              <a:buNone/>
            </a:pPr>
            <a:r>
              <a:rPr lang="en-US" sz="1400"/>
              <a:t>Access to housing, education, and social support networks provides the foundation necessary for sustaining independence.</a:t>
            </a:r>
          </a:p>
        </p:txBody>
      </p:sp>
    </p:spTree>
    <p:extLst>
      <p:ext uri="{BB962C8B-B14F-4D97-AF65-F5344CB8AC3E}">
        <p14:creationId xmlns:p14="http://schemas.microsoft.com/office/powerpoint/2010/main" val="8014042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TotalTime>
  <Words>1545</Words>
  <Application>Microsoft Office PowerPoint</Application>
  <PresentationFormat>Widescreen</PresentationFormat>
  <Paragraphs>136</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Aptos</vt:lpstr>
      <vt:lpstr>Arial</vt:lpstr>
      <vt:lpstr>Neue Haas Grotesk Text Pro</vt:lpstr>
      <vt:lpstr>DuneVTI</vt:lpstr>
      <vt:lpstr>Peer Case Managers and Their Role in Fostering Self-Sufficiency</vt:lpstr>
      <vt:lpstr>Agenda Overview</vt:lpstr>
      <vt:lpstr>Understanding Peer Case Management</vt:lpstr>
      <vt:lpstr>Definition and Scope of Peer Case Managers</vt:lpstr>
      <vt:lpstr>Key Differences From Traditional Case Management</vt:lpstr>
      <vt:lpstr>Core Principles of Peer Support</vt:lpstr>
      <vt:lpstr>The Concept of Self-Sufficiency in Case Management</vt:lpstr>
      <vt:lpstr>What Self-Sufficiency Means in Human Services</vt:lpstr>
      <vt:lpstr>Skills and Resources Essential for Self-Sufficiency</vt:lpstr>
      <vt:lpstr>Barriers to Achieving Self-Sufficiency</vt:lpstr>
      <vt:lpstr>Strategies Peer Case Managers Use to Promote Self-Sufficiency</vt:lpstr>
      <vt:lpstr>Empowerment and Motivational Interviewing</vt:lpstr>
      <vt:lpstr>Resource Navigation and Advocacy</vt:lpstr>
      <vt:lpstr>Goal-Setting and Action Planning</vt:lpstr>
      <vt:lpstr>Impact and Outcomes of Peer Case Management</vt:lpstr>
      <vt:lpstr>Success Stories and Client Perspectives</vt:lpstr>
      <vt:lpstr>Data and Evidence of Improved Self-Sufficiency</vt:lpstr>
      <vt:lpstr>Challenges and Areas for Improvement</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WRAP of DC</dc:creator>
  <cp:lastModifiedBy>WRAP of DC</cp:lastModifiedBy>
  <cp:revision>1</cp:revision>
  <dcterms:created xsi:type="dcterms:W3CDTF">2025-12-27T17:40:05Z</dcterms:created>
  <dcterms:modified xsi:type="dcterms:W3CDTF">2025-12-27T17:58:15Z</dcterms:modified>
</cp:coreProperties>
</file>