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al Interviewing: Empowering Change Through Collaborative Conversation" id="{A3F4E438-5884-4D5A-A050-A7F46A0271C5}">
          <p14:sldIdLst>
            <p14:sldId id="2561"/>
            <p14:sldId id="2562"/>
          </p14:sldIdLst>
        </p14:section>
        <p14:section name="Foundations of Motivational Interviewing" id="{46431B25-7D41-4570-BA28-DD175B5BB658}">
          <p14:sldIdLst>
            <p14:sldId id="2563"/>
            <p14:sldId id="2564"/>
            <p14:sldId id="2565"/>
            <p14:sldId id="2566"/>
          </p14:sldIdLst>
        </p14:section>
        <p14:section name="Key Techniques and Strategies" id="{2327B7C4-CB29-47E0-9945-1D17290603A6}">
          <p14:sldIdLst>
            <p14:sldId id="2567"/>
            <p14:sldId id="2568"/>
            <p14:sldId id="2569"/>
            <p14:sldId id="2570"/>
          </p14:sldIdLst>
        </p14:section>
        <p14:section name="Applications in Different Contexts" id="{039C39E2-5209-45FC-825E-A3EE8EB22911}">
          <p14:sldIdLst>
            <p14:sldId id="2571"/>
            <p14:sldId id="2572"/>
            <p14:sldId id="2573"/>
            <p14:sldId id="2574"/>
          </p14:sldIdLst>
        </p14:section>
        <p14:section name="Challenges and Best Practices" id="{D82FE778-10CE-4119-B9EA-A19084A277CA}">
          <p14:sldIdLst>
            <p14:sldId id="2575"/>
            <p14:sldId id="2576"/>
            <p14:sldId id="2577"/>
            <p14:sldId id="2578"/>
          </p14:sldIdLst>
        </p14:section>
        <p14:section name="Conclusion" id="{BF70645F-64DF-4859-A4E9-9961332649F0}">
          <p14:sldIdLst>
            <p14:sldId id="25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1098" y="2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22C1D-864C-4920-A86D-72C1859B5A7D}"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33B81FFB-BF2E-4CD9-820B-CFCA20B48592}">
      <dgm:prSet/>
      <dgm:spPr/>
      <dgm:t>
        <a:bodyPr/>
        <a:lstStyle/>
        <a:p>
          <a:pPr>
            <a:lnSpc>
              <a:spcPct val="100000"/>
            </a:lnSpc>
            <a:defRPr b="1"/>
          </a:pPr>
          <a:r>
            <a:rPr lang="en-US"/>
            <a:t>Motivational Interviewing Approach</a:t>
          </a:r>
        </a:p>
      </dgm:t>
    </dgm:pt>
    <dgm:pt modelId="{01F56016-923D-4B9B-A74A-ECB4F50383AD}" type="parTrans" cxnId="{BF3DC287-1204-4870-A302-2550CC594198}">
      <dgm:prSet/>
      <dgm:spPr/>
      <dgm:t>
        <a:bodyPr/>
        <a:lstStyle/>
        <a:p>
          <a:endParaRPr lang="en-US"/>
        </a:p>
      </dgm:t>
    </dgm:pt>
    <dgm:pt modelId="{B37C0C09-0989-4FED-8DFC-DA341A953661}" type="sibTrans" cxnId="{BF3DC287-1204-4870-A302-2550CC594198}">
      <dgm:prSet/>
      <dgm:spPr/>
      <dgm:t>
        <a:bodyPr/>
        <a:lstStyle/>
        <a:p>
          <a:pPr>
            <a:lnSpc>
              <a:spcPct val="100000"/>
            </a:lnSpc>
            <a:defRPr b="1"/>
          </a:pPr>
          <a:endParaRPr lang="en-US"/>
        </a:p>
      </dgm:t>
    </dgm:pt>
    <dgm:pt modelId="{45D3CA09-89EE-472F-8DDB-A30FF76F401F}">
      <dgm:prSet/>
      <dgm:spPr/>
      <dgm:t>
        <a:bodyPr/>
        <a:lstStyle/>
        <a:p>
          <a:pPr>
            <a:lnSpc>
              <a:spcPct val="100000"/>
            </a:lnSpc>
          </a:pPr>
          <a:r>
            <a:rPr lang="en-US"/>
            <a:t>Motivational interviewing helps clients explore and resolve ambivalence toward change in a supportive setting.</a:t>
          </a:r>
        </a:p>
      </dgm:t>
    </dgm:pt>
    <dgm:pt modelId="{F2523B7D-16EB-4979-8586-86E2FD3E94B1}" type="parTrans" cxnId="{A911F283-87F6-4F35-A7D7-E575DAA6050B}">
      <dgm:prSet/>
      <dgm:spPr/>
      <dgm:t>
        <a:bodyPr/>
        <a:lstStyle/>
        <a:p>
          <a:endParaRPr lang="en-US"/>
        </a:p>
      </dgm:t>
    </dgm:pt>
    <dgm:pt modelId="{17B56AF6-24A6-4CB4-A384-2F6CCFADA5DF}" type="sibTrans" cxnId="{A911F283-87F6-4F35-A7D7-E575DAA6050B}">
      <dgm:prSet/>
      <dgm:spPr/>
      <dgm:t>
        <a:bodyPr/>
        <a:lstStyle/>
        <a:p>
          <a:endParaRPr lang="en-US"/>
        </a:p>
      </dgm:t>
    </dgm:pt>
    <dgm:pt modelId="{FF83B275-5540-43B7-892A-3B2C91AA960D}">
      <dgm:prSet/>
      <dgm:spPr/>
      <dgm:t>
        <a:bodyPr/>
        <a:lstStyle/>
        <a:p>
          <a:pPr>
            <a:lnSpc>
              <a:spcPct val="100000"/>
            </a:lnSpc>
            <a:defRPr b="1"/>
          </a:pPr>
          <a:r>
            <a:rPr lang="en-US"/>
            <a:t>Fostering Intrinsic Motivation</a:t>
          </a:r>
        </a:p>
      </dgm:t>
    </dgm:pt>
    <dgm:pt modelId="{2646C62F-1F9D-4A4E-B904-9E715BB1F2BA}" type="parTrans" cxnId="{B31741F0-974A-41FC-8B03-3E7BB422D6FE}">
      <dgm:prSet/>
      <dgm:spPr/>
      <dgm:t>
        <a:bodyPr/>
        <a:lstStyle/>
        <a:p>
          <a:endParaRPr lang="en-US"/>
        </a:p>
      </dgm:t>
    </dgm:pt>
    <dgm:pt modelId="{F2463071-DBF4-4B65-A61C-4D85B3814422}" type="sibTrans" cxnId="{B31741F0-974A-41FC-8B03-3E7BB422D6FE}">
      <dgm:prSet/>
      <dgm:spPr/>
      <dgm:t>
        <a:bodyPr/>
        <a:lstStyle/>
        <a:p>
          <a:pPr>
            <a:lnSpc>
              <a:spcPct val="100000"/>
            </a:lnSpc>
            <a:defRPr b="1"/>
          </a:pPr>
          <a:endParaRPr lang="en-US"/>
        </a:p>
      </dgm:t>
    </dgm:pt>
    <dgm:pt modelId="{511CC91B-5579-4163-868F-5F8EE24F6ADB}">
      <dgm:prSet/>
      <dgm:spPr/>
      <dgm:t>
        <a:bodyPr/>
        <a:lstStyle/>
        <a:p>
          <a:pPr>
            <a:lnSpc>
              <a:spcPct val="100000"/>
            </a:lnSpc>
          </a:pPr>
          <a:r>
            <a:rPr lang="en-US"/>
            <a:t>This approach empowers clients to find their own motivation to achieve therapeutic goals effectively.</a:t>
          </a:r>
        </a:p>
      </dgm:t>
    </dgm:pt>
    <dgm:pt modelId="{F0DF3EEA-959E-42CE-AE22-AA998DF64237}" type="parTrans" cxnId="{ADB7433A-9607-4056-8A57-41F85A088E24}">
      <dgm:prSet/>
      <dgm:spPr/>
      <dgm:t>
        <a:bodyPr/>
        <a:lstStyle/>
        <a:p>
          <a:endParaRPr lang="en-US"/>
        </a:p>
      </dgm:t>
    </dgm:pt>
    <dgm:pt modelId="{25F40B98-3734-47B9-A7D3-6B84083B1220}" type="sibTrans" cxnId="{ADB7433A-9607-4056-8A57-41F85A088E24}">
      <dgm:prSet/>
      <dgm:spPr/>
      <dgm:t>
        <a:bodyPr/>
        <a:lstStyle/>
        <a:p>
          <a:endParaRPr lang="en-US"/>
        </a:p>
      </dgm:t>
    </dgm:pt>
    <dgm:pt modelId="{FF188482-6441-424C-A481-95BD28891BDA}">
      <dgm:prSet/>
      <dgm:spPr/>
      <dgm:t>
        <a:bodyPr/>
        <a:lstStyle/>
        <a:p>
          <a:pPr>
            <a:lnSpc>
              <a:spcPct val="100000"/>
            </a:lnSpc>
            <a:defRPr b="1"/>
          </a:pPr>
          <a:r>
            <a:rPr lang="en-US"/>
            <a:t>Strengthening Commitment</a:t>
          </a:r>
        </a:p>
      </dgm:t>
    </dgm:pt>
    <dgm:pt modelId="{9280D2E4-4B89-4CBB-B715-E3529CAB617A}" type="parTrans" cxnId="{2DA6F79E-F979-46D4-A4D8-D0CC39B3513F}">
      <dgm:prSet/>
      <dgm:spPr/>
      <dgm:t>
        <a:bodyPr/>
        <a:lstStyle/>
        <a:p>
          <a:endParaRPr lang="en-US"/>
        </a:p>
      </dgm:t>
    </dgm:pt>
    <dgm:pt modelId="{4C717EAC-6E79-441C-B8B0-2ED37826BC2E}" type="sibTrans" cxnId="{2DA6F79E-F979-46D4-A4D8-D0CC39B3513F}">
      <dgm:prSet/>
      <dgm:spPr/>
      <dgm:t>
        <a:bodyPr/>
        <a:lstStyle/>
        <a:p>
          <a:endParaRPr lang="en-US"/>
        </a:p>
      </dgm:t>
    </dgm:pt>
    <dgm:pt modelId="{9D57E3E7-E901-46A7-9D24-958202F0E53A}">
      <dgm:prSet/>
      <dgm:spPr/>
      <dgm:t>
        <a:bodyPr/>
        <a:lstStyle/>
        <a:p>
          <a:pPr>
            <a:lnSpc>
              <a:spcPct val="100000"/>
            </a:lnSpc>
          </a:pPr>
          <a:r>
            <a:rPr lang="en-US"/>
            <a:t>Motivational interviewing enhances clients’ commitment to positive behavioral changes and goal attainment.</a:t>
          </a:r>
        </a:p>
      </dgm:t>
    </dgm:pt>
    <dgm:pt modelId="{74DFF5CC-383A-4988-ACCA-8F0B4760BBD4}" type="parTrans" cxnId="{BF4BBADD-697F-4856-86F3-692D15374B27}">
      <dgm:prSet/>
      <dgm:spPr/>
      <dgm:t>
        <a:bodyPr/>
        <a:lstStyle/>
        <a:p>
          <a:endParaRPr lang="en-US"/>
        </a:p>
      </dgm:t>
    </dgm:pt>
    <dgm:pt modelId="{5D35E838-B0FA-4167-A4FB-55E818B6B18C}" type="sibTrans" cxnId="{BF4BBADD-697F-4856-86F3-692D15374B27}">
      <dgm:prSet/>
      <dgm:spPr/>
      <dgm:t>
        <a:bodyPr/>
        <a:lstStyle/>
        <a:p>
          <a:endParaRPr lang="en-US"/>
        </a:p>
      </dgm:t>
    </dgm:pt>
    <dgm:pt modelId="{E472B33D-2E23-4459-9EA1-724813C6B74C}" type="pres">
      <dgm:prSet presAssocID="{36122C1D-864C-4920-A86D-72C1859B5A7D}" presName="Root" presStyleCnt="0">
        <dgm:presLayoutVars>
          <dgm:dir/>
          <dgm:resizeHandles val="exact"/>
        </dgm:presLayoutVars>
      </dgm:prSet>
      <dgm:spPr/>
    </dgm:pt>
    <dgm:pt modelId="{9EE2891E-45E5-455D-A684-1367D8429141}" type="pres">
      <dgm:prSet presAssocID="{33B81FFB-BF2E-4CD9-820B-CFCA20B48592}" presName="Composite" presStyleCnt="0"/>
      <dgm:spPr/>
    </dgm:pt>
    <dgm:pt modelId="{2A6D5865-10DA-40E3-984D-DBD2FC600CF7}" type="pres">
      <dgm:prSet presAssocID="{33B81FFB-BF2E-4CD9-820B-CFCA20B48592}"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33251" r="-3" b="-3"/>
          <a:stretch/>
        </a:blipFill>
      </dgm:spPr>
      <dgm:extLst>
        <a:ext uri="{E40237B7-FDA0-4F09-8148-C483321AD2D9}">
          <dgm14:cNvPr xmlns:dgm14="http://schemas.microsoft.com/office/drawing/2010/diagram" id="0" name="" descr="couple seeing a psychotherapist"/>
        </a:ext>
      </dgm:extLst>
    </dgm:pt>
    <dgm:pt modelId="{099933F3-9EE5-4A24-865C-7E1B3410A869}" type="pres">
      <dgm:prSet presAssocID="{33B81FFB-BF2E-4CD9-820B-CFCA20B48592}" presName="Subtitle" presStyleLbl="revTx" presStyleIdx="0" presStyleCnt="6">
        <dgm:presLayoutVars>
          <dgm:chMax val="0"/>
          <dgm:bulletEnabled/>
        </dgm:presLayoutVars>
      </dgm:prSet>
      <dgm:spPr/>
    </dgm:pt>
    <dgm:pt modelId="{691A2FBA-A433-446D-A88A-4BF72E1508EE}" type="pres">
      <dgm:prSet presAssocID="{33B81FFB-BF2E-4CD9-820B-CFCA20B48592}" presName="Description" presStyleLbl="revTx" presStyleIdx="1" presStyleCnt="6">
        <dgm:presLayoutVars>
          <dgm:bulletEnabled/>
        </dgm:presLayoutVars>
      </dgm:prSet>
      <dgm:spPr/>
    </dgm:pt>
    <dgm:pt modelId="{9097A4E9-1EF4-4A02-AD8F-C3B0D43BF668}" type="pres">
      <dgm:prSet presAssocID="{B37C0C09-0989-4FED-8DFC-DA341A953661}" presName="sibTrans" presStyleLbl="sibTrans2D1" presStyleIdx="0" presStyleCnt="0"/>
      <dgm:spPr/>
    </dgm:pt>
    <dgm:pt modelId="{5DCDC57E-A2A7-44D3-A6CB-E904D188B822}" type="pres">
      <dgm:prSet presAssocID="{FF83B275-5540-43B7-892A-3B2C91AA960D}" presName="Composite" presStyleCnt="0"/>
      <dgm:spPr/>
    </dgm:pt>
    <dgm:pt modelId="{5006910F-5949-4B6B-AAE2-C8132E2D8866}" type="pres">
      <dgm:prSet presAssocID="{FF83B275-5540-43B7-892A-3B2C91AA960D}"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33500" r="2" b="3"/>
          <a:stretch/>
        </a:blipFill>
      </dgm:spPr>
      <dgm:extLst>
        <a:ext uri="{E40237B7-FDA0-4F09-8148-C483321AD2D9}">
          <dgm14:cNvPr xmlns:dgm14="http://schemas.microsoft.com/office/drawing/2010/diagram" id="0" name="" descr="Man attending counseling"/>
        </a:ext>
      </dgm:extLst>
    </dgm:pt>
    <dgm:pt modelId="{86DF273A-98A5-4D19-BF20-1E725692984B}" type="pres">
      <dgm:prSet presAssocID="{FF83B275-5540-43B7-892A-3B2C91AA960D}" presName="Subtitle" presStyleLbl="revTx" presStyleIdx="2" presStyleCnt="6">
        <dgm:presLayoutVars>
          <dgm:chMax val="0"/>
          <dgm:bulletEnabled/>
        </dgm:presLayoutVars>
      </dgm:prSet>
      <dgm:spPr/>
    </dgm:pt>
    <dgm:pt modelId="{928F3F80-1AF6-41BA-B4F4-91E4B8CCB0BE}" type="pres">
      <dgm:prSet presAssocID="{FF83B275-5540-43B7-892A-3B2C91AA960D}" presName="Description" presStyleLbl="revTx" presStyleIdx="3" presStyleCnt="6">
        <dgm:presLayoutVars>
          <dgm:bulletEnabled/>
        </dgm:presLayoutVars>
      </dgm:prSet>
      <dgm:spPr/>
    </dgm:pt>
    <dgm:pt modelId="{5CD77002-5CBF-4604-8649-72CCAEBF35CE}" type="pres">
      <dgm:prSet presAssocID="{F2463071-DBF4-4B65-A61C-4D85B3814422}" presName="sibTrans" presStyleLbl="sibTrans2D1" presStyleIdx="0" presStyleCnt="0"/>
      <dgm:spPr/>
    </dgm:pt>
    <dgm:pt modelId="{D1600260-506D-41EA-B806-C177BCE96416}" type="pres">
      <dgm:prSet presAssocID="{FF188482-6441-424C-A481-95BD28891BDA}" presName="Composite" presStyleCnt="0"/>
      <dgm:spPr/>
    </dgm:pt>
    <dgm:pt modelId="{1032E90B-426E-4F14-A60A-E31014165B23}" type="pres">
      <dgm:prSet presAssocID="{FF188482-6441-424C-A481-95BD28891BDA}"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8587" r="24661" b="-3"/>
          <a:stretch/>
        </a:blipFill>
      </dgm:spPr>
      <dgm:extLst>
        <a:ext uri="{E40237B7-FDA0-4F09-8148-C483321AD2D9}">
          <dgm14:cNvPr xmlns:dgm14="http://schemas.microsoft.com/office/drawing/2010/diagram" id="0" name="" descr="Young sportsman talking with male physical therapist in his office, having a medical interview."/>
        </a:ext>
      </dgm:extLst>
    </dgm:pt>
    <dgm:pt modelId="{47C34881-E833-4BC6-8051-DC5060052581}" type="pres">
      <dgm:prSet presAssocID="{FF188482-6441-424C-A481-95BD28891BDA}" presName="Subtitle" presStyleLbl="revTx" presStyleIdx="4" presStyleCnt="6">
        <dgm:presLayoutVars>
          <dgm:chMax val="0"/>
          <dgm:bulletEnabled/>
        </dgm:presLayoutVars>
      </dgm:prSet>
      <dgm:spPr/>
    </dgm:pt>
    <dgm:pt modelId="{241A16B9-80BB-4677-9BBE-C93A1DDE7978}" type="pres">
      <dgm:prSet presAssocID="{FF188482-6441-424C-A481-95BD28891BDA}" presName="Description" presStyleLbl="revTx" presStyleIdx="5" presStyleCnt="6">
        <dgm:presLayoutVars>
          <dgm:bulletEnabled/>
        </dgm:presLayoutVars>
      </dgm:prSet>
      <dgm:spPr/>
    </dgm:pt>
  </dgm:ptLst>
  <dgm:cxnLst>
    <dgm:cxn modelId="{4C335A36-78C0-476B-AC53-6D00299D99A4}" type="presOf" srcId="{FF188482-6441-424C-A481-95BD28891BDA}" destId="{47C34881-E833-4BC6-8051-DC5060052581}" srcOrd="0" destOrd="0" presId="urn:microsoft.com/office/officeart/2024/3/layout/verticalVisualTextBlock1"/>
    <dgm:cxn modelId="{ADB7433A-9607-4056-8A57-41F85A088E24}" srcId="{FF83B275-5540-43B7-892A-3B2C91AA960D}" destId="{511CC91B-5579-4163-868F-5F8EE24F6ADB}" srcOrd="0" destOrd="0" parTransId="{F0DF3EEA-959E-42CE-AE22-AA998DF64237}" sibTransId="{25F40B98-3734-47B9-A7D3-6B84083B1220}"/>
    <dgm:cxn modelId="{0FEED247-79BE-4D59-AA45-C541B8D6625E}" type="presOf" srcId="{511CC91B-5579-4163-868F-5F8EE24F6ADB}" destId="{928F3F80-1AF6-41BA-B4F4-91E4B8CCB0BE}" srcOrd="0" destOrd="0" presId="urn:microsoft.com/office/officeart/2024/3/layout/verticalVisualTextBlock1"/>
    <dgm:cxn modelId="{DAE7B350-152A-4CEE-9DB8-C286FEE5EBCE}" type="presOf" srcId="{33B81FFB-BF2E-4CD9-820B-CFCA20B48592}" destId="{099933F3-9EE5-4A24-865C-7E1B3410A869}" srcOrd="0" destOrd="0" presId="urn:microsoft.com/office/officeart/2024/3/layout/verticalVisualTextBlock1"/>
    <dgm:cxn modelId="{00623156-9ED9-48E7-93E7-BCA4693FDB54}" type="presOf" srcId="{F2463071-DBF4-4B65-A61C-4D85B3814422}" destId="{5CD77002-5CBF-4604-8649-72CCAEBF35CE}" srcOrd="0" destOrd="0" presId="urn:microsoft.com/office/officeart/2024/3/layout/verticalVisualTextBlock1"/>
    <dgm:cxn modelId="{A911F283-87F6-4F35-A7D7-E575DAA6050B}" srcId="{33B81FFB-BF2E-4CD9-820B-CFCA20B48592}" destId="{45D3CA09-89EE-472F-8DDB-A30FF76F401F}" srcOrd="0" destOrd="0" parTransId="{F2523B7D-16EB-4979-8586-86E2FD3E94B1}" sibTransId="{17B56AF6-24A6-4CB4-A384-2F6CCFADA5DF}"/>
    <dgm:cxn modelId="{BF3DC287-1204-4870-A302-2550CC594198}" srcId="{36122C1D-864C-4920-A86D-72C1859B5A7D}" destId="{33B81FFB-BF2E-4CD9-820B-CFCA20B48592}" srcOrd="0" destOrd="0" parTransId="{01F56016-923D-4B9B-A74A-ECB4F50383AD}" sibTransId="{B37C0C09-0989-4FED-8DFC-DA341A953661}"/>
    <dgm:cxn modelId="{2DA6F79E-F979-46D4-A4D8-D0CC39B3513F}" srcId="{36122C1D-864C-4920-A86D-72C1859B5A7D}" destId="{FF188482-6441-424C-A481-95BD28891BDA}" srcOrd="2" destOrd="0" parTransId="{9280D2E4-4B89-4CBB-B715-E3529CAB617A}" sibTransId="{4C717EAC-6E79-441C-B8B0-2ED37826BC2E}"/>
    <dgm:cxn modelId="{30F088B1-A6A9-4764-BDD1-6231D2336A73}" type="presOf" srcId="{9D57E3E7-E901-46A7-9D24-958202F0E53A}" destId="{241A16B9-80BB-4677-9BBE-C93A1DDE7978}" srcOrd="0" destOrd="0" presId="urn:microsoft.com/office/officeart/2024/3/layout/verticalVisualTextBlock1"/>
    <dgm:cxn modelId="{425C23D4-27B2-45F4-A9B6-15E633DD6C88}" type="presOf" srcId="{36122C1D-864C-4920-A86D-72C1859B5A7D}" destId="{E472B33D-2E23-4459-9EA1-724813C6B74C}" srcOrd="0" destOrd="0" presId="urn:microsoft.com/office/officeart/2024/3/layout/verticalVisualTextBlock1"/>
    <dgm:cxn modelId="{BF4BBADD-697F-4856-86F3-692D15374B27}" srcId="{FF188482-6441-424C-A481-95BD28891BDA}" destId="{9D57E3E7-E901-46A7-9D24-958202F0E53A}" srcOrd="0" destOrd="0" parTransId="{74DFF5CC-383A-4988-ACCA-8F0B4760BBD4}" sibTransId="{5D35E838-B0FA-4167-A4FB-55E818B6B18C}"/>
    <dgm:cxn modelId="{9E9DE8EA-B9EB-4CCE-890C-815DB21DFFA7}" type="presOf" srcId="{B37C0C09-0989-4FED-8DFC-DA341A953661}" destId="{9097A4E9-1EF4-4A02-AD8F-C3B0D43BF668}" srcOrd="0" destOrd="0" presId="urn:microsoft.com/office/officeart/2024/3/layout/verticalVisualTextBlock1"/>
    <dgm:cxn modelId="{4998B5EE-A438-4EA3-BBC4-7F85AB879EBA}" type="presOf" srcId="{45D3CA09-89EE-472F-8DDB-A30FF76F401F}" destId="{691A2FBA-A433-446D-A88A-4BF72E1508EE}" srcOrd="0" destOrd="0" presId="urn:microsoft.com/office/officeart/2024/3/layout/verticalVisualTextBlock1"/>
    <dgm:cxn modelId="{B31741F0-974A-41FC-8B03-3E7BB422D6FE}" srcId="{36122C1D-864C-4920-A86D-72C1859B5A7D}" destId="{FF83B275-5540-43B7-892A-3B2C91AA960D}" srcOrd="1" destOrd="0" parTransId="{2646C62F-1F9D-4A4E-B904-9E715BB1F2BA}" sibTransId="{F2463071-DBF4-4B65-A61C-4D85B3814422}"/>
    <dgm:cxn modelId="{824CF2F8-EFA0-4B5A-925F-05D2831E769E}" type="presOf" srcId="{FF83B275-5540-43B7-892A-3B2C91AA960D}" destId="{86DF273A-98A5-4D19-BF20-1E725692984B}" srcOrd="0" destOrd="0" presId="urn:microsoft.com/office/officeart/2024/3/layout/verticalVisualTextBlock1"/>
    <dgm:cxn modelId="{0AFD17B0-D03E-4AEE-8A1B-C1FB4585D583}" type="presParOf" srcId="{E472B33D-2E23-4459-9EA1-724813C6B74C}" destId="{9EE2891E-45E5-455D-A684-1367D8429141}" srcOrd="0" destOrd="0" presId="urn:microsoft.com/office/officeart/2024/3/layout/verticalVisualTextBlock1"/>
    <dgm:cxn modelId="{D9203016-7831-4CC2-8B96-A364E9BCCED6}" type="presParOf" srcId="{9EE2891E-45E5-455D-A684-1367D8429141}" destId="{2A6D5865-10DA-40E3-984D-DBD2FC600CF7}" srcOrd="0" destOrd="0" presId="urn:microsoft.com/office/officeart/2024/3/layout/verticalVisualTextBlock1"/>
    <dgm:cxn modelId="{DEBA1EDF-6759-4D30-B5CA-933D1360973A}" type="presParOf" srcId="{9EE2891E-45E5-455D-A684-1367D8429141}" destId="{099933F3-9EE5-4A24-865C-7E1B3410A869}" srcOrd="1" destOrd="0" presId="urn:microsoft.com/office/officeart/2024/3/layout/verticalVisualTextBlock1"/>
    <dgm:cxn modelId="{7AF793D6-7874-4F17-B8CE-217EBDBDCDBC}" type="presParOf" srcId="{9EE2891E-45E5-455D-A684-1367D8429141}" destId="{691A2FBA-A433-446D-A88A-4BF72E1508EE}" srcOrd="2" destOrd="0" presId="urn:microsoft.com/office/officeart/2024/3/layout/verticalVisualTextBlock1"/>
    <dgm:cxn modelId="{2CC90290-C8A4-4F82-B308-A9660E655002}" type="presParOf" srcId="{E472B33D-2E23-4459-9EA1-724813C6B74C}" destId="{9097A4E9-1EF4-4A02-AD8F-C3B0D43BF668}" srcOrd="1" destOrd="0" presId="urn:microsoft.com/office/officeart/2024/3/layout/verticalVisualTextBlock1"/>
    <dgm:cxn modelId="{E43B6C62-EE7D-4EB5-941E-243166808BB3}" type="presParOf" srcId="{E472B33D-2E23-4459-9EA1-724813C6B74C}" destId="{5DCDC57E-A2A7-44D3-A6CB-E904D188B822}" srcOrd="2" destOrd="0" presId="urn:microsoft.com/office/officeart/2024/3/layout/verticalVisualTextBlock1"/>
    <dgm:cxn modelId="{3FDA554C-158A-45FC-8D4D-0DEA502E1E00}" type="presParOf" srcId="{5DCDC57E-A2A7-44D3-A6CB-E904D188B822}" destId="{5006910F-5949-4B6B-AAE2-C8132E2D8866}" srcOrd="0" destOrd="0" presId="urn:microsoft.com/office/officeart/2024/3/layout/verticalVisualTextBlock1"/>
    <dgm:cxn modelId="{C7B6D586-5A39-485C-86FE-C2962D5BEFFE}" type="presParOf" srcId="{5DCDC57E-A2A7-44D3-A6CB-E904D188B822}" destId="{86DF273A-98A5-4D19-BF20-1E725692984B}" srcOrd="1" destOrd="0" presId="urn:microsoft.com/office/officeart/2024/3/layout/verticalVisualTextBlock1"/>
    <dgm:cxn modelId="{483BA66E-7F5A-4521-9EB6-989831BC8E15}" type="presParOf" srcId="{5DCDC57E-A2A7-44D3-A6CB-E904D188B822}" destId="{928F3F80-1AF6-41BA-B4F4-91E4B8CCB0BE}" srcOrd="2" destOrd="0" presId="urn:microsoft.com/office/officeart/2024/3/layout/verticalVisualTextBlock1"/>
    <dgm:cxn modelId="{E3B8468B-C8C7-4D30-AD56-139315E271AE}" type="presParOf" srcId="{E472B33D-2E23-4459-9EA1-724813C6B74C}" destId="{5CD77002-5CBF-4604-8649-72CCAEBF35CE}" srcOrd="3" destOrd="0" presId="urn:microsoft.com/office/officeart/2024/3/layout/verticalVisualTextBlock1"/>
    <dgm:cxn modelId="{61944A5A-0C1C-4694-B0F1-089B1A9C3F41}" type="presParOf" srcId="{E472B33D-2E23-4459-9EA1-724813C6B74C}" destId="{D1600260-506D-41EA-B806-C177BCE96416}" srcOrd="4" destOrd="0" presId="urn:microsoft.com/office/officeart/2024/3/layout/verticalVisualTextBlock1"/>
    <dgm:cxn modelId="{BAE1F2FE-405E-448A-83BB-66A77EDDFA01}" type="presParOf" srcId="{D1600260-506D-41EA-B806-C177BCE96416}" destId="{1032E90B-426E-4F14-A60A-E31014165B23}" srcOrd="0" destOrd="0" presId="urn:microsoft.com/office/officeart/2024/3/layout/verticalVisualTextBlock1"/>
    <dgm:cxn modelId="{267A86A3-B99C-431C-BF0B-6BA99F930ADA}" type="presParOf" srcId="{D1600260-506D-41EA-B806-C177BCE96416}" destId="{47C34881-E833-4BC6-8051-DC5060052581}" srcOrd="1" destOrd="0" presId="urn:microsoft.com/office/officeart/2024/3/layout/verticalVisualTextBlock1"/>
    <dgm:cxn modelId="{EFDE817A-4793-4DEA-A848-59FC1D721253}" type="presParOf" srcId="{D1600260-506D-41EA-B806-C177BCE96416}" destId="{241A16B9-80BB-4677-9BBE-C93A1DDE797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912B7-44F9-4ED3-BFA6-2AAAC960CAB9}"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F3054681-D711-4AAC-990E-268E8E391B73}">
      <dgm:prSet/>
      <dgm:spPr/>
      <dgm:t>
        <a:bodyPr/>
        <a:lstStyle/>
        <a:p>
          <a:pPr>
            <a:lnSpc>
              <a:spcPct val="100000"/>
            </a:lnSpc>
            <a:defRPr b="1"/>
          </a:pPr>
          <a:r>
            <a:rPr lang="en-US"/>
            <a:t>Empowering Clients</a:t>
          </a:r>
        </a:p>
      </dgm:t>
    </dgm:pt>
    <dgm:pt modelId="{2EB4D567-9A67-47CC-910F-E94C94BE3973}" type="parTrans" cxnId="{F520C170-345B-4903-AF07-0BF8CC935606}">
      <dgm:prSet/>
      <dgm:spPr/>
      <dgm:t>
        <a:bodyPr/>
        <a:lstStyle/>
        <a:p>
          <a:endParaRPr lang="en-US"/>
        </a:p>
      </dgm:t>
    </dgm:pt>
    <dgm:pt modelId="{D417601D-CFC7-45E8-BDDE-27150E0A78C8}" type="sibTrans" cxnId="{F520C170-345B-4903-AF07-0BF8CC935606}">
      <dgm:prSet/>
      <dgm:spPr/>
      <dgm:t>
        <a:bodyPr/>
        <a:lstStyle/>
        <a:p>
          <a:pPr>
            <a:lnSpc>
              <a:spcPct val="100000"/>
            </a:lnSpc>
            <a:defRPr b="1"/>
          </a:pPr>
          <a:endParaRPr lang="en-US"/>
        </a:p>
      </dgm:t>
    </dgm:pt>
    <dgm:pt modelId="{3F4239A2-A9AF-4663-A25E-0264CFDD78B6}">
      <dgm:prSet/>
      <dgm:spPr/>
      <dgm:t>
        <a:bodyPr/>
        <a:lstStyle/>
        <a:p>
          <a:pPr>
            <a:lnSpc>
              <a:spcPct val="100000"/>
            </a:lnSpc>
          </a:pPr>
          <a:r>
            <a:rPr lang="en-US"/>
            <a:t>Motivational interviewing empowers clients to achieve meaningful personal change through respectful dialogue.</a:t>
          </a:r>
        </a:p>
      </dgm:t>
    </dgm:pt>
    <dgm:pt modelId="{CC742D8A-7872-4CC6-98A7-F561D0EAD46C}" type="parTrans" cxnId="{2B7A5CB9-DCD5-4BAC-9B4A-27EC171EF59C}">
      <dgm:prSet/>
      <dgm:spPr/>
      <dgm:t>
        <a:bodyPr/>
        <a:lstStyle/>
        <a:p>
          <a:endParaRPr lang="en-US"/>
        </a:p>
      </dgm:t>
    </dgm:pt>
    <dgm:pt modelId="{85B0D7E0-724D-4020-BA24-9028A9C636E9}" type="sibTrans" cxnId="{2B7A5CB9-DCD5-4BAC-9B4A-27EC171EF59C}">
      <dgm:prSet/>
      <dgm:spPr/>
      <dgm:t>
        <a:bodyPr/>
        <a:lstStyle/>
        <a:p>
          <a:endParaRPr lang="en-US"/>
        </a:p>
      </dgm:t>
    </dgm:pt>
    <dgm:pt modelId="{32F59CE8-5DCE-4F4E-8A61-5222853C6024}">
      <dgm:prSet/>
      <dgm:spPr/>
      <dgm:t>
        <a:bodyPr/>
        <a:lstStyle/>
        <a:p>
          <a:pPr>
            <a:lnSpc>
              <a:spcPct val="100000"/>
            </a:lnSpc>
            <a:defRPr b="1"/>
          </a:pPr>
          <a:r>
            <a:rPr lang="en-US"/>
            <a:t>Evidence-Based Approach</a:t>
          </a:r>
        </a:p>
      </dgm:t>
    </dgm:pt>
    <dgm:pt modelId="{B89AE1B3-2EB7-44FB-965A-26B6B32AD50A}" type="parTrans" cxnId="{0D641907-9332-4EC8-86FA-95D91F189824}">
      <dgm:prSet/>
      <dgm:spPr/>
      <dgm:t>
        <a:bodyPr/>
        <a:lstStyle/>
        <a:p>
          <a:endParaRPr lang="en-US"/>
        </a:p>
      </dgm:t>
    </dgm:pt>
    <dgm:pt modelId="{1F292FAD-8652-4BA2-AFB6-9AF70D0340E8}" type="sibTrans" cxnId="{0D641907-9332-4EC8-86FA-95D91F189824}">
      <dgm:prSet/>
      <dgm:spPr/>
      <dgm:t>
        <a:bodyPr/>
        <a:lstStyle/>
        <a:p>
          <a:pPr>
            <a:lnSpc>
              <a:spcPct val="100000"/>
            </a:lnSpc>
            <a:defRPr b="1"/>
          </a:pPr>
          <a:endParaRPr lang="en-US"/>
        </a:p>
      </dgm:t>
    </dgm:pt>
    <dgm:pt modelId="{E5464C5E-6CFB-4F18-8751-1CF5FEEB52AE}">
      <dgm:prSet/>
      <dgm:spPr/>
      <dgm:t>
        <a:bodyPr/>
        <a:lstStyle/>
        <a:p>
          <a:pPr>
            <a:lnSpc>
              <a:spcPct val="100000"/>
            </a:lnSpc>
          </a:pPr>
          <a:r>
            <a:rPr lang="en-US"/>
            <a:t>This approach is backed by research showing effectiveness in diverse fields and settings.</a:t>
          </a:r>
        </a:p>
      </dgm:t>
    </dgm:pt>
    <dgm:pt modelId="{1125AC8F-8345-457D-A4B5-B38FB0EC5CDA}" type="parTrans" cxnId="{F03A5F7C-E107-4BED-AE95-FC8BAC8DB071}">
      <dgm:prSet/>
      <dgm:spPr/>
      <dgm:t>
        <a:bodyPr/>
        <a:lstStyle/>
        <a:p>
          <a:endParaRPr lang="en-US"/>
        </a:p>
      </dgm:t>
    </dgm:pt>
    <dgm:pt modelId="{2CC5F8C3-21A0-4867-809F-153B8730CE64}" type="sibTrans" cxnId="{F03A5F7C-E107-4BED-AE95-FC8BAC8DB071}">
      <dgm:prSet/>
      <dgm:spPr/>
      <dgm:t>
        <a:bodyPr/>
        <a:lstStyle/>
        <a:p>
          <a:endParaRPr lang="en-US"/>
        </a:p>
      </dgm:t>
    </dgm:pt>
    <dgm:pt modelId="{24EB3CC6-0CA6-4239-AFAB-6535E418733A}">
      <dgm:prSet/>
      <dgm:spPr/>
      <dgm:t>
        <a:bodyPr/>
        <a:lstStyle/>
        <a:p>
          <a:pPr>
            <a:lnSpc>
              <a:spcPct val="100000"/>
            </a:lnSpc>
            <a:defRPr b="1"/>
          </a:pPr>
          <a:r>
            <a:rPr lang="en-US"/>
            <a:t>Wide Application</a:t>
          </a:r>
        </a:p>
      </dgm:t>
    </dgm:pt>
    <dgm:pt modelId="{FBCBB7DF-05A2-4685-9D4D-09A50E7800F8}" type="parTrans" cxnId="{733B8910-33C1-45DE-9B1F-771AF837C1BE}">
      <dgm:prSet/>
      <dgm:spPr/>
      <dgm:t>
        <a:bodyPr/>
        <a:lstStyle/>
        <a:p>
          <a:endParaRPr lang="en-US"/>
        </a:p>
      </dgm:t>
    </dgm:pt>
    <dgm:pt modelId="{EBCDC578-4A9D-47E8-A03A-2A83F2912FDE}" type="sibTrans" cxnId="{733B8910-33C1-45DE-9B1F-771AF837C1BE}">
      <dgm:prSet/>
      <dgm:spPr/>
      <dgm:t>
        <a:bodyPr/>
        <a:lstStyle/>
        <a:p>
          <a:endParaRPr lang="en-US"/>
        </a:p>
      </dgm:t>
    </dgm:pt>
    <dgm:pt modelId="{5E386B9D-C0CD-4FFB-AFDC-772FD824BC2F}">
      <dgm:prSet/>
      <dgm:spPr/>
      <dgm:t>
        <a:bodyPr/>
        <a:lstStyle/>
        <a:p>
          <a:pPr>
            <a:lnSpc>
              <a:spcPct val="100000"/>
            </a:lnSpc>
          </a:pPr>
          <a:r>
            <a:rPr lang="en-US"/>
            <a:t>Mastering motivational interviewing enhances outcomes in healthcare, counseling, and beyond.</a:t>
          </a:r>
        </a:p>
      </dgm:t>
    </dgm:pt>
    <dgm:pt modelId="{23277E69-E673-4AFF-A3DF-BD38ED41C5EE}" type="parTrans" cxnId="{F664CCF6-70C5-455F-84D6-0CEAAF959813}">
      <dgm:prSet/>
      <dgm:spPr/>
      <dgm:t>
        <a:bodyPr/>
        <a:lstStyle/>
        <a:p>
          <a:endParaRPr lang="en-US"/>
        </a:p>
      </dgm:t>
    </dgm:pt>
    <dgm:pt modelId="{BDBFA7A1-9475-45C0-A60A-F6A0A7FE2BC0}" type="sibTrans" cxnId="{F664CCF6-70C5-455F-84D6-0CEAAF959813}">
      <dgm:prSet/>
      <dgm:spPr/>
      <dgm:t>
        <a:bodyPr/>
        <a:lstStyle/>
        <a:p>
          <a:endParaRPr lang="en-US"/>
        </a:p>
      </dgm:t>
    </dgm:pt>
    <dgm:pt modelId="{4A8AEBE9-45E4-4DFA-B09D-180D3FCAEBDB}" type="pres">
      <dgm:prSet presAssocID="{06D912B7-44F9-4ED3-BFA6-2AAAC960CAB9}" presName="Name0" presStyleCnt="0">
        <dgm:presLayoutVars>
          <dgm:dir/>
          <dgm:resizeHandles val="exact"/>
        </dgm:presLayoutVars>
      </dgm:prSet>
      <dgm:spPr/>
    </dgm:pt>
    <dgm:pt modelId="{05C1154D-39BD-4A79-80A9-32241D28BCCE}" type="pres">
      <dgm:prSet presAssocID="{F3054681-D711-4AAC-990E-268E8E391B73}" presName="compNode" presStyleCnt="0"/>
      <dgm:spPr/>
    </dgm:pt>
    <dgm:pt modelId="{5807F867-D38B-45F3-B39F-40BDE137E6B3}" type="pres">
      <dgm:prSet presAssocID="{F3054681-D711-4AAC-990E-268E8E391B73}" presName="pictRect" presStyleLbl="revTx" presStyleIdx="0" presStyleCnt="6">
        <dgm:presLayoutVars>
          <dgm:chMax val="0"/>
          <dgm:bulletEnabled/>
        </dgm:presLayoutVars>
      </dgm:prSet>
      <dgm:spPr/>
    </dgm:pt>
    <dgm:pt modelId="{C34F552B-D781-450B-96D3-301C65B82C20}" type="pres">
      <dgm:prSet presAssocID="{F3054681-D711-4AAC-990E-268E8E391B73}" presName="textRect" presStyleLbl="revTx" presStyleIdx="1" presStyleCnt="6">
        <dgm:presLayoutVars>
          <dgm:bulletEnabled/>
        </dgm:presLayoutVars>
      </dgm:prSet>
      <dgm:spPr/>
    </dgm:pt>
    <dgm:pt modelId="{92AF9E3D-6859-47A7-92D1-A54A8F2BBB89}" type="pres">
      <dgm:prSet presAssocID="{D417601D-CFC7-45E8-BDDE-27150E0A78C8}" presName="sibTrans" presStyleLbl="sibTrans2D1" presStyleIdx="0" presStyleCnt="0"/>
      <dgm:spPr/>
    </dgm:pt>
    <dgm:pt modelId="{8710D984-0DD1-4603-964D-2EFDD00E9DC9}" type="pres">
      <dgm:prSet presAssocID="{32F59CE8-5DCE-4F4E-8A61-5222853C6024}" presName="compNode" presStyleCnt="0"/>
      <dgm:spPr/>
    </dgm:pt>
    <dgm:pt modelId="{1A430921-E181-468C-B9F4-85A35B3EDB46}" type="pres">
      <dgm:prSet presAssocID="{32F59CE8-5DCE-4F4E-8A61-5222853C6024}" presName="pictRect" presStyleLbl="revTx" presStyleIdx="2" presStyleCnt="6">
        <dgm:presLayoutVars>
          <dgm:chMax val="0"/>
          <dgm:bulletEnabled/>
        </dgm:presLayoutVars>
      </dgm:prSet>
      <dgm:spPr/>
    </dgm:pt>
    <dgm:pt modelId="{2F3C7E1D-DE95-4E55-BC74-B8DED51B715B}" type="pres">
      <dgm:prSet presAssocID="{32F59CE8-5DCE-4F4E-8A61-5222853C6024}" presName="textRect" presStyleLbl="revTx" presStyleIdx="3" presStyleCnt="6">
        <dgm:presLayoutVars>
          <dgm:bulletEnabled/>
        </dgm:presLayoutVars>
      </dgm:prSet>
      <dgm:spPr/>
    </dgm:pt>
    <dgm:pt modelId="{7DFC9575-6ECD-49C8-8189-3C3702CC9BC3}" type="pres">
      <dgm:prSet presAssocID="{1F292FAD-8652-4BA2-AFB6-9AF70D0340E8}" presName="sibTrans" presStyleLbl="sibTrans2D1" presStyleIdx="0" presStyleCnt="0"/>
      <dgm:spPr/>
    </dgm:pt>
    <dgm:pt modelId="{A504F8B0-D99D-4902-9385-F74C70F4F833}" type="pres">
      <dgm:prSet presAssocID="{24EB3CC6-0CA6-4239-AFAB-6535E418733A}" presName="compNode" presStyleCnt="0"/>
      <dgm:spPr/>
    </dgm:pt>
    <dgm:pt modelId="{1FD5AB70-92C5-49E7-ABE1-F3C1AA8FED08}" type="pres">
      <dgm:prSet presAssocID="{24EB3CC6-0CA6-4239-AFAB-6535E418733A}" presName="pictRect" presStyleLbl="revTx" presStyleIdx="4" presStyleCnt="6">
        <dgm:presLayoutVars>
          <dgm:chMax val="0"/>
          <dgm:bulletEnabled/>
        </dgm:presLayoutVars>
      </dgm:prSet>
      <dgm:spPr/>
    </dgm:pt>
    <dgm:pt modelId="{ADC32D8F-5D28-45FE-8133-2FFD4EBCF631}" type="pres">
      <dgm:prSet presAssocID="{24EB3CC6-0CA6-4239-AFAB-6535E418733A}" presName="textRect" presStyleLbl="revTx" presStyleIdx="5" presStyleCnt="6">
        <dgm:presLayoutVars>
          <dgm:bulletEnabled/>
        </dgm:presLayoutVars>
      </dgm:prSet>
      <dgm:spPr/>
    </dgm:pt>
  </dgm:ptLst>
  <dgm:cxnLst>
    <dgm:cxn modelId="{0D641907-9332-4EC8-86FA-95D91F189824}" srcId="{06D912B7-44F9-4ED3-BFA6-2AAAC960CAB9}" destId="{32F59CE8-5DCE-4F4E-8A61-5222853C6024}" srcOrd="1" destOrd="0" parTransId="{B89AE1B3-2EB7-44FB-965A-26B6B32AD50A}" sibTransId="{1F292FAD-8652-4BA2-AFB6-9AF70D0340E8}"/>
    <dgm:cxn modelId="{7DDD9408-80D4-407A-A6A0-5A850D461790}" type="presOf" srcId="{24EB3CC6-0CA6-4239-AFAB-6535E418733A}" destId="{1FD5AB70-92C5-49E7-ABE1-F3C1AA8FED08}" srcOrd="0" destOrd="0" presId="urn:microsoft.com/office/officeart/2024/3/layout/hArchList1"/>
    <dgm:cxn modelId="{733B8910-33C1-45DE-9B1F-771AF837C1BE}" srcId="{06D912B7-44F9-4ED3-BFA6-2AAAC960CAB9}" destId="{24EB3CC6-0CA6-4239-AFAB-6535E418733A}" srcOrd="2" destOrd="0" parTransId="{FBCBB7DF-05A2-4685-9D4D-09A50E7800F8}" sibTransId="{EBCDC578-4A9D-47E8-A03A-2A83F2912FDE}"/>
    <dgm:cxn modelId="{F520C170-345B-4903-AF07-0BF8CC935606}" srcId="{06D912B7-44F9-4ED3-BFA6-2AAAC960CAB9}" destId="{F3054681-D711-4AAC-990E-268E8E391B73}" srcOrd="0" destOrd="0" parTransId="{2EB4D567-9A67-47CC-910F-E94C94BE3973}" sibTransId="{D417601D-CFC7-45E8-BDDE-27150E0A78C8}"/>
    <dgm:cxn modelId="{0F98FC7B-152A-4D3B-A240-2C63236E3938}" type="presOf" srcId="{D417601D-CFC7-45E8-BDDE-27150E0A78C8}" destId="{92AF9E3D-6859-47A7-92D1-A54A8F2BBB89}" srcOrd="0" destOrd="0" presId="urn:microsoft.com/office/officeart/2024/3/layout/hArchList1"/>
    <dgm:cxn modelId="{F03A5F7C-E107-4BED-AE95-FC8BAC8DB071}" srcId="{32F59CE8-5DCE-4F4E-8A61-5222853C6024}" destId="{E5464C5E-6CFB-4F18-8751-1CF5FEEB52AE}" srcOrd="0" destOrd="0" parTransId="{1125AC8F-8345-457D-A4B5-B38FB0EC5CDA}" sibTransId="{2CC5F8C3-21A0-4867-809F-153B8730CE64}"/>
    <dgm:cxn modelId="{D1589D8C-D9E4-4753-9497-E1B79B087C61}" type="presOf" srcId="{1F292FAD-8652-4BA2-AFB6-9AF70D0340E8}" destId="{7DFC9575-6ECD-49C8-8189-3C3702CC9BC3}" srcOrd="0" destOrd="0" presId="urn:microsoft.com/office/officeart/2024/3/layout/hArchList1"/>
    <dgm:cxn modelId="{53BF1098-E236-4480-9C21-2AA4D1EE4778}" type="presOf" srcId="{F3054681-D711-4AAC-990E-268E8E391B73}" destId="{5807F867-D38B-45F3-B39F-40BDE137E6B3}" srcOrd="0" destOrd="0" presId="urn:microsoft.com/office/officeart/2024/3/layout/hArchList1"/>
    <dgm:cxn modelId="{F3FBF4B3-2D6B-4ABF-8C5B-93E24710FA8C}" type="presOf" srcId="{E5464C5E-6CFB-4F18-8751-1CF5FEEB52AE}" destId="{2F3C7E1D-DE95-4E55-BC74-B8DED51B715B}" srcOrd="0" destOrd="0" presId="urn:microsoft.com/office/officeart/2024/3/layout/hArchList1"/>
    <dgm:cxn modelId="{2B7A5CB9-DCD5-4BAC-9B4A-27EC171EF59C}" srcId="{F3054681-D711-4AAC-990E-268E8E391B73}" destId="{3F4239A2-A9AF-4663-A25E-0264CFDD78B6}" srcOrd="0" destOrd="0" parTransId="{CC742D8A-7872-4CC6-98A7-F561D0EAD46C}" sibTransId="{85B0D7E0-724D-4020-BA24-9028A9C636E9}"/>
    <dgm:cxn modelId="{32CC7CD3-2E58-41BA-B8BF-D74A690C3624}" type="presOf" srcId="{5E386B9D-C0CD-4FFB-AFDC-772FD824BC2F}" destId="{ADC32D8F-5D28-45FE-8133-2FFD4EBCF631}" srcOrd="0" destOrd="0" presId="urn:microsoft.com/office/officeart/2024/3/layout/hArchList1"/>
    <dgm:cxn modelId="{AA0D83F1-887D-417C-9EDB-DE6368F57C8C}" type="presOf" srcId="{06D912B7-44F9-4ED3-BFA6-2AAAC960CAB9}" destId="{4A8AEBE9-45E4-4DFA-B09D-180D3FCAEBDB}" srcOrd="0" destOrd="0" presId="urn:microsoft.com/office/officeart/2024/3/layout/hArchList1"/>
    <dgm:cxn modelId="{F664CCF6-70C5-455F-84D6-0CEAAF959813}" srcId="{24EB3CC6-0CA6-4239-AFAB-6535E418733A}" destId="{5E386B9D-C0CD-4FFB-AFDC-772FD824BC2F}" srcOrd="0" destOrd="0" parTransId="{23277E69-E673-4AFF-A3DF-BD38ED41C5EE}" sibTransId="{BDBFA7A1-9475-45C0-A60A-F6A0A7FE2BC0}"/>
    <dgm:cxn modelId="{D3AF00F9-4696-48D9-B4F1-0D61B88FA525}" type="presOf" srcId="{32F59CE8-5DCE-4F4E-8A61-5222853C6024}" destId="{1A430921-E181-468C-B9F4-85A35B3EDB46}" srcOrd="0" destOrd="0" presId="urn:microsoft.com/office/officeart/2024/3/layout/hArchList1"/>
    <dgm:cxn modelId="{DBB37EFE-88C4-4B5C-BAF1-ED836038B13F}" type="presOf" srcId="{3F4239A2-A9AF-4663-A25E-0264CFDD78B6}" destId="{C34F552B-D781-450B-96D3-301C65B82C20}" srcOrd="0" destOrd="0" presId="urn:microsoft.com/office/officeart/2024/3/layout/hArchList1"/>
    <dgm:cxn modelId="{32E1509C-ADB4-43B4-9454-7A711690559D}" type="presParOf" srcId="{4A8AEBE9-45E4-4DFA-B09D-180D3FCAEBDB}" destId="{05C1154D-39BD-4A79-80A9-32241D28BCCE}" srcOrd="0" destOrd="0" presId="urn:microsoft.com/office/officeart/2024/3/layout/hArchList1"/>
    <dgm:cxn modelId="{3B0642EC-0715-4262-B6C8-B87634A85A89}" type="presParOf" srcId="{05C1154D-39BD-4A79-80A9-32241D28BCCE}" destId="{5807F867-D38B-45F3-B39F-40BDE137E6B3}" srcOrd="0" destOrd="0" presId="urn:microsoft.com/office/officeart/2024/3/layout/hArchList1"/>
    <dgm:cxn modelId="{60558B49-2A4C-4A05-9720-642BF2DF5106}" type="presParOf" srcId="{05C1154D-39BD-4A79-80A9-32241D28BCCE}" destId="{C34F552B-D781-450B-96D3-301C65B82C20}" srcOrd="1" destOrd="0" presId="urn:microsoft.com/office/officeart/2024/3/layout/hArchList1"/>
    <dgm:cxn modelId="{5C865544-0B92-441A-91BC-EDC8810C59C1}" type="presParOf" srcId="{4A8AEBE9-45E4-4DFA-B09D-180D3FCAEBDB}" destId="{92AF9E3D-6859-47A7-92D1-A54A8F2BBB89}" srcOrd="1" destOrd="0" presId="urn:microsoft.com/office/officeart/2024/3/layout/hArchList1"/>
    <dgm:cxn modelId="{6D7C8791-DD08-4E84-BB0B-304658F8CA54}" type="presParOf" srcId="{4A8AEBE9-45E4-4DFA-B09D-180D3FCAEBDB}" destId="{8710D984-0DD1-4603-964D-2EFDD00E9DC9}" srcOrd="2" destOrd="0" presId="urn:microsoft.com/office/officeart/2024/3/layout/hArchList1"/>
    <dgm:cxn modelId="{995C76E3-99CF-493B-9CBB-6DE1B89D9CD7}" type="presParOf" srcId="{8710D984-0DD1-4603-964D-2EFDD00E9DC9}" destId="{1A430921-E181-468C-B9F4-85A35B3EDB46}" srcOrd="0" destOrd="0" presId="urn:microsoft.com/office/officeart/2024/3/layout/hArchList1"/>
    <dgm:cxn modelId="{FC764EC7-E5B1-4BB7-9536-15DD8B9B3518}" type="presParOf" srcId="{8710D984-0DD1-4603-964D-2EFDD00E9DC9}" destId="{2F3C7E1D-DE95-4E55-BC74-B8DED51B715B}" srcOrd="1" destOrd="0" presId="urn:microsoft.com/office/officeart/2024/3/layout/hArchList1"/>
    <dgm:cxn modelId="{6B77B99C-7B3B-4B57-9183-01FA21400E93}" type="presParOf" srcId="{4A8AEBE9-45E4-4DFA-B09D-180D3FCAEBDB}" destId="{7DFC9575-6ECD-49C8-8189-3C3702CC9BC3}" srcOrd="3" destOrd="0" presId="urn:microsoft.com/office/officeart/2024/3/layout/hArchList1"/>
    <dgm:cxn modelId="{11858480-6CEB-41BB-948D-8CF27499A70C}" type="presParOf" srcId="{4A8AEBE9-45E4-4DFA-B09D-180D3FCAEBDB}" destId="{A504F8B0-D99D-4902-9385-F74C70F4F833}" srcOrd="4" destOrd="0" presId="urn:microsoft.com/office/officeart/2024/3/layout/hArchList1"/>
    <dgm:cxn modelId="{15D9C7D5-F174-43F4-95F2-462CA521CF47}" type="presParOf" srcId="{A504F8B0-D99D-4902-9385-F74C70F4F833}" destId="{1FD5AB70-92C5-49E7-ABE1-F3C1AA8FED08}" srcOrd="0" destOrd="0" presId="urn:microsoft.com/office/officeart/2024/3/layout/hArchList1"/>
    <dgm:cxn modelId="{2F0BA6D4-99CB-4BE7-AD87-4317CFFFE2B2}" type="presParOf" srcId="{A504F8B0-D99D-4902-9385-F74C70F4F833}" destId="{ADC32D8F-5D28-45FE-8133-2FFD4EBCF631}"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D5865-10DA-40E3-984D-DBD2FC600CF7}">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33251" r="-3" b="-3"/>
          <a:stretch/>
        </a:blipFill>
        <a:ln>
          <a:noFill/>
        </a:ln>
        <a:effectLst/>
      </dsp:spPr>
      <dsp:style>
        <a:lnRef idx="0">
          <a:scrgbClr r="0" g="0" b="0"/>
        </a:lnRef>
        <a:fillRef idx="3">
          <a:scrgbClr r="0" g="0" b="0"/>
        </a:fillRef>
        <a:effectRef idx="2">
          <a:scrgbClr r="0" g="0" b="0"/>
        </a:effectRef>
        <a:fontRef idx="minor">
          <a:schemeClr val="lt1"/>
        </a:fontRef>
      </dsp:style>
    </dsp:sp>
    <dsp:sp modelId="{099933F3-9EE5-4A24-865C-7E1B3410A869}">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Motivational Interviewing Approach</a:t>
          </a:r>
        </a:p>
      </dsp:txBody>
      <dsp:txXfrm>
        <a:off x="2141433" y="0"/>
        <a:ext cx="9782775" cy="428453"/>
      </dsp:txXfrm>
    </dsp:sp>
    <dsp:sp modelId="{691A2FBA-A433-446D-A88A-4BF72E1508EE}">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Motivational interviewing helps clients explore and resolve ambivalence toward change in a supportive setting.</a:t>
          </a:r>
        </a:p>
      </dsp:txBody>
      <dsp:txXfrm>
        <a:off x="2141433" y="428453"/>
        <a:ext cx="9782775" cy="1532980"/>
      </dsp:txXfrm>
    </dsp:sp>
    <dsp:sp modelId="{5006910F-5949-4B6B-AAE2-C8132E2D8866}">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33500" r="2" b="3"/>
          <a:stretch/>
        </a:blipFill>
        <a:ln>
          <a:noFill/>
        </a:ln>
        <a:effectLst/>
      </dsp:spPr>
      <dsp:style>
        <a:lnRef idx="0">
          <a:scrgbClr r="0" g="0" b="0"/>
        </a:lnRef>
        <a:fillRef idx="3">
          <a:scrgbClr r="0" g="0" b="0"/>
        </a:fillRef>
        <a:effectRef idx="2">
          <a:scrgbClr r="0" g="0" b="0"/>
        </a:effectRef>
        <a:fontRef idx="minor">
          <a:schemeClr val="lt1"/>
        </a:fontRef>
      </dsp:style>
    </dsp:sp>
    <dsp:sp modelId="{86DF273A-98A5-4D19-BF20-1E725692984B}">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Fostering Intrinsic Motivation</a:t>
          </a:r>
        </a:p>
      </dsp:txBody>
      <dsp:txXfrm>
        <a:off x="2141433" y="2118348"/>
        <a:ext cx="9782775" cy="428453"/>
      </dsp:txXfrm>
    </dsp:sp>
    <dsp:sp modelId="{928F3F80-1AF6-41BA-B4F4-91E4B8CCB0BE}">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This approach empowers clients to find their own motivation to achieve therapeutic goals effectively.</a:t>
          </a:r>
        </a:p>
      </dsp:txBody>
      <dsp:txXfrm>
        <a:off x="2141433" y="2546802"/>
        <a:ext cx="9782775" cy="1532980"/>
      </dsp:txXfrm>
    </dsp:sp>
    <dsp:sp modelId="{1032E90B-426E-4F14-A60A-E31014165B23}">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8587" r="24661" b="-3"/>
          <a:stretch/>
        </a:blipFill>
        <a:ln>
          <a:noFill/>
        </a:ln>
        <a:effectLst/>
      </dsp:spPr>
      <dsp:style>
        <a:lnRef idx="0">
          <a:scrgbClr r="0" g="0" b="0"/>
        </a:lnRef>
        <a:fillRef idx="3">
          <a:scrgbClr r="0" g="0" b="0"/>
        </a:fillRef>
        <a:effectRef idx="2">
          <a:scrgbClr r="0" g="0" b="0"/>
        </a:effectRef>
        <a:fontRef idx="minor">
          <a:schemeClr val="lt1"/>
        </a:fontRef>
      </dsp:style>
    </dsp:sp>
    <dsp:sp modelId="{47C34881-E833-4BC6-8051-DC5060052581}">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Strengthening Commitment</a:t>
          </a:r>
        </a:p>
      </dsp:txBody>
      <dsp:txXfrm>
        <a:off x="2141433" y="4236697"/>
        <a:ext cx="9782775" cy="428453"/>
      </dsp:txXfrm>
    </dsp:sp>
    <dsp:sp modelId="{241A16B9-80BB-4677-9BBE-C93A1DDE7978}">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Motivational interviewing enhances clients’ commitment to positive behavioral changes and goal attainment.</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7F867-D38B-45F3-B39F-40BDE137E6B3}">
      <dsp:nvSpPr>
        <dsp:cNvPr id="0" name=""/>
        <dsp:cNvSpPr/>
      </dsp:nvSpPr>
      <dsp:spPr>
        <a:xfrm>
          <a:off x="0"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Empowering Clients</a:t>
          </a:r>
        </a:p>
      </dsp:txBody>
      <dsp:txXfrm>
        <a:off x="0" y="0"/>
        <a:ext cx="2303145" cy="624349"/>
      </dsp:txXfrm>
    </dsp:sp>
    <dsp:sp modelId="{C34F552B-D781-450B-96D3-301C65B82C20}">
      <dsp:nvSpPr>
        <dsp:cNvPr id="0" name=""/>
        <dsp:cNvSpPr/>
      </dsp:nvSpPr>
      <dsp:spPr>
        <a:xfrm>
          <a:off x="0"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Motivational interviewing empowers clients to achieve meaningful personal change through respectful dialogue.</a:t>
          </a:r>
        </a:p>
      </dsp:txBody>
      <dsp:txXfrm>
        <a:off x="0" y="624349"/>
        <a:ext cx="2303145" cy="1606786"/>
      </dsp:txXfrm>
    </dsp:sp>
    <dsp:sp modelId="{1A430921-E181-468C-B9F4-85A35B3EDB46}">
      <dsp:nvSpPr>
        <dsp:cNvPr id="0" name=""/>
        <dsp:cNvSpPr/>
      </dsp:nvSpPr>
      <dsp:spPr>
        <a:xfrm>
          <a:off x="253345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Evidence-Based Approach</a:t>
          </a:r>
        </a:p>
      </dsp:txBody>
      <dsp:txXfrm>
        <a:off x="2533459" y="0"/>
        <a:ext cx="2303145" cy="624349"/>
      </dsp:txXfrm>
    </dsp:sp>
    <dsp:sp modelId="{2F3C7E1D-DE95-4E55-BC74-B8DED51B715B}">
      <dsp:nvSpPr>
        <dsp:cNvPr id="0" name=""/>
        <dsp:cNvSpPr/>
      </dsp:nvSpPr>
      <dsp:spPr>
        <a:xfrm>
          <a:off x="253345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This approach is backed by research showing effectiveness in diverse fields and settings.</a:t>
          </a:r>
        </a:p>
      </dsp:txBody>
      <dsp:txXfrm>
        <a:off x="2533459" y="624349"/>
        <a:ext cx="2303145" cy="1606786"/>
      </dsp:txXfrm>
    </dsp:sp>
    <dsp:sp modelId="{1FD5AB70-92C5-49E7-ABE1-F3C1AA8FED08}">
      <dsp:nvSpPr>
        <dsp:cNvPr id="0" name=""/>
        <dsp:cNvSpPr/>
      </dsp:nvSpPr>
      <dsp:spPr>
        <a:xfrm>
          <a:off x="506691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Wide Application</a:t>
          </a:r>
        </a:p>
      </dsp:txBody>
      <dsp:txXfrm>
        <a:off x="5066919" y="0"/>
        <a:ext cx="2303145" cy="624349"/>
      </dsp:txXfrm>
    </dsp:sp>
    <dsp:sp modelId="{ADC32D8F-5D28-45FE-8133-2FFD4EBCF631}">
      <dsp:nvSpPr>
        <dsp:cNvPr id="0" name=""/>
        <dsp:cNvSpPr/>
      </dsp:nvSpPr>
      <dsp:spPr>
        <a:xfrm>
          <a:off x="506691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Mastering motivational interviewing enhances outcomes in healthcare, counseling, and beyond.</a:t>
          </a:r>
        </a:p>
      </dsp:txBody>
      <dsp:txXfrm>
        <a:off x="5066919" y="624349"/>
        <a:ext cx="2303145" cy="1606786"/>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7BC3E-33A6-4A4E-BD34-03DFCC9C1C9F}"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CB5A6-2BE3-4284-BBE1-9366336435EB}" type="slidenum">
              <a:rPr lang="en-US" smtClean="0"/>
              <a:t>‹#›</a:t>
            </a:fld>
            <a:endParaRPr lang="en-US"/>
          </a:p>
        </p:txBody>
      </p:sp>
    </p:spTree>
    <p:extLst>
      <p:ext uri="{BB962C8B-B14F-4D97-AF65-F5344CB8AC3E}">
        <p14:creationId xmlns:p14="http://schemas.microsoft.com/office/powerpoint/2010/main" val="52868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motivational interviewing, a client-centered approach designed to evoke and strengthen motivation for change. We will cover its foundations, key techniques, applications across various contexts, and address challenges and best practices.
</a:t>
            </a:r>
          </a:p>
        </p:txBody>
      </p:sp>
      <p:sp>
        <p:nvSpPr>
          <p:cNvPr id="4" name="Slide Number Placeholder 3"/>
          <p:cNvSpPr>
            <a:spLocks noGrp="1"/>
          </p:cNvSpPr>
          <p:nvPr>
            <p:ph type="sldNum" sz="quarter" idx="5"/>
          </p:nvPr>
        </p:nvSpPr>
        <p:spPr/>
        <p:txBody>
          <a:bodyPr/>
          <a:lstStyle/>
          <a:p>
            <a:fld id="{D9C0A3BF-2E16-4890-884E-12366771A3B4}" type="slidenum">
              <a:rPr lang="en-US" smtClean="0"/>
              <a:t>1</a:t>
            </a:fld>
            <a:endParaRPr lang="en-US"/>
          </a:p>
        </p:txBody>
      </p:sp>
    </p:spTree>
    <p:extLst>
      <p:ext uri="{BB962C8B-B14F-4D97-AF65-F5344CB8AC3E}">
        <p14:creationId xmlns:p14="http://schemas.microsoft.com/office/powerpoint/2010/main" val="313742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Identifying client statements about desire, ability, reasons, and need for change (change talk) versus resistance or reasons to maintain status quo (sustain talk) is essential for guiding conversations effectively.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10</a:t>
            </a:fld>
            <a:endParaRPr lang="en-US"/>
          </a:p>
        </p:txBody>
      </p:sp>
    </p:spTree>
    <p:extLst>
      <p:ext uri="{BB962C8B-B14F-4D97-AF65-F5344CB8AC3E}">
        <p14:creationId xmlns:p14="http://schemas.microsoft.com/office/powerpoint/2010/main" val="1820644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Motivational interviewing is versatile and used in many settings including healthcare, addiction treatment, and mental health counseling to support behavior change and improve outcomes.</a:t>
            </a:r>
          </a:p>
        </p:txBody>
      </p:sp>
      <p:sp>
        <p:nvSpPr>
          <p:cNvPr id="4" name="Slide Number Placeholder 3"/>
          <p:cNvSpPr>
            <a:spLocks noGrp="1"/>
          </p:cNvSpPr>
          <p:nvPr>
            <p:ph type="sldNum" sz="quarter" idx="5"/>
          </p:nvPr>
        </p:nvSpPr>
        <p:spPr/>
        <p:txBody>
          <a:bodyPr/>
          <a:lstStyle/>
          <a:p>
            <a:fld id="{D9C0A3BF-2E16-4890-884E-12366771A3B4}" type="slidenum">
              <a:rPr lang="en-US" smtClean="0"/>
              <a:t>11</a:t>
            </a:fld>
            <a:endParaRPr lang="en-US"/>
          </a:p>
        </p:txBody>
      </p:sp>
    </p:spTree>
    <p:extLst>
      <p:ext uri="{BB962C8B-B14F-4D97-AF65-F5344CB8AC3E}">
        <p14:creationId xmlns:p14="http://schemas.microsoft.com/office/powerpoint/2010/main" val="505039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Healthcare providers use motivational interviewing to encourage healthy behaviors such as medication adherence, lifestyle changes, and chronic disease management.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12</a:t>
            </a:fld>
            <a:endParaRPr lang="en-US"/>
          </a:p>
        </p:txBody>
      </p:sp>
    </p:spTree>
    <p:extLst>
      <p:ext uri="{BB962C8B-B14F-4D97-AF65-F5344CB8AC3E}">
        <p14:creationId xmlns:p14="http://schemas.microsoft.com/office/powerpoint/2010/main" val="2846728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It remains a cornerstone in addiction treatment by helping clients resolve ambivalence and commit to recovery through a non-confrontational and empowering approach.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13</a:t>
            </a:fld>
            <a:endParaRPr lang="en-US"/>
          </a:p>
        </p:txBody>
      </p:sp>
    </p:spTree>
    <p:extLst>
      <p:ext uri="{BB962C8B-B14F-4D97-AF65-F5344CB8AC3E}">
        <p14:creationId xmlns:p14="http://schemas.microsoft.com/office/powerpoint/2010/main" val="966516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In counseling, motivational interviewing supports clients dealing with diverse issues by fostering intrinsic motivation and strengthening commitment to therapeutic goals.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14</a:t>
            </a:fld>
            <a:endParaRPr lang="en-US"/>
          </a:p>
        </p:txBody>
      </p:sp>
    </p:spTree>
    <p:extLst>
      <p:ext uri="{BB962C8B-B14F-4D97-AF65-F5344CB8AC3E}">
        <p14:creationId xmlns:p14="http://schemas.microsoft.com/office/powerpoint/2010/main" val="2899261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effective, motivational interviewing faces challenges such as client resistance and practitioner skill levels. This section discusses common barriers and strategies to enhance practice.</a:t>
            </a:r>
          </a:p>
        </p:txBody>
      </p:sp>
      <p:sp>
        <p:nvSpPr>
          <p:cNvPr id="4" name="Slide Number Placeholder 3"/>
          <p:cNvSpPr>
            <a:spLocks noGrp="1"/>
          </p:cNvSpPr>
          <p:nvPr>
            <p:ph type="sldNum" sz="quarter" idx="5"/>
          </p:nvPr>
        </p:nvSpPr>
        <p:spPr/>
        <p:txBody>
          <a:bodyPr/>
          <a:lstStyle/>
          <a:p>
            <a:fld id="{D9C0A3BF-2E16-4890-884E-12366771A3B4}" type="slidenum">
              <a:rPr lang="en-US" smtClean="0"/>
              <a:t>15</a:t>
            </a:fld>
            <a:endParaRPr lang="en-US"/>
          </a:p>
        </p:txBody>
      </p:sp>
    </p:spTree>
    <p:extLst>
      <p:ext uri="{BB962C8B-B14F-4D97-AF65-F5344CB8AC3E}">
        <p14:creationId xmlns:p14="http://schemas.microsoft.com/office/powerpoint/2010/main" val="413655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Barriers include practitioner impatience, directive approaches, lack of training, and client mistrust or ambivalence that can hinder collaborative engagement.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16</a:t>
            </a:fld>
            <a:endParaRPr lang="en-US"/>
          </a:p>
        </p:txBody>
      </p:sp>
    </p:spTree>
    <p:extLst>
      <p:ext uri="{BB962C8B-B14F-4D97-AF65-F5344CB8AC3E}">
        <p14:creationId xmlns:p14="http://schemas.microsoft.com/office/powerpoint/2010/main" val="417378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Establishing trust through empathetic listening, respecting autonomy, and maintaining a non-judgmental stance are key to sustaining client engagement.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17</a:t>
            </a:fld>
            <a:endParaRPr lang="en-US"/>
          </a:p>
        </p:txBody>
      </p:sp>
    </p:spTree>
    <p:extLst>
      <p:ext uri="{BB962C8B-B14F-4D97-AF65-F5344CB8AC3E}">
        <p14:creationId xmlns:p14="http://schemas.microsoft.com/office/powerpoint/2010/main" val="1061838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Effectiveness is measured through client progress, behavioral changes, and feedback, complemented by continuous practitioner self-assessment and supervision.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18</a:t>
            </a:fld>
            <a:endParaRPr lang="en-US"/>
          </a:p>
        </p:txBody>
      </p:sp>
    </p:spTree>
    <p:extLst>
      <p:ext uri="{BB962C8B-B14F-4D97-AF65-F5344CB8AC3E}">
        <p14:creationId xmlns:p14="http://schemas.microsoft.com/office/powerpoint/2010/main" val="10209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Motivational interviewing is a powerful, evidence-based approach that empowers clients to make meaningful change through collaborative and respectful conversation. Mastery of its principles and techniques can enhance outcomes across many fields.</a:t>
            </a:r>
          </a:p>
        </p:txBody>
      </p:sp>
      <p:sp>
        <p:nvSpPr>
          <p:cNvPr id="4" name="Slide Number Placeholder 3"/>
          <p:cNvSpPr>
            <a:spLocks noGrp="1"/>
          </p:cNvSpPr>
          <p:nvPr>
            <p:ph type="sldNum" sz="quarter" idx="5"/>
          </p:nvPr>
        </p:nvSpPr>
        <p:spPr/>
        <p:txBody>
          <a:bodyPr/>
          <a:lstStyle/>
          <a:p>
            <a:fld id="{D9C0A3BF-2E16-4890-884E-12366771A3B4}" type="slidenum">
              <a:rPr lang="en-US" smtClean="0"/>
              <a:t>19</a:t>
            </a:fld>
            <a:endParaRPr lang="en-US"/>
          </a:p>
        </p:txBody>
      </p:sp>
    </p:spTree>
    <p:extLst>
      <p:ext uri="{BB962C8B-B14F-4D97-AF65-F5344CB8AC3E}">
        <p14:creationId xmlns:p14="http://schemas.microsoft.com/office/powerpoint/2010/main" val="149200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discussion includes the foundations of motivational interviewing, essential techniques and strategies, applications in healthcare, addiction, and counseling settings, and concludes with challenges and best practices for effective use.</a:t>
            </a:r>
          </a:p>
        </p:txBody>
      </p:sp>
      <p:sp>
        <p:nvSpPr>
          <p:cNvPr id="4" name="Slide Number Placeholder 3"/>
          <p:cNvSpPr>
            <a:spLocks noGrp="1"/>
          </p:cNvSpPr>
          <p:nvPr>
            <p:ph type="sldNum" sz="quarter" idx="5"/>
          </p:nvPr>
        </p:nvSpPr>
        <p:spPr/>
        <p:txBody>
          <a:bodyPr/>
          <a:lstStyle/>
          <a:p>
            <a:fld id="{D9C0A3BF-2E16-4890-884E-12366771A3B4}" type="slidenum">
              <a:rPr lang="en-US" smtClean="0"/>
              <a:t>2</a:t>
            </a:fld>
            <a:endParaRPr lang="en-US"/>
          </a:p>
        </p:txBody>
      </p:sp>
    </p:spTree>
    <p:extLst>
      <p:ext uri="{BB962C8B-B14F-4D97-AF65-F5344CB8AC3E}">
        <p14:creationId xmlns:p14="http://schemas.microsoft.com/office/powerpoint/2010/main" val="3889978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roots and philosophy of motivational interviewing is essential to apply it effectively. This section covers its definition, origins, and core guiding principles.</a:t>
            </a:r>
          </a:p>
        </p:txBody>
      </p:sp>
      <p:sp>
        <p:nvSpPr>
          <p:cNvPr id="4" name="Slide Number Placeholder 3"/>
          <p:cNvSpPr>
            <a:spLocks noGrp="1"/>
          </p:cNvSpPr>
          <p:nvPr>
            <p:ph type="sldNum" sz="quarter" idx="5"/>
          </p:nvPr>
        </p:nvSpPr>
        <p:spPr/>
        <p:txBody>
          <a:bodyPr/>
          <a:lstStyle/>
          <a:p>
            <a:fld id="{D9C0A3BF-2E16-4890-884E-12366771A3B4}" type="slidenum">
              <a:rPr lang="en-US" smtClean="0"/>
              <a:t>3</a:t>
            </a:fld>
            <a:endParaRPr lang="en-US"/>
          </a:p>
        </p:txBody>
      </p:sp>
    </p:spTree>
    <p:extLst>
      <p:ext uri="{BB962C8B-B14F-4D97-AF65-F5344CB8AC3E}">
        <p14:creationId xmlns:p14="http://schemas.microsoft.com/office/powerpoint/2010/main" val="184594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Motivational interviewing is a collaborative conversational method aimed at strengthening a person’s motivation and commitment to change by exploring and resolving ambivalence.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4</a:t>
            </a:fld>
            <a:endParaRPr lang="en-US"/>
          </a:p>
        </p:txBody>
      </p:sp>
    </p:spTree>
    <p:extLst>
      <p:ext uri="{BB962C8B-B14F-4D97-AF65-F5344CB8AC3E}">
        <p14:creationId xmlns:p14="http://schemas.microsoft.com/office/powerpoint/2010/main" val="326344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Developed in the 1980s by William R. Miller and Stephen Rollnick, motivational interviewing emerged from addiction treatment and has since been adapted to many behavioral change fields.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5</a:t>
            </a:fld>
            <a:endParaRPr lang="en-US"/>
          </a:p>
        </p:txBody>
      </p:sp>
    </p:spTree>
    <p:extLst>
      <p:ext uri="{BB962C8B-B14F-4D97-AF65-F5344CB8AC3E}">
        <p14:creationId xmlns:p14="http://schemas.microsoft.com/office/powerpoint/2010/main" val="352227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Motivational interviewing is grounded in principles such as collaboration, evocation, autonomy support, and compassion, emphasizing respect for the client’s perspective and choice.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6</a:t>
            </a:fld>
            <a:endParaRPr lang="en-US"/>
          </a:p>
        </p:txBody>
      </p:sp>
    </p:spTree>
    <p:extLst>
      <p:ext uri="{BB962C8B-B14F-4D97-AF65-F5344CB8AC3E}">
        <p14:creationId xmlns:p14="http://schemas.microsoft.com/office/powerpoint/2010/main" val="222713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highlights the spirit of motivational interviewing, the OARS communication techniques, and how to recognize and respond to client language that indicates readiness or resistance to change.</a:t>
            </a:r>
          </a:p>
        </p:txBody>
      </p:sp>
      <p:sp>
        <p:nvSpPr>
          <p:cNvPr id="4" name="Slide Number Placeholder 3"/>
          <p:cNvSpPr>
            <a:spLocks noGrp="1"/>
          </p:cNvSpPr>
          <p:nvPr>
            <p:ph type="sldNum" sz="quarter" idx="5"/>
          </p:nvPr>
        </p:nvSpPr>
        <p:spPr/>
        <p:txBody>
          <a:bodyPr/>
          <a:lstStyle/>
          <a:p>
            <a:fld id="{D9C0A3BF-2E16-4890-884E-12366771A3B4}" type="slidenum">
              <a:rPr lang="en-US" smtClean="0"/>
              <a:t>7</a:t>
            </a:fld>
            <a:endParaRPr lang="en-US"/>
          </a:p>
        </p:txBody>
      </p:sp>
    </p:spTree>
    <p:extLst>
      <p:ext uri="{BB962C8B-B14F-4D97-AF65-F5344CB8AC3E}">
        <p14:creationId xmlns:p14="http://schemas.microsoft.com/office/powerpoint/2010/main" val="210675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approach centers on a collaborative partnership, acceptance of the client's autonomy, empathetic compassion, and evoking the client's own motivations for change.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8</a:t>
            </a:fld>
            <a:endParaRPr lang="en-US"/>
          </a:p>
        </p:txBody>
      </p:sp>
    </p:spTree>
    <p:extLst>
      <p:ext uri="{BB962C8B-B14F-4D97-AF65-F5344CB8AC3E}">
        <p14:creationId xmlns:p14="http://schemas.microsoft.com/office/powerpoint/2010/main" val="131625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OARS is a set of communication techniques used to engage clients, build rapport, and facilitate exploration: asking open questions, affirming strengths, reflecting meaning, and summarizing discussions.
Image source: Microsoft 365 content library
</a:t>
            </a:r>
          </a:p>
        </p:txBody>
      </p:sp>
      <p:sp>
        <p:nvSpPr>
          <p:cNvPr id="4" name="Slide Number Placeholder 3"/>
          <p:cNvSpPr>
            <a:spLocks noGrp="1"/>
          </p:cNvSpPr>
          <p:nvPr>
            <p:ph type="sldNum" sz="quarter" idx="5"/>
          </p:nvPr>
        </p:nvSpPr>
        <p:spPr/>
        <p:txBody>
          <a:bodyPr/>
          <a:lstStyle/>
          <a:p>
            <a:fld id="{D9C0A3BF-2E16-4890-884E-12366771A3B4}" type="slidenum">
              <a:rPr lang="en-US" smtClean="0"/>
              <a:t>9</a:t>
            </a:fld>
            <a:endParaRPr lang="en-US"/>
          </a:p>
        </p:txBody>
      </p:sp>
    </p:spTree>
    <p:extLst>
      <p:ext uri="{BB962C8B-B14F-4D97-AF65-F5344CB8AC3E}">
        <p14:creationId xmlns:p14="http://schemas.microsoft.com/office/powerpoint/2010/main" val="134840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196489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12/18/2025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1041048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12/18/2025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6068502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3944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5737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4161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890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32759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56251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43374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00770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90297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69459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12/18/2025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58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07949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12/18/2025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87529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22379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12/18/2025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10797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0025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12/18/2025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78185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2479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951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038888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89743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12/18/2025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54139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12/18/2025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7429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12/18/2025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81245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48656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5797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06508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12/18/2025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29886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12/18/2025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4353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12/18/2025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27971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684734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12/18/2025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23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12/18/2025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1814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12/18/2025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837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9765331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460986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12/18/2025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22808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12/18/2025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35652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12/18/2025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80938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12/18/2025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65894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12/18/2025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0613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361973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12/18/2025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60031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3187979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12/18/2025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080954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36235055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12/18/2025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143229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12/18/2025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58023724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12/18/2025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62806804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12/18/2025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44755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8619-8C07-8313-E7E1-65BB523BC356}"/>
              </a:ext>
            </a:extLst>
          </p:cNvPr>
          <p:cNvSpPr>
            <a:spLocks noGrp="1"/>
          </p:cNvSpPr>
          <p:nvPr>
            <p:ph type="ctrTitle"/>
          </p:nvPr>
        </p:nvSpPr>
        <p:spPr>
          <a:xfrm>
            <a:off x="429768" y="438912"/>
            <a:ext cx="9317736" cy="4453128"/>
          </a:xfrm>
        </p:spPr>
        <p:txBody>
          <a:bodyPr anchor="t">
            <a:normAutofit/>
          </a:bodyPr>
          <a:lstStyle/>
          <a:p>
            <a:r>
              <a:rPr lang="en-US" sz="6000" dirty="0"/>
              <a:t>Motivational Interviewing: Empowering Change Through Collaborative Conversation</a:t>
            </a:r>
          </a:p>
        </p:txBody>
      </p:sp>
      <p:sp>
        <p:nvSpPr>
          <p:cNvPr id="3" name="Subtitle 2">
            <a:extLst>
              <a:ext uri="{FF2B5EF4-FFF2-40B4-BE49-F238E27FC236}">
                <a16:creationId xmlns:a16="http://schemas.microsoft.com/office/drawing/2014/main" id="{6354631A-69B3-4AE2-9724-57C4A587B6EA}"/>
              </a:ext>
            </a:extLst>
          </p:cNvPr>
          <p:cNvSpPr>
            <a:spLocks noGrp="1"/>
          </p:cNvSpPr>
          <p:nvPr>
            <p:ph type="subTitle" idx="1"/>
          </p:nvPr>
        </p:nvSpPr>
        <p:spPr>
          <a:xfrm>
            <a:off x="429768" y="4965192"/>
            <a:ext cx="5431536" cy="1289304"/>
          </a:xfrm>
        </p:spPr>
        <p:txBody>
          <a:bodyPr anchor="b">
            <a:normAutofit/>
          </a:bodyPr>
          <a:lstStyle/>
          <a:p>
            <a:r>
              <a:rPr lang="en-US"/>
              <a:t>Techniques to inspire and support personal transformation</a:t>
            </a:r>
          </a:p>
        </p:txBody>
      </p:sp>
    </p:spTree>
    <p:extLst>
      <p:ext uri="{BB962C8B-B14F-4D97-AF65-F5344CB8AC3E}">
        <p14:creationId xmlns:p14="http://schemas.microsoft.com/office/powerpoint/2010/main" val="292880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42"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5F45-52E5-CAB3-7AE0-8335C55C1F7A}"/>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sz="3000" b="0" kern="1200">
                <a:latin typeface="+mj-lt"/>
                <a:ea typeface="+mj-ea"/>
                <a:cs typeface="+mj-cs"/>
              </a:rPr>
              <a:t>Recognizing and Responding to Change Talk and Sustain Talk</a:t>
            </a:r>
          </a:p>
        </p:txBody>
      </p:sp>
      <p:sp>
        <p:nvSpPr>
          <p:cNvPr id="5" name="TextBox 4">
            <a:extLst>
              <a:ext uri="{FF2B5EF4-FFF2-40B4-BE49-F238E27FC236}">
                <a16:creationId xmlns:a16="http://schemas.microsoft.com/office/drawing/2014/main" id="{93D0F20E-1F68-441D-93F6-3AE233A522E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Understanding Change Talk</a:t>
            </a:r>
          </a:p>
          <a:p>
            <a:pPr marL="0" lvl="1" indent="0">
              <a:spcBef>
                <a:spcPts val="1000"/>
              </a:spcBef>
              <a:spcAft>
                <a:spcPts val="600"/>
              </a:spcAft>
              <a:buFont typeface="Arial" panose="020B0604020202020204" pitchFamily="34" charset="0"/>
              <a:buNone/>
            </a:pPr>
            <a:r>
              <a:rPr lang="en-US" sz="1400"/>
              <a:t>Change talk includes client statements expressing desire, ability, reasons, or need to change behaviors.</a:t>
            </a:r>
          </a:p>
          <a:p>
            <a:pPr marL="0" indent="0">
              <a:spcBef>
                <a:spcPts val="2500"/>
              </a:spcBef>
              <a:spcAft>
                <a:spcPts val="600"/>
              </a:spcAft>
              <a:buFont typeface="Arial" panose="020B0604020202020204" pitchFamily="34" charset="0"/>
              <a:buNone/>
            </a:pPr>
            <a:r>
              <a:rPr lang="en-US" sz="1400" b="1"/>
              <a:t>Recognizing Sustain Talk</a:t>
            </a:r>
          </a:p>
          <a:p>
            <a:pPr marL="0" lvl="1" indent="0">
              <a:spcBef>
                <a:spcPts val="1000"/>
              </a:spcBef>
              <a:spcAft>
                <a:spcPts val="600"/>
              </a:spcAft>
              <a:buFont typeface="Arial" panose="020B0604020202020204" pitchFamily="34" charset="0"/>
              <a:buNone/>
            </a:pPr>
            <a:r>
              <a:rPr lang="en-US" sz="1400"/>
              <a:t>Sustain talk reflects client resistance or reasons for maintaining current behavior and status quo.</a:t>
            </a:r>
          </a:p>
          <a:p>
            <a:pPr marL="0" indent="0">
              <a:spcBef>
                <a:spcPts val="2500"/>
              </a:spcBef>
              <a:spcAft>
                <a:spcPts val="600"/>
              </a:spcAft>
              <a:buFont typeface="Arial" panose="020B0604020202020204" pitchFamily="34" charset="0"/>
              <a:buNone/>
            </a:pPr>
            <a:r>
              <a:rPr lang="en-US" sz="1400" b="1"/>
              <a:t>Effective Conversation Guidance</a:t>
            </a:r>
          </a:p>
          <a:p>
            <a:pPr marL="0" lvl="1" indent="0">
              <a:spcBef>
                <a:spcPts val="1000"/>
              </a:spcBef>
              <a:spcAft>
                <a:spcPts val="600"/>
              </a:spcAft>
              <a:buFont typeface="Arial" panose="020B0604020202020204" pitchFamily="34" charset="0"/>
              <a:buNone/>
            </a:pPr>
            <a:r>
              <a:rPr lang="en-US" sz="1400"/>
              <a:t>Distinguishing between change talk and sustain talk helps guide client conversations toward positive outcomes.</a:t>
            </a:r>
          </a:p>
        </p:txBody>
      </p:sp>
      <p:pic>
        <p:nvPicPr>
          <p:cNvPr id="4" name="Content Placeholder 3" descr="Two blank speech balloons">
            <a:extLst>
              <a:ext uri="{FF2B5EF4-FFF2-40B4-BE49-F238E27FC236}">
                <a16:creationId xmlns:a16="http://schemas.microsoft.com/office/drawing/2014/main" id="{C186EA75-E31C-4059-843C-294949294754}"/>
              </a:ext>
            </a:extLst>
          </p:cNvPr>
          <p:cNvPicPr>
            <a:picLocks noGrp="1" noChangeAspect="1"/>
          </p:cNvPicPr>
          <p:nvPr>
            <p:ph type="pic" sz="quarter" idx="13"/>
          </p:nvPr>
        </p:nvPicPr>
        <p:blipFill>
          <a:blip r:embed="rId3"/>
          <a:srcRect l="18381" r="19734" b="-1"/>
          <a:stretch>
            <a:fillRect/>
          </a:stretch>
        </p:blipFill>
        <p:spPr>
          <a:xfrm>
            <a:off x="5737594" y="342900"/>
            <a:ext cx="6111507" cy="6172338"/>
          </a:xfrm>
        </p:spPr>
      </p:pic>
    </p:spTree>
    <p:extLst>
      <p:ext uri="{BB962C8B-B14F-4D97-AF65-F5344CB8AC3E}">
        <p14:creationId xmlns:p14="http://schemas.microsoft.com/office/powerpoint/2010/main" val="48171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D9CD-2C8F-B486-6BE3-095B0146CD5E}"/>
              </a:ext>
            </a:extLst>
          </p:cNvPr>
          <p:cNvSpPr>
            <a:spLocks noGrp="1"/>
          </p:cNvSpPr>
          <p:nvPr>
            <p:ph type="title"/>
          </p:nvPr>
        </p:nvSpPr>
        <p:spPr>
          <a:xfrm>
            <a:off x="429768" y="1810512"/>
            <a:ext cx="7772400" cy="4562856"/>
          </a:xfrm>
        </p:spPr>
        <p:txBody>
          <a:bodyPr anchor="b">
            <a:normAutofit/>
          </a:bodyPr>
          <a:lstStyle/>
          <a:p>
            <a:r>
              <a:rPr lang="en-US"/>
              <a:t>Applications in Different Contexts</a:t>
            </a:r>
          </a:p>
        </p:txBody>
      </p:sp>
      <p:sp>
        <p:nvSpPr>
          <p:cNvPr id="7" name="Text Placeholder 2">
            <a:extLst>
              <a:ext uri="{FF2B5EF4-FFF2-40B4-BE49-F238E27FC236}">
                <a16:creationId xmlns:a16="http://schemas.microsoft.com/office/drawing/2014/main" id="{9072C343-F647-099D-C428-A28B770B0FC1}"/>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860178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271F-E0B1-0192-3756-F312B03EA594}"/>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Motivational Interviewing in Healthcare Settings</a:t>
            </a:r>
          </a:p>
        </p:txBody>
      </p:sp>
      <p:sp>
        <p:nvSpPr>
          <p:cNvPr id="5" name="TextBox 4">
            <a:extLst>
              <a:ext uri="{FF2B5EF4-FFF2-40B4-BE49-F238E27FC236}">
                <a16:creationId xmlns:a16="http://schemas.microsoft.com/office/drawing/2014/main" id="{BAC8C002-0BAE-47AA-9ACB-EDA4FDC3100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Encouraging Medication Adherence</a:t>
            </a:r>
          </a:p>
          <a:p>
            <a:pPr marL="0" lvl="1" indent="0">
              <a:lnSpc>
                <a:spcPct val="90000"/>
              </a:lnSpc>
              <a:spcBef>
                <a:spcPts val="1000"/>
              </a:spcBef>
              <a:spcAft>
                <a:spcPts val="600"/>
              </a:spcAft>
              <a:buFont typeface="Arial" panose="020B0604020202020204" pitchFamily="34" charset="0"/>
              <a:buNone/>
            </a:pPr>
            <a:r>
              <a:rPr lang="en-US" sz="1400"/>
              <a:t>Motivational interviewing helps patients understand the importance of taking medications as prescribed for better health outcomes.</a:t>
            </a:r>
          </a:p>
          <a:p>
            <a:pPr marL="0" indent="0">
              <a:lnSpc>
                <a:spcPct val="90000"/>
              </a:lnSpc>
              <a:spcBef>
                <a:spcPts val="2500"/>
              </a:spcBef>
              <a:spcAft>
                <a:spcPts val="600"/>
              </a:spcAft>
              <a:buFont typeface="Arial" panose="020B0604020202020204" pitchFamily="34" charset="0"/>
              <a:buNone/>
            </a:pPr>
            <a:r>
              <a:rPr lang="en-US" sz="1400" b="1"/>
              <a:t>Promoting Lifestyle Changes</a:t>
            </a:r>
          </a:p>
          <a:p>
            <a:pPr marL="0" lvl="1" indent="0">
              <a:lnSpc>
                <a:spcPct val="90000"/>
              </a:lnSpc>
              <a:spcBef>
                <a:spcPts val="1000"/>
              </a:spcBef>
              <a:spcAft>
                <a:spcPts val="600"/>
              </a:spcAft>
              <a:buFont typeface="Arial" panose="020B0604020202020204" pitchFamily="34" charset="0"/>
              <a:buNone/>
            </a:pPr>
            <a:r>
              <a:rPr lang="en-US" sz="1400"/>
              <a:t>This technique supports patients in making positive lifestyle changes such as improved diet and increased physical activity.</a:t>
            </a:r>
          </a:p>
          <a:p>
            <a:pPr marL="0" indent="0">
              <a:lnSpc>
                <a:spcPct val="90000"/>
              </a:lnSpc>
              <a:spcBef>
                <a:spcPts val="2500"/>
              </a:spcBef>
              <a:spcAft>
                <a:spcPts val="600"/>
              </a:spcAft>
              <a:buFont typeface="Arial" panose="020B0604020202020204" pitchFamily="34" charset="0"/>
              <a:buNone/>
            </a:pPr>
            <a:r>
              <a:rPr lang="en-US" sz="1400" b="1"/>
              <a:t>Managing Chronic Diseases</a:t>
            </a:r>
          </a:p>
          <a:p>
            <a:pPr marL="0" lvl="1" indent="0">
              <a:lnSpc>
                <a:spcPct val="90000"/>
              </a:lnSpc>
              <a:spcBef>
                <a:spcPts val="1000"/>
              </a:spcBef>
              <a:spcAft>
                <a:spcPts val="600"/>
              </a:spcAft>
              <a:buFont typeface="Arial" panose="020B0604020202020204" pitchFamily="34" charset="0"/>
              <a:buNone/>
            </a:pPr>
            <a:r>
              <a:rPr lang="en-US" sz="1400"/>
              <a:t>Motivational interviewing assists patients in managing chronic diseases through sustained motivation and behavior change.</a:t>
            </a:r>
          </a:p>
        </p:txBody>
      </p:sp>
      <p:pic>
        <p:nvPicPr>
          <p:cNvPr id="4" name="Content Placeholder 3" descr="Young female patient talking to female doctor in medical office">
            <a:extLst>
              <a:ext uri="{FF2B5EF4-FFF2-40B4-BE49-F238E27FC236}">
                <a16:creationId xmlns:a16="http://schemas.microsoft.com/office/drawing/2014/main" id="{3FF674DD-FD61-416B-BE23-B486FE6D4257}"/>
              </a:ext>
            </a:extLst>
          </p:cNvPr>
          <p:cNvPicPr>
            <a:picLocks noGrp="1" noChangeAspect="1"/>
          </p:cNvPicPr>
          <p:nvPr>
            <p:ph type="pic" sz="quarter" idx="13"/>
          </p:nvPr>
        </p:nvPicPr>
        <p:blipFill>
          <a:blip r:embed="rId3"/>
          <a:srcRect l="32829" r="1078" b="-2"/>
          <a:stretch>
            <a:fillRect/>
          </a:stretch>
        </p:blipFill>
        <p:spPr>
          <a:xfrm>
            <a:off x="5737594" y="342900"/>
            <a:ext cx="6111507" cy="6172338"/>
          </a:xfrm>
        </p:spPr>
      </p:pic>
    </p:spTree>
    <p:extLst>
      <p:ext uri="{BB962C8B-B14F-4D97-AF65-F5344CB8AC3E}">
        <p14:creationId xmlns:p14="http://schemas.microsoft.com/office/powerpoint/2010/main" val="3347276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F6FD-536A-F05E-E6A9-BFC1BB8E69A3}"/>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Use in Addiction and Substance Abuse Treatment</a:t>
            </a:r>
          </a:p>
        </p:txBody>
      </p:sp>
      <p:sp>
        <p:nvSpPr>
          <p:cNvPr id="5" name="TextBox 4">
            <a:extLst>
              <a:ext uri="{FF2B5EF4-FFF2-40B4-BE49-F238E27FC236}">
                <a16:creationId xmlns:a16="http://schemas.microsoft.com/office/drawing/2014/main" id="{C8A759AD-5BBA-4917-B8BF-846EBBF9D04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Core Role in Treatment</a:t>
            </a:r>
          </a:p>
          <a:p>
            <a:pPr marL="0" lvl="1" indent="0">
              <a:spcBef>
                <a:spcPts val="1000"/>
              </a:spcBef>
              <a:spcAft>
                <a:spcPts val="600"/>
              </a:spcAft>
              <a:buFont typeface="Arial" panose="020B0604020202020204" pitchFamily="34" charset="0"/>
              <a:buNone/>
            </a:pPr>
            <a:r>
              <a:rPr lang="en-US" sz="1400"/>
              <a:t>The approach is fundamental in addiction recovery, guiding clients to overcome ambivalence and embrace change.</a:t>
            </a:r>
          </a:p>
          <a:p>
            <a:pPr marL="0" indent="0">
              <a:spcBef>
                <a:spcPts val="2500"/>
              </a:spcBef>
              <a:spcAft>
                <a:spcPts val="600"/>
              </a:spcAft>
              <a:buFont typeface="Arial" panose="020B0604020202020204" pitchFamily="34" charset="0"/>
              <a:buNone/>
            </a:pPr>
            <a:r>
              <a:rPr lang="en-US" sz="1400" b="1"/>
              <a:t>Non-Confrontational Method</a:t>
            </a:r>
          </a:p>
          <a:p>
            <a:pPr marL="0" lvl="1" indent="0">
              <a:spcBef>
                <a:spcPts val="1000"/>
              </a:spcBef>
              <a:spcAft>
                <a:spcPts val="600"/>
              </a:spcAft>
              <a:buFont typeface="Arial" panose="020B0604020202020204" pitchFamily="34" charset="0"/>
              <a:buNone/>
            </a:pPr>
            <a:r>
              <a:rPr lang="en-US" sz="1400"/>
              <a:t>It uses a gentle, empowering approach that respects client autonomy and encourages commitment to recovery.</a:t>
            </a:r>
          </a:p>
        </p:txBody>
      </p:sp>
      <p:pic>
        <p:nvPicPr>
          <p:cNvPr id="4" name="Content Placeholder 3" descr="Man talking with therapist">
            <a:extLst>
              <a:ext uri="{FF2B5EF4-FFF2-40B4-BE49-F238E27FC236}">
                <a16:creationId xmlns:a16="http://schemas.microsoft.com/office/drawing/2014/main" id="{BE7B6F6A-CDCD-4233-B3CE-0F11E8E0B28E}"/>
              </a:ext>
            </a:extLst>
          </p:cNvPr>
          <p:cNvPicPr>
            <a:picLocks noGrp="1" noChangeAspect="1"/>
          </p:cNvPicPr>
          <p:nvPr>
            <p:ph type="pic" sz="quarter" idx="13"/>
          </p:nvPr>
        </p:nvPicPr>
        <p:blipFill>
          <a:blip r:embed="rId3"/>
          <a:srcRect l="28578" r="5577" b="-1"/>
          <a:stretch>
            <a:fillRect/>
          </a:stretch>
        </p:blipFill>
        <p:spPr>
          <a:xfrm>
            <a:off x="5737594" y="342900"/>
            <a:ext cx="6111507" cy="6172338"/>
          </a:xfrm>
        </p:spPr>
      </p:pic>
    </p:spTree>
    <p:extLst>
      <p:ext uri="{BB962C8B-B14F-4D97-AF65-F5344CB8AC3E}">
        <p14:creationId xmlns:p14="http://schemas.microsoft.com/office/powerpoint/2010/main" val="932121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E6D3-95BD-DA1D-0B55-06C124E238D7}"/>
              </a:ext>
            </a:extLst>
          </p:cNvPr>
          <p:cNvSpPr>
            <a:spLocks noGrp="1"/>
          </p:cNvSpPr>
          <p:nvPr>
            <p:ph type="title"/>
          </p:nvPr>
        </p:nvSpPr>
        <p:spPr/>
        <p:txBody>
          <a:bodyPr>
            <a:normAutofit/>
          </a:bodyPr>
          <a:lstStyle/>
          <a:p>
            <a:r>
              <a:rPr lang="en-US" sz="4200"/>
              <a:t>Implementation in Counseling and Mental Health</a:t>
            </a:r>
          </a:p>
        </p:txBody>
      </p:sp>
      <p:graphicFrame>
        <p:nvGraphicFramePr>
          <p:cNvPr id="4" name="Content Placeholder 4">
            <a:extLst>
              <a:ext uri="{FF2B5EF4-FFF2-40B4-BE49-F238E27FC236}">
                <a16:creationId xmlns:a16="http://schemas.microsoft.com/office/drawing/2014/main" id="{2DA7DCB8-3D76-4562-BCE1-A730F030CAEC}"/>
              </a:ext>
            </a:extLst>
          </p:cNvPr>
          <p:cNvGraphicFramePr>
            <a:graphicFrameLocks noGrp="1"/>
          </p:cNvGraphicFramePr>
          <p:nvPr>
            <p:ph idx="1"/>
            <p:extLst>
              <p:ext uri="{D42A27DB-BD31-4B8C-83A1-F6EECF244321}">
                <p14:modId xmlns:p14="http://schemas.microsoft.com/office/powerpoint/2010/main" val="339105867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79132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355D-E0BC-DEAC-47BF-1C63A68606B9}"/>
              </a:ext>
            </a:extLst>
          </p:cNvPr>
          <p:cNvSpPr>
            <a:spLocks noGrp="1"/>
          </p:cNvSpPr>
          <p:nvPr>
            <p:ph type="title"/>
          </p:nvPr>
        </p:nvSpPr>
        <p:spPr>
          <a:xfrm>
            <a:off x="429768" y="1810512"/>
            <a:ext cx="7772400" cy="4562856"/>
          </a:xfrm>
        </p:spPr>
        <p:txBody>
          <a:bodyPr anchor="b">
            <a:normAutofit/>
          </a:bodyPr>
          <a:lstStyle/>
          <a:p>
            <a:r>
              <a:rPr lang="en-US"/>
              <a:t>Challenges and Best Practices</a:t>
            </a:r>
          </a:p>
        </p:txBody>
      </p:sp>
      <p:sp>
        <p:nvSpPr>
          <p:cNvPr id="7" name="Text Placeholder 2">
            <a:extLst>
              <a:ext uri="{FF2B5EF4-FFF2-40B4-BE49-F238E27FC236}">
                <a16:creationId xmlns:a16="http://schemas.microsoft.com/office/drawing/2014/main" id="{6B15F714-7DD6-67DA-005C-90F6C3B6BCC5}"/>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913782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7D18-226F-708A-C103-32364756E23E}"/>
              </a:ext>
            </a:extLst>
          </p:cNvPr>
          <p:cNvSpPr>
            <a:spLocks noGrp="1"/>
          </p:cNvSpPr>
          <p:nvPr>
            <p:ph type="title"/>
          </p:nvPr>
        </p:nvSpPr>
        <p:spPr>
          <a:xfrm>
            <a:off x="4820076" y="320040"/>
            <a:ext cx="6766560" cy="932688"/>
          </a:xfrm>
        </p:spPr>
        <p:txBody>
          <a:bodyPr vert="horz" lIns="91440" tIns="45720" rIns="91440" bIns="45720" rtlCol="0" anchor="b">
            <a:normAutofit/>
          </a:bodyPr>
          <a:lstStyle/>
          <a:p>
            <a:r>
              <a:rPr lang="en-US" sz="3000" b="0" kern="1200">
                <a:latin typeface="+mj-lt"/>
                <a:ea typeface="+mj-ea"/>
                <a:cs typeface="+mj-cs"/>
              </a:rPr>
              <a:t>Common Barriers to Effective Motivational Interviewing</a:t>
            </a:r>
          </a:p>
        </p:txBody>
      </p:sp>
      <p:pic>
        <p:nvPicPr>
          <p:cNvPr id="4" name="Content Placeholder 3" descr="Hand drawn businessman and business woman icons in red and black colors are connected by arrows randomly on white background. This image shows the social media, and online communication between business people.">
            <a:extLst>
              <a:ext uri="{FF2B5EF4-FFF2-40B4-BE49-F238E27FC236}">
                <a16:creationId xmlns:a16="http://schemas.microsoft.com/office/drawing/2014/main" id="{FE451E39-A740-4B77-B5E2-3BD01D945AFD}"/>
              </a:ext>
            </a:extLst>
          </p:cNvPr>
          <p:cNvPicPr>
            <a:picLocks noGrp="1" noChangeAspect="1"/>
          </p:cNvPicPr>
          <p:nvPr>
            <p:ph type="pic" sz="quarter" idx="13"/>
          </p:nvPr>
        </p:nvPicPr>
        <p:blipFill>
          <a:blip r:embed="rId3"/>
          <a:srcRect l="32245" r="26567" b="1"/>
          <a:stretch>
            <a:fillRect/>
          </a:stretch>
        </p:blipFill>
        <p:spPr>
          <a:xfrm>
            <a:off x="339373" y="344424"/>
            <a:ext cx="3808553" cy="6172200"/>
          </a:xfrm>
        </p:spPr>
      </p:pic>
      <p:sp>
        <p:nvSpPr>
          <p:cNvPr id="5" name="TextBox 4">
            <a:extLst>
              <a:ext uri="{FF2B5EF4-FFF2-40B4-BE49-F238E27FC236}">
                <a16:creationId xmlns:a16="http://schemas.microsoft.com/office/drawing/2014/main" id="{671F6401-8E40-42BA-80A7-1CBCE5E3DFD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0076" y="1380744"/>
            <a:ext cx="676656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Practitioner Impatience</a:t>
            </a:r>
          </a:p>
          <a:p>
            <a:pPr marL="0" lvl="1" indent="0">
              <a:spcBef>
                <a:spcPts val="1000"/>
              </a:spcBef>
              <a:spcAft>
                <a:spcPts val="600"/>
              </a:spcAft>
              <a:buFont typeface="Arial" panose="020B0604020202020204" pitchFamily="34" charset="0"/>
              <a:buNone/>
            </a:pPr>
            <a:r>
              <a:rPr lang="en-US" sz="1400"/>
              <a:t>Impatience from practitioners can disrupt the flow of motivational interviewing and reduce client openness.</a:t>
            </a:r>
          </a:p>
          <a:p>
            <a:pPr marL="0" indent="0">
              <a:spcBef>
                <a:spcPts val="2500"/>
              </a:spcBef>
              <a:spcAft>
                <a:spcPts val="600"/>
              </a:spcAft>
              <a:buFont typeface="Arial" panose="020B0604020202020204" pitchFamily="34" charset="0"/>
              <a:buNone/>
            </a:pPr>
            <a:r>
              <a:rPr lang="en-US" sz="1400" b="1"/>
              <a:t>Directive Approaches</a:t>
            </a:r>
          </a:p>
          <a:p>
            <a:pPr marL="0" lvl="1" indent="0">
              <a:spcBef>
                <a:spcPts val="1000"/>
              </a:spcBef>
              <a:spcAft>
                <a:spcPts val="600"/>
              </a:spcAft>
              <a:buFont typeface="Arial" panose="020B0604020202020204" pitchFamily="34" charset="0"/>
              <a:buNone/>
            </a:pPr>
            <a:r>
              <a:rPr lang="en-US" sz="1400"/>
              <a:t>Using directive approaches can hinder collaboration by limiting client autonomy and engagement.</a:t>
            </a:r>
          </a:p>
          <a:p>
            <a:pPr marL="0" indent="0">
              <a:spcBef>
                <a:spcPts val="2500"/>
              </a:spcBef>
              <a:spcAft>
                <a:spcPts val="600"/>
              </a:spcAft>
              <a:buFont typeface="Arial" panose="020B0604020202020204" pitchFamily="34" charset="0"/>
              <a:buNone/>
            </a:pPr>
            <a:r>
              <a:rPr lang="en-US" sz="1400" b="1"/>
              <a:t>Lack of Training</a:t>
            </a:r>
          </a:p>
          <a:p>
            <a:pPr marL="0" lvl="1" indent="0">
              <a:spcBef>
                <a:spcPts val="1000"/>
              </a:spcBef>
              <a:spcAft>
                <a:spcPts val="600"/>
              </a:spcAft>
              <a:buFont typeface="Arial" panose="020B0604020202020204" pitchFamily="34" charset="0"/>
              <a:buNone/>
            </a:pPr>
            <a:r>
              <a:rPr lang="en-US" sz="1400"/>
              <a:t>Insufficient training in motivational interviewing techniques can reduce effectiveness and client trust.</a:t>
            </a:r>
          </a:p>
          <a:p>
            <a:pPr marL="0" indent="0">
              <a:spcBef>
                <a:spcPts val="2500"/>
              </a:spcBef>
              <a:spcAft>
                <a:spcPts val="600"/>
              </a:spcAft>
              <a:buFont typeface="Arial" panose="020B0604020202020204" pitchFamily="34" charset="0"/>
              <a:buNone/>
            </a:pPr>
            <a:r>
              <a:rPr lang="en-US" sz="1400" b="1"/>
              <a:t>Client Mistrust or Ambivalence</a:t>
            </a:r>
          </a:p>
          <a:p>
            <a:pPr marL="0" lvl="1" indent="0">
              <a:spcBef>
                <a:spcPts val="1000"/>
              </a:spcBef>
              <a:spcAft>
                <a:spcPts val="600"/>
              </a:spcAft>
              <a:buFont typeface="Arial" panose="020B0604020202020204" pitchFamily="34" charset="0"/>
              <a:buNone/>
            </a:pPr>
            <a:r>
              <a:rPr lang="en-US" sz="1400"/>
              <a:t>Client mistrust or ambivalence can create resistance and reduce the effectiveness of motivational interviewing.</a:t>
            </a:r>
          </a:p>
        </p:txBody>
      </p:sp>
    </p:spTree>
    <p:extLst>
      <p:ext uri="{BB962C8B-B14F-4D97-AF65-F5344CB8AC3E}">
        <p14:creationId xmlns:p14="http://schemas.microsoft.com/office/powerpoint/2010/main" val="219902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625C-F7F6-0232-DB18-4248D7C0B526}"/>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Tips for Building Rapport and Maintaining Engagement</a:t>
            </a:r>
          </a:p>
        </p:txBody>
      </p:sp>
      <p:pic>
        <p:nvPicPr>
          <p:cNvPr id="4" name="Content Placeholder 3" descr="Directly above shot of group of friends holding a yellow speech bubble with human head and machinery gears against white background, representing the concept of intelligence, brainstorming and progress.">
            <a:extLst>
              <a:ext uri="{FF2B5EF4-FFF2-40B4-BE49-F238E27FC236}">
                <a16:creationId xmlns:a16="http://schemas.microsoft.com/office/drawing/2014/main" id="{5D3170E8-CD31-4868-8574-47986AD76D8B}"/>
              </a:ext>
            </a:extLst>
          </p:cNvPr>
          <p:cNvPicPr>
            <a:picLocks noGrp="1" noChangeAspect="1"/>
          </p:cNvPicPr>
          <p:nvPr>
            <p:ph type="pic" sz="quarter" idx="13"/>
          </p:nvPr>
        </p:nvPicPr>
        <p:blipFill>
          <a:blip r:embed="rId3"/>
          <a:srcRect l="2590" r="6696" b="-1"/>
          <a:stretch>
            <a:fillRect/>
          </a:stretch>
        </p:blipFill>
        <p:spPr>
          <a:xfrm>
            <a:off x="342900" y="342901"/>
            <a:ext cx="7391400" cy="6172200"/>
          </a:xfrm>
        </p:spPr>
      </p:pic>
      <p:sp>
        <p:nvSpPr>
          <p:cNvPr id="5" name="TextBox 4">
            <a:extLst>
              <a:ext uri="{FF2B5EF4-FFF2-40B4-BE49-F238E27FC236}">
                <a16:creationId xmlns:a16="http://schemas.microsoft.com/office/drawing/2014/main" id="{BE15D420-BDC8-4892-B6A2-4174BFD405F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900" b="1"/>
              <a:t>Empathetic Listening</a:t>
            </a:r>
          </a:p>
          <a:p>
            <a:pPr marL="0" lvl="1" indent="0">
              <a:lnSpc>
                <a:spcPct val="90000"/>
              </a:lnSpc>
              <a:spcBef>
                <a:spcPts val="1000"/>
              </a:spcBef>
              <a:spcAft>
                <a:spcPts val="600"/>
              </a:spcAft>
              <a:buNone/>
            </a:pPr>
            <a:r>
              <a:rPr lang="en-US" sz="900"/>
              <a:t>Actively listening with empathy helps build trust and makes clients feel understood and valued.</a:t>
            </a:r>
          </a:p>
          <a:p>
            <a:pPr marL="0" indent="0">
              <a:lnSpc>
                <a:spcPct val="90000"/>
              </a:lnSpc>
              <a:spcBef>
                <a:spcPts val="2500"/>
              </a:spcBef>
              <a:spcAft>
                <a:spcPts val="600"/>
              </a:spcAft>
              <a:buNone/>
            </a:pPr>
            <a:r>
              <a:rPr lang="en-US" sz="900" b="1"/>
              <a:t>Respecting Autonomy</a:t>
            </a:r>
          </a:p>
          <a:p>
            <a:pPr marL="0" lvl="1" indent="0">
              <a:lnSpc>
                <a:spcPct val="90000"/>
              </a:lnSpc>
              <a:spcBef>
                <a:spcPts val="1000"/>
              </a:spcBef>
              <a:spcAft>
                <a:spcPts val="600"/>
              </a:spcAft>
              <a:buNone/>
            </a:pPr>
            <a:r>
              <a:rPr lang="en-US" sz="900"/>
              <a:t>Acknowledging and respecting clients' independence fosters mutual respect and encourages engagement.</a:t>
            </a:r>
          </a:p>
          <a:p>
            <a:pPr marL="0" indent="0">
              <a:lnSpc>
                <a:spcPct val="90000"/>
              </a:lnSpc>
              <a:spcBef>
                <a:spcPts val="2500"/>
              </a:spcBef>
              <a:spcAft>
                <a:spcPts val="600"/>
              </a:spcAft>
              <a:buNone/>
            </a:pPr>
            <a:r>
              <a:rPr lang="en-US" sz="900" b="1"/>
              <a:t>Non-Judgmental Stance</a:t>
            </a:r>
          </a:p>
          <a:p>
            <a:pPr marL="0" lvl="1" indent="0">
              <a:lnSpc>
                <a:spcPct val="90000"/>
              </a:lnSpc>
              <a:spcBef>
                <a:spcPts val="1000"/>
              </a:spcBef>
              <a:spcAft>
                <a:spcPts val="600"/>
              </a:spcAft>
              <a:buNone/>
            </a:pPr>
            <a:r>
              <a:rPr lang="en-US" sz="900"/>
              <a:t>Maintaining a non-judgmental attitude ensures a safe environment for open communication and sustained engagement.</a:t>
            </a:r>
          </a:p>
        </p:txBody>
      </p:sp>
    </p:spTree>
    <p:extLst>
      <p:ext uri="{BB962C8B-B14F-4D97-AF65-F5344CB8AC3E}">
        <p14:creationId xmlns:p14="http://schemas.microsoft.com/office/powerpoint/2010/main" val="462475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CEB31-5B01-D183-DD3B-C7E2AC5D9087}"/>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Evaluating Effectiveness and Outcomes</a:t>
            </a:r>
          </a:p>
        </p:txBody>
      </p:sp>
      <p:pic>
        <p:nvPicPr>
          <p:cNvPr id="4" name="Content Placeholder 3" descr="Customer satisfaction survey feedback">
            <a:extLst>
              <a:ext uri="{FF2B5EF4-FFF2-40B4-BE49-F238E27FC236}">
                <a16:creationId xmlns:a16="http://schemas.microsoft.com/office/drawing/2014/main" id="{71C14307-DFE8-42FC-9679-ECE0CD10356D}"/>
              </a:ext>
            </a:extLst>
          </p:cNvPr>
          <p:cNvPicPr>
            <a:picLocks noGrp="1" noChangeAspect="1"/>
          </p:cNvPicPr>
          <p:nvPr>
            <p:ph type="pic" sz="quarter" idx="13"/>
          </p:nvPr>
        </p:nvPicPr>
        <p:blipFill>
          <a:blip r:embed="rId3"/>
          <a:srcRect l="142" r="20946" b="3"/>
          <a:stretch>
            <a:fillRect/>
          </a:stretch>
        </p:blipFill>
        <p:spPr>
          <a:xfrm>
            <a:off x="510075" y="2293496"/>
            <a:ext cx="4775158" cy="4039043"/>
          </a:xfrm>
        </p:spPr>
      </p:pic>
      <p:sp>
        <p:nvSpPr>
          <p:cNvPr id="5" name="TextBox 4">
            <a:extLst>
              <a:ext uri="{FF2B5EF4-FFF2-40B4-BE49-F238E27FC236}">
                <a16:creationId xmlns:a16="http://schemas.microsoft.com/office/drawing/2014/main" id="{4687707F-3B2A-436F-B3E7-AB061BB9786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Client Progress Measurement</a:t>
            </a:r>
          </a:p>
          <a:p>
            <a:pPr marL="0" lvl="1" indent="0">
              <a:spcBef>
                <a:spcPts val="1000"/>
              </a:spcBef>
              <a:spcAft>
                <a:spcPts val="600"/>
              </a:spcAft>
              <a:buFont typeface="Arial" panose="020B0604020202020204" pitchFamily="34" charset="0"/>
              <a:buNone/>
            </a:pPr>
            <a:r>
              <a:rPr lang="en-US" sz="1400"/>
              <a:t>Effectiveness is assessed by tracking client progress throughout the intervention or service period.</a:t>
            </a:r>
          </a:p>
          <a:p>
            <a:pPr marL="0" indent="0">
              <a:spcBef>
                <a:spcPts val="2500"/>
              </a:spcBef>
              <a:spcAft>
                <a:spcPts val="600"/>
              </a:spcAft>
              <a:buFont typeface="Arial" panose="020B0604020202020204" pitchFamily="34" charset="0"/>
              <a:buNone/>
            </a:pPr>
            <a:r>
              <a:rPr lang="en-US" sz="1400" b="1"/>
              <a:t>Behavioral Change Assessment</a:t>
            </a:r>
          </a:p>
          <a:p>
            <a:pPr marL="0" lvl="1" indent="0">
              <a:spcBef>
                <a:spcPts val="1000"/>
              </a:spcBef>
              <a:spcAft>
                <a:spcPts val="600"/>
              </a:spcAft>
              <a:buFont typeface="Arial" panose="020B0604020202020204" pitchFamily="34" charset="0"/>
              <a:buNone/>
            </a:pPr>
            <a:r>
              <a:rPr lang="en-US" sz="1400"/>
              <a:t>Observing and evaluating changes in client behavior helps determine the impact of the intervention.</a:t>
            </a:r>
          </a:p>
          <a:p>
            <a:pPr marL="0" indent="0">
              <a:spcBef>
                <a:spcPts val="2500"/>
              </a:spcBef>
              <a:spcAft>
                <a:spcPts val="600"/>
              </a:spcAft>
              <a:buFont typeface="Arial" panose="020B0604020202020204" pitchFamily="34" charset="0"/>
              <a:buNone/>
            </a:pPr>
            <a:r>
              <a:rPr lang="en-US" sz="1400" b="1"/>
              <a:t>Feedback and Supervision</a:t>
            </a:r>
          </a:p>
          <a:p>
            <a:pPr marL="0" lvl="1" indent="0">
              <a:spcBef>
                <a:spcPts val="1000"/>
              </a:spcBef>
              <a:spcAft>
                <a:spcPts val="600"/>
              </a:spcAft>
              <a:buFont typeface="Arial" panose="020B0604020202020204" pitchFamily="34" charset="0"/>
              <a:buNone/>
            </a:pPr>
            <a:r>
              <a:rPr lang="en-US" sz="1400"/>
              <a:t>Continuous feedback from clients and supervision of practitioners ensures quality and ongoing improvement.</a:t>
            </a:r>
          </a:p>
          <a:p>
            <a:pPr marL="0" indent="0">
              <a:spcBef>
                <a:spcPts val="2500"/>
              </a:spcBef>
              <a:spcAft>
                <a:spcPts val="600"/>
              </a:spcAft>
              <a:buFont typeface="Arial" panose="020B0604020202020204" pitchFamily="34" charset="0"/>
              <a:buNone/>
            </a:pPr>
            <a:r>
              <a:rPr lang="en-US" sz="1400" b="1"/>
              <a:t>Practitioner Self-Assessment</a:t>
            </a:r>
          </a:p>
          <a:p>
            <a:pPr marL="0" lvl="1" indent="0">
              <a:spcBef>
                <a:spcPts val="1000"/>
              </a:spcBef>
              <a:spcAft>
                <a:spcPts val="600"/>
              </a:spcAft>
              <a:buFont typeface="Arial" panose="020B0604020202020204" pitchFamily="34" charset="0"/>
              <a:buNone/>
            </a:pPr>
            <a:r>
              <a:rPr lang="en-US" sz="1400"/>
              <a:t>Practitioners engage in self-assessment to reflect on their effectiveness and areas for growth.</a:t>
            </a:r>
          </a:p>
        </p:txBody>
      </p:sp>
    </p:spTree>
    <p:extLst>
      <p:ext uri="{BB962C8B-B14F-4D97-AF65-F5344CB8AC3E}">
        <p14:creationId xmlns:p14="http://schemas.microsoft.com/office/powerpoint/2010/main" val="3376145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80A1-9A74-43E1-E3BF-D1F0776687CE}"/>
              </a:ext>
            </a:extLst>
          </p:cNvPr>
          <p:cNvSpPr>
            <a:spLocks noGrp="1"/>
          </p:cNvSpPr>
          <p:nvPr>
            <p:ph type="title"/>
          </p:nvPr>
        </p:nvSpPr>
        <p:spPr>
          <a:xfrm>
            <a:off x="429768" y="1627318"/>
            <a:ext cx="7370064" cy="1842020"/>
          </a:xfrm>
        </p:spPr>
        <p:txBody>
          <a:bodyPr anchor="b">
            <a:normAutofit/>
          </a:bodyPr>
          <a:lstStyle/>
          <a:p>
            <a:r>
              <a:rPr lang="en-US"/>
              <a:t>Conclusion</a:t>
            </a:r>
          </a:p>
        </p:txBody>
      </p:sp>
      <p:graphicFrame>
        <p:nvGraphicFramePr>
          <p:cNvPr id="7" name="Content Placeholder 2">
            <a:extLst>
              <a:ext uri="{FF2B5EF4-FFF2-40B4-BE49-F238E27FC236}">
                <a16:creationId xmlns:a16="http://schemas.microsoft.com/office/drawing/2014/main" id="{ABC7BD43-C4DC-E476-4D03-C718548FB1DA}"/>
              </a:ext>
            </a:extLst>
          </p:cNvPr>
          <p:cNvGraphicFramePr>
            <a:graphicFrameLocks noGrp="1"/>
          </p:cNvGraphicFramePr>
          <p:nvPr>
            <p:ph sz="quarter" idx="14"/>
            <p:extLst>
              <p:ext uri="{D42A27DB-BD31-4B8C-83A1-F6EECF244321}">
                <p14:modId xmlns:p14="http://schemas.microsoft.com/office/powerpoint/2010/main" val="954333722"/>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622673"/>
          <a:ext cx="7370064" cy="22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84644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5397-42CE-85DC-35FD-3299D0DDB1FB}"/>
              </a:ext>
            </a:extLst>
          </p:cNvPr>
          <p:cNvSpPr>
            <a:spLocks noGrp="1"/>
          </p:cNvSpPr>
          <p:nvPr>
            <p:ph type="title"/>
          </p:nvPr>
        </p:nvSpPr>
        <p:spPr>
          <a:xfrm>
            <a:off x="429768" y="411480"/>
            <a:ext cx="11045952" cy="1828800"/>
          </a:xfrm>
        </p:spPr>
        <p:txBody>
          <a:bodyPr anchor="t">
            <a:normAutofit/>
          </a:bodyPr>
          <a:lstStyle/>
          <a:p>
            <a:r>
              <a:rPr lang="en-US"/>
              <a:t>Discussion Outline</a:t>
            </a:r>
          </a:p>
        </p:txBody>
      </p:sp>
      <p:sp>
        <p:nvSpPr>
          <p:cNvPr id="3" name="Content Placeholder 2">
            <a:extLst>
              <a:ext uri="{FF2B5EF4-FFF2-40B4-BE49-F238E27FC236}">
                <a16:creationId xmlns:a16="http://schemas.microsoft.com/office/drawing/2014/main" id="{570E247A-AD92-2732-8422-85579584B59D}"/>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buFont typeface="Arial" panose="020B0604020202020204" pitchFamily="34" charset="0"/>
              <a:buChar char="•"/>
            </a:pPr>
            <a:r>
              <a:t>Foundations of Motivational Interviewing</a:t>
            </a:r>
          </a:p>
          <a:p>
            <a:pPr>
              <a:buFont typeface="Arial" panose="020B0604020202020204" pitchFamily="34" charset="0"/>
              <a:buChar char="•"/>
            </a:pPr>
            <a:r>
              <a:t>Key Techniques and Strategies</a:t>
            </a:r>
          </a:p>
          <a:p>
            <a:pPr>
              <a:buFont typeface="Arial" panose="020B0604020202020204" pitchFamily="34" charset="0"/>
              <a:buChar char="•"/>
            </a:pPr>
            <a:r>
              <a:t>Applications in Different Contexts</a:t>
            </a:r>
          </a:p>
          <a:p>
            <a:pPr>
              <a:buFont typeface="Arial" panose="020B0604020202020204" pitchFamily="34" charset="0"/>
              <a:buChar char="•"/>
            </a:pPr>
            <a:r>
              <a:t>Challenges and Best Practices</a:t>
            </a:r>
            <a:endParaRPr lang="en-US"/>
          </a:p>
        </p:txBody>
      </p:sp>
    </p:spTree>
    <p:extLst>
      <p:ext uri="{BB962C8B-B14F-4D97-AF65-F5344CB8AC3E}">
        <p14:creationId xmlns:p14="http://schemas.microsoft.com/office/powerpoint/2010/main" val="331696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38EB-D52F-96E0-0A53-1904A785529D}"/>
              </a:ext>
            </a:extLst>
          </p:cNvPr>
          <p:cNvSpPr>
            <a:spLocks noGrp="1"/>
          </p:cNvSpPr>
          <p:nvPr>
            <p:ph type="title"/>
          </p:nvPr>
        </p:nvSpPr>
        <p:spPr>
          <a:xfrm>
            <a:off x="429768" y="1810512"/>
            <a:ext cx="7772400" cy="4562856"/>
          </a:xfrm>
        </p:spPr>
        <p:txBody>
          <a:bodyPr anchor="b">
            <a:normAutofit/>
          </a:bodyPr>
          <a:lstStyle/>
          <a:p>
            <a:r>
              <a:rPr lang="en-US"/>
              <a:t>Foundations of Motivational Interviewing</a:t>
            </a:r>
          </a:p>
        </p:txBody>
      </p:sp>
      <p:sp>
        <p:nvSpPr>
          <p:cNvPr id="7" name="Text Placeholder 2">
            <a:extLst>
              <a:ext uri="{FF2B5EF4-FFF2-40B4-BE49-F238E27FC236}">
                <a16:creationId xmlns:a16="http://schemas.microsoft.com/office/drawing/2014/main" id="{E596A703-0F8D-794F-5CD2-F0F7E7DBC137}"/>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558591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1342-D502-88BC-4DB3-B31D6FFB63DD}"/>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Definition and Purpose of Motivational Interviewing</a:t>
            </a:r>
          </a:p>
        </p:txBody>
      </p:sp>
      <p:sp>
        <p:nvSpPr>
          <p:cNvPr id="5" name="TextBox 4">
            <a:extLst>
              <a:ext uri="{FF2B5EF4-FFF2-40B4-BE49-F238E27FC236}">
                <a16:creationId xmlns:a16="http://schemas.microsoft.com/office/drawing/2014/main" id="{771D27DF-8E25-43BB-9EEE-37A9A99001D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US" sz="1300" b="1"/>
              <a:t>Collaborative Conversation</a:t>
            </a:r>
          </a:p>
          <a:p>
            <a:pPr marL="0" lvl="1" indent="0">
              <a:lnSpc>
                <a:spcPct val="90000"/>
              </a:lnSpc>
              <a:spcBef>
                <a:spcPts val="1000"/>
              </a:spcBef>
              <a:spcAft>
                <a:spcPts val="600"/>
              </a:spcAft>
              <a:buNone/>
            </a:pPr>
            <a:r>
              <a:rPr lang="en-US" sz="1300"/>
              <a:t>Motivational interviewing involves working together to foster open, supportive dialogue that encourages personal growth.</a:t>
            </a:r>
          </a:p>
          <a:p>
            <a:pPr marL="0" indent="0">
              <a:lnSpc>
                <a:spcPct val="90000"/>
              </a:lnSpc>
              <a:spcBef>
                <a:spcPts val="2500"/>
              </a:spcBef>
              <a:spcAft>
                <a:spcPts val="600"/>
              </a:spcAft>
              <a:buNone/>
            </a:pPr>
            <a:r>
              <a:rPr lang="en-US" sz="1300" b="1"/>
              <a:t>Strengthening Motivation</a:t>
            </a:r>
          </a:p>
          <a:p>
            <a:pPr marL="0" lvl="1" indent="0">
              <a:lnSpc>
                <a:spcPct val="90000"/>
              </a:lnSpc>
              <a:spcBef>
                <a:spcPts val="1000"/>
              </a:spcBef>
              <a:spcAft>
                <a:spcPts val="600"/>
              </a:spcAft>
              <a:buNone/>
            </a:pPr>
            <a:r>
              <a:rPr lang="en-US" sz="1300"/>
              <a:t>This method aims to enhance an individual's intrinsic motivation to initiate and sustain positive changes.</a:t>
            </a:r>
          </a:p>
          <a:p>
            <a:pPr marL="0" indent="0">
              <a:lnSpc>
                <a:spcPct val="90000"/>
              </a:lnSpc>
              <a:spcBef>
                <a:spcPts val="2500"/>
              </a:spcBef>
              <a:spcAft>
                <a:spcPts val="600"/>
              </a:spcAft>
              <a:buNone/>
            </a:pPr>
            <a:r>
              <a:rPr lang="en-US" sz="1300" b="1"/>
              <a:t>Resolving Ambivalence</a:t>
            </a:r>
          </a:p>
          <a:p>
            <a:pPr marL="0" lvl="1" indent="0">
              <a:lnSpc>
                <a:spcPct val="90000"/>
              </a:lnSpc>
              <a:spcBef>
                <a:spcPts val="1000"/>
              </a:spcBef>
              <a:spcAft>
                <a:spcPts val="600"/>
              </a:spcAft>
              <a:buNone/>
            </a:pPr>
            <a:r>
              <a:rPr lang="en-US" sz="1300"/>
              <a:t>Motivational interviewing helps explore and address conflicting feelings about change to achieve commitment.</a:t>
            </a:r>
          </a:p>
        </p:txBody>
      </p:sp>
      <p:pic>
        <p:nvPicPr>
          <p:cNvPr id="4" name="Content Placeholder 3" descr="Social media people communication message speech bubble">
            <a:extLst>
              <a:ext uri="{FF2B5EF4-FFF2-40B4-BE49-F238E27FC236}">
                <a16:creationId xmlns:a16="http://schemas.microsoft.com/office/drawing/2014/main" id="{C7592770-04FE-45C7-A527-3A2AB3EE3A4C}"/>
              </a:ext>
            </a:extLst>
          </p:cNvPr>
          <p:cNvPicPr>
            <a:picLocks noGrp="1" noChangeAspect="1"/>
          </p:cNvPicPr>
          <p:nvPr>
            <p:ph idx="1"/>
          </p:nvPr>
        </p:nvPicPr>
        <p:blipFill>
          <a:blip r:embed="rId3"/>
          <a:stretch>
            <a:fillRect/>
          </a:stretch>
        </p:blipFill>
        <p:spPr>
          <a:xfrm>
            <a:off x="5136995" y="1004871"/>
            <a:ext cx="6466741" cy="4850055"/>
          </a:xfrm>
        </p:spPr>
      </p:pic>
    </p:spTree>
    <p:extLst>
      <p:ext uri="{BB962C8B-B14F-4D97-AF65-F5344CB8AC3E}">
        <p14:creationId xmlns:p14="http://schemas.microsoft.com/office/powerpoint/2010/main" val="530915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E0D7-1819-3497-ED90-B53D928D89ED}"/>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Historical Development and Origins</a:t>
            </a:r>
          </a:p>
        </p:txBody>
      </p:sp>
      <p:sp>
        <p:nvSpPr>
          <p:cNvPr id="5" name="TextBox 4">
            <a:extLst>
              <a:ext uri="{FF2B5EF4-FFF2-40B4-BE49-F238E27FC236}">
                <a16:creationId xmlns:a16="http://schemas.microsoft.com/office/drawing/2014/main" id="{99623A8A-33D5-446E-AD4C-B1C793A8A7E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Origins in Addiction Treatment</a:t>
            </a:r>
          </a:p>
          <a:p>
            <a:pPr marL="0" lvl="1" indent="0">
              <a:spcBef>
                <a:spcPts val="1000"/>
              </a:spcBef>
              <a:spcAft>
                <a:spcPts val="600"/>
              </a:spcAft>
              <a:buFont typeface="Arial" panose="020B0604020202020204" pitchFamily="34" charset="0"/>
              <a:buNone/>
            </a:pPr>
            <a:r>
              <a:rPr lang="en-US" sz="1400"/>
              <a:t>Motivational interviewing was initially developed in the 1980s to address addiction treatment effectively.</a:t>
            </a:r>
          </a:p>
          <a:p>
            <a:pPr marL="0" indent="0">
              <a:spcBef>
                <a:spcPts val="2500"/>
              </a:spcBef>
              <a:spcAft>
                <a:spcPts val="600"/>
              </a:spcAft>
              <a:buFont typeface="Arial" panose="020B0604020202020204" pitchFamily="34" charset="0"/>
              <a:buNone/>
            </a:pPr>
            <a:r>
              <a:rPr lang="en-US" sz="1400" b="1"/>
              <a:t>Expansion to Behavioral Change</a:t>
            </a:r>
          </a:p>
          <a:p>
            <a:pPr marL="0" lvl="1" indent="0">
              <a:spcBef>
                <a:spcPts val="1000"/>
              </a:spcBef>
              <a:spcAft>
                <a:spcPts val="600"/>
              </a:spcAft>
              <a:buFont typeface="Arial" panose="020B0604020202020204" pitchFamily="34" charset="0"/>
              <a:buNone/>
            </a:pPr>
            <a:r>
              <a:rPr lang="en-US" sz="1400"/>
              <a:t>The technique has been adapted to various fields involving behavioral change beyond addiction.</a:t>
            </a:r>
          </a:p>
        </p:txBody>
      </p:sp>
      <p:pic>
        <p:nvPicPr>
          <p:cNvPr id="4" name="Content Placeholder 3" descr="a group of six women are sitting in a circle, discussing">
            <a:extLst>
              <a:ext uri="{FF2B5EF4-FFF2-40B4-BE49-F238E27FC236}">
                <a16:creationId xmlns:a16="http://schemas.microsoft.com/office/drawing/2014/main" id="{282592D9-E8A7-4040-9809-B3FC0B3B832D}"/>
              </a:ext>
            </a:extLst>
          </p:cNvPr>
          <p:cNvPicPr>
            <a:picLocks noGrp="1" noChangeAspect="1"/>
          </p:cNvPicPr>
          <p:nvPr>
            <p:ph type="pic" sz="quarter" idx="13"/>
          </p:nvPr>
        </p:nvPicPr>
        <p:blipFill>
          <a:blip r:embed="rId3"/>
          <a:srcRect l="18454" r="15453" b="-2"/>
          <a:stretch>
            <a:fillRect/>
          </a:stretch>
        </p:blipFill>
        <p:spPr>
          <a:xfrm>
            <a:off x="5737594" y="342900"/>
            <a:ext cx="6111507" cy="6172338"/>
          </a:xfrm>
        </p:spPr>
      </p:pic>
    </p:spTree>
    <p:extLst>
      <p:ext uri="{BB962C8B-B14F-4D97-AF65-F5344CB8AC3E}">
        <p14:creationId xmlns:p14="http://schemas.microsoft.com/office/powerpoint/2010/main" val="1351391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7F0B-06C8-8C96-31CD-752D21CA5A0B}"/>
              </a:ext>
            </a:extLst>
          </p:cNvPr>
          <p:cNvSpPr>
            <a:spLocks noGrp="1"/>
          </p:cNvSpPr>
          <p:nvPr>
            <p:ph type="title"/>
          </p:nvPr>
        </p:nvSpPr>
        <p:spPr>
          <a:xfrm>
            <a:off x="429768" y="320040"/>
            <a:ext cx="6858000" cy="932688"/>
          </a:xfrm>
        </p:spPr>
        <p:txBody>
          <a:bodyPr vert="horz" lIns="91440" tIns="45720" rIns="91440" bIns="45720" rtlCol="0" anchor="b">
            <a:normAutofit/>
          </a:bodyPr>
          <a:lstStyle/>
          <a:p>
            <a:r>
              <a:rPr lang="en-US" b="0" kern="1200">
                <a:latin typeface="+mj-lt"/>
                <a:ea typeface="+mj-ea"/>
                <a:cs typeface="+mj-cs"/>
              </a:rPr>
              <a:t>Core Principles and Philosophy</a:t>
            </a:r>
          </a:p>
        </p:txBody>
      </p:sp>
      <p:sp>
        <p:nvSpPr>
          <p:cNvPr id="5" name="TextBox 4">
            <a:extLst>
              <a:ext uri="{FF2B5EF4-FFF2-40B4-BE49-F238E27FC236}">
                <a16:creationId xmlns:a16="http://schemas.microsoft.com/office/drawing/2014/main" id="{847F960F-B04D-40AC-8C82-451351BC64F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Collaboration</a:t>
            </a:r>
          </a:p>
          <a:p>
            <a:pPr marL="0" lvl="1" indent="0">
              <a:spcBef>
                <a:spcPts val="1000"/>
              </a:spcBef>
              <a:spcAft>
                <a:spcPts val="600"/>
              </a:spcAft>
              <a:buFont typeface="Arial" panose="020B0604020202020204" pitchFamily="34" charset="0"/>
              <a:buNone/>
            </a:pPr>
            <a:r>
              <a:rPr lang="en-US" sz="1400"/>
              <a:t>Motivational interviewing relies on a collaborative partnership between the counselor and client.</a:t>
            </a:r>
          </a:p>
          <a:p>
            <a:pPr marL="0" indent="0">
              <a:spcBef>
                <a:spcPts val="2500"/>
              </a:spcBef>
              <a:spcAft>
                <a:spcPts val="600"/>
              </a:spcAft>
              <a:buFont typeface="Arial" panose="020B0604020202020204" pitchFamily="34" charset="0"/>
              <a:buNone/>
            </a:pPr>
            <a:r>
              <a:rPr lang="en-US" sz="1400" b="1"/>
              <a:t>Evocation</a:t>
            </a:r>
          </a:p>
          <a:p>
            <a:pPr marL="0" lvl="1" indent="0">
              <a:spcBef>
                <a:spcPts val="1000"/>
              </a:spcBef>
              <a:spcAft>
                <a:spcPts val="600"/>
              </a:spcAft>
              <a:buFont typeface="Arial" panose="020B0604020202020204" pitchFamily="34" charset="0"/>
              <a:buNone/>
            </a:pPr>
            <a:r>
              <a:rPr lang="en-US" sz="1400"/>
              <a:t>The approach draws out the client’s own motivations and strengths for change.</a:t>
            </a:r>
          </a:p>
          <a:p>
            <a:pPr marL="0" indent="0">
              <a:spcBef>
                <a:spcPts val="2500"/>
              </a:spcBef>
              <a:spcAft>
                <a:spcPts val="600"/>
              </a:spcAft>
              <a:buFont typeface="Arial" panose="020B0604020202020204" pitchFamily="34" charset="0"/>
              <a:buNone/>
            </a:pPr>
            <a:r>
              <a:rPr lang="en-US" sz="1400" b="1"/>
              <a:t>Autonomy Support</a:t>
            </a:r>
          </a:p>
          <a:p>
            <a:pPr marL="0" lvl="1" indent="0">
              <a:spcBef>
                <a:spcPts val="1000"/>
              </a:spcBef>
              <a:spcAft>
                <a:spcPts val="600"/>
              </a:spcAft>
              <a:buFont typeface="Arial" panose="020B0604020202020204" pitchFamily="34" charset="0"/>
              <a:buNone/>
            </a:pPr>
            <a:r>
              <a:rPr lang="en-US" sz="1400"/>
              <a:t>Respecting the client’s autonomy is fundamental, supporting their freedom to choose.</a:t>
            </a:r>
          </a:p>
          <a:p>
            <a:pPr marL="0" indent="0">
              <a:spcBef>
                <a:spcPts val="2500"/>
              </a:spcBef>
              <a:spcAft>
                <a:spcPts val="600"/>
              </a:spcAft>
              <a:buFont typeface="Arial" panose="020B0604020202020204" pitchFamily="34" charset="0"/>
              <a:buNone/>
            </a:pPr>
            <a:r>
              <a:rPr lang="en-US" sz="1400" b="1"/>
              <a:t>Compassion</a:t>
            </a:r>
          </a:p>
          <a:p>
            <a:pPr marL="0" lvl="1" indent="0">
              <a:spcBef>
                <a:spcPts val="1000"/>
              </a:spcBef>
              <a:spcAft>
                <a:spcPts val="600"/>
              </a:spcAft>
              <a:buFont typeface="Arial" panose="020B0604020202020204" pitchFamily="34" charset="0"/>
              <a:buNone/>
            </a:pPr>
            <a:r>
              <a:rPr lang="en-US" sz="1400"/>
              <a:t>Compassion and empathy are essential to create a respectful and safe space for clients.</a:t>
            </a:r>
          </a:p>
        </p:txBody>
      </p:sp>
      <p:pic>
        <p:nvPicPr>
          <p:cNvPr id="4" name="Content Placeholder 3" descr="Outsourcing concept">
            <a:extLst>
              <a:ext uri="{FF2B5EF4-FFF2-40B4-BE49-F238E27FC236}">
                <a16:creationId xmlns:a16="http://schemas.microsoft.com/office/drawing/2014/main" id="{A3B4F3BF-5DC8-4ED7-A53F-2EDAB07E44A7}"/>
              </a:ext>
            </a:extLst>
          </p:cNvPr>
          <p:cNvPicPr>
            <a:picLocks noGrp="1" noChangeAspect="1"/>
          </p:cNvPicPr>
          <p:nvPr>
            <p:ph type="pic" sz="quarter" idx="13"/>
          </p:nvPr>
        </p:nvPicPr>
        <p:blipFill>
          <a:blip r:embed="rId3"/>
          <a:srcRect l="8998" r="29299" b="3"/>
          <a:stretch>
            <a:fillRect/>
          </a:stretch>
        </p:blipFill>
        <p:spPr>
          <a:xfrm>
            <a:off x="8046768" y="344424"/>
            <a:ext cx="3808553" cy="6172200"/>
          </a:xfrm>
        </p:spPr>
      </p:pic>
    </p:spTree>
    <p:extLst>
      <p:ext uri="{BB962C8B-B14F-4D97-AF65-F5344CB8AC3E}">
        <p14:creationId xmlns:p14="http://schemas.microsoft.com/office/powerpoint/2010/main" val="2005555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80F-E78C-4A99-22FB-A8CB9CB374C8}"/>
              </a:ext>
            </a:extLst>
          </p:cNvPr>
          <p:cNvSpPr>
            <a:spLocks noGrp="1"/>
          </p:cNvSpPr>
          <p:nvPr>
            <p:ph type="title"/>
          </p:nvPr>
        </p:nvSpPr>
        <p:spPr>
          <a:xfrm>
            <a:off x="429768" y="1810512"/>
            <a:ext cx="7772400" cy="4562856"/>
          </a:xfrm>
        </p:spPr>
        <p:txBody>
          <a:bodyPr anchor="b">
            <a:normAutofit/>
          </a:bodyPr>
          <a:lstStyle/>
          <a:p>
            <a:r>
              <a:rPr lang="en-US"/>
              <a:t>Key Techniques and Strategies</a:t>
            </a:r>
          </a:p>
        </p:txBody>
      </p:sp>
      <p:sp>
        <p:nvSpPr>
          <p:cNvPr id="7" name="Text Placeholder 2">
            <a:extLst>
              <a:ext uri="{FF2B5EF4-FFF2-40B4-BE49-F238E27FC236}">
                <a16:creationId xmlns:a16="http://schemas.microsoft.com/office/drawing/2014/main" id="{3F1F630B-26BB-B5C7-02FE-9076E04F1534}"/>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21651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9B01E-386E-B192-4BCE-9CF8A5DF4005}"/>
              </a:ext>
            </a:extLst>
          </p:cNvPr>
          <p:cNvSpPr>
            <a:spLocks noGrp="1"/>
          </p:cNvSpPr>
          <p:nvPr>
            <p:ph type="title"/>
          </p:nvPr>
        </p:nvSpPr>
        <p:spPr>
          <a:xfrm>
            <a:off x="429768" y="320040"/>
            <a:ext cx="6858000" cy="932688"/>
          </a:xfrm>
        </p:spPr>
        <p:txBody>
          <a:bodyPr vert="horz" lIns="91440" tIns="45720" rIns="91440" bIns="45720" rtlCol="0" anchor="b">
            <a:normAutofit/>
          </a:bodyPr>
          <a:lstStyle/>
          <a:p>
            <a:r>
              <a:rPr lang="en-US" sz="2200" b="0" kern="1200">
                <a:latin typeface="+mj-lt"/>
                <a:ea typeface="+mj-ea"/>
                <a:cs typeface="+mj-cs"/>
              </a:rPr>
              <a:t>The Spirit of Motivational Interviewing: Partnership, Acceptance, Compassion, and Evocation</a:t>
            </a:r>
          </a:p>
        </p:txBody>
      </p:sp>
      <p:sp>
        <p:nvSpPr>
          <p:cNvPr id="5" name="TextBox 4">
            <a:extLst>
              <a:ext uri="{FF2B5EF4-FFF2-40B4-BE49-F238E27FC236}">
                <a16:creationId xmlns:a16="http://schemas.microsoft.com/office/drawing/2014/main" id="{51772386-CC3A-4037-9F1A-67F8E06C72F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Collaborative Partnership</a:t>
            </a:r>
          </a:p>
          <a:p>
            <a:pPr marL="0" lvl="1" indent="0">
              <a:spcBef>
                <a:spcPts val="1000"/>
              </a:spcBef>
              <a:spcAft>
                <a:spcPts val="600"/>
              </a:spcAft>
              <a:buFont typeface="Arial" panose="020B0604020202020204" pitchFamily="34" charset="0"/>
              <a:buNone/>
            </a:pPr>
            <a:r>
              <a:rPr lang="en-US" sz="1400"/>
              <a:t>Motivational interviewing fosters a cooperative partnership between counselor and client to support change.</a:t>
            </a:r>
          </a:p>
          <a:p>
            <a:pPr marL="0" indent="0">
              <a:spcBef>
                <a:spcPts val="2500"/>
              </a:spcBef>
              <a:spcAft>
                <a:spcPts val="600"/>
              </a:spcAft>
              <a:buFont typeface="Arial" panose="020B0604020202020204" pitchFamily="34" charset="0"/>
              <a:buNone/>
            </a:pPr>
            <a:r>
              <a:rPr lang="en-US" sz="1400" b="1"/>
              <a:t>Acceptance of Autonomy</a:t>
            </a:r>
          </a:p>
          <a:p>
            <a:pPr marL="0" lvl="1" indent="0">
              <a:spcBef>
                <a:spcPts val="1000"/>
              </a:spcBef>
              <a:spcAft>
                <a:spcPts val="600"/>
              </a:spcAft>
              <a:buFont typeface="Arial" panose="020B0604020202020204" pitchFamily="34" charset="0"/>
              <a:buNone/>
            </a:pPr>
            <a:r>
              <a:rPr lang="en-US" sz="1400"/>
              <a:t>Respecting client autonomy empowers individuals to take ownership of their decisions and changes.</a:t>
            </a:r>
          </a:p>
          <a:p>
            <a:pPr marL="0" indent="0">
              <a:spcBef>
                <a:spcPts val="2500"/>
              </a:spcBef>
              <a:spcAft>
                <a:spcPts val="600"/>
              </a:spcAft>
              <a:buFont typeface="Arial" panose="020B0604020202020204" pitchFamily="34" charset="0"/>
              <a:buNone/>
            </a:pPr>
            <a:r>
              <a:rPr lang="en-US" sz="1400" b="1"/>
              <a:t>Empathetic Compassion</a:t>
            </a:r>
          </a:p>
          <a:p>
            <a:pPr marL="0" lvl="1" indent="0">
              <a:spcBef>
                <a:spcPts val="1000"/>
              </a:spcBef>
              <a:spcAft>
                <a:spcPts val="600"/>
              </a:spcAft>
              <a:buFont typeface="Arial" panose="020B0604020202020204" pitchFamily="34" charset="0"/>
              <a:buNone/>
            </a:pPr>
            <a:r>
              <a:rPr lang="en-US" sz="1400"/>
              <a:t>Empathy and compassion create a safe, supportive environment for clients to express themselves freely.</a:t>
            </a:r>
          </a:p>
          <a:p>
            <a:pPr marL="0" indent="0">
              <a:spcBef>
                <a:spcPts val="2500"/>
              </a:spcBef>
              <a:spcAft>
                <a:spcPts val="600"/>
              </a:spcAft>
              <a:buFont typeface="Arial" panose="020B0604020202020204" pitchFamily="34" charset="0"/>
              <a:buNone/>
            </a:pPr>
            <a:r>
              <a:rPr lang="en-US" sz="1400" b="1"/>
              <a:t>Evoking Motivation</a:t>
            </a:r>
          </a:p>
          <a:p>
            <a:pPr marL="0" lvl="1" indent="0">
              <a:spcBef>
                <a:spcPts val="1000"/>
              </a:spcBef>
              <a:spcAft>
                <a:spcPts val="600"/>
              </a:spcAft>
              <a:buFont typeface="Arial" panose="020B0604020202020204" pitchFamily="34" charset="0"/>
              <a:buNone/>
            </a:pPr>
            <a:r>
              <a:rPr lang="en-US" sz="1400"/>
              <a:t>The approach draws out clients’ internal motivations, inspiring readiness for positive change.</a:t>
            </a:r>
          </a:p>
        </p:txBody>
      </p:sp>
      <p:pic>
        <p:nvPicPr>
          <p:cNvPr id="4" name="Content Placeholder 3" descr="Business team forming words from alphabet blocks.">
            <a:extLst>
              <a:ext uri="{FF2B5EF4-FFF2-40B4-BE49-F238E27FC236}">
                <a16:creationId xmlns:a16="http://schemas.microsoft.com/office/drawing/2014/main" id="{CD70A82D-9F36-4808-88CC-3BF17A89CEF1}"/>
              </a:ext>
            </a:extLst>
          </p:cNvPr>
          <p:cNvPicPr>
            <a:picLocks noGrp="1" noChangeAspect="1"/>
          </p:cNvPicPr>
          <p:nvPr>
            <p:ph type="pic" sz="quarter" idx="13"/>
          </p:nvPr>
        </p:nvPicPr>
        <p:blipFill>
          <a:blip r:embed="rId3"/>
          <a:srcRect l="30546" r="21942" b="2"/>
          <a:stretch>
            <a:fillRect/>
          </a:stretch>
        </p:blipFill>
        <p:spPr>
          <a:xfrm>
            <a:off x="8046768" y="344424"/>
            <a:ext cx="3808553" cy="6172200"/>
          </a:xfrm>
        </p:spPr>
      </p:pic>
    </p:spTree>
    <p:extLst>
      <p:ext uri="{BB962C8B-B14F-4D97-AF65-F5344CB8AC3E}">
        <p14:creationId xmlns:p14="http://schemas.microsoft.com/office/powerpoint/2010/main" val="289860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8000-EFDF-ABEA-4648-1FAD7964141C}"/>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sz="2200" b="0" kern="1200">
                <a:latin typeface="+mj-lt"/>
                <a:ea typeface="+mj-ea"/>
                <a:cs typeface="+mj-cs"/>
              </a:rPr>
              <a:t>OARS Framework: Open Questions, Affirmations, Reflective Listening, and Summaries</a:t>
            </a:r>
          </a:p>
        </p:txBody>
      </p:sp>
      <p:pic>
        <p:nvPicPr>
          <p:cNvPr id="4" name="Content Placeholder 3" descr="/file_thumbview/19050108/1">
            <a:extLst>
              <a:ext uri="{FF2B5EF4-FFF2-40B4-BE49-F238E27FC236}">
                <a16:creationId xmlns:a16="http://schemas.microsoft.com/office/drawing/2014/main" id="{AA0D1672-658D-4D07-BF22-E9CB42B5BB33}"/>
              </a:ext>
            </a:extLst>
          </p:cNvPr>
          <p:cNvPicPr>
            <a:picLocks noGrp="1" noChangeAspect="1"/>
          </p:cNvPicPr>
          <p:nvPr>
            <p:ph type="pic" sz="quarter" idx="13"/>
          </p:nvPr>
        </p:nvPicPr>
        <p:blipFill>
          <a:blip r:embed="rId3"/>
          <a:srcRect l="7080" r="4248" b="-4"/>
          <a:stretch>
            <a:fillRect/>
          </a:stretch>
        </p:blipFill>
        <p:spPr>
          <a:xfrm>
            <a:off x="510075" y="2293496"/>
            <a:ext cx="4775158" cy="4039043"/>
          </a:xfrm>
        </p:spPr>
      </p:pic>
      <p:sp>
        <p:nvSpPr>
          <p:cNvPr id="5" name="TextBox 4">
            <a:extLst>
              <a:ext uri="{FF2B5EF4-FFF2-40B4-BE49-F238E27FC236}">
                <a16:creationId xmlns:a16="http://schemas.microsoft.com/office/drawing/2014/main" id="{867578E3-9645-431B-B613-43F18DD6870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Open Questions</a:t>
            </a:r>
          </a:p>
          <a:p>
            <a:pPr marL="0" lvl="1" indent="0">
              <a:spcBef>
                <a:spcPts val="1000"/>
              </a:spcBef>
              <a:spcAft>
                <a:spcPts val="600"/>
              </a:spcAft>
              <a:buFont typeface="Arial" panose="020B0604020202020204" pitchFamily="34" charset="0"/>
              <a:buNone/>
            </a:pPr>
            <a:r>
              <a:rPr lang="en-US" sz="1400"/>
              <a:t>Open questions encourage clients to share more information and explore their thoughts freely.</a:t>
            </a:r>
          </a:p>
          <a:p>
            <a:pPr marL="0" indent="0">
              <a:spcBef>
                <a:spcPts val="2500"/>
              </a:spcBef>
              <a:spcAft>
                <a:spcPts val="600"/>
              </a:spcAft>
              <a:buFont typeface="Arial" panose="020B0604020202020204" pitchFamily="34" charset="0"/>
              <a:buNone/>
            </a:pPr>
            <a:r>
              <a:rPr lang="en-US" sz="1400" b="1"/>
              <a:t>Affirmations</a:t>
            </a:r>
          </a:p>
          <a:p>
            <a:pPr marL="0" lvl="1" indent="0">
              <a:spcBef>
                <a:spcPts val="1000"/>
              </a:spcBef>
              <a:spcAft>
                <a:spcPts val="600"/>
              </a:spcAft>
              <a:buFont typeface="Arial" panose="020B0604020202020204" pitchFamily="34" charset="0"/>
              <a:buNone/>
            </a:pPr>
            <a:r>
              <a:rPr lang="en-US" sz="1400"/>
              <a:t>Affirmations recognize client strengths to boost confidence and build rapport.</a:t>
            </a:r>
          </a:p>
          <a:p>
            <a:pPr marL="0" indent="0">
              <a:spcBef>
                <a:spcPts val="2500"/>
              </a:spcBef>
              <a:spcAft>
                <a:spcPts val="600"/>
              </a:spcAft>
              <a:buFont typeface="Arial" panose="020B0604020202020204" pitchFamily="34" charset="0"/>
              <a:buNone/>
            </a:pPr>
            <a:r>
              <a:rPr lang="en-US" sz="1400" b="1"/>
              <a:t>Reflective Listening</a:t>
            </a:r>
          </a:p>
          <a:p>
            <a:pPr marL="0" lvl="1" indent="0">
              <a:spcBef>
                <a:spcPts val="1000"/>
              </a:spcBef>
              <a:spcAft>
                <a:spcPts val="600"/>
              </a:spcAft>
              <a:buFont typeface="Arial" panose="020B0604020202020204" pitchFamily="34" charset="0"/>
              <a:buNone/>
            </a:pPr>
            <a:r>
              <a:rPr lang="en-US" sz="1400"/>
              <a:t>Reflective listening involves paraphrasing client statements to demonstrate understanding.</a:t>
            </a:r>
          </a:p>
          <a:p>
            <a:pPr marL="0" indent="0">
              <a:spcBef>
                <a:spcPts val="2500"/>
              </a:spcBef>
              <a:spcAft>
                <a:spcPts val="600"/>
              </a:spcAft>
              <a:buFont typeface="Arial" panose="020B0604020202020204" pitchFamily="34" charset="0"/>
              <a:buNone/>
            </a:pPr>
            <a:r>
              <a:rPr lang="en-US" sz="1400" b="1"/>
              <a:t>Summaries</a:t>
            </a:r>
          </a:p>
          <a:p>
            <a:pPr marL="0" lvl="1" indent="0">
              <a:spcBef>
                <a:spcPts val="1000"/>
              </a:spcBef>
              <a:spcAft>
                <a:spcPts val="600"/>
              </a:spcAft>
              <a:buFont typeface="Arial" panose="020B0604020202020204" pitchFamily="34" charset="0"/>
              <a:buNone/>
            </a:pPr>
            <a:r>
              <a:rPr lang="en-US" sz="1400"/>
              <a:t>Summaries recap discussions to clarify and confirm shared understanding.</a:t>
            </a:r>
          </a:p>
        </p:txBody>
      </p:sp>
    </p:spTree>
    <p:extLst>
      <p:ext uri="{BB962C8B-B14F-4D97-AF65-F5344CB8AC3E}">
        <p14:creationId xmlns:p14="http://schemas.microsoft.com/office/powerpoint/2010/main" val="3450205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1568</Words>
  <Application>Microsoft Office PowerPoint</Application>
  <PresentationFormat>Widescreen</PresentationFormat>
  <Paragraphs>146</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Neue Haas Grotesk Text Pro</vt:lpstr>
      <vt:lpstr>DuneVTI</vt:lpstr>
      <vt:lpstr>Motivational Interviewing: Empowering Change Through Collaborative Conversation</vt:lpstr>
      <vt:lpstr>Discussion Outline</vt:lpstr>
      <vt:lpstr>Foundations of Motivational Interviewing</vt:lpstr>
      <vt:lpstr>Definition and Purpose of Motivational Interviewing</vt:lpstr>
      <vt:lpstr>Historical Development and Origins</vt:lpstr>
      <vt:lpstr>Core Principles and Philosophy</vt:lpstr>
      <vt:lpstr>Key Techniques and Strategies</vt:lpstr>
      <vt:lpstr>The Spirit of Motivational Interviewing: Partnership, Acceptance, Compassion, and Evocation</vt:lpstr>
      <vt:lpstr>OARS Framework: Open Questions, Affirmations, Reflective Listening, and Summaries</vt:lpstr>
      <vt:lpstr>Recognizing and Responding to Change Talk and Sustain Talk</vt:lpstr>
      <vt:lpstr>Applications in Different Contexts</vt:lpstr>
      <vt:lpstr>Motivational Interviewing in Healthcare Settings</vt:lpstr>
      <vt:lpstr>Use in Addiction and Substance Abuse Treatment</vt:lpstr>
      <vt:lpstr>Implementation in Counseling and Mental Health</vt:lpstr>
      <vt:lpstr>Challenges and Best Practices</vt:lpstr>
      <vt:lpstr>Common Barriers to Effective Motivational Interviewing</vt:lpstr>
      <vt:lpstr>Tips for Building Rapport and Maintaining Engagement</vt:lpstr>
      <vt:lpstr>Evaluating Effectiveness and Outcomes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1</cp:revision>
  <dcterms:created xsi:type="dcterms:W3CDTF">2025-12-18T15:39:43Z</dcterms:created>
  <dcterms:modified xsi:type="dcterms:W3CDTF">2025-12-18T15:46:34Z</dcterms:modified>
</cp:coreProperties>
</file>